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handoutMasterIdLst>
    <p:handoutMasterId r:id="rId46"/>
  </p:handoutMasterIdLst>
  <p:sldIdLst>
    <p:sldId id="256" r:id="rId13"/>
    <p:sldId id="257" r:id="rId14"/>
    <p:sldId id="284" r:id="rId15"/>
    <p:sldId id="285" r:id="rId16"/>
    <p:sldId id="286" r:id="rId17"/>
    <p:sldId id="287" r:id="rId18"/>
    <p:sldId id="283" r:id="rId19"/>
    <p:sldId id="282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4" r:id="rId34"/>
    <p:sldId id="275" r:id="rId35"/>
    <p:sldId id="276" r:id="rId36"/>
    <p:sldId id="277" r:id="rId37"/>
    <p:sldId id="271" r:id="rId38"/>
    <p:sldId id="272" r:id="rId39"/>
    <p:sldId id="273" r:id="rId40"/>
    <p:sldId id="278" r:id="rId41"/>
    <p:sldId id="279" r:id="rId42"/>
    <p:sldId id="280" r:id="rId43"/>
    <p:sldId id="281" r:id="rId44"/>
    <p:sldId id="288" r:id="rId4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5C441-6411-4689-8591-0E35536A634C}" type="datetimeFigureOut">
              <a:rPr lang="id-ID" smtClean="0"/>
              <a:pPr/>
              <a:t>02/09/2024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9CB98-3956-42C8-B2D6-AD69A298C60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93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D4E843-D21B-4C63-B3E2-8CE58145411B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6A6400-8548-46F1-8050-6F873E17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8194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PENGERTIAN DAN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UNSUR-UNSUR PENDIDIKAN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PENDIDIKAN SEPANJANG HAYAT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solidFill>
                  <a:srgbClr val="00B0F0"/>
                </a:solidFill>
              </a:rPr>
              <a:t>Alasan</a:t>
            </a:r>
            <a:r>
              <a:rPr lang="en-US" dirty="0">
                <a:solidFill>
                  <a:srgbClr val="00B0F0"/>
                </a:solidFill>
              </a:rPr>
              <a:t> yang </a:t>
            </a:r>
            <a:r>
              <a:rPr lang="en-US" dirty="0" err="1">
                <a:solidFill>
                  <a:srgbClr val="00B0F0"/>
                </a:solidFill>
              </a:rPr>
              <a:t>menopang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diperlukannnya</a:t>
            </a:r>
            <a:r>
              <a:rPr lang="en-US" dirty="0">
                <a:solidFill>
                  <a:srgbClr val="00B0F0"/>
                </a:solidFill>
              </a:rPr>
              <a:t> PSH:</a:t>
            </a:r>
            <a:endParaRPr lang="en-US" dirty="0">
              <a:solidFill>
                <a:srgbClr val="FF00FF"/>
              </a:solidFill>
            </a:endParaRPr>
          </a:p>
          <a:p>
            <a:r>
              <a:rPr lang="en-US" dirty="0" err="1"/>
              <a:t>Ekonomi</a:t>
            </a:r>
            <a:r>
              <a:rPr lang="en-US" dirty="0"/>
              <a:t> :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longgar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: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kaitannnya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IPTEK</a:t>
            </a:r>
          </a:p>
          <a:p>
            <a:r>
              <a:rPr lang="en-US" dirty="0" err="1"/>
              <a:t>Perkembangan</a:t>
            </a:r>
            <a:r>
              <a:rPr lang="en-US" dirty="0"/>
              <a:t> IPTEK</a:t>
            </a:r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CIRI-CIRI </a:t>
            </a:r>
            <a:r>
              <a:rPr lang="en-US" sz="5400" dirty="0" err="1">
                <a:solidFill>
                  <a:srgbClr val="FFFF00"/>
                </a:solidFill>
              </a:rPr>
              <a:t>Pendidikan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Sepanjang</a:t>
            </a:r>
            <a:r>
              <a:rPr lang="en-US" sz="5400" dirty="0">
                <a:solidFill>
                  <a:srgbClr val="FFFF00"/>
                </a:solidFill>
              </a:rPr>
              <a:t> Hayat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tembok</a:t>
            </a:r>
            <a:r>
              <a:rPr lang="en-US" dirty="0"/>
              <a:t> </a:t>
            </a:r>
            <a:r>
              <a:rPr lang="en-US" dirty="0" err="1"/>
              <a:t>pemisah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sekolah</a:t>
            </a:r>
            <a:endParaRPr lang="en-US" dirty="0"/>
          </a:p>
          <a:p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endParaRPr lang="en-US" dirty="0"/>
          </a:p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pembekalan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ALASAN PSH PERLU DIGALAKAN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coraknya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berubah</a:t>
            </a:r>
            <a:endParaRPr lang="en-US" dirty="0"/>
          </a:p>
          <a:p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fondasi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</a:t>
            </a:r>
            <a:r>
              <a:rPr lang="en-US" dirty="0" err="1"/>
              <a:t>utuk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mahal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KEMANDIRIAN DALAM BELAJAR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/>
              <a:t>Aktivitas</a:t>
            </a:r>
            <a:r>
              <a:rPr lang="en-US" sz="4000" dirty="0"/>
              <a:t> </a:t>
            </a:r>
            <a:r>
              <a:rPr lang="en-US" sz="4000" dirty="0" err="1"/>
              <a:t>belajar</a:t>
            </a:r>
            <a:r>
              <a:rPr lang="en-US" sz="4000" dirty="0"/>
              <a:t> yang </a:t>
            </a:r>
            <a:r>
              <a:rPr lang="en-US" sz="4000" dirty="0" err="1"/>
              <a:t>berlangsungnya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didorong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kemauan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, </a:t>
            </a:r>
            <a:r>
              <a:rPr lang="en-US" sz="4000" dirty="0" err="1"/>
              <a:t>pilihan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tanggung</a:t>
            </a:r>
            <a:r>
              <a:rPr lang="en-US" sz="4000" dirty="0"/>
              <a:t> </a:t>
            </a:r>
            <a:r>
              <a:rPr lang="en-US" sz="4000" dirty="0" err="1"/>
              <a:t>jawab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pembelajar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ALASAN PERLUNYA KEMANDIRIAN DALAM BELAJAR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839200" cy="5105400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IPTEK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dirty="0"/>
          </a:p>
          <a:p>
            <a:r>
              <a:rPr lang="en-US" dirty="0" err="1"/>
              <a:t>Penemuan</a:t>
            </a:r>
            <a:r>
              <a:rPr lang="en-US" dirty="0"/>
              <a:t> IPTEK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100%,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.</a:t>
            </a:r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yang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konkrit</a:t>
            </a:r>
            <a:endParaRPr lang="en-US" dirty="0"/>
          </a:p>
          <a:p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seyogyanya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Comic Sans MS" pitchFamily="66" charset="0"/>
              </a:rPr>
              <a:t>UNSUR-UNSUR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Peserta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didik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Pendidik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Interaksi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edukatif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Tujuan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Pendidikan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Materi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pendidikan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Alat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Metoda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Lingkungan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Pendidikan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PENDIDIKAN SEBAGAI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7576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kesatuan</a:t>
            </a:r>
            <a:r>
              <a:rPr lang="en-US" sz="3600" dirty="0"/>
              <a:t> integral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komponen</a:t>
            </a:r>
            <a:r>
              <a:rPr lang="en-US" sz="3600" dirty="0"/>
              <a:t> yang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sama</a:t>
            </a:r>
            <a:r>
              <a:rPr lang="en-US" sz="3600" dirty="0"/>
              <a:t> lain </a:t>
            </a:r>
            <a:r>
              <a:rPr lang="en-US" sz="3600" dirty="0" err="1"/>
              <a:t>saling</a:t>
            </a:r>
            <a:r>
              <a:rPr lang="en-US" sz="3600" dirty="0"/>
              <a:t> </a:t>
            </a:r>
            <a:r>
              <a:rPr lang="en-US" sz="3600" dirty="0" err="1"/>
              <a:t>berpengaruh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fungsinya</a:t>
            </a:r>
            <a:r>
              <a:rPr lang="en-US" sz="3600" dirty="0"/>
              <a:t> </a:t>
            </a:r>
            <a:r>
              <a:rPr lang="en-US" sz="3600" dirty="0" err="1"/>
              <a:t>masing-masing</a:t>
            </a:r>
            <a:r>
              <a:rPr lang="en-US" sz="3600" dirty="0"/>
              <a:t> </a:t>
            </a:r>
            <a:r>
              <a:rPr lang="en-US" sz="3600" dirty="0" err="1"/>
              <a:t>tetapi</a:t>
            </a:r>
            <a:r>
              <a:rPr lang="en-US" sz="3600" dirty="0"/>
              <a:t> </a:t>
            </a:r>
            <a:r>
              <a:rPr lang="en-US" sz="3600" dirty="0" err="1"/>
              <a:t>terarah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pencapaian</a:t>
            </a:r>
            <a:r>
              <a:rPr lang="en-US" sz="3600" dirty="0"/>
              <a:t>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endParaRPr lang="en-US" sz="3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KOMPONEN SISTEM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75760"/>
          </a:xfrm>
        </p:spPr>
        <p:txBody>
          <a:bodyPr>
            <a:normAutofit/>
          </a:bodyPr>
          <a:lstStyle/>
          <a:p>
            <a:r>
              <a:rPr lang="en-US" sz="2800" dirty="0"/>
              <a:t>Raw input: </a:t>
            </a: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endParaRPr lang="en-US" sz="2800" dirty="0"/>
          </a:p>
          <a:p>
            <a:r>
              <a:rPr lang="en-US" sz="2800" dirty="0"/>
              <a:t>Instrumental input: guru, non guru, </a:t>
            </a:r>
            <a:r>
              <a:rPr lang="en-US" sz="2800" dirty="0" err="1"/>
              <a:t>administrasi</a:t>
            </a:r>
            <a:r>
              <a:rPr lang="en-US" sz="2800" dirty="0"/>
              <a:t> </a:t>
            </a:r>
            <a:r>
              <a:rPr lang="en-US" sz="2800" dirty="0" err="1"/>
              <a:t>sekolah</a:t>
            </a:r>
            <a:r>
              <a:rPr lang="en-US" sz="2800" dirty="0"/>
              <a:t>, </a:t>
            </a:r>
            <a:r>
              <a:rPr lang="en-US" sz="2800" dirty="0" err="1"/>
              <a:t>kurikulum</a:t>
            </a:r>
            <a:r>
              <a:rPr lang="en-US" sz="2800" dirty="0"/>
              <a:t>, </a:t>
            </a:r>
            <a:r>
              <a:rPr lang="en-US" sz="2800" dirty="0" err="1"/>
              <a:t>anggaran</a:t>
            </a:r>
            <a:r>
              <a:rPr lang="en-US" sz="2800" dirty="0"/>
              <a:t>,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prasarana</a:t>
            </a:r>
            <a:endParaRPr lang="en-US" sz="2800" dirty="0"/>
          </a:p>
          <a:p>
            <a:r>
              <a:rPr lang="en-US" sz="2800" dirty="0"/>
              <a:t>Environmental input: </a:t>
            </a:r>
            <a:r>
              <a:rPr lang="en-US" sz="2800" dirty="0" err="1"/>
              <a:t>sosbud</a:t>
            </a:r>
            <a:r>
              <a:rPr lang="en-US" sz="2800" dirty="0"/>
              <a:t>, </a:t>
            </a:r>
            <a:r>
              <a:rPr lang="en-US" sz="2800" dirty="0" err="1"/>
              <a:t>kependudukan</a:t>
            </a:r>
            <a:r>
              <a:rPr lang="en-US" sz="2800" dirty="0"/>
              <a:t>, </a:t>
            </a:r>
            <a:r>
              <a:rPr lang="en-US" sz="2800" dirty="0" err="1"/>
              <a:t>keamanan</a:t>
            </a:r>
            <a:r>
              <a:rPr lang="en-US" sz="2800" dirty="0"/>
              <a:t>,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politik</a:t>
            </a:r>
            <a:endParaRPr lang="en-US" sz="2800" dirty="0"/>
          </a:p>
          <a:p>
            <a:r>
              <a:rPr lang="en-US" sz="2800" dirty="0"/>
              <a:t>Output:  </a:t>
            </a:r>
            <a:r>
              <a:rPr lang="en-US" sz="2800" dirty="0" err="1"/>
              <a:t>Tamatan</a:t>
            </a:r>
            <a:r>
              <a:rPr lang="en-US" sz="2800" dirty="0"/>
              <a:t> (</a:t>
            </a:r>
            <a:r>
              <a:rPr lang="en-US" sz="2800" dirty="0" err="1"/>
              <a:t>lulusan</a:t>
            </a:r>
            <a:r>
              <a:rPr lang="en-US" sz="2800" dirty="0"/>
              <a:t>, </a:t>
            </a:r>
            <a:r>
              <a:rPr lang="en-US" sz="2800" dirty="0" err="1"/>
              <a:t>putus</a:t>
            </a:r>
            <a:r>
              <a:rPr lang="en-US" sz="2800" dirty="0"/>
              <a:t> </a:t>
            </a:r>
            <a:r>
              <a:rPr lang="en-US" sz="2800" dirty="0" err="1"/>
              <a:t>sekolah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CARA MEMANDANG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hubungannnya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r>
              <a:rPr lang="en-US" dirty="0"/>
              <a:t>Dari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komponen</a:t>
            </a:r>
            <a:endParaRPr lang="en-US" dirty="0"/>
          </a:p>
          <a:p>
            <a:pPr>
              <a:buNone/>
            </a:pPr>
            <a:r>
              <a:rPr lang="en-US" dirty="0"/>
              <a:t>	Agar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melatar</a:t>
            </a:r>
            <a:r>
              <a:rPr lang="en-US" dirty="0"/>
              <a:t> </a:t>
            </a:r>
            <a:r>
              <a:rPr lang="en-US" dirty="0" err="1"/>
              <a:t>belakangi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mewadahinya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PENGAJARAN DAN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3222" indent="-514350">
              <a:buNone/>
            </a:pPr>
            <a:r>
              <a:rPr lang="en-US" dirty="0" err="1">
                <a:solidFill>
                  <a:srgbClr val="FF0000"/>
                </a:solidFill>
              </a:rPr>
              <a:t>Pengajaran</a:t>
            </a:r>
            <a:r>
              <a:rPr lang="en-US" dirty="0"/>
              <a:t> </a:t>
            </a:r>
          </a:p>
          <a:p>
            <a:pPr marL="633222" indent="-514350">
              <a:buNone/>
            </a:pPr>
            <a:r>
              <a:rPr lang="en-US" dirty="0"/>
              <a:t>	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/ program </a:t>
            </a:r>
            <a:r>
              <a:rPr lang="en-US" dirty="0" err="1"/>
              <a:t>tertentu</a:t>
            </a:r>
            <a:endParaRPr lang="en-US" dirty="0"/>
          </a:p>
          <a:p>
            <a:pPr marL="633222" indent="-514350">
              <a:buNone/>
            </a:pPr>
            <a:r>
              <a:rPr lang="en-US" dirty="0"/>
              <a:t>	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pendek</a:t>
            </a:r>
            <a:endParaRPr lang="en-US" dirty="0"/>
          </a:p>
          <a:p>
            <a:pPr marL="633222" indent="-514350">
              <a:buNone/>
            </a:pPr>
            <a:r>
              <a:rPr lang="en-US" dirty="0"/>
              <a:t>	</a:t>
            </a:r>
            <a:r>
              <a:rPr lang="en-US" dirty="0" err="1"/>
              <a:t>metodenya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manusiawi</a:t>
            </a:r>
            <a:endParaRPr lang="en-US" dirty="0"/>
          </a:p>
          <a:p>
            <a:pPr marL="633222" indent="-514350">
              <a:buNone/>
            </a:pP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633222" indent="-514350">
              <a:buNone/>
            </a:pPr>
            <a:r>
              <a:rPr lang="en-US" dirty="0"/>
              <a:t>	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manusianya</a:t>
            </a:r>
            <a:endParaRPr lang="en-US" dirty="0"/>
          </a:p>
          <a:p>
            <a:pPr marL="633222" indent="-514350">
              <a:buNone/>
            </a:pP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633222" indent="-514350">
              <a:buNone/>
            </a:pP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dirty="0" err="1"/>
              <a:t>metodenya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manusiawi</a:t>
            </a:r>
            <a:endParaRPr lang="en-US" dirty="0"/>
          </a:p>
          <a:p>
            <a:pPr marL="633222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PENGERTIAN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transformasi</a:t>
            </a:r>
            <a:r>
              <a:rPr lang="en-US" sz="3200" dirty="0"/>
              <a:t> </a:t>
            </a:r>
            <a:r>
              <a:rPr lang="en-US" sz="3200" dirty="0" err="1"/>
              <a:t>budaya</a:t>
            </a:r>
            <a:endParaRPr lang="en-US" sz="3200" dirty="0"/>
          </a:p>
          <a:p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proses</a:t>
            </a:r>
            <a:r>
              <a:rPr lang="en-US" sz="3200" dirty="0"/>
              <a:t> </a:t>
            </a:r>
            <a:r>
              <a:rPr lang="en-US" sz="3200" dirty="0" err="1"/>
              <a:t>pembentukan</a:t>
            </a:r>
            <a:r>
              <a:rPr lang="en-US" sz="3200" dirty="0"/>
              <a:t> </a:t>
            </a:r>
            <a:r>
              <a:rPr lang="en-US" sz="3200" dirty="0" err="1"/>
              <a:t>pribadi</a:t>
            </a:r>
            <a:endParaRPr lang="en-US" sz="3200" dirty="0"/>
          </a:p>
          <a:p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proses</a:t>
            </a:r>
            <a:r>
              <a:rPr lang="en-US" sz="3200" dirty="0"/>
              <a:t> </a:t>
            </a:r>
            <a:r>
              <a:rPr lang="en-US" sz="3200" dirty="0" err="1"/>
              <a:t>penyiapan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negara</a:t>
            </a:r>
            <a:endParaRPr lang="en-US" sz="3200" dirty="0"/>
          </a:p>
          <a:p>
            <a:r>
              <a:rPr lang="en-US" sz="3200" dirty="0"/>
              <a:t>Pendidikan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penyiapan</a:t>
            </a:r>
            <a:r>
              <a:rPr lang="en-US" sz="3200" dirty="0"/>
              <a:t> </a:t>
            </a:r>
            <a:r>
              <a:rPr lang="en-US" sz="3200" dirty="0" err="1"/>
              <a:t>tenaga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endParaRPr lang="en-US" sz="3200" dirty="0"/>
          </a:p>
          <a:p>
            <a:r>
              <a:rPr lang="en-US" sz="3200" dirty="0" err="1"/>
              <a:t>Definisi</a:t>
            </a:r>
            <a:r>
              <a:rPr lang="en-US" sz="3200" dirty="0"/>
              <a:t> </a:t>
            </a:r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GBHN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</a:rPr>
              <a:t>LANDASAN DAN ASAS-ASAS PENDIDIKAN SERTA PENERAPANNYA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EMPAT MAZHAB FILSAFAT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err="1"/>
              <a:t>Idealisme</a:t>
            </a:r>
            <a:endParaRPr lang="en-US" sz="4000" dirty="0"/>
          </a:p>
          <a:p>
            <a:r>
              <a:rPr lang="en-US" sz="4000" dirty="0" err="1"/>
              <a:t>Realisme</a:t>
            </a:r>
            <a:endParaRPr lang="en-US" sz="4000" dirty="0"/>
          </a:p>
          <a:p>
            <a:r>
              <a:rPr lang="en-US" sz="4000" dirty="0" err="1"/>
              <a:t>Materialisme</a:t>
            </a:r>
            <a:endParaRPr lang="en-US" sz="4000" dirty="0"/>
          </a:p>
          <a:p>
            <a:r>
              <a:rPr lang="en-US" sz="4000" dirty="0" err="1"/>
              <a:t>Eksistensialisme</a:t>
            </a:r>
            <a:endParaRPr lang="en-US" sz="4000" dirty="0"/>
          </a:p>
          <a:p>
            <a:r>
              <a:rPr lang="en-US" sz="4000" dirty="0" err="1"/>
              <a:t>Parenialisme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Essensialisme</a:t>
            </a:r>
            <a:endParaRPr lang="en-US" sz="4000" dirty="0"/>
          </a:p>
          <a:p>
            <a:r>
              <a:rPr lang="en-US" sz="4000" dirty="0" err="1"/>
              <a:t>Perenialisme</a:t>
            </a:r>
            <a:endParaRPr lang="en-US" sz="4000" dirty="0"/>
          </a:p>
          <a:p>
            <a:r>
              <a:rPr lang="en-US" sz="4000" dirty="0" err="1"/>
              <a:t>Pragmatisme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Progresivime</a:t>
            </a:r>
            <a:endParaRPr lang="en-US" sz="4000" dirty="0"/>
          </a:p>
          <a:p>
            <a:r>
              <a:rPr lang="en-US" sz="4000" dirty="0" err="1"/>
              <a:t>Rekonstruksionisme</a:t>
            </a:r>
            <a:endParaRPr lang="en-US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ESSENSIALISME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/>
              <a:t>Aliran</a:t>
            </a:r>
            <a:r>
              <a:rPr lang="en-US" dirty="0"/>
              <a:t> yang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teoritik</a:t>
            </a:r>
            <a:r>
              <a:rPr lang="en-US" dirty="0"/>
              <a:t> (the liberal arts), yang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retorika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Gramatika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Kesusastraan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Filsafat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Kealaman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Matematika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Sejarah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Seni</a:t>
            </a:r>
            <a:endParaRPr lang="en-US" dirty="0"/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Untuk</a:t>
            </a:r>
            <a:r>
              <a:rPr lang="en-US" dirty="0"/>
              <a:t> SD : </a:t>
            </a:r>
            <a:r>
              <a:rPr lang="en-US" dirty="0" err="1"/>
              <a:t>Calistung</a:t>
            </a:r>
            <a:r>
              <a:rPr lang="en-US" dirty="0"/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PERENIALISME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Aliran</a:t>
            </a:r>
            <a:r>
              <a:rPr lang="en-US" dirty="0"/>
              <a:t> 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keabadian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kehikmatan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benar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Keindahan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Kecintaan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kebaikan</a:t>
            </a:r>
            <a:endParaRPr lang="en-US" dirty="0"/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: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matematika</a:t>
            </a:r>
            <a:r>
              <a:rPr lang="en-US" dirty="0"/>
              <a:t>, </a:t>
            </a:r>
            <a:r>
              <a:rPr lang="en-US" dirty="0" err="1"/>
              <a:t>logika</a:t>
            </a:r>
            <a:r>
              <a:rPr lang="en-US" dirty="0"/>
              <a:t>, IPA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PRAGMATISME DAN PROGRESIVISME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r>
              <a:rPr lang="en-US" sz="6000" dirty="0" err="1"/>
              <a:t>Mengutamakan</a:t>
            </a:r>
            <a:r>
              <a:rPr lang="en-US" sz="6000" dirty="0"/>
              <a:t> </a:t>
            </a:r>
            <a:r>
              <a:rPr lang="en-US" sz="6000" dirty="0" err="1"/>
              <a:t>belajar</a:t>
            </a:r>
            <a:r>
              <a:rPr lang="en-US" sz="6000" dirty="0"/>
              <a:t> </a:t>
            </a:r>
            <a:r>
              <a:rPr lang="en-US" sz="6000" dirty="0" err="1"/>
              <a:t>dari</a:t>
            </a:r>
            <a:r>
              <a:rPr lang="en-US" sz="6000" dirty="0"/>
              <a:t> </a:t>
            </a:r>
            <a:r>
              <a:rPr lang="en-US" sz="6000" dirty="0" err="1"/>
              <a:t>kehidupan</a:t>
            </a:r>
            <a:r>
              <a:rPr lang="en-US" sz="6000" dirty="0"/>
              <a:t> </a:t>
            </a:r>
            <a:r>
              <a:rPr lang="en-US" sz="6000" dirty="0" err="1"/>
              <a:t>sepanjang</a:t>
            </a:r>
            <a:r>
              <a:rPr lang="en-US" sz="6000" dirty="0"/>
              <a:t> </a:t>
            </a:r>
            <a:r>
              <a:rPr lang="en-US" sz="6000" dirty="0" err="1"/>
              <a:t>hayat</a:t>
            </a:r>
            <a:endParaRPr lang="en-US" sz="6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REKONSTRUKSIONISME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err="1"/>
              <a:t>Menempatkan</a:t>
            </a:r>
            <a:r>
              <a:rPr lang="en-US" sz="6000" dirty="0"/>
              <a:t> </a:t>
            </a:r>
            <a:r>
              <a:rPr lang="en-US" sz="6000" dirty="0" err="1"/>
              <a:t>sekolah</a:t>
            </a:r>
            <a:r>
              <a:rPr lang="en-US" sz="6000" dirty="0"/>
              <a:t> </a:t>
            </a:r>
            <a:r>
              <a:rPr lang="en-US" sz="6000" dirty="0" err="1"/>
              <a:t>sebagai</a:t>
            </a:r>
            <a:r>
              <a:rPr lang="en-US" sz="6000" dirty="0"/>
              <a:t> </a:t>
            </a:r>
            <a:r>
              <a:rPr lang="en-US" sz="6000" dirty="0" err="1"/>
              <a:t>pelopor</a:t>
            </a:r>
            <a:r>
              <a:rPr lang="en-US" sz="6000" dirty="0"/>
              <a:t> </a:t>
            </a:r>
            <a:r>
              <a:rPr lang="en-US" sz="6000" dirty="0" err="1"/>
              <a:t>pembaharuan</a:t>
            </a:r>
            <a:endParaRPr lang="en-US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LANDASAN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Filosofis</a:t>
            </a:r>
            <a:r>
              <a:rPr lang="en-US" dirty="0"/>
              <a:t>: </a:t>
            </a:r>
            <a:r>
              <a:rPr lang="en-US" dirty="0" err="1"/>
              <a:t>Pancasila</a:t>
            </a:r>
            <a:endParaRPr lang="en-US" dirty="0"/>
          </a:p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: </a:t>
            </a:r>
            <a:r>
              <a:rPr lang="en-US" dirty="0" err="1"/>
              <a:t>Masyarakat</a:t>
            </a:r>
            <a:r>
              <a:rPr lang="en-US" dirty="0"/>
              <a:t> Indonesia</a:t>
            </a:r>
          </a:p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Kultural</a:t>
            </a:r>
            <a:r>
              <a:rPr lang="en-US" dirty="0"/>
              <a:t>: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: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Teknologis</a:t>
            </a:r>
            <a:r>
              <a:rPr lang="en-US" dirty="0"/>
              <a:t>: </a:t>
            </a:r>
            <a:r>
              <a:rPr lang="en-US" dirty="0" err="1"/>
              <a:t>Perkembangan</a:t>
            </a:r>
            <a:r>
              <a:rPr lang="en-US" dirty="0"/>
              <a:t> IPTEK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SEMBOYAN DALAM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Ing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ngarso</a:t>
            </a:r>
            <a:r>
              <a:rPr lang="en-US" sz="4400" dirty="0">
                <a:solidFill>
                  <a:schemeClr val="bg1"/>
                </a:solidFill>
              </a:rPr>
              <a:t> sung </a:t>
            </a:r>
            <a:r>
              <a:rPr lang="en-US" sz="4400" dirty="0" err="1">
                <a:solidFill>
                  <a:schemeClr val="bg1"/>
                </a:solidFill>
              </a:rPr>
              <a:t>tulodo</a:t>
            </a:r>
            <a:r>
              <a:rPr lang="en-US" sz="4400" dirty="0">
                <a:solidFill>
                  <a:schemeClr val="bg1"/>
                </a:solidFill>
              </a:rPr>
              <a:t> : </a:t>
            </a:r>
            <a:r>
              <a:rPr lang="en-US" sz="4400" dirty="0" err="1">
                <a:solidFill>
                  <a:schemeClr val="bg1"/>
                </a:solidFill>
              </a:rPr>
              <a:t>jika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depan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memberi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contoh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err="1">
                <a:solidFill>
                  <a:schemeClr val="bg1"/>
                </a:solidFill>
              </a:rPr>
              <a:t>Ing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madyo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mangun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karso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err="1">
                <a:solidFill>
                  <a:schemeClr val="bg1"/>
                </a:solidFill>
              </a:rPr>
              <a:t>jika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tengah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membangkitkan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kehendak</a:t>
            </a:r>
            <a:r>
              <a:rPr lang="en-US" sz="4400" dirty="0">
                <a:solidFill>
                  <a:schemeClr val="bg1"/>
                </a:solidFill>
              </a:rPr>
              <a:t> , </a:t>
            </a:r>
            <a:r>
              <a:rPr lang="en-US" sz="4400" dirty="0" err="1">
                <a:solidFill>
                  <a:schemeClr val="bg1"/>
                </a:solidFill>
              </a:rPr>
              <a:t>hasrat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motivasi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  <a:p>
            <a:r>
              <a:rPr lang="en-US" sz="4400" dirty="0" err="1">
                <a:solidFill>
                  <a:schemeClr val="bg1"/>
                </a:solidFill>
              </a:rPr>
              <a:t>Tutwuri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Handayani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err="1">
                <a:solidFill>
                  <a:schemeClr val="bg1"/>
                </a:solidFill>
              </a:rPr>
              <a:t>Jika</a:t>
            </a:r>
            <a:r>
              <a:rPr lang="en-US" sz="4400" dirty="0">
                <a:solidFill>
                  <a:schemeClr val="bg1"/>
                </a:solidFill>
              </a:rPr>
              <a:t> di </a:t>
            </a:r>
            <a:r>
              <a:rPr lang="en-US" sz="4400" dirty="0" err="1">
                <a:solidFill>
                  <a:schemeClr val="bg1"/>
                </a:solidFill>
              </a:rPr>
              <a:t>belakang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id-ID" sz="4400" dirty="0">
                <a:solidFill>
                  <a:schemeClr val="bg1"/>
                </a:solidFill>
              </a:rPr>
              <a:t>memberikan dorongan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ASAS-ASAS POKOK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Asas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Tutwuri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Handayani</a:t>
            </a:r>
            <a:endParaRPr lang="en-US" sz="4000" dirty="0">
              <a:solidFill>
                <a:srgbClr val="FFFF00"/>
              </a:solidFill>
            </a:endParaRPr>
          </a:p>
          <a:p>
            <a:r>
              <a:rPr lang="en-US" sz="4000" dirty="0" err="1">
                <a:solidFill>
                  <a:srgbClr val="FFFF00"/>
                </a:solidFill>
              </a:rPr>
              <a:t>Asas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Belajar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Sepanjang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Hayat</a:t>
            </a:r>
            <a:endParaRPr lang="en-US" sz="4000" dirty="0">
              <a:solidFill>
                <a:srgbClr val="FFFF00"/>
              </a:solidFill>
            </a:endParaRPr>
          </a:p>
          <a:p>
            <a:r>
              <a:rPr lang="en-US" sz="4000" dirty="0" err="1">
                <a:solidFill>
                  <a:srgbClr val="FFFF00"/>
                </a:solidFill>
              </a:rPr>
              <a:t>Asas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Kemandirian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dalam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Belajar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ASAS TUTWURI HANDAYANI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tertibnya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berfaedah</a:t>
            </a:r>
            <a:r>
              <a:rPr lang="en-US" dirty="0"/>
              <a:t>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bathin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memerdekakan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kebangsaan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rakyat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mengejar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sepenuh-penuhnya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bathin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diusakan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siapapun</a:t>
            </a:r>
            <a:r>
              <a:rPr lang="en-US" dirty="0"/>
              <a:t> yang </a:t>
            </a:r>
            <a:r>
              <a:rPr lang="en-US" dirty="0" err="1"/>
              <a:t>mengikat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bathin</a:t>
            </a:r>
            <a:endParaRPr lang="en-US" dirty="0"/>
          </a:p>
          <a:p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membelanjai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di</a:t>
            </a:r>
            <a:r>
              <a:rPr lang="id-ID" dirty="0"/>
              <a:t>l</a:t>
            </a:r>
            <a:r>
              <a:rPr lang="en-US" dirty="0" err="1"/>
              <a:t>akukan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mendidik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keikhlasan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bathin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mengorbankan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demi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B300-F7E4-18D4-6838-DEE7B4D2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>
                <a:solidFill>
                  <a:srgbClr val="FF0000"/>
                </a:solidFill>
              </a:rPr>
              <a:t>Pendidikan </a:t>
            </a:r>
            <a:r>
              <a:rPr lang="en-ID" dirty="0" err="1">
                <a:solidFill>
                  <a:srgbClr val="FF0000"/>
                </a:solidFill>
              </a:rPr>
              <a:t>sebagai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transformasi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budaya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604B-2CBA-AF84-1A90-031C346957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kegenerasi</a:t>
            </a:r>
            <a:r>
              <a:rPr lang="en-US" dirty="0"/>
              <a:t> yang lain.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kebiasaan-kebiasaan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larangan-larangan</a:t>
            </a:r>
            <a:r>
              <a:rPr lang="en-US" dirty="0"/>
              <a:t> dan </a:t>
            </a:r>
            <a:r>
              <a:rPr lang="en-US" dirty="0" err="1"/>
              <a:t>anjuran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ajakan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dikehendaki</a:t>
            </a:r>
            <a:r>
              <a:rPr lang="en-US" dirty="0"/>
              <a:t> oleh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9698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ASAS BELAJAR SEPANJANG HAYAT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, </a:t>
            </a:r>
            <a:r>
              <a:rPr lang="en-US" dirty="0" err="1"/>
              <a:t>pembaharuan</a:t>
            </a:r>
            <a:r>
              <a:rPr lang="en-US" dirty="0"/>
              <a:t>, </a:t>
            </a:r>
            <a:r>
              <a:rPr lang="en-US" dirty="0" err="1"/>
              <a:t>peningkatan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penyadaran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  <a:p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yang formal, non formal </a:t>
            </a:r>
            <a:r>
              <a:rPr lang="en-US" dirty="0" err="1"/>
              <a:t>dan</a:t>
            </a:r>
            <a:r>
              <a:rPr lang="en-US" dirty="0"/>
              <a:t> informal.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ASAS KEMANDIRIAN DALAM BELAJAR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kemandirian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guru, </a:t>
            </a:r>
            <a:r>
              <a:rPr lang="en-US" dirty="0" err="1"/>
              <a:t>tetapi</a:t>
            </a:r>
            <a:r>
              <a:rPr lang="en-US" dirty="0"/>
              <a:t> guru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mengulurkan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 </a:t>
            </a:r>
            <a:r>
              <a:rPr lang="en-US" dirty="0" err="1"/>
              <a:t>Kemandirian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guru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motivator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perannya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informator</a:t>
            </a:r>
            <a:r>
              <a:rPr lang="en-US" dirty="0"/>
              <a:t>, </a:t>
            </a:r>
            <a:r>
              <a:rPr lang="en-US" dirty="0" err="1"/>
              <a:t>organisator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llyfis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FF00"/>
                </a:solidFill>
              </a:rPr>
              <a:t>Terima</a:t>
            </a:r>
            <a:r>
              <a:rPr lang="en-US" sz="7200" dirty="0">
                <a:solidFill>
                  <a:srgbClr val="FFFF00"/>
                </a:solidFill>
              </a:rPr>
              <a:t> </a:t>
            </a:r>
            <a:r>
              <a:rPr lang="en-US" sz="7200" dirty="0" err="1">
                <a:solidFill>
                  <a:srgbClr val="FFFF00"/>
                </a:solidFill>
              </a:rPr>
              <a:t>kasih</a:t>
            </a:r>
            <a:br>
              <a:rPr lang="id-ID" sz="7200" dirty="0">
                <a:solidFill>
                  <a:srgbClr val="FFFF00"/>
                </a:solidFill>
              </a:rPr>
            </a:br>
            <a:endParaRPr lang="id-ID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66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2A35-414C-13D1-5C1E-695E398E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Tugas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Pertemuan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Selanjutnya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059B-CA94-2CA6-FB4A-2B384AF6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beranggotakan</a:t>
            </a:r>
            <a:r>
              <a:rPr lang="en-US" dirty="0"/>
              <a:t> 4-5.</a:t>
            </a:r>
          </a:p>
          <a:p>
            <a:pPr marL="0" indent="0">
              <a:buNone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dan spin </a:t>
            </a:r>
            <a:r>
              <a:rPr lang="en-US" dirty="0" err="1"/>
              <a:t>judul</a:t>
            </a:r>
            <a:r>
              <a:rPr lang="en-US" dirty="0"/>
              <a:t> agar </a:t>
            </a:r>
            <a:r>
              <a:rPr lang="en-US" dirty="0" err="1"/>
              <a:t>adil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dan </a:t>
            </a:r>
            <a:r>
              <a:rPr lang="en-US" dirty="0" err="1"/>
              <a:t>pendidikan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Pendidikan formal, non formal, dan informal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sebiah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6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92F0-42F4-D070-8B3A-E6F18E43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Pendidikan </a:t>
            </a:r>
            <a:r>
              <a:rPr lang="en-US" sz="3600" dirty="0" err="1">
                <a:solidFill>
                  <a:srgbClr val="FF0000"/>
                </a:solidFill>
              </a:rPr>
              <a:t>sebagai</a:t>
            </a:r>
            <a:r>
              <a:rPr lang="en-US" sz="3600" dirty="0">
                <a:solidFill>
                  <a:srgbClr val="FF0000"/>
                </a:solidFill>
              </a:rPr>
              <a:t> proses </a:t>
            </a:r>
            <a:r>
              <a:rPr lang="en-US" sz="3600" dirty="0" err="1">
                <a:solidFill>
                  <a:srgbClr val="FF0000"/>
                </a:solidFill>
              </a:rPr>
              <a:t>pembentukan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pribadi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9A2D-F7F1-53AF-5955-BCC76A1E49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sistematis</a:t>
            </a:r>
            <a:r>
              <a:rPr lang="en-US" dirty="0"/>
              <a:t> dan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terarah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Sistematis</a:t>
            </a:r>
            <a:r>
              <a:rPr lang="en-US" dirty="0"/>
              <a:t> :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(</a:t>
            </a:r>
            <a:r>
              <a:rPr lang="en-US" dirty="0" err="1"/>
              <a:t>prosedural</a:t>
            </a:r>
            <a:r>
              <a:rPr lang="en-US" dirty="0"/>
              <a:t>)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Sistematik</a:t>
            </a:r>
            <a:r>
              <a:rPr lang="en-ID" dirty="0"/>
              <a:t> :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, di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mengisi</a:t>
            </a:r>
            <a:r>
              <a:rPr lang="en-ID" dirty="0"/>
              <a:t> (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, </a:t>
            </a:r>
            <a:r>
              <a:rPr lang="en-ID" dirty="0" err="1"/>
              <a:t>sekolah</a:t>
            </a:r>
            <a:r>
              <a:rPr lang="en-ID" dirty="0"/>
              <a:t> dan </a:t>
            </a:r>
            <a:r>
              <a:rPr lang="en-ID" dirty="0" err="1"/>
              <a:t>masyarakat</a:t>
            </a:r>
            <a:r>
              <a:rPr lang="en-ID" dirty="0"/>
              <a:t>).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, rasa, dan </a:t>
            </a:r>
            <a:r>
              <a:rPr lang="en-US" dirty="0" err="1"/>
              <a:t>karsa</a:t>
            </a:r>
            <a:r>
              <a:rPr lang="en-US" dirty="0"/>
              <a:t> (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afektif</a:t>
            </a:r>
            <a:r>
              <a:rPr lang="en-US" dirty="0"/>
              <a:t> dan </a:t>
            </a:r>
            <a:r>
              <a:rPr lang="en-US" dirty="0" err="1"/>
              <a:t>psikomotorik</a:t>
            </a:r>
            <a:r>
              <a:rPr lang="en-US" dirty="0"/>
              <a:t>) yang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4689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23DC-C217-E599-8C23-3A32907F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Pendidikan </a:t>
            </a:r>
            <a:r>
              <a:rPr lang="en-US" sz="3600" dirty="0" err="1">
                <a:solidFill>
                  <a:srgbClr val="FF0000"/>
                </a:solidFill>
              </a:rPr>
              <a:t>sebagai</a:t>
            </a:r>
            <a:r>
              <a:rPr lang="en-US" sz="3600" dirty="0">
                <a:solidFill>
                  <a:srgbClr val="FF0000"/>
                </a:solidFill>
              </a:rPr>
              <a:t> proses </a:t>
            </a:r>
            <a:r>
              <a:rPr lang="en-US" sz="3600" dirty="0" err="1">
                <a:solidFill>
                  <a:srgbClr val="FF0000"/>
                </a:solidFill>
              </a:rPr>
              <a:t>penyiapan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warga</a:t>
            </a:r>
            <a:r>
              <a:rPr lang="en-US" sz="3600" dirty="0">
                <a:solidFill>
                  <a:srgbClr val="FF0000"/>
                </a:solidFill>
              </a:rPr>
              <a:t> negara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DFE1E-CEFB-6E67-C9C8-6A68146403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Pendidikan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penyiapan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terencana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membekali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agar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 yang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Warga</a:t>
            </a:r>
            <a:r>
              <a:rPr lang="en-US" dirty="0"/>
              <a:t> negara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selaku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dan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WNI,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UUD 1945 Pasal 27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kedudukannya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dan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pengecualian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337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E5C1-3A92-26FF-6F1C-B21D92AC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Pendidikan </a:t>
            </a:r>
            <a:r>
              <a:rPr lang="en-US" sz="3600" dirty="0" err="1">
                <a:solidFill>
                  <a:srgbClr val="FF0000"/>
                </a:solidFill>
              </a:rPr>
              <a:t>sebagai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penyiapan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tenaga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kerja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0B4D4-DBF7-2AAE-2E63-DCD5A3D10C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membimbing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  <a:r>
              <a:rPr lang="en-US" dirty="0" err="1"/>
              <a:t>Pembekalan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, dan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penopang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dan </a:t>
            </a:r>
            <a:r>
              <a:rPr lang="en-US" dirty="0" err="1"/>
              <a:t>mengganggu</a:t>
            </a:r>
            <a:r>
              <a:rPr lang="en-US" dirty="0"/>
              <a:t> orang lain.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8432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Definisi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pendidikan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menurut</a:t>
            </a:r>
            <a:r>
              <a:rPr lang="en-US" sz="3600" dirty="0">
                <a:solidFill>
                  <a:srgbClr val="FF0000"/>
                </a:solidFill>
              </a:rPr>
              <a:t> GBHN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GBHN 1988 (BP 7 Pusat, 1990: 105)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Pendidikan </a:t>
            </a:r>
            <a:r>
              <a:rPr lang="en-US" dirty="0" err="1"/>
              <a:t>nasional</a:t>
            </a:r>
            <a:r>
              <a:rPr lang="en-US" dirty="0"/>
              <a:t> yang </a:t>
            </a:r>
            <a:r>
              <a:rPr lang="en-US" dirty="0" err="1"/>
              <a:t>berakar</a:t>
            </a:r>
            <a:r>
              <a:rPr lang="en-US" dirty="0"/>
              <a:t> pada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indonesia</a:t>
            </a:r>
            <a:r>
              <a:rPr lang="en-US" dirty="0"/>
              <a:t> dan </a:t>
            </a:r>
            <a:r>
              <a:rPr lang="en-US" dirty="0" err="1"/>
              <a:t>berdasarkan</a:t>
            </a:r>
            <a:r>
              <a:rPr lang="en-US" dirty="0"/>
              <a:t> Pancasila </a:t>
            </a:r>
            <a:r>
              <a:rPr lang="en-US" dirty="0" err="1"/>
              <a:t>serta</a:t>
            </a:r>
            <a:r>
              <a:rPr lang="en-US" dirty="0"/>
              <a:t> UUD 1945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harkat</a:t>
            </a:r>
            <a:r>
              <a:rPr lang="en-US" dirty="0"/>
              <a:t> dan </a:t>
            </a:r>
            <a:r>
              <a:rPr lang="en-US" dirty="0" err="1"/>
              <a:t>martabat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,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 yang </a:t>
            </a:r>
            <a:r>
              <a:rPr lang="en-US" dirty="0" err="1"/>
              <a:t>beriman</a:t>
            </a:r>
            <a:r>
              <a:rPr lang="en-US" dirty="0"/>
              <a:t> dan </a:t>
            </a:r>
            <a:r>
              <a:rPr lang="en-US" dirty="0" err="1"/>
              <a:t>bertakwa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TYME, </a:t>
            </a:r>
            <a:r>
              <a:rPr lang="en-US" dirty="0" err="1"/>
              <a:t>berkualitas</a:t>
            </a:r>
            <a:r>
              <a:rPr lang="en-US" dirty="0"/>
              <a:t> dan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sekelilingnya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dan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81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terencana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 agar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spiritual </a:t>
            </a:r>
            <a:r>
              <a:rPr lang="en-US" dirty="0" err="1"/>
              <a:t>keagamaan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kepribadian</a:t>
            </a:r>
            <a:r>
              <a:rPr lang="en-US" dirty="0"/>
              <a:t>, </a:t>
            </a:r>
            <a:r>
              <a:rPr lang="en-US" dirty="0" err="1"/>
              <a:t>kecerdasan</a:t>
            </a:r>
            <a:r>
              <a:rPr lang="en-US" dirty="0"/>
              <a:t>,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mulia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Undang-Undang</a:t>
            </a:r>
            <a:r>
              <a:rPr lang="en-US" sz="2800" dirty="0"/>
              <a:t> RI No. 20 </a:t>
            </a:r>
            <a:r>
              <a:rPr lang="en-US" sz="2800" dirty="0" err="1"/>
              <a:t>Tahun</a:t>
            </a:r>
            <a:r>
              <a:rPr lang="en-US" sz="2800" dirty="0"/>
              <a:t> 2003 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Sisdiknas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64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: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Indonesia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Institusional</a:t>
            </a:r>
            <a:r>
              <a:rPr lang="en-US" dirty="0"/>
              <a:t>: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kurikuler</a:t>
            </a:r>
            <a:r>
              <a:rPr lang="en-US" dirty="0"/>
              <a:t>: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pelajaran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: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TUJUAN PENDIDIKAN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1289</Words>
  <Application>Microsoft Office PowerPoint</Application>
  <PresentationFormat>On-screen Show (4:3)</PresentationFormat>
  <Paragraphs>151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33</vt:i4>
      </vt:variant>
    </vt:vector>
  </HeadingPairs>
  <TitlesOfParts>
    <vt:vector size="62" baseType="lpstr">
      <vt:lpstr>Arial</vt:lpstr>
      <vt:lpstr>Bookman Old Style</vt:lpstr>
      <vt:lpstr>Calibri</vt:lpstr>
      <vt:lpstr>Century Schoolbook</vt:lpstr>
      <vt:lpstr>Comic Sans MS</vt:lpstr>
      <vt:lpstr>Consolas</vt:lpstr>
      <vt:lpstr>Corbel</vt:lpstr>
      <vt:lpstr>Franklin Gothic Book</vt:lpstr>
      <vt:lpstr>Georgia</vt:lpstr>
      <vt:lpstr>Gill Sans MT</vt:lpstr>
      <vt:lpstr>Lucida Sans Unicode</vt:lpstr>
      <vt:lpstr>Rockwell</vt:lpstr>
      <vt:lpstr>Tw Cen MT</vt:lpstr>
      <vt:lpstr>Verdana</vt:lpstr>
      <vt:lpstr>Wingdings</vt:lpstr>
      <vt:lpstr>Wingdings 2</vt:lpstr>
      <vt:lpstr>Wingdings 3</vt:lpstr>
      <vt:lpstr>Office Theme</vt:lpstr>
      <vt:lpstr>Civic</vt:lpstr>
      <vt:lpstr>Concourse</vt:lpstr>
      <vt:lpstr>Technic</vt:lpstr>
      <vt:lpstr>Solstice</vt:lpstr>
      <vt:lpstr>Metro</vt:lpstr>
      <vt:lpstr>Median</vt:lpstr>
      <vt:lpstr>Origin</vt:lpstr>
      <vt:lpstr>Oriel</vt:lpstr>
      <vt:lpstr>Module</vt:lpstr>
      <vt:lpstr>Foundry</vt:lpstr>
      <vt:lpstr>1_Office Theme</vt:lpstr>
      <vt:lpstr>PENGERTIAN DAN  UNSUR-UNSUR PENDIDIKAN</vt:lpstr>
      <vt:lpstr>PENGERTIAN PENDIDIKAN</vt:lpstr>
      <vt:lpstr>Pendidikan sebagai transformasi budaya</vt:lpstr>
      <vt:lpstr>Pendidikan sebagai proses pembentukan pribadi</vt:lpstr>
      <vt:lpstr>Pendidikan sebagai proses penyiapan warga negara</vt:lpstr>
      <vt:lpstr>Pendidikan sebagai penyiapan tenaga kerja</vt:lpstr>
      <vt:lpstr>Definisi pendidikan menurut GBHN</vt:lpstr>
      <vt:lpstr>Undang-Undang RI No. 20 Tahun 2003  tentang Sisdiknas sebagai berikut.</vt:lpstr>
      <vt:lpstr>TUJUAN PENDIDIKAN</vt:lpstr>
      <vt:lpstr>PENDIDIKAN SEPANJANG HAYAT</vt:lpstr>
      <vt:lpstr>CIRI-CIRI Pendidikan Sepanjang Hayat</vt:lpstr>
      <vt:lpstr>ALASAN PSH PERLU DIGALAKAN</vt:lpstr>
      <vt:lpstr>KEMANDIRIAN DALAM BELAJAR</vt:lpstr>
      <vt:lpstr>ALASAN PERLUNYA KEMANDIRIAN DALAM BELAJAR</vt:lpstr>
      <vt:lpstr>UNSUR-UNSUR PENDIDIKAN</vt:lpstr>
      <vt:lpstr>PENDIDIKAN SEBAGAI SISTEM</vt:lpstr>
      <vt:lpstr>KOMPONEN SISTEM PENDIDIKAN</vt:lpstr>
      <vt:lpstr>CARA MEMANDANG SISTEM</vt:lpstr>
      <vt:lpstr>PENGAJARAN DAN PENDIDIKAN</vt:lpstr>
      <vt:lpstr>LANDASAN DAN ASAS-ASAS PENDIDIKAN SERTA PENERAPANNYA</vt:lpstr>
      <vt:lpstr>EMPAT MAZHAB FILSAFAT PENDIDIKAN</vt:lpstr>
      <vt:lpstr>ESSENSIALISME</vt:lpstr>
      <vt:lpstr>PERENIALISME</vt:lpstr>
      <vt:lpstr>PRAGMATISME DAN PROGRESIVISME</vt:lpstr>
      <vt:lpstr>REKONSTRUKSIONISME </vt:lpstr>
      <vt:lpstr>LANDASAN PENDIDIKAN</vt:lpstr>
      <vt:lpstr>SEMBOYAN DALAM PENDIDIKAN</vt:lpstr>
      <vt:lpstr>ASAS-ASAS POKOK PENDIDIKAN</vt:lpstr>
      <vt:lpstr>ASAS TUTWURI HANDAYANI</vt:lpstr>
      <vt:lpstr>ASAS BELAJAR SEPANJANG HAYAT</vt:lpstr>
      <vt:lpstr>ASAS KEMANDIRIAN DALAM BELAJAR</vt:lpstr>
      <vt:lpstr>Terima kasih </vt:lpstr>
      <vt:lpstr>Tugas Pertemuan Selanjutnya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DAN  UNSUR-UNSUR PENDIDIKAN</dc:title>
  <dc:creator>REFREST</dc:creator>
  <cp:lastModifiedBy>Dedi Harianto</cp:lastModifiedBy>
  <cp:revision>46</cp:revision>
  <cp:lastPrinted>2015-08-16T01:52:00Z</cp:lastPrinted>
  <dcterms:created xsi:type="dcterms:W3CDTF">2009-11-20T00:37:24Z</dcterms:created>
  <dcterms:modified xsi:type="dcterms:W3CDTF">2024-09-02T13:12:20Z</dcterms:modified>
</cp:coreProperties>
</file>