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582" r:id="rId2"/>
    <p:sldId id="552" r:id="rId3"/>
    <p:sldId id="480" r:id="rId4"/>
    <p:sldId id="481" r:id="rId5"/>
    <p:sldId id="492" r:id="rId6"/>
    <p:sldId id="482" r:id="rId7"/>
    <p:sldId id="483" r:id="rId8"/>
    <p:sldId id="646" r:id="rId9"/>
    <p:sldId id="647" r:id="rId10"/>
    <p:sldId id="648" r:id="rId11"/>
    <p:sldId id="484" r:id="rId12"/>
    <p:sldId id="649" r:id="rId1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9"/>
    <p:restoredTop sz="82990" autoAdjust="0"/>
  </p:normalViewPr>
  <p:slideViewPr>
    <p:cSldViewPr snapToGrid="0" snapToObjects="1">
      <p:cViewPr varScale="1">
        <p:scale>
          <a:sx n="54" d="100"/>
          <a:sy n="54" d="100"/>
        </p:scale>
        <p:origin x="172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6D9C13-6997-7644-94B1-A4C22D641D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5F6BA9-9966-3E48-9DE0-060EA3A9D87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E5BAF7D-51AA-2547-85FB-F293317E9FD7}" type="datetimeFigureOut">
              <a:rPr lang="en-US" altLang="en-US"/>
              <a:pPr>
                <a:defRPr/>
              </a:pPr>
              <a:t>9/16/2023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C3F5946-5FE5-4144-9FB3-CC2C26FACA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1893B3A-8ED9-E945-8E6C-5C889F615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3CE4C-8782-E64E-893F-71CABC876F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F58FF-B0E0-1C41-BC02-2D18BF21D7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2755742-B1B4-E945-9F3B-3D75954FFB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>
            <a:extLst>
              <a:ext uri="{FF2B5EF4-FFF2-40B4-BE49-F238E27FC236}">
                <a16:creationId xmlns:a16="http://schemas.microsoft.com/office/drawing/2014/main" id="{DF60C948-4EC1-7C41-8D8D-3FF15A4DB2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4" name="Notes Placeholder 2">
            <a:extLst>
              <a:ext uri="{FF2B5EF4-FFF2-40B4-BE49-F238E27FC236}">
                <a16:creationId xmlns:a16="http://schemas.microsoft.com/office/drawing/2014/main" id="{64674501-4924-9047-B13F-0CBE40D5FC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Budiono Kusumohamidjojo, Filsafat Hukum, Problematik Ketertiban Yang Adil, Bandung: Mandar maju, 2011, hlm. 67</a:t>
            </a:r>
          </a:p>
          <a:p>
            <a:r>
              <a:rPr lang="en-US" altLang="en-US" i="1">
                <a:ea typeface="ＭＳ Ｐゴシック" panose="020B0600070205080204" pitchFamily="34" charset="-128"/>
              </a:rPr>
              <a:t>Ironis: peka terhadap keadilan dan penindasan, tapi ada ekspansi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31075" name="Slide Number Placeholder 3">
            <a:extLst>
              <a:ext uri="{FF2B5EF4-FFF2-40B4-BE49-F238E27FC236}">
                <a16:creationId xmlns:a16="http://schemas.microsoft.com/office/drawing/2014/main" id="{4869342D-E15F-4A40-AE2C-2A9FEC79C2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B99A252-6A1E-D044-B79C-726A9DCFD0C3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>
            <a:extLst>
              <a:ext uri="{FF2B5EF4-FFF2-40B4-BE49-F238E27FC236}">
                <a16:creationId xmlns:a16="http://schemas.microsoft.com/office/drawing/2014/main" id="{58ACE65D-4A08-4D42-8B76-8EFF8F4FF7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2" name="Notes Placeholder 2">
            <a:extLst>
              <a:ext uri="{FF2B5EF4-FFF2-40B4-BE49-F238E27FC236}">
                <a16:creationId xmlns:a16="http://schemas.microsoft.com/office/drawing/2014/main" id="{8E67AFAD-A55A-014D-A3F8-043CA84D3E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Budiono Kusumohamidjojo, Filsafat Hukum, Problematik Ketertiban Yang Adil, Bandung: Mandar maju, 2011, hlm. 68 – 70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Konstitusi Amerika merupakan salah satu produk penting dari Revolusi Amerika, pembentukan pemerintahan federal, trias politika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33123" name="Slide Number Placeholder 3">
            <a:extLst>
              <a:ext uri="{FF2B5EF4-FFF2-40B4-BE49-F238E27FC236}">
                <a16:creationId xmlns:a16="http://schemas.microsoft.com/office/drawing/2014/main" id="{C3575E49-9C92-FC49-820D-54E2319C1C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D465FA5-82C6-5F45-B012-DBA97A3E70A2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>
            <a:extLst>
              <a:ext uri="{FF2B5EF4-FFF2-40B4-BE49-F238E27FC236}">
                <a16:creationId xmlns:a16="http://schemas.microsoft.com/office/drawing/2014/main" id="{C9662CC4-A0AB-B742-A5EF-EC7A8CC986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0" name="Notes Placeholder 2">
            <a:extLst>
              <a:ext uri="{FF2B5EF4-FFF2-40B4-BE49-F238E27FC236}">
                <a16:creationId xmlns:a16="http://schemas.microsoft.com/office/drawing/2014/main" id="{75CAC2BF-9F5D-8547-ADD2-77684A36D6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Budiono Kusumohamidjojo, Filsafat Hukum, Problematik Ketertiban Yang Adil, Bandung: Mandar maju, 2011, hlm. 68 - 70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35171" name="Slide Number Placeholder 3">
            <a:extLst>
              <a:ext uri="{FF2B5EF4-FFF2-40B4-BE49-F238E27FC236}">
                <a16:creationId xmlns:a16="http://schemas.microsoft.com/office/drawing/2014/main" id="{82273A83-DB92-E24B-A564-3CF85EB9F2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0A3BBE8-E272-4049-BC41-142DFD340D17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>
            <a:extLst>
              <a:ext uri="{FF2B5EF4-FFF2-40B4-BE49-F238E27FC236}">
                <a16:creationId xmlns:a16="http://schemas.microsoft.com/office/drawing/2014/main" id="{786BDB53-841B-E641-8E23-E8A595B25C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8" name="Notes Placeholder 2">
            <a:extLst>
              <a:ext uri="{FF2B5EF4-FFF2-40B4-BE49-F238E27FC236}">
                <a16:creationId xmlns:a16="http://schemas.microsoft.com/office/drawing/2014/main" id="{FA3330E9-969B-864A-BFA9-94003E3720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Budiono Kusumohamidjojo, Filsafat Hukum, Problematik Ketertiban Yang Adil, Bandung: Mandar maju, 2011, hlm. 71 - 73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37219" name="Slide Number Placeholder 3">
            <a:extLst>
              <a:ext uri="{FF2B5EF4-FFF2-40B4-BE49-F238E27FC236}">
                <a16:creationId xmlns:a16="http://schemas.microsoft.com/office/drawing/2014/main" id="{7D9D618E-E606-CE4D-AD57-97532D38CE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BA0385B-9A54-FE4B-9BA4-E4EDEA022845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Image Placeholder 1">
            <a:extLst>
              <a:ext uri="{FF2B5EF4-FFF2-40B4-BE49-F238E27FC236}">
                <a16:creationId xmlns:a16="http://schemas.microsoft.com/office/drawing/2014/main" id="{69510790-1F9B-C44C-B7B3-C9D6AAAE79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6" name="Notes Placeholder 2">
            <a:extLst>
              <a:ext uri="{FF2B5EF4-FFF2-40B4-BE49-F238E27FC236}">
                <a16:creationId xmlns:a16="http://schemas.microsoft.com/office/drawing/2014/main" id="{16FB56C9-1CDD-1D40-AEEE-802913D09F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Budiono Kusumohamidjojo, Filsafat Hukum, Problematik Ketertiban Yang Adil, Bandung: Mandar maju, 2011, hlm. 73 - 74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39267" name="Slide Number Placeholder 3">
            <a:extLst>
              <a:ext uri="{FF2B5EF4-FFF2-40B4-BE49-F238E27FC236}">
                <a16:creationId xmlns:a16="http://schemas.microsoft.com/office/drawing/2014/main" id="{28DBB481-AF48-0B42-813B-188D78B15B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C7B61F8-407E-9047-8904-D154CB164AFC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Image Placeholder 1">
            <a:extLst>
              <a:ext uri="{FF2B5EF4-FFF2-40B4-BE49-F238E27FC236}">
                <a16:creationId xmlns:a16="http://schemas.microsoft.com/office/drawing/2014/main" id="{69510790-1F9B-C44C-B7B3-C9D6AAAE79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6" name="Notes Placeholder 2">
            <a:extLst>
              <a:ext uri="{FF2B5EF4-FFF2-40B4-BE49-F238E27FC236}">
                <a16:creationId xmlns:a16="http://schemas.microsoft.com/office/drawing/2014/main" id="{16FB56C9-1CDD-1D40-AEEE-802913D09F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39267" name="Slide Number Placeholder 3">
            <a:extLst>
              <a:ext uri="{FF2B5EF4-FFF2-40B4-BE49-F238E27FC236}">
                <a16:creationId xmlns:a16="http://schemas.microsoft.com/office/drawing/2014/main" id="{28DBB481-AF48-0B42-813B-188D78B15B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C7B61F8-407E-9047-8904-D154CB164AFC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349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Image Placeholder 1">
            <a:extLst>
              <a:ext uri="{FF2B5EF4-FFF2-40B4-BE49-F238E27FC236}">
                <a16:creationId xmlns:a16="http://schemas.microsoft.com/office/drawing/2014/main" id="{69510790-1F9B-C44C-B7B3-C9D6AAAE79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6" name="Notes Placeholder 2">
            <a:extLst>
              <a:ext uri="{FF2B5EF4-FFF2-40B4-BE49-F238E27FC236}">
                <a16:creationId xmlns:a16="http://schemas.microsoft.com/office/drawing/2014/main" id="{16FB56C9-1CDD-1D40-AEEE-802913D09F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39267" name="Slide Number Placeholder 3">
            <a:extLst>
              <a:ext uri="{FF2B5EF4-FFF2-40B4-BE49-F238E27FC236}">
                <a16:creationId xmlns:a16="http://schemas.microsoft.com/office/drawing/2014/main" id="{28DBB481-AF48-0B42-813B-188D78B15B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C7B61F8-407E-9047-8904-D154CB164AFC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170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Image Placeholder 1">
            <a:extLst>
              <a:ext uri="{FF2B5EF4-FFF2-40B4-BE49-F238E27FC236}">
                <a16:creationId xmlns:a16="http://schemas.microsoft.com/office/drawing/2014/main" id="{69510790-1F9B-C44C-B7B3-C9D6AAAE79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6" name="Notes Placeholder 2">
            <a:extLst>
              <a:ext uri="{FF2B5EF4-FFF2-40B4-BE49-F238E27FC236}">
                <a16:creationId xmlns:a16="http://schemas.microsoft.com/office/drawing/2014/main" id="{16FB56C9-1CDD-1D40-AEEE-802913D09F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39267" name="Slide Number Placeholder 3">
            <a:extLst>
              <a:ext uri="{FF2B5EF4-FFF2-40B4-BE49-F238E27FC236}">
                <a16:creationId xmlns:a16="http://schemas.microsoft.com/office/drawing/2014/main" id="{28DBB481-AF48-0B42-813B-188D78B15B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C7B61F8-407E-9047-8904-D154CB164AFC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057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>
            <a:extLst>
              <a:ext uri="{FF2B5EF4-FFF2-40B4-BE49-F238E27FC236}">
                <a16:creationId xmlns:a16="http://schemas.microsoft.com/office/drawing/2014/main" id="{3920B3B0-855D-C848-BC25-E2B7D6ABA8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4" name="Notes Placeholder 2">
            <a:extLst>
              <a:ext uri="{FF2B5EF4-FFF2-40B4-BE49-F238E27FC236}">
                <a16:creationId xmlns:a16="http://schemas.microsoft.com/office/drawing/2014/main" id="{E2947C5F-EFB7-2E47-83A4-60E8D6EF4C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Budiono Kusumohamidjojo, Filsafat Hukum, Problematik Ketertiban Yang Adil, Bandung: Mandar maju, 2011, hlm. 74 - 76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1315" name="Slide Number Placeholder 3">
            <a:extLst>
              <a:ext uri="{FF2B5EF4-FFF2-40B4-BE49-F238E27FC236}">
                <a16:creationId xmlns:a16="http://schemas.microsoft.com/office/drawing/2014/main" id="{6B5EE3B4-66D0-9745-AB56-73FC1B3B98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32D5123-7033-2D43-BBC0-A1404B428727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6A847-9788-9340-BBEF-C956E016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F87A8-21FF-0A4D-8E4F-0C844B8E6B05}" type="datetimeFigureOut">
              <a:rPr lang="en-US" altLang="en-US"/>
              <a:pPr>
                <a:defRPr/>
              </a:pPr>
              <a:t>9/16/2023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F1AFF-5F6E-2440-800D-FBA20DCA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811A8-EEFE-474A-8603-69C87C6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AB721-7B63-2540-98D2-96ADE3CE5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88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71615-82D8-1D4D-B80D-E5E14E2FD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69A96-6A04-8341-A61F-0BAAAE947660}" type="datetimeFigureOut">
              <a:rPr lang="en-US" altLang="en-US"/>
              <a:pPr>
                <a:defRPr/>
              </a:pPr>
              <a:t>9/16/2023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3D240-B77E-F947-A232-04210F4F9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5DF98-75A6-3047-A349-7980E0DF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DE073-6D80-4D4F-8F51-1DE6B03AC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28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CA35C-9584-1C46-AA3B-B919EFB7C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66A6C-5E35-2942-AADF-D5853BACB338}" type="datetimeFigureOut">
              <a:rPr lang="en-US" altLang="en-US"/>
              <a:pPr>
                <a:defRPr/>
              </a:pPr>
              <a:t>9/16/2023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02E42-69B6-3143-A55E-1E94E858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DFC41-A343-A746-BFA1-A8EDB4D8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5FDDD-8867-7340-8F27-ACAC218C81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11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B21FF-3267-2444-B113-0B0D8921F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15E5F-A0C1-FA47-9FE2-F6F06B4709AF}" type="datetimeFigureOut">
              <a:rPr lang="en-US" altLang="en-US"/>
              <a:pPr>
                <a:defRPr/>
              </a:pPr>
              <a:t>9/16/2023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791BC-D87C-8C47-951B-2A520738A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F8C88-C17F-AC4A-B3C8-1164FADA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37C9C-252F-054A-9404-AC462F0701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92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CC30B-2EC5-3540-9AC8-2FA217BB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36A69-C757-F14C-AA60-D2E5B87AB091}" type="datetimeFigureOut">
              <a:rPr lang="en-US" altLang="en-US"/>
              <a:pPr>
                <a:defRPr/>
              </a:pPr>
              <a:t>9/16/2023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4C182-0FB1-554E-B347-B2E99B8B7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C15E3-6F86-FC48-A771-2AEC63C9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AEA5E-F414-0941-A04C-82476E9CBC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95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534E28-5D38-EE4E-A464-33B6411A9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B1A0B-246B-9D47-A94E-968A43309A03}" type="datetimeFigureOut">
              <a:rPr lang="en-US" altLang="en-US"/>
              <a:pPr>
                <a:defRPr/>
              </a:pPr>
              <a:t>9/16/2023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4EFD54-FA3E-BD45-859D-360868C71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F86466-8B3C-4F4C-8C72-6A2ECF2BC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93EE3-1729-D549-9F26-1173E66222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24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8CEDAB-C966-DC46-80EB-0BDC06D9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BE56D-C41E-C84B-8616-D2C3BC1CA9D6}" type="datetimeFigureOut">
              <a:rPr lang="en-US" altLang="en-US"/>
              <a:pPr>
                <a:defRPr/>
              </a:pPr>
              <a:t>9/16/2023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DAC928E-D106-7D4D-9978-2CD2A1574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543859-DB62-FA4E-B8FB-DAB001D4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56AAD-34C8-1D47-9135-4AE9A9010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88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F7E3793-B367-674D-81A6-590FE0E38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470E5-EEE4-DA45-AFE1-5DA269923D01}" type="datetimeFigureOut">
              <a:rPr lang="en-US" altLang="en-US"/>
              <a:pPr>
                <a:defRPr/>
              </a:pPr>
              <a:t>9/16/2023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998821-FB78-7A40-A61D-8E753BFAF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740FF0-3AD5-2D4B-85BA-3063F3A12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D112B-7E6E-7945-87C6-0FC10C0169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91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B62066F-64F4-B34F-BC84-17920FB79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320F3-BF33-6A4D-9207-A337461488B8}" type="datetimeFigureOut">
              <a:rPr lang="en-US" altLang="en-US"/>
              <a:pPr>
                <a:defRPr/>
              </a:pPr>
              <a:t>9/16/2023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AB957EF-106C-7141-B040-F4DCDD2E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2A5592E-18BA-1648-97CF-C7DF5D9F9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E7ECB-D716-3248-8C5A-0981580CC8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04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C2D89A-B3E4-274A-A921-E8125C1C5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1AA0-B89B-8B4F-933A-B81AB69B26B9}" type="datetimeFigureOut">
              <a:rPr lang="en-US" altLang="en-US"/>
              <a:pPr>
                <a:defRPr/>
              </a:pPr>
              <a:t>9/16/2023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441CF8-68B1-4F44-9C30-498F3F9A9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9CB605-8FAE-F94C-BD0F-9002AF00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1782E-DFD2-4E4D-811A-03AD07CD71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36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4F3CC0-CEB3-F54D-B832-7D935A7C7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A63BB-0422-514B-9340-839CD5F76A9F}" type="datetimeFigureOut">
              <a:rPr lang="en-US" altLang="en-US"/>
              <a:pPr>
                <a:defRPr/>
              </a:pPr>
              <a:t>9/16/2023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FD2E78-52F4-A74A-A2B1-4A0F1BEE9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2AA6BF-358B-FC48-94C5-CAE438F0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AD0DD-BA36-214A-A069-9AF1DFB46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81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A2CCB74-F819-0144-9C0F-22F701E3E31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78DD5AD-23B4-7148-8284-FE328E6D18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A8964-7AF7-D24F-BC6B-2F1BBC3781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71DE638-69D4-C145-AAB2-CBB7B0E202DD}" type="datetimeFigureOut">
              <a:rPr lang="en-US" altLang="en-US"/>
              <a:pPr>
                <a:defRPr/>
              </a:pPr>
              <a:t>9/16/2023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3B77C-36ED-EF45-AF72-73830D20B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3EB83-CF44-454D-845E-48BA4B636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E4625AD-4AA6-6348-BFDA-67997495E7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background with a gavel&#10;&#10;Description automatically generated">
            <a:extLst>
              <a:ext uri="{FF2B5EF4-FFF2-40B4-BE49-F238E27FC236}">
                <a16:creationId xmlns:a16="http://schemas.microsoft.com/office/drawing/2014/main" id="{CF28CF5B-103B-401C-949F-E8B02B142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5953" name="Title 1">
            <a:extLst>
              <a:ext uri="{FF2B5EF4-FFF2-40B4-BE49-F238E27FC236}">
                <a16:creationId xmlns:a16="http://schemas.microsoft.com/office/drawing/2014/main" id="{B359195C-8666-7747-ABCB-A108A5FA0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3088"/>
            <a:ext cx="8229600" cy="741362"/>
          </a:xfrm>
        </p:spPr>
        <p:txBody>
          <a:bodyPr/>
          <a:lstStyle/>
          <a:p>
            <a:endParaRPr lang="en-US" altLang="en-US" sz="3600" dirty="0">
              <a:ea typeface="ＭＳ Ｐゴシック" panose="020B0600070205080204" pitchFamily="34" charset="-128"/>
            </a:endParaRPr>
          </a:p>
        </p:txBody>
      </p:sp>
      <p:sp>
        <p:nvSpPr>
          <p:cNvPr id="125954" name="Content Placeholder 2">
            <a:extLst>
              <a:ext uri="{FF2B5EF4-FFF2-40B4-BE49-F238E27FC236}">
                <a16:creationId xmlns:a16="http://schemas.microsoft.com/office/drawing/2014/main" id="{95C10606-F596-F04C-AF02-ECE61487E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6139"/>
            <a:ext cx="8229600" cy="537325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altLang="en-US" sz="4400" b="1" dirty="0">
              <a:solidFill>
                <a:srgbClr val="FF0000"/>
              </a:solidFill>
              <a:latin typeface="Papyrus" panose="020B0602040200020303" pitchFamily="34" charset="77"/>
              <a:ea typeface="ＭＳ Ｐゴシック" panose="020B0600070205080204" pitchFamily="34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000" b="1" dirty="0" err="1">
                <a:solidFill>
                  <a:schemeClr val="bg1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  <a:t>Pemikiran</a:t>
            </a:r>
            <a:r>
              <a:rPr lang="en-US" altLang="en-US" sz="4000" b="1" dirty="0">
                <a:solidFill>
                  <a:schemeClr val="bg1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  <a:t>mengenai</a:t>
            </a:r>
            <a:r>
              <a:rPr lang="en-US" altLang="en-US" sz="4000" b="1" dirty="0">
                <a:solidFill>
                  <a:schemeClr val="bg1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  <a:t>hukum</a:t>
            </a:r>
            <a:endParaRPr lang="en-US" altLang="en-US" sz="4000" b="1" dirty="0">
              <a:solidFill>
                <a:schemeClr val="bg1"/>
              </a:solidFill>
              <a:latin typeface="Papyrus" panose="020B0602040200020303" pitchFamily="34" charset="77"/>
              <a:ea typeface="ＭＳ Ｐゴシック" panose="020B0600070205080204" pitchFamily="34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  <a:t>pada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000" b="1" dirty="0" err="1">
                <a:solidFill>
                  <a:schemeClr val="bg1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  <a:t>Revolusi</a:t>
            </a:r>
            <a:r>
              <a:rPr lang="en-US" altLang="en-US" sz="4000" b="1" dirty="0">
                <a:solidFill>
                  <a:schemeClr val="bg1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  <a:t>: Amerika, </a:t>
            </a:r>
            <a:r>
              <a:rPr lang="en-US" altLang="en-US" sz="4000" b="1" dirty="0" err="1">
                <a:solidFill>
                  <a:schemeClr val="bg1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  <a:t>Perancis</a:t>
            </a:r>
            <a:r>
              <a:rPr lang="en-US" altLang="en-US" sz="4000" b="1" dirty="0">
                <a:solidFill>
                  <a:schemeClr val="bg1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  <a:t>, &amp; </a:t>
            </a:r>
            <a:r>
              <a:rPr lang="en-US" altLang="en-US" sz="4000" b="1" dirty="0" err="1">
                <a:solidFill>
                  <a:schemeClr val="bg1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  <a:t>Industri</a:t>
            </a:r>
            <a:endParaRPr lang="en-US" altLang="en-US" sz="4000" b="1" dirty="0">
              <a:solidFill>
                <a:schemeClr val="bg1"/>
              </a:solidFill>
              <a:latin typeface="Papyrus" panose="020B0602040200020303" pitchFamily="34" charset="77"/>
              <a:ea typeface="ＭＳ Ｐゴシック" panose="020B0600070205080204" pitchFamily="34" charset="-128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20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Dosen</a:t>
            </a:r>
            <a:r>
              <a:rPr lang="en-US" altLang="en-US" sz="2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Pengampu</a:t>
            </a:r>
            <a:r>
              <a:rPr lang="en-US" altLang="en-US" sz="2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: 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2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Dr. </a:t>
            </a:r>
            <a:r>
              <a:rPr lang="en-US" altLang="en-US" sz="20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Agus</a:t>
            </a:r>
            <a:r>
              <a:rPr lang="en-US" altLang="en-US" sz="2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Setiawan,S.H.,</a:t>
            </a:r>
            <a:r>
              <a:rPr lang="en-US" altLang="en-US" sz="20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M.Hum</a:t>
            </a:r>
            <a:r>
              <a:rPr lang="en-US" altLang="en-US" sz="2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*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2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Demson </a:t>
            </a:r>
            <a:r>
              <a:rPr lang="en-US" altLang="en-US" sz="20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Tiopan,S.H.,M.H</a:t>
            </a:r>
            <a:r>
              <a:rPr lang="en-US" altLang="en-US" sz="2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*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2000" b="1" dirty="0" err="1">
                <a:solidFill>
                  <a:schemeClr val="bg1"/>
                </a:solidFill>
              </a:rPr>
              <a:t>Irzani</a:t>
            </a:r>
            <a:r>
              <a:rPr lang="en-US" sz="2000" b="1" dirty="0">
                <a:solidFill>
                  <a:schemeClr val="bg1"/>
                </a:solidFill>
              </a:rPr>
              <a:t> Abdulrahman S.H., M.H**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Universitas Kristen Maranatha*- Universitas Muhammadiyah </a:t>
            </a: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Kupang</a:t>
            </a:r>
            <a:r>
              <a:rPr lang="en-US" altLang="en-US" sz="1800" b="1">
                <a:solidFill>
                  <a:schemeClr val="bg1"/>
                </a:solidFill>
                <a:ea typeface="ＭＳ Ｐゴシック" panose="020B0600070205080204" pitchFamily="34" charset="-128"/>
              </a:rPr>
              <a:t>**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4000" dirty="0">
              <a:solidFill>
                <a:schemeClr val="bg1"/>
              </a:solidFill>
              <a:latin typeface="Papyrus" panose="020B0602040200020303" pitchFamily="34" charset="77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198CFC70-63E5-4962-B1F1-DF0CF7441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1857" name="Content Placeholder 2">
            <a:extLst>
              <a:ext uri="{FF2B5EF4-FFF2-40B4-BE49-F238E27FC236}">
                <a16:creationId xmlns:a16="http://schemas.microsoft.com/office/drawing/2014/main" id="{68048956-23A1-4D42-8C12-5775BDB0D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4000"/>
            <a:ext cx="8229600" cy="64928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b="1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altLang="en-US" sz="2400" b="1" dirty="0">
                <a:ea typeface="ＭＳ Ｐゴシック" panose="020B0600070205080204" pitchFamily="34" charset="-128"/>
              </a:rPr>
              <a:t>Note: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368300" indent="-368300" algn="just">
              <a:lnSpc>
                <a:spcPct val="150000"/>
              </a:lnSpc>
              <a:defRPr/>
            </a:pPr>
            <a:r>
              <a:rPr lang="en-US" altLang="en-US" sz="1800" dirty="0">
                <a:ea typeface="ＭＳ Ｐゴシック" panose="020B0600070205080204" pitchFamily="34" charset="-128"/>
              </a:rPr>
              <a:t>Klaus Schwab yang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mendapatkan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masukan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dari</a:t>
            </a:r>
            <a:r>
              <a:rPr lang="en-US" altLang="en-US" sz="1800" dirty="0">
                <a:ea typeface="ＭＳ Ｐゴシック" panose="020B0600070205080204" pitchFamily="34" charset="-128"/>
              </a:rPr>
              <a:t> Forum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Ekonomi</a:t>
            </a:r>
            <a:r>
              <a:rPr lang="en-US" altLang="en-US" sz="1800" dirty="0">
                <a:ea typeface="ＭＳ Ｐゴシック" panose="020B0600070205080204" pitchFamily="34" charset="-128"/>
              </a:rPr>
              <a:t> Dunia (WEF)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menyampaikan</a:t>
            </a:r>
            <a:r>
              <a:rPr lang="en-US" altLang="en-US" sz="1800" dirty="0">
                <a:ea typeface="ＭＳ Ｐゴシック" panose="020B0600070205080204" pitchFamily="34" charset="-128"/>
              </a:rPr>
              <a:t>: 3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kemampuan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dibutuhkan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menghadapi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Digital Age</a:t>
            </a:r>
            <a:r>
              <a:rPr lang="en-US" altLang="en-US" sz="1800" dirty="0">
                <a:ea typeface="ＭＳ Ｐゴシック" panose="020B0600070205080204" pitchFamily="34" charset="-128"/>
              </a:rPr>
              <a:t>:</a:t>
            </a:r>
          </a:p>
          <a:p>
            <a:pPr marL="896938" indent="-414338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en-US" sz="1800" dirty="0" err="1">
                <a:ea typeface="ＭＳ Ｐゴシック" panose="020B0600070205080204" pitchFamily="34" charset="-128"/>
              </a:rPr>
              <a:t>Kemampuan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Kognitif</a:t>
            </a:r>
            <a:r>
              <a:rPr lang="en-US" altLang="en-US" sz="1800" dirty="0">
                <a:ea typeface="ＭＳ Ｐゴシック" panose="020B0600070205080204" pitchFamily="34" charset="-128"/>
              </a:rPr>
              <a:t> (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erat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logika</a:t>
            </a:r>
            <a:r>
              <a:rPr lang="en-US" altLang="en-US" sz="1800" dirty="0">
                <a:ea typeface="ＭＳ Ｐゴシック" panose="020B0600070205080204" pitchFamily="34" charset="-128"/>
              </a:rPr>
              <a:t> dan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kecerdasan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rasional</a:t>
            </a:r>
            <a:r>
              <a:rPr lang="en-US" altLang="en-US" sz="1800" dirty="0">
                <a:ea typeface="ＭＳ Ｐゴシック" panose="020B0600070205080204" pitchFamily="34" charset="-128"/>
              </a:rPr>
              <a:t>);</a:t>
            </a:r>
          </a:p>
          <a:p>
            <a:pPr marL="896938" indent="-414338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en-US" sz="1800" dirty="0" err="1">
                <a:ea typeface="ＭＳ Ｐゴシック" panose="020B0600070205080204" pitchFamily="34" charset="-128"/>
              </a:rPr>
              <a:t>Kecakapan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memahami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sistem</a:t>
            </a:r>
            <a:r>
              <a:rPr lang="en-US" altLang="en-US" sz="1800" dirty="0">
                <a:ea typeface="ＭＳ Ｐゴシック" panose="020B0600070205080204" pitchFamily="34" charset="-128"/>
              </a:rPr>
              <a:t>;</a:t>
            </a:r>
          </a:p>
          <a:p>
            <a:pPr marL="896938" indent="-414338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en-US" sz="1800" dirty="0" err="1">
                <a:ea typeface="ＭＳ Ｐゴシック" panose="020B0600070205080204" pitchFamily="34" charset="-128"/>
              </a:rPr>
              <a:t>Kemampuan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menyelesaikan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masalah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kompleks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368300" indent="-368300" algn="just">
              <a:lnSpc>
                <a:spcPct val="150000"/>
              </a:lnSpc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368300" indent="-368300" algn="just">
              <a:lnSpc>
                <a:spcPct val="150000"/>
              </a:lnSpc>
              <a:defRPr/>
            </a:pPr>
            <a:r>
              <a:rPr lang="en-US" altLang="en-US" sz="1800" dirty="0">
                <a:ea typeface="ＭＳ Ｐゴシック" panose="020B0600070205080204" pitchFamily="34" charset="-128"/>
              </a:rPr>
              <a:t>Hal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ini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terkait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proses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pembelajaran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di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semua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jenjang</a:t>
            </a:r>
            <a:r>
              <a:rPr lang="en-US" altLang="en-US" sz="1800" dirty="0">
                <a:ea typeface="ＭＳ Ｐゴシック" panose="020B0600070205080204" pitchFamily="34" charset="-128"/>
              </a:rPr>
              <a:t>: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kecakapan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bekerja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sama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adaptif</a:t>
            </a:r>
            <a:r>
              <a:rPr lang="en-US" altLang="en-US" sz="1800" dirty="0">
                <a:ea typeface="ＭＳ Ｐゴシック" panose="020B0600070205080204" pitchFamily="34" charset="-128"/>
              </a:rPr>
              <a:t> dan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toleran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berorientasi</a:t>
            </a:r>
            <a:r>
              <a:rPr lang="en-US" altLang="en-US" sz="1800" dirty="0">
                <a:ea typeface="ＭＳ Ｐゴシック" panose="020B0600070205080204" pitchFamily="34" charset="-128"/>
              </a:rPr>
              <a:t> pada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solusi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inovatif</a:t>
            </a:r>
            <a:r>
              <a:rPr lang="en-US" altLang="en-US" sz="1800" dirty="0">
                <a:ea typeface="ＭＳ Ｐゴシック" panose="020B0600070205080204" pitchFamily="34" charset="-128"/>
              </a:rPr>
              <a:t>, dan punya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dorongan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memunculkan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ide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baru</a:t>
            </a:r>
            <a:r>
              <a:rPr lang="en-US" altLang="en-US" sz="1800" dirty="0">
                <a:ea typeface="ＭＳ Ｐゴシック" panose="020B0600070205080204" pitchFamily="34" charset="-128"/>
              </a:rPr>
              <a:t>, dan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kemampuan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berpikir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mendalam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(deep thought)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serta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kemampuan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mengendapkan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masalah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.</a:t>
            </a:r>
            <a:endParaRPr lang="en-US" altLang="en-US" sz="1600" i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0352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5C163715-CDAE-4ABB-9304-AB63A7DB7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3905" name="Content Placeholder 2">
            <a:extLst>
              <a:ext uri="{FF2B5EF4-FFF2-40B4-BE49-F238E27FC236}">
                <a16:creationId xmlns:a16="http://schemas.microsoft.com/office/drawing/2014/main" id="{0EC0202B-85D6-7B4B-B18F-3EFFF1E8C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4000"/>
            <a:ext cx="8229600" cy="63801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2800" b="1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altLang="en-US" sz="2400" b="1" dirty="0">
                <a:ea typeface="ＭＳ Ｐゴシック" panose="020B0600070205080204" pitchFamily="34" charset="-128"/>
              </a:rPr>
              <a:t>Zaman MODERN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altLang="en-US" sz="1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MARXISME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368300" indent="-368300" algn="just">
              <a:defRPr/>
            </a:pPr>
            <a:r>
              <a:rPr lang="en-US" altLang="en-US" sz="1700" dirty="0" err="1">
                <a:ea typeface="ＭＳ Ｐゴシック" panose="020B0600070205080204" pitchFamily="34" charset="-128"/>
              </a:rPr>
              <a:t>Konsep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dasar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keseluruhan</a:t>
            </a:r>
            <a:r>
              <a:rPr lang="en-US" altLang="en-US" sz="1700" dirty="0">
                <a:ea typeface="ＭＳ Ｐゴシック" panose="020B0600070205080204" pitchFamily="34" charset="-128"/>
              </a:rPr>
              <a:t> teori </a:t>
            </a:r>
            <a:r>
              <a:rPr lang="en-US" altLang="en-US" sz="1700" b="1" dirty="0">
                <a:ea typeface="ＭＳ Ｐゴシック" panose="020B0600070205080204" pitchFamily="34" charset="-128"/>
              </a:rPr>
              <a:t>Marx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adalah</a:t>
            </a:r>
            <a:r>
              <a:rPr lang="en-US" altLang="en-US" sz="1700" dirty="0">
                <a:ea typeface="ＭＳ Ｐゴシック" panose="020B0600070205080204" pitchFamily="34" charset="-128"/>
              </a:rPr>
              <a:t>: </a:t>
            </a:r>
            <a:r>
              <a:rPr lang="en-US" altLang="en-US" sz="1700" b="1" dirty="0" err="1">
                <a:ea typeface="ＭＳ Ｐゴシック" panose="020B0600070205080204" pitchFamily="34" charset="-128"/>
              </a:rPr>
              <a:t>konsep</a:t>
            </a:r>
            <a:r>
              <a:rPr lang="en-US" altLang="en-US" sz="17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b="1" dirty="0" err="1">
                <a:ea typeface="ＭＳ Ｐゴシック" panose="020B0600070205080204" pitchFamily="34" charset="-128"/>
              </a:rPr>
              <a:t>masyarakat</a:t>
            </a:r>
            <a:r>
              <a:rPr lang="en-US" altLang="en-US" sz="17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b="1" dirty="0" err="1">
                <a:ea typeface="ＭＳ Ｐゴシック" panose="020B0600070205080204" pitchFamily="34" charset="-128"/>
              </a:rPr>
              <a:t>tanpa</a:t>
            </a:r>
            <a:r>
              <a:rPr lang="en-US" altLang="en-US" sz="17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b="1" dirty="0" err="1">
                <a:ea typeface="ＭＳ Ｐゴシック" panose="020B0600070205080204" pitchFamily="34" charset="-128"/>
              </a:rPr>
              <a:t>kelas</a:t>
            </a:r>
            <a:r>
              <a:rPr lang="en-US" altLang="en-US" sz="1700" dirty="0">
                <a:ea typeface="ＭＳ Ｐゴシック" panose="020B0600070205080204" pitchFamily="34" charset="-128"/>
              </a:rPr>
              <a:t>. </a:t>
            </a:r>
          </a:p>
          <a:p>
            <a:pPr marL="368300" indent="-368300" algn="just">
              <a:defRPr/>
            </a:pPr>
            <a:r>
              <a:rPr lang="en-US" altLang="en-US" sz="1700" i="1" dirty="0" err="1">
                <a:ea typeface="ＭＳ Ｐゴシック" panose="020B0600070205080204" pitchFamily="34" charset="-128"/>
              </a:rPr>
              <a:t>Wirklichkeit</a:t>
            </a:r>
            <a:r>
              <a:rPr lang="en-US" altLang="en-US" sz="1700" dirty="0">
                <a:ea typeface="ＭＳ Ｐゴシック" panose="020B0600070205080204" pitchFamily="34" charset="-128"/>
              </a:rPr>
              <a:t> (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kenyataan</a:t>
            </a:r>
            <a:r>
              <a:rPr lang="en-US" altLang="en-US" sz="1700" dirty="0">
                <a:ea typeface="ＭＳ Ｐゴシック" panose="020B0600070205080204" pitchFamily="34" charset="-128"/>
              </a:rPr>
              <a:t>)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dari</a:t>
            </a:r>
            <a:r>
              <a:rPr lang="en-US" altLang="en-US" sz="1700" dirty="0">
                <a:ea typeface="ＭＳ Ｐゴシック" panose="020B0600070205080204" pitchFamily="34" charset="-128"/>
              </a:rPr>
              <a:t> Hegel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adalah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Sein</a:t>
            </a:r>
            <a:r>
              <a:rPr lang="en-US" altLang="en-US" sz="1700" dirty="0">
                <a:ea typeface="ＭＳ Ｐゴシック" panose="020B0600070205080204" pitchFamily="34" charset="-128"/>
              </a:rPr>
              <a:t> (yang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ada</a:t>
            </a:r>
            <a:r>
              <a:rPr lang="en-US" altLang="en-US" sz="1700" dirty="0">
                <a:ea typeface="ＭＳ Ｐゴシック" panose="020B0600070205080204" pitchFamily="34" charset="-128"/>
              </a:rPr>
              <a:t>)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bagi</a:t>
            </a:r>
            <a:r>
              <a:rPr lang="en-US" altLang="en-US" sz="1700" dirty="0">
                <a:ea typeface="ＭＳ Ｐゴシック" panose="020B0600070205080204" pitchFamily="34" charset="-128"/>
              </a:rPr>
              <a:t> Marx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pengertian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hubungan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sosial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ekonomi</a:t>
            </a:r>
            <a:r>
              <a:rPr lang="en-US" altLang="en-US" sz="17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nyata</a:t>
            </a:r>
            <a:r>
              <a:rPr lang="en-US" altLang="en-US" sz="1700" dirty="0">
                <a:ea typeface="ＭＳ Ｐゴシック" panose="020B0600070205080204" pitchFamily="34" charset="-128"/>
              </a:rPr>
              <a:t> (D: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Unterbau</a:t>
            </a:r>
            <a:r>
              <a:rPr lang="en-US" altLang="en-US" sz="1700" dirty="0">
                <a:ea typeface="ＭＳ Ｐゴシック" panose="020B0600070205080204" pitchFamily="34" charset="-128"/>
              </a:rPr>
              <a:t>, E: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infrastructure</a:t>
            </a:r>
            <a:r>
              <a:rPr lang="en-US" altLang="en-US" sz="1700" dirty="0">
                <a:ea typeface="ＭＳ Ｐゴシック" panose="020B0600070205080204" pitchFamily="34" charset="-128"/>
              </a:rPr>
              <a:t>).</a:t>
            </a:r>
          </a:p>
          <a:p>
            <a:pPr marL="368300" indent="-368300" algn="just">
              <a:defRPr/>
            </a:pPr>
            <a:r>
              <a:rPr lang="en-US" altLang="en-US" sz="1700" dirty="0" err="1">
                <a:ea typeface="ＭＳ Ｐゴシック" panose="020B0600070205080204" pitchFamily="34" charset="-128"/>
              </a:rPr>
              <a:t>Unterbau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itulah</a:t>
            </a:r>
            <a:r>
              <a:rPr lang="en-US" altLang="en-US" sz="17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menentukan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bentuk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Überbau</a:t>
            </a:r>
            <a:r>
              <a:rPr lang="en-US" altLang="en-US" sz="1700" dirty="0">
                <a:ea typeface="ＭＳ Ｐゴシック" panose="020B0600070205080204" pitchFamily="34" charset="-128"/>
              </a:rPr>
              <a:t> (E: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suprastructure</a:t>
            </a:r>
            <a:r>
              <a:rPr lang="en-US" altLang="en-US" sz="1700" dirty="0">
                <a:ea typeface="ＭＳ Ｐゴシック" panose="020B0600070205080204" pitchFamily="34" charset="-128"/>
              </a:rPr>
              <a:t>) yang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kehidupan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bermasyarakat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mewujudkan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kesadaran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bentuk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seni</a:t>
            </a:r>
            <a:r>
              <a:rPr lang="en-US" altLang="en-US" sz="1700" dirty="0">
                <a:ea typeface="ＭＳ Ｐゴシック" panose="020B0600070205080204" pitchFamily="34" charset="-128"/>
              </a:rPr>
              <a:t>,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ilmu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pengetahuan</a:t>
            </a:r>
            <a:r>
              <a:rPr lang="en-US" altLang="en-US" sz="1700" dirty="0">
                <a:ea typeface="ＭＳ Ｐゴシック" panose="020B0600070205080204" pitchFamily="34" charset="-128"/>
              </a:rPr>
              <a:t>, agama, 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hukum</a:t>
            </a:r>
            <a:r>
              <a:rPr lang="en-US" altLang="en-US" sz="1700" dirty="0">
                <a:ea typeface="ＭＳ Ｐゴシック" panose="020B0600070205080204" pitchFamily="34" charset="-128"/>
              </a:rPr>
              <a:t>,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akhirnya</a:t>
            </a:r>
            <a:r>
              <a:rPr lang="en-US" altLang="en-US" sz="1700" dirty="0">
                <a:ea typeface="ＭＳ Ｐゴシック" panose="020B0600070205080204" pitchFamily="34" charset="-128"/>
              </a:rPr>
              <a:t> juga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negara</a:t>
            </a:r>
            <a:r>
              <a:rPr lang="en-US" altLang="en-US" sz="1700" dirty="0">
                <a:ea typeface="ＭＳ Ｐゴシック" panose="020B0600070205080204" pitchFamily="34" charset="-128"/>
              </a:rPr>
              <a:t>.</a:t>
            </a:r>
          </a:p>
          <a:p>
            <a:pPr marL="368300" indent="-368300" algn="just">
              <a:defRPr/>
            </a:pPr>
            <a:r>
              <a:rPr lang="en-US" altLang="en-US" sz="1700" dirty="0" err="1">
                <a:ea typeface="ＭＳ Ｐゴシック" panose="020B0600070205080204" pitchFamily="34" charset="-128"/>
              </a:rPr>
              <a:t>Unterbau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ditentukan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oleh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hubungan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produksi</a:t>
            </a:r>
            <a:r>
              <a:rPr lang="en-US" altLang="en-US" sz="17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tidak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seimbang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antara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pemilik</a:t>
            </a:r>
            <a:r>
              <a:rPr lang="en-US" altLang="en-US" sz="1700" dirty="0">
                <a:ea typeface="ＭＳ Ｐゴシック" panose="020B0600070205080204" pitchFamily="34" charset="-128"/>
              </a:rPr>
              <a:t> modal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buruh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sehingga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pada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akhirnya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pemilik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alat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produksi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akan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selalu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menentukan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muatan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hukum</a:t>
            </a:r>
            <a:r>
              <a:rPr lang="en-US" altLang="en-US" sz="1700" dirty="0">
                <a:ea typeface="ＭＳ Ｐゴシック" panose="020B0600070205080204" pitchFamily="34" charset="-128"/>
              </a:rPr>
              <a:t>,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menentukan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apa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itu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keadilan</a:t>
            </a:r>
            <a:r>
              <a:rPr lang="en-US" altLang="en-US" sz="1700" dirty="0">
                <a:ea typeface="ＭＳ Ｐゴシック" panose="020B0600070205080204" pitchFamily="34" charset="-128"/>
              </a:rPr>
              <a:t>,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akhirnya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menentukan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struktur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negara</a:t>
            </a:r>
            <a:r>
              <a:rPr lang="en-US" altLang="en-US" sz="1700" dirty="0">
                <a:ea typeface="ＭＳ Ｐゴシック" panose="020B0600070205080204" pitchFamily="34" charset="-128"/>
              </a:rPr>
              <a:t>.</a:t>
            </a:r>
          </a:p>
          <a:p>
            <a:pPr marL="368300" indent="-368300" algn="just">
              <a:defRPr/>
            </a:pPr>
            <a:r>
              <a:rPr lang="en-US" altLang="en-US" sz="1700" dirty="0" err="1">
                <a:ea typeface="ＭＳ Ｐゴシック" panose="020B0600070205080204" pitchFamily="34" charset="-128"/>
              </a:rPr>
              <a:t>Resep</a:t>
            </a:r>
            <a:r>
              <a:rPr lang="en-US" altLang="en-US" sz="1700" dirty="0">
                <a:ea typeface="ＭＳ Ｐゴシック" panose="020B0600070205080204" pitchFamily="34" charset="-128"/>
              </a:rPr>
              <a:t> Marx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untuk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mengatasi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ketidak-adilan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adalah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merampas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alat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produksi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dari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pemiliknya</a:t>
            </a:r>
            <a:r>
              <a:rPr lang="en-US" altLang="en-US" sz="1700" dirty="0">
                <a:ea typeface="ＭＳ Ｐゴシック" panose="020B0600070205080204" pitchFamily="34" charset="-128"/>
              </a:rPr>
              <a:t>,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sehingga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mencapai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masyarakat</a:t>
            </a:r>
            <a:r>
              <a:rPr lang="en-US" altLang="en-US" sz="17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tanpa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kelas</a:t>
            </a:r>
            <a:r>
              <a:rPr lang="en-US" altLang="en-US" sz="1700" dirty="0">
                <a:ea typeface="ＭＳ Ｐゴシック" panose="020B0600070205080204" pitchFamily="34" charset="-128"/>
              </a:rPr>
              <a:t>, yang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akan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menjamin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tidak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adanya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pertentangan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antar-kelas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masyarakat</a:t>
            </a:r>
            <a:r>
              <a:rPr lang="en-US" altLang="en-US" sz="1700" dirty="0">
                <a:ea typeface="ＭＳ Ｐゴシック" panose="020B0600070205080204" pitchFamily="34" charset="-128"/>
              </a:rPr>
              <a:t>.</a:t>
            </a:r>
          </a:p>
          <a:p>
            <a:pPr marL="368300" indent="-368300" algn="just">
              <a:defRPr/>
            </a:pPr>
            <a:r>
              <a:rPr lang="en-US" altLang="en-US" sz="1700" b="1" dirty="0">
                <a:ea typeface="ＭＳ Ｐゴシック" panose="020B0600070205080204" pitchFamily="34" charset="-128"/>
              </a:rPr>
              <a:t>Marx </a:t>
            </a:r>
            <a:r>
              <a:rPr lang="en-US" altLang="en-US" sz="1700" b="1" dirty="0" err="1">
                <a:ea typeface="ＭＳ Ｐゴシック" panose="020B0600070205080204" pitchFamily="34" charset="-128"/>
              </a:rPr>
              <a:t>bersama</a:t>
            </a:r>
            <a:r>
              <a:rPr lang="en-US" altLang="en-US" sz="1700" b="1" dirty="0">
                <a:ea typeface="ＭＳ Ｐゴシック" panose="020B0600070205080204" pitchFamily="34" charset="-128"/>
              </a:rPr>
              <a:t> Friedrich Engels </a:t>
            </a:r>
            <a:r>
              <a:rPr lang="en-US" altLang="en-US" sz="1700" b="1" dirty="0" err="1">
                <a:ea typeface="ＭＳ Ｐゴシック" panose="020B0600070205080204" pitchFamily="34" charset="-128"/>
              </a:rPr>
              <a:t>menguraikan</a:t>
            </a:r>
            <a:r>
              <a:rPr lang="en-US" altLang="en-US" sz="17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b="1" dirty="0" err="1">
                <a:ea typeface="ＭＳ Ｐゴシック" panose="020B0600070205080204" pitchFamily="34" charset="-128"/>
              </a:rPr>
              <a:t>revolusi</a:t>
            </a:r>
            <a:r>
              <a:rPr lang="en-US" altLang="en-US" sz="17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b="1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17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b="1" dirty="0" err="1">
                <a:ea typeface="ＭＳ Ｐゴシック" panose="020B0600070205080204" pitchFamily="34" charset="-128"/>
              </a:rPr>
              <a:t>menjalankan</a:t>
            </a:r>
            <a:r>
              <a:rPr lang="en-US" altLang="en-US" sz="17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b="1" dirty="0" err="1">
                <a:ea typeface="ＭＳ Ｐゴシック" panose="020B0600070205080204" pitchFamily="34" charset="-128"/>
              </a:rPr>
              <a:t>sosialisme</a:t>
            </a:r>
            <a:r>
              <a:rPr lang="en-US" altLang="en-US" sz="17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untuk</a:t>
            </a:r>
            <a:r>
              <a:rPr lang="en-US" altLang="en-US" sz="17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 </a:t>
            </a:r>
            <a:r>
              <a:rPr lang="en-US" altLang="en-US" sz="17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mencapai</a:t>
            </a:r>
            <a:r>
              <a:rPr lang="en-US" altLang="en-US" sz="17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7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komunisme</a:t>
            </a:r>
            <a:r>
              <a:rPr lang="en-US" altLang="en-US" sz="17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7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yaitu</a:t>
            </a:r>
            <a:r>
              <a:rPr lang="en-US" altLang="en-US" sz="17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7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suatu</a:t>
            </a:r>
            <a:r>
              <a:rPr lang="en-US" altLang="en-US" sz="17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7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keadaan</a:t>
            </a:r>
            <a:r>
              <a:rPr lang="en-US" altLang="en-US" sz="17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di mana </a:t>
            </a:r>
            <a:r>
              <a:rPr lang="en-US" altLang="en-US" sz="17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hak</a:t>
            </a:r>
            <a:r>
              <a:rPr lang="en-US" altLang="en-US" sz="17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7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milik</a:t>
            </a:r>
            <a:r>
              <a:rPr lang="en-US" altLang="en-US" sz="17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7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tidak</a:t>
            </a:r>
            <a:r>
              <a:rPr lang="en-US" altLang="en-US" sz="17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7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diakui</a:t>
            </a:r>
            <a:r>
              <a:rPr lang="en-US" altLang="en-US" sz="17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7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karena</a:t>
            </a:r>
            <a:r>
              <a:rPr lang="en-US" altLang="en-US" sz="17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7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dikontrol</a:t>
            </a:r>
            <a:r>
              <a:rPr lang="en-US" altLang="en-US" sz="17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7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oleh</a:t>
            </a:r>
            <a:r>
              <a:rPr lang="en-US" altLang="en-US" sz="17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“</a:t>
            </a:r>
            <a:r>
              <a:rPr lang="en-US" altLang="ja-JP" sz="17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kommune</a:t>
            </a:r>
            <a:r>
              <a:rPr lang="en-US" altLang="en-US" sz="17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sz="17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  Masyarakat </a:t>
            </a:r>
            <a:r>
              <a:rPr lang="en-US" altLang="ja-JP" sz="17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komunis</a:t>
            </a:r>
            <a:r>
              <a:rPr lang="en-US" altLang="ja-JP" sz="17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17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adalah</a:t>
            </a:r>
            <a:r>
              <a:rPr lang="en-US" altLang="ja-JP" sz="17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17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masyarakat</a:t>
            </a:r>
            <a:r>
              <a:rPr lang="en-US" altLang="ja-JP" sz="17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17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tanpa</a:t>
            </a:r>
            <a:r>
              <a:rPr lang="en-US" altLang="ja-JP" sz="17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17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kelas</a:t>
            </a:r>
            <a:r>
              <a:rPr lang="en-US" altLang="ja-JP" sz="17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yang </a:t>
            </a:r>
            <a:r>
              <a:rPr lang="en-US" altLang="ja-JP" sz="17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memungkinkan</a:t>
            </a:r>
            <a:r>
              <a:rPr lang="en-US" altLang="ja-JP" sz="17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17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dicapainya</a:t>
            </a:r>
            <a:r>
              <a:rPr lang="en-US" altLang="ja-JP" sz="17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: </a:t>
            </a:r>
            <a:r>
              <a:rPr lang="en-US" altLang="ja-JP" sz="17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keadilan</a:t>
            </a:r>
            <a:r>
              <a:rPr lang="en-US" altLang="ja-JP" sz="17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ja-JP" sz="17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kebebasan</a:t>
            </a:r>
            <a:r>
              <a:rPr lang="en-US" altLang="ja-JP" sz="17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ja-JP" sz="17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dan</a:t>
            </a:r>
            <a:r>
              <a:rPr lang="en-US" altLang="ja-JP" sz="17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17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kemanusiaan</a:t>
            </a:r>
            <a:r>
              <a:rPr lang="en-US" altLang="ja-JP" sz="17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</a:t>
            </a:r>
            <a:endParaRPr lang="en-US" altLang="en-US" sz="17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" name="Picture 1" descr="K.-Marx.jpg">
            <a:extLst>
              <a:ext uri="{FF2B5EF4-FFF2-40B4-BE49-F238E27FC236}">
                <a16:creationId xmlns:a16="http://schemas.microsoft.com/office/drawing/2014/main" id="{BA42218C-6999-7C4F-A71A-9F0B96388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896" y="376020"/>
            <a:ext cx="1766795" cy="1177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7731D-9885-42E0-88AB-7F09D3FE9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red background with symbols and text&#10;&#10;Description automatically generated">
            <a:extLst>
              <a:ext uri="{FF2B5EF4-FFF2-40B4-BE49-F238E27FC236}">
                <a16:creationId xmlns:a16="http://schemas.microsoft.com/office/drawing/2014/main" id="{FEE2A723-3A83-4551-BF92-BA717312CF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913537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5B35855B-0AF1-4340-BD7A-00307257B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9025" name="Title 1">
            <a:extLst>
              <a:ext uri="{FF2B5EF4-FFF2-40B4-BE49-F238E27FC236}">
                <a16:creationId xmlns:a16="http://schemas.microsoft.com/office/drawing/2014/main" id="{C7A9400D-D91B-6A48-A5C2-33CC56184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8190"/>
            <a:ext cx="8229600" cy="646113"/>
          </a:xfrm>
        </p:spPr>
        <p:txBody>
          <a:bodyPr/>
          <a:lstStyle/>
          <a:p>
            <a:pPr algn="r"/>
            <a:r>
              <a:rPr lang="en-US" altLang="en-US" sz="2000" b="1" dirty="0" err="1">
                <a:ea typeface="ＭＳ Ｐゴシック" panose="020B0600070205080204" pitchFamily="34" charset="-128"/>
              </a:rPr>
              <a:t>sekilas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sejarah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pemikiran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mengenai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hukum</a:t>
            </a:r>
            <a:br>
              <a:rPr lang="en-US" altLang="en-US" sz="1600" b="1" dirty="0">
                <a:ea typeface="ＭＳ Ｐゴシック" panose="020B0600070205080204" pitchFamily="34" charset="-128"/>
              </a:rPr>
            </a:br>
            <a:r>
              <a:rPr lang="id-ID" altLang="en-US" sz="1100" dirty="0">
                <a:ea typeface="ＭＳ Ｐゴシック" panose="020B0600070205080204" pitchFamily="34" charset="-128"/>
              </a:rPr>
              <a:t>Sekilas pengenalan Filsafat Hukum dalam perspektif historis, ditujukan untuk melihat perkembangan ide-ide tentang hukum dari masa ke masa.  Mengenal bagaimana orang mulai berpikir tentang hukum dan bagimana pikiran-pikiran berubah-ubah dari 1 (satu) ide ke ide lainnya.</a:t>
            </a:r>
            <a:endParaRPr lang="en-US" altLang="en-US" sz="1100" dirty="0">
              <a:ea typeface="ＭＳ Ｐゴシック" panose="020B0600070205080204" pitchFamily="34" charset="-128"/>
            </a:endParaRP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EA16145D-6916-CD43-8C74-C005BDB7C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4303"/>
            <a:ext cx="8229600" cy="5255173"/>
          </a:xfrm>
        </p:spPr>
        <p:txBody>
          <a:bodyPr/>
          <a:lstStyle/>
          <a:p>
            <a:pPr algn="just">
              <a:buFont typeface="Calibri" panose="020F0502020204030204" pitchFamily="34" charset="0"/>
              <a:buAutoNum type="arabicPeriod"/>
              <a:defRPr/>
            </a:pPr>
            <a:r>
              <a:rPr lang="en-US" altLang="en-US" sz="1700" dirty="0">
                <a:ea typeface="ＭＳ Ｐゴシック" panose="020B0600070205080204" pitchFamily="34" charset="-128"/>
              </a:rPr>
              <a:t>Zaman YUNANI KUNO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700" dirty="0">
                <a:ea typeface="ＭＳ Ｐゴシック" panose="020B0600070205080204" pitchFamily="34" charset="-128"/>
              </a:rPr>
              <a:t>	(Solon,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Sokrates</a:t>
            </a:r>
            <a:r>
              <a:rPr lang="en-US" altLang="en-US" sz="1700" dirty="0">
                <a:ea typeface="ＭＳ Ｐゴシック" panose="020B0600070205080204" pitchFamily="34" charset="-128"/>
              </a:rPr>
              <a:t>, Plato,  Aristoteles,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Kaum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Stoa</a:t>
            </a:r>
            <a:r>
              <a:rPr lang="en-US" altLang="en-US" sz="1700" dirty="0">
                <a:ea typeface="ＭＳ Ｐゴシック" panose="020B0600070205080204" pitchFamily="34" charset="-128"/>
              </a:rPr>
              <a:t>)</a:t>
            </a:r>
          </a:p>
          <a:p>
            <a:pPr algn="just">
              <a:buFont typeface="Calibri" panose="020F0502020204030204" pitchFamily="34" charset="0"/>
              <a:buAutoNum type="arabicPeriod" startAt="2"/>
              <a:defRPr/>
            </a:pPr>
            <a:r>
              <a:rPr lang="en-US" altLang="en-US" sz="1700" dirty="0">
                <a:ea typeface="ＭＳ Ｐゴシック" panose="020B0600070205080204" pitchFamily="34" charset="-128"/>
              </a:rPr>
              <a:t>Zaman ROMAWI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700" dirty="0">
                <a:ea typeface="ＭＳ Ｐゴシック" panose="020B0600070205080204" pitchFamily="34" charset="-128"/>
              </a:rPr>
              <a:t>	(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Awal</a:t>
            </a:r>
            <a:r>
              <a:rPr lang="en-US" altLang="en-US" sz="1700" dirty="0">
                <a:ea typeface="ＭＳ Ｐゴシック" panose="020B0600070205080204" pitchFamily="34" charset="-128"/>
              </a:rPr>
              <a:t> proses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legislasi</a:t>
            </a:r>
            <a:r>
              <a:rPr lang="en-US" altLang="en-US" sz="1700" dirty="0">
                <a:ea typeface="ＭＳ Ｐゴシック" panose="020B0600070205080204" pitchFamily="34" charset="-128"/>
              </a:rPr>
              <a:t>, Cicero,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Yustinianus</a:t>
            </a:r>
            <a:r>
              <a:rPr lang="en-US" altLang="en-US" sz="1700" dirty="0">
                <a:ea typeface="ＭＳ Ｐゴシック" panose="020B0600070205080204" pitchFamily="34" charset="-128"/>
              </a:rPr>
              <a:t> I)</a:t>
            </a:r>
          </a:p>
          <a:p>
            <a:pPr algn="just">
              <a:buFont typeface="Calibri" panose="020F0502020204030204" pitchFamily="34" charset="0"/>
              <a:buAutoNum type="arabicPeriod" startAt="3"/>
              <a:defRPr/>
            </a:pPr>
            <a:r>
              <a:rPr lang="en-US" altLang="en-US" sz="1700" dirty="0">
                <a:ea typeface="ＭＳ Ｐゴシック" panose="020B0600070205080204" pitchFamily="34" charset="-128"/>
              </a:rPr>
              <a:t>Abad PERTENGAHAN</a:t>
            </a:r>
          </a:p>
          <a:p>
            <a:pPr marL="368300" lvl="1" indent="0" algn="just">
              <a:buFont typeface="Arial" panose="020B0604020202020204" pitchFamily="34" charset="0"/>
              <a:buNone/>
              <a:defRPr/>
            </a:pPr>
            <a:r>
              <a:rPr lang="en-US" altLang="en-US" sz="1700" dirty="0">
                <a:ea typeface="ＭＳ Ｐゴシック" panose="020B0600070205080204" pitchFamily="34" charset="-128"/>
              </a:rPr>
              <a:t>(Wahyu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sebagai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doktrin</a:t>
            </a:r>
            <a:r>
              <a:rPr lang="en-US" altLang="en-US" sz="1700" dirty="0">
                <a:ea typeface="ＭＳ Ｐゴシック" panose="020B0600070205080204" pitchFamily="34" charset="-128"/>
              </a:rPr>
              <a:t>, Magna Carta,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Skolastisisme</a:t>
            </a:r>
            <a:r>
              <a:rPr lang="en-US" altLang="en-US" sz="1700" dirty="0">
                <a:ea typeface="ＭＳ Ｐゴシック" panose="020B0600070205080204" pitchFamily="34" charset="-128"/>
              </a:rPr>
              <a:t>)</a:t>
            </a:r>
          </a:p>
          <a:p>
            <a:pPr algn="just">
              <a:buFont typeface="Calibri" panose="020F0502020204030204" pitchFamily="34" charset="0"/>
              <a:buAutoNum type="arabicPeriod" startAt="3"/>
              <a:defRPr/>
            </a:pPr>
            <a:r>
              <a:rPr lang="en-US" altLang="en-US" sz="1700" dirty="0">
                <a:ea typeface="ＭＳ Ｐゴシック" panose="020B0600070205080204" pitchFamily="34" charset="-128"/>
              </a:rPr>
              <a:t>Zaman RENAISSANCE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700" dirty="0">
                <a:ea typeface="ＭＳ Ｐゴシック" panose="020B0600070205080204" pitchFamily="34" charset="-128"/>
              </a:rPr>
              <a:t>	(Niccolo Machiavelli, Martin Luther, Jean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Bodin</a:t>
            </a:r>
            <a:r>
              <a:rPr lang="en-US" altLang="en-US" sz="1700" dirty="0">
                <a:ea typeface="ＭＳ Ｐゴシック" panose="020B0600070205080204" pitchFamily="34" charset="-128"/>
              </a:rPr>
              <a:t>, Hugo Grotius, Thomas Hobbes)</a:t>
            </a:r>
          </a:p>
          <a:p>
            <a:pPr algn="just">
              <a:buFont typeface="Calibri" panose="020F0502020204030204" pitchFamily="34" charset="0"/>
              <a:buAutoNum type="arabicPeriod" startAt="5"/>
              <a:defRPr/>
            </a:pPr>
            <a:r>
              <a:rPr lang="en-US" altLang="en-US" sz="1700" dirty="0">
                <a:ea typeface="ＭＳ Ｐゴシック" panose="020B0600070205080204" pitchFamily="34" charset="-128"/>
              </a:rPr>
              <a:t>Zaman </a:t>
            </a:r>
            <a:r>
              <a:rPr lang="id-ID" altLang="en-US" sz="1700" dirty="0">
                <a:ea typeface="ＭＳ Ｐゴシック" panose="020B0600070205080204" pitchFamily="34" charset="-128"/>
              </a:rPr>
              <a:t>AUFKLÄRUNG</a:t>
            </a:r>
            <a:endParaRPr lang="en-US" altLang="en-US" sz="1700" dirty="0">
              <a:ea typeface="ＭＳ Ｐゴシック" panose="020B0600070205080204" pitchFamily="34" charset="-128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700" dirty="0">
                <a:ea typeface="ＭＳ Ｐゴシック" panose="020B0600070205080204" pitchFamily="34" charset="-128"/>
              </a:rPr>
              <a:t>	(John Locke, Samuel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Pufendorf</a:t>
            </a:r>
            <a:r>
              <a:rPr lang="en-US" altLang="en-US" sz="1700" dirty="0">
                <a:ea typeface="ＭＳ Ｐゴシック" panose="020B0600070205080204" pitchFamily="34" charset="-128"/>
              </a:rPr>
              <a:t>, Perjanjian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Westfalia</a:t>
            </a:r>
            <a:r>
              <a:rPr lang="en-US" altLang="en-US" sz="1700" dirty="0">
                <a:ea typeface="ＭＳ Ｐゴシック" panose="020B0600070205080204" pitchFamily="34" charset="-128"/>
              </a:rPr>
              <a:t> 1648,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Pra</a:t>
            </a:r>
            <a:r>
              <a:rPr lang="en-US" altLang="en-US" sz="1700" dirty="0">
                <a:ea typeface="ＭＳ Ｐゴシック" panose="020B0600070205080204" pitchFamily="34" charset="-128"/>
              </a:rPr>
              <a:t> Revolusi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Industri</a:t>
            </a:r>
            <a:r>
              <a:rPr lang="en-US" altLang="en-US" sz="1700" dirty="0">
                <a:ea typeface="ＭＳ Ｐゴシック" panose="020B0600070205080204" pitchFamily="34" charset="-128"/>
              </a:rPr>
              <a:t>, Montesquieu, Jean-Jacques Rousseau,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Imanuel</a:t>
            </a:r>
            <a:r>
              <a:rPr lang="en-US" altLang="en-US" sz="1700" dirty="0">
                <a:ea typeface="ＭＳ Ｐゴシック" panose="020B0600070205080204" pitchFamily="34" charset="-128"/>
              </a:rPr>
              <a:t> Kant)</a:t>
            </a:r>
          </a:p>
          <a:p>
            <a:pPr algn="just">
              <a:buFont typeface="Calibri" panose="020F0502020204030204" pitchFamily="34" charset="0"/>
              <a:buAutoNum type="arabicPeriod" startAt="6"/>
              <a:defRPr/>
            </a:pPr>
            <a:r>
              <a:rPr lang="en-US" altLang="en-US" sz="1700" b="1" dirty="0">
                <a:ea typeface="ＭＳ Ｐゴシック" panose="020B0600070205080204" pitchFamily="34" charset="-128"/>
              </a:rPr>
              <a:t>Zaman MODEREN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700" b="1" dirty="0">
                <a:ea typeface="ＭＳ Ｐゴシック" panose="020B0600070205080204" pitchFamily="34" charset="-128"/>
              </a:rPr>
              <a:t>	(Revolusi Amerika 1776, Revolusi </a:t>
            </a:r>
            <a:r>
              <a:rPr lang="en-US" altLang="en-US" sz="1700" b="1" dirty="0" err="1">
                <a:ea typeface="ＭＳ Ｐゴシック" panose="020B0600070205080204" pitchFamily="34" charset="-128"/>
              </a:rPr>
              <a:t>Perancis</a:t>
            </a:r>
            <a:r>
              <a:rPr lang="en-US" altLang="en-US" sz="1700" b="1" dirty="0">
                <a:ea typeface="ＭＳ Ｐゴシック" panose="020B0600070205080204" pitchFamily="34" charset="-128"/>
              </a:rPr>
              <a:t> 1789, G.W.F. Hegel, Revolusi </a:t>
            </a:r>
            <a:r>
              <a:rPr lang="en-US" altLang="en-US" sz="1700" b="1" dirty="0" err="1">
                <a:ea typeface="ＭＳ Ｐゴシック" panose="020B0600070205080204" pitchFamily="34" charset="-128"/>
              </a:rPr>
              <a:t>Industri</a:t>
            </a:r>
            <a:r>
              <a:rPr lang="en-US" altLang="en-US" sz="1700" b="1" dirty="0">
                <a:ea typeface="ＭＳ Ｐゴシック" panose="020B0600070205080204" pitchFamily="34" charset="-128"/>
              </a:rPr>
              <a:t>, Karl Marx)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en-US" altLang="en-US" sz="1200" b="1" dirty="0">
              <a:ea typeface="ＭＳ Ｐゴシック" panose="020B0600070205080204" pitchFamily="34" charset="-128"/>
            </a:endParaRPr>
          </a:p>
          <a:p>
            <a:pPr algn="just">
              <a:buFont typeface="Calibri" panose="020F0502020204030204" pitchFamily="34" charset="0"/>
              <a:buAutoNum type="arabicPeriod" startAt="7"/>
              <a:defRPr/>
            </a:pPr>
            <a:r>
              <a:rPr lang="en-US" altLang="en-US" sz="1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Zaman IDEOLOGI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	(Perang Dunia I, Revolusi Bolshevik 1917, Perang Dunia II, Perang </a:t>
            </a:r>
            <a:r>
              <a:rPr lang="en-US" altLang="en-US" sz="1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Dingin</a:t>
            </a:r>
            <a:r>
              <a:rPr lang="en-US" altLang="en-US" sz="1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)</a:t>
            </a:r>
          </a:p>
          <a:p>
            <a:pPr algn="just">
              <a:buFont typeface="Calibri" panose="020F0502020204030204" pitchFamily="34" charset="0"/>
              <a:buAutoNum type="arabicPeriod" startAt="8"/>
              <a:defRPr/>
            </a:pPr>
            <a:r>
              <a:rPr lang="en-US" altLang="en-US" sz="1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REFORMASI DUNIA</a:t>
            </a:r>
          </a:p>
          <a:p>
            <a:pPr marL="12700" indent="-12700" algn="just">
              <a:buFont typeface="Arial" panose="020B0604020202020204" pitchFamily="34" charset="0"/>
              <a:buNone/>
              <a:defRPr/>
            </a:pP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Seluruh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materi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sejarah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pemikiran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hukum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ini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diintisarikan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dari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: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Budiono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Kusumohamidjojo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Filsafat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Hukum – 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Problematik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Ketertiban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Yang Adil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CV.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Mandar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Maju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Cet.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-I, Bandung, 2011.]</a:t>
            </a:r>
          </a:p>
        </p:txBody>
      </p:sp>
      <p:pic>
        <p:nvPicPr>
          <p:cNvPr id="129027" name="Picture 1">
            <a:extLst>
              <a:ext uri="{FF2B5EF4-FFF2-40B4-BE49-F238E27FC236}">
                <a16:creationId xmlns:a16="http://schemas.microsoft.com/office/drawing/2014/main" id="{57D14C1B-D42F-E144-A25A-71E5AB7C1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178" y="1525587"/>
            <a:ext cx="1903412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205629E3-221C-4340-BAD6-660DACEBE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3665" name="Content Placeholder 2">
            <a:extLst>
              <a:ext uri="{FF2B5EF4-FFF2-40B4-BE49-F238E27FC236}">
                <a16:creationId xmlns:a16="http://schemas.microsoft.com/office/drawing/2014/main" id="{83112F2B-73C4-EE44-A162-1A631FA8D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113"/>
            <a:ext cx="8229600" cy="67198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>
              <a:buNone/>
              <a:defRPr/>
            </a:pPr>
            <a:r>
              <a:rPr lang="id-ID" altLang="en-US" sz="1600" b="1" dirty="0">
                <a:ea typeface="ＭＳ Ｐゴシック" panose="020B0600070205080204" pitchFamily="34" charset="-128"/>
              </a:rPr>
              <a:t>Zaman MODERN</a:t>
            </a:r>
            <a:endParaRPr lang="id-ID" altLang="en-US" sz="1100" b="1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368300" indent="-368300" algn="just">
              <a:defRPr/>
            </a:pPr>
            <a:r>
              <a:rPr lang="en-US" altLang="en-US" sz="1800" dirty="0">
                <a:ea typeface="ＭＳ Ｐゴシック" panose="020B0600070205080204" pitchFamily="34" charset="-128"/>
              </a:rPr>
              <a:t>Zaman Modern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ditandai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karya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Hegel</a:t>
            </a:r>
            <a:r>
              <a:rPr lang="en-US" altLang="en-US" sz="18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mulai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membahas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konsep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die </a:t>
            </a:r>
            <a:r>
              <a:rPr lang="en-US" altLang="en-US" sz="1800" i="1" dirty="0" err="1">
                <a:ea typeface="ＭＳ Ｐゴシック" panose="020B0600070205080204" pitchFamily="34" charset="-128"/>
              </a:rPr>
              <a:t>neue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 Zeit </a:t>
            </a:r>
            <a:r>
              <a:rPr lang="en-US" altLang="en-US" sz="1800" dirty="0">
                <a:ea typeface="ＭＳ Ｐゴシック" panose="020B0600070205080204" pitchFamily="34" charset="-128"/>
              </a:rPr>
              <a:t>(zaman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baru</a:t>
            </a:r>
            <a:r>
              <a:rPr lang="en-US" altLang="en-US" sz="1800" dirty="0">
                <a:ea typeface="ＭＳ Ｐゴシック" panose="020B0600070205080204" pitchFamily="34" charset="-128"/>
              </a:rPr>
              <a:t>)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bahkan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membedakannya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dari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die </a:t>
            </a:r>
            <a:r>
              <a:rPr lang="en-US" altLang="en-US" sz="1800" i="1" dirty="0" err="1">
                <a:ea typeface="ＭＳ Ｐゴシック" panose="020B0600070205080204" pitchFamily="34" charset="-128"/>
              </a:rPr>
              <a:t>neeueste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 Zeit </a:t>
            </a:r>
            <a:r>
              <a:rPr lang="en-US" altLang="en-US" sz="1800" dirty="0">
                <a:ea typeface="ＭＳ Ｐゴシック" panose="020B0600070205080204" pitchFamily="34" charset="-128"/>
              </a:rPr>
              <a:t>(zaman yang paling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baru</a:t>
            </a:r>
            <a:r>
              <a:rPr lang="en-US" altLang="en-US" sz="1800" dirty="0">
                <a:ea typeface="ＭＳ Ｐゴシック" panose="020B0600070205080204" pitchFamily="34" charset="-128"/>
              </a:rPr>
              <a:t>).</a:t>
            </a:r>
          </a:p>
          <a:p>
            <a:pPr marL="368300" indent="-368300" algn="just"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368300" indent="-368300" algn="just">
              <a:defRPr/>
            </a:pPr>
            <a:r>
              <a:rPr lang="en-US" altLang="en-US" sz="1800" dirty="0" err="1">
                <a:ea typeface="ＭＳ Ｐゴシック" panose="020B0600070205080204" pitchFamily="34" charset="-128"/>
              </a:rPr>
              <a:t>Gagasan-gagasan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berkembang</a:t>
            </a:r>
            <a:r>
              <a:rPr lang="en-US" altLang="en-US" sz="1800" dirty="0">
                <a:ea typeface="ＭＳ Ｐゴシック" panose="020B0600070205080204" pitchFamily="34" charset="-128"/>
              </a:rPr>
              <a:t> di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zaman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Aufklärung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membuat</a:t>
            </a:r>
            <a:r>
              <a:rPr lang="en-US" altLang="en-US" sz="1800" dirty="0">
                <a:ea typeface="ＭＳ Ｐゴシック" panose="020B0600070205080204" pitchFamily="34" charset="-128"/>
              </a:rPr>
              <a:t> manusia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menjadi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lebih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peka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terhadap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masalah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keadilan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penindasan</a:t>
            </a:r>
            <a:r>
              <a:rPr lang="en-US" altLang="en-US" sz="1800" dirty="0">
                <a:ea typeface="ＭＳ Ｐゴシック" panose="020B0600070205080204" pitchFamily="34" charset="-128"/>
              </a:rPr>
              <a:t>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368300" indent="-368300" algn="just">
              <a:defRPr/>
            </a:pPr>
            <a:r>
              <a:rPr lang="en-US" altLang="en-US" sz="1800" dirty="0">
                <a:ea typeface="ＭＳ Ｐゴシック" panose="020B0600070205080204" pitchFamily="34" charset="-128"/>
              </a:rPr>
              <a:t>Akan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tetapi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waktu</a:t>
            </a:r>
            <a:r>
              <a:rPr lang="en-US" altLang="en-US" sz="18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bersamaan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di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benua</a:t>
            </a:r>
            <a:r>
              <a:rPr lang="en-US" altLang="en-US" sz="1800" dirty="0">
                <a:ea typeface="ＭＳ Ｐゴシック" panose="020B0600070205080204" pitchFamily="34" charset="-128"/>
              </a:rPr>
              <a:t> Amerika, Asia, Afrika,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Australia juga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dirasuk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ambisi</a:t>
            </a:r>
            <a:r>
              <a:rPr lang="en-US" altLang="en-US" sz="1800" dirty="0">
                <a:ea typeface="ＭＳ Ｐゴシック" panose="020B0600070205080204" pitchFamily="34" charset="-128"/>
              </a:rPr>
              <a:t> ‘3G’ =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Gold, Gospel, and Glory </a:t>
            </a:r>
            <a:r>
              <a:rPr lang="en-US" altLang="en-US" sz="1800" dirty="0">
                <a:ea typeface="ＭＳ Ｐゴシック" panose="020B0600070205080204" pitchFamily="34" charset="-128"/>
              </a:rPr>
              <a:t>(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kekayaan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gereja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kejayaan</a:t>
            </a:r>
            <a:r>
              <a:rPr lang="en-US" altLang="en-US" sz="1800" dirty="0">
                <a:ea typeface="ＭＳ Ｐゴシック" panose="020B0600070205080204" pitchFamily="34" charset="-128"/>
              </a:rPr>
              <a:t>).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0" indent="0" algn="just"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pic>
        <p:nvPicPr>
          <p:cNvPr id="118786" name="Picture 1">
            <a:extLst>
              <a:ext uri="{FF2B5EF4-FFF2-40B4-BE49-F238E27FC236}">
                <a16:creationId xmlns:a16="http://schemas.microsoft.com/office/drawing/2014/main" id="{A7A05D2C-B533-EE4F-A4D2-997955E94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4687" y="4603750"/>
            <a:ext cx="5254625" cy="2128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8787" name="Picture 2">
            <a:extLst>
              <a:ext uri="{FF2B5EF4-FFF2-40B4-BE49-F238E27FC236}">
                <a16:creationId xmlns:a16="http://schemas.microsoft.com/office/drawing/2014/main" id="{ABEE1408-1034-5E47-96D0-E2FDCAD95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68675" y="237332"/>
            <a:ext cx="2406650" cy="142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CF36A60A-2682-40AB-9929-8C54EC25B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5713" name="Content Placeholder 2">
            <a:extLst>
              <a:ext uri="{FF2B5EF4-FFF2-40B4-BE49-F238E27FC236}">
                <a16:creationId xmlns:a16="http://schemas.microsoft.com/office/drawing/2014/main" id="{23833A40-B736-894F-8408-639C3F105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0"/>
            <a:ext cx="8769350" cy="68580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2400" b="1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2400" b="1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altLang="en-US" sz="2400" b="1" dirty="0">
                <a:ea typeface="ＭＳ Ｐゴシック" panose="020B0600070205080204" pitchFamily="34" charset="-128"/>
              </a:rPr>
              <a:t>Zaman MODERN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altLang="en-US" sz="1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REVOLUSI AMERIKA </a:t>
            </a:r>
            <a:r>
              <a:rPr lang="en-US" altLang="en-US" sz="1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dan REVOLUSI PRANCIS</a:t>
            </a:r>
            <a:endParaRPr lang="en-US" altLang="en-US" sz="1600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368300" indent="-368300" algn="just">
              <a:defRPr/>
            </a:pPr>
            <a:r>
              <a:rPr lang="en-US" altLang="en-US" sz="1800" dirty="0">
                <a:ea typeface="ＭＳ Ｐゴシック" panose="020B0600070205080204" pitchFamily="34" charset="-128"/>
              </a:rPr>
              <a:t>Revolusi Amerika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pecah</a:t>
            </a:r>
            <a:r>
              <a:rPr lang="en-US" altLang="en-US" sz="1800" dirty="0">
                <a:ea typeface="ＭＳ Ｐゴシック" panose="020B0600070205080204" pitchFamily="34" charset="-128"/>
              </a:rPr>
              <a:t> tahun 1774 yang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dipicu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oleh</a:t>
            </a:r>
            <a:r>
              <a:rPr lang="en-US" altLang="en-US" sz="1800" dirty="0">
                <a:ea typeface="ＭＳ Ｐゴシック" panose="020B0600070205080204" pitchFamily="34" charset="-128"/>
              </a:rPr>
              <a:t>: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politik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undang-undang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pajak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cukai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meterai</a:t>
            </a:r>
            <a:r>
              <a:rPr lang="en-US" altLang="en-US" sz="1800" dirty="0">
                <a:ea typeface="ＭＳ Ｐゴシック" panose="020B0600070205080204" pitchFamily="34" charset="-128"/>
              </a:rPr>
              <a:t> (1765) 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setahun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kemudian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diganti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pajak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impor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proses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konstitusional</a:t>
            </a:r>
            <a:r>
              <a:rPr lang="en-US" altLang="en-US" sz="18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dikembangkannya</a:t>
            </a:r>
            <a:r>
              <a:rPr lang="en-US" altLang="en-US" sz="1800" dirty="0">
                <a:ea typeface="ＭＳ Ｐゴシック" panose="020B0600070205080204" pitchFamily="34" charset="-128"/>
              </a:rPr>
              <a:t>; tahun 1770 </a:t>
            </a:r>
            <a:r>
              <a:rPr lang="en-US" altLang="en-US" sz="1800" u="sng" dirty="0" err="1">
                <a:ea typeface="ＭＳ Ｐゴシック" panose="020B0600070205080204" pitchFamily="34" charset="-128"/>
              </a:rPr>
              <a:t>terjadi</a:t>
            </a:r>
            <a:r>
              <a:rPr lang="en-US" altLang="en-US" sz="18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u="sng" dirty="0" err="1">
                <a:ea typeface="ＭＳ Ｐゴシック" panose="020B0600070205080204" pitchFamily="34" charset="-128"/>
              </a:rPr>
              <a:t>boikot</a:t>
            </a:r>
            <a:r>
              <a:rPr lang="en-US" altLang="en-US" sz="18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u="sng" dirty="0" err="1">
                <a:ea typeface="ＭＳ Ｐゴシック" panose="020B0600070205080204" pitchFamily="34" charset="-128"/>
              </a:rPr>
              <a:t>terhadap</a:t>
            </a:r>
            <a:r>
              <a:rPr lang="en-US" altLang="en-US" sz="18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u="sng" dirty="0" err="1">
                <a:ea typeface="ＭＳ Ｐゴシック" panose="020B0600070205080204" pitchFamily="34" charset="-128"/>
              </a:rPr>
              <a:t>barang-barang</a:t>
            </a:r>
            <a:r>
              <a:rPr lang="en-US" altLang="en-US" sz="18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u="sng" dirty="0" err="1">
                <a:ea typeface="ＭＳ Ｐゴシック" panose="020B0600070205080204" pitchFamily="34" charset="-128"/>
              </a:rPr>
              <a:t>Inggris</a:t>
            </a:r>
            <a:r>
              <a:rPr lang="en-US" altLang="en-US" sz="18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u="sng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18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u="sng" dirty="0" err="1">
                <a:ea typeface="ＭＳ Ｐゴシック" panose="020B0600070205080204" pitchFamily="34" charset="-128"/>
              </a:rPr>
              <a:t>kaum</a:t>
            </a:r>
            <a:r>
              <a:rPr lang="en-US" altLang="en-US" sz="18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u="sng" dirty="0" err="1">
                <a:ea typeface="ＭＳ Ｐゴシック" panose="020B0600070205080204" pitchFamily="34" charset="-128"/>
              </a:rPr>
              <a:t>radikal</a:t>
            </a:r>
            <a:r>
              <a:rPr lang="en-US" altLang="en-US" sz="1800" dirty="0">
                <a:ea typeface="ＭＳ Ｐゴシック" panose="020B0600070205080204" pitchFamily="34" charset="-128"/>
              </a:rPr>
              <a:t> (Samuel Adams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Thomas Jefferson)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mulai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mengorganisasikan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‘</a:t>
            </a:r>
            <a:r>
              <a:rPr lang="en-US" altLang="ja-JP" sz="1800" dirty="0" err="1">
                <a:ea typeface="ＭＳ Ｐゴシック" panose="020B0600070205080204" pitchFamily="34" charset="-128"/>
              </a:rPr>
              <a:t>Gerakan</a:t>
            </a:r>
            <a:r>
              <a:rPr lang="en-US" altLang="ja-JP" sz="1800" dirty="0">
                <a:ea typeface="ＭＳ Ｐゴシック" panose="020B0600070205080204" pitchFamily="34" charset="-128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</a:rPr>
              <a:t>lepas</a:t>
            </a:r>
            <a:r>
              <a:rPr lang="en-US" altLang="ja-JP" sz="1800" dirty="0">
                <a:ea typeface="ＭＳ Ｐゴシック" panose="020B0600070205080204" pitchFamily="34" charset="-128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</a:rPr>
              <a:t>dari</a:t>
            </a:r>
            <a:r>
              <a:rPr lang="en-US" altLang="ja-JP" sz="1800" dirty="0">
                <a:ea typeface="ＭＳ Ｐゴシック" panose="020B0600070205080204" pitchFamily="34" charset="-128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</a:rPr>
              <a:t>Inggris</a:t>
            </a:r>
            <a:r>
              <a:rPr lang="en-US" altLang="en-US" sz="1800" dirty="0">
                <a:ea typeface="ＭＳ Ｐゴシック" panose="020B0600070205080204" pitchFamily="34" charset="-128"/>
              </a:rPr>
              <a:t>’</a:t>
            </a:r>
            <a:r>
              <a:rPr lang="en-US" altLang="ja-JP" sz="1800" dirty="0">
                <a:ea typeface="ＭＳ Ｐゴシック" panose="020B0600070205080204" pitchFamily="34" charset="-128"/>
              </a:rPr>
              <a:t> yang </a:t>
            </a:r>
            <a:r>
              <a:rPr lang="en-US" altLang="ja-JP" sz="1800" dirty="0" err="1">
                <a:ea typeface="ＭＳ Ｐゴシック" panose="020B0600070205080204" pitchFamily="34" charset="-128"/>
              </a:rPr>
              <a:t>akhirnya</a:t>
            </a:r>
            <a:r>
              <a:rPr lang="en-US" altLang="ja-JP" sz="1800" dirty="0">
                <a:ea typeface="ＭＳ Ｐゴシック" panose="020B0600070205080204" pitchFamily="34" charset="-128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</a:rPr>
              <a:t>diakhiri</a:t>
            </a:r>
            <a:r>
              <a:rPr lang="en-US" altLang="ja-JP" sz="1800" dirty="0">
                <a:ea typeface="ＭＳ Ｐゴシック" panose="020B0600070205080204" pitchFamily="34" charset="-128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</a:rPr>
              <a:t>dengan</a:t>
            </a:r>
            <a:r>
              <a:rPr lang="en-US" altLang="ja-JP" sz="1800" dirty="0">
                <a:ea typeface="ＭＳ Ｐゴシック" panose="020B0600070205080204" pitchFamily="34" charset="-128"/>
              </a:rPr>
              <a:t> </a:t>
            </a:r>
            <a:r>
              <a:rPr lang="en-US" altLang="ja-JP" sz="1800" b="1" dirty="0" err="1">
                <a:ea typeface="ＭＳ Ｐゴシック" panose="020B0600070205080204" pitchFamily="34" charset="-128"/>
              </a:rPr>
              <a:t>pengakuan</a:t>
            </a:r>
            <a:r>
              <a:rPr lang="en-US" altLang="ja-JP" sz="1800" b="1" dirty="0">
                <a:ea typeface="ＭＳ Ｐゴシック" panose="020B0600070205080204" pitchFamily="34" charset="-128"/>
              </a:rPr>
              <a:t> </a:t>
            </a:r>
            <a:r>
              <a:rPr lang="en-US" altLang="ja-JP" sz="1800" b="1" dirty="0" err="1">
                <a:ea typeface="ＭＳ Ｐゴシック" panose="020B0600070205080204" pitchFamily="34" charset="-128"/>
              </a:rPr>
              <a:t>Inggris</a:t>
            </a:r>
            <a:r>
              <a:rPr lang="en-US" altLang="ja-JP" sz="1800" b="1" dirty="0">
                <a:ea typeface="ＭＳ Ｐゴシック" panose="020B0600070205080204" pitchFamily="34" charset="-128"/>
              </a:rPr>
              <a:t> </a:t>
            </a:r>
            <a:r>
              <a:rPr lang="en-US" altLang="ja-JP" sz="1800" b="1" dirty="0" err="1">
                <a:ea typeface="ＭＳ Ｐゴシック" panose="020B0600070205080204" pitchFamily="34" charset="-128"/>
              </a:rPr>
              <a:t>terhadap</a:t>
            </a:r>
            <a:r>
              <a:rPr lang="en-US" altLang="ja-JP" sz="1800" b="1" dirty="0">
                <a:ea typeface="ＭＳ Ｐゴシック" panose="020B0600070205080204" pitchFamily="34" charset="-128"/>
              </a:rPr>
              <a:t> </a:t>
            </a:r>
            <a:r>
              <a:rPr lang="en-US" altLang="ja-JP" sz="1800" b="1" dirty="0" err="1">
                <a:ea typeface="ＭＳ Ｐゴシック" panose="020B0600070205080204" pitchFamily="34" charset="-128"/>
              </a:rPr>
              <a:t>kemerdekaan</a:t>
            </a:r>
            <a:r>
              <a:rPr lang="en-US" altLang="ja-JP" sz="1800" b="1" dirty="0">
                <a:ea typeface="ＭＳ Ｐゴシック" panose="020B0600070205080204" pitchFamily="34" charset="-128"/>
              </a:rPr>
              <a:t> Amerika </a:t>
            </a:r>
            <a:r>
              <a:rPr lang="en-US" altLang="ja-JP" sz="1800" b="1" dirty="0" err="1">
                <a:ea typeface="ＭＳ Ｐゴシック" panose="020B0600070205080204" pitchFamily="34" charset="-128"/>
              </a:rPr>
              <a:t>Serikat</a:t>
            </a:r>
            <a:endParaRPr lang="en-US" altLang="ja-JP" sz="1800" dirty="0">
              <a:ea typeface="ＭＳ Ｐゴシック" panose="020B0600070205080204" pitchFamily="34" charset="-128"/>
            </a:endParaRPr>
          </a:p>
          <a:p>
            <a:pPr marL="368300" indent="-368300" algn="just"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368300" indent="-368300" algn="just"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368300" indent="-368300" algn="just"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368300" indent="-368300" algn="just"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0" indent="0" algn="just">
              <a:buNone/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368300" indent="-368300" algn="just">
              <a:defRPr/>
            </a:pPr>
            <a:r>
              <a:rPr lang="en-US" altLang="en-US" sz="1800" b="1" dirty="0" err="1">
                <a:ea typeface="ＭＳ Ｐゴシック" panose="020B0600070205080204" pitchFamily="34" charset="-128"/>
              </a:rPr>
              <a:t>Konstitusi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Amerika</a:t>
            </a:r>
            <a:r>
              <a:rPr lang="en-US" altLang="en-US" sz="1800" dirty="0">
                <a:ea typeface="ＭＳ Ｐゴシック" panose="020B0600070205080204" pitchFamily="34" charset="-128"/>
              </a:rPr>
              <a:t> 17 September 1787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mengedepankan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terobosan</a:t>
            </a:r>
            <a:r>
              <a:rPr lang="en-US" altLang="en-US" sz="1800" dirty="0">
                <a:ea typeface="ＭＳ Ｐゴシック" panose="020B0600070205080204" pitchFamily="34" charset="-128"/>
              </a:rPr>
              <a:t>: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pemisahan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kekuasaan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– Montesquieu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serta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dilakukannya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pemilihan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untuk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jabatan-jabatan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publik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</a:p>
          <a:p>
            <a:pPr marL="0" indent="0" algn="just">
              <a:buNone/>
              <a:defRPr/>
            </a:pPr>
            <a:endParaRPr lang="en-US" altLang="en-US" sz="1200" dirty="0">
              <a:ea typeface="ＭＳ Ｐゴシック" panose="020B0600070205080204" pitchFamily="34" charset="-128"/>
            </a:endParaRPr>
          </a:p>
          <a:p>
            <a:pPr marL="368300" indent="-368300" algn="just">
              <a:defRPr/>
            </a:pP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pemisahan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negara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dari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agama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penerapan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prinsip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b="1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check and balances 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di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bidang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</a:p>
          <a:p>
            <a:pPr marL="368300" indent="-368300" algn="just">
              <a:defRPr/>
            </a:pP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kekuasaan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negara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pembagian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kewenangan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antara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kekuasaan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federal dan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kekuasaan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negara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bagian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dan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adopsi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b="1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Habeas Corpus 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yang </a:t>
            </a:r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melarang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orang-orang yang </a:t>
            </a:r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ditahan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secara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tidak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sah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untuk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diadili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di </a:t>
            </a:r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depan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pengadilan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</a:t>
            </a:r>
          </a:p>
        </p:txBody>
      </p:sp>
      <p:pic>
        <p:nvPicPr>
          <p:cNvPr id="120834" name="Picture 1">
            <a:extLst>
              <a:ext uri="{FF2B5EF4-FFF2-40B4-BE49-F238E27FC236}">
                <a16:creationId xmlns:a16="http://schemas.microsoft.com/office/drawing/2014/main" id="{D10DC06E-31EB-CB4F-88D3-F6F1C8F90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1413" y="3335338"/>
            <a:ext cx="2465387" cy="153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0835" name="Picture 2">
            <a:extLst>
              <a:ext uri="{FF2B5EF4-FFF2-40B4-BE49-F238E27FC236}">
                <a16:creationId xmlns:a16="http://schemas.microsoft.com/office/drawing/2014/main" id="{AC5B2731-E1C5-EA4E-88DA-B665BA230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8850" y="3316288"/>
            <a:ext cx="4749800" cy="157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45F5B854-A3C5-4898-9D7D-A839F16D3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7761" name="Content Placeholder 2">
            <a:extLst>
              <a:ext uri="{FF2B5EF4-FFF2-40B4-BE49-F238E27FC236}">
                <a16:creationId xmlns:a16="http://schemas.microsoft.com/office/drawing/2014/main" id="{0983FAA1-78C1-A844-AB38-806A91080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0188"/>
            <a:ext cx="8229600" cy="65309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buNone/>
              <a:defRPr/>
            </a:pPr>
            <a:endParaRPr lang="en-US" altLang="en-US" sz="1800" b="1" dirty="0">
              <a:ea typeface="ＭＳ Ｐゴシック" panose="020B0600070205080204" pitchFamily="34" charset="-128"/>
            </a:endParaRPr>
          </a:p>
          <a:p>
            <a:pPr marL="0" indent="0" algn="just">
              <a:buNone/>
              <a:defRPr/>
            </a:pPr>
            <a:r>
              <a:rPr lang="id-ID" altLang="en-US" sz="1800" b="1" dirty="0">
                <a:ea typeface="ＭＳ Ｐゴシック" panose="020B0600070205080204" pitchFamily="34" charset="-128"/>
              </a:rPr>
              <a:t>Zaman MODERN</a:t>
            </a:r>
            <a:endParaRPr lang="id-ID" altLang="en-US" sz="1200" b="1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altLang="en-US" sz="1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REVOLUSI AMERIKA dan </a:t>
            </a:r>
            <a:r>
              <a:rPr lang="en-US" altLang="en-US" sz="1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REVOLUSI PERANCIS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368300" indent="-368300" algn="just">
              <a:defRPr/>
            </a:pPr>
            <a:r>
              <a:rPr lang="en-US" altLang="en-US" sz="1800" dirty="0">
                <a:ea typeface="ＭＳ Ｐゴシック" panose="020B0600070205080204" pitchFamily="34" charset="-128"/>
              </a:rPr>
              <a:t>Di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daratan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Eropa</a:t>
            </a:r>
            <a:r>
              <a:rPr lang="en-US" altLang="en-US" sz="1800" dirty="0">
                <a:ea typeface="ＭＳ Ｐゴシック" panose="020B0600070205080204" pitchFamily="34" charset="-128"/>
              </a:rPr>
              <a:t>, Revolusi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Perancis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pecah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tanggal</a:t>
            </a:r>
            <a:r>
              <a:rPr lang="en-US" altLang="en-US" sz="1800" dirty="0">
                <a:ea typeface="ＭＳ Ｐゴシック" panose="020B0600070205080204" pitchFamily="34" charset="-128"/>
              </a:rPr>
              <a:t> 14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Juli</a:t>
            </a:r>
            <a:r>
              <a:rPr lang="en-US" altLang="en-US" sz="1800" dirty="0">
                <a:ea typeface="ＭＳ Ｐゴシック" panose="020B0600070205080204" pitchFamily="34" charset="-128"/>
              </a:rPr>
              <a:t> 1789,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diserbunya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penjara</a:t>
            </a:r>
            <a:r>
              <a:rPr lang="en-US" altLang="en-US" sz="1800" dirty="0">
                <a:ea typeface="ＭＳ Ｐゴシック" panose="020B0600070205080204" pitchFamily="34" charset="-128"/>
              </a:rPr>
              <a:t> Bastille di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kota</a:t>
            </a:r>
            <a:r>
              <a:rPr lang="en-US" altLang="en-US" sz="1800" dirty="0">
                <a:ea typeface="ＭＳ Ｐゴシック" panose="020B0600070205080204" pitchFamily="34" charset="-128"/>
              </a:rPr>
              <a:t> Paris (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Penjara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bagi</a:t>
            </a:r>
            <a:r>
              <a:rPr lang="en-US" altLang="en-US" sz="1800" dirty="0">
                <a:ea typeface="ＭＳ Ｐゴシック" panose="020B0600070205080204" pitchFamily="34" charset="-128"/>
              </a:rPr>
              <a:t> ’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pemberontak</a:t>
            </a:r>
            <a:r>
              <a:rPr lang="en-US" altLang="en-US" sz="1800" dirty="0">
                <a:ea typeface="ＭＳ Ｐゴシック" panose="020B0600070205080204" pitchFamily="34" charset="-128"/>
              </a:rPr>
              <a:t>’).</a:t>
            </a:r>
          </a:p>
          <a:p>
            <a:pPr marL="368300" indent="-368300" algn="just">
              <a:defRPr/>
            </a:pPr>
            <a:r>
              <a:rPr lang="en-US" altLang="en-US" sz="1800" dirty="0">
                <a:ea typeface="ＭＳ Ｐゴシック" panose="020B0600070205080204" pitchFamily="34" charset="-128"/>
              </a:rPr>
              <a:t>Revolusi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Perancis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dirangsang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oleh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gagasan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berkembang</a:t>
            </a:r>
            <a:r>
              <a:rPr lang="en-US" altLang="en-US" sz="1800" dirty="0">
                <a:ea typeface="ＭＳ Ｐゴシック" panose="020B0600070205080204" pitchFamily="34" charset="-128"/>
              </a:rPr>
              <a:t> di zaman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Aufklärung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terutama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melalui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karya</a:t>
            </a:r>
            <a:r>
              <a:rPr lang="en-US" altLang="en-US" sz="1800" dirty="0">
                <a:ea typeface="ＭＳ Ｐゴシック" panose="020B0600070205080204" pitchFamily="34" charset="-128"/>
              </a:rPr>
              <a:t> Voltaire,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penyair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terkemuka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mengenai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gagasan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politik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hukum</a:t>
            </a:r>
            <a:r>
              <a:rPr lang="en-US" altLang="en-US" sz="1800" dirty="0">
                <a:ea typeface="ＭＳ Ｐゴシック" panose="020B0600070205080204" pitchFamily="34" charset="-128"/>
              </a:rPr>
              <a:t> Rousseau.</a:t>
            </a:r>
          </a:p>
          <a:p>
            <a:pPr marL="368300" indent="-368300" algn="just">
              <a:defRPr/>
            </a:pPr>
            <a:r>
              <a:rPr lang="en-US" altLang="en-US" sz="1800" b="1" dirty="0">
                <a:ea typeface="ＭＳ Ｐゴシック" panose="020B0600070205080204" pitchFamily="34" charset="-128"/>
              </a:rPr>
              <a:t>Revolusi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Perancis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pecah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karena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sistem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kekuasaan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absolut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tidak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sanggup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mengatasi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ketegangan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sosial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karena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sistem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feodal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kepada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petani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serta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ketegangan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kaum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Bourgeoisie</a:t>
            </a:r>
            <a:r>
              <a:rPr lang="en-US" altLang="en-US" sz="18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diuntungkan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para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tukang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petani</a:t>
            </a:r>
            <a:r>
              <a:rPr lang="en-US" altLang="en-US" sz="1800" dirty="0">
                <a:ea typeface="ＭＳ Ｐゴシック" panose="020B0600070205080204" pitchFamily="34" charset="-128"/>
              </a:rPr>
              <a:t>.   </a:t>
            </a:r>
          </a:p>
          <a:p>
            <a:pPr marL="1476375" indent="0" algn="just">
              <a:buFont typeface="Arial" panose="020B0604020202020204" pitchFamily="34" charset="0"/>
              <a:buNone/>
              <a:defRPr/>
            </a:pPr>
            <a:r>
              <a:rPr lang="en-US" altLang="en-US" sz="1800" dirty="0" err="1">
                <a:ea typeface="ＭＳ Ｐゴシック" panose="020B0600070205080204" pitchFamily="34" charset="-128"/>
              </a:rPr>
              <a:t>Gagasan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kekuasaan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absolut</a:t>
            </a:r>
            <a:r>
              <a:rPr lang="en-US" altLang="en-US" sz="1800" dirty="0">
                <a:ea typeface="ＭＳ Ｐゴシック" panose="020B0600070205080204" pitchFamily="34" charset="-128"/>
              </a:rPr>
              <a:t> (F: </a:t>
            </a:r>
            <a:r>
              <a:rPr lang="en-US" altLang="en-US" sz="1800" i="1" dirty="0" err="1">
                <a:ea typeface="ＭＳ Ｐゴシック" panose="020B0600070205080204" pitchFamily="34" charset="-128"/>
              </a:rPr>
              <a:t>Souverainité</a:t>
            </a:r>
            <a:r>
              <a:rPr lang="en-US" altLang="en-US" sz="1800" dirty="0">
                <a:ea typeface="ＭＳ Ｐゴシック" panose="020B0600070205080204" pitchFamily="34" charset="-128"/>
              </a:rPr>
              <a:t>)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muncul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dari</a:t>
            </a:r>
            <a:r>
              <a:rPr lang="en-US" altLang="en-US" sz="1800" dirty="0">
                <a:ea typeface="ＭＳ Ｐゴシック" panose="020B0600070205080204" pitchFamily="34" charset="-128"/>
              </a:rPr>
              <a:t> Jean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Bodin</a:t>
            </a:r>
            <a:r>
              <a:rPr lang="en-US" altLang="en-US" sz="1800" dirty="0">
                <a:ea typeface="ＭＳ Ｐゴシック" panose="020B0600070205080204" pitchFamily="34" charset="-128"/>
              </a:rPr>
              <a:t>: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kekuasaan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negara</a:t>
            </a:r>
            <a:r>
              <a:rPr lang="en-US" altLang="en-US" sz="18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tertinggi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tidak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terbagi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Artinya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: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kedaulatan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itu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absolut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tetapi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tidak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harus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berada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di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tangan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Gereja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. 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Konsep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ini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menjadi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dasar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bagi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negara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dengan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kekuasaan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abolut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.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</a:p>
          <a:p>
            <a:pPr marL="1476375" indent="0" algn="just">
              <a:buFont typeface="Arial" panose="020B0604020202020204" pitchFamily="34" charset="0"/>
              <a:buNone/>
              <a:defRPr/>
            </a:pPr>
            <a:endParaRPr lang="en-US" altLang="en-US" sz="800" dirty="0">
              <a:ea typeface="ＭＳ Ｐゴシック" panose="020B0600070205080204" pitchFamily="34" charset="-128"/>
            </a:endParaRPr>
          </a:p>
          <a:p>
            <a:pPr marL="368300" indent="-368300" algn="just">
              <a:defRPr/>
            </a:pP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Konsep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monarki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gereja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katolik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kaum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bangsawan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(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aristokrasi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),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dll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diganti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prinsip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: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Liberté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égalité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fraternité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(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kebebasan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persamaan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dan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persaudaraan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)</a:t>
            </a:r>
          </a:p>
          <a:p>
            <a:pPr marL="368300" indent="-368300" algn="just">
              <a:defRPr/>
            </a:pP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Revolusi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Perancis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berakhir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dengan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diproklamasikannya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Perancis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sebagai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Republik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</a:t>
            </a:r>
          </a:p>
          <a:p>
            <a:pPr marL="368300" indent="-368300" algn="just">
              <a:defRPr/>
            </a:pPr>
            <a:r>
              <a:rPr lang="en-US" altLang="en-US" sz="1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Di </a:t>
            </a:r>
            <a:r>
              <a:rPr lang="en-US" altLang="en-US" sz="14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bidang</a:t>
            </a:r>
            <a:r>
              <a:rPr lang="en-US" altLang="en-US" sz="1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hukum</a:t>
            </a:r>
            <a:r>
              <a:rPr lang="en-US" altLang="en-US" sz="1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Revolusi </a:t>
            </a:r>
            <a:r>
              <a:rPr lang="en-US" altLang="en-US" sz="14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Perancis</a:t>
            </a:r>
            <a:r>
              <a:rPr lang="en-US" altLang="en-US" sz="1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b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menghasilkan</a:t>
            </a:r>
            <a:r>
              <a:rPr lang="en-US" altLang="en-US" sz="1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b="1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Code Napoléon</a:t>
            </a:r>
            <a:r>
              <a:rPr lang="en-US" altLang="en-US" sz="1400" dirty="0">
                <a:ea typeface="ＭＳ Ｐゴシック" panose="020B0600070205080204" pitchFamily="34" charset="-128"/>
              </a:rPr>
              <a:t>.</a:t>
            </a:r>
          </a:p>
        </p:txBody>
      </p:sp>
      <p:pic>
        <p:nvPicPr>
          <p:cNvPr id="2" name="Picture 1" descr="the-fall-of-the-bastille-colour-litho-mike-white.jpg">
            <a:extLst>
              <a:ext uri="{FF2B5EF4-FFF2-40B4-BE49-F238E27FC236}">
                <a16:creationId xmlns:a16="http://schemas.microsoft.com/office/drawing/2014/main" id="{841FDC04-7F22-BC48-9A79-1106D7D71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923" y="133351"/>
            <a:ext cx="3223491" cy="1777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E0A49AFA-CEE8-4F06-AFAD-2B50C3DBE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9809" name="Content Placeholder 2">
            <a:extLst>
              <a:ext uri="{FF2B5EF4-FFF2-40B4-BE49-F238E27FC236}">
                <a16:creationId xmlns:a16="http://schemas.microsoft.com/office/drawing/2014/main" id="{3CD6CA84-F3D0-EF43-9221-657ED618E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6341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800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800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0" indent="0" algn="just">
              <a:buNone/>
              <a:defRPr/>
            </a:pPr>
            <a:r>
              <a:rPr lang="id-ID" altLang="en-US" sz="1800" b="1" dirty="0">
                <a:ea typeface="ＭＳ Ｐゴシック" panose="020B0600070205080204" pitchFamily="34" charset="-128"/>
              </a:rPr>
              <a:t>Zaman MODERN</a:t>
            </a:r>
            <a:endParaRPr lang="id-ID" altLang="en-US" sz="1200" b="1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altLang="en-US" sz="1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IDEALISME HEGEL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368300" indent="-368300" algn="just"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Georg Wilhelm Friedrich Hegel,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filsuf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Jerman</a:t>
            </a:r>
            <a:r>
              <a:rPr lang="en-US" altLang="en-US" sz="1600" dirty="0">
                <a:ea typeface="ＭＳ Ｐゴシック" panose="020B0600070205080204" pitchFamily="34" charset="-128"/>
              </a:rPr>
              <a:t>, </a:t>
            </a:r>
            <a:r>
              <a:rPr lang="en-US" altLang="en-US" sz="1600" u="sng" dirty="0" err="1">
                <a:ea typeface="ＭＳ Ｐゴシック" panose="020B0600070205080204" pitchFamily="34" charset="-128"/>
              </a:rPr>
              <a:t>dianggap</a:t>
            </a:r>
            <a:r>
              <a:rPr lang="en-US" altLang="en-US" sz="16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u="sng" dirty="0" err="1">
                <a:ea typeface="ＭＳ Ｐゴシック" panose="020B0600070205080204" pitchFamily="34" charset="-128"/>
              </a:rPr>
              <a:t>sebagai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biang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keladi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dari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fasisme</a:t>
            </a:r>
            <a:r>
              <a:rPr lang="en-US" altLang="en-US" sz="1600" dirty="0">
                <a:ea typeface="ＭＳ Ｐゴシック" panose="020B0600070205080204" pitchFamily="34" charset="-128"/>
              </a:rPr>
              <a:t> Hitler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maupun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totaliterisme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i="1" dirty="0" err="1">
                <a:ea typeface="ＭＳ Ｐゴシック" panose="020B0600070205080204" pitchFamily="34" charset="-128"/>
              </a:rPr>
              <a:t>á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 la</a:t>
            </a:r>
            <a:r>
              <a:rPr lang="en-US" altLang="en-US" sz="1600" dirty="0">
                <a:ea typeface="ＭＳ Ｐゴシック" panose="020B0600070205080204" pitchFamily="34" charset="-128"/>
              </a:rPr>
              <a:t> Lenin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1600" dirty="0">
                <a:ea typeface="ＭＳ Ｐゴシック" panose="020B0600070205080204" pitchFamily="34" charset="-128"/>
              </a:rPr>
              <a:t> Stalin; </a:t>
            </a:r>
            <a:r>
              <a:rPr lang="en-US" altLang="en-US" sz="1600" u="sng" dirty="0" err="1">
                <a:ea typeface="ＭＳ Ｐゴシック" panose="020B0600070205080204" pitchFamily="34" charset="-128"/>
              </a:rPr>
              <a:t>padahal</a:t>
            </a:r>
            <a:r>
              <a:rPr lang="en-US" altLang="en-US" sz="1600" dirty="0">
                <a:ea typeface="ＭＳ Ｐゴシック" panose="020B0600070205080204" pitchFamily="34" charset="-128"/>
              </a:rPr>
              <a:t> Hegel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pernah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menulis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bukunya</a:t>
            </a:r>
            <a:r>
              <a:rPr lang="en-US" altLang="en-US" sz="1600" dirty="0">
                <a:ea typeface="ＭＳ Ｐゴシック" panose="020B0600070205080204" pitchFamily="34" charset="-128"/>
              </a:rPr>
              <a:t>, </a:t>
            </a:r>
            <a:r>
              <a:rPr lang="en-US" altLang="en-US" sz="1600" i="1" dirty="0" err="1">
                <a:ea typeface="ＭＳ Ｐゴシック" panose="020B0600070205080204" pitchFamily="34" charset="-128"/>
              </a:rPr>
              <a:t>Grundlinien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 der Philosophie des </a:t>
            </a:r>
            <a:r>
              <a:rPr lang="en-US" altLang="en-US" sz="1600" i="1" dirty="0" err="1">
                <a:ea typeface="ＭＳ Ｐゴシック" panose="020B0600070205080204" pitchFamily="34" charset="-128"/>
              </a:rPr>
              <a:t>Rechts</a:t>
            </a:r>
            <a:r>
              <a:rPr lang="en-US" altLang="en-US" sz="1600" dirty="0">
                <a:ea typeface="ＭＳ Ｐゴシック" panose="020B0600070205080204" pitchFamily="34" charset="-128"/>
              </a:rPr>
              <a:t>,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pernyataan</a:t>
            </a:r>
            <a:r>
              <a:rPr lang="en-US" altLang="en-US" sz="1600" dirty="0">
                <a:ea typeface="ＭＳ Ｐゴシック" panose="020B0600070205080204" pitchFamily="34" charset="-128"/>
              </a:rPr>
              <a:t>: “</a:t>
            </a:r>
            <a:r>
              <a:rPr lang="en-US" altLang="ja-JP" sz="1600" dirty="0" err="1">
                <a:ea typeface="ＭＳ Ｐゴシック" panose="020B0600070205080204" pitchFamily="34" charset="-128"/>
              </a:rPr>
              <a:t>Adanya</a:t>
            </a:r>
            <a:r>
              <a:rPr lang="en-US" altLang="ja-JP" sz="1600" dirty="0">
                <a:ea typeface="ＭＳ Ｐゴシック" panose="020B0600070205080204" pitchFamily="34" charset="-128"/>
              </a:rPr>
              <a:t> </a:t>
            </a:r>
            <a:r>
              <a:rPr lang="en-US" altLang="ja-JP" sz="1600" dirty="0" err="1">
                <a:ea typeface="ＭＳ Ｐゴシック" panose="020B0600070205080204" pitchFamily="34" charset="-128"/>
              </a:rPr>
              <a:t>negara</a:t>
            </a:r>
            <a:r>
              <a:rPr lang="en-US" altLang="ja-JP" sz="1600" dirty="0">
                <a:ea typeface="ＭＳ Ｐゴシック" panose="020B0600070205080204" pitchFamily="34" charset="-128"/>
              </a:rPr>
              <a:t> </a:t>
            </a:r>
            <a:r>
              <a:rPr lang="en-US" altLang="ja-JP" sz="1600" dirty="0" err="1">
                <a:ea typeface="ＭＳ Ｐゴシック" panose="020B0600070205080204" pitchFamily="34" charset="-128"/>
              </a:rPr>
              <a:t>merupakan</a:t>
            </a:r>
            <a:r>
              <a:rPr lang="en-US" altLang="ja-JP" sz="1600" dirty="0">
                <a:ea typeface="ＭＳ Ｐゴシック" panose="020B0600070205080204" pitchFamily="34" charset="-128"/>
              </a:rPr>
              <a:t> </a:t>
            </a:r>
            <a:r>
              <a:rPr lang="en-US" altLang="ja-JP" sz="1600" dirty="0" err="1">
                <a:ea typeface="ＭＳ Ｐゴシック" panose="020B0600070205080204" pitchFamily="34" charset="-128"/>
              </a:rPr>
              <a:t>perwujudan</a:t>
            </a:r>
            <a:r>
              <a:rPr lang="en-US" altLang="ja-JP" sz="1600" dirty="0">
                <a:ea typeface="ＭＳ Ｐゴシック" panose="020B0600070205080204" pitchFamily="34" charset="-128"/>
              </a:rPr>
              <a:t> </a:t>
            </a:r>
            <a:r>
              <a:rPr lang="en-US" altLang="ja-JP" sz="1600" dirty="0" err="1">
                <a:ea typeface="ＭＳ Ｐゴシック" panose="020B0600070205080204" pitchFamily="34" charset="-128"/>
              </a:rPr>
              <a:t>dari</a:t>
            </a:r>
            <a:r>
              <a:rPr lang="en-US" altLang="ja-JP" sz="1600" dirty="0">
                <a:ea typeface="ＭＳ Ｐゴシック" panose="020B0600070205080204" pitchFamily="34" charset="-128"/>
              </a:rPr>
              <a:t> </a:t>
            </a:r>
            <a:r>
              <a:rPr lang="en-US" altLang="ja-JP" sz="1600" dirty="0" err="1">
                <a:ea typeface="ＭＳ Ｐゴシック" panose="020B0600070205080204" pitchFamily="34" charset="-128"/>
              </a:rPr>
              <a:t>kehendak</a:t>
            </a:r>
            <a:r>
              <a:rPr lang="en-US" altLang="ja-JP" sz="1600" dirty="0">
                <a:ea typeface="ＭＳ Ｐゴシック" panose="020B0600070205080204" pitchFamily="34" charset="-128"/>
              </a:rPr>
              <a:t> </a:t>
            </a:r>
            <a:r>
              <a:rPr lang="en-US" altLang="ja-JP" sz="1600" dirty="0" err="1">
                <a:ea typeface="ＭＳ Ｐゴシック" panose="020B0600070205080204" pitchFamily="34" charset="-128"/>
              </a:rPr>
              <a:t>Tuhan</a:t>
            </a:r>
            <a:r>
              <a:rPr lang="en-US" altLang="ja-JP" sz="1600" dirty="0">
                <a:ea typeface="ＭＳ Ｐゴシック" panose="020B0600070205080204" pitchFamily="34" charset="-128"/>
              </a:rPr>
              <a:t> di dunia</a:t>
            </a:r>
            <a:r>
              <a:rPr lang="en-US" altLang="en-US" sz="1600" dirty="0">
                <a:ea typeface="ＭＳ Ｐゴシック" panose="020B0600070205080204" pitchFamily="34" charset="-128"/>
              </a:rPr>
              <a:t>”</a:t>
            </a:r>
            <a:r>
              <a:rPr lang="en-US" altLang="ja-JP" sz="1600" dirty="0">
                <a:ea typeface="ＭＳ Ｐゴシック" panose="020B0600070205080204" pitchFamily="34" charset="-128"/>
              </a:rPr>
              <a:t>.</a:t>
            </a:r>
          </a:p>
          <a:p>
            <a:pPr marL="368300" indent="-368300" algn="just">
              <a:defRPr/>
            </a:pPr>
            <a:r>
              <a:rPr lang="en-US" altLang="en-US" sz="1600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pandangan</a:t>
            </a:r>
            <a:r>
              <a:rPr lang="en-US" altLang="en-US" sz="1600" dirty="0">
                <a:ea typeface="ＭＳ Ｐゴシック" panose="020B0600070205080204" pitchFamily="34" charset="-128"/>
              </a:rPr>
              <a:t> Hegel,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Tuhan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bekerja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melalui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apa</a:t>
            </a:r>
            <a:r>
              <a:rPr lang="en-US" altLang="en-US" sz="16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disebutnya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sebagai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Geist</a:t>
            </a:r>
            <a:r>
              <a:rPr lang="en-US" altLang="en-US" sz="1600" dirty="0">
                <a:ea typeface="ＭＳ Ｐゴシック" panose="020B0600070205080204" pitchFamily="34" charset="-128"/>
              </a:rPr>
              <a:t> (D: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jiwa</a:t>
            </a:r>
            <a:r>
              <a:rPr lang="en-US" altLang="en-US" sz="1600" dirty="0">
                <a:ea typeface="ＭＳ Ｐゴシック" panose="020B0600070205080204" pitchFamily="34" charset="-128"/>
              </a:rPr>
              <a:t>,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semangat</a:t>
            </a:r>
            <a:r>
              <a:rPr lang="en-US" altLang="en-US" sz="1600" dirty="0">
                <a:ea typeface="ＭＳ Ｐゴシック" panose="020B0600070205080204" pitchFamily="34" charset="-128"/>
              </a:rPr>
              <a:t>,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roh</a:t>
            </a:r>
            <a:r>
              <a:rPr lang="en-US" altLang="en-US" sz="1600" dirty="0">
                <a:ea typeface="ＭＳ Ｐゴシック" panose="020B0600070205080204" pitchFamily="34" charset="-128"/>
              </a:rPr>
              <a:t>,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akal</a:t>
            </a:r>
            <a:r>
              <a:rPr lang="en-US" altLang="en-US" sz="1600" dirty="0">
                <a:ea typeface="ＭＳ Ｐゴシック" panose="020B0600070205080204" pitchFamily="34" charset="-128"/>
              </a:rPr>
              <a:t>).</a:t>
            </a:r>
          </a:p>
          <a:p>
            <a:pPr marL="368300" indent="-368300" algn="just">
              <a:defRPr/>
            </a:pPr>
            <a:r>
              <a:rPr lang="en-US" altLang="en-US" sz="1600" dirty="0" err="1">
                <a:ea typeface="ＭＳ Ｐゴシック" panose="020B0600070205080204" pitchFamily="34" charset="-128"/>
              </a:rPr>
              <a:t>Tuduhan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sebagai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biang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keladi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boleh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jadi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dihubungkan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pernyataannya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pengantar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i="1" dirty="0" err="1">
                <a:ea typeface="ＭＳ Ｐゴシック" panose="020B0600070205080204" pitchFamily="34" charset="-128"/>
              </a:rPr>
              <a:t>Rechtphilosophie</a:t>
            </a:r>
            <a:r>
              <a:rPr lang="en-US" altLang="en-US" sz="1600" dirty="0">
                <a:ea typeface="ＭＳ Ｐゴシック" panose="020B0600070205080204" pitchFamily="34" charset="-128"/>
              </a:rPr>
              <a:t>: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Apa</a:t>
            </a:r>
            <a:r>
              <a:rPr lang="en-US" altLang="en-US" sz="16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masuk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akal</a:t>
            </a:r>
            <a:r>
              <a:rPr lang="en-US" altLang="en-US" sz="1600" dirty="0">
                <a:ea typeface="ＭＳ Ｐゴシック" panose="020B0600070205080204" pitchFamily="34" charset="-128"/>
              </a:rPr>
              <a:t>,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itulah</a:t>
            </a:r>
            <a:r>
              <a:rPr lang="en-US" altLang="en-US" sz="16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nyata</a:t>
            </a:r>
            <a:r>
              <a:rPr lang="en-US" altLang="en-US" sz="1600" dirty="0">
                <a:ea typeface="ＭＳ Ｐゴシック" panose="020B0600070205080204" pitchFamily="34" charset="-128"/>
              </a:rPr>
              <a:t>;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apa</a:t>
            </a:r>
            <a:r>
              <a:rPr lang="en-US" altLang="en-US" sz="16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nyata</a:t>
            </a:r>
            <a:r>
              <a:rPr lang="en-US" altLang="en-US" sz="1600" dirty="0">
                <a:ea typeface="ＭＳ Ｐゴシック" panose="020B0600070205080204" pitchFamily="34" charset="-128"/>
              </a:rPr>
              <a:t>,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itulah</a:t>
            </a:r>
            <a:r>
              <a:rPr lang="en-US" altLang="en-US" sz="16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masuk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akal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Jadi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seolah-oleh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Hegel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menyangkal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segala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perkara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yang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tidak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nyata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.</a:t>
            </a:r>
          </a:p>
          <a:p>
            <a:pPr marL="368300" indent="-368300" algn="just">
              <a:defRPr/>
            </a:pP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Bagi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Hegel,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negara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adalah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i="1" dirty="0" err="1">
                <a:ea typeface="ＭＳ Ｐゴシック" panose="020B0600070205080204" pitchFamily="34" charset="-128"/>
                <a:sym typeface="Wingdings" pitchFamily="2" charset="2"/>
              </a:rPr>
              <a:t>Vernunftstaat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(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negara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akal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).  Akal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dan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kenyataan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(</a:t>
            </a:r>
            <a:r>
              <a:rPr lang="en-US" altLang="en-US" sz="1600" i="1" dirty="0" err="1">
                <a:ea typeface="ＭＳ Ｐゴシック" panose="020B0600070205080204" pitchFamily="34" charset="-128"/>
                <a:sym typeface="Wingdings" pitchFamily="2" charset="2"/>
              </a:rPr>
              <a:t>Wirklichkeit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)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adalah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identik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dengan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roh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yang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mutlak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(</a:t>
            </a:r>
            <a:r>
              <a:rPr lang="en-US" altLang="en-US" sz="1600" i="1" dirty="0">
                <a:ea typeface="ＭＳ Ｐゴシック" panose="020B0600070205080204" pitchFamily="34" charset="-128"/>
                <a:sym typeface="Wingdings" pitchFamily="2" charset="2"/>
              </a:rPr>
              <a:t>absoluter Geist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).  Proses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historis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akan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meningkatkan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roh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yang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mutlak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itu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menjadi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bentuk-bentuk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yang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lebih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unggul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dari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akal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dan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kemerdekaan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(</a:t>
            </a:r>
            <a:r>
              <a:rPr lang="en-US" altLang="en-US" sz="1600" i="1" dirty="0" err="1">
                <a:ea typeface="ＭＳ Ｐゴシック" panose="020B0600070205080204" pitchFamily="34" charset="-128"/>
                <a:sym typeface="Wingdings" pitchFamily="2" charset="2"/>
              </a:rPr>
              <a:t>Freiheit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). 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Kesempurnaan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bentuk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roh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itu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akan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tercapai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dalam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negara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yang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hanya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dimungkinkan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oleh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kemerdekaan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keadilan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dan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kebudayaan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.  Karena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itu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baik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negara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kekuasaan</a:t>
            </a:r>
            <a:r>
              <a:rPr lang="en-US" altLang="en-US" sz="12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(</a:t>
            </a:r>
            <a:r>
              <a:rPr lang="en-US" altLang="en-US" sz="1200" i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Machtstaat</a:t>
            </a:r>
            <a:r>
              <a:rPr lang="en-US" altLang="en-US" sz="12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) </a:t>
            </a:r>
            <a:r>
              <a:rPr lang="en-US" altLang="en-US" sz="12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maupun</a:t>
            </a:r>
            <a:r>
              <a:rPr lang="en-US" altLang="en-US" sz="12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negara</a:t>
            </a:r>
            <a:r>
              <a:rPr lang="en-US" altLang="en-US" sz="12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kebangsaan</a:t>
            </a:r>
            <a:r>
              <a:rPr lang="en-US" altLang="en-US" sz="12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(</a:t>
            </a:r>
            <a:r>
              <a:rPr lang="en-US" altLang="en-US" sz="1200" i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Nationalstaat</a:t>
            </a:r>
            <a:r>
              <a:rPr lang="en-US" altLang="en-US" sz="12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) </a:t>
            </a:r>
            <a:r>
              <a:rPr lang="en-US" altLang="en-US" sz="12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sebenarnya</a:t>
            </a:r>
            <a:r>
              <a:rPr lang="en-US" altLang="en-US" sz="12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tidak</a:t>
            </a:r>
            <a:r>
              <a:rPr lang="en-US" altLang="en-US" sz="12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masuk</a:t>
            </a:r>
            <a:r>
              <a:rPr lang="en-US" altLang="en-US" sz="12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hitungan</a:t>
            </a:r>
            <a:r>
              <a:rPr lang="en-US" altLang="en-US" sz="12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Hegellian</a:t>
            </a:r>
            <a:r>
              <a:rPr lang="en-US" altLang="en-US" sz="12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.</a:t>
            </a:r>
          </a:p>
          <a:p>
            <a:pPr marL="368300" indent="-368300" algn="just">
              <a:defRPr/>
            </a:pPr>
            <a:r>
              <a:rPr lang="en-US" altLang="en-US" sz="1200" u="sng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Hegel </a:t>
            </a:r>
            <a:r>
              <a:rPr lang="en-US" altLang="en-US" sz="1200" u="sng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kecewa</a:t>
            </a:r>
            <a:r>
              <a:rPr lang="en-US" altLang="en-US" sz="1200" u="sng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200" u="sng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dengan</a:t>
            </a:r>
            <a:r>
              <a:rPr lang="en-US" altLang="en-US" sz="1200" u="sng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Revolusi </a:t>
            </a:r>
            <a:r>
              <a:rPr lang="en-US" altLang="en-US" sz="1200" u="sng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Perancis</a:t>
            </a:r>
            <a:r>
              <a:rPr lang="en-US" altLang="en-US" sz="1200" u="sng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200" u="sng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karena</a:t>
            </a:r>
            <a:r>
              <a:rPr lang="en-US" altLang="en-US" sz="1200" u="sng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200" u="sng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menurutnya</a:t>
            </a:r>
            <a:r>
              <a:rPr lang="en-US" altLang="en-US" sz="1200" u="sng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: </a:t>
            </a:r>
            <a:r>
              <a:rPr lang="en-US" altLang="en-US" sz="1200" u="sng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memanipulasi</a:t>
            </a:r>
            <a:r>
              <a:rPr lang="en-US" altLang="en-US" sz="1200" u="sng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200" u="sng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kemerdekaan</a:t>
            </a:r>
            <a:r>
              <a:rPr lang="en-US" altLang="en-US" sz="1200" u="sng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200" u="sng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rohani</a:t>
            </a:r>
            <a:r>
              <a:rPr lang="en-US" altLang="en-US" sz="1200" u="sng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yang </a:t>
            </a:r>
            <a:r>
              <a:rPr lang="en-US" altLang="en-US" sz="1200" u="sng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menjadi</a:t>
            </a:r>
            <a:r>
              <a:rPr lang="en-US" altLang="en-US" sz="1200" u="sng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200" u="sng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kemerdekaan</a:t>
            </a:r>
            <a:r>
              <a:rPr lang="en-US" altLang="en-US" sz="1200" u="sng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200" u="sng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fisik</a:t>
            </a:r>
            <a:r>
              <a:rPr lang="en-US" altLang="en-US" sz="1200" u="sng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yang </a:t>
            </a:r>
            <a:r>
              <a:rPr lang="en-US" altLang="en-US" sz="1200" u="sng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sarat</a:t>
            </a:r>
            <a:r>
              <a:rPr lang="en-US" altLang="en-US" sz="1200" u="sng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200" u="sng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politis</a:t>
            </a:r>
            <a:r>
              <a:rPr lang="en-US" altLang="en-US" sz="1200" u="sng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200" u="sng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dan</a:t>
            </a:r>
            <a:r>
              <a:rPr lang="en-US" altLang="en-US" sz="1200" u="sng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200" u="sng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sarat</a:t>
            </a:r>
            <a:r>
              <a:rPr lang="en-US" altLang="en-US" sz="1200" u="sng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200" u="sng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kekerasan</a:t>
            </a:r>
            <a:r>
              <a:rPr lang="en-US" altLang="en-US" sz="12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.</a:t>
            </a:r>
          </a:p>
          <a:p>
            <a:pPr marL="368300" indent="-368300" algn="just">
              <a:defRPr/>
            </a:pPr>
            <a:r>
              <a:rPr lang="en-US" altLang="en-US" sz="120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Menurutnya</a:t>
            </a:r>
            <a:r>
              <a:rPr lang="en-US" altLang="en-US" sz="12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120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negara</a:t>
            </a:r>
            <a:r>
              <a:rPr lang="en-US" altLang="en-US" sz="12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yang paling </a:t>
            </a:r>
            <a:r>
              <a:rPr lang="en-US" altLang="en-US" sz="120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sempurna</a:t>
            </a:r>
            <a:r>
              <a:rPr lang="en-US" altLang="en-US" sz="12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20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adalah</a:t>
            </a:r>
            <a:r>
              <a:rPr lang="en-US" altLang="en-US" sz="12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20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monarki</a:t>
            </a:r>
            <a:r>
              <a:rPr lang="en-US" altLang="en-US" sz="12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20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dalam</a:t>
            </a:r>
            <a:r>
              <a:rPr lang="en-US" altLang="en-US" sz="12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20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negara</a:t>
            </a:r>
            <a:r>
              <a:rPr lang="en-US" altLang="en-US" sz="12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20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hukum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.</a:t>
            </a: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pic>
        <p:nvPicPr>
          <p:cNvPr id="2" name="Picture 1" descr="hegel50.jpg">
            <a:extLst>
              <a:ext uri="{FF2B5EF4-FFF2-40B4-BE49-F238E27FC236}">
                <a16:creationId xmlns:a16="http://schemas.microsoft.com/office/drawing/2014/main" id="{2BD569DA-7973-C146-8C56-78F731C9D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305" y="116542"/>
            <a:ext cx="1271423" cy="1213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312F33C0-D524-48AD-A9AD-FDA43F696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1857" name="Content Placeholder 2">
            <a:extLst>
              <a:ext uri="{FF2B5EF4-FFF2-40B4-BE49-F238E27FC236}">
                <a16:creationId xmlns:a16="http://schemas.microsoft.com/office/drawing/2014/main" id="{68048956-23A1-4D42-8C12-5775BDB0D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4000"/>
            <a:ext cx="8229600" cy="6492875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buNone/>
              <a:defRPr/>
            </a:pPr>
            <a:endParaRPr lang="en-US" altLang="en-US" sz="1800" b="1" dirty="0">
              <a:ea typeface="ＭＳ Ｐゴシック" panose="020B0600070205080204" pitchFamily="34" charset="-128"/>
            </a:endParaRPr>
          </a:p>
          <a:p>
            <a:pPr marL="0" indent="0" algn="just">
              <a:buNone/>
              <a:defRPr/>
            </a:pPr>
            <a:endParaRPr lang="en-US" altLang="en-US" sz="1800" b="1" dirty="0">
              <a:ea typeface="ＭＳ Ｐゴシック" panose="020B0600070205080204" pitchFamily="34" charset="-128"/>
            </a:endParaRPr>
          </a:p>
          <a:p>
            <a:pPr marL="0" indent="0" algn="just">
              <a:buNone/>
              <a:defRPr/>
            </a:pPr>
            <a:r>
              <a:rPr lang="id-ID" altLang="en-US" sz="1800" b="1" dirty="0">
                <a:ea typeface="ＭＳ Ｐゴシック" panose="020B0600070205080204" pitchFamily="34" charset="-128"/>
              </a:rPr>
              <a:t>Zaman MODERN</a:t>
            </a:r>
            <a:endParaRPr lang="id-ID" altLang="en-US" sz="1200" b="1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0" indent="0" algn="just">
              <a:buNone/>
              <a:defRPr/>
            </a:pPr>
            <a:r>
              <a:rPr lang="en-US" altLang="en-US" sz="1800" b="1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REVOLUSI INDUSTRI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368300" indent="-368300" algn="just">
              <a:defRPr/>
            </a:pPr>
            <a:r>
              <a:rPr lang="en-US" altLang="en-US" sz="1800" dirty="0" err="1">
                <a:ea typeface="ＭＳ Ｐゴシック" panose="020B0600070205080204" pitchFamily="34" charset="-128"/>
              </a:rPr>
              <a:t>Istilah</a:t>
            </a:r>
            <a:r>
              <a:rPr lang="en-US" altLang="en-US" sz="1800" dirty="0">
                <a:ea typeface="ＭＳ Ｐゴシック" panose="020B0600070205080204" pitchFamily="34" charset="-128"/>
              </a:rPr>
              <a:t> ‘</a:t>
            </a:r>
            <a:r>
              <a:rPr lang="en-US" altLang="ja-JP" sz="1800" dirty="0" err="1">
                <a:ea typeface="ＭＳ Ｐゴシック" panose="020B0600070205080204" pitchFamily="34" charset="-128"/>
              </a:rPr>
              <a:t>Revolusi</a:t>
            </a:r>
            <a:r>
              <a:rPr lang="en-US" altLang="ja-JP" sz="1800" dirty="0">
                <a:ea typeface="ＭＳ Ｐゴシック" panose="020B0600070205080204" pitchFamily="34" charset="-128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</a:rPr>
              <a:t>Industri</a:t>
            </a:r>
            <a:r>
              <a:rPr lang="en-US" altLang="en-US" sz="1800" dirty="0">
                <a:ea typeface="ＭＳ Ｐゴシック" panose="020B0600070205080204" pitchFamily="34" charset="-128"/>
              </a:rPr>
              <a:t>’</a:t>
            </a:r>
            <a:r>
              <a:rPr lang="en-US" altLang="ja-JP" sz="1800" dirty="0">
                <a:ea typeface="ＭＳ Ｐゴシック" panose="020B0600070205080204" pitchFamily="34" charset="-128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</a:rPr>
              <a:t>diperkenalkan</a:t>
            </a:r>
            <a:r>
              <a:rPr lang="en-US" altLang="ja-JP" sz="1800" dirty="0">
                <a:ea typeface="ＭＳ Ｐゴシック" panose="020B0600070205080204" pitchFamily="34" charset="-128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</a:rPr>
              <a:t>oleh</a:t>
            </a:r>
            <a:r>
              <a:rPr lang="en-US" altLang="ja-JP" sz="1800" dirty="0">
                <a:ea typeface="ＭＳ Ｐゴシック" panose="020B0600070205080204" pitchFamily="34" charset="-128"/>
              </a:rPr>
              <a:t> </a:t>
            </a:r>
            <a:r>
              <a:rPr lang="en-US" altLang="ja-JP" sz="1800" b="1" dirty="0">
                <a:ea typeface="ＭＳ Ｐゴシック" panose="020B0600070205080204" pitchFamily="34" charset="-128"/>
              </a:rPr>
              <a:t>Louis Auguste </a:t>
            </a:r>
            <a:r>
              <a:rPr lang="en-US" altLang="ja-JP" sz="1800" b="1" dirty="0" err="1">
                <a:ea typeface="ＭＳ Ｐゴシック" panose="020B0600070205080204" pitchFamily="34" charset="-128"/>
              </a:rPr>
              <a:t>Blanqui</a:t>
            </a:r>
            <a:r>
              <a:rPr lang="en-US" altLang="ja-JP" sz="1800" dirty="0">
                <a:ea typeface="ＭＳ Ｐゴシック" panose="020B0600070205080204" pitchFamily="34" charset="-128"/>
              </a:rPr>
              <a:t> tahun 1873, </a:t>
            </a:r>
            <a:r>
              <a:rPr lang="en-US" altLang="ja-JP" sz="1800" dirty="0" err="1">
                <a:ea typeface="ＭＳ Ｐゴシック" panose="020B0600070205080204" pitchFamily="34" charset="-128"/>
              </a:rPr>
              <a:t>seorang</a:t>
            </a:r>
            <a:r>
              <a:rPr lang="en-US" altLang="ja-JP" sz="1800" dirty="0">
                <a:ea typeface="ＭＳ Ｐゴシック" panose="020B0600070205080204" pitchFamily="34" charset="-128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</a:rPr>
              <a:t>sosialis</a:t>
            </a:r>
            <a:r>
              <a:rPr lang="en-US" altLang="ja-JP" sz="1800" dirty="0">
                <a:ea typeface="ＭＳ Ｐゴシック" panose="020B0600070205080204" pitchFamily="34" charset="-128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</a:rPr>
              <a:t>radikal</a:t>
            </a:r>
            <a:r>
              <a:rPr lang="en-US" altLang="ja-JP" sz="1800" dirty="0">
                <a:ea typeface="ＭＳ Ｐゴシック" panose="020B0600070205080204" pitchFamily="34" charset="-128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</a:rPr>
              <a:t>Perancis</a:t>
            </a:r>
            <a:r>
              <a:rPr lang="en-US" altLang="ja-JP" sz="1800" dirty="0">
                <a:ea typeface="ＭＳ Ｐゴシック" panose="020B0600070205080204" pitchFamily="34" charset="-128"/>
              </a:rPr>
              <a:t>.</a:t>
            </a:r>
          </a:p>
          <a:p>
            <a:pPr marL="368300" indent="-368300" algn="just">
              <a:defRPr/>
            </a:pPr>
            <a:r>
              <a:rPr lang="en-US" altLang="en-US" sz="1800" dirty="0" err="1">
                <a:ea typeface="ＭＳ Ｐゴシック" panose="020B0600070205080204" pitchFamily="34" charset="-128"/>
              </a:rPr>
              <a:t>Cikal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bakalnya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sudah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dimulai</a:t>
            </a:r>
            <a:r>
              <a:rPr lang="en-US" altLang="en-US" sz="1800" dirty="0">
                <a:ea typeface="ＭＳ Ｐゴシック" panose="020B0600070205080204" pitchFamily="34" charset="-128"/>
              </a:rPr>
              <a:t> di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Inggris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oleh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Adam Smith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David Ricardo</a:t>
            </a:r>
            <a:r>
              <a:rPr lang="en-US" altLang="en-US" sz="18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bersama-sama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melahirkan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teori KAPITALISME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bertumpu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pada</a:t>
            </a:r>
            <a:r>
              <a:rPr lang="en-US" altLang="en-US" sz="1800" dirty="0">
                <a:ea typeface="ＭＳ Ｐゴシック" panose="020B0600070205080204" pitchFamily="34" charset="-128"/>
              </a:rPr>
              <a:t>: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faktor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kerja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keuntungan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pribadi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kebebasan</a:t>
            </a:r>
            <a:r>
              <a:rPr lang="en-US" altLang="en-US" sz="1800" dirty="0">
                <a:ea typeface="ＭＳ Ｐゴシック" panose="020B0600070205080204" pitchFamily="34" charset="-128"/>
              </a:rPr>
              <a:t>.</a:t>
            </a:r>
          </a:p>
          <a:p>
            <a:pPr marL="368300" indent="-368300" algn="just">
              <a:defRPr/>
            </a:pPr>
            <a:r>
              <a:rPr lang="en-US" altLang="en-US" sz="1800" dirty="0">
                <a:ea typeface="ＭＳ Ｐゴシック" panose="020B0600070205080204" pitchFamily="34" charset="-128"/>
              </a:rPr>
              <a:t>Revolusi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industri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terkait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penemuan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dibidang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teknik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mengupayakan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mekanisme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kerja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produksi</a:t>
            </a:r>
            <a:r>
              <a:rPr lang="en-US" altLang="en-US" sz="18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efisien</a:t>
            </a:r>
            <a:r>
              <a:rPr lang="en-US" altLang="en-US" sz="1800" dirty="0">
                <a:ea typeface="ＭＳ Ｐゴシック" panose="020B0600070205080204" pitchFamily="34" charset="-128"/>
              </a:rPr>
              <a:t>.  </a:t>
            </a:r>
          </a:p>
          <a:p>
            <a:pPr marL="368300" indent="-368300" algn="just">
              <a:defRPr/>
            </a:pPr>
            <a:r>
              <a:rPr lang="en-US" altLang="en-US" sz="1800" dirty="0">
                <a:ea typeface="ＭＳ Ｐゴシック" panose="020B0600070205080204" pitchFamily="34" charset="-128"/>
              </a:rPr>
              <a:t>Hal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tersebut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memungkinkan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akumulasi</a:t>
            </a:r>
            <a:r>
              <a:rPr lang="en-US" altLang="en-US" sz="1800" dirty="0">
                <a:ea typeface="ＭＳ Ｐゴシック" panose="020B0600070205080204" pitchFamily="34" charset="-128"/>
              </a:rPr>
              <a:t> modal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secara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besar-besaran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nantinya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akan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juga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melahirkan</a:t>
            </a:r>
            <a:r>
              <a:rPr lang="en-US" altLang="en-US" sz="1800" dirty="0">
                <a:ea typeface="ＭＳ Ｐゴシック" panose="020B0600070205080204" pitchFamily="34" charset="-128"/>
              </a:rPr>
              <a:t>: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kelas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pekerja</a:t>
            </a:r>
            <a:r>
              <a:rPr lang="en-US" altLang="en-US" sz="1800" dirty="0">
                <a:ea typeface="ＭＳ Ｐゴシック" panose="020B0600070205080204" pitchFamily="34" charset="-128"/>
              </a:rPr>
              <a:t>.</a:t>
            </a:r>
          </a:p>
          <a:p>
            <a:pPr marL="368300" indent="-368300" algn="just">
              <a:buFont typeface="Arial" panose="020B0604020202020204" pitchFamily="34" charset="0"/>
              <a:buNone/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368300" indent="-368300" algn="just">
              <a:defRPr/>
            </a:pP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Pada</a:t>
            </a: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masa Revolusi </a:t>
            </a: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Industri</a:t>
            </a: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berkembang</a:t>
            </a: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pemikiran</a:t>
            </a: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hukum</a:t>
            </a: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yang </a:t>
            </a:r>
            <a:r>
              <a:rPr lang="en-US" altLang="en-US" sz="1800" b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beraliran</a:t>
            </a:r>
            <a:r>
              <a:rPr lang="en-US" altLang="en-US" sz="1800" b="1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b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historis</a:t>
            </a: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(von Savigny,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Puchta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)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dan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b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aliran</a:t>
            </a:r>
            <a:r>
              <a:rPr lang="en-US" altLang="en-US" sz="1800" b="1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b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positivis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(August Comte, von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Jhering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).</a:t>
            </a:r>
          </a:p>
          <a:p>
            <a:pPr marL="0" indent="0" algn="just"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pic>
        <p:nvPicPr>
          <p:cNvPr id="2" name="Picture 1" descr="Machine_Shop_in_1928_rwp8yx.jpg">
            <a:extLst>
              <a:ext uri="{FF2B5EF4-FFF2-40B4-BE49-F238E27FC236}">
                <a16:creationId xmlns:a16="http://schemas.microsoft.com/office/drawing/2014/main" id="{6B6530CE-256D-2044-89F5-4A07E684C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964" y="254000"/>
            <a:ext cx="4880759" cy="2700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9C4F3E93-822D-4FCA-9EDD-BE99AA843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1857" name="Content Placeholder 2">
            <a:extLst>
              <a:ext uri="{FF2B5EF4-FFF2-40B4-BE49-F238E27FC236}">
                <a16:creationId xmlns:a16="http://schemas.microsoft.com/office/drawing/2014/main" id="{68048956-23A1-4D42-8C12-5775BDB0D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4000"/>
            <a:ext cx="8229600" cy="64928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2400" b="1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altLang="en-US" sz="2400" b="1" dirty="0">
                <a:ea typeface="ＭＳ Ｐゴシック" panose="020B0600070205080204" pitchFamily="34" charset="-128"/>
              </a:rPr>
              <a:t>Note: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368300" indent="-368300" algn="just">
              <a:lnSpc>
                <a:spcPct val="150000"/>
              </a:lnSpc>
              <a:defRPr/>
            </a:pPr>
            <a:r>
              <a:rPr lang="en-US" altLang="ja-JP" sz="1700" i="1" dirty="0" err="1">
                <a:ea typeface="ＭＳ Ｐゴシック" panose="020B0600070205080204" pitchFamily="34" charset="-128"/>
              </a:rPr>
              <a:t>Revolusi</a:t>
            </a:r>
            <a:r>
              <a:rPr lang="en-US" altLang="ja-JP" sz="1700" i="1" dirty="0">
                <a:ea typeface="ＭＳ Ｐゴシック" panose="020B0600070205080204" pitchFamily="34" charset="-128"/>
              </a:rPr>
              <a:t> </a:t>
            </a:r>
            <a:r>
              <a:rPr lang="en-US" altLang="ja-JP" sz="1700" i="1" dirty="0" err="1">
                <a:ea typeface="ＭＳ Ｐゴシック" panose="020B0600070205080204" pitchFamily="34" charset="-128"/>
              </a:rPr>
              <a:t>Industri</a:t>
            </a:r>
            <a:r>
              <a:rPr lang="en-US" altLang="ja-JP" sz="1700" i="1" dirty="0">
                <a:ea typeface="ＭＳ Ｐゴシック" panose="020B0600070205080204" pitchFamily="34" charset="-128"/>
              </a:rPr>
              <a:t> 1.0 </a:t>
            </a:r>
            <a:r>
              <a:rPr lang="en-US" altLang="ja-JP" sz="1700" dirty="0">
                <a:ea typeface="ＭＳ Ｐゴシック" panose="020B0600070205080204" pitchFamily="34" charset="-128"/>
              </a:rPr>
              <a:t>(1760 - 1840): </a:t>
            </a:r>
            <a:r>
              <a:rPr lang="en-US" altLang="ja-JP" sz="1700" dirty="0" err="1">
                <a:ea typeface="ＭＳ Ｐゴシック" panose="020B0600070205080204" pitchFamily="34" charset="-128"/>
              </a:rPr>
              <a:t>ditandai</a:t>
            </a:r>
            <a:r>
              <a:rPr lang="en-US" altLang="ja-JP" sz="1700" dirty="0">
                <a:ea typeface="ＭＳ Ｐゴシック" panose="020B0600070205080204" pitchFamily="34" charset="-128"/>
              </a:rPr>
              <a:t> </a:t>
            </a:r>
            <a:r>
              <a:rPr lang="en-US" altLang="ja-JP" sz="1700" dirty="0" err="1">
                <a:ea typeface="ＭＳ Ｐゴシック" panose="020B0600070205080204" pitchFamily="34" charset="-128"/>
              </a:rPr>
              <a:t>dengan</a:t>
            </a:r>
            <a:r>
              <a:rPr lang="en-US" altLang="ja-JP" sz="1700" dirty="0">
                <a:ea typeface="ＭＳ Ｐゴシック" panose="020B0600070205080204" pitchFamily="34" charset="-128"/>
              </a:rPr>
              <a:t> </a:t>
            </a:r>
            <a:r>
              <a:rPr lang="en-US" altLang="ja-JP" sz="1700" dirty="0" err="1">
                <a:ea typeface="ＭＳ Ｐゴシック" panose="020B0600070205080204" pitchFamily="34" charset="-128"/>
              </a:rPr>
              <a:t>penemuan</a:t>
            </a:r>
            <a:r>
              <a:rPr lang="en-US" altLang="ja-JP" sz="1700" dirty="0">
                <a:ea typeface="ＭＳ Ｐゴシック" panose="020B0600070205080204" pitchFamily="34" charset="-128"/>
              </a:rPr>
              <a:t> </a:t>
            </a:r>
            <a:r>
              <a:rPr lang="en-US" altLang="ja-JP" sz="1700" u="sng" dirty="0" err="1">
                <a:ea typeface="ＭＳ Ｐゴシック" panose="020B0600070205080204" pitchFamily="34" charset="-128"/>
              </a:rPr>
              <a:t>mesin</a:t>
            </a:r>
            <a:r>
              <a:rPr lang="en-US" altLang="ja-JP" sz="1700" u="sng" dirty="0">
                <a:ea typeface="ＭＳ Ｐゴシック" panose="020B0600070205080204" pitchFamily="34" charset="-128"/>
              </a:rPr>
              <a:t> </a:t>
            </a:r>
            <a:r>
              <a:rPr lang="en-US" altLang="ja-JP" sz="1700" u="sng" dirty="0" err="1">
                <a:ea typeface="ＭＳ Ｐゴシック" panose="020B0600070205080204" pitchFamily="34" charset="-128"/>
              </a:rPr>
              <a:t>uap</a:t>
            </a:r>
            <a:r>
              <a:rPr lang="en-US" altLang="ja-JP" sz="1700" dirty="0">
                <a:ea typeface="ＭＳ Ｐゴシック" panose="020B0600070205080204" pitchFamily="34" charset="-128"/>
              </a:rPr>
              <a:t> dan </a:t>
            </a:r>
            <a:r>
              <a:rPr lang="en-US" altLang="ja-JP" sz="1700" u="sng" dirty="0" err="1">
                <a:ea typeface="ＭＳ Ｐゴシック" panose="020B0600070205080204" pitchFamily="34" charset="-128"/>
              </a:rPr>
              <a:t>pembangunan</a:t>
            </a:r>
            <a:r>
              <a:rPr lang="en-US" altLang="ja-JP" sz="1700" u="sng" dirty="0">
                <a:ea typeface="ＭＳ Ｐゴシック" panose="020B0600070205080204" pitchFamily="34" charset="-128"/>
              </a:rPr>
              <a:t> </a:t>
            </a:r>
            <a:r>
              <a:rPr lang="en-US" altLang="ja-JP" sz="1700" u="sng" dirty="0" err="1">
                <a:ea typeface="ＭＳ Ｐゴシック" panose="020B0600070205080204" pitchFamily="34" charset="-128"/>
              </a:rPr>
              <a:t>jalan</a:t>
            </a:r>
            <a:r>
              <a:rPr lang="en-US" altLang="ja-JP" sz="1700" u="sng" dirty="0">
                <a:ea typeface="ＭＳ Ｐゴシック" panose="020B0600070205080204" pitchFamily="34" charset="-128"/>
              </a:rPr>
              <a:t> </a:t>
            </a:r>
            <a:r>
              <a:rPr lang="en-US" altLang="ja-JP" sz="1700" u="sng" dirty="0" err="1">
                <a:ea typeface="ＭＳ Ｐゴシック" panose="020B0600070205080204" pitchFamily="34" charset="-128"/>
              </a:rPr>
              <a:t>kereta</a:t>
            </a:r>
            <a:r>
              <a:rPr lang="en-US" altLang="ja-JP" sz="1700" u="sng" dirty="0">
                <a:ea typeface="ＭＳ Ｐゴシック" panose="020B0600070205080204" pitchFamily="34" charset="-128"/>
              </a:rPr>
              <a:t> </a:t>
            </a:r>
            <a:r>
              <a:rPr lang="en-US" altLang="ja-JP" sz="1700" u="sng" dirty="0" err="1">
                <a:ea typeface="ＭＳ Ｐゴシック" panose="020B0600070205080204" pitchFamily="34" charset="-128"/>
              </a:rPr>
              <a:t>api</a:t>
            </a:r>
            <a:r>
              <a:rPr lang="en-US" altLang="ja-JP" sz="1700" dirty="0">
                <a:ea typeface="ＭＳ Ｐゴシック" panose="020B0600070205080204" pitchFamily="34" charset="-128"/>
              </a:rPr>
              <a:t>.</a:t>
            </a:r>
          </a:p>
          <a:p>
            <a:pPr marL="368300" indent="-368300" algn="just">
              <a:lnSpc>
                <a:spcPct val="150000"/>
              </a:lnSpc>
              <a:defRPr/>
            </a:pPr>
            <a:r>
              <a:rPr lang="en-US" altLang="en-US" sz="1700" i="1" dirty="0" err="1">
                <a:ea typeface="ＭＳ Ｐゴシック" panose="020B0600070205080204" pitchFamily="34" charset="-128"/>
              </a:rPr>
              <a:t>Revolusi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Industri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 2.0 </a:t>
            </a:r>
            <a:r>
              <a:rPr lang="en-US" altLang="en-US" sz="1700" dirty="0">
                <a:ea typeface="ＭＳ Ｐゴシック" panose="020B0600070205080204" pitchFamily="34" charset="-128"/>
              </a:rPr>
              <a:t>(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akhir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abad</a:t>
            </a:r>
            <a:r>
              <a:rPr lang="en-US" altLang="en-US" sz="1700" dirty="0">
                <a:ea typeface="ＭＳ Ｐゴシック" panose="020B0600070205080204" pitchFamily="34" charset="-128"/>
              </a:rPr>
              <a:t> ke-19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sampai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awal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abad</a:t>
            </a:r>
            <a:r>
              <a:rPr lang="en-US" altLang="en-US" sz="1700" dirty="0">
                <a:ea typeface="ＭＳ Ｐゴシック" panose="020B0600070205080204" pitchFamily="34" charset="-128"/>
              </a:rPr>
              <a:t> ke-20):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ditandai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munculnya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u="sng" dirty="0" err="1">
                <a:ea typeface="ＭＳ Ｐゴシック" panose="020B0600070205080204" pitchFamily="34" charset="-128"/>
              </a:rPr>
              <a:t>tenaga</a:t>
            </a:r>
            <a:r>
              <a:rPr lang="en-US" altLang="en-US" sz="17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u="sng" dirty="0" err="1">
                <a:ea typeface="ＭＳ Ｐゴシック" panose="020B0600070205080204" pitchFamily="34" charset="-128"/>
              </a:rPr>
              <a:t>listrik</a:t>
            </a:r>
            <a:r>
              <a:rPr lang="en-US" altLang="en-US" sz="1700" dirty="0">
                <a:ea typeface="ＭＳ Ｐゴシック" panose="020B0600070205080204" pitchFamily="34" charset="-128"/>
              </a:rPr>
              <a:t> dan </a:t>
            </a:r>
            <a:r>
              <a:rPr lang="en-US" altLang="en-US" sz="1700" u="sng" dirty="0" err="1">
                <a:ea typeface="ＭＳ Ｐゴシック" panose="020B0600070205080204" pitchFamily="34" charset="-128"/>
              </a:rPr>
              <a:t>produksi</a:t>
            </a:r>
            <a:r>
              <a:rPr lang="en-US" altLang="en-US" sz="17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u="sng" dirty="0" err="1">
                <a:ea typeface="ＭＳ Ｐゴシック" panose="020B0600070205080204" pitchFamily="34" charset="-128"/>
              </a:rPr>
              <a:t>massal</a:t>
            </a:r>
            <a:r>
              <a:rPr lang="en-US" altLang="en-US" sz="17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u="sng" dirty="0" err="1">
                <a:ea typeface="ＭＳ Ｐゴシック" panose="020B0600070205080204" pitchFamily="34" charset="-128"/>
              </a:rPr>
              <a:t>melalui</a:t>
            </a:r>
            <a:r>
              <a:rPr lang="en-US" altLang="en-US" sz="17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u="sng" dirty="0" err="1">
                <a:ea typeface="ＭＳ Ｐゴシック" panose="020B0600070205080204" pitchFamily="34" charset="-128"/>
              </a:rPr>
              <a:t>jalur</a:t>
            </a:r>
            <a:r>
              <a:rPr lang="en-US" altLang="en-US" sz="17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u="sng" dirty="0" err="1">
                <a:ea typeface="ＭＳ Ｐゴシック" panose="020B0600070205080204" pitchFamily="34" charset="-128"/>
              </a:rPr>
              <a:t>perakitan</a:t>
            </a:r>
            <a:r>
              <a:rPr lang="en-US" altLang="en-US" sz="1700" dirty="0">
                <a:ea typeface="ＭＳ Ｐゴシック" panose="020B0600070205080204" pitchFamily="34" charset="-128"/>
              </a:rPr>
              <a:t>.</a:t>
            </a:r>
          </a:p>
          <a:p>
            <a:pPr marL="368300" indent="-368300" algn="just">
              <a:lnSpc>
                <a:spcPct val="150000"/>
              </a:lnSpc>
              <a:defRPr/>
            </a:pPr>
            <a:r>
              <a:rPr lang="en-US" altLang="en-US" sz="1700" i="1" dirty="0" err="1">
                <a:ea typeface="ＭＳ Ｐゴシック" panose="020B0600070205080204" pitchFamily="34" charset="-128"/>
              </a:rPr>
              <a:t>Revolusi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Industri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 3.0 </a:t>
            </a:r>
            <a:r>
              <a:rPr lang="en-US" altLang="en-US" sz="1700" dirty="0">
                <a:ea typeface="ＭＳ Ｐゴシック" panose="020B0600070205080204" pitchFamily="34" charset="-128"/>
              </a:rPr>
              <a:t>(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dimulai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dasawarsa</a:t>
            </a:r>
            <a:r>
              <a:rPr lang="en-US" altLang="en-US" sz="1700" dirty="0">
                <a:ea typeface="ＭＳ Ｐゴシック" panose="020B0600070205080204" pitchFamily="34" charset="-128"/>
              </a:rPr>
              <a:t> 1960-an) =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Revolusi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komputer</a:t>
            </a:r>
            <a:r>
              <a:rPr lang="en-US" altLang="en-US" sz="1700" dirty="0">
                <a:ea typeface="ＭＳ Ｐゴシック" panose="020B0600070205080204" pitchFamily="34" charset="-128"/>
              </a:rPr>
              <a:t>: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ditandai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berkembangnya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u="sng" dirty="0" err="1">
                <a:ea typeface="ＭＳ Ｐゴシック" panose="020B0600070205080204" pitchFamily="34" charset="-128"/>
              </a:rPr>
              <a:t>semikonduktor</a:t>
            </a:r>
            <a:r>
              <a:rPr lang="en-US" altLang="en-US" sz="1700" u="sng" dirty="0">
                <a:ea typeface="ＭＳ Ｐゴシック" panose="020B0600070205080204" pitchFamily="34" charset="-128"/>
              </a:rPr>
              <a:t> dan </a:t>
            </a:r>
            <a:r>
              <a:rPr lang="en-US" altLang="en-US" sz="1700" u="sng" dirty="0" err="1">
                <a:ea typeface="ＭＳ Ｐゴシック" panose="020B0600070205080204" pitchFamily="34" charset="-128"/>
              </a:rPr>
              <a:t>komputasi</a:t>
            </a:r>
            <a:r>
              <a:rPr lang="en-US" altLang="en-US" sz="17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u="sng" dirty="0" err="1">
                <a:ea typeface="ＭＳ Ｐゴシック" panose="020B0600070205080204" pitchFamily="34" charset="-128"/>
              </a:rPr>
              <a:t>komputer</a:t>
            </a:r>
            <a:r>
              <a:rPr lang="en-US" altLang="en-US" sz="17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u="sng" dirty="0" err="1">
                <a:ea typeface="ＭＳ Ｐゴシック" panose="020B0600070205080204" pitchFamily="34" charset="-128"/>
              </a:rPr>
              <a:t>besar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(mainframe)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tahun</a:t>
            </a:r>
            <a:r>
              <a:rPr lang="en-US" altLang="en-US" sz="1700" dirty="0">
                <a:ea typeface="ＭＳ Ｐゴシック" panose="020B0600070205080204" pitchFamily="34" charset="-128"/>
              </a:rPr>
              <a:t> 1960-an,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u="sng" dirty="0" err="1">
                <a:ea typeface="ＭＳ Ｐゴシック" panose="020B0600070205080204" pitchFamily="34" charset="-128"/>
              </a:rPr>
              <a:t>komputasi</a:t>
            </a:r>
            <a:r>
              <a:rPr lang="en-US" altLang="en-US" sz="1700" u="sng" dirty="0">
                <a:ea typeface="ＭＳ Ｐゴシック" panose="020B0600070205080204" pitchFamily="34" charset="-128"/>
              </a:rPr>
              <a:t> personal</a:t>
            </a:r>
            <a:r>
              <a:rPr lang="en-US" altLang="en-US" sz="1700" dirty="0">
                <a:ea typeface="ＭＳ Ｐゴシック" panose="020B0600070205080204" pitchFamily="34" charset="-128"/>
              </a:rPr>
              <a:t> (1970 - 1980), dan </a:t>
            </a:r>
            <a:r>
              <a:rPr lang="en-US" altLang="en-US" sz="1700" u="sng" dirty="0">
                <a:ea typeface="ＭＳ Ｐゴシック" panose="020B0600070205080204" pitchFamily="34" charset="-128"/>
              </a:rPr>
              <a:t>internet</a:t>
            </a:r>
            <a:r>
              <a:rPr lang="en-US" altLang="en-US" sz="1700" dirty="0">
                <a:ea typeface="ＭＳ Ｐゴシック" panose="020B0600070205080204" pitchFamily="34" charset="-128"/>
              </a:rPr>
              <a:t> (1990-an).</a:t>
            </a:r>
          </a:p>
          <a:p>
            <a:pPr marL="368300" indent="-368300" algn="just">
              <a:lnSpc>
                <a:spcPct val="150000"/>
              </a:lnSpc>
              <a:defRPr/>
            </a:pPr>
            <a:r>
              <a:rPr lang="en-US" altLang="en-US" sz="1700" i="1" dirty="0">
                <a:ea typeface="ＭＳ Ｐゴシック" panose="020B0600070205080204" pitchFamily="34" charset="-128"/>
              </a:rPr>
              <a:t>[The Fourth Industrial Revolution</a:t>
            </a:r>
            <a:r>
              <a:rPr lang="en-US" altLang="en-US" sz="1700" dirty="0">
                <a:ea typeface="ＭＳ Ｐゴシック" panose="020B0600070205080204" pitchFamily="34" charset="-128"/>
              </a:rPr>
              <a:t>, Klaus Schwab, 2017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];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Revolusi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Industri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 4.0 </a:t>
            </a:r>
            <a:r>
              <a:rPr lang="en-US" altLang="en-US" sz="1700" dirty="0">
                <a:ea typeface="ＭＳ Ｐゴシック" panose="020B0600070205080204" pitchFamily="34" charset="-128"/>
              </a:rPr>
              <a:t>(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sekarang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ini</a:t>
            </a:r>
            <a:r>
              <a:rPr lang="en-US" altLang="en-US" sz="1700" dirty="0">
                <a:ea typeface="ＭＳ Ｐゴシック" panose="020B0600070205080204" pitchFamily="34" charset="-128"/>
              </a:rPr>
              <a:t>) yang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dibangun</a:t>
            </a:r>
            <a:r>
              <a:rPr lang="en-US" altLang="en-US" sz="1700" dirty="0">
                <a:ea typeface="ＭＳ Ｐゴシック" panose="020B0600070205080204" pitchFamily="34" charset="-128"/>
              </a:rPr>
              <a:t> di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atas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Revolusi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 Digital</a:t>
            </a:r>
            <a:r>
              <a:rPr lang="en-US" altLang="en-US" sz="1700" dirty="0">
                <a:ea typeface="ＭＳ Ｐゴシック" panose="020B0600070205080204" pitchFamily="34" charset="-128"/>
              </a:rPr>
              <a:t>: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ditandai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makin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meluasnya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internet mobile</a:t>
            </a:r>
            <a:r>
              <a:rPr lang="en-US" altLang="en-US" sz="1700" dirty="0">
                <a:ea typeface="ＭＳ Ｐゴシック" panose="020B0600070205080204" pitchFamily="34" charset="-128"/>
              </a:rPr>
              <a:t>, sensor yang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lebih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kecil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tapi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lebih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kuat</a:t>
            </a:r>
            <a:r>
              <a:rPr lang="en-US" altLang="en-US" sz="1700" dirty="0">
                <a:ea typeface="ＭＳ Ｐゴシック" panose="020B0600070205080204" pitchFamily="34" charset="-128"/>
              </a:rPr>
              <a:t> dan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murah</a:t>
            </a:r>
            <a:r>
              <a:rPr lang="en-US" altLang="en-US" sz="1700" dirty="0">
                <a:ea typeface="ＭＳ Ｐゴシック" panose="020B0600070205080204" pitchFamily="34" charset="-128"/>
              </a:rPr>
              <a:t>,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kecerdasan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buatan</a:t>
            </a:r>
            <a:r>
              <a:rPr lang="en-US" altLang="en-US" sz="1700" dirty="0">
                <a:ea typeface="ＭＳ Ｐゴシック" panose="020B0600070205080204" pitchFamily="34" charset="-128"/>
              </a:rPr>
              <a:t> (AI), dan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mechine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 learning</a:t>
            </a:r>
            <a:r>
              <a:rPr lang="en-US" altLang="en-US" sz="1700" dirty="0">
                <a:ea typeface="ＭＳ Ｐゴシック" panose="020B0600070205080204" pitchFamily="34" charset="-128"/>
              </a:rPr>
              <a:t> (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kemampuan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otomatis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untuk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belajar</a:t>
            </a:r>
            <a:r>
              <a:rPr lang="en-US" altLang="en-US" sz="1700" dirty="0">
                <a:ea typeface="ＭＳ Ｐゴシック" panose="020B0600070205080204" pitchFamily="34" charset="-128"/>
              </a:rPr>
              <a:t> dan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memperbaiki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berdasarkan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pengalaman</a:t>
            </a:r>
            <a:r>
              <a:rPr lang="en-US" altLang="en-US" sz="17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7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tanpa</a:t>
            </a:r>
            <a:r>
              <a:rPr lang="en-US" altLang="en-US" sz="17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dipogram</a:t>
            </a:r>
            <a:r>
              <a:rPr lang="en-US" altLang="en-US" sz="17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secara</a:t>
            </a:r>
            <a:r>
              <a:rPr lang="en-US" altLang="en-US" sz="17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eksplisit</a:t>
            </a:r>
            <a:r>
              <a:rPr lang="en-US" altLang="en-US" sz="17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83458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1DBE5E50-6BA2-4443-B03A-6CCDD20C5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1857" name="Content Placeholder 2">
            <a:extLst>
              <a:ext uri="{FF2B5EF4-FFF2-40B4-BE49-F238E27FC236}">
                <a16:creationId xmlns:a16="http://schemas.microsoft.com/office/drawing/2014/main" id="{68048956-23A1-4D42-8C12-5775BDB0D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4000"/>
            <a:ext cx="8229600" cy="64928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2400" b="1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2400" b="1" dirty="0">
              <a:ea typeface="ＭＳ Ｐゴシック" panose="020B0600070205080204" pitchFamily="34" charset="-128"/>
            </a:endParaRPr>
          </a:p>
          <a:p>
            <a:pPr marL="368300" indent="-368300" algn="just">
              <a:lnSpc>
                <a:spcPct val="150000"/>
              </a:lnSpc>
              <a:defRPr/>
            </a:pPr>
            <a:r>
              <a:rPr lang="en-US" altLang="en-US" sz="1800" dirty="0" err="1">
                <a:ea typeface="ＭＳ Ｐゴシック" panose="020B0600070205080204" pitchFamily="34" charset="-128"/>
              </a:rPr>
              <a:t>Istilah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Revolusi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Industri</a:t>
            </a:r>
            <a:r>
              <a:rPr lang="en-US" altLang="en-US" sz="1800" dirty="0">
                <a:ea typeface="ＭＳ Ｐゴシック" panose="020B0600070205080204" pitchFamily="34" charset="-128"/>
              </a:rPr>
              <a:t> 4.0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dipopulerkan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di Hannover Fair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tahun</a:t>
            </a:r>
            <a:r>
              <a:rPr lang="en-US" altLang="en-US" sz="1800" dirty="0">
                <a:ea typeface="ＭＳ Ｐゴシック" panose="020B0600070205080204" pitchFamily="34" charset="-128"/>
              </a:rPr>
              <a:t> 2011.</a:t>
            </a:r>
          </a:p>
          <a:p>
            <a:pPr marL="368300" indent="-368300" algn="just">
              <a:lnSpc>
                <a:spcPct val="150000"/>
              </a:lnSpc>
              <a:defRPr/>
            </a:pPr>
            <a:r>
              <a:rPr lang="en-US" altLang="en-US" sz="1800" dirty="0">
                <a:ea typeface="ＭＳ Ｐゴシック" panose="020B0600070205080204" pitchFamily="34" charset="-128"/>
              </a:rPr>
              <a:t>Pada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saat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itu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muncul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penerapan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teknologi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kunci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seperti</a:t>
            </a:r>
            <a:r>
              <a:rPr lang="en-US" altLang="en-US" sz="1800" dirty="0">
                <a:ea typeface="ＭＳ Ｐゴシック" panose="020B0600070205080204" pitchFamily="34" charset="-128"/>
              </a:rPr>
              <a:t>: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kecerdasan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buatan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(AI),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robotika</a:t>
            </a:r>
            <a:r>
              <a:rPr lang="en-US" altLang="en-US" sz="1800" dirty="0">
                <a:ea typeface="ＭＳ Ｐゴシック" panose="020B0600070205080204" pitchFamily="34" charset="-128"/>
              </a:rPr>
              <a:t>, 3D printing, Internet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segala</a:t>
            </a:r>
            <a:r>
              <a:rPr lang="en-US" altLang="en-US" sz="1800" dirty="0">
                <a:ea typeface="ＭＳ Ｐゴシック" panose="020B0600070205080204" pitchFamily="34" charset="-128"/>
              </a:rPr>
              <a:t> (IoT) dan </a:t>
            </a:r>
            <a:r>
              <a:rPr lang="en-US" altLang="en-US" sz="1800" i="1" dirty="0" err="1">
                <a:ea typeface="ＭＳ Ｐゴシック" panose="020B0600070205080204" pitchFamily="34" charset="-128"/>
              </a:rPr>
              <a:t>mechine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 learning</a:t>
            </a:r>
            <a:r>
              <a:rPr lang="en-US" altLang="en-US" sz="1800" dirty="0">
                <a:ea typeface="ＭＳ Ｐゴシック" panose="020B0600070205080204" pitchFamily="34" charset="-128"/>
              </a:rPr>
              <a:t> (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kemampuan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otomatis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untuk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belajar</a:t>
            </a:r>
            <a:r>
              <a:rPr lang="en-US" altLang="en-US" sz="1800" dirty="0">
                <a:ea typeface="ＭＳ Ｐゴシック" panose="020B0600070205080204" pitchFamily="34" charset="-128"/>
              </a:rPr>
              <a:t> dan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memperbaiki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berdasarkan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pengalaman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tanpa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dipogram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secara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eksplisit</a:t>
            </a:r>
            <a:r>
              <a:rPr lang="en-US" altLang="en-US" sz="1800" dirty="0">
                <a:ea typeface="ＭＳ Ｐゴシック" panose="020B0600070205080204" pitchFamily="34" charset="-128"/>
              </a:rPr>
              <a:t>).</a:t>
            </a:r>
          </a:p>
          <a:p>
            <a:pPr marL="368300" indent="-368300" algn="just">
              <a:lnSpc>
                <a:spcPct val="150000"/>
              </a:lnSpc>
              <a:defRPr/>
            </a:pPr>
            <a:r>
              <a:rPr lang="en-US" altLang="en-US" sz="1800" dirty="0" err="1">
                <a:ea typeface="ＭＳ Ｐゴシック" panose="020B0600070205080204" pitchFamily="34" charset="-128"/>
              </a:rPr>
              <a:t>Revolusi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Industri</a:t>
            </a:r>
            <a:r>
              <a:rPr lang="en-US" altLang="en-US" sz="1800" dirty="0">
                <a:ea typeface="ＭＳ Ｐゴシック" panose="020B0600070205080204" pitchFamily="34" charset="-128"/>
              </a:rPr>
              <a:t> 4.0 juga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ditandai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munculnya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kemajuan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pesat</a:t>
            </a:r>
            <a:r>
              <a:rPr lang="en-US" altLang="en-US" sz="1800" dirty="0">
                <a:ea typeface="ＭＳ Ｐゴシック" panose="020B0600070205080204" pitchFamily="34" charset="-128"/>
              </a:rPr>
              <a:t> di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bidang</a:t>
            </a:r>
            <a:r>
              <a:rPr lang="en-US" altLang="en-US" sz="1800" dirty="0">
                <a:ea typeface="ＭＳ Ｐゴシック" panose="020B0600070205080204" pitchFamily="34" charset="-128"/>
              </a:rPr>
              <a:t> lain,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seperti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penataan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gen dan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teknologi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nano</a:t>
            </a:r>
            <a:r>
              <a:rPr lang="en-US" altLang="en-US" sz="1800" dirty="0">
                <a:ea typeface="ＭＳ Ｐゴシック" panose="020B0600070205080204" pitchFamily="34" charset="-128"/>
              </a:rPr>
              <a:t>. 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Berfusinya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bermacam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teknologi</a:t>
            </a:r>
            <a:r>
              <a:rPr lang="en-US" altLang="en-US" sz="1800" dirty="0">
                <a:ea typeface="ＭＳ Ｐゴシック" panose="020B0600070205080204" pitchFamily="34" charset="-128"/>
              </a:rPr>
              <a:t> dan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interaksinya</a:t>
            </a:r>
            <a:r>
              <a:rPr lang="en-US" altLang="en-US" sz="1800" dirty="0">
                <a:ea typeface="ＭＳ Ｐゴシック" panose="020B0600070205080204" pitchFamily="34" charset="-128"/>
              </a:rPr>
              <a:t> di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ranah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fisikal</a:t>
            </a:r>
            <a:r>
              <a:rPr lang="en-US" altLang="en-US" sz="1800" dirty="0">
                <a:ea typeface="ＭＳ Ｐゴシック" panose="020B0600070205080204" pitchFamily="34" charset="-128"/>
              </a:rPr>
              <a:t>, digital, dan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biologi</a:t>
            </a:r>
            <a:r>
              <a:rPr lang="en-US" altLang="en-US" sz="1800" dirty="0">
                <a:ea typeface="ＭＳ Ｐゴシック" panose="020B0600070205080204" pitchFamily="34" charset="-128"/>
              </a:rPr>
              <a:t>.  Hal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inilah</a:t>
            </a:r>
            <a:r>
              <a:rPr lang="en-US" altLang="en-US" sz="18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membuat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Revolusi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Industri</a:t>
            </a:r>
            <a:r>
              <a:rPr lang="en-US" altLang="en-US" sz="1800" dirty="0">
                <a:ea typeface="ＭＳ Ｐゴシック" panose="020B0600070205080204" pitchFamily="34" charset="-128"/>
              </a:rPr>
              <a:t> 4.0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menjadi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berbeda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secara</a:t>
            </a:r>
            <a:r>
              <a:rPr lang="en-US" altLang="en-US" sz="1800" dirty="0">
                <a:ea typeface="ＭＳ Ｐゴシック" panose="020B0600070205080204" pitchFamily="34" charset="-128"/>
              </a:rPr>
              <a:t> fundamental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revolusi-revolusi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sebelumnya</a:t>
            </a:r>
            <a:r>
              <a:rPr lang="en-US" altLang="en-US" sz="1800" dirty="0">
                <a:ea typeface="ＭＳ Ｐゴシック" panose="020B0600070205080204" pitchFamily="34" charset="-128"/>
              </a:rPr>
              <a:t>.</a:t>
            </a:r>
          </a:p>
          <a:p>
            <a:pPr marL="368300" indent="-368300" algn="just">
              <a:lnSpc>
                <a:spcPct val="150000"/>
              </a:lnSpc>
              <a:defRPr/>
            </a:pPr>
            <a:endParaRPr lang="en-US" altLang="en-US" sz="800" dirty="0">
              <a:ea typeface="ＭＳ Ｐゴシック" panose="020B0600070205080204" pitchFamily="34" charset="-128"/>
            </a:endParaRPr>
          </a:p>
          <a:p>
            <a:pPr marL="368300" indent="-368300" algn="just">
              <a:lnSpc>
                <a:spcPct val="150000"/>
              </a:lnSpc>
              <a:defRPr/>
            </a:pPr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Dampaknya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: </a:t>
            </a:r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kesenjangan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digital, </a:t>
            </a:r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kesenjangan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ekonomi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defisit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neraca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berjalan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sempitnya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lapangan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pekerjaan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(</a:t>
            </a:r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konsep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lapangan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kerja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akan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berubah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akan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ada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jutaan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lapangan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kerja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yang </a:t>
            </a:r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hilang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tetapi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akan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muncul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jutaan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lapangan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kerja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baru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9440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17332</TotalTime>
  <Words>1754</Words>
  <Application>Microsoft Office PowerPoint</Application>
  <PresentationFormat>On-screen Show (4:3)</PresentationFormat>
  <Paragraphs>139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Papyrus</vt:lpstr>
      <vt:lpstr>Office Theme</vt:lpstr>
      <vt:lpstr>PowerPoint Presentation</vt:lpstr>
      <vt:lpstr>sekilas sejarah pemikiran mengenai hukum Sekilas pengenalan Filsafat Hukum dalam perspektif historis, ditujukan untuk melihat perkembangan ide-ide tentang hukum dari masa ke masa.  Mengenal bagaimana orang mulai berpikir tentang hukum dan bagimana pikiran-pikiran berubah-ubah dari 1 (satu) ide ke ide lainnya.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Filsafat  Hukum</dc:title>
  <dc:creator>Agus Setiawan</dc:creator>
  <cp:lastModifiedBy>demson tiopan</cp:lastModifiedBy>
  <cp:revision>755</cp:revision>
  <dcterms:created xsi:type="dcterms:W3CDTF">2015-07-03T07:15:25Z</dcterms:created>
  <dcterms:modified xsi:type="dcterms:W3CDTF">2023-09-16T13:37:51Z</dcterms:modified>
</cp:coreProperties>
</file>