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lacial Indifference" panose="020B0604020202020204" charset="0"/>
      <p:regular r:id="rId27"/>
    </p:embeddedFont>
    <p:embeddedFont>
      <p:font typeface="Poppins" panose="020B0604020202020204" charset="0"/>
      <p:regular r:id="rId28"/>
    </p:embeddedFont>
    <p:embeddedFont>
      <p:font typeface="Poppins Bold" panose="020B0604020202020204" charset="0"/>
      <p:regular r:id="rId29"/>
    </p:embeddedFont>
    <p:embeddedFont>
      <p:font typeface="Poppins Italics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5600" y="6151172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3" y="9759505"/>
            <a:ext cx="18288000" cy="641795"/>
            <a:chOff x="0" y="0"/>
            <a:chExt cx="4816593" cy="169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69032"/>
            </a:xfrm>
            <a:custGeom>
              <a:avLst/>
              <a:gdLst/>
              <a:ahLst/>
              <a:cxnLst/>
              <a:rect l="l" t="t" r="r" b="b"/>
              <a:pathLst>
                <a:path w="4816592" h="169032">
                  <a:moveTo>
                    <a:pt x="0" y="0"/>
                  </a:moveTo>
                  <a:lnTo>
                    <a:pt x="4816592" y="0"/>
                  </a:lnTo>
                  <a:lnTo>
                    <a:pt x="4816592" y="169032"/>
                  </a:lnTo>
                  <a:lnTo>
                    <a:pt x="0" y="169032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07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74" y="1022295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2895600" y="1464096"/>
            <a:ext cx="5231810" cy="4530511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68990" y="3737189"/>
            <a:ext cx="5231810" cy="45305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>
                <a:alpha val="29804"/>
              </a:srgbClr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77500" y="7440430"/>
            <a:ext cx="8231947" cy="1615520"/>
          </a:xfrm>
          <a:custGeom>
            <a:avLst/>
            <a:gdLst/>
            <a:ahLst/>
            <a:cxnLst/>
            <a:rect l="l" t="t" r="r" b="b"/>
            <a:pathLst>
              <a:path w="8231947" h="1615520">
                <a:moveTo>
                  <a:pt x="0" y="0"/>
                </a:moveTo>
                <a:lnTo>
                  <a:pt x="8231947" y="0"/>
                </a:lnTo>
                <a:lnTo>
                  <a:pt x="8231947" y="1615519"/>
                </a:lnTo>
                <a:lnTo>
                  <a:pt x="0" y="161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4271485" y="1829032"/>
            <a:ext cx="4136535" cy="5851863"/>
          </a:xfrm>
          <a:custGeom>
            <a:avLst/>
            <a:gdLst/>
            <a:ahLst/>
            <a:cxnLst/>
            <a:rect l="l" t="t" r="r" b="b"/>
            <a:pathLst>
              <a:path w="4136535" h="5851863">
                <a:moveTo>
                  <a:pt x="4136536" y="0"/>
                </a:moveTo>
                <a:lnTo>
                  <a:pt x="0" y="0"/>
                </a:lnTo>
                <a:lnTo>
                  <a:pt x="0" y="5851863"/>
                </a:lnTo>
                <a:lnTo>
                  <a:pt x="4136536" y="5851863"/>
                </a:lnTo>
                <a:lnTo>
                  <a:pt x="413653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54738" y="2103378"/>
            <a:ext cx="13524229" cy="648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21"/>
              </a:lnSpc>
            </a:pPr>
            <a:r>
              <a:rPr lang="en-US" sz="2800" spc="52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KEPENTINGAN PUBLIK &amp; NILAI - NILAI ORGANISASI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89277" y="8331365"/>
            <a:ext cx="9305717" cy="60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0"/>
              </a:lnSpc>
              <a:spcBef>
                <a:spcPct val="0"/>
              </a:spcBef>
            </a:pPr>
            <a:r>
              <a:rPr lang="en-US" sz="2800" spc="235" dirty="0">
                <a:solidFill>
                  <a:schemeClr val="accent6">
                    <a:lumMod val="75000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rPr>
              <a:t>PERTEMUAN KE-11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54738" y="2698827"/>
            <a:ext cx="8648700" cy="56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50"/>
              </a:lnSpc>
            </a:pPr>
            <a:r>
              <a:rPr lang="en-US" sz="2400" spc="135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ORGANISASI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80946" y="8922700"/>
            <a:ext cx="16230600" cy="5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2400" u="none" strike="noStrike" spc="150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r>
              <a:rPr lang="en-US" sz="2400" u="none" strike="noStrike" spc="150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u="none" strike="noStrike" spc="150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Ajaran</a:t>
            </a:r>
            <a:r>
              <a:rPr lang="en-US" sz="2400" u="none" strike="noStrike" spc="150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2024/2025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10206" y="7909495"/>
            <a:ext cx="6534605" cy="54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15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Donny Wijaya, S.IP., M.IP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4962" y="363184"/>
            <a:ext cx="4611556" cy="70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51"/>
              </a:lnSpc>
              <a:spcBef>
                <a:spcPct val="0"/>
              </a:spcBef>
            </a:pPr>
            <a:r>
              <a:rPr lang="en-US" sz="4955" spc="4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P11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-7589047" y="-487088"/>
            <a:ext cx="16261232" cy="10626450"/>
          </a:xfrm>
          <a:custGeom>
            <a:avLst/>
            <a:gdLst/>
            <a:ahLst/>
            <a:cxnLst/>
            <a:rect l="l" t="t" r="r" b="b"/>
            <a:pathLst>
              <a:path w="16261232" h="10626450">
                <a:moveTo>
                  <a:pt x="0" y="0"/>
                </a:moveTo>
                <a:lnTo>
                  <a:pt x="16261232" y="0"/>
                </a:lnTo>
                <a:lnTo>
                  <a:pt x="16261232" y="10626451"/>
                </a:lnTo>
                <a:lnTo>
                  <a:pt x="0" y="10626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95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-742950"/>
            <a:ext cx="8672185" cy="10882312"/>
            <a:chOff x="0" y="0"/>
            <a:chExt cx="2284032" cy="26923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4032" cy="2692343"/>
            </a:xfrm>
            <a:custGeom>
              <a:avLst/>
              <a:gdLst/>
              <a:ahLst/>
              <a:cxnLst/>
              <a:rect l="l" t="t" r="r" b="b"/>
              <a:pathLst>
                <a:path w="2284032" h="2692343">
                  <a:moveTo>
                    <a:pt x="0" y="0"/>
                  </a:moveTo>
                  <a:lnTo>
                    <a:pt x="2284032" y="0"/>
                  </a:lnTo>
                  <a:lnTo>
                    <a:pt x="2284032" y="2692343"/>
                  </a:lnTo>
                  <a:lnTo>
                    <a:pt x="0" y="2692343"/>
                  </a:lnTo>
                  <a:close/>
                </a:path>
              </a:pathLst>
            </a:custGeom>
            <a:solidFill>
              <a:srgbClr val="D9D9D9">
                <a:alpha val="47843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84032" cy="2730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429379" y="1955008"/>
            <a:ext cx="9334825" cy="83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NEGARA dalm upaya mencapai tujuannya, tentu membutuhkan perangkat negara yang disebut pemerintah &amp; pemerintahan.</a:t>
            </a:r>
          </a:p>
          <a:p>
            <a:pPr algn="l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Pemerintah pada hakekatnya memberikan Pelayanan pada Masyarakat.</a:t>
            </a:r>
          </a:p>
          <a:p>
            <a:pPr algn="l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Untuk itu, Birokrasi tidaklah diadakan untuk melayani dirinya sendiri, tapi melayani masyarakat, serta menciptakan kondisi setiap anggota masyarakat untuk dapat mengembangkan kemampuan &amp; kreatifitasnya.</a:t>
            </a:r>
          </a:p>
          <a:p>
            <a:pPr algn="l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6865" y="7235786"/>
            <a:ext cx="719845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r>
              <a:rPr lang="en-US" sz="4500" spc="112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PELAYANAN PUBLIK</a:t>
            </a: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396C7B91-EF5D-4ACB-81AE-9AE98D6AB5D7}"/>
              </a:ext>
            </a:extLst>
          </p:cNvPr>
          <p:cNvSpPr/>
          <p:nvPr/>
        </p:nvSpPr>
        <p:spPr>
          <a:xfrm>
            <a:off x="10225766" y="19588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4EF4894F-5ECD-4D88-842D-87D89852179A}"/>
              </a:ext>
            </a:extLst>
          </p:cNvPr>
          <p:cNvSpPr/>
          <p:nvPr/>
        </p:nvSpPr>
        <p:spPr>
          <a:xfrm>
            <a:off x="11910567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EB2716AC-A021-47A5-8877-211BC6A88F74}"/>
              </a:ext>
            </a:extLst>
          </p:cNvPr>
          <p:cNvSpPr/>
          <p:nvPr/>
        </p:nvSpPr>
        <p:spPr>
          <a:xfrm>
            <a:off x="13461432" y="7968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16352" y="2261902"/>
            <a:ext cx="9672014" cy="76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Pergeseran paradigma penyelenggaraan pemerintahan, rule government menjadi good governance, tugas utama dlm penguatan eksistensi pemerintah (termasuk pemda) adalah menciptakan pemerintahan yg acceptable (secara politik), efektif  (secara hukum), &amp; efisien (secara administratif)</a:t>
            </a:r>
          </a:p>
        </p:txBody>
      </p:sp>
      <p:sp>
        <p:nvSpPr>
          <p:cNvPr id="7" name="Freeform 7"/>
          <p:cNvSpPr/>
          <p:nvPr/>
        </p:nvSpPr>
        <p:spPr>
          <a:xfrm>
            <a:off x="10193166" y="3127955"/>
            <a:ext cx="8094834" cy="5510945"/>
          </a:xfrm>
          <a:custGeom>
            <a:avLst/>
            <a:gdLst/>
            <a:ahLst/>
            <a:cxnLst/>
            <a:rect l="l" t="t" r="r" b="b"/>
            <a:pathLst>
              <a:path w="8094834" h="5510945">
                <a:moveTo>
                  <a:pt x="0" y="0"/>
                </a:moveTo>
                <a:lnTo>
                  <a:pt x="8094834" y="0"/>
                </a:lnTo>
                <a:lnTo>
                  <a:pt x="8094834" y="5510946"/>
                </a:lnTo>
                <a:lnTo>
                  <a:pt x="0" y="5510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1" r="-1091"/>
            </a:stretch>
          </a:blipFill>
        </p:spPr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C66B7FA4-7D54-4269-BF63-69B19BEE7AE2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B9F71A54-6801-4FD7-A30E-8D5BB01BE5EF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5E5903F9-6DA7-480A-AF6F-AE08F80F63D5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4552" y="1818020"/>
            <a:ext cx="8538876" cy="1015608"/>
            <a:chOff x="0" y="0"/>
            <a:chExt cx="2248922" cy="2674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8922" cy="267485"/>
            </a:xfrm>
            <a:custGeom>
              <a:avLst/>
              <a:gdLst/>
              <a:ahLst/>
              <a:cxnLst/>
              <a:rect l="l" t="t" r="r" b="b"/>
              <a:pathLst>
                <a:path w="2248922" h="267485">
                  <a:moveTo>
                    <a:pt x="0" y="0"/>
                  </a:moveTo>
                  <a:lnTo>
                    <a:pt x="2248922" y="0"/>
                  </a:lnTo>
                  <a:lnTo>
                    <a:pt x="2248922" y="267485"/>
                  </a:lnTo>
                  <a:lnTo>
                    <a:pt x="0" y="267485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48922" cy="305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062391" y="8618453"/>
            <a:ext cx="4225609" cy="3659187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6D1"/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sp>
        <p:nvSpPr>
          <p:cNvPr id="7" name="AutoShape 7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0744616" y="1818020"/>
            <a:ext cx="7847796" cy="6584167"/>
          </a:xfrm>
          <a:custGeom>
            <a:avLst/>
            <a:gdLst/>
            <a:ahLst/>
            <a:cxnLst/>
            <a:rect l="l" t="t" r="r" b="b"/>
            <a:pathLst>
              <a:path w="7847796" h="6584167">
                <a:moveTo>
                  <a:pt x="0" y="0"/>
                </a:moveTo>
                <a:lnTo>
                  <a:pt x="7847796" y="0"/>
                </a:lnTo>
                <a:lnTo>
                  <a:pt x="7847796" y="6584168"/>
                </a:lnTo>
                <a:lnTo>
                  <a:pt x="0" y="6584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7373600" y="6733942"/>
            <a:ext cx="4289638" cy="368640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4379" y="1881584"/>
            <a:ext cx="7509946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49"/>
              </a:lnSpc>
              <a:spcBef>
                <a:spcPct val="0"/>
              </a:spcBef>
            </a:pPr>
            <a:r>
              <a:rPr lang="en-US" sz="5499" spc="137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CITIZEN’S CHARTER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4379" y="3095547"/>
            <a:ext cx="10793880" cy="69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392" lvl="1" indent="-385196" algn="l">
              <a:lnSpc>
                <a:spcPts val="4995"/>
              </a:lnSpc>
              <a:buFont typeface="Arial"/>
              <a:buChar char="•"/>
            </a:pPr>
            <a:r>
              <a:rPr lang="en-US" sz="3568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Citizen’s charter muncul karena masih lemahnya popsisi tawar masyarakat dalam melakukan kontrol atas proses penyelenggaraan pelayanan publik yg dilakukan birokrasi pemerintah (Dwiyanto, 2001)</a:t>
            </a:r>
          </a:p>
          <a:p>
            <a:pPr algn="l">
              <a:lnSpc>
                <a:spcPts val="4995"/>
              </a:lnSpc>
            </a:pPr>
            <a:endParaRPr lang="en-US" sz="3568">
              <a:solidFill>
                <a:srgbClr val="1B36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70392" lvl="1" indent="-385196" algn="l">
              <a:lnSpc>
                <a:spcPts val="4995"/>
              </a:lnSpc>
              <a:buFont typeface="Arial"/>
              <a:buChar char="•"/>
            </a:pPr>
            <a:r>
              <a:rPr lang="en-US" sz="3568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Citizen’s charter merupakan pendekatan dalam penyelenggaraan pelayanan publik yg menenpatkan pengguna layanan sbg pusat perhatian.</a:t>
            </a: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51E0B8D7-6011-4C38-822E-80F9D5EF2DD6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2F82557A-534F-4965-9C18-537435D212DB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55A56300-B68D-4A27-A6B9-0E72B1F66C08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3384" y="-425671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73384" y="4199862"/>
            <a:ext cx="5231810" cy="449608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289465" y="2887638"/>
            <a:ext cx="6186686" cy="62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PRINSIP  CITIZEN’S CHARTER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32676" y="4056039"/>
            <a:ext cx="10686951" cy="552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46"/>
              </a:lnSpc>
              <a:spcBef>
                <a:spcPct val="0"/>
              </a:spcBef>
            </a:pPr>
            <a:r>
              <a:rPr lang="en-US" sz="4461">
                <a:solidFill>
                  <a:srgbClr val="1B364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Serve Citizens, not Customer</a:t>
            </a:r>
          </a:p>
          <a:p>
            <a:pPr algn="just">
              <a:lnSpc>
                <a:spcPts val="6246"/>
              </a:lnSpc>
              <a:spcBef>
                <a:spcPct val="0"/>
              </a:spcBef>
            </a:pPr>
            <a:r>
              <a:rPr lang="en-US" sz="4461">
                <a:solidFill>
                  <a:srgbClr val="1B364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Seek the Public Interest</a:t>
            </a:r>
          </a:p>
          <a:p>
            <a:pPr algn="just">
              <a:lnSpc>
                <a:spcPts val="6246"/>
              </a:lnSpc>
              <a:spcBef>
                <a:spcPct val="0"/>
              </a:spcBef>
            </a:pPr>
            <a:r>
              <a:rPr lang="en-US" sz="4461">
                <a:solidFill>
                  <a:srgbClr val="1B364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3. Value citizenship over entrepreneurship</a:t>
            </a:r>
          </a:p>
          <a:p>
            <a:pPr algn="just">
              <a:lnSpc>
                <a:spcPts val="6246"/>
              </a:lnSpc>
              <a:spcBef>
                <a:spcPct val="0"/>
              </a:spcBef>
            </a:pPr>
            <a:r>
              <a:rPr lang="en-US" sz="4461">
                <a:solidFill>
                  <a:srgbClr val="1B364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4. Think strategically, act democratically</a:t>
            </a:r>
          </a:p>
          <a:p>
            <a:pPr algn="just">
              <a:lnSpc>
                <a:spcPts val="6246"/>
              </a:lnSpc>
              <a:spcBef>
                <a:spcPct val="0"/>
              </a:spcBef>
            </a:pPr>
            <a:r>
              <a:rPr lang="en-US" sz="4461">
                <a:solidFill>
                  <a:srgbClr val="1B364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5. Recognize that accountability isn’t simple</a:t>
            </a:r>
          </a:p>
          <a:p>
            <a:pPr algn="just">
              <a:lnSpc>
                <a:spcPts val="6246"/>
              </a:lnSpc>
              <a:spcBef>
                <a:spcPct val="0"/>
              </a:spcBef>
            </a:pPr>
            <a:r>
              <a:rPr lang="en-US" sz="4461">
                <a:solidFill>
                  <a:srgbClr val="1B364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6. Serve rather than steer</a:t>
            </a:r>
          </a:p>
          <a:p>
            <a:pPr algn="just">
              <a:lnSpc>
                <a:spcPts val="6246"/>
              </a:lnSpc>
              <a:spcBef>
                <a:spcPct val="0"/>
              </a:spcBef>
            </a:pPr>
            <a:r>
              <a:rPr lang="en-US" sz="4461">
                <a:solidFill>
                  <a:srgbClr val="1B364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7. Value people, not just productivity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81F1F05-EE4E-4549-B1B5-027F3368BF03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29E67D3-1413-426C-9061-84E8BE866DB8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E47F036-B9FF-476C-A15F-F3BFE91812C1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8669" y="-88331"/>
            <a:ext cx="6709406" cy="10284843"/>
            <a:chOff x="0" y="0"/>
            <a:chExt cx="1767086" cy="2708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7086" cy="2708765"/>
            </a:xfrm>
            <a:custGeom>
              <a:avLst/>
              <a:gdLst/>
              <a:ahLst/>
              <a:cxnLst/>
              <a:rect l="l" t="t" r="r" b="b"/>
              <a:pathLst>
                <a:path w="1767086" h="2708765">
                  <a:moveTo>
                    <a:pt x="0" y="0"/>
                  </a:moveTo>
                  <a:lnTo>
                    <a:pt x="1767086" y="0"/>
                  </a:lnTo>
                  <a:lnTo>
                    <a:pt x="1767086" y="2708765"/>
                  </a:lnTo>
                  <a:lnTo>
                    <a:pt x="0" y="270876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7086" cy="2746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78669" y="5362575"/>
            <a:ext cx="6709331" cy="4755238"/>
          </a:xfrm>
          <a:custGeom>
            <a:avLst/>
            <a:gdLst/>
            <a:ahLst/>
            <a:cxnLst/>
            <a:rect l="l" t="t" r="r" b="b"/>
            <a:pathLst>
              <a:path w="6709331" h="4755238">
                <a:moveTo>
                  <a:pt x="0" y="0"/>
                </a:moveTo>
                <a:lnTo>
                  <a:pt x="6709331" y="0"/>
                </a:lnTo>
                <a:lnTo>
                  <a:pt x="6709331" y="4755238"/>
                </a:lnTo>
                <a:lnTo>
                  <a:pt x="0" y="4755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334145" y="2450973"/>
            <a:ext cx="7198454" cy="119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0"/>
              </a:lnSpc>
              <a:spcBef>
                <a:spcPct val="0"/>
              </a:spcBef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SERVE CITIZEN’S, NOT CUSTOMERS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1712" y="2953259"/>
            <a:ext cx="10289499" cy="638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Kepentingan publik bukan agregasi kepentingan individu, namun dialog tentang nilai bersama; </a:t>
            </a:r>
          </a:p>
          <a:p>
            <a:pPr algn="ctr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Bukan hanya memenuhi permintaan konsumen, terapi membangun kepercayaan dan kolaborasi dengan warga negara</a:t>
            </a:r>
          </a:p>
          <a:p>
            <a:pPr algn="ctr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A39A3BBE-8856-416E-8B4B-A2497D0D1245}"/>
              </a:ext>
            </a:extLst>
          </p:cNvPr>
          <p:cNvSpPr/>
          <p:nvPr/>
        </p:nvSpPr>
        <p:spPr>
          <a:xfrm>
            <a:off x="266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ED0B0D49-B12E-4CF9-8CAC-2E23A603AFB9}"/>
              </a:ext>
            </a:extLst>
          </p:cNvPr>
          <p:cNvSpPr/>
          <p:nvPr/>
        </p:nvSpPr>
        <p:spPr>
          <a:xfrm>
            <a:off x="435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4079CF12-5C82-4AD7-B840-F834451E4FA6}"/>
              </a:ext>
            </a:extLst>
          </p:cNvPr>
          <p:cNvSpPr/>
          <p:nvPr/>
        </p:nvSpPr>
        <p:spPr>
          <a:xfrm>
            <a:off x="590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8669" y="-88331"/>
            <a:ext cx="6709406" cy="10284843"/>
            <a:chOff x="0" y="0"/>
            <a:chExt cx="1767086" cy="2708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7086" cy="2708765"/>
            </a:xfrm>
            <a:custGeom>
              <a:avLst/>
              <a:gdLst/>
              <a:ahLst/>
              <a:cxnLst/>
              <a:rect l="l" t="t" r="r" b="b"/>
              <a:pathLst>
                <a:path w="1767086" h="2708765">
                  <a:moveTo>
                    <a:pt x="0" y="0"/>
                  </a:moveTo>
                  <a:lnTo>
                    <a:pt x="1767086" y="0"/>
                  </a:lnTo>
                  <a:lnTo>
                    <a:pt x="1767086" y="2708765"/>
                  </a:lnTo>
                  <a:lnTo>
                    <a:pt x="0" y="270876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7086" cy="2746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69144" y="5674043"/>
            <a:ext cx="6709406" cy="4470141"/>
          </a:xfrm>
          <a:custGeom>
            <a:avLst/>
            <a:gdLst/>
            <a:ahLst/>
            <a:cxnLst/>
            <a:rect l="l" t="t" r="r" b="b"/>
            <a:pathLst>
              <a:path w="6709406" h="4470141">
                <a:moveTo>
                  <a:pt x="0" y="0"/>
                </a:moveTo>
                <a:lnTo>
                  <a:pt x="6709405" y="0"/>
                </a:lnTo>
                <a:lnTo>
                  <a:pt x="6709405" y="4470141"/>
                </a:lnTo>
                <a:lnTo>
                  <a:pt x="0" y="447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334145" y="2640045"/>
            <a:ext cx="7198454" cy="119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0"/>
              </a:lnSpc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SEEK THE PUBLIC </a:t>
            </a:r>
          </a:p>
          <a:p>
            <a:pPr marL="0" lvl="0" indent="0" algn="ctr">
              <a:lnSpc>
                <a:spcPts val="4510"/>
              </a:lnSpc>
              <a:spcBef>
                <a:spcPct val="0"/>
              </a:spcBef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INTEREST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5639" y="4020059"/>
            <a:ext cx="10381645" cy="3193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Administrator harus membangun pemahaman bersama tentang kepentingan publik, menciptakan tanggung jawab dan kepentingan bersama</a:t>
            </a:r>
          </a:p>
          <a:p>
            <a:pPr algn="l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BFB6BF4C-41EC-425A-840A-DDEA7C276A94}"/>
              </a:ext>
            </a:extLst>
          </p:cNvPr>
          <p:cNvSpPr/>
          <p:nvPr/>
        </p:nvSpPr>
        <p:spPr>
          <a:xfrm>
            <a:off x="266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BEA5AA41-A985-4201-8EAC-818F577F2B40}"/>
              </a:ext>
            </a:extLst>
          </p:cNvPr>
          <p:cNvSpPr/>
          <p:nvPr/>
        </p:nvSpPr>
        <p:spPr>
          <a:xfrm>
            <a:off x="435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079EFFF2-F634-42FB-A98D-272ADD2DF9A6}"/>
              </a:ext>
            </a:extLst>
          </p:cNvPr>
          <p:cNvSpPr/>
          <p:nvPr/>
        </p:nvSpPr>
        <p:spPr>
          <a:xfrm>
            <a:off x="590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8669" y="-88331"/>
            <a:ext cx="6709406" cy="10284843"/>
            <a:chOff x="0" y="0"/>
            <a:chExt cx="1767086" cy="2708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7086" cy="2708765"/>
            </a:xfrm>
            <a:custGeom>
              <a:avLst/>
              <a:gdLst/>
              <a:ahLst/>
              <a:cxnLst/>
              <a:rect l="l" t="t" r="r" b="b"/>
              <a:pathLst>
                <a:path w="1767086" h="2708765">
                  <a:moveTo>
                    <a:pt x="0" y="0"/>
                  </a:moveTo>
                  <a:lnTo>
                    <a:pt x="1767086" y="0"/>
                  </a:lnTo>
                  <a:lnTo>
                    <a:pt x="1767086" y="2708765"/>
                  </a:lnTo>
                  <a:lnTo>
                    <a:pt x="0" y="270876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7086" cy="2746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59619" y="5664481"/>
            <a:ext cx="6709331" cy="4470092"/>
          </a:xfrm>
          <a:custGeom>
            <a:avLst/>
            <a:gdLst/>
            <a:ahLst/>
            <a:cxnLst/>
            <a:rect l="l" t="t" r="r" b="b"/>
            <a:pathLst>
              <a:path w="6709331" h="4470092">
                <a:moveTo>
                  <a:pt x="0" y="0"/>
                </a:moveTo>
                <a:lnTo>
                  <a:pt x="6709331" y="0"/>
                </a:lnTo>
                <a:lnTo>
                  <a:pt x="6709331" y="4470092"/>
                </a:lnTo>
                <a:lnTo>
                  <a:pt x="0" y="4470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666190" y="2088860"/>
            <a:ext cx="6534363" cy="176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0"/>
              </a:lnSpc>
              <a:spcBef>
                <a:spcPct val="0"/>
              </a:spcBef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VALUE CITIZENSHIP OVER ENTREPRENEURSHIP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9150" y="4020059"/>
            <a:ext cx="10381645" cy="383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Kepentingan publik lebih baik dikembangkan oleh pelayan publik &amp; warga negara yg memiliki komitmen bersama untuk membangun masyarakat yg lebih baik.</a:t>
            </a:r>
          </a:p>
          <a:p>
            <a:pPr algn="l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F9B0E4FF-A3C8-4E7C-AF4E-17D46096A7D3}"/>
              </a:ext>
            </a:extLst>
          </p:cNvPr>
          <p:cNvSpPr/>
          <p:nvPr/>
        </p:nvSpPr>
        <p:spPr>
          <a:xfrm>
            <a:off x="28194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05071EAB-B5DC-4D14-B116-D02C8C38B765}"/>
              </a:ext>
            </a:extLst>
          </p:cNvPr>
          <p:cNvSpPr/>
          <p:nvPr/>
        </p:nvSpPr>
        <p:spPr>
          <a:xfrm>
            <a:off x="45042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19532112-EBDA-423C-A54E-33CED2F462DC}"/>
              </a:ext>
            </a:extLst>
          </p:cNvPr>
          <p:cNvSpPr/>
          <p:nvPr/>
        </p:nvSpPr>
        <p:spPr>
          <a:xfrm>
            <a:off x="60550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8669" y="-88331"/>
            <a:ext cx="6709406" cy="10284843"/>
            <a:chOff x="0" y="0"/>
            <a:chExt cx="1767086" cy="2708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7086" cy="2708765"/>
            </a:xfrm>
            <a:custGeom>
              <a:avLst/>
              <a:gdLst/>
              <a:ahLst/>
              <a:cxnLst/>
              <a:rect l="l" t="t" r="r" b="b"/>
              <a:pathLst>
                <a:path w="1767086" h="2708765">
                  <a:moveTo>
                    <a:pt x="0" y="0"/>
                  </a:moveTo>
                  <a:lnTo>
                    <a:pt x="1767086" y="0"/>
                  </a:lnTo>
                  <a:lnTo>
                    <a:pt x="1767086" y="2708765"/>
                  </a:lnTo>
                  <a:lnTo>
                    <a:pt x="0" y="270876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7086" cy="2746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69144" y="5648806"/>
            <a:ext cx="6701473" cy="4464857"/>
          </a:xfrm>
          <a:custGeom>
            <a:avLst/>
            <a:gdLst/>
            <a:ahLst/>
            <a:cxnLst/>
            <a:rect l="l" t="t" r="r" b="b"/>
            <a:pathLst>
              <a:path w="6701473" h="4464857">
                <a:moveTo>
                  <a:pt x="0" y="0"/>
                </a:moveTo>
                <a:lnTo>
                  <a:pt x="6701473" y="0"/>
                </a:lnTo>
                <a:lnTo>
                  <a:pt x="6701473" y="4464856"/>
                </a:lnTo>
                <a:lnTo>
                  <a:pt x="0" y="4464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915224" y="2030326"/>
            <a:ext cx="6036295" cy="176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0"/>
              </a:lnSpc>
              <a:spcBef>
                <a:spcPct val="0"/>
              </a:spcBef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THINK STRATEGICALLY, ACT DEMOCRATICALLY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020059"/>
            <a:ext cx="10381645" cy="255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Kebijakan &amp; program untuk memenuhi kebutuhan publik dapat dicapai melalui usaha kolektif &amp; proses kolaboratif</a:t>
            </a:r>
          </a:p>
          <a:p>
            <a:pPr algn="l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1DA5FA7-4D06-41F6-9FFF-9C2B2E3E6960}"/>
              </a:ext>
            </a:extLst>
          </p:cNvPr>
          <p:cNvSpPr/>
          <p:nvPr/>
        </p:nvSpPr>
        <p:spPr>
          <a:xfrm>
            <a:off x="28194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AB79898-F3B2-4286-9CE9-C8BD1F7008AA}"/>
              </a:ext>
            </a:extLst>
          </p:cNvPr>
          <p:cNvSpPr/>
          <p:nvPr/>
        </p:nvSpPr>
        <p:spPr>
          <a:xfrm>
            <a:off x="45042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28A3C352-1A02-4DB1-94FF-DEB253E5A816}"/>
              </a:ext>
            </a:extLst>
          </p:cNvPr>
          <p:cNvSpPr/>
          <p:nvPr/>
        </p:nvSpPr>
        <p:spPr>
          <a:xfrm>
            <a:off x="60550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8669" y="-88331"/>
            <a:ext cx="6709406" cy="10284843"/>
            <a:chOff x="0" y="0"/>
            <a:chExt cx="1767086" cy="2708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7086" cy="2708765"/>
            </a:xfrm>
            <a:custGeom>
              <a:avLst/>
              <a:gdLst/>
              <a:ahLst/>
              <a:cxnLst/>
              <a:rect l="l" t="t" r="r" b="b"/>
              <a:pathLst>
                <a:path w="1767086" h="2708765">
                  <a:moveTo>
                    <a:pt x="0" y="0"/>
                  </a:moveTo>
                  <a:lnTo>
                    <a:pt x="1767086" y="0"/>
                  </a:lnTo>
                  <a:lnTo>
                    <a:pt x="1767086" y="2708765"/>
                  </a:lnTo>
                  <a:lnTo>
                    <a:pt x="0" y="270876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7086" cy="2746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88194" y="5641238"/>
            <a:ext cx="6709331" cy="4478479"/>
          </a:xfrm>
          <a:custGeom>
            <a:avLst/>
            <a:gdLst/>
            <a:ahLst/>
            <a:cxnLst/>
            <a:rect l="l" t="t" r="r" b="b"/>
            <a:pathLst>
              <a:path w="6709331" h="4478479">
                <a:moveTo>
                  <a:pt x="0" y="0"/>
                </a:moveTo>
                <a:lnTo>
                  <a:pt x="6709331" y="0"/>
                </a:lnTo>
                <a:lnTo>
                  <a:pt x="6709331" y="4478478"/>
                </a:lnTo>
                <a:lnTo>
                  <a:pt x="0" y="4478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915224" y="2220826"/>
            <a:ext cx="6036295" cy="176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0"/>
              </a:lnSpc>
              <a:spcBef>
                <a:spcPct val="0"/>
              </a:spcBef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RECOGNIZE THAT ACCOUNTABILITY ISN’T SIMPLE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9150" y="4020059"/>
            <a:ext cx="10381645" cy="383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Pelayan publik harus memperhatikan lebih dari sekedar pasar, juga hukum dan konstitusi, nilai-nilai masyarakat, norma-norma politik, standar profesional, dan kepentingan warga</a:t>
            </a:r>
          </a:p>
          <a:p>
            <a:pPr algn="l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C3A4B5C7-839B-4D06-A0F7-656104CC8E02}"/>
              </a:ext>
            </a:extLst>
          </p:cNvPr>
          <p:cNvSpPr/>
          <p:nvPr/>
        </p:nvSpPr>
        <p:spPr>
          <a:xfrm>
            <a:off x="28194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F3331712-69A6-453A-AD4A-4693CDAB0213}"/>
              </a:ext>
            </a:extLst>
          </p:cNvPr>
          <p:cNvSpPr/>
          <p:nvPr/>
        </p:nvSpPr>
        <p:spPr>
          <a:xfrm>
            <a:off x="45042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DA249594-355E-4C74-AC0E-3DA33792386D}"/>
              </a:ext>
            </a:extLst>
          </p:cNvPr>
          <p:cNvSpPr/>
          <p:nvPr/>
        </p:nvSpPr>
        <p:spPr>
          <a:xfrm>
            <a:off x="60550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8669" y="-88331"/>
            <a:ext cx="6709406" cy="10284843"/>
            <a:chOff x="0" y="0"/>
            <a:chExt cx="1767086" cy="2708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7086" cy="2708765"/>
            </a:xfrm>
            <a:custGeom>
              <a:avLst/>
              <a:gdLst/>
              <a:ahLst/>
              <a:cxnLst/>
              <a:rect l="l" t="t" r="r" b="b"/>
              <a:pathLst>
                <a:path w="1767086" h="2708765">
                  <a:moveTo>
                    <a:pt x="0" y="0"/>
                  </a:moveTo>
                  <a:lnTo>
                    <a:pt x="1767086" y="0"/>
                  </a:lnTo>
                  <a:lnTo>
                    <a:pt x="1767086" y="2708765"/>
                  </a:lnTo>
                  <a:lnTo>
                    <a:pt x="0" y="270876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7086" cy="2746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78669" y="4384717"/>
            <a:ext cx="6709331" cy="5737649"/>
          </a:xfrm>
          <a:custGeom>
            <a:avLst/>
            <a:gdLst/>
            <a:ahLst/>
            <a:cxnLst/>
            <a:rect l="l" t="t" r="r" b="b"/>
            <a:pathLst>
              <a:path w="6709331" h="5737649">
                <a:moveTo>
                  <a:pt x="0" y="0"/>
                </a:moveTo>
                <a:lnTo>
                  <a:pt x="6709331" y="0"/>
                </a:lnTo>
                <a:lnTo>
                  <a:pt x="6709331" y="5737649"/>
                </a:lnTo>
                <a:lnTo>
                  <a:pt x="0" y="5737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166" b="-574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915224" y="1839826"/>
            <a:ext cx="6036295" cy="119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0"/>
              </a:lnSpc>
              <a:spcBef>
                <a:spcPct val="0"/>
              </a:spcBef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SERVE RATHER THAN STEER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020059"/>
            <a:ext cx="9981369" cy="255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Membantu warga dalam mengartikulasikan kepentingan bersama, bukan mengendalikan &amp; mendikte warga.</a:t>
            </a:r>
          </a:p>
          <a:p>
            <a:pPr algn="l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6153D04-D4D9-471E-B5BA-221ECB95A3DD}"/>
              </a:ext>
            </a:extLst>
          </p:cNvPr>
          <p:cNvSpPr/>
          <p:nvPr/>
        </p:nvSpPr>
        <p:spPr>
          <a:xfrm>
            <a:off x="28194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64EA39F-7187-4CE5-A3EA-7CAFECBE2CE5}"/>
              </a:ext>
            </a:extLst>
          </p:cNvPr>
          <p:cNvSpPr/>
          <p:nvPr/>
        </p:nvSpPr>
        <p:spPr>
          <a:xfrm>
            <a:off x="45042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13D503B-7AB5-48F8-AEE6-5361EA69B173}"/>
              </a:ext>
            </a:extLst>
          </p:cNvPr>
          <p:cNvSpPr/>
          <p:nvPr/>
        </p:nvSpPr>
        <p:spPr>
          <a:xfrm>
            <a:off x="60550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" y="1965187"/>
            <a:ext cx="8708937" cy="748528"/>
            <a:chOff x="0" y="0"/>
            <a:chExt cx="2293712" cy="197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3712" cy="197143"/>
            </a:xfrm>
            <a:custGeom>
              <a:avLst/>
              <a:gdLst/>
              <a:ahLst/>
              <a:cxnLst/>
              <a:rect l="l" t="t" r="r" b="b"/>
              <a:pathLst>
                <a:path w="2293712" h="197143">
                  <a:moveTo>
                    <a:pt x="0" y="0"/>
                  </a:moveTo>
                  <a:lnTo>
                    <a:pt x="2293712" y="0"/>
                  </a:lnTo>
                  <a:lnTo>
                    <a:pt x="2293712" y="197143"/>
                  </a:lnTo>
                  <a:lnTo>
                    <a:pt x="0" y="19714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93712" cy="23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88659"/>
            <a:ext cx="18288000" cy="2179441"/>
            <a:chOff x="0" y="0"/>
            <a:chExt cx="4816593" cy="5740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74009"/>
            </a:xfrm>
            <a:custGeom>
              <a:avLst/>
              <a:gdLst/>
              <a:ahLst/>
              <a:cxnLst/>
              <a:rect l="l" t="t" r="r" b="b"/>
              <a:pathLst>
                <a:path w="4816592" h="574009">
                  <a:moveTo>
                    <a:pt x="0" y="0"/>
                  </a:moveTo>
                  <a:lnTo>
                    <a:pt x="4816592" y="0"/>
                  </a:lnTo>
                  <a:lnTo>
                    <a:pt x="4816592" y="574009"/>
                  </a:lnTo>
                  <a:lnTo>
                    <a:pt x="0" y="574009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612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08990" y="-262579"/>
            <a:ext cx="5231810" cy="449608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1B364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344400" y="2019300"/>
            <a:ext cx="5231810" cy="45305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sp>
        <p:nvSpPr>
          <p:cNvPr id="13" name="TextBox 13"/>
          <p:cNvSpPr txBox="1"/>
          <p:nvPr/>
        </p:nvSpPr>
        <p:spPr>
          <a:xfrm>
            <a:off x="665180" y="2052748"/>
            <a:ext cx="7642793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90"/>
              </a:lnSpc>
              <a:spcBef>
                <a:spcPct val="0"/>
              </a:spcBef>
            </a:pPr>
            <a:r>
              <a:rPr lang="en-US" sz="3900" spc="195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CAPAIAN PEMBELAJARAN 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6332790" y="4405484"/>
            <a:ext cx="5231810" cy="4496086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13">
            <a:extLst>
              <a:ext uri="{FF2B5EF4-FFF2-40B4-BE49-F238E27FC236}">
                <a16:creationId xmlns:a16="http://schemas.microsoft.com/office/drawing/2014/main" id="{15156FC7-263D-40B1-B094-5D77A9A40BBF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6CA7E57F-D896-4837-826F-51E8A97E781E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98E8A13F-CFD2-460C-B795-79685890351C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7AE06-F472-4685-82D5-98BF960CBC18}"/>
              </a:ext>
            </a:extLst>
          </p:cNvPr>
          <p:cNvSpPr txBox="1"/>
          <p:nvPr/>
        </p:nvSpPr>
        <p:spPr>
          <a:xfrm>
            <a:off x="370191" y="3238500"/>
            <a:ext cx="121266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/>
              <a:t>[CPL-KU1] </a:t>
            </a:r>
            <a:r>
              <a:rPr lang="id-ID" sz="4000" dirty="0"/>
              <a:t>Menerapkan pemikiran logis, kritis, sistematis, dan inovatif dalam konteks pengembangan atau implementasi ilmu pengetahuan dan teknologi yang</a:t>
            </a:r>
            <a:r>
              <a:rPr lang="en-US" sz="4000" dirty="0"/>
              <a:t> </a:t>
            </a:r>
            <a:r>
              <a:rPr lang="id-ID" sz="4000" dirty="0"/>
              <a:t>memperhatikan dan menerapkan nilai humaniora yang sesuai dengan bidang keahliannya.</a:t>
            </a:r>
            <a:endParaRPr lang="en-US" sz="4000" dirty="0"/>
          </a:p>
          <a:p>
            <a:pPr marL="571500" indent="-571500">
              <a:buFontTx/>
              <a:buChar char="-"/>
            </a:pPr>
            <a:r>
              <a:rPr lang="en-US" sz="4000" dirty="0"/>
              <a:t>[CPMK 4] </a:t>
            </a:r>
            <a:r>
              <a:rPr lang="en-US" sz="4000" dirty="0" err="1"/>
              <a:t>Mampu</a:t>
            </a:r>
            <a:r>
              <a:rPr lang="en-US" sz="4000" dirty="0"/>
              <a:t> </a:t>
            </a:r>
            <a:r>
              <a:rPr lang="en-US" sz="4000" dirty="0" err="1"/>
              <a:t>mengklasifikasi</a:t>
            </a:r>
            <a:r>
              <a:rPr lang="en-US" sz="4000" dirty="0"/>
              <a:t> dan </a:t>
            </a:r>
            <a:r>
              <a:rPr lang="en-US" sz="4000" dirty="0" err="1"/>
              <a:t>menunjukkan</a:t>
            </a:r>
            <a:r>
              <a:rPr lang="en-US" sz="4000" dirty="0"/>
              <a:t> </a:t>
            </a:r>
            <a:r>
              <a:rPr lang="en-US" sz="4000" dirty="0" err="1"/>
              <a:t>kepentingan</a:t>
            </a:r>
            <a:r>
              <a:rPr lang="en-US" sz="4000" dirty="0"/>
              <a:t> </a:t>
            </a:r>
            <a:r>
              <a:rPr lang="en-US" sz="4000" dirty="0" err="1"/>
              <a:t>publik</a:t>
            </a:r>
            <a:r>
              <a:rPr lang="en-US" sz="4000" dirty="0"/>
              <a:t> </a:t>
            </a:r>
            <a:r>
              <a:rPr lang="en-US" sz="4000" dirty="0" err="1"/>
              <a:t>dalam</a:t>
            </a:r>
            <a:r>
              <a:rPr lang="en-US" sz="4000" dirty="0"/>
              <a:t> </a:t>
            </a:r>
          </a:p>
          <a:p>
            <a:pPr marL="571500" indent="-571500">
              <a:buFontTx/>
              <a:buChar char="-"/>
            </a:pPr>
            <a:r>
              <a:rPr lang="en-US" sz="4000" dirty="0"/>
              <a:t>[Sub-CPMK 10] </a:t>
            </a:r>
            <a:r>
              <a:rPr lang="en-US" sz="4000" dirty="0" err="1"/>
              <a:t>Mampu</a:t>
            </a:r>
            <a:r>
              <a:rPr lang="en-US" sz="4000" dirty="0"/>
              <a:t> </a:t>
            </a:r>
            <a:r>
              <a:rPr lang="en-US" sz="4000" dirty="0" err="1"/>
              <a:t>menguraikan</a:t>
            </a:r>
            <a:r>
              <a:rPr lang="en-US" sz="4000" dirty="0"/>
              <a:t> </a:t>
            </a:r>
            <a:r>
              <a:rPr lang="en-US" sz="4000" dirty="0" err="1"/>
              <a:t>kepentingan</a:t>
            </a:r>
            <a:r>
              <a:rPr lang="en-US" sz="4000" dirty="0"/>
              <a:t> </a:t>
            </a:r>
            <a:r>
              <a:rPr lang="en-US" sz="4000" dirty="0" err="1"/>
              <a:t>publik</a:t>
            </a:r>
            <a:r>
              <a:rPr lang="en-US" sz="4000" dirty="0"/>
              <a:t> dan </a:t>
            </a:r>
            <a:r>
              <a:rPr lang="en-US" sz="4000" dirty="0" err="1"/>
              <a:t>nilai</a:t>
            </a:r>
            <a:r>
              <a:rPr lang="en-US" sz="4000" dirty="0"/>
              <a:t> </a:t>
            </a:r>
            <a:r>
              <a:rPr lang="en-US" sz="4000" dirty="0" err="1"/>
              <a:t>organisasi</a:t>
            </a:r>
            <a:endParaRPr lang="en-US" sz="4000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571500" indent="-571500">
              <a:buFontTx/>
              <a:buChar char="-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8669" y="-88331"/>
            <a:ext cx="6709406" cy="10284843"/>
            <a:chOff x="0" y="0"/>
            <a:chExt cx="1767086" cy="2708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7086" cy="2708765"/>
            </a:xfrm>
            <a:custGeom>
              <a:avLst/>
              <a:gdLst/>
              <a:ahLst/>
              <a:cxnLst/>
              <a:rect l="l" t="t" r="r" b="b"/>
              <a:pathLst>
                <a:path w="1767086" h="2708765">
                  <a:moveTo>
                    <a:pt x="0" y="0"/>
                  </a:moveTo>
                  <a:lnTo>
                    <a:pt x="1767086" y="0"/>
                  </a:lnTo>
                  <a:lnTo>
                    <a:pt x="1767086" y="2708765"/>
                  </a:lnTo>
                  <a:lnTo>
                    <a:pt x="0" y="2708765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7086" cy="2746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1578669" y="5625645"/>
            <a:ext cx="6709331" cy="4478479"/>
          </a:xfrm>
          <a:custGeom>
            <a:avLst/>
            <a:gdLst/>
            <a:ahLst/>
            <a:cxnLst/>
            <a:rect l="l" t="t" r="r" b="b"/>
            <a:pathLst>
              <a:path w="6709331" h="4478479">
                <a:moveTo>
                  <a:pt x="0" y="0"/>
                </a:moveTo>
                <a:lnTo>
                  <a:pt x="6709331" y="0"/>
                </a:lnTo>
                <a:lnTo>
                  <a:pt x="6709331" y="4478479"/>
                </a:lnTo>
                <a:lnTo>
                  <a:pt x="0" y="447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915224" y="1839826"/>
            <a:ext cx="6036295" cy="119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10"/>
              </a:lnSpc>
              <a:spcBef>
                <a:spcPct val="0"/>
              </a:spcBef>
            </a:pPr>
            <a:r>
              <a:rPr lang="en-US" sz="4100" spc="102">
                <a:solidFill>
                  <a:srgbClr val="FF9D3D"/>
                </a:solidFill>
                <a:latin typeface="Poppins Bold"/>
                <a:ea typeface="Poppins Bold"/>
                <a:cs typeface="Poppins Bold"/>
                <a:sym typeface="Poppins Bold"/>
              </a:rPr>
              <a:t>VALUE PEOPLE, NOT JUST PRODUCTIVITY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8507" y="3380729"/>
            <a:ext cx="10381645" cy="510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6"/>
              </a:lnSpc>
            </a:pPr>
            <a:r>
              <a:rPr lang="en-US" sz="364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Organisasi publik dan jaringan dimana mereka berpartisipasi akan lebih berhasil pada jangka panjang jika dikembangkan melalui proses kolaborasi &amp; kepemimpinan bersama (shared leadership) yang didasarkan pada penghormatan pada seluruh rakyat.</a:t>
            </a:r>
          </a:p>
          <a:p>
            <a:pPr algn="l">
              <a:lnSpc>
                <a:spcPts val="5096"/>
              </a:lnSpc>
            </a:pPr>
            <a:endParaRPr lang="en-US" sz="364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D37C96F-FFF4-411C-96A7-85CF48603BB5}"/>
              </a:ext>
            </a:extLst>
          </p:cNvPr>
          <p:cNvSpPr/>
          <p:nvPr/>
        </p:nvSpPr>
        <p:spPr>
          <a:xfrm>
            <a:off x="28194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E9AEF29F-3C67-49BF-B77E-82B50874F1FC}"/>
              </a:ext>
            </a:extLst>
          </p:cNvPr>
          <p:cNvSpPr/>
          <p:nvPr/>
        </p:nvSpPr>
        <p:spPr>
          <a:xfrm>
            <a:off x="45042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D40B385-D90C-4D18-9D4F-8C5948D39F03}"/>
              </a:ext>
            </a:extLst>
          </p:cNvPr>
          <p:cNvSpPr/>
          <p:nvPr/>
        </p:nvSpPr>
        <p:spPr>
          <a:xfrm>
            <a:off x="60550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959105" y="6151172"/>
            <a:ext cx="5231810" cy="4530511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6D1"/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-2715080" y="8699931"/>
            <a:ext cx="5231810" cy="4496086"/>
            <a:chOff x="0" y="0"/>
            <a:chExt cx="812800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C791E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2423" y="6346868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959105" y="1464096"/>
            <a:ext cx="5231810" cy="4530511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76200" y="4087813"/>
            <a:ext cx="16230600" cy="196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99"/>
              </a:lnSpc>
              <a:spcBef>
                <a:spcPct val="0"/>
              </a:spcBef>
            </a:pPr>
            <a:r>
              <a:rPr lang="en-US" sz="12999" u="none" strike="noStrike" spc="12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TERIMA KASIH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715080" y="-635632"/>
            <a:ext cx="5231810" cy="449608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6D1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959105" y="-3184390"/>
            <a:ext cx="5231810" cy="4496086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C791E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-2715080" y="4014937"/>
            <a:ext cx="5231810" cy="4530511"/>
            <a:chOff x="0" y="0"/>
            <a:chExt cx="4282440" cy="3708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56908" r="-16071" b="-44149"/>
              </a:stretch>
            </a:blipFill>
          </p:spPr>
        </p:sp>
      </p:grpSp>
      <p:sp>
        <p:nvSpPr>
          <p:cNvPr id="28" name="Freeform 13">
            <a:extLst>
              <a:ext uri="{FF2B5EF4-FFF2-40B4-BE49-F238E27FC236}">
                <a16:creationId xmlns:a16="http://schemas.microsoft.com/office/drawing/2014/main" id="{67BD5EEA-49E1-411D-BFB7-63E16A5B3D9B}"/>
              </a:ext>
            </a:extLst>
          </p:cNvPr>
          <p:cNvSpPr/>
          <p:nvPr/>
        </p:nvSpPr>
        <p:spPr>
          <a:xfrm>
            <a:off x="5272766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43C40E65-2428-430D-A2CD-3CC35C21CCC4}"/>
              </a:ext>
            </a:extLst>
          </p:cNvPr>
          <p:cNvSpPr/>
          <p:nvPr/>
        </p:nvSpPr>
        <p:spPr>
          <a:xfrm>
            <a:off x="6957567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7DB5BFEA-65E0-40FC-8877-14F0CAAD04D6}"/>
              </a:ext>
            </a:extLst>
          </p:cNvPr>
          <p:cNvSpPr/>
          <p:nvPr/>
        </p:nvSpPr>
        <p:spPr>
          <a:xfrm>
            <a:off x="8508432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3384" y="-425671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90600" y="1929528"/>
            <a:ext cx="5119403" cy="44331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>
                <a:alpha val="29804"/>
              </a:srgbClr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3073384" y="4199862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87322" y="1958914"/>
            <a:ext cx="6197264" cy="887420"/>
            <a:chOff x="0" y="0"/>
            <a:chExt cx="1632201" cy="23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32201" cy="233724"/>
            </a:xfrm>
            <a:custGeom>
              <a:avLst/>
              <a:gdLst/>
              <a:ahLst/>
              <a:cxnLst/>
              <a:rect l="l" t="t" r="r" b="b"/>
              <a:pathLst>
                <a:path w="1632201" h="233724">
                  <a:moveTo>
                    <a:pt x="0" y="0"/>
                  </a:moveTo>
                  <a:lnTo>
                    <a:pt x="1632201" y="0"/>
                  </a:lnTo>
                  <a:lnTo>
                    <a:pt x="1632201" y="233724"/>
                  </a:lnTo>
                  <a:lnTo>
                    <a:pt x="0" y="233724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32201" cy="27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825719" y="2051216"/>
            <a:ext cx="6856506" cy="70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111"/>
              </a:lnSpc>
              <a:spcBef>
                <a:spcPct val="0"/>
              </a:spcBef>
            </a:pPr>
            <a:r>
              <a:rPr lang="en-US" sz="4646" spc="23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MATERI 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7530816" y="3627590"/>
            <a:ext cx="10966400" cy="434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TRANSPARANSI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55641" lvl="1" indent="-377820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MISI ORGANISASI PUBLIK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55641" lvl="1" indent="-377820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PELAYANAN PUBLIK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55641" lvl="1" indent="-377820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PRINSIP CITIZEN CHARTER</a:t>
            </a: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55C4D13-97EC-4B64-A0EF-53DA5BE1E710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9B15820C-084E-45BE-880F-3D40B674FE1C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82A5F145-9A5C-45EA-BEE0-614BC2E6BFB4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04989"/>
            <a:ext cx="9144268" cy="1203619"/>
            <a:chOff x="0" y="0"/>
            <a:chExt cx="2408367" cy="317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367" cy="317003"/>
            </a:xfrm>
            <a:custGeom>
              <a:avLst/>
              <a:gdLst/>
              <a:ahLst/>
              <a:cxnLst/>
              <a:rect l="l" t="t" r="r" b="b"/>
              <a:pathLst>
                <a:path w="2408367" h="317003">
                  <a:moveTo>
                    <a:pt x="0" y="0"/>
                  </a:moveTo>
                  <a:lnTo>
                    <a:pt x="2408367" y="0"/>
                  </a:lnTo>
                  <a:lnTo>
                    <a:pt x="2408367" y="317003"/>
                  </a:lnTo>
                  <a:lnTo>
                    <a:pt x="0" y="317003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367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14255" y="2131328"/>
            <a:ext cx="5414338" cy="46885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0982" r="-1098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292262" y="4533900"/>
            <a:ext cx="5414338" cy="468857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6633" r="-2663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514255" y="6914014"/>
            <a:ext cx="5414338" cy="4688572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296061" y="2258793"/>
            <a:ext cx="8847939" cy="109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80"/>
              </a:lnSpc>
              <a:spcBef>
                <a:spcPct val="0"/>
              </a:spcBef>
            </a:pPr>
            <a:r>
              <a:rPr lang="en-US" sz="3800" spc="19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TEORI TENTANG </a:t>
            </a:r>
            <a:r>
              <a:rPr lang="en-US" sz="3800" spc="19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TRANSPARANSI</a:t>
            </a:r>
            <a:r>
              <a:rPr lang="en-US" sz="3800" spc="19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INFORMASI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6329" y="4178178"/>
            <a:ext cx="8468795" cy="496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•Pada dasarnya, pemerintah di negara demokrasi telah menyadari bahwa terciptanya keterbukaan (transparency) informasi bagi publik dapat berdampak positif bagi kehidupan sosial, politik, ekonomi, dan hukum.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•Transparansi akses informasi menjadi salah satu penunjang kontrol masyarakat atas kinerja pemerintah.</a:t>
            </a:r>
          </a:p>
          <a:p>
            <a:pPr algn="just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0648894C-3356-4660-9FA1-CE82336A32AF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9E8DE66C-EE44-4C96-AE29-A853498CF167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605970E-C04E-4997-8207-973B437D98F8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01866" y="1936148"/>
            <a:ext cx="11618588" cy="904633"/>
            <a:chOff x="0" y="0"/>
            <a:chExt cx="3060040" cy="238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0040" cy="238257"/>
            </a:xfrm>
            <a:custGeom>
              <a:avLst/>
              <a:gdLst/>
              <a:ahLst/>
              <a:cxnLst/>
              <a:rect l="l" t="t" r="r" b="b"/>
              <a:pathLst>
                <a:path w="3060040" h="238257">
                  <a:moveTo>
                    <a:pt x="0" y="0"/>
                  </a:moveTo>
                  <a:lnTo>
                    <a:pt x="3060040" y="0"/>
                  </a:lnTo>
                  <a:lnTo>
                    <a:pt x="3060040" y="238257"/>
                  </a:lnTo>
                  <a:lnTo>
                    <a:pt x="0" y="238257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60040" cy="276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6971" y="-2933700"/>
            <a:ext cx="4289638" cy="3686408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703230" y="-989036"/>
            <a:ext cx="4225609" cy="3659187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4AAD">
                <a:alpha val="40000"/>
              </a:srgb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sp>
        <p:nvSpPr>
          <p:cNvPr id="10" name="AutoShape 10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409575" y="3156599"/>
            <a:ext cx="1311783" cy="1118923"/>
            <a:chOff x="0" y="0"/>
            <a:chExt cx="345490" cy="2946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5490" cy="294696"/>
            </a:xfrm>
            <a:custGeom>
              <a:avLst/>
              <a:gdLst/>
              <a:ahLst/>
              <a:cxnLst/>
              <a:rect l="l" t="t" r="r" b="b"/>
              <a:pathLst>
                <a:path w="345490" h="294696">
                  <a:moveTo>
                    <a:pt x="0" y="0"/>
                  </a:moveTo>
                  <a:lnTo>
                    <a:pt x="345490" y="0"/>
                  </a:lnTo>
                  <a:lnTo>
                    <a:pt x="345490" y="294696"/>
                  </a:lnTo>
                  <a:lnTo>
                    <a:pt x="0" y="294696"/>
                  </a:lnTo>
                  <a:close/>
                </a:path>
              </a:pathLst>
            </a:custGeom>
            <a:solidFill>
              <a:srgbClr val="FF9D3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45490" cy="33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0949" y="2057375"/>
            <a:ext cx="10979138" cy="61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00"/>
              </a:lnSpc>
              <a:spcBef>
                <a:spcPct val="0"/>
              </a:spcBef>
            </a:pPr>
            <a:r>
              <a:rPr lang="en-US" sz="4000" spc="10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HAK ATAS INFORMASI MELIPUTI: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09575" y="4574514"/>
            <a:ext cx="1311783" cy="1118923"/>
            <a:chOff x="0" y="0"/>
            <a:chExt cx="345490" cy="2946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5490" cy="294696"/>
            </a:xfrm>
            <a:custGeom>
              <a:avLst/>
              <a:gdLst/>
              <a:ahLst/>
              <a:cxnLst/>
              <a:rect l="l" t="t" r="r" b="b"/>
              <a:pathLst>
                <a:path w="345490" h="294696">
                  <a:moveTo>
                    <a:pt x="0" y="0"/>
                  </a:moveTo>
                  <a:lnTo>
                    <a:pt x="345490" y="0"/>
                  </a:lnTo>
                  <a:lnTo>
                    <a:pt x="345490" y="294696"/>
                  </a:lnTo>
                  <a:lnTo>
                    <a:pt x="0" y="294696"/>
                  </a:lnTo>
                  <a:close/>
                </a:path>
              </a:pathLst>
            </a:custGeom>
            <a:solidFill>
              <a:srgbClr val="FF9D3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45490" cy="33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09575" y="5988711"/>
            <a:ext cx="1311783" cy="1118923"/>
            <a:chOff x="0" y="0"/>
            <a:chExt cx="345490" cy="29469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5490" cy="294696"/>
            </a:xfrm>
            <a:custGeom>
              <a:avLst/>
              <a:gdLst/>
              <a:ahLst/>
              <a:cxnLst/>
              <a:rect l="l" t="t" r="r" b="b"/>
              <a:pathLst>
                <a:path w="345490" h="294696">
                  <a:moveTo>
                    <a:pt x="0" y="0"/>
                  </a:moveTo>
                  <a:lnTo>
                    <a:pt x="345490" y="0"/>
                  </a:lnTo>
                  <a:lnTo>
                    <a:pt x="345490" y="294696"/>
                  </a:lnTo>
                  <a:lnTo>
                    <a:pt x="0" y="294696"/>
                  </a:lnTo>
                  <a:close/>
                </a:path>
              </a:pathLst>
            </a:custGeom>
            <a:solidFill>
              <a:srgbClr val="FF9D3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45490" cy="33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09575" y="7402909"/>
            <a:ext cx="1311783" cy="1118923"/>
            <a:chOff x="0" y="0"/>
            <a:chExt cx="345490" cy="2946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45490" cy="294696"/>
            </a:xfrm>
            <a:custGeom>
              <a:avLst/>
              <a:gdLst/>
              <a:ahLst/>
              <a:cxnLst/>
              <a:rect l="l" t="t" r="r" b="b"/>
              <a:pathLst>
                <a:path w="345490" h="294696">
                  <a:moveTo>
                    <a:pt x="0" y="0"/>
                  </a:moveTo>
                  <a:lnTo>
                    <a:pt x="345490" y="0"/>
                  </a:lnTo>
                  <a:lnTo>
                    <a:pt x="345490" y="294696"/>
                  </a:lnTo>
                  <a:lnTo>
                    <a:pt x="0" y="294696"/>
                  </a:lnTo>
                  <a:close/>
                </a:path>
              </a:pathLst>
            </a:custGeom>
            <a:solidFill>
              <a:srgbClr val="FF9D3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45490" cy="33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09575" y="3210283"/>
            <a:ext cx="1311783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9575" y="4650898"/>
            <a:ext cx="1311783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9575" y="6042395"/>
            <a:ext cx="1311783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09575" y="7507684"/>
            <a:ext cx="1311783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409575" y="8817106"/>
            <a:ext cx="1311783" cy="1118923"/>
            <a:chOff x="0" y="0"/>
            <a:chExt cx="345490" cy="29469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5490" cy="294696"/>
            </a:xfrm>
            <a:custGeom>
              <a:avLst/>
              <a:gdLst/>
              <a:ahLst/>
              <a:cxnLst/>
              <a:rect l="l" t="t" r="r" b="b"/>
              <a:pathLst>
                <a:path w="345490" h="294696">
                  <a:moveTo>
                    <a:pt x="0" y="0"/>
                  </a:moveTo>
                  <a:lnTo>
                    <a:pt x="345490" y="0"/>
                  </a:lnTo>
                  <a:lnTo>
                    <a:pt x="345490" y="294696"/>
                  </a:lnTo>
                  <a:lnTo>
                    <a:pt x="0" y="294696"/>
                  </a:lnTo>
                  <a:close/>
                </a:path>
              </a:pathLst>
            </a:custGeom>
            <a:solidFill>
              <a:srgbClr val="FF9D3D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45490" cy="332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09575" y="8921881"/>
            <a:ext cx="1311783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66151" y="3241715"/>
            <a:ext cx="15193149" cy="100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Hak publik untuk memantau atau mengamati perilaku pejabat publik dalam menjalankan fungsi publiknya (right to observe)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66151" y="4818421"/>
            <a:ext cx="12439650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Hak publik untuk  mengakses informasi (public access to information)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66151" y="5983658"/>
            <a:ext cx="1519314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Hak  publik untuk berpatisipasi dalam proses pembentukan kebijakan 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(right to participate)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066151" y="7341288"/>
            <a:ext cx="1519314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Kebebasan berekspresi yg salah satunya diwujudkan kebebasan pers 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(free &amp; responsible pers)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05218" y="8554878"/>
            <a:ext cx="1592643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Hak publik untuk mengajukan keberatan apabila hak di atas diabaikan (right to appeal) baik melalui administrasi maupun  </a:t>
            </a:r>
            <a:r>
              <a:rPr lang="en-US" sz="2799">
                <a:solidFill>
                  <a:srgbClr val="EC791E"/>
                </a:solidFill>
                <a:latin typeface="Poppins"/>
                <a:ea typeface="Poppins"/>
                <a:cs typeface="Poppins"/>
                <a:sym typeface="Poppins"/>
              </a:rPr>
              <a:t>adjudikasi</a:t>
            </a:r>
            <a:r>
              <a:rPr lang="en-US" sz="2799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(mengunakan sarana pengadilan semu, arbitrasi maupun pengadilan)</a:t>
            </a: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2B703C3C-F318-4DAE-91B5-D3EE6786D19C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F500CC20-4BE3-4968-8641-7E883F379C2A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2" name="Freeform 15">
            <a:extLst>
              <a:ext uri="{FF2B5EF4-FFF2-40B4-BE49-F238E27FC236}">
                <a16:creationId xmlns:a16="http://schemas.microsoft.com/office/drawing/2014/main" id="{11FF45BD-A8AC-499A-816A-9D15EA1ED1F2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59090" y="1878694"/>
            <a:ext cx="12008069" cy="1072240"/>
            <a:chOff x="0" y="0"/>
            <a:chExt cx="3162619" cy="2824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2619" cy="282401"/>
            </a:xfrm>
            <a:custGeom>
              <a:avLst/>
              <a:gdLst/>
              <a:ahLst/>
              <a:cxnLst/>
              <a:rect l="l" t="t" r="r" b="b"/>
              <a:pathLst>
                <a:path w="3162619" h="282401">
                  <a:moveTo>
                    <a:pt x="0" y="0"/>
                  </a:moveTo>
                  <a:lnTo>
                    <a:pt x="3162619" y="0"/>
                  </a:lnTo>
                  <a:lnTo>
                    <a:pt x="3162619" y="282401"/>
                  </a:lnTo>
                  <a:lnTo>
                    <a:pt x="0" y="282401"/>
                  </a:lnTo>
                  <a:close/>
                </a:path>
              </a:pathLst>
            </a:custGeom>
            <a:solidFill>
              <a:srgbClr val="EC791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62619" cy="320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028700" y="3310957"/>
          <a:ext cx="16230600" cy="6591300"/>
        </p:xfrm>
        <a:graphic>
          <a:graphicData uri="http://schemas.openxmlformats.org/drawingml/2006/table">
            <a:tbl>
              <a:tblPr/>
              <a:tblGrid>
                <a:gridCol w="1623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7057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Sebagai sebuah pedoman, dalam menilai kinerja organisasi harus dikembalikan pada tujuan dibentuknya suatu organisasi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8593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Untuk mengukur kinerja organisasi publik/privat, ada beberapa indikator : 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work load, economy, efficiency, effectiveness, &amp; equity 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(Sclim &amp; Wood ward, 1992 dalam Keban, 1995), 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productivity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(Perry, 1990 dalam Dwiyanto, 1995)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7057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Dalam organisasi publik, sulit ditemukan alat ujkur kinerja yang sesuai (Fynn, 1986; Jackson &amp; Palmer, 1992 dalam Bryson, 2002)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8593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Bila dikaji dari tujuan &amp; misi utama organisasi publik, yaitu untuk memenuhi kebutuhan &amp; melindungi kepentingan publik, tampaknya sederhana sekali ukuran kinerjanya, namun tidak demikian faktanya, karena hinga kini belum ditemukan kesepakatan ukuran kinerja organisasi publik.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562967" y="2134779"/>
            <a:ext cx="1120031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r>
              <a:rPr lang="en-US" sz="4500" spc="112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MISI ORGANISASI </a:t>
            </a:r>
            <a:r>
              <a:rPr lang="en-US" sz="4500" spc="11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PUBLIK 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467D29D-67F7-423B-85BD-70F44F775E06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AA62222B-C449-4AC4-905B-F5E304A0206B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8EA1E88D-F3D2-49FC-A1C1-2A75ECFF632B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08809"/>
            <a:ext cx="18288000" cy="1478191"/>
            <a:chOff x="0" y="0"/>
            <a:chExt cx="24384000" cy="19709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966" b="18966"/>
            <a:stretch>
              <a:fillRect/>
            </a:stretch>
          </p:blipFill>
          <p:spPr>
            <a:xfrm>
              <a:off x="0" y="0"/>
              <a:ext cx="4775200" cy="197092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9044" b="19044"/>
            <a:stretch>
              <a:fillRect/>
            </a:stretch>
          </p:blipFill>
          <p:spPr>
            <a:xfrm>
              <a:off x="4902200" y="0"/>
              <a:ext cx="4775200" cy="19709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9054" b="19054"/>
            <a:stretch>
              <a:fillRect/>
            </a:stretch>
          </p:blipFill>
          <p:spPr>
            <a:xfrm>
              <a:off x="9804400" y="0"/>
              <a:ext cx="4775200" cy="197092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9044" b="19044"/>
            <a:stretch>
              <a:fillRect/>
            </a:stretch>
          </p:blipFill>
          <p:spPr>
            <a:xfrm>
              <a:off x="14706600" y="0"/>
              <a:ext cx="4775200" cy="197092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20805" b="20805"/>
            <a:stretch>
              <a:fillRect/>
            </a:stretch>
          </p:blipFill>
          <p:spPr>
            <a:xfrm>
              <a:off x="19608800" y="0"/>
              <a:ext cx="4775200" cy="197092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3835875" y="2375680"/>
            <a:ext cx="10616250" cy="945682"/>
            <a:chOff x="0" y="0"/>
            <a:chExt cx="2796049" cy="2490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96049" cy="249068"/>
            </a:xfrm>
            <a:custGeom>
              <a:avLst/>
              <a:gdLst/>
              <a:ahLst/>
              <a:cxnLst/>
              <a:rect l="l" t="t" r="r" b="b"/>
              <a:pathLst>
                <a:path w="2796049" h="249068">
                  <a:moveTo>
                    <a:pt x="0" y="0"/>
                  </a:moveTo>
                  <a:lnTo>
                    <a:pt x="2796049" y="0"/>
                  </a:lnTo>
                  <a:lnTo>
                    <a:pt x="2796049" y="249068"/>
                  </a:lnTo>
                  <a:lnTo>
                    <a:pt x="0" y="249068"/>
                  </a:lnTo>
                  <a:close/>
                </a:path>
              </a:pathLst>
            </a:custGeom>
            <a:solidFill>
              <a:srgbClr val="004AAD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796049" cy="30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3775075"/>
            <a:ext cx="15534910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Indikator kinerja organisasi publik menurut Agus Dwiyanto, 1995 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35875" y="2449105"/>
            <a:ext cx="10616250" cy="68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Indikator Kinerja Organisasi Publik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43389" y="4876800"/>
            <a:ext cx="4936828" cy="201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9693" lvl="1" indent="-409847" algn="just">
              <a:lnSpc>
                <a:spcPts val="5315"/>
              </a:lnSpc>
              <a:buFont typeface="Arial"/>
              <a:buChar char="•"/>
            </a:pPr>
            <a:r>
              <a:rPr lang="en-US" sz="37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Produktifitas</a:t>
            </a:r>
          </a:p>
          <a:p>
            <a:pPr marL="819693" lvl="1" indent="-409847" algn="just">
              <a:lnSpc>
                <a:spcPts val="5315"/>
              </a:lnSpc>
              <a:buFont typeface="Arial"/>
              <a:buChar char="•"/>
            </a:pPr>
            <a:r>
              <a:rPr lang="en-US" sz="37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Kualitas Layanan</a:t>
            </a:r>
          </a:p>
          <a:p>
            <a:pPr marL="819693" lvl="1" indent="-409847" algn="just">
              <a:lnSpc>
                <a:spcPts val="5315"/>
              </a:lnSpc>
              <a:buFont typeface="Arial"/>
              <a:buChar char="•"/>
            </a:pPr>
            <a:r>
              <a:rPr lang="en-US" sz="37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Responsivitas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29844" y="4876800"/>
            <a:ext cx="4936827" cy="2018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9693" lvl="1" indent="-409847" algn="just">
              <a:lnSpc>
                <a:spcPts val="5315"/>
              </a:lnSpc>
              <a:buFont typeface="Arial"/>
              <a:buChar char="•"/>
            </a:pPr>
            <a:r>
              <a:rPr lang="en-US" sz="37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Responsibilitas</a:t>
            </a:r>
            <a:endParaRPr lang="en-US" sz="3796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819693" lvl="1" indent="-409847" algn="just">
              <a:lnSpc>
                <a:spcPts val="5315"/>
              </a:lnSpc>
              <a:buFont typeface="Arial"/>
              <a:buChar char="•"/>
            </a:pPr>
            <a:r>
              <a:rPr lang="en-US" sz="379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Akuntabilitas</a:t>
            </a:r>
            <a:endParaRPr lang="en-US" sz="3796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5315"/>
              </a:lnSpc>
            </a:pPr>
            <a:endParaRPr lang="en-US" sz="3796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DE7D8773-D9E9-457B-8A9E-19900A27660D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8B254F50-972A-485C-A1CF-F5951EB76335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1A6CC1B8-CCA9-41EF-8BAE-EB94AABF0DE0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1866" y="2512118"/>
            <a:ext cx="9144268" cy="1203619"/>
            <a:chOff x="0" y="0"/>
            <a:chExt cx="2408367" cy="317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367" cy="317003"/>
            </a:xfrm>
            <a:custGeom>
              <a:avLst/>
              <a:gdLst/>
              <a:ahLst/>
              <a:cxnLst/>
              <a:rect l="l" t="t" r="r" b="b"/>
              <a:pathLst>
                <a:path w="2408367" h="317003">
                  <a:moveTo>
                    <a:pt x="0" y="0"/>
                  </a:moveTo>
                  <a:lnTo>
                    <a:pt x="2408367" y="0"/>
                  </a:lnTo>
                  <a:lnTo>
                    <a:pt x="2408367" y="317003"/>
                  </a:lnTo>
                  <a:lnTo>
                    <a:pt x="0" y="317003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367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381547">
            <a:off x="11325131" y="6122200"/>
            <a:ext cx="4685096" cy="5246370"/>
            <a:chOff x="0" y="0"/>
            <a:chExt cx="6350000" cy="7110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t="-16892" b="-1689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381547">
            <a:off x="6316373" y="7426274"/>
            <a:ext cx="4685096" cy="5246370"/>
            <a:chOff x="0" y="0"/>
            <a:chExt cx="6350000" cy="71107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81547">
            <a:off x="1363373" y="8730347"/>
            <a:ext cx="4685096" cy="5246370"/>
            <a:chOff x="0" y="0"/>
            <a:chExt cx="6350000" cy="71107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l="-33985" r="-33985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381547">
            <a:off x="7838120" y="-3704905"/>
            <a:ext cx="4685096" cy="5246370"/>
            <a:chOff x="0" y="0"/>
            <a:chExt cx="6350000" cy="71107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EC791E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381547">
            <a:off x="2887373" y="-2400831"/>
            <a:ext cx="4685096" cy="5246370"/>
            <a:chOff x="0" y="0"/>
            <a:chExt cx="6350000" cy="71107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195" r="-3419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381547">
            <a:off x="-2065627" y="-1096758"/>
            <a:ext cx="4685096" cy="5246370"/>
            <a:chOff x="0" y="0"/>
            <a:chExt cx="6350000" cy="71107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381547">
            <a:off x="16310534" y="4797309"/>
            <a:ext cx="4685096" cy="5246370"/>
            <a:chOff x="0" y="0"/>
            <a:chExt cx="6350000" cy="71107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EC791E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381547">
            <a:off x="14916633" y="8730347"/>
            <a:ext cx="4685096" cy="5246370"/>
            <a:chOff x="0" y="0"/>
            <a:chExt cx="6350000" cy="711073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FF00"/>
              </a:solidFill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5143615" y="2696562"/>
            <a:ext cx="811506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6000" spc="30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KRITERIA KINERJA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2752" y="4038312"/>
            <a:ext cx="10852647" cy="470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5"/>
              </a:lnSpc>
              <a:spcBef>
                <a:spcPct val="0"/>
              </a:spcBef>
            </a:pP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Menurut</a:t>
            </a:r>
            <a:r>
              <a:rPr lang="en-US" sz="443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Wahyudi</a:t>
            </a:r>
            <a:r>
              <a:rPr lang="en-US" sz="443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Kumorotomo</a:t>
            </a:r>
            <a:r>
              <a:rPr lang="en-US" sz="443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(1995):</a:t>
            </a:r>
          </a:p>
          <a:p>
            <a:pPr marL="956902" lvl="1" indent="-478451" algn="l">
              <a:lnSpc>
                <a:spcPts val="6205"/>
              </a:lnSpc>
              <a:buFont typeface="Arial"/>
              <a:buChar char="•"/>
            </a:pP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Efisiensi</a:t>
            </a:r>
            <a:endParaRPr lang="en-US" sz="443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56902" lvl="1" indent="-478451" algn="l">
              <a:lnSpc>
                <a:spcPts val="6205"/>
              </a:lnSpc>
              <a:buFont typeface="Arial"/>
              <a:buChar char="•"/>
            </a:pP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Efektifitas</a:t>
            </a:r>
            <a:endParaRPr lang="en-US" sz="443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56902" lvl="1" indent="-478451" algn="l">
              <a:lnSpc>
                <a:spcPts val="6205"/>
              </a:lnSpc>
              <a:buFont typeface="Arial"/>
              <a:buChar char="•"/>
            </a:pP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Keadilan</a:t>
            </a:r>
            <a:endParaRPr lang="en-US" sz="443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56902" lvl="1" indent="-478451" algn="l">
              <a:lnSpc>
                <a:spcPts val="6205"/>
              </a:lnSpc>
              <a:buFont typeface="Arial"/>
              <a:buChar char="•"/>
            </a:pP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Daya</a:t>
            </a:r>
            <a:r>
              <a:rPr lang="en-US" sz="443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3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Tanggap</a:t>
            </a:r>
            <a:endParaRPr lang="en-US" sz="443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514255" y="2131328"/>
            <a:ext cx="5414338" cy="4688572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368462" y="4533900"/>
            <a:ext cx="5414338" cy="4688572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87" r="-1498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514255" y="6914014"/>
            <a:ext cx="5414338" cy="4688572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1B3640">
                <a:alpha val="62745"/>
              </a:srgbClr>
            </a:solidFill>
            <a:ln w="1270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904211" y="2626360"/>
            <a:ext cx="8239789" cy="681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Kinerja birokrasi sebenarnya dapat dilihat melalui melalui berbagai dimensi akuntabilitas, efisiensi, efektifitas, responsivitas maupun responsibilitas.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47694" lvl="1" indent="-323847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Berbagai literatur yg membahas kinerja birokrasi pada dasarnya memiliki kesamaan substansial untuk melihat seberapa jauh tingkat pencapaian hasil yg dilakukan oleh birokrasi pelayanan.</a:t>
            </a: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2B884B58-76B1-4E2E-B889-57037145F4C4}"/>
              </a:ext>
            </a:extLst>
          </p:cNvPr>
          <p:cNvSpPr/>
          <p:nvPr/>
        </p:nvSpPr>
        <p:spPr>
          <a:xfrm>
            <a:off x="6477000" y="161197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7D3E4359-9574-4861-AD02-E2829D7AF5C3}"/>
              </a:ext>
            </a:extLst>
          </p:cNvPr>
          <p:cNvSpPr/>
          <p:nvPr/>
        </p:nvSpPr>
        <p:spPr>
          <a:xfrm>
            <a:off x="8161801" y="2021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4DDABA92-35EF-4494-A8F6-45E7F0DE4AB8}"/>
              </a:ext>
            </a:extLst>
          </p:cNvPr>
          <p:cNvSpPr/>
          <p:nvPr/>
        </p:nvSpPr>
        <p:spPr>
          <a:xfrm>
            <a:off x="9712666" y="44997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822</Words>
  <Application>Microsoft Office PowerPoint</Application>
  <PresentationFormat>Custom</PresentationFormat>
  <Paragraphs>94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Poppins</vt:lpstr>
      <vt:lpstr>Calibri</vt:lpstr>
      <vt:lpstr>Arial</vt:lpstr>
      <vt:lpstr>Poppins Bold</vt:lpstr>
      <vt:lpstr>Glacial Indifference</vt:lpstr>
      <vt:lpstr>Poppins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 4 - Kepentingan Publik &amp; Nilai-nilai Organisasi</dc:title>
  <cp:lastModifiedBy>dinda kartika</cp:lastModifiedBy>
  <cp:revision>4</cp:revision>
  <dcterms:created xsi:type="dcterms:W3CDTF">2006-08-16T00:00:00Z</dcterms:created>
  <dcterms:modified xsi:type="dcterms:W3CDTF">2024-08-20T02:41:01Z</dcterms:modified>
  <dc:identifier>DAGLoiqJOUc</dc:identifier>
</cp:coreProperties>
</file>