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8288000" cy="10287000"/>
  <p:notesSz cx="6858000" cy="9144000"/>
  <p:embeddedFontLst>
    <p:embeddedFont>
      <p:font typeface="Barlow" panose="00000500000000000000" pitchFamily="2" charset="0"/>
      <p:regular r:id="rId18"/>
      <p:bold r:id="rId19"/>
      <p:italic r:id="rId20"/>
      <p:boldItalic r:id="rId21"/>
    </p:embeddedFont>
    <p:embeddedFont>
      <p:font typeface="Barlow Bold" panose="00000800000000000000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lear Sans" panose="020B0604020202020204" charset="0"/>
      <p:regular r:id="rId27"/>
    </p:embeddedFont>
    <p:embeddedFont>
      <p:font typeface="Clear Sans Bold" panose="020B0604020202020204" charset="0"/>
      <p:regular r:id="rId28"/>
    </p:embeddedFont>
    <p:embeddedFont>
      <p:font typeface="Clear Sans Italics" panose="020B0604020202020204" charset="0"/>
      <p:regular r:id="rId29"/>
    </p:embeddedFont>
    <p:embeddedFont>
      <p:font typeface="Poppins Semi-Bold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 DK1524AU" initials="HD" lastIdx="1" clrIdx="0">
    <p:extLst>
      <p:ext uri="{19B8F6BF-5375-455C-9EA6-DF929625EA0E}">
        <p15:presenceInfo xmlns:p15="http://schemas.microsoft.com/office/powerpoint/2012/main" userId="1e1c79b42ba3754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1032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DDWynXXg42X3Y6aM4lJmf_jYdGYTMqCQ/edit#slide=id.p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cs.google.com/presentation/d/1DDWynXXg42X3Y6aM4lJmf_jYdGYTMqCQ/edit#slide=id.p10" TargetMode="External"/><Relationship Id="rId4" Type="http://schemas.openxmlformats.org/officeDocument/2006/relationships/hyperlink" Target="https://docs.google.com/presentation/d/1DDWynXXg42X3Y6aM4lJmf_jYdGYTMqCQ/edit#slide=id.p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.png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20872" y="-3172379"/>
            <a:ext cx="7573225" cy="6508240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9619" y="0"/>
              <a:ext cx="793562" cy="698500"/>
            </a:xfrm>
            <a:custGeom>
              <a:avLst/>
              <a:gdLst/>
              <a:ahLst/>
              <a:cxnLst/>
              <a:rect l="l" t="t" r="r" b="b"/>
              <a:pathLst>
                <a:path w="793562" h="698500">
                  <a:moveTo>
                    <a:pt x="777990" y="392546"/>
                  </a:moveTo>
                  <a:lnTo>
                    <a:pt x="625172" y="655204"/>
                  </a:lnTo>
                  <a:cubicBezTo>
                    <a:pt x="609576" y="682009"/>
                    <a:pt x="580902" y="698500"/>
                    <a:pt x="549890" y="698500"/>
                  </a:cubicBezTo>
                  <a:lnTo>
                    <a:pt x="243672" y="698500"/>
                  </a:lnTo>
                  <a:cubicBezTo>
                    <a:pt x="212660" y="698500"/>
                    <a:pt x="183986" y="682009"/>
                    <a:pt x="168390" y="655204"/>
                  </a:cubicBezTo>
                  <a:lnTo>
                    <a:pt x="15572" y="392546"/>
                  </a:lnTo>
                  <a:cubicBezTo>
                    <a:pt x="0" y="365782"/>
                    <a:pt x="0" y="332718"/>
                    <a:pt x="15572" y="305954"/>
                  </a:cubicBezTo>
                  <a:lnTo>
                    <a:pt x="168390" y="43296"/>
                  </a:lnTo>
                  <a:cubicBezTo>
                    <a:pt x="183986" y="16491"/>
                    <a:pt x="212660" y="0"/>
                    <a:pt x="243672" y="0"/>
                  </a:cubicBezTo>
                  <a:lnTo>
                    <a:pt x="549890" y="0"/>
                  </a:lnTo>
                  <a:cubicBezTo>
                    <a:pt x="580902" y="0"/>
                    <a:pt x="609576" y="16491"/>
                    <a:pt x="625172" y="43296"/>
                  </a:cubicBezTo>
                  <a:lnTo>
                    <a:pt x="777990" y="305954"/>
                  </a:lnTo>
                  <a:cubicBezTo>
                    <a:pt x="793562" y="332718"/>
                    <a:pt x="793562" y="365782"/>
                    <a:pt x="777990" y="392546"/>
                  </a:cubicBezTo>
                  <a:close/>
                </a:path>
              </a:pathLst>
            </a:custGeom>
            <a:solidFill>
              <a:srgbClr val="112D4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770251" y="-3256312"/>
            <a:ext cx="7023846" cy="6036118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>
              <a:off x="7620" y="0"/>
              <a:ext cx="797561" cy="698500"/>
            </a:xfrm>
            <a:custGeom>
              <a:avLst/>
              <a:gdLst/>
              <a:ahLst/>
              <a:cxnLst/>
              <a:rect l="l" t="t" r="r" b="b"/>
              <a:pathLst>
                <a:path w="797561" h="698500">
                  <a:moveTo>
                    <a:pt x="785225" y="383548"/>
                  </a:moveTo>
                  <a:lnTo>
                    <a:pt x="621935" y="664202"/>
                  </a:lnTo>
                  <a:cubicBezTo>
                    <a:pt x="609580" y="685437"/>
                    <a:pt x="586867" y="698500"/>
                    <a:pt x="562300" y="698500"/>
                  </a:cubicBezTo>
                  <a:lnTo>
                    <a:pt x="235260" y="698500"/>
                  </a:lnTo>
                  <a:cubicBezTo>
                    <a:pt x="210693" y="698500"/>
                    <a:pt x="187980" y="685437"/>
                    <a:pt x="175625" y="664202"/>
                  </a:cubicBezTo>
                  <a:lnTo>
                    <a:pt x="12335" y="383548"/>
                  </a:lnTo>
                  <a:cubicBezTo>
                    <a:pt x="0" y="362346"/>
                    <a:pt x="0" y="336154"/>
                    <a:pt x="12335" y="314952"/>
                  </a:cubicBezTo>
                  <a:lnTo>
                    <a:pt x="175625" y="34298"/>
                  </a:lnTo>
                  <a:cubicBezTo>
                    <a:pt x="187980" y="13063"/>
                    <a:pt x="210693" y="0"/>
                    <a:pt x="235260" y="0"/>
                  </a:cubicBezTo>
                  <a:lnTo>
                    <a:pt x="562300" y="0"/>
                  </a:lnTo>
                  <a:cubicBezTo>
                    <a:pt x="586867" y="0"/>
                    <a:pt x="609580" y="13063"/>
                    <a:pt x="621935" y="34298"/>
                  </a:cubicBezTo>
                  <a:lnTo>
                    <a:pt x="785225" y="314952"/>
                  </a:lnTo>
                  <a:cubicBezTo>
                    <a:pt x="797560" y="336154"/>
                    <a:pt x="797560" y="362346"/>
                    <a:pt x="785225" y="38354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>
              <a:gradFill>
                <a:gsLst>
                  <a:gs pos="0">
                    <a:srgbClr val="112D4E">
                      <a:alpha val="100000"/>
                    </a:srgbClr>
                  </a:gs>
                  <a:gs pos="50000">
                    <a:srgbClr val="255389">
                      <a:alpha val="100000"/>
                    </a:srgbClr>
                  </a:gs>
                  <a:gs pos="100000">
                    <a:srgbClr val="227BBB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475218" y="-3414843"/>
            <a:ext cx="6522082" cy="5604914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>
              <a:off x="8206" y="0"/>
              <a:ext cx="796388" cy="698500"/>
            </a:xfrm>
            <a:custGeom>
              <a:avLst/>
              <a:gdLst/>
              <a:ahLst/>
              <a:cxnLst/>
              <a:rect l="l" t="t" r="r" b="b"/>
              <a:pathLst>
                <a:path w="796388" h="698500">
                  <a:moveTo>
                    <a:pt x="783104" y="386186"/>
                  </a:moveTo>
                  <a:lnTo>
                    <a:pt x="622884" y="661564"/>
                  </a:lnTo>
                  <a:cubicBezTo>
                    <a:pt x="609579" y="684432"/>
                    <a:pt x="585118" y="698500"/>
                    <a:pt x="558661" y="698500"/>
                  </a:cubicBezTo>
                  <a:lnTo>
                    <a:pt x="237727" y="698500"/>
                  </a:lnTo>
                  <a:cubicBezTo>
                    <a:pt x="211270" y="698500"/>
                    <a:pt x="186809" y="684432"/>
                    <a:pt x="173504" y="661564"/>
                  </a:cubicBezTo>
                  <a:lnTo>
                    <a:pt x="13284" y="386186"/>
                  </a:lnTo>
                  <a:cubicBezTo>
                    <a:pt x="0" y="363354"/>
                    <a:pt x="0" y="335146"/>
                    <a:pt x="13284" y="312314"/>
                  </a:cubicBezTo>
                  <a:lnTo>
                    <a:pt x="173504" y="36936"/>
                  </a:lnTo>
                  <a:cubicBezTo>
                    <a:pt x="186809" y="14068"/>
                    <a:pt x="211270" y="0"/>
                    <a:pt x="237727" y="0"/>
                  </a:cubicBezTo>
                  <a:lnTo>
                    <a:pt x="558661" y="0"/>
                  </a:lnTo>
                  <a:cubicBezTo>
                    <a:pt x="585118" y="0"/>
                    <a:pt x="609579" y="14068"/>
                    <a:pt x="622884" y="36936"/>
                  </a:cubicBezTo>
                  <a:lnTo>
                    <a:pt x="783104" y="312314"/>
                  </a:lnTo>
                  <a:cubicBezTo>
                    <a:pt x="796388" y="335146"/>
                    <a:pt x="796388" y="363354"/>
                    <a:pt x="783104" y="38618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gradFill>
                <a:gsLst>
                  <a:gs pos="0">
                    <a:srgbClr val="FFE42F">
                      <a:alpha val="85000"/>
                    </a:srgbClr>
                  </a:gs>
                  <a:gs pos="100000">
                    <a:srgbClr val="FFB613">
                      <a:alpha val="85000"/>
                    </a:srgbClr>
                  </a:gs>
                </a:gsLst>
                <a:path path="circle">
                  <a:fillToRect l="50000" t="50000" r="50000" b="50000"/>
                </a:path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flipH="1">
            <a:off x="10377335" y="3987882"/>
            <a:ext cx="9234335" cy="8103129"/>
          </a:xfrm>
          <a:custGeom>
            <a:avLst/>
            <a:gdLst/>
            <a:ahLst/>
            <a:cxnLst/>
            <a:rect l="l" t="t" r="r" b="b"/>
            <a:pathLst>
              <a:path w="9234335" h="8103129">
                <a:moveTo>
                  <a:pt x="9234335" y="0"/>
                </a:moveTo>
                <a:lnTo>
                  <a:pt x="0" y="0"/>
                </a:lnTo>
                <a:lnTo>
                  <a:pt x="0" y="8103129"/>
                </a:lnTo>
                <a:lnTo>
                  <a:pt x="9234335" y="8103129"/>
                </a:lnTo>
                <a:lnTo>
                  <a:pt x="9234335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416622" y="194906"/>
            <a:ext cx="9055956" cy="8229600"/>
          </a:xfrm>
          <a:custGeom>
            <a:avLst/>
            <a:gdLst/>
            <a:ahLst/>
            <a:cxnLst/>
            <a:rect l="l" t="t" r="r" b="b"/>
            <a:pathLst>
              <a:path w="9055956" h="8229600">
                <a:moveTo>
                  <a:pt x="0" y="0"/>
                </a:moveTo>
                <a:lnTo>
                  <a:pt x="9055956" y="0"/>
                </a:lnTo>
                <a:lnTo>
                  <a:pt x="905595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9828222" y="911721"/>
            <a:ext cx="7908037" cy="6795970"/>
            <a:chOff x="0" y="0"/>
            <a:chExt cx="812800" cy="698500"/>
          </a:xfrm>
        </p:grpSpPr>
        <p:sp>
          <p:nvSpPr>
            <p:cNvPr id="14" name="Freeform 14"/>
            <p:cNvSpPr/>
            <p:nvPr/>
          </p:nvSpPr>
          <p:spPr>
            <a:xfrm>
              <a:off x="6204" y="0"/>
              <a:ext cx="800393" cy="698500"/>
            </a:xfrm>
            <a:custGeom>
              <a:avLst/>
              <a:gdLst/>
              <a:ahLst/>
              <a:cxnLst/>
              <a:rect l="l" t="t" r="r" b="b"/>
              <a:pathLst>
                <a:path w="800393" h="698500">
                  <a:moveTo>
                    <a:pt x="790349" y="377174"/>
                  </a:moveTo>
                  <a:lnTo>
                    <a:pt x="619643" y="670576"/>
                  </a:lnTo>
                  <a:cubicBezTo>
                    <a:pt x="609584" y="687864"/>
                    <a:pt x="591091" y="698500"/>
                    <a:pt x="571089" y="698500"/>
                  </a:cubicBezTo>
                  <a:lnTo>
                    <a:pt x="229303" y="698500"/>
                  </a:lnTo>
                  <a:cubicBezTo>
                    <a:pt x="209301" y="698500"/>
                    <a:pt x="190808" y="687864"/>
                    <a:pt x="180749" y="670576"/>
                  </a:cubicBezTo>
                  <a:lnTo>
                    <a:pt x="10043" y="377174"/>
                  </a:lnTo>
                  <a:cubicBezTo>
                    <a:pt x="0" y="359913"/>
                    <a:pt x="0" y="338587"/>
                    <a:pt x="10043" y="321326"/>
                  </a:cubicBezTo>
                  <a:lnTo>
                    <a:pt x="180749" y="27924"/>
                  </a:lnTo>
                  <a:cubicBezTo>
                    <a:pt x="190808" y="10636"/>
                    <a:pt x="209301" y="0"/>
                    <a:pt x="229303" y="0"/>
                  </a:cubicBezTo>
                  <a:lnTo>
                    <a:pt x="571089" y="0"/>
                  </a:lnTo>
                  <a:cubicBezTo>
                    <a:pt x="591091" y="0"/>
                    <a:pt x="609584" y="10636"/>
                    <a:pt x="619643" y="27924"/>
                  </a:cubicBezTo>
                  <a:lnTo>
                    <a:pt x="790349" y="321326"/>
                  </a:lnTo>
                  <a:cubicBezTo>
                    <a:pt x="800392" y="338587"/>
                    <a:pt x="800392" y="359913"/>
                    <a:pt x="790349" y="37717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B613">
                    <a:alpha val="100000"/>
                  </a:srgbClr>
                </a:gs>
                <a:gs pos="100000">
                  <a:srgbClr val="FFE42F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420622" y="1326710"/>
            <a:ext cx="6723237" cy="5965993"/>
            <a:chOff x="0" y="0"/>
            <a:chExt cx="4346359" cy="3856825"/>
          </a:xfrm>
        </p:grpSpPr>
        <p:sp>
          <p:nvSpPr>
            <p:cNvPr id="17" name="Freeform 17"/>
            <p:cNvSpPr/>
            <p:nvPr/>
          </p:nvSpPr>
          <p:spPr>
            <a:xfrm>
              <a:off x="-15494" y="0"/>
              <a:ext cx="4361815" cy="3856863"/>
            </a:xfrm>
            <a:custGeom>
              <a:avLst/>
              <a:gdLst/>
              <a:ahLst/>
              <a:cxnLst/>
              <a:rect l="l" t="t" r="r" b="b"/>
              <a:pathLst>
                <a:path w="4361815" h="3856863">
                  <a:moveTo>
                    <a:pt x="1275207" y="0"/>
                  </a:moveTo>
                  <a:cubicBezTo>
                    <a:pt x="1151509" y="0"/>
                    <a:pt x="1037336" y="65913"/>
                    <a:pt x="975487" y="173101"/>
                  </a:cubicBezTo>
                  <a:lnTo>
                    <a:pt x="61849" y="1755394"/>
                  </a:lnTo>
                  <a:cubicBezTo>
                    <a:pt x="0" y="1862455"/>
                    <a:pt x="0" y="1994408"/>
                    <a:pt x="61849" y="2101469"/>
                  </a:cubicBezTo>
                  <a:lnTo>
                    <a:pt x="975360" y="3683762"/>
                  </a:lnTo>
                  <a:cubicBezTo>
                    <a:pt x="1036701" y="3789934"/>
                    <a:pt x="1149477" y="3855720"/>
                    <a:pt x="1271905" y="3856863"/>
                  </a:cubicBezTo>
                  <a:lnTo>
                    <a:pt x="3105404" y="3856863"/>
                  </a:lnTo>
                  <a:cubicBezTo>
                    <a:pt x="3227832" y="3855720"/>
                    <a:pt x="3340608" y="3789934"/>
                    <a:pt x="3401949" y="3683762"/>
                  </a:cubicBezTo>
                  <a:lnTo>
                    <a:pt x="4315460" y="2101469"/>
                  </a:lnTo>
                  <a:cubicBezTo>
                    <a:pt x="4345940" y="2048764"/>
                    <a:pt x="4361307" y="1990090"/>
                    <a:pt x="4361815" y="1931162"/>
                  </a:cubicBezTo>
                  <a:lnTo>
                    <a:pt x="4361815" y="1925574"/>
                  </a:lnTo>
                  <a:cubicBezTo>
                    <a:pt x="4361307" y="1866773"/>
                    <a:pt x="4345940" y="1807972"/>
                    <a:pt x="4315460" y="1755267"/>
                  </a:cubicBezTo>
                  <a:lnTo>
                    <a:pt x="3401949" y="173101"/>
                  </a:lnTo>
                  <a:cubicBezTo>
                    <a:pt x="3340100" y="65913"/>
                    <a:pt x="3225927" y="0"/>
                    <a:pt x="3102229" y="0"/>
                  </a:cubicBezTo>
                  <a:close/>
                </a:path>
              </a:pathLst>
            </a:custGeom>
            <a:blipFill>
              <a:blip r:embed="rId4"/>
              <a:stretch>
                <a:fillRect l="-16470" r="-16470"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16717233" y="308492"/>
            <a:ext cx="1084133" cy="1261537"/>
            <a:chOff x="0" y="0"/>
            <a:chExt cx="6985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12963"/>
              <a:ext cx="698500" cy="786874"/>
            </a:xfrm>
            <a:custGeom>
              <a:avLst/>
              <a:gdLst/>
              <a:ahLst/>
              <a:cxnLst/>
              <a:rect l="l" t="t" r="r" b="b"/>
              <a:pathLst>
                <a:path w="698500" h="786874">
                  <a:moveTo>
                    <a:pt x="407599" y="20985"/>
                  </a:moveTo>
                  <a:lnTo>
                    <a:pt x="640151" y="156289"/>
                  </a:lnTo>
                  <a:cubicBezTo>
                    <a:pt x="676276" y="177307"/>
                    <a:pt x="698500" y="215949"/>
                    <a:pt x="698500" y="257743"/>
                  </a:cubicBezTo>
                  <a:lnTo>
                    <a:pt x="698500" y="529131"/>
                  </a:lnTo>
                  <a:cubicBezTo>
                    <a:pt x="698500" y="570925"/>
                    <a:pt x="676276" y="609567"/>
                    <a:pt x="640151" y="630585"/>
                  </a:cubicBezTo>
                  <a:lnTo>
                    <a:pt x="407599" y="765889"/>
                  </a:lnTo>
                  <a:cubicBezTo>
                    <a:pt x="371530" y="786874"/>
                    <a:pt x="326970" y="786874"/>
                    <a:pt x="290901" y="765889"/>
                  </a:cubicBezTo>
                  <a:lnTo>
                    <a:pt x="58349" y="630585"/>
                  </a:lnTo>
                  <a:cubicBezTo>
                    <a:pt x="22224" y="609567"/>
                    <a:pt x="0" y="570925"/>
                    <a:pt x="0" y="529131"/>
                  </a:cubicBezTo>
                  <a:lnTo>
                    <a:pt x="0" y="257743"/>
                  </a:lnTo>
                  <a:cubicBezTo>
                    <a:pt x="0" y="215949"/>
                    <a:pt x="22224" y="177307"/>
                    <a:pt x="58349" y="156289"/>
                  </a:cubicBezTo>
                  <a:lnTo>
                    <a:pt x="290901" y="20985"/>
                  </a:lnTo>
                  <a:cubicBezTo>
                    <a:pt x="326970" y="0"/>
                    <a:pt x="371530" y="0"/>
                    <a:pt x="407599" y="2098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sq">
              <a:gradFill>
                <a:gsLst>
                  <a:gs pos="0">
                    <a:srgbClr val="3183ED">
                      <a:alpha val="100000"/>
                    </a:srgbClr>
                  </a:gs>
                  <a:gs pos="100000">
                    <a:srgbClr val="56CCF2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6895564" y="516003"/>
            <a:ext cx="727472" cy="846513"/>
            <a:chOff x="0" y="0"/>
            <a:chExt cx="6985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3512"/>
              <a:ext cx="698500" cy="805775"/>
            </a:xfrm>
            <a:custGeom>
              <a:avLst/>
              <a:gdLst/>
              <a:ahLst/>
              <a:cxnLst/>
              <a:rect l="l" t="t" r="r" b="b"/>
              <a:pathLst>
                <a:path w="698500" h="805775">
                  <a:moveTo>
                    <a:pt x="365060" y="5687"/>
                  </a:moveTo>
                  <a:lnTo>
                    <a:pt x="682690" y="190489"/>
                  </a:lnTo>
                  <a:cubicBezTo>
                    <a:pt x="692478" y="196184"/>
                    <a:pt x="698500" y="206655"/>
                    <a:pt x="698500" y="217979"/>
                  </a:cubicBezTo>
                  <a:lnTo>
                    <a:pt x="698500" y="587797"/>
                  </a:lnTo>
                  <a:cubicBezTo>
                    <a:pt x="698500" y="599121"/>
                    <a:pt x="692478" y="609592"/>
                    <a:pt x="682690" y="615287"/>
                  </a:cubicBezTo>
                  <a:lnTo>
                    <a:pt x="365060" y="800089"/>
                  </a:lnTo>
                  <a:cubicBezTo>
                    <a:pt x="355287" y="805776"/>
                    <a:pt x="343213" y="805776"/>
                    <a:pt x="333440" y="800089"/>
                  </a:cubicBezTo>
                  <a:lnTo>
                    <a:pt x="15810" y="615287"/>
                  </a:lnTo>
                  <a:cubicBezTo>
                    <a:pt x="6022" y="609592"/>
                    <a:pt x="0" y="599121"/>
                    <a:pt x="0" y="587797"/>
                  </a:cubicBezTo>
                  <a:lnTo>
                    <a:pt x="0" y="217979"/>
                  </a:lnTo>
                  <a:cubicBezTo>
                    <a:pt x="0" y="206655"/>
                    <a:pt x="6022" y="196184"/>
                    <a:pt x="15810" y="190489"/>
                  </a:cubicBezTo>
                  <a:lnTo>
                    <a:pt x="333440" y="5687"/>
                  </a:lnTo>
                  <a:cubicBezTo>
                    <a:pt x="343213" y="0"/>
                    <a:pt x="355287" y="0"/>
                    <a:pt x="365060" y="5687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  <a:ln cap="sq">
              <a:noFill/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9526592" y="4858699"/>
            <a:ext cx="5973371" cy="5428301"/>
          </a:xfrm>
          <a:custGeom>
            <a:avLst/>
            <a:gdLst/>
            <a:ahLst/>
            <a:cxnLst/>
            <a:rect l="l" t="t" r="r" b="b"/>
            <a:pathLst>
              <a:path w="5973371" h="5428301">
                <a:moveTo>
                  <a:pt x="0" y="0"/>
                </a:moveTo>
                <a:lnTo>
                  <a:pt x="5973372" y="0"/>
                </a:lnTo>
                <a:lnTo>
                  <a:pt x="5973372" y="5428301"/>
                </a:lnTo>
                <a:lnTo>
                  <a:pt x="0" y="54283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9736201" y="5164741"/>
            <a:ext cx="5357059" cy="4603722"/>
            <a:chOff x="0" y="0"/>
            <a:chExt cx="812800" cy="698500"/>
          </a:xfrm>
        </p:grpSpPr>
        <p:sp>
          <p:nvSpPr>
            <p:cNvPr id="26" name="Freeform 26"/>
            <p:cNvSpPr/>
            <p:nvPr/>
          </p:nvSpPr>
          <p:spPr>
            <a:xfrm>
              <a:off x="10545" y="0"/>
              <a:ext cx="791709" cy="698500"/>
            </a:xfrm>
            <a:custGeom>
              <a:avLst/>
              <a:gdLst/>
              <a:ahLst/>
              <a:cxnLst/>
              <a:rect l="l" t="t" r="r" b="b"/>
              <a:pathLst>
                <a:path w="791709" h="698500">
                  <a:moveTo>
                    <a:pt x="774638" y="396717"/>
                  </a:moveTo>
                  <a:lnTo>
                    <a:pt x="626672" y="651033"/>
                  </a:lnTo>
                  <a:cubicBezTo>
                    <a:pt x="609574" y="680421"/>
                    <a:pt x="578138" y="698500"/>
                    <a:pt x="544138" y="698500"/>
                  </a:cubicBezTo>
                  <a:lnTo>
                    <a:pt x="247572" y="698500"/>
                  </a:lnTo>
                  <a:cubicBezTo>
                    <a:pt x="213572" y="698500"/>
                    <a:pt x="182136" y="680421"/>
                    <a:pt x="165038" y="651033"/>
                  </a:cubicBezTo>
                  <a:lnTo>
                    <a:pt x="17072" y="396717"/>
                  </a:lnTo>
                  <a:cubicBezTo>
                    <a:pt x="0" y="367375"/>
                    <a:pt x="0" y="331125"/>
                    <a:pt x="17072" y="301783"/>
                  </a:cubicBezTo>
                  <a:lnTo>
                    <a:pt x="165038" y="47467"/>
                  </a:lnTo>
                  <a:cubicBezTo>
                    <a:pt x="182136" y="18079"/>
                    <a:pt x="213572" y="0"/>
                    <a:pt x="247572" y="0"/>
                  </a:cubicBezTo>
                  <a:lnTo>
                    <a:pt x="544138" y="0"/>
                  </a:lnTo>
                  <a:cubicBezTo>
                    <a:pt x="578138" y="0"/>
                    <a:pt x="609574" y="18079"/>
                    <a:pt x="626672" y="47467"/>
                  </a:cubicBezTo>
                  <a:lnTo>
                    <a:pt x="774638" y="301783"/>
                  </a:lnTo>
                  <a:cubicBezTo>
                    <a:pt x="791710" y="331125"/>
                    <a:pt x="791710" y="367375"/>
                    <a:pt x="774638" y="396717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7" name="TextBox 2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165464" y="5488650"/>
            <a:ext cx="4479483" cy="3974955"/>
            <a:chOff x="0" y="0"/>
            <a:chExt cx="4346359" cy="3856825"/>
          </a:xfrm>
        </p:grpSpPr>
        <p:sp>
          <p:nvSpPr>
            <p:cNvPr id="29" name="Freeform 29"/>
            <p:cNvSpPr/>
            <p:nvPr/>
          </p:nvSpPr>
          <p:spPr>
            <a:xfrm>
              <a:off x="-15494" y="0"/>
              <a:ext cx="4361815" cy="3856863"/>
            </a:xfrm>
            <a:custGeom>
              <a:avLst/>
              <a:gdLst/>
              <a:ahLst/>
              <a:cxnLst/>
              <a:rect l="l" t="t" r="r" b="b"/>
              <a:pathLst>
                <a:path w="4361815" h="3856863">
                  <a:moveTo>
                    <a:pt x="1275207" y="0"/>
                  </a:moveTo>
                  <a:cubicBezTo>
                    <a:pt x="1151509" y="0"/>
                    <a:pt x="1037336" y="65913"/>
                    <a:pt x="975487" y="173101"/>
                  </a:cubicBezTo>
                  <a:lnTo>
                    <a:pt x="61849" y="1755394"/>
                  </a:lnTo>
                  <a:cubicBezTo>
                    <a:pt x="0" y="1862455"/>
                    <a:pt x="0" y="1994408"/>
                    <a:pt x="61849" y="2101469"/>
                  </a:cubicBezTo>
                  <a:lnTo>
                    <a:pt x="975360" y="3683762"/>
                  </a:lnTo>
                  <a:cubicBezTo>
                    <a:pt x="1036701" y="3789934"/>
                    <a:pt x="1149477" y="3855720"/>
                    <a:pt x="1271905" y="3856863"/>
                  </a:cubicBezTo>
                  <a:lnTo>
                    <a:pt x="3105404" y="3856863"/>
                  </a:lnTo>
                  <a:cubicBezTo>
                    <a:pt x="3227832" y="3855720"/>
                    <a:pt x="3340608" y="3789934"/>
                    <a:pt x="3401949" y="3683762"/>
                  </a:cubicBezTo>
                  <a:lnTo>
                    <a:pt x="4315460" y="2101469"/>
                  </a:lnTo>
                  <a:cubicBezTo>
                    <a:pt x="4345940" y="2048764"/>
                    <a:pt x="4361307" y="1990090"/>
                    <a:pt x="4361815" y="1931162"/>
                  </a:cubicBezTo>
                  <a:lnTo>
                    <a:pt x="4361815" y="1925574"/>
                  </a:lnTo>
                  <a:cubicBezTo>
                    <a:pt x="4361307" y="1866773"/>
                    <a:pt x="4345940" y="1807972"/>
                    <a:pt x="4315460" y="1755267"/>
                  </a:cubicBezTo>
                  <a:lnTo>
                    <a:pt x="3401949" y="173101"/>
                  </a:lnTo>
                  <a:cubicBezTo>
                    <a:pt x="3340100" y="65913"/>
                    <a:pt x="3225927" y="0"/>
                    <a:pt x="3102229" y="0"/>
                  </a:cubicBezTo>
                  <a:close/>
                </a:path>
              </a:pathLst>
            </a:custGeom>
            <a:blipFill>
              <a:blip r:embed="rId5"/>
              <a:stretch>
                <a:fillRect l="-16595" r="-16595"/>
              </a:stretch>
            </a:blipFill>
          </p:spPr>
        </p:sp>
      </p:grpSp>
      <p:grpSp>
        <p:nvGrpSpPr>
          <p:cNvPr id="30" name="Group 30"/>
          <p:cNvGrpSpPr/>
          <p:nvPr/>
        </p:nvGrpSpPr>
        <p:grpSpPr>
          <a:xfrm>
            <a:off x="-992078" y="6010067"/>
            <a:ext cx="9587865" cy="1052918"/>
            <a:chOff x="0" y="0"/>
            <a:chExt cx="5551013" cy="609600"/>
          </a:xfrm>
        </p:grpSpPr>
        <p:sp>
          <p:nvSpPr>
            <p:cNvPr id="31" name="Freeform 31"/>
            <p:cNvSpPr/>
            <p:nvPr/>
          </p:nvSpPr>
          <p:spPr>
            <a:xfrm>
              <a:off x="3924" y="0"/>
              <a:ext cx="5543165" cy="609600"/>
            </a:xfrm>
            <a:custGeom>
              <a:avLst/>
              <a:gdLst/>
              <a:ahLst/>
              <a:cxnLst/>
              <a:rect l="l" t="t" r="r" b="b"/>
              <a:pathLst>
                <a:path w="5543165" h="609600">
                  <a:moveTo>
                    <a:pt x="5327739" y="0"/>
                  </a:moveTo>
                  <a:lnTo>
                    <a:pt x="12225" y="0"/>
                  </a:lnTo>
                  <a:cubicBezTo>
                    <a:pt x="8484" y="0"/>
                    <a:pt x="4970" y="1799"/>
                    <a:pt x="2783" y="4834"/>
                  </a:cubicBezTo>
                  <a:cubicBezTo>
                    <a:pt x="595" y="7869"/>
                    <a:pt x="0" y="11771"/>
                    <a:pt x="1183" y="15321"/>
                  </a:cubicBezTo>
                  <a:lnTo>
                    <a:pt x="194169" y="594279"/>
                  </a:lnTo>
                  <a:cubicBezTo>
                    <a:pt x="197219" y="603429"/>
                    <a:pt x="205781" y="609600"/>
                    <a:pt x="215425" y="609600"/>
                  </a:cubicBezTo>
                  <a:lnTo>
                    <a:pt x="5530939" y="609600"/>
                  </a:lnTo>
                  <a:cubicBezTo>
                    <a:pt x="5534681" y="609600"/>
                    <a:pt x="5538194" y="607801"/>
                    <a:pt x="5540382" y="604766"/>
                  </a:cubicBezTo>
                  <a:cubicBezTo>
                    <a:pt x="5542570" y="601731"/>
                    <a:pt x="5543165" y="597829"/>
                    <a:pt x="5541982" y="594279"/>
                  </a:cubicBezTo>
                  <a:lnTo>
                    <a:pt x="5348996" y="15321"/>
                  </a:lnTo>
                  <a:cubicBezTo>
                    <a:pt x="5345946" y="6171"/>
                    <a:pt x="5337384" y="0"/>
                    <a:pt x="532773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42F">
                    <a:alpha val="100000"/>
                  </a:srgbClr>
                </a:gs>
                <a:gs pos="100000">
                  <a:srgbClr val="FFB613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32" name="TextBox 32"/>
            <p:cNvSpPr txBox="1"/>
            <p:nvPr/>
          </p:nvSpPr>
          <p:spPr>
            <a:xfrm>
              <a:off x="101600" y="-38100"/>
              <a:ext cx="5347813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560501" y="471383"/>
            <a:ext cx="1782268" cy="1782268"/>
          </a:xfrm>
          <a:custGeom>
            <a:avLst/>
            <a:gdLst/>
            <a:ahLst/>
            <a:cxnLst/>
            <a:rect l="l" t="t" r="r" b="b"/>
            <a:pathLst>
              <a:path w="1782268" h="1782268">
                <a:moveTo>
                  <a:pt x="0" y="0"/>
                </a:moveTo>
                <a:lnTo>
                  <a:pt x="1782267" y="0"/>
                </a:lnTo>
                <a:lnTo>
                  <a:pt x="1782267" y="1782267"/>
                </a:lnTo>
                <a:lnTo>
                  <a:pt x="0" y="17822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2687498" y="523058"/>
            <a:ext cx="3105947" cy="1654887"/>
          </a:xfrm>
          <a:custGeom>
            <a:avLst/>
            <a:gdLst/>
            <a:ahLst/>
            <a:cxnLst/>
            <a:rect l="l" t="t" r="r" b="b"/>
            <a:pathLst>
              <a:path w="3105947" h="1654887">
                <a:moveTo>
                  <a:pt x="0" y="0"/>
                </a:moveTo>
                <a:lnTo>
                  <a:pt x="3105947" y="0"/>
                </a:lnTo>
                <a:lnTo>
                  <a:pt x="3105947" y="1654887"/>
                </a:lnTo>
                <a:lnTo>
                  <a:pt x="0" y="16548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6052150" y="344599"/>
            <a:ext cx="2035835" cy="2035835"/>
          </a:xfrm>
          <a:custGeom>
            <a:avLst/>
            <a:gdLst/>
            <a:ahLst/>
            <a:cxnLst/>
            <a:rect l="l" t="t" r="r" b="b"/>
            <a:pathLst>
              <a:path w="2035835" h="2035835">
                <a:moveTo>
                  <a:pt x="0" y="0"/>
                </a:moveTo>
                <a:lnTo>
                  <a:pt x="2035835" y="0"/>
                </a:lnTo>
                <a:lnTo>
                  <a:pt x="2035835" y="2035835"/>
                </a:lnTo>
                <a:lnTo>
                  <a:pt x="0" y="203583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8244680" y="344599"/>
            <a:ext cx="2019246" cy="1868786"/>
          </a:xfrm>
          <a:custGeom>
            <a:avLst/>
            <a:gdLst/>
            <a:ahLst/>
            <a:cxnLst/>
            <a:rect l="l" t="t" r="r" b="b"/>
            <a:pathLst>
              <a:path w="2019246" h="1868786">
                <a:moveTo>
                  <a:pt x="0" y="0"/>
                </a:moveTo>
                <a:lnTo>
                  <a:pt x="2019247" y="0"/>
                </a:lnTo>
                <a:lnTo>
                  <a:pt x="2019247" y="1868786"/>
                </a:lnTo>
                <a:lnTo>
                  <a:pt x="0" y="186878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699164" y="8462957"/>
            <a:ext cx="3976669" cy="62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35"/>
              </a:lnSpc>
              <a:spcBef>
                <a:spcPct val="0"/>
              </a:spcBef>
            </a:pPr>
            <a:r>
              <a:rPr lang="en-US" sz="3668" spc="-9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Dosen Pengampu :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99164" y="9007952"/>
            <a:ext cx="5352986" cy="686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96"/>
              </a:lnSpc>
              <a:spcBef>
                <a:spcPct val="0"/>
              </a:spcBef>
            </a:pPr>
            <a:r>
              <a:rPr lang="en-US" sz="4282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Titin </a:t>
            </a:r>
            <a:r>
              <a:rPr lang="en-US" sz="4282" dirty="0" err="1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Hargyatni</a:t>
            </a:r>
            <a:r>
              <a:rPr lang="en-US" sz="4282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, M.M.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60501" y="3078089"/>
            <a:ext cx="10008270" cy="2506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79"/>
              </a:lnSpc>
            </a:pPr>
            <a:r>
              <a:rPr lang="en-US" sz="8372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ANALISIS</a:t>
            </a:r>
          </a:p>
          <a:p>
            <a:pPr marL="0" lvl="0" indent="0" algn="l">
              <a:lnSpc>
                <a:spcPts val="9879"/>
              </a:lnSpc>
            </a:pPr>
            <a:r>
              <a:rPr lang="en-US" sz="8372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SISTEM INFORMASI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76738" y="6192647"/>
            <a:ext cx="6934815" cy="62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35"/>
              </a:lnSpc>
              <a:spcBef>
                <a:spcPct val="0"/>
              </a:spcBef>
            </a:pPr>
            <a:r>
              <a:rPr lang="en-US" sz="3668" spc="-9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Sistem Informasi Manajemen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76738" y="7167511"/>
            <a:ext cx="6041988" cy="540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74"/>
              </a:lnSpc>
              <a:spcBef>
                <a:spcPct val="0"/>
              </a:spcBef>
            </a:pPr>
            <a:r>
              <a:rPr lang="en-US" sz="3196" spc="-79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Pertemuan :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2622872" y="6636793"/>
            <a:ext cx="5867714" cy="3650207"/>
          </a:xfrm>
          <a:custGeom>
            <a:avLst/>
            <a:gdLst/>
            <a:ahLst/>
            <a:cxnLst/>
            <a:rect l="l" t="t" r="r" b="b"/>
            <a:pathLst>
              <a:path w="5867714" h="3650207">
                <a:moveTo>
                  <a:pt x="5867714" y="0"/>
                </a:moveTo>
                <a:lnTo>
                  <a:pt x="0" y="0"/>
                </a:lnTo>
                <a:lnTo>
                  <a:pt x="0" y="3650207"/>
                </a:lnTo>
                <a:lnTo>
                  <a:pt x="5867714" y="3650207"/>
                </a:lnTo>
                <a:lnTo>
                  <a:pt x="5867714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225690" y="6276898"/>
            <a:ext cx="643756" cy="680323"/>
          </a:xfrm>
          <a:custGeom>
            <a:avLst/>
            <a:gdLst/>
            <a:ahLst/>
            <a:cxnLst/>
            <a:rect l="l" t="t" r="r" b="b"/>
            <a:pathLst>
              <a:path w="643756" h="680323">
                <a:moveTo>
                  <a:pt x="0" y="0"/>
                </a:moveTo>
                <a:lnTo>
                  <a:pt x="643757" y="0"/>
                </a:lnTo>
                <a:lnTo>
                  <a:pt x="643757" y="680324"/>
                </a:lnTo>
                <a:lnTo>
                  <a:pt x="0" y="680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15189" y="648277"/>
            <a:ext cx="12843286" cy="236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79"/>
              </a:lnSpc>
            </a:pPr>
            <a:r>
              <a:rPr lang="en-US" sz="8499" spc="-212" dirty="0">
                <a:solidFill>
                  <a:srgbClr val="265B8C"/>
                </a:solidFill>
                <a:latin typeface="Barlow Bold"/>
                <a:ea typeface="Barlow Bold"/>
                <a:cs typeface="Barlow Bold"/>
                <a:sym typeface="Barlow Bold"/>
              </a:rPr>
              <a:t>Business Process </a:t>
            </a:r>
          </a:p>
          <a:p>
            <a:pPr marL="0" lvl="0" indent="0" algn="l">
              <a:lnSpc>
                <a:spcPts val="9179"/>
              </a:lnSpc>
            </a:pPr>
            <a:r>
              <a:rPr lang="en-US" sz="8499" spc="-212" dirty="0">
                <a:solidFill>
                  <a:srgbClr val="265B8C"/>
                </a:solidFill>
                <a:latin typeface="Barlow Bold"/>
                <a:ea typeface="Barlow Bold"/>
                <a:cs typeface="Barlow Bold"/>
                <a:sym typeface="Barlow Bold"/>
              </a:rPr>
              <a:t>and data 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15189" y="3682041"/>
            <a:ext cx="12950816" cy="5709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14"/>
              </a:lnSpc>
            </a:pPr>
            <a:r>
              <a:rPr lang="en-US" sz="3173" spc="-6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Proses </a:t>
            </a:r>
            <a:r>
              <a:rPr lang="en-US" sz="3173" spc="-6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bisnis</a:t>
            </a:r>
            <a:r>
              <a:rPr lang="en-US" sz="3173" spc="-6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73" spc="-6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menggambarkan</a:t>
            </a:r>
            <a:r>
              <a:rPr lang="en-US" sz="3173" spc="-6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73" spc="-6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rangkaian</a:t>
            </a:r>
            <a:r>
              <a:rPr lang="en-US" sz="3173" spc="-6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73" spc="-6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tugas</a:t>
            </a:r>
            <a:r>
              <a:rPr lang="en-US" sz="3173" spc="-6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yang </a:t>
            </a:r>
            <a:r>
              <a:rPr lang="en-US" sz="3173" spc="-6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harus</a:t>
            </a:r>
            <a:r>
              <a:rPr lang="en-US" sz="3173" spc="-6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73" spc="-6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diselesaikan</a:t>
            </a:r>
            <a:r>
              <a:rPr lang="en-US" sz="3173" spc="-6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73" spc="-6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menurut</a:t>
            </a:r>
            <a:r>
              <a:rPr lang="en-US" sz="3173" spc="-6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73" spc="-6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aturan-aturan</a:t>
            </a:r>
            <a:r>
              <a:rPr lang="en-US" sz="3173" spc="-6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73" spc="-6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tertentu</a:t>
            </a:r>
            <a:r>
              <a:rPr lang="en-US" sz="3173" spc="-6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73" spc="-6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untuk</a:t>
            </a:r>
            <a:r>
              <a:rPr lang="en-US" sz="3173" spc="-6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73" spc="-6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mendapatkan</a:t>
            </a:r>
            <a:r>
              <a:rPr lang="en-US" sz="3173" spc="-6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73" spc="-6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suatu</a:t>
            </a:r>
            <a:r>
              <a:rPr lang="en-US" sz="3173" spc="-6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173" spc="-6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hasil</a:t>
            </a:r>
            <a:r>
              <a:rPr lang="en-US" sz="3173" spc="-6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.</a:t>
            </a:r>
          </a:p>
          <a:p>
            <a:pPr algn="l">
              <a:lnSpc>
                <a:spcPts val="5014"/>
              </a:lnSpc>
            </a:pPr>
            <a:r>
              <a:rPr lang="en-US" sz="3173" spc="-6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</a:p>
          <a:p>
            <a:pPr marL="342619" lvl="1" algn="l">
              <a:lnSpc>
                <a:spcPts val="5014"/>
              </a:lnSpc>
            </a:pPr>
            <a:r>
              <a:rPr lang="en-US" sz="3173" spc="-60" dirty="0">
                <a:solidFill>
                  <a:srgbClr val="3986C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Analisa </a:t>
            </a:r>
            <a:r>
              <a:rPr lang="en-US" sz="3173" spc="-60" dirty="0" err="1">
                <a:solidFill>
                  <a:srgbClr val="3986C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bisnis</a:t>
            </a:r>
            <a:r>
              <a:rPr lang="en-US" sz="3173" spc="-60" dirty="0">
                <a:solidFill>
                  <a:srgbClr val="3986C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proses dan data </a:t>
            </a:r>
            <a:r>
              <a:rPr lang="en-US" sz="3173" spc="-60" dirty="0" err="1">
                <a:solidFill>
                  <a:srgbClr val="3986C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mencakup</a:t>
            </a:r>
            <a:r>
              <a:rPr lang="en-US" sz="3173" spc="-60" dirty="0">
                <a:solidFill>
                  <a:srgbClr val="3986C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: </a:t>
            </a:r>
          </a:p>
          <a:p>
            <a:pPr marL="685239" lvl="1" indent="-342620" algn="l">
              <a:lnSpc>
                <a:spcPts val="5014"/>
              </a:lnSpc>
              <a:buFont typeface="Arial"/>
              <a:buChar char="•"/>
            </a:pPr>
            <a:r>
              <a:rPr lang="en-US" sz="3173" spc="-60" dirty="0">
                <a:solidFill>
                  <a:srgbClr val="3986C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proses </a:t>
            </a:r>
            <a:r>
              <a:rPr lang="en-US" sz="3173" spc="-60" dirty="0" err="1">
                <a:solidFill>
                  <a:srgbClr val="3986C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pencatatan</a:t>
            </a:r>
            <a:r>
              <a:rPr lang="en-US" sz="3173" spc="-60" dirty="0">
                <a:solidFill>
                  <a:srgbClr val="3986C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(document flow diagram/</a:t>
            </a:r>
            <a:r>
              <a:rPr lang="en-US" sz="3173" spc="-60" dirty="0" err="1">
                <a:solidFill>
                  <a:srgbClr val="3986C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flowmap</a:t>
            </a:r>
            <a:r>
              <a:rPr lang="en-US" sz="3173" spc="-60" dirty="0">
                <a:solidFill>
                  <a:srgbClr val="3986C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), </a:t>
            </a:r>
          </a:p>
          <a:p>
            <a:pPr marL="685239" lvl="1" indent="-342620" algn="l">
              <a:lnSpc>
                <a:spcPts val="5014"/>
              </a:lnSpc>
              <a:buFont typeface="Arial"/>
              <a:buChar char="•"/>
            </a:pPr>
            <a:r>
              <a:rPr lang="en-US" sz="3173" spc="-60" dirty="0" err="1">
                <a:solidFill>
                  <a:srgbClr val="3986C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bukti</a:t>
            </a:r>
            <a:r>
              <a:rPr lang="en-US" sz="3173" spc="-60" dirty="0">
                <a:solidFill>
                  <a:srgbClr val="3986C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</a:t>
            </a:r>
            <a:r>
              <a:rPr lang="en-US" sz="3173" spc="-60" dirty="0" err="1">
                <a:solidFill>
                  <a:srgbClr val="3986C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transaksi</a:t>
            </a:r>
            <a:r>
              <a:rPr lang="en-US" sz="3173" spc="-60" dirty="0">
                <a:solidFill>
                  <a:srgbClr val="3986C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dan </a:t>
            </a:r>
            <a:r>
              <a:rPr lang="en-US" sz="3173" spc="-60" dirty="0" err="1">
                <a:solidFill>
                  <a:srgbClr val="3986C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dokumen</a:t>
            </a:r>
            <a:r>
              <a:rPr lang="en-US" sz="3173" spc="-60" dirty="0">
                <a:solidFill>
                  <a:srgbClr val="3986C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</a:t>
            </a:r>
            <a:r>
              <a:rPr lang="en-US" sz="3173" spc="-60" dirty="0" err="1">
                <a:solidFill>
                  <a:srgbClr val="3986C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pencatatan</a:t>
            </a:r>
            <a:r>
              <a:rPr lang="en-US" sz="3173" spc="-60" dirty="0">
                <a:solidFill>
                  <a:srgbClr val="3986C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, </a:t>
            </a:r>
          </a:p>
          <a:p>
            <a:pPr marL="685239" lvl="1" indent="-342620" algn="l">
              <a:lnSpc>
                <a:spcPts val="5014"/>
              </a:lnSpc>
              <a:buFont typeface="Arial"/>
              <a:buChar char="•"/>
            </a:pPr>
            <a:r>
              <a:rPr lang="en-US" sz="3173" spc="-60" dirty="0" err="1">
                <a:solidFill>
                  <a:srgbClr val="3986C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laporan</a:t>
            </a:r>
            <a:endParaRPr lang="en-US" sz="3173" spc="-60" dirty="0">
              <a:solidFill>
                <a:srgbClr val="3986C4"/>
              </a:solidFill>
              <a:latin typeface="Clear Sans Bold"/>
              <a:ea typeface="Clear Sans Bold"/>
              <a:cs typeface="Clear Sans Bold"/>
              <a:sym typeface="Clear Sans Bold"/>
            </a:endParaRPr>
          </a:p>
          <a:p>
            <a:pPr marL="685239" lvl="1" indent="-342620" algn="l">
              <a:lnSpc>
                <a:spcPts val="5014"/>
              </a:lnSpc>
              <a:buFont typeface="Arial"/>
              <a:buChar char="•"/>
            </a:pPr>
            <a:r>
              <a:rPr lang="en-US" sz="3173" spc="-60" dirty="0" err="1">
                <a:solidFill>
                  <a:srgbClr val="3986C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metode</a:t>
            </a:r>
            <a:r>
              <a:rPr lang="en-US" sz="3173" spc="-60" dirty="0">
                <a:solidFill>
                  <a:srgbClr val="3986C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</a:t>
            </a:r>
            <a:r>
              <a:rPr lang="en-US" sz="3173" spc="-60" dirty="0" err="1">
                <a:solidFill>
                  <a:srgbClr val="3986C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pengkodean</a:t>
            </a:r>
            <a:r>
              <a:rPr lang="en-US" sz="3173" spc="-60" dirty="0">
                <a:solidFill>
                  <a:srgbClr val="3986C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.</a:t>
            </a:r>
          </a:p>
          <a:p>
            <a:pPr marL="0" lvl="0" indent="0" algn="l">
              <a:lnSpc>
                <a:spcPts val="5014"/>
              </a:lnSpc>
            </a:pPr>
            <a:endParaRPr lang="en-US" sz="3173" spc="-60" dirty="0">
              <a:solidFill>
                <a:srgbClr val="3986C4"/>
              </a:solidFill>
              <a:latin typeface="Clear Sans Bold"/>
              <a:ea typeface="Clear Sans Bold"/>
              <a:cs typeface="Clear Sans Bold"/>
              <a:sym typeface="Clear Sans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2622872" y="6636793"/>
            <a:ext cx="5867714" cy="3650207"/>
          </a:xfrm>
          <a:custGeom>
            <a:avLst/>
            <a:gdLst/>
            <a:ahLst/>
            <a:cxnLst/>
            <a:rect l="l" t="t" r="r" b="b"/>
            <a:pathLst>
              <a:path w="5867714" h="3650207">
                <a:moveTo>
                  <a:pt x="5867714" y="0"/>
                </a:moveTo>
                <a:lnTo>
                  <a:pt x="0" y="0"/>
                </a:lnTo>
                <a:lnTo>
                  <a:pt x="0" y="3650207"/>
                </a:lnTo>
                <a:lnTo>
                  <a:pt x="5867714" y="3650207"/>
                </a:lnTo>
                <a:lnTo>
                  <a:pt x="5867714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225690" y="6276898"/>
            <a:ext cx="643756" cy="680323"/>
          </a:xfrm>
          <a:custGeom>
            <a:avLst/>
            <a:gdLst/>
            <a:ahLst/>
            <a:cxnLst/>
            <a:rect l="l" t="t" r="r" b="b"/>
            <a:pathLst>
              <a:path w="643756" h="680323">
                <a:moveTo>
                  <a:pt x="0" y="0"/>
                </a:moveTo>
                <a:lnTo>
                  <a:pt x="643757" y="0"/>
                </a:lnTo>
                <a:lnTo>
                  <a:pt x="643757" y="680324"/>
                </a:lnTo>
                <a:lnTo>
                  <a:pt x="0" y="680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15189" y="648277"/>
            <a:ext cx="12843286" cy="236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79"/>
              </a:lnSpc>
            </a:pPr>
            <a:r>
              <a:rPr lang="en-US" sz="8499" spc="-212" dirty="0">
                <a:solidFill>
                  <a:srgbClr val="265B8C"/>
                </a:solidFill>
                <a:latin typeface="Barlow Bold"/>
                <a:ea typeface="Barlow Bold"/>
                <a:cs typeface="Barlow Bold"/>
                <a:sym typeface="Barlow Bold"/>
              </a:rPr>
              <a:t>Business Process </a:t>
            </a:r>
          </a:p>
          <a:p>
            <a:pPr marL="0" lvl="0" indent="0" algn="l">
              <a:lnSpc>
                <a:spcPts val="9179"/>
              </a:lnSpc>
            </a:pPr>
            <a:r>
              <a:rPr lang="en-US" sz="8499" spc="-212" dirty="0">
                <a:solidFill>
                  <a:srgbClr val="265B8C"/>
                </a:solidFill>
                <a:latin typeface="Barlow Bold"/>
                <a:ea typeface="Barlow Bold"/>
                <a:cs typeface="Barlow Bold"/>
                <a:sym typeface="Barlow Bold"/>
              </a:rPr>
              <a:t>and data 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15189" y="3415341"/>
            <a:ext cx="11060606" cy="635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7206" lvl="1" indent="-223603" algn="l">
              <a:lnSpc>
                <a:spcPts val="3272"/>
              </a:lnSpc>
              <a:buFont typeface="Arial"/>
              <a:buChar char="•"/>
            </a:pPr>
            <a:r>
              <a:rPr lang="en-US" sz="2071" spc="-39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Proses Pencatatan</a:t>
            </a:r>
          </a:p>
          <a:p>
            <a:pPr algn="l">
              <a:lnSpc>
                <a:spcPts val="3272"/>
              </a:lnSpc>
            </a:pPr>
            <a:r>
              <a:rPr lang="en-US" sz="2071" spc="-3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      Merupakan gambaran tahapan kegiatan/pekerjaan dalam suatu sistem</a:t>
            </a:r>
          </a:p>
          <a:p>
            <a:pPr algn="l">
              <a:lnSpc>
                <a:spcPts val="3272"/>
              </a:lnSpc>
            </a:pPr>
            <a:endParaRPr lang="en-US" sz="2071" spc="-39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447206" lvl="1" indent="-223603" algn="l">
              <a:lnSpc>
                <a:spcPts val="3272"/>
              </a:lnSpc>
              <a:buFont typeface="Arial"/>
              <a:buChar char="•"/>
            </a:pPr>
            <a:r>
              <a:rPr lang="en-US" sz="2071" spc="-39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Bukti transaksi dan pembuatan dokumen</a:t>
            </a:r>
          </a:p>
          <a:p>
            <a:pPr algn="l">
              <a:lnSpc>
                <a:spcPts val="3272"/>
              </a:lnSpc>
            </a:pPr>
            <a:r>
              <a:rPr lang="en-US" sz="2071" spc="-3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      setiap transaksi yang ada harus dicatat, baik pada sistem manual atau sistem komputer </a:t>
            </a:r>
          </a:p>
          <a:p>
            <a:pPr algn="l">
              <a:lnSpc>
                <a:spcPts val="3272"/>
              </a:lnSpc>
            </a:pPr>
            <a:r>
              <a:rPr lang="en-US" sz="2071" spc="-3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      harus didasari oleh dokumen berupa bukti transaksi dan dokumen pencatatan</a:t>
            </a:r>
          </a:p>
          <a:p>
            <a:pPr algn="l">
              <a:lnSpc>
                <a:spcPts val="3272"/>
              </a:lnSpc>
            </a:pPr>
            <a:endParaRPr lang="en-US" sz="2071" spc="-39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447206" lvl="1" indent="-223603" algn="l">
              <a:lnSpc>
                <a:spcPts val="3272"/>
              </a:lnSpc>
              <a:buFont typeface="Arial"/>
              <a:buChar char="•"/>
            </a:pPr>
            <a:r>
              <a:rPr lang="en-US" sz="2071" spc="-39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Laporan</a:t>
            </a:r>
          </a:p>
          <a:p>
            <a:pPr algn="l">
              <a:lnSpc>
                <a:spcPts val="3272"/>
              </a:lnSpc>
            </a:pPr>
            <a:r>
              <a:rPr lang="en-US" sz="2071" spc="-3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      Laporan-laporan perlu dianalisa untuk mengetahui jenis-jenis laporan yang ada apakah </a:t>
            </a:r>
          </a:p>
          <a:p>
            <a:pPr algn="l">
              <a:lnSpc>
                <a:spcPts val="3272"/>
              </a:lnSpc>
            </a:pPr>
            <a:r>
              <a:rPr lang="en-US" sz="2071" spc="-39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       </a:t>
            </a:r>
            <a:r>
              <a:rPr lang="en-US" sz="2071" spc="-3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telah sesuai dengan prinsip-prinsip SIM, yang mensyaratkan informasi yang tepat untuk </a:t>
            </a:r>
          </a:p>
          <a:p>
            <a:pPr algn="l">
              <a:lnSpc>
                <a:spcPts val="3272"/>
              </a:lnSpc>
            </a:pPr>
            <a:r>
              <a:rPr lang="en-US" sz="2071" spc="-39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       </a:t>
            </a:r>
            <a:r>
              <a:rPr lang="en-US" sz="2071" spc="-3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orang yang tepat dan waktu yang tepat. Selain itu laporan-laporan ini dianalisa untuk dasar  </a:t>
            </a:r>
          </a:p>
          <a:p>
            <a:pPr algn="l">
              <a:lnSpc>
                <a:spcPts val="3272"/>
              </a:lnSpc>
            </a:pPr>
            <a:r>
              <a:rPr lang="en-US" sz="2071" spc="-3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      pembuatan/desain report</a:t>
            </a:r>
          </a:p>
          <a:p>
            <a:pPr algn="l">
              <a:lnSpc>
                <a:spcPts val="3272"/>
              </a:lnSpc>
            </a:pPr>
            <a:endParaRPr lang="en-US" sz="2071" spc="-39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447206" lvl="1" indent="-223603" algn="l">
              <a:lnSpc>
                <a:spcPts val="3272"/>
              </a:lnSpc>
              <a:buFont typeface="Arial"/>
              <a:buChar char="•"/>
            </a:pPr>
            <a:r>
              <a:rPr lang="en-US" sz="2071" spc="-39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Pengkodean</a:t>
            </a:r>
          </a:p>
          <a:p>
            <a:pPr algn="l">
              <a:lnSpc>
                <a:spcPts val="3272"/>
              </a:lnSpc>
            </a:pPr>
            <a:r>
              <a:rPr lang="en-US" sz="2071" spc="-3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      Menganalisa apakah perusahaan telah atau belum menggunakan kode untuk pencatatan.</a:t>
            </a:r>
          </a:p>
          <a:p>
            <a:pPr marL="0" lvl="0" indent="0" algn="l">
              <a:lnSpc>
                <a:spcPts val="1791"/>
              </a:lnSpc>
            </a:pPr>
            <a:endParaRPr lang="en-US" sz="2071" spc="-39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2479669"/>
            <a:ext cx="626542" cy="62654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511289" y="1378060"/>
            <a:ext cx="1167976" cy="116797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C20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5400000" flipV="1">
            <a:off x="-973992" y="8041380"/>
            <a:ext cx="5145502" cy="3200931"/>
          </a:xfrm>
          <a:custGeom>
            <a:avLst/>
            <a:gdLst/>
            <a:ahLst/>
            <a:cxnLst/>
            <a:rect l="l" t="t" r="r" b="b"/>
            <a:pathLst>
              <a:path w="5145502" h="3200931">
                <a:moveTo>
                  <a:pt x="0" y="3200931"/>
                </a:moveTo>
                <a:lnTo>
                  <a:pt x="5145502" y="3200931"/>
                </a:lnTo>
                <a:lnTo>
                  <a:pt x="5145502" y="0"/>
                </a:lnTo>
                <a:lnTo>
                  <a:pt x="0" y="0"/>
                </a:lnTo>
                <a:lnTo>
                  <a:pt x="0" y="320093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6328751" y="-550375"/>
            <a:ext cx="2621750" cy="262175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511289" y="-506856"/>
            <a:ext cx="1535556" cy="153555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1256711" y="3482641"/>
            <a:ext cx="5790134" cy="5775659"/>
          </a:xfrm>
          <a:custGeom>
            <a:avLst/>
            <a:gdLst/>
            <a:ahLst/>
            <a:cxnLst/>
            <a:rect l="l" t="t" r="r" b="b"/>
            <a:pathLst>
              <a:path w="5790134" h="5775659">
                <a:moveTo>
                  <a:pt x="0" y="0"/>
                </a:moveTo>
                <a:lnTo>
                  <a:pt x="5790134" y="0"/>
                </a:lnTo>
                <a:lnTo>
                  <a:pt x="5790134" y="5775659"/>
                </a:lnTo>
                <a:lnTo>
                  <a:pt x="0" y="57756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293959" y="2264307"/>
            <a:ext cx="8614371" cy="4196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3743" lvl="1" indent="-306871" algn="l">
              <a:lnSpc>
                <a:spcPts val="3354"/>
              </a:lnSpc>
              <a:buFont typeface="Arial"/>
              <a:buChar char="•"/>
            </a:pPr>
            <a:r>
              <a:rPr lang="en-US" sz="2842" spc="-54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Untuk menjamin agar sebuah sistem dapat berjalan seperti yang diharapkan</a:t>
            </a:r>
            <a:r>
              <a:rPr lang="en-US" sz="2842" spc="-54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, perusahaan perlu menerapkan ketentuan/batasan yang dapat menjaga integritas/keabsahan data, jangan sampai merusak sistem yang ada atau merugikan perusahaan/organisasi.</a:t>
            </a:r>
          </a:p>
          <a:p>
            <a:pPr algn="l">
              <a:lnSpc>
                <a:spcPts val="3354"/>
              </a:lnSpc>
            </a:pPr>
            <a:endParaRPr lang="en-US" sz="2842" spc="-54">
              <a:solidFill>
                <a:srgbClr val="112D4E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613743" lvl="1" indent="-306871" algn="l">
              <a:lnSpc>
                <a:spcPts val="3354"/>
              </a:lnSpc>
              <a:buFont typeface="Arial"/>
              <a:buChar char="•"/>
            </a:pPr>
            <a:r>
              <a:rPr lang="en-US" sz="2842" spc="-54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Contoh aturan bisnis:</a:t>
            </a:r>
            <a:r>
              <a:rPr lang="en-US" sz="2842" spc="-54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 NIM mahasiswa tidak boleh sama.</a:t>
            </a:r>
          </a:p>
          <a:p>
            <a:pPr algn="l">
              <a:lnSpc>
                <a:spcPts val="3354"/>
              </a:lnSpc>
            </a:pPr>
            <a:endParaRPr lang="en-US" sz="2842" spc="-54">
              <a:solidFill>
                <a:srgbClr val="112D4E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598759" y="821028"/>
            <a:ext cx="12387392" cy="120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179"/>
              </a:lnSpc>
            </a:pPr>
            <a:r>
              <a:rPr lang="en-US" sz="8499" spc="-212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Business Rules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2479669"/>
            <a:ext cx="626542" cy="62654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511289" y="1378060"/>
            <a:ext cx="1167976" cy="116797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C20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5400000" flipV="1">
            <a:off x="-973992" y="8041380"/>
            <a:ext cx="5145502" cy="3200931"/>
          </a:xfrm>
          <a:custGeom>
            <a:avLst/>
            <a:gdLst/>
            <a:ahLst/>
            <a:cxnLst/>
            <a:rect l="l" t="t" r="r" b="b"/>
            <a:pathLst>
              <a:path w="5145502" h="3200931">
                <a:moveTo>
                  <a:pt x="0" y="3200931"/>
                </a:moveTo>
                <a:lnTo>
                  <a:pt x="5145502" y="3200931"/>
                </a:lnTo>
                <a:lnTo>
                  <a:pt x="5145502" y="0"/>
                </a:lnTo>
                <a:lnTo>
                  <a:pt x="0" y="0"/>
                </a:lnTo>
                <a:lnTo>
                  <a:pt x="0" y="320093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6328751" y="-550375"/>
            <a:ext cx="2621750" cy="262175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511289" y="-506856"/>
            <a:ext cx="1535556" cy="153555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1256711" y="3482641"/>
            <a:ext cx="5790134" cy="5775659"/>
          </a:xfrm>
          <a:custGeom>
            <a:avLst/>
            <a:gdLst/>
            <a:ahLst/>
            <a:cxnLst/>
            <a:rect l="l" t="t" r="r" b="b"/>
            <a:pathLst>
              <a:path w="5790134" h="5775659">
                <a:moveTo>
                  <a:pt x="0" y="0"/>
                </a:moveTo>
                <a:lnTo>
                  <a:pt x="5790134" y="0"/>
                </a:lnTo>
                <a:lnTo>
                  <a:pt x="5790134" y="5775659"/>
                </a:lnTo>
                <a:lnTo>
                  <a:pt x="0" y="57756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293959" y="2264307"/>
            <a:ext cx="8614371" cy="6291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3743" lvl="1" indent="-306871" algn="l">
              <a:lnSpc>
                <a:spcPts val="3354"/>
              </a:lnSpc>
              <a:buFont typeface="Arial"/>
              <a:buChar char="•"/>
            </a:pPr>
            <a:r>
              <a:rPr lang="en-US" sz="2842" spc="-54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Keamanan Data </a:t>
            </a:r>
          </a:p>
          <a:p>
            <a:pPr algn="l">
              <a:lnSpc>
                <a:spcPts val="3354"/>
              </a:lnSpc>
            </a:pPr>
            <a:r>
              <a:rPr lang="en-US" sz="2842" spc="-54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      Analisa keamanan data meliputi seluruh proses </a:t>
            </a:r>
          </a:p>
          <a:p>
            <a:pPr algn="l">
              <a:lnSpc>
                <a:spcPts val="3354"/>
              </a:lnSpc>
            </a:pPr>
            <a:r>
              <a:rPr lang="en-US" sz="2842" spc="-54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      yang diperlukan untuk memastikan keamanan </a:t>
            </a:r>
          </a:p>
          <a:p>
            <a:pPr algn="l">
              <a:lnSpc>
                <a:spcPts val="3354"/>
              </a:lnSpc>
            </a:pPr>
            <a:r>
              <a:rPr lang="en-US" sz="2842" spc="-54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      data (data security) di dalam suatu sistem. </a:t>
            </a:r>
          </a:p>
          <a:p>
            <a:pPr algn="l">
              <a:lnSpc>
                <a:spcPts val="3354"/>
              </a:lnSpc>
            </a:pPr>
            <a:endParaRPr lang="en-US" sz="2842" spc="-54">
              <a:solidFill>
                <a:srgbClr val="112D4E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613743" lvl="1" indent="-306871" algn="l">
              <a:lnSpc>
                <a:spcPts val="3354"/>
              </a:lnSpc>
              <a:buFont typeface="Arial"/>
              <a:buChar char="•"/>
            </a:pPr>
            <a:r>
              <a:rPr lang="en-US" sz="2842" spc="-54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Validasi Data</a:t>
            </a:r>
          </a:p>
          <a:p>
            <a:pPr algn="l">
              <a:lnSpc>
                <a:spcPts val="3354"/>
              </a:lnSpc>
            </a:pPr>
            <a:r>
              <a:rPr lang="en-US" sz="2842" spc="-54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      </a:t>
            </a:r>
            <a:r>
              <a:rPr lang="en-US" sz="2842" spc="-54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Ada dua jenis yaitu standard dan custom</a:t>
            </a:r>
          </a:p>
          <a:p>
            <a:pPr algn="l">
              <a:lnSpc>
                <a:spcPts val="3354"/>
              </a:lnSpc>
            </a:pPr>
            <a:endParaRPr lang="en-US" sz="2842" spc="-54">
              <a:solidFill>
                <a:srgbClr val="112D4E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613743" lvl="1" indent="-306871" algn="l">
              <a:lnSpc>
                <a:spcPts val="3354"/>
              </a:lnSpc>
              <a:buAutoNum type="arabicPeriod"/>
            </a:pPr>
            <a:r>
              <a:rPr lang="en-US" sz="2842" spc="-54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Contoh standar:</a:t>
            </a:r>
          </a:p>
          <a:p>
            <a:pPr marL="613743" lvl="1" indent="-306871" algn="l">
              <a:lnSpc>
                <a:spcPts val="3354"/>
              </a:lnSpc>
              <a:buAutoNum type="arabicPeriod"/>
            </a:pPr>
            <a:r>
              <a:rPr lang="en-US" sz="2842" spc="-54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Ukuran dan tipe data</a:t>
            </a:r>
          </a:p>
          <a:p>
            <a:pPr marL="613743" lvl="1" indent="-306871" algn="l">
              <a:lnSpc>
                <a:spcPts val="3354"/>
              </a:lnSpc>
              <a:buAutoNum type="arabicPeriod"/>
            </a:pPr>
            <a:r>
              <a:rPr lang="en-US" sz="2842" spc="-54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Not null</a:t>
            </a:r>
          </a:p>
          <a:p>
            <a:pPr marL="613743" lvl="1" indent="-306871" algn="l">
              <a:lnSpc>
                <a:spcPts val="3354"/>
              </a:lnSpc>
              <a:buAutoNum type="arabicPeriod"/>
            </a:pPr>
            <a:r>
              <a:rPr lang="en-US" sz="2842" spc="-54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Unique, dll</a:t>
            </a:r>
          </a:p>
          <a:p>
            <a:pPr marL="613743" lvl="1" indent="-306871" algn="l">
              <a:lnSpc>
                <a:spcPts val="3354"/>
              </a:lnSpc>
              <a:buAutoNum type="arabicPeriod"/>
            </a:pPr>
            <a:r>
              <a:rPr lang="en-US" sz="2842" spc="-54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Custom: menyangkut kebijakan perusahaan/organisasi</a:t>
            </a:r>
          </a:p>
          <a:p>
            <a:pPr algn="l">
              <a:lnSpc>
                <a:spcPts val="3354"/>
              </a:lnSpc>
            </a:pPr>
            <a:endParaRPr lang="en-US" sz="2842" spc="-54">
              <a:solidFill>
                <a:srgbClr val="112D4E"/>
              </a:solidFill>
              <a:latin typeface="Clear Sans Bold"/>
              <a:ea typeface="Clear Sans Bold"/>
              <a:cs typeface="Clear Sans Bold"/>
              <a:sym typeface="Clear Sa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598759" y="821028"/>
            <a:ext cx="12387392" cy="120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179"/>
              </a:lnSpc>
            </a:pPr>
            <a:r>
              <a:rPr lang="en-US" sz="8499" spc="-212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Business Rules 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2479669"/>
            <a:ext cx="626542" cy="62654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511289" y="1378060"/>
            <a:ext cx="1167976" cy="116797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C20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98759" y="2989791"/>
            <a:ext cx="10999891" cy="5786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8099" lvl="1" indent="-264049" algn="l">
              <a:lnSpc>
                <a:spcPts val="2886"/>
              </a:lnSpc>
              <a:buFont typeface="Arial"/>
              <a:buChar char="•"/>
            </a:pPr>
            <a:r>
              <a:rPr lang="en-US" sz="2446" spc="-46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Identifikasi Masalah</a:t>
            </a:r>
          </a:p>
          <a:p>
            <a:pPr marL="528099" lvl="1" indent="-264049" algn="l">
              <a:lnSpc>
                <a:spcPts val="2886"/>
              </a:lnSpc>
              <a:buFont typeface="Arial"/>
              <a:buChar char="•"/>
            </a:pPr>
            <a:r>
              <a:rPr lang="en-US" sz="2446" spc="-46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Identifikasi masalah </a:t>
            </a:r>
            <a:r>
              <a:rPr lang="en-US" sz="2446" spc="-46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adalah proses untuk mengetahui masalah-masalah yang ada, yang berkaitan dengan sistem yang dibangun. Masalah-masalah yang umum dihadapi organisasi/perusahaan antara lain: Keterlambatan dalam pengolahan dan penyajian data Informasi yang tidak mencerminkan keadaan sebenarnya</a:t>
            </a:r>
          </a:p>
          <a:p>
            <a:pPr algn="l">
              <a:lnSpc>
                <a:spcPts val="2886"/>
              </a:lnSpc>
            </a:pPr>
            <a:endParaRPr lang="en-US" sz="2446" spc="-46">
              <a:solidFill>
                <a:srgbClr val="112D4E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528099" lvl="1" indent="-264049" algn="l">
              <a:lnSpc>
                <a:spcPts val="2886"/>
              </a:lnSpc>
              <a:buFont typeface="Arial"/>
              <a:buChar char="•"/>
            </a:pPr>
            <a:r>
              <a:rPr lang="en-US" sz="2446" spc="-46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Identifikasi Penyebab Masalah</a:t>
            </a:r>
          </a:p>
          <a:p>
            <a:pPr algn="l">
              <a:lnSpc>
                <a:spcPts val="2886"/>
              </a:lnSpc>
            </a:pPr>
            <a:r>
              <a:rPr lang="en-US" sz="2446" spc="-46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      </a:t>
            </a:r>
            <a:r>
              <a:rPr lang="en-US" sz="2446" spc="-46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Setelah masalah dapat diidentifikasi, proses selanjutnya adalah identifikasi      </a:t>
            </a:r>
          </a:p>
          <a:p>
            <a:pPr algn="l">
              <a:lnSpc>
                <a:spcPts val="2886"/>
              </a:lnSpc>
            </a:pPr>
            <a:r>
              <a:rPr lang="en-US" sz="2446" spc="-46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       penyebab dari masalah tersebut.</a:t>
            </a:r>
          </a:p>
          <a:p>
            <a:pPr algn="l">
              <a:lnSpc>
                <a:spcPts val="2886"/>
              </a:lnSpc>
            </a:pPr>
            <a:endParaRPr lang="en-US" sz="2446" spc="-46">
              <a:solidFill>
                <a:srgbClr val="112D4E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528099" lvl="1" indent="-264049" algn="l">
              <a:lnSpc>
                <a:spcPts val="2886"/>
              </a:lnSpc>
              <a:buFont typeface="Arial"/>
              <a:buChar char="•"/>
            </a:pPr>
            <a:r>
              <a:rPr lang="en-US" sz="2446" spc="-46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Penyelesaian Masalah </a:t>
            </a:r>
            <a:r>
              <a:rPr lang="en-US" sz="2446" spc="-46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Setelah diketahui penyebab masalahnya, baru dapat diusulkan penyelesaian masalah tersebut. Penyelesaian masalah dapat berupa penerapan sistem komputer. Penyelesaian oleh manajemen atau gabungan dari keduanya.</a:t>
            </a:r>
          </a:p>
          <a:p>
            <a:pPr algn="l">
              <a:lnSpc>
                <a:spcPts val="2886"/>
              </a:lnSpc>
            </a:pPr>
            <a:endParaRPr lang="en-US" sz="2446" spc="-46">
              <a:solidFill>
                <a:srgbClr val="112D4E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9" name="Freeform 9"/>
          <p:cNvSpPr/>
          <p:nvPr/>
        </p:nvSpPr>
        <p:spPr>
          <a:xfrm rot="-5400000" flipV="1">
            <a:off x="-973992" y="8041380"/>
            <a:ext cx="5145502" cy="3200931"/>
          </a:xfrm>
          <a:custGeom>
            <a:avLst/>
            <a:gdLst/>
            <a:ahLst/>
            <a:cxnLst/>
            <a:rect l="l" t="t" r="r" b="b"/>
            <a:pathLst>
              <a:path w="5145502" h="3200931">
                <a:moveTo>
                  <a:pt x="0" y="3200931"/>
                </a:moveTo>
                <a:lnTo>
                  <a:pt x="5145502" y="3200931"/>
                </a:lnTo>
                <a:lnTo>
                  <a:pt x="5145502" y="0"/>
                </a:lnTo>
                <a:lnTo>
                  <a:pt x="0" y="0"/>
                </a:lnTo>
                <a:lnTo>
                  <a:pt x="0" y="320093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6328751" y="-550375"/>
            <a:ext cx="2621750" cy="262175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511289" y="-506856"/>
            <a:ext cx="1535556" cy="1535556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3666516" y="3519729"/>
            <a:ext cx="3012750" cy="5738571"/>
          </a:xfrm>
          <a:custGeom>
            <a:avLst/>
            <a:gdLst/>
            <a:ahLst/>
            <a:cxnLst/>
            <a:rect l="l" t="t" r="r" b="b"/>
            <a:pathLst>
              <a:path w="3012750" h="5738571">
                <a:moveTo>
                  <a:pt x="0" y="0"/>
                </a:moveTo>
                <a:lnTo>
                  <a:pt x="3012749" y="0"/>
                </a:lnTo>
                <a:lnTo>
                  <a:pt x="3012749" y="5738571"/>
                </a:lnTo>
                <a:lnTo>
                  <a:pt x="0" y="57385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598759" y="999603"/>
            <a:ext cx="12041540" cy="1027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42"/>
              </a:lnSpc>
            </a:pPr>
            <a:r>
              <a:rPr lang="en-US" sz="7262" spc="-181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Business Problem (1)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2479669"/>
            <a:ext cx="626542" cy="62654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511289" y="1378060"/>
            <a:ext cx="1167976" cy="116797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C20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98759" y="2288751"/>
            <a:ext cx="10999891" cy="1444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6"/>
              </a:lnSpc>
            </a:pPr>
            <a:r>
              <a:rPr lang="en-US" sz="2446" spc="-46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Bagi perusahaan</a:t>
            </a:r>
            <a:r>
              <a:rPr lang="en-US" sz="2446" spc="-46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 yang masih menggunakan peralatan manual, proses ini tidak ada, karena peralatan akan diadakan yang baru. Sedangkan jika sudah komputerisasi perlu dianalisa apakah pengadaan peralatan dengan penggantian seluruhnya, penggantian sebagian, tukar</a:t>
            </a:r>
            <a:r>
              <a:rPr lang="en-US" sz="2446" spc="-46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</a:t>
            </a:r>
          </a:p>
        </p:txBody>
      </p:sp>
      <p:sp>
        <p:nvSpPr>
          <p:cNvPr id="9" name="Freeform 9"/>
          <p:cNvSpPr/>
          <p:nvPr/>
        </p:nvSpPr>
        <p:spPr>
          <a:xfrm rot="-5400000" flipV="1">
            <a:off x="-973992" y="8041380"/>
            <a:ext cx="5145502" cy="3200931"/>
          </a:xfrm>
          <a:custGeom>
            <a:avLst/>
            <a:gdLst/>
            <a:ahLst/>
            <a:cxnLst/>
            <a:rect l="l" t="t" r="r" b="b"/>
            <a:pathLst>
              <a:path w="5145502" h="3200931">
                <a:moveTo>
                  <a:pt x="0" y="3200931"/>
                </a:moveTo>
                <a:lnTo>
                  <a:pt x="5145502" y="3200931"/>
                </a:lnTo>
                <a:lnTo>
                  <a:pt x="5145502" y="0"/>
                </a:lnTo>
                <a:lnTo>
                  <a:pt x="0" y="0"/>
                </a:lnTo>
                <a:lnTo>
                  <a:pt x="0" y="320093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6328751" y="-550375"/>
            <a:ext cx="2621750" cy="262175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511289" y="-506856"/>
            <a:ext cx="1535556" cy="1535556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598759" y="999603"/>
            <a:ext cx="5991260" cy="1027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42"/>
              </a:lnSpc>
            </a:pPr>
            <a:r>
              <a:rPr lang="en-US" sz="7262" spc="-181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Business Tools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54919" y="5341556"/>
            <a:ext cx="10999891" cy="3615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8099" lvl="1" indent="-264049" algn="l">
              <a:lnSpc>
                <a:spcPts val="2886"/>
              </a:lnSpc>
              <a:buFont typeface="Arial"/>
              <a:buChar char="•"/>
            </a:pPr>
            <a:r>
              <a:rPr lang="en-US" sz="2446" spc="-46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Rencana Jangka pendek (teknis):</a:t>
            </a:r>
            <a:r>
              <a:rPr lang="en-US" sz="2446" spc="-46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satu periode, biasanya satu tahun menekankan bagaimana menyelesaikan persoalan yang dihadapi perusahaan pada saat ini</a:t>
            </a:r>
          </a:p>
          <a:p>
            <a:pPr marL="528099" lvl="1" indent="-264049" algn="l">
              <a:lnSpc>
                <a:spcPts val="2886"/>
              </a:lnSpc>
              <a:buFont typeface="Arial"/>
              <a:buChar char="•"/>
            </a:pPr>
            <a:r>
              <a:rPr lang="en-US" sz="2446" spc="-46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Rencana Jangka menengah (taktis)</a:t>
            </a:r>
            <a:r>
              <a:rPr lang="en-US" sz="2446" spc="-46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 menggambarkan rencana pengembangan perusahaan/ penyempurnaan terhadap sistem yang ada (biasanya tahun ke dua atau ke tiga dari suatu rencana pelaksanaan)</a:t>
            </a:r>
          </a:p>
          <a:p>
            <a:pPr marL="528099" lvl="1" indent="-264049" algn="l">
              <a:lnSpc>
                <a:spcPts val="2886"/>
              </a:lnSpc>
              <a:buFont typeface="Arial"/>
              <a:buChar char="•"/>
            </a:pPr>
            <a:r>
              <a:rPr lang="en-US" sz="2446" spc="-46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Rencana Jangka Panjang (strategis)</a:t>
            </a:r>
            <a:r>
              <a:rPr lang="en-US" sz="2446" spc="-46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 lebih menggambarkan pengembangan perusahaan di masa mendatang. Seperti rencana perluasan perusahaan, reorganisasi, go public, dan sebagainya.</a:t>
            </a:r>
          </a:p>
          <a:p>
            <a:pPr algn="l">
              <a:lnSpc>
                <a:spcPts val="2886"/>
              </a:lnSpc>
            </a:pPr>
            <a:endParaRPr lang="en-US" sz="2446" spc="-46">
              <a:solidFill>
                <a:srgbClr val="112D4E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598759" y="4307107"/>
            <a:ext cx="5991260" cy="1024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42"/>
              </a:lnSpc>
            </a:pPr>
            <a:r>
              <a:rPr lang="en-US" sz="7262" spc="-181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Business Tools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77467" y="-4182086"/>
            <a:ext cx="7676727" cy="6372158"/>
            <a:chOff x="0" y="0"/>
            <a:chExt cx="841504" cy="698500"/>
          </a:xfrm>
        </p:grpSpPr>
        <p:sp>
          <p:nvSpPr>
            <p:cNvPr id="3" name="Freeform 3"/>
            <p:cNvSpPr/>
            <p:nvPr/>
          </p:nvSpPr>
          <p:spPr>
            <a:xfrm>
              <a:off x="8715" y="0"/>
              <a:ext cx="824075" cy="698500"/>
            </a:xfrm>
            <a:custGeom>
              <a:avLst/>
              <a:gdLst/>
              <a:ahLst/>
              <a:cxnLst/>
              <a:rect l="l" t="t" r="r" b="b"/>
              <a:pathLst>
                <a:path w="824075" h="698500">
                  <a:moveTo>
                    <a:pt x="809966" y="388476"/>
                  </a:moveTo>
                  <a:lnTo>
                    <a:pt x="652411" y="659274"/>
                  </a:lnTo>
                  <a:cubicBezTo>
                    <a:pt x="638281" y="683560"/>
                    <a:pt x="612304" y="698500"/>
                    <a:pt x="584206" y="698500"/>
                  </a:cubicBezTo>
                  <a:lnTo>
                    <a:pt x="239867" y="698500"/>
                  </a:lnTo>
                  <a:cubicBezTo>
                    <a:pt x="211770" y="698500"/>
                    <a:pt x="185792" y="683560"/>
                    <a:pt x="171663" y="659274"/>
                  </a:cubicBezTo>
                  <a:lnTo>
                    <a:pt x="14107" y="388476"/>
                  </a:lnTo>
                  <a:cubicBezTo>
                    <a:pt x="0" y="364228"/>
                    <a:pt x="0" y="334272"/>
                    <a:pt x="14107" y="310024"/>
                  </a:cubicBezTo>
                  <a:lnTo>
                    <a:pt x="171663" y="39226"/>
                  </a:lnTo>
                  <a:cubicBezTo>
                    <a:pt x="185792" y="14940"/>
                    <a:pt x="211770" y="0"/>
                    <a:pt x="239867" y="0"/>
                  </a:cubicBezTo>
                  <a:lnTo>
                    <a:pt x="584206" y="0"/>
                  </a:lnTo>
                  <a:cubicBezTo>
                    <a:pt x="612304" y="0"/>
                    <a:pt x="638281" y="14940"/>
                    <a:pt x="652411" y="39226"/>
                  </a:cubicBezTo>
                  <a:lnTo>
                    <a:pt x="809966" y="310024"/>
                  </a:lnTo>
                  <a:cubicBezTo>
                    <a:pt x="824074" y="334272"/>
                    <a:pt x="824074" y="364228"/>
                    <a:pt x="809966" y="388476"/>
                  </a:cubicBezTo>
                  <a:close/>
                </a:path>
              </a:pathLst>
            </a:custGeom>
            <a:gradFill rotWithShape="1">
              <a:gsLst>
                <a:gs pos="0">
                  <a:srgbClr val="255389">
                    <a:alpha val="100000"/>
                  </a:srgbClr>
                </a:gs>
                <a:gs pos="100000">
                  <a:srgbClr val="112D4E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612904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438876" y="-3575866"/>
            <a:ext cx="6353909" cy="5145894"/>
            <a:chOff x="0" y="0"/>
            <a:chExt cx="862475" cy="698500"/>
          </a:xfrm>
        </p:grpSpPr>
        <p:sp>
          <p:nvSpPr>
            <p:cNvPr id="6" name="Freeform 6"/>
            <p:cNvSpPr/>
            <p:nvPr/>
          </p:nvSpPr>
          <p:spPr>
            <a:xfrm>
              <a:off x="10529" y="0"/>
              <a:ext cx="841418" cy="698500"/>
            </a:xfrm>
            <a:custGeom>
              <a:avLst/>
              <a:gdLst/>
              <a:ahLst/>
              <a:cxnLst/>
              <a:rect l="l" t="t" r="r" b="b"/>
              <a:pathLst>
                <a:path w="841418" h="698500">
                  <a:moveTo>
                    <a:pt x="824372" y="396642"/>
                  </a:moveTo>
                  <a:lnTo>
                    <a:pt x="676320" y="651108"/>
                  </a:lnTo>
                  <a:cubicBezTo>
                    <a:pt x="659248" y="680449"/>
                    <a:pt x="627862" y="698500"/>
                    <a:pt x="593916" y="698500"/>
                  </a:cubicBezTo>
                  <a:lnTo>
                    <a:pt x="247501" y="698500"/>
                  </a:lnTo>
                  <a:cubicBezTo>
                    <a:pt x="213555" y="698500"/>
                    <a:pt x="182169" y="680449"/>
                    <a:pt x="165097" y="651108"/>
                  </a:cubicBezTo>
                  <a:lnTo>
                    <a:pt x="17045" y="396642"/>
                  </a:lnTo>
                  <a:cubicBezTo>
                    <a:pt x="0" y="367346"/>
                    <a:pt x="0" y="331154"/>
                    <a:pt x="17045" y="301858"/>
                  </a:cubicBezTo>
                  <a:lnTo>
                    <a:pt x="165097" y="47392"/>
                  </a:lnTo>
                  <a:cubicBezTo>
                    <a:pt x="182169" y="18051"/>
                    <a:pt x="213555" y="0"/>
                    <a:pt x="247501" y="0"/>
                  </a:cubicBezTo>
                  <a:lnTo>
                    <a:pt x="593916" y="0"/>
                  </a:lnTo>
                  <a:cubicBezTo>
                    <a:pt x="627862" y="0"/>
                    <a:pt x="659248" y="18051"/>
                    <a:pt x="676320" y="47392"/>
                  </a:cubicBezTo>
                  <a:lnTo>
                    <a:pt x="824372" y="301858"/>
                  </a:lnTo>
                  <a:cubicBezTo>
                    <a:pt x="841417" y="331154"/>
                    <a:pt x="841417" y="367346"/>
                    <a:pt x="824372" y="396642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633875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57930" y="3747921"/>
            <a:ext cx="8889450" cy="1309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951"/>
              </a:lnSpc>
            </a:pPr>
            <a:r>
              <a:rPr lang="en-US" sz="9388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TERIMAKASIH</a:t>
            </a:r>
          </a:p>
        </p:txBody>
      </p:sp>
      <p:grpSp>
        <p:nvGrpSpPr>
          <p:cNvPr id="14" name="Group 14"/>
          <p:cNvGrpSpPr/>
          <p:nvPr/>
        </p:nvGrpSpPr>
        <p:grpSpPr>
          <a:xfrm rot="-10800000">
            <a:off x="16776854" y="308492"/>
            <a:ext cx="1084133" cy="1261537"/>
            <a:chOff x="0" y="0"/>
            <a:chExt cx="1445511" cy="1682049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445511" cy="1682049"/>
              <a:chOff x="0" y="0"/>
              <a:chExt cx="6985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12963"/>
                <a:ext cx="698500" cy="786874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786874">
                    <a:moveTo>
                      <a:pt x="407599" y="20985"/>
                    </a:moveTo>
                    <a:lnTo>
                      <a:pt x="640151" y="156289"/>
                    </a:lnTo>
                    <a:cubicBezTo>
                      <a:pt x="676276" y="177307"/>
                      <a:pt x="698500" y="215949"/>
                      <a:pt x="698500" y="257743"/>
                    </a:cubicBezTo>
                    <a:lnTo>
                      <a:pt x="698500" y="529131"/>
                    </a:lnTo>
                    <a:cubicBezTo>
                      <a:pt x="698500" y="570925"/>
                      <a:pt x="676276" y="609567"/>
                      <a:pt x="640151" y="630585"/>
                    </a:cubicBezTo>
                    <a:lnTo>
                      <a:pt x="407599" y="765889"/>
                    </a:lnTo>
                    <a:cubicBezTo>
                      <a:pt x="371530" y="786874"/>
                      <a:pt x="326970" y="786874"/>
                      <a:pt x="290901" y="765889"/>
                    </a:cubicBezTo>
                    <a:lnTo>
                      <a:pt x="58349" y="630585"/>
                    </a:lnTo>
                    <a:cubicBezTo>
                      <a:pt x="22224" y="609567"/>
                      <a:pt x="0" y="570925"/>
                      <a:pt x="0" y="529131"/>
                    </a:cubicBezTo>
                    <a:lnTo>
                      <a:pt x="0" y="257743"/>
                    </a:lnTo>
                    <a:cubicBezTo>
                      <a:pt x="0" y="215949"/>
                      <a:pt x="22224" y="177307"/>
                      <a:pt x="58349" y="156289"/>
                    </a:cubicBezTo>
                    <a:lnTo>
                      <a:pt x="290901" y="20985"/>
                    </a:lnTo>
                    <a:cubicBezTo>
                      <a:pt x="326970" y="0"/>
                      <a:pt x="371530" y="0"/>
                      <a:pt x="407599" y="20985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14300" cap="sq">
                <a:gradFill>
                  <a:gsLst>
                    <a:gs pos="0">
                      <a:srgbClr val="FFB613">
                        <a:alpha val="100000"/>
                      </a:srgbClr>
                    </a:gs>
                    <a:gs pos="100000">
                      <a:srgbClr val="FFE42F">
                        <a:alpha val="100000"/>
                      </a:srgbClr>
                    </a:gs>
                  </a:gsLst>
                  <a:lin ang="5400000"/>
                </a:gradFill>
                <a:prstDash val="solid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237774" y="276682"/>
              <a:ext cx="969963" cy="1128685"/>
              <a:chOff x="0" y="0"/>
              <a:chExt cx="6985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3512"/>
                <a:ext cx="698500" cy="805775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05775">
                    <a:moveTo>
                      <a:pt x="365060" y="5687"/>
                    </a:moveTo>
                    <a:lnTo>
                      <a:pt x="682690" y="190489"/>
                    </a:lnTo>
                    <a:cubicBezTo>
                      <a:pt x="692478" y="196184"/>
                      <a:pt x="698500" y="206655"/>
                      <a:pt x="698500" y="217979"/>
                    </a:cubicBezTo>
                    <a:lnTo>
                      <a:pt x="698500" y="587797"/>
                    </a:lnTo>
                    <a:cubicBezTo>
                      <a:pt x="698500" y="599121"/>
                      <a:pt x="692478" y="609592"/>
                      <a:pt x="682690" y="615287"/>
                    </a:cubicBezTo>
                    <a:lnTo>
                      <a:pt x="365060" y="800089"/>
                    </a:lnTo>
                    <a:cubicBezTo>
                      <a:pt x="355287" y="805776"/>
                      <a:pt x="343213" y="805776"/>
                      <a:pt x="333440" y="800089"/>
                    </a:cubicBezTo>
                    <a:lnTo>
                      <a:pt x="15810" y="615287"/>
                    </a:lnTo>
                    <a:cubicBezTo>
                      <a:pt x="6022" y="609592"/>
                      <a:pt x="0" y="599121"/>
                      <a:pt x="0" y="587797"/>
                    </a:cubicBezTo>
                    <a:lnTo>
                      <a:pt x="0" y="217979"/>
                    </a:lnTo>
                    <a:cubicBezTo>
                      <a:pt x="0" y="206655"/>
                      <a:pt x="6022" y="196184"/>
                      <a:pt x="15810" y="190489"/>
                    </a:cubicBezTo>
                    <a:lnTo>
                      <a:pt x="333440" y="5687"/>
                    </a:lnTo>
                    <a:cubicBezTo>
                      <a:pt x="343213" y="0"/>
                      <a:pt x="355287" y="0"/>
                      <a:pt x="365060" y="568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B613">
                      <a:alpha val="100000"/>
                    </a:srgbClr>
                  </a:gs>
                  <a:gs pos="100000">
                    <a:srgbClr val="FFE42F">
                      <a:alpha val="100000"/>
                    </a:srgbClr>
                  </a:gs>
                </a:gsLst>
                <a:lin ang="5400000"/>
              </a:gradFill>
              <a:ln cap="sq">
                <a:noFill/>
                <a:prstDash val="solid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1" name="Freeform 21"/>
          <p:cNvSpPr/>
          <p:nvPr/>
        </p:nvSpPr>
        <p:spPr>
          <a:xfrm flipH="1">
            <a:off x="12873728" y="2872624"/>
            <a:ext cx="13246520" cy="7798888"/>
          </a:xfrm>
          <a:custGeom>
            <a:avLst/>
            <a:gdLst/>
            <a:ahLst/>
            <a:cxnLst/>
            <a:rect l="l" t="t" r="r" b="b"/>
            <a:pathLst>
              <a:path w="13246520" h="7798888">
                <a:moveTo>
                  <a:pt x="13246520" y="0"/>
                </a:moveTo>
                <a:lnTo>
                  <a:pt x="0" y="0"/>
                </a:lnTo>
                <a:lnTo>
                  <a:pt x="0" y="7798888"/>
                </a:lnTo>
                <a:lnTo>
                  <a:pt x="13246520" y="7798888"/>
                </a:lnTo>
                <a:lnTo>
                  <a:pt x="1324652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0398333" y="3832623"/>
            <a:ext cx="7102478" cy="6454377"/>
          </a:xfrm>
          <a:custGeom>
            <a:avLst/>
            <a:gdLst/>
            <a:ahLst/>
            <a:cxnLst/>
            <a:rect l="l" t="t" r="r" b="b"/>
            <a:pathLst>
              <a:path w="7102478" h="6454377">
                <a:moveTo>
                  <a:pt x="0" y="0"/>
                </a:moveTo>
                <a:lnTo>
                  <a:pt x="7102478" y="0"/>
                </a:lnTo>
                <a:lnTo>
                  <a:pt x="7102478" y="6454377"/>
                </a:lnTo>
                <a:lnTo>
                  <a:pt x="0" y="64543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9477932" y="3421219"/>
            <a:ext cx="7506561" cy="6450951"/>
            <a:chOff x="0" y="0"/>
            <a:chExt cx="812800" cy="698500"/>
          </a:xfrm>
        </p:grpSpPr>
        <p:sp>
          <p:nvSpPr>
            <p:cNvPr id="24" name="Freeform 24"/>
            <p:cNvSpPr/>
            <p:nvPr/>
          </p:nvSpPr>
          <p:spPr>
            <a:xfrm>
              <a:off x="10100" y="0"/>
              <a:ext cx="792599" cy="698500"/>
            </a:xfrm>
            <a:custGeom>
              <a:avLst/>
              <a:gdLst/>
              <a:ahLst/>
              <a:cxnLst/>
              <a:rect l="l" t="t" r="r" b="b"/>
              <a:pathLst>
                <a:path w="792599" h="698500">
                  <a:moveTo>
                    <a:pt x="776248" y="394714"/>
                  </a:moveTo>
                  <a:lnTo>
                    <a:pt x="625952" y="653036"/>
                  </a:lnTo>
                  <a:cubicBezTo>
                    <a:pt x="609575" y="681184"/>
                    <a:pt x="579466" y="698500"/>
                    <a:pt x="546901" y="698500"/>
                  </a:cubicBezTo>
                  <a:lnTo>
                    <a:pt x="245699" y="698500"/>
                  </a:lnTo>
                  <a:cubicBezTo>
                    <a:pt x="213134" y="698500"/>
                    <a:pt x="183025" y="681184"/>
                    <a:pt x="166648" y="653036"/>
                  </a:cubicBezTo>
                  <a:lnTo>
                    <a:pt x="16352" y="394714"/>
                  </a:lnTo>
                  <a:cubicBezTo>
                    <a:pt x="0" y="366610"/>
                    <a:pt x="0" y="331890"/>
                    <a:pt x="16352" y="303786"/>
                  </a:cubicBezTo>
                  <a:lnTo>
                    <a:pt x="166648" y="45464"/>
                  </a:lnTo>
                  <a:cubicBezTo>
                    <a:pt x="183025" y="17316"/>
                    <a:pt x="213134" y="0"/>
                    <a:pt x="245699" y="0"/>
                  </a:cubicBezTo>
                  <a:lnTo>
                    <a:pt x="546901" y="0"/>
                  </a:lnTo>
                  <a:cubicBezTo>
                    <a:pt x="579466" y="0"/>
                    <a:pt x="609575" y="17316"/>
                    <a:pt x="625952" y="45464"/>
                  </a:cubicBezTo>
                  <a:lnTo>
                    <a:pt x="776248" y="303786"/>
                  </a:lnTo>
                  <a:cubicBezTo>
                    <a:pt x="792600" y="331890"/>
                    <a:pt x="792600" y="366610"/>
                    <a:pt x="776248" y="39471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B613">
                    <a:alpha val="100000"/>
                  </a:srgbClr>
                </a:gs>
                <a:gs pos="100000">
                  <a:srgbClr val="FFE42F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5" name="TextBox 2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059960" y="3832623"/>
            <a:ext cx="6342505" cy="5628143"/>
            <a:chOff x="0" y="0"/>
            <a:chExt cx="4346359" cy="3856825"/>
          </a:xfrm>
        </p:grpSpPr>
        <p:sp>
          <p:nvSpPr>
            <p:cNvPr id="27" name="Freeform 27"/>
            <p:cNvSpPr/>
            <p:nvPr/>
          </p:nvSpPr>
          <p:spPr>
            <a:xfrm rot="10800000" flipV="1">
              <a:off x="-32" y="0"/>
              <a:ext cx="4361815" cy="3856863"/>
            </a:xfrm>
            <a:custGeom>
              <a:avLst/>
              <a:gdLst/>
              <a:ahLst/>
              <a:cxnLst/>
              <a:rect l="l" t="t" r="r" b="b"/>
              <a:pathLst>
                <a:path w="4361815" h="3856863">
                  <a:moveTo>
                    <a:pt x="3086608" y="0"/>
                  </a:moveTo>
                  <a:cubicBezTo>
                    <a:pt x="3210306" y="0"/>
                    <a:pt x="3324479" y="65913"/>
                    <a:pt x="3386328" y="173101"/>
                  </a:cubicBezTo>
                  <a:lnTo>
                    <a:pt x="4299966" y="1755394"/>
                  </a:lnTo>
                  <a:cubicBezTo>
                    <a:pt x="4361815" y="1862455"/>
                    <a:pt x="4361815" y="1994408"/>
                    <a:pt x="4299966" y="2101469"/>
                  </a:cubicBezTo>
                  <a:lnTo>
                    <a:pt x="3386455" y="3683762"/>
                  </a:lnTo>
                  <a:cubicBezTo>
                    <a:pt x="3325114" y="3789934"/>
                    <a:pt x="3212338" y="3855720"/>
                    <a:pt x="3089910" y="3856863"/>
                  </a:cubicBezTo>
                  <a:lnTo>
                    <a:pt x="1256411" y="3856863"/>
                  </a:lnTo>
                  <a:cubicBezTo>
                    <a:pt x="1133983" y="3855720"/>
                    <a:pt x="1021207" y="3789934"/>
                    <a:pt x="959866" y="3683762"/>
                  </a:cubicBezTo>
                  <a:lnTo>
                    <a:pt x="46355" y="2101469"/>
                  </a:lnTo>
                  <a:cubicBezTo>
                    <a:pt x="15875" y="2048764"/>
                    <a:pt x="508" y="1990090"/>
                    <a:pt x="0" y="1931162"/>
                  </a:cubicBezTo>
                  <a:lnTo>
                    <a:pt x="0" y="1925574"/>
                  </a:lnTo>
                  <a:cubicBezTo>
                    <a:pt x="508" y="1866773"/>
                    <a:pt x="15875" y="1807972"/>
                    <a:pt x="46355" y="1755267"/>
                  </a:cubicBezTo>
                  <a:lnTo>
                    <a:pt x="959866" y="173101"/>
                  </a:lnTo>
                  <a:cubicBezTo>
                    <a:pt x="1021715" y="65913"/>
                    <a:pt x="1135888" y="0"/>
                    <a:pt x="1259586" y="0"/>
                  </a:cubicBezTo>
                  <a:close/>
                </a:path>
              </a:pathLst>
            </a:custGeom>
            <a:blipFill>
              <a:blip r:embed="rId4"/>
              <a:stretch>
                <a:fillRect l="-16470" r="-39053" b="-16987"/>
              </a:stretch>
            </a:blipFill>
          </p:spPr>
        </p:sp>
      </p:grpSp>
      <p:sp>
        <p:nvSpPr>
          <p:cNvPr id="28" name="Freeform 28"/>
          <p:cNvSpPr/>
          <p:nvPr/>
        </p:nvSpPr>
        <p:spPr>
          <a:xfrm>
            <a:off x="11520751" y="18673"/>
            <a:ext cx="5545092" cy="5039102"/>
          </a:xfrm>
          <a:custGeom>
            <a:avLst/>
            <a:gdLst/>
            <a:ahLst/>
            <a:cxnLst/>
            <a:rect l="l" t="t" r="r" b="b"/>
            <a:pathLst>
              <a:path w="5545092" h="5039102">
                <a:moveTo>
                  <a:pt x="0" y="0"/>
                </a:moveTo>
                <a:lnTo>
                  <a:pt x="5545092" y="0"/>
                </a:lnTo>
                <a:lnTo>
                  <a:pt x="5545092" y="5039102"/>
                </a:lnTo>
                <a:lnTo>
                  <a:pt x="0" y="50391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12051651" y="560219"/>
            <a:ext cx="5142392" cy="4419243"/>
            <a:chOff x="0" y="0"/>
            <a:chExt cx="812800" cy="698500"/>
          </a:xfrm>
        </p:grpSpPr>
        <p:sp>
          <p:nvSpPr>
            <p:cNvPr id="30" name="Freeform 30"/>
            <p:cNvSpPr/>
            <p:nvPr/>
          </p:nvSpPr>
          <p:spPr>
            <a:xfrm>
              <a:off x="10407" y="0"/>
              <a:ext cx="791985" cy="698500"/>
            </a:xfrm>
            <a:custGeom>
              <a:avLst/>
              <a:gdLst/>
              <a:ahLst/>
              <a:cxnLst/>
              <a:rect l="l" t="t" r="r" b="b"/>
              <a:pathLst>
                <a:path w="791985" h="698500">
                  <a:moveTo>
                    <a:pt x="775137" y="396096"/>
                  </a:moveTo>
                  <a:lnTo>
                    <a:pt x="626449" y="651654"/>
                  </a:lnTo>
                  <a:cubicBezTo>
                    <a:pt x="609574" y="680657"/>
                    <a:pt x="578550" y="698500"/>
                    <a:pt x="544995" y="698500"/>
                  </a:cubicBezTo>
                  <a:lnTo>
                    <a:pt x="246991" y="698500"/>
                  </a:lnTo>
                  <a:cubicBezTo>
                    <a:pt x="213436" y="698500"/>
                    <a:pt x="182412" y="680657"/>
                    <a:pt x="165537" y="651654"/>
                  </a:cubicBezTo>
                  <a:lnTo>
                    <a:pt x="16849" y="396096"/>
                  </a:lnTo>
                  <a:cubicBezTo>
                    <a:pt x="0" y="367138"/>
                    <a:pt x="0" y="331362"/>
                    <a:pt x="16849" y="302404"/>
                  </a:cubicBezTo>
                  <a:lnTo>
                    <a:pt x="165537" y="46846"/>
                  </a:lnTo>
                  <a:cubicBezTo>
                    <a:pt x="182412" y="17843"/>
                    <a:pt x="213436" y="0"/>
                    <a:pt x="246991" y="0"/>
                  </a:cubicBezTo>
                  <a:lnTo>
                    <a:pt x="544995" y="0"/>
                  </a:lnTo>
                  <a:cubicBezTo>
                    <a:pt x="578550" y="0"/>
                    <a:pt x="609574" y="17843"/>
                    <a:pt x="626449" y="46846"/>
                  </a:cubicBezTo>
                  <a:lnTo>
                    <a:pt x="775137" y="302404"/>
                  </a:lnTo>
                  <a:cubicBezTo>
                    <a:pt x="791986" y="331362"/>
                    <a:pt x="791986" y="367138"/>
                    <a:pt x="775137" y="396096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86E2FF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31" name="TextBox 31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494123" y="880876"/>
            <a:ext cx="4257448" cy="3777928"/>
            <a:chOff x="0" y="0"/>
            <a:chExt cx="4346359" cy="3856825"/>
          </a:xfrm>
        </p:grpSpPr>
        <p:sp>
          <p:nvSpPr>
            <p:cNvPr id="33" name="Freeform 33"/>
            <p:cNvSpPr/>
            <p:nvPr/>
          </p:nvSpPr>
          <p:spPr>
            <a:xfrm>
              <a:off x="-15494" y="0"/>
              <a:ext cx="4361815" cy="3856863"/>
            </a:xfrm>
            <a:custGeom>
              <a:avLst/>
              <a:gdLst/>
              <a:ahLst/>
              <a:cxnLst/>
              <a:rect l="l" t="t" r="r" b="b"/>
              <a:pathLst>
                <a:path w="4361815" h="3856863">
                  <a:moveTo>
                    <a:pt x="1275207" y="0"/>
                  </a:moveTo>
                  <a:cubicBezTo>
                    <a:pt x="1151509" y="0"/>
                    <a:pt x="1037336" y="65913"/>
                    <a:pt x="975487" y="173101"/>
                  </a:cubicBezTo>
                  <a:lnTo>
                    <a:pt x="61849" y="1755394"/>
                  </a:lnTo>
                  <a:cubicBezTo>
                    <a:pt x="0" y="1862455"/>
                    <a:pt x="0" y="1994408"/>
                    <a:pt x="61849" y="2101469"/>
                  </a:cubicBezTo>
                  <a:lnTo>
                    <a:pt x="975360" y="3683762"/>
                  </a:lnTo>
                  <a:cubicBezTo>
                    <a:pt x="1036701" y="3789934"/>
                    <a:pt x="1149477" y="3855720"/>
                    <a:pt x="1271905" y="3856863"/>
                  </a:cubicBezTo>
                  <a:lnTo>
                    <a:pt x="3105404" y="3856863"/>
                  </a:lnTo>
                  <a:cubicBezTo>
                    <a:pt x="3227832" y="3855720"/>
                    <a:pt x="3340608" y="3789934"/>
                    <a:pt x="3401949" y="3683762"/>
                  </a:cubicBezTo>
                  <a:lnTo>
                    <a:pt x="4315460" y="2101469"/>
                  </a:lnTo>
                  <a:cubicBezTo>
                    <a:pt x="4345940" y="2048764"/>
                    <a:pt x="4361307" y="1990090"/>
                    <a:pt x="4361815" y="1931162"/>
                  </a:cubicBezTo>
                  <a:lnTo>
                    <a:pt x="4361815" y="1925574"/>
                  </a:lnTo>
                  <a:cubicBezTo>
                    <a:pt x="4361307" y="1866773"/>
                    <a:pt x="4345940" y="1807972"/>
                    <a:pt x="4315460" y="1755267"/>
                  </a:cubicBezTo>
                  <a:lnTo>
                    <a:pt x="3401949" y="173101"/>
                  </a:lnTo>
                  <a:cubicBezTo>
                    <a:pt x="3340100" y="65913"/>
                    <a:pt x="3225927" y="0"/>
                    <a:pt x="3102229" y="0"/>
                  </a:cubicBezTo>
                  <a:close/>
                </a:path>
              </a:pathLst>
            </a:custGeom>
            <a:blipFill>
              <a:blip r:embed="rId5"/>
              <a:stretch>
                <a:fillRect l="-26699" r="-6491"/>
              </a:stretch>
            </a:blipFill>
          </p:spPr>
        </p:sp>
      </p:grpSp>
      <p:sp>
        <p:nvSpPr>
          <p:cNvPr id="34" name="Freeform 34"/>
          <p:cNvSpPr/>
          <p:nvPr/>
        </p:nvSpPr>
        <p:spPr>
          <a:xfrm>
            <a:off x="560501" y="471383"/>
            <a:ext cx="1782268" cy="1782268"/>
          </a:xfrm>
          <a:custGeom>
            <a:avLst/>
            <a:gdLst/>
            <a:ahLst/>
            <a:cxnLst/>
            <a:rect l="l" t="t" r="r" b="b"/>
            <a:pathLst>
              <a:path w="1782268" h="1782268">
                <a:moveTo>
                  <a:pt x="0" y="0"/>
                </a:moveTo>
                <a:lnTo>
                  <a:pt x="1782267" y="0"/>
                </a:lnTo>
                <a:lnTo>
                  <a:pt x="1782267" y="1782267"/>
                </a:lnTo>
                <a:lnTo>
                  <a:pt x="0" y="17822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2687498" y="523058"/>
            <a:ext cx="3105947" cy="1654887"/>
          </a:xfrm>
          <a:custGeom>
            <a:avLst/>
            <a:gdLst/>
            <a:ahLst/>
            <a:cxnLst/>
            <a:rect l="l" t="t" r="r" b="b"/>
            <a:pathLst>
              <a:path w="3105947" h="1654887">
                <a:moveTo>
                  <a:pt x="0" y="0"/>
                </a:moveTo>
                <a:lnTo>
                  <a:pt x="3105947" y="0"/>
                </a:lnTo>
                <a:lnTo>
                  <a:pt x="3105947" y="1654887"/>
                </a:lnTo>
                <a:lnTo>
                  <a:pt x="0" y="16548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6052150" y="344599"/>
            <a:ext cx="2035835" cy="2035835"/>
          </a:xfrm>
          <a:custGeom>
            <a:avLst/>
            <a:gdLst/>
            <a:ahLst/>
            <a:cxnLst/>
            <a:rect l="l" t="t" r="r" b="b"/>
            <a:pathLst>
              <a:path w="2035835" h="2035835">
                <a:moveTo>
                  <a:pt x="0" y="0"/>
                </a:moveTo>
                <a:lnTo>
                  <a:pt x="2035835" y="0"/>
                </a:lnTo>
                <a:lnTo>
                  <a:pt x="2035835" y="2035835"/>
                </a:lnTo>
                <a:lnTo>
                  <a:pt x="0" y="203583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8244680" y="344599"/>
            <a:ext cx="2019246" cy="1868786"/>
          </a:xfrm>
          <a:custGeom>
            <a:avLst/>
            <a:gdLst/>
            <a:ahLst/>
            <a:cxnLst/>
            <a:rect l="l" t="t" r="r" b="b"/>
            <a:pathLst>
              <a:path w="2019246" h="1868786">
                <a:moveTo>
                  <a:pt x="0" y="0"/>
                </a:moveTo>
                <a:lnTo>
                  <a:pt x="2019247" y="0"/>
                </a:lnTo>
                <a:lnTo>
                  <a:pt x="2019247" y="1868786"/>
                </a:lnTo>
                <a:lnTo>
                  <a:pt x="0" y="186878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38" name="TextBox 27">
            <a:extLst>
              <a:ext uri="{FF2B5EF4-FFF2-40B4-BE49-F238E27FC236}">
                <a16:creationId xmlns:a16="http://schemas.microsoft.com/office/drawing/2014/main" id="{884F7970-9B02-4475-B40F-D5DD851A8A48}"/>
              </a:ext>
            </a:extLst>
          </p:cNvPr>
          <p:cNvSpPr txBox="1"/>
          <p:nvPr/>
        </p:nvSpPr>
        <p:spPr>
          <a:xfrm>
            <a:off x="944907" y="5318442"/>
            <a:ext cx="7869336" cy="2900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9"/>
              </a:lnSpc>
            </a:pPr>
            <a:r>
              <a:rPr lang="en-US" sz="4000" b="1" dirty="0">
                <a:solidFill>
                  <a:srgbClr val="000000"/>
                </a:solidFill>
                <a:latin typeface="Poppins Semi-Bold" panose="020B0604020202020204" charset="0"/>
                <a:ea typeface="Poppins Semi-Bold"/>
                <a:cs typeface="Poppins Semi-Bold" panose="020B0604020202020204" charset="0"/>
                <a:sym typeface="Poppins Semi-Bold"/>
              </a:rPr>
              <a:t>Universitas </a:t>
            </a:r>
            <a:r>
              <a:rPr lang="en-US" sz="4000" b="1" dirty="0" err="1">
                <a:solidFill>
                  <a:srgbClr val="000000"/>
                </a:solidFill>
                <a:latin typeface="Poppins Semi-Bold" panose="020B0604020202020204" charset="0"/>
                <a:ea typeface="Poppins Semi-Bold"/>
                <a:cs typeface="Poppins Semi-Bold" panose="020B0604020202020204" charset="0"/>
                <a:sym typeface="Poppins Semi-Bold"/>
              </a:rPr>
              <a:t>Sains</a:t>
            </a:r>
            <a:r>
              <a:rPr lang="en-US" sz="4000" b="1" dirty="0">
                <a:solidFill>
                  <a:srgbClr val="000000"/>
                </a:solidFill>
                <a:latin typeface="Poppins Semi-Bold" panose="020B0604020202020204" charset="0"/>
                <a:ea typeface="Poppins Semi-Bold"/>
                <a:cs typeface="Poppins Semi-Bold" panose="020B0604020202020204" charset="0"/>
                <a:sym typeface="Poppins Semi-Bold"/>
              </a:rPr>
              <a:t> dan Teknologi Komputer </a:t>
            </a:r>
          </a:p>
          <a:p>
            <a:pPr algn="ctr">
              <a:lnSpc>
                <a:spcPts val="4659"/>
              </a:lnSpc>
            </a:pPr>
            <a:r>
              <a:rPr lang="en-US" sz="4000" b="1" dirty="0">
                <a:solidFill>
                  <a:srgbClr val="000000"/>
                </a:solidFill>
                <a:latin typeface="Poppins Semi-Bold" panose="020B0604020202020204" charset="0"/>
                <a:ea typeface="Poppins Semi-Bold"/>
                <a:cs typeface="Poppins Semi-Bold" panose="020B0604020202020204" charset="0"/>
                <a:sym typeface="Poppins Semi-Bold"/>
              </a:rPr>
              <a:t>&amp;</a:t>
            </a:r>
          </a:p>
          <a:p>
            <a:pPr algn="ctr">
              <a:lnSpc>
                <a:spcPts val="4659"/>
              </a:lnSpc>
            </a:pPr>
            <a:r>
              <a:rPr lang="en-US" sz="4000" b="1" dirty="0" err="1">
                <a:solidFill>
                  <a:srgbClr val="000000"/>
                </a:solidFill>
                <a:latin typeface="Poppins Semi-Bold" panose="020B0604020202020204" charset="0"/>
                <a:ea typeface="Poppins Semi-Bold"/>
                <a:cs typeface="Poppins Semi-Bold" panose="020B0604020202020204" charset="0"/>
                <a:sym typeface="Poppins Semi-Bold"/>
              </a:rPr>
              <a:t>Sekolah</a:t>
            </a:r>
            <a:r>
              <a:rPr lang="en-US" sz="4000" b="1" dirty="0">
                <a:solidFill>
                  <a:srgbClr val="000000"/>
                </a:solidFill>
                <a:latin typeface="Poppins Semi-Bold" panose="020B0604020202020204" charset="0"/>
                <a:ea typeface="Poppins Semi-Bold"/>
                <a:cs typeface="Poppins Semi-Bold" panose="020B0604020202020204" charset="0"/>
                <a:sym typeface="Poppins Semi-Bold"/>
              </a:rPr>
              <a:t> Tinggi </a:t>
            </a:r>
            <a:r>
              <a:rPr lang="en-US" sz="4000" b="1" dirty="0" err="1">
                <a:solidFill>
                  <a:srgbClr val="000000"/>
                </a:solidFill>
                <a:latin typeface="Poppins Semi-Bold" panose="020B0604020202020204" charset="0"/>
                <a:ea typeface="Poppins Semi-Bold"/>
                <a:cs typeface="Poppins Semi-Bold" panose="020B0604020202020204" charset="0"/>
                <a:sym typeface="Poppins Semi-Bold"/>
              </a:rPr>
              <a:t>Ilmu</a:t>
            </a:r>
            <a:r>
              <a:rPr lang="en-US" sz="4000" b="1" dirty="0">
                <a:solidFill>
                  <a:srgbClr val="000000"/>
                </a:solidFill>
                <a:latin typeface="Poppins Semi-Bold" panose="020B0604020202020204" charset="0"/>
                <a:ea typeface="Poppins Semi-Bold"/>
                <a:cs typeface="Poppins Semi-Bold" panose="020B0604020202020204" charset="0"/>
                <a:sym typeface="Poppins Semi-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Poppins Semi-Bold" panose="020B0604020202020204" charset="0"/>
                <a:ea typeface="Poppins Semi-Bold"/>
                <a:cs typeface="Poppins Semi-Bold" panose="020B0604020202020204" charset="0"/>
                <a:sym typeface="Poppins Semi-Bold"/>
              </a:rPr>
              <a:t>Ekonomi</a:t>
            </a:r>
            <a:r>
              <a:rPr lang="en-US" sz="4000" b="1" dirty="0">
                <a:solidFill>
                  <a:srgbClr val="000000"/>
                </a:solidFill>
                <a:latin typeface="Poppins Semi-Bold" panose="020B0604020202020204" charset="0"/>
                <a:ea typeface="Poppins Semi-Bold"/>
                <a:cs typeface="Poppins Semi-Bold" panose="020B0604020202020204" charset="0"/>
                <a:sym typeface="Poppins Semi-Bold"/>
              </a:rPr>
              <a:t> </a:t>
            </a:r>
          </a:p>
          <a:p>
            <a:pPr algn="ctr">
              <a:lnSpc>
                <a:spcPts val="3633"/>
              </a:lnSpc>
            </a:pPr>
            <a:r>
              <a:rPr lang="en-US" sz="4000" b="1" dirty="0">
                <a:solidFill>
                  <a:srgbClr val="000000"/>
                </a:solidFill>
                <a:latin typeface="Poppins Semi-Bold" panose="020B0604020202020204" charset="0"/>
                <a:ea typeface="Poppins"/>
                <a:cs typeface="Poppins Semi-Bold" panose="020B0604020202020204" charset="0"/>
                <a:sym typeface="Poppins"/>
              </a:rPr>
              <a:t>Studi </a:t>
            </a:r>
            <a:r>
              <a:rPr lang="en-US" sz="4000" b="1" dirty="0" err="1">
                <a:solidFill>
                  <a:srgbClr val="000000"/>
                </a:solidFill>
                <a:latin typeface="Poppins Semi-Bold" panose="020B0604020202020204" charset="0"/>
                <a:ea typeface="Poppins"/>
                <a:cs typeface="Poppins Semi-Bold" panose="020B0604020202020204" charset="0"/>
                <a:sym typeface="Poppins"/>
              </a:rPr>
              <a:t>Ekonomi</a:t>
            </a:r>
            <a:r>
              <a:rPr lang="en-US" sz="4000" b="1" dirty="0">
                <a:solidFill>
                  <a:srgbClr val="000000"/>
                </a:solidFill>
                <a:latin typeface="Poppins Semi-Bold" panose="020B0604020202020204" charset="0"/>
                <a:ea typeface="Poppins"/>
                <a:cs typeface="Poppins Semi-Bold" panose="020B0604020202020204" charset="0"/>
                <a:sym typeface="Poppins"/>
              </a:rPr>
              <a:t> Modern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2479669"/>
            <a:ext cx="626542" cy="62654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98759" y="821028"/>
            <a:ext cx="7056567" cy="236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79"/>
              </a:lnSpc>
            </a:pPr>
            <a:r>
              <a:rPr lang="en-US" sz="8499" spc="-212" dirty="0" err="1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Pengertian</a:t>
            </a:r>
            <a:r>
              <a:rPr lang="en-US" sz="8499" spc="-212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</a:p>
          <a:p>
            <a:pPr marL="0" lvl="0" indent="0" algn="l">
              <a:lnSpc>
                <a:spcPts val="9179"/>
              </a:lnSpc>
            </a:pPr>
            <a:r>
              <a:rPr lang="en-US" sz="8499" spc="-212" dirty="0" err="1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Analisis</a:t>
            </a:r>
            <a:r>
              <a:rPr lang="en-US" sz="8499" spc="-212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 Sistem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50256" y="4316263"/>
            <a:ext cx="15699544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283"/>
              </a:lnSpc>
            </a:pPr>
            <a:r>
              <a:rPr lang="en-US" sz="32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Analisis</a:t>
            </a:r>
            <a:r>
              <a:rPr lang="en-US" sz="32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Sistem</a:t>
            </a:r>
            <a:r>
              <a:rPr lang="en-US" sz="32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merupakan</a:t>
            </a:r>
            <a:r>
              <a:rPr lang="en-US" sz="32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penguraian</a:t>
            </a:r>
            <a:r>
              <a:rPr lang="en-US" sz="32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suatu</a:t>
            </a:r>
            <a:r>
              <a:rPr lang="en-US" sz="32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sistem</a:t>
            </a:r>
            <a:r>
              <a:rPr lang="en-US" sz="32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ke</a:t>
            </a:r>
            <a:r>
              <a:rPr lang="en-US" sz="32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dalam</a:t>
            </a:r>
            <a:r>
              <a:rPr lang="en-US" sz="32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komponen-komponen</a:t>
            </a:r>
            <a:r>
              <a:rPr lang="en-US" sz="32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untuk</a:t>
            </a:r>
            <a:r>
              <a:rPr lang="en-US" sz="32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mempelajari</a:t>
            </a:r>
            <a:r>
              <a:rPr lang="en-US" sz="32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bagaimana</a:t>
            </a:r>
            <a:r>
              <a:rPr lang="en-US" sz="32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komponen-komponen</a:t>
            </a:r>
            <a:r>
              <a:rPr lang="en-US" sz="32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itu</a:t>
            </a:r>
            <a:r>
              <a:rPr lang="en-US" sz="32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bekerja</a:t>
            </a:r>
            <a:r>
              <a:rPr lang="en-US" sz="32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dan </a:t>
            </a:r>
            <a:r>
              <a:rPr lang="en-US" sz="32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berinteraksi</a:t>
            </a:r>
            <a:endParaRPr lang="en-US" sz="3200" spc="-44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50256" y="3509800"/>
            <a:ext cx="2077657" cy="518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49"/>
              </a:lnSpc>
            </a:pPr>
            <a:r>
              <a:rPr lang="en-US" sz="3656" spc="-91" dirty="0" err="1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Definisi</a:t>
            </a:r>
            <a:endParaRPr lang="en-US" sz="3656" spc="-91" dirty="0">
              <a:solidFill>
                <a:srgbClr val="112D4E"/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5511289" y="1378060"/>
            <a:ext cx="1167976" cy="116797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C20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6052383"/>
            <a:ext cx="6256916" cy="3203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78"/>
              </a:lnSpc>
            </a:pPr>
            <a:endParaRPr dirty="0"/>
          </a:p>
          <a:p>
            <a:pPr marL="856917" lvl="2" indent="-285639" algn="l">
              <a:lnSpc>
                <a:spcPts val="2778"/>
              </a:lnSpc>
              <a:buAutoNum type="alphaLcPeriod"/>
            </a:pPr>
            <a:r>
              <a:rPr lang="en-US" sz="2400" spc="-37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Survey dan </a:t>
            </a:r>
            <a:r>
              <a:rPr lang="en-US" sz="2400" spc="-37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perencanaan</a:t>
            </a:r>
            <a:r>
              <a:rPr lang="en-US" sz="2400" spc="-37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0" spc="-37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sistem</a:t>
            </a:r>
            <a:r>
              <a:rPr lang="en-US" sz="2400" spc="-37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dan </a:t>
            </a:r>
            <a:r>
              <a:rPr lang="en-US" sz="2400" spc="-37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proyek</a:t>
            </a:r>
            <a:endParaRPr lang="en-US" sz="2400" spc="-37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856917" lvl="2" indent="-285639" algn="l">
              <a:lnSpc>
                <a:spcPts val="2778"/>
              </a:lnSpc>
              <a:buAutoNum type="alphaLcPeriod"/>
            </a:pPr>
            <a:r>
              <a:rPr lang="en-US" sz="2400" spc="-37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Mempelajari</a:t>
            </a:r>
            <a:r>
              <a:rPr lang="en-US" sz="2400" spc="-37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dan </a:t>
            </a:r>
            <a:r>
              <a:rPr lang="en-US" sz="2400" spc="-37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menganalisis</a:t>
            </a:r>
            <a:r>
              <a:rPr lang="en-US" sz="2400" spc="-37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0" spc="-37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sistem</a:t>
            </a:r>
            <a:r>
              <a:rPr lang="en-US" sz="2400" spc="-37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0" spc="-37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informasi</a:t>
            </a:r>
            <a:r>
              <a:rPr lang="en-US" sz="2400" spc="-37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dan </a:t>
            </a:r>
            <a:r>
              <a:rPr lang="en-US" sz="2400" spc="-37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bisnis</a:t>
            </a:r>
            <a:r>
              <a:rPr lang="en-US" sz="2400" spc="-37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yang </a:t>
            </a:r>
            <a:r>
              <a:rPr lang="en-US" sz="2400" spc="-37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ada</a:t>
            </a:r>
            <a:r>
              <a:rPr lang="en-US" sz="2400" spc="-37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0" spc="-37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saat</a:t>
            </a:r>
            <a:r>
              <a:rPr lang="en-US" sz="2400" spc="-37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0" spc="-37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ini</a:t>
            </a:r>
            <a:r>
              <a:rPr lang="en-US" sz="2400" spc="-37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.</a:t>
            </a:r>
          </a:p>
          <a:p>
            <a:pPr marL="856917" lvl="2" indent="-285639" algn="l">
              <a:lnSpc>
                <a:spcPts val="2778"/>
              </a:lnSpc>
              <a:buAutoNum type="alphaLcPeriod"/>
            </a:pPr>
            <a:r>
              <a:rPr lang="en-US" sz="2400" spc="-37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Mendefinisikan</a:t>
            </a:r>
            <a:r>
              <a:rPr lang="en-US" sz="2400" spc="-37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0" spc="-37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kebutuhan-kebutuhan</a:t>
            </a:r>
            <a:r>
              <a:rPr lang="en-US" sz="2400" spc="-37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0" spc="-37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bisnis</a:t>
            </a:r>
            <a:r>
              <a:rPr lang="en-US" sz="2400" spc="-37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dan </a:t>
            </a:r>
            <a:r>
              <a:rPr lang="en-US" sz="2400" spc="-37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prioritas-prioritas</a:t>
            </a:r>
            <a:r>
              <a:rPr lang="en-US" sz="2400" spc="-37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0" spc="-37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untuk</a:t>
            </a:r>
            <a:r>
              <a:rPr lang="en-US" sz="2400" spc="-37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0" spc="-37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sistem</a:t>
            </a:r>
            <a:r>
              <a:rPr lang="en-US" sz="2400" spc="-37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0" spc="-37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baru</a:t>
            </a:r>
            <a:r>
              <a:rPr lang="en-US" sz="2400" spc="-37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0" spc="-37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atau</a:t>
            </a:r>
            <a:r>
              <a:rPr lang="en-US" sz="2400" spc="-37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0" spc="-37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sistem</a:t>
            </a:r>
            <a:r>
              <a:rPr lang="en-US" sz="2400" spc="-37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yang </a:t>
            </a:r>
            <a:r>
              <a:rPr lang="en-US" sz="2400" spc="-37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diperbaiki</a:t>
            </a:r>
            <a:r>
              <a:rPr lang="en-US" sz="2400" spc="-37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.</a:t>
            </a:r>
          </a:p>
          <a:p>
            <a:pPr marL="0" lvl="0" indent="0" algn="l">
              <a:lnSpc>
                <a:spcPts val="2778"/>
              </a:lnSpc>
            </a:pPr>
            <a:endParaRPr lang="en-US" sz="1984" spc="-37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781336" y="5720373"/>
            <a:ext cx="5626261" cy="442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41"/>
              </a:lnSpc>
            </a:pPr>
            <a:r>
              <a:rPr lang="en-US" sz="3093" spc="-77" dirty="0" err="1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Dalam</a:t>
            </a:r>
            <a:r>
              <a:rPr lang="en-US" sz="3093" spc="-77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3093" spc="-77" dirty="0" err="1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analisis</a:t>
            </a:r>
            <a:r>
              <a:rPr lang="en-US" sz="3093" spc="-77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3093" spc="-77" dirty="0" err="1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sistem</a:t>
            </a:r>
            <a:r>
              <a:rPr lang="en-US" sz="3093" spc="-77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3093" spc="-77" dirty="0" err="1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dilakukan</a:t>
            </a:r>
            <a:r>
              <a:rPr lang="en-US" sz="3093" spc="-77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512477" y="5720373"/>
            <a:ext cx="10314626" cy="4231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06420" lvl="1" indent="-253210" algn="l">
              <a:lnSpc>
                <a:spcPts val="3283"/>
              </a:lnSpc>
              <a:buFont typeface="Arial"/>
              <a:buChar char="•"/>
            </a:pPr>
            <a:r>
              <a:rPr lang="en-US" sz="2345" spc="-44" dirty="0" err="1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Analisis</a:t>
            </a:r>
            <a:r>
              <a:rPr lang="en-US" sz="2345" spc="-44" dirty="0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</a:t>
            </a:r>
            <a:r>
              <a:rPr lang="en-US" sz="2345" spc="-44" dirty="0" err="1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sistem</a:t>
            </a:r>
            <a:r>
              <a:rPr lang="en-US" sz="2345" spc="-44" dirty="0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</a:t>
            </a:r>
            <a:r>
              <a:rPr lang="en-US" sz="2345" spc="-44" dirty="0" err="1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dapat</a:t>
            </a:r>
            <a:r>
              <a:rPr lang="en-US" sz="2345" spc="-44" dirty="0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</a:t>
            </a:r>
            <a:r>
              <a:rPr lang="en-US" sz="2345" spc="-44" dirty="0" err="1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diartikan</a:t>
            </a:r>
            <a:r>
              <a:rPr lang="en-US" sz="2345" spc="-44" dirty="0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</a:t>
            </a:r>
            <a:r>
              <a:rPr lang="en-US" sz="2345" spc="-44" dirty="0" err="1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sebagai</a:t>
            </a:r>
            <a:r>
              <a:rPr lang="en-US" sz="2345" spc="-44" dirty="0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</a:t>
            </a:r>
            <a:r>
              <a:rPr lang="en-US" sz="2345" spc="-44" dirty="0" err="1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suatu</a:t>
            </a:r>
            <a:r>
              <a:rPr lang="en-US" sz="2345" spc="-44" dirty="0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proses </a:t>
            </a:r>
            <a:r>
              <a:rPr lang="en-US" sz="2345" spc="-44" dirty="0" err="1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untuk</a:t>
            </a:r>
            <a:r>
              <a:rPr lang="en-US" sz="2345" spc="-44" dirty="0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</a:t>
            </a:r>
            <a:r>
              <a:rPr lang="en-US" sz="2345" spc="-44" dirty="0" err="1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memahami</a:t>
            </a:r>
            <a:r>
              <a:rPr lang="en-US" sz="2345" spc="-44" dirty="0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</a:t>
            </a:r>
            <a:r>
              <a:rPr lang="en-US" sz="2345" spc="-44" dirty="0" err="1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sistem</a:t>
            </a:r>
            <a:r>
              <a:rPr lang="en-US" sz="2345" spc="-44" dirty="0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yang </a:t>
            </a:r>
            <a:r>
              <a:rPr lang="en-US" sz="2345" spc="-44" dirty="0" err="1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ada</a:t>
            </a:r>
            <a:r>
              <a:rPr lang="en-US" sz="2345" spc="-44" dirty="0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</a:t>
            </a:r>
            <a:r>
              <a:rPr lang="en-US" sz="2345" spc="-44" dirty="0" err="1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dengan</a:t>
            </a:r>
            <a:r>
              <a:rPr lang="en-US" sz="2345" spc="-44" dirty="0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</a:t>
            </a:r>
            <a:r>
              <a:rPr lang="en-US" sz="2345" spc="-44" dirty="0" err="1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menganalisa</a:t>
            </a:r>
            <a:r>
              <a:rPr lang="en-US" sz="2345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</a:p>
          <a:p>
            <a:pPr marL="1012841" lvl="2" indent="-337614" algn="l">
              <a:lnSpc>
                <a:spcPts val="3283"/>
              </a:lnSpc>
              <a:buAutoNum type="alphaLcPeriod"/>
            </a:pPr>
            <a:r>
              <a:rPr lang="en-US" sz="28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jabatan</a:t>
            </a:r>
            <a:r>
              <a:rPr lang="en-US" sz="28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dan </a:t>
            </a:r>
            <a:r>
              <a:rPr lang="en-US" sz="28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uraian</a:t>
            </a:r>
            <a:r>
              <a:rPr lang="en-US" sz="28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tugas</a:t>
            </a:r>
            <a:r>
              <a:rPr lang="en-US" sz="28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(</a:t>
            </a:r>
            <a:r>
              <a:rPr lang="en-US" sz="2800" spc="-44" dirty="0">
                <a:solidFill>
                  <a:srgbClr val="000000"/>
                </a:solidFill>
                <a:latin typeface="Clear Sans Italics"/>
                <a:ea typeface="Clear Sans Italics"/>
                <a:cs typeface="Clear Sans Italics"/>
                <a:sym typeface="Clear Sans Italics"/>
              </a:rPr>
              <a:t>Business Users</a:t>
            </a:r>
            <a:r>
              <a:rPr lang="en-US" sz="28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), </a:t>
            </a:r>
          </a:p>
          <a:p>
            <a:pPr marL="1012841" lvl="2" indent="-337614" algn="l">
              <a:lnSpc>
                <a:spcPts val="3283"/>
              </a:lnSpc>
              <a:buAutoNum type="alphaLcPeriod"/>
            </a:pPr>
            <a:r>
              <a:rPr lang="en-US" sz="28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proses </a:t>
            </a:r>
            <a:r>
              <a:rPr lang="en-US" sz="28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bisnis</a:t>
            </a:r>
            <a:r>
              <a:rPr lang="en-US" sz="28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(</a:t>
            </a:r>
            <a:r>
              <a:rPr lang="en-US" sz="2800" spc="-44" dirty="0">
                <a:solidFill>
                  <a:srgbClr val="000000"/>
                </a:solidFill>
                <a:latin typeface="Clear Sans Italics"/>
                <a:ea typeface="Clear Sans Italics"/>
                <a:cs typeface="Clear Sans Italics"/>
                <a:sym typeface="Clear Sans Italics"/>
              </a:rPr>
              <a:t>business process</a:t>
            </a:r>
            <a:r>
              <a:rPr lang="en-US" sz="28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), </a:t>
            </a:r>
          </a:p>
          <a:p>
            <a:pPr marL="1012841" lvl="2" indent="-337614" algn="l">
              <a:lnSpc>
                <a:spcPts val="3283"/>
              </a:lnSpc>
              <a:buAutoNum type="alphaLcPeriod"/>
            </a:pPr>
            <a:r>
              <a:rPr lang="en-US" sz="28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data </a:t>
            </a:r>
            <a:r>
              <a:rPr lang="en-US" sz="28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bisnis</a:t>
            </a:r>
            <a:r>
              <a:rPr lang="en-US" sz="28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(</a:t>
            </a:r>
            <a:r>
              <a:rPr lang="en-US" sz="2800" spc="-44" dirty="0">
                <a:solidFill>
                  <a:srgbClr val="000000"/>
                </a:solidFill>
                <a:latin typeface="Clear Sans Italics"/>
                <a:ea typeface="Clear Sans Italics"/>
                <a:cs typeface="Clear Sans Italics"/>
                <a:sym typeface="Clear Sans Italics"/>
              </a:rPr>
              <a:t>business data</a:t>
            </a:r>
            <a:r>
              <a:rPr lang="en-US" sz="28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)</a:t>
            </a:r>
          </a:p>
          <a:p>
            <a:pPr marL="1012841" lvl="2" indent="-337614" algn="l">
              <a:lnSpc>
                <a:spcPts val="3283"/>
              </a:lnSpc>
              <a:buAutoNum type="alphaLcPeriod"/>
            </a:pPr>
            <a:r>
              <a:rPr lang="en-US" sz="28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ketentuan</a:t>
            </a:r>
            <a:r>
              <a:rPr lang="en-US" sz="28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/</a:t>
            </a:r>
            <a:r>
              <a:rPr lang="en-US" sz="28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aturan</a:t>
            </a:r>
            <a:r>
              <a:rPr lang="en-US" sz="28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yang </a:t>
            </a:r>
            <a:r>
              <a:rPr lang="en-US" sz="28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ada</a:t>
            </a:r>
            <a:r>
              <a:rPr lang="en-US" sz="28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(</a:t>
            </a:r>
            <a:r>
              <a:rPr lang="en-US" sz="2800" spc="-44" dirty="0">
                <a:solidFill>
                  <a:srgbClr val="000000"/>
                </a:solidFill>
                <a:latin typeface="Clear Sans Italics"/>
                <a:ea typeface="Clear Sans Italics"/>
                <a:cs typeface="Clear Sans Italics"/>
                <a:sym typeface="Clear Sans Italics"/>
              </a:rPr>
              <a:t>business rules</a:t>
            </a:r>
            <a:r>
              <a:rPr lang="en-US" sz="28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), </a:t>
            </a:r>
          </a:p>
          <a:p>
            <a:pPr marL="1012841" lvl="2" indent="-337614" algn="l">
              <a:lnSpc>
                <a:spcPts val="3283"/>
              </a:lnSpc>
              <a:buAutoNum type="alphaLcPeriod"/>
            </a:pPr>
            <a:r>
              <a:rPr lang="en-US" sz="28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masalah</a:t>
            </a:r>
            <a:r>
              <a:rPr lang="en-US" sz="28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dan </a:t>
            </a:r>
            <a:r>
              <a:rPr lang="en-US" sz="28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mencari</a:t>
            </a:r>
            <a:r>
              <a:rPr lang="en-US" sz="28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solusinya</a:t>
            </a:r>
            <a:r>
              <a:rPr lang="en-US" sz="28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(</a:t>
            </a:r>
            <a:r>
              <a:rPr lang="en-US" sz="2800" spc="-44" dirty="0">
                <a:solidFill>
                  <a:srgbClr val="000000"/>
                </a:solidFill>
                <a:latin typeface="Clear Sans Italics"/>
                <a:ea typeface="Clear Sans Italics"/>
                <a:cs typeface="Clear Sans Italics"/>
                <a:sym typeface="Clear Sans Italics"/>
              </a:rPr>
              <a:t>Business problem &amp; Solution</a:t>
            </a:r>
            <a:r>
              <a:rPr lang="en-US" sz="28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), </a:t>
            </a:r>
          </a:p>
          <a:p>
            <a:pPr marL="1012841" lvl="2" indent="-337614" algn="l">
              <a:lnSpc>
                <a:spcPts val="3283"/>
              </a:lnSpc>
              <a:buAutoNum type="alphaLcPeriod"/>
            </a:pPr>
            <a:r>
              <a:rPr lang="en-US" sz="2800" spc="-44" dirty="0">
                <a:solidFill>
                  <a:srgbClr val="000000"/>
                </a:solidFill>
                <a:latin typeface="Clear Sans Italics"/>
                <a:ea typeface="Clear Sans Italics"/>
                <a:cs typeface="Clear Sans Italics"/>
                <a:sym typeface="Clear Sans Italics"/>
              </a:rPr>
              <a:t>Business Tools</a:t>
            </a:r>
            <a:r>
              <a:rPr lang="en-US" sz="28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dan </a:t>
            </a:r>
            <a:r>
              <a:rPr lang="en-US" sz="28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rencana-rencana</a:t>
            </a:r>
            <a:r>
              <a:rPr lang="en-US" sz="28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perusahaan</a:t>
            </a:r>
            <a:r>
              <a:rPr lang="en-US" sz="28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(</a:t>
            </a:r>
            <a:r>
              <a:rPr lang="en-US" sz="2800" spc="-44" dirty="0">
                <a:solidFill>
                  <a:srgbClr val="000000"/>
                </a:solidFill>
                <a:latin typeface="Clear Sans Italics"/>
                <a:ea typeface="Clear Sans Italics"/>
                <a:cs typeface="Clear Sans Italics"/>
                <a:sym typeface="Clear Sans Italics"/>
              </a:rPr>
              <a:t>business plans</a:t>
            </a:r>
            <a:r>
              <a:rPr lang="en-US" sz="2345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)</a:t>
            </a:r>
          </a:p>
        </p:txBody>
      </p:sp>
      <p:sp>
        <p:nvSpPr>
          <p:cNvPr id="14" name="Freeform 14"/>
          <p:cNvSpPr/>
          <p:nvPr/>
        </p:nvSpPr>
        <p:spPr>
          <a:xfrm rot="-5400000" flipV="1">
            <a:off x="-973992" y="8041380"/>
            <a:ext cx="5145502" cy="3200931"/>
          </a:xfrm>
          <a:custGeom>
            <a:avLst/>
            <a:gdLst/>
            <a:ahLst/>
            <a:cxnLst/>
            <a:rect l="l" t="t" r="r" b="b"/>
            <a:pathLst>
              <a:path w="5145502" h="3200931">
                <a:moveTo>
                  <a:pt x="0" y="3200931"/>
                </a:moveTo>
                <a:lnTo>
                  <a:pt x="5145502" y="3200931"/>
                </a:lnTo>
                <a:lnTo>
                  <a:pt x="5145502" y="0"/>
                </a:lnTo>
                <a:lnTo>
                  <a:pt x="0" y="0"/>
                </a:lnTo>
                <a:lnTo>
                  <a:pt x="0" y="320093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6328751" y="-550375"/>
            <a:ext cx="2621750" cy="262175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511289" y="-506856"/>
            <a:ext cx="1535556" cy="1535556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2479669"/>
            <a:ext cx="626542" cy="62654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511289" y="1378060"/>
            <a:ext cx="1167976" cy="116797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C20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52642" y="3879387"/>
            <a:ext cx="10001211" cy="4196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3743" lvl="1" indent="-306871" algn="l">
              <a:lnSpc>
                <a:spcPts val="3354"/>
              </a:lnSpc>
              <a:buFont typeface="Arial"/>
              <a:buChar char="•"/>
            </a:pPr>
            <a:r>
              <a:rPr lang="en-US" sz="2842" spc="-54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Model</a:t>
            </a:r>
            <a:r>
              <a:rPr lang="en-US" sz="2842" spc="-54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 merupakan suatu gambar terstruktur yang mengilustrasikan proses-proses, input, output dan file yang diperlukan dalam peristiwa-peristiwa bisnis.</a:t>
            </a:r>
          </a:p>
          <a:p>
            <a:pPr algn="l">
              <a:lnSpc>
                <a:spcPts val="3354"/>
              </a:lnSpc>
            </a:pPr>
            <a:endParaRPr lang="en-US" sz="2842" spc="-54">
              <a:solidFill>
                <a:srgbClr val="112D4E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613743" lvl="1" indent="-306871" algn="l">
              <a:lnSpc>
                <a:spcPts val="3354"/>
              </a:lnSpc>
              <a:buFont typeface="Arial"/>
              <a:buChar char="•"/>
            </a:pPr>
            <a:r>
              <a:rPr lang="en-US" sz="2842" spc="-54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Penekanan utama teknik </a:t>
            </a:r>
            <a:r>
              <a:rPr lang="en-US" sz="2842" spc="-54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ini ada pada proses dan berikutnya adalah data</a:t>
            </a:r>
          </a:p>
          <a:p>
            <a:pPr algn="l">
              <a:lnSpc>
                <a:spcPts val="3354"/>
              </a:lnSpc>
            </a:pPr>
            <a:endParaRPr lang="en-US" sz="2842" spc="-54">
              <a:solidFill>
                <a:srgbClr val="112D4E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613743" lvl="1" indent="-306871" algn="l">
              <a:lnSpc>
                <a:spcPts val="3354"/>
              </a:lnSpc>
              <a:buFont typeface="Arial"/>
              <a:buChar char="•"/>
            </a:pPr>
            <a:r>
              <a:rPr lang="en-US" sz="2842" spc="-54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Teknik ini</a:t>
            </a:r>
            <a:r>
              <a:rPr lang="en-US" sz="2842" spc="-54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 digunakan oleh sistem analis dengan menggambarkan serangkaian model proses dalam Diagram Alir Data (DFD)</a:t>
            </a:r>
            <a:r>
              <a:rPr lang="en-US" sz="2842" spc="-54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. </a:t>
            </a:r>
          </a:p>
        </p:txBody>
      </p:sp>
      <p:sp>
        <p:nvSpPr>
          <p:cNvPr id="9" name="Freeform 9"/>
          <p:cNvSpPr/>
          <p:nvPr/>
        </p:nvSpPr>
        <p:spPr>
          <a:xfrm rot="-5400000" flipV="1">
            <a:off x="-973992" y="8041380"/>
            <a:ext cx="5145502" cy="3200931"/>
          </a:xfrm>
          <a:custGeom>
            <a:avLst/>
            <a:gdLst/>
            <a:ahLst/>
            <a:cxnLst/>
            <a:rect l="l" t="t" r="r" b="b"/>
            <a:pathLst>
              <a:path w="5145502" h="3200931">
                <a:moveTo>
                  <a:pt x="0" y="3200931"/>
                </a:moveTo>
                <a:lnTo>
                  <a:pt x="5145502" y="3200931"/>
                </a:lnTo>
                <a:lnTo>
                  <a:pt x="5145502" y="0"/>
                </a:lnTo>
                <a:lnTo>
                  <a:pt x="0" y="0"/>
                </a:lnTo>
                <a:lnTo>
                  <a:pt x="0" y="320093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6328751" y="-550375"/>
            <a:ext cx="2621750" cy="262175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511289" y="-506856"/>
            <a:ext cx="1535556" cy="1535556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2023887" y="3753305"/>
            <a:ext cx="5022958" cy="5022958"/>
          </a:xfrm>
          <a:custGeom>
            <a:avLst/>
            <a:gdLst/>
            <a:ahLst/>
            <a:cxnLst/>
            <a:rect l="l" t="t" r="r" b="b"/>
            <a:pathLst>
              <a:path w="5022958" h="5022958">
                <a:moveTo>
                  <a:pt x="0" y="0"/>
                </a:moveTo>
                <a:lnTo>
                  <a:pt x="5022958" y="0"/>
                </a:lnTo>
                <a:lnTo>
                  <a:pt x="5022958" y="5022958"/>
                </a:lnTo>
                <a:lnTo>
                  <a:pt x="0" y="50229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598759" y="821028"/>
            <a:ext cx="13606592" cy="120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179"/>
              </a:lnSpc>
            </a:pPr>
            <a:r>
              <a:rPr lang="en-US" sz="8499" spc="-212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1. Analisa </a:t>
            </a:r>
            <a:r>
              <a:rPr lang="en-US" sz="8499" spc="-212" dirty="0" err="1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terstruktur</a:t>
            </a:r>
            <a:r>
              <a:rPr lang="en-US" sz="8499" spc="-212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 Modern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98759" y="2436538"/>
            <a:ext cx="14729992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283"/>
              </a:lnSpc>
            </a:pPr>
            <a:r>
              <a:rPr lang="en-US" sz="32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Analisis</a:t>
            </a:r>
            <a:r>
              <a:rPr lang="en-US" sz="32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terstruktur</a:t>
            </a:r>
            <a:r>
              <a:rPr lang="en-US" sz="32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Modern </a:t>
            </a:r>
            <a:r>
              <a:rPr lang="en-US" sz="32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adalah</a:t>
            </a:r>
            <a:r>
              <a:rPr lang="en-US" sz="32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teknik</a:t>
            </a:r>
            <a:r>
              <a:rPr lang="en-US" sz="32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yang </a:t>
            </a:r>
            <a:r>
              <a:rPr lang="en-US" sz="32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berorientasi</a:t>
            </a:r>
            <a:r>
              <a:rPr lang="en-US" sz="32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proses yang </a:t>
            </a:r>
            <a:r>
              <a:rPr lang="en-US" sz="32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digunakan</a:t>
            </a:r>
            <a:r>
              <a:rPr lang="en-US" sz="32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untuk</a:t>
            </a:r>
            <a:r>
              <a:rPr lang="en-US" sz="32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memodelkan</a:t>
            </a:r>
            <a:r>
              <a:rPr lang="en-US" sz="32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kebutuhan-kebutuhan</a:t>
            </a:r>
            <a:r>
              <a:rPr lang="en-US" sz="32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bisnis</a:t>
            </a:r>
            <a:r>
              <a:rPr lang="en-US" sz="32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untuk</a:t>
            </a:r>
            <a:r>
              <a:rPr lang="en-US" sz="32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suatu</a:t>
            </a:r>
            <a:r>
              <a:rPr lang="en-US" sz="3200" spc="-4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sistem</a:t>
            </a:r>
            <a:endParaRPr lang="en-US" sz="3200" spc="-44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2479669"/>
            <a:ext cx="626542" cy="62654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511289" y="1378060"/>
            <a:ext cx="1167976" cy="116797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C20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5400000">
            <a:off x="14686549" y="6884459"/>
            <a:ext cx="5145502" cy="3200931"/>
          </a:xfrm>
          <a:custGeom>
            <a:avLst/>
            <a:gdLst/>
            <a:ahLst/>
            <a:cxnLst/>
            <a:rect l="l" t="t" r="r" b="b"/>
            <a:pathLst>
              <a:path w="5145502" h="3200931">
                <a:moveTo>
                  <a:pt x="0" y="0"/>
                </a:moveTo>
                <a:lnTo>
                  <a:pt x="5145502" y="0"/>
                </a:lnTo>
                <a:lnTo>
                  <a:pt x="5145502" y="3200931"/>
                </a:lnTo>
                <a:lnTo>
                  <a:pt x="0" y="32009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6328751" y="-550375"/>
            <a:ext cx="2621750" cy="262175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511289" y="-506856"/>
            <a:ext cx="1535556" cy="153555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211733" y="2876004"/>
            <a:ext cx="1720257" cy="1720257"/>
            <a:chOff x="0" y="0"/>
            <a:chExt cx="453072" cy="45307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53072" cy="453072"/>
            </a:xfrm>
            <a:custGeom>
              <a:avLst/>
              <a:gdLst/>
              <a:ahLst/>
              <a:cxnLst/>
              <a:rect l="l" t="t" r="r" b="b"/>
              <a:pathLst>
                <a:path w="453072" h="453072">
                  <a:moveTo>
                    <a:pt x="0" y="0"/>
                  </a:moveTo>
                  <a:lnTo>
                    <a:pt x="453072" y="0"/>
                  </a:lnTo>
                  <a:lnTo>
                    <a:pt x="453072" y="453072"/>
                  </a:lnTo>
                  <a:lnTo>
                    <a:pt x="0" y="453072"/>
                  </a:lnTo>
                  <a:close/>
                </a:path>
              </a:pathLst>
            </a:custGeom>
            <a:solidFill>
              <a:srgbClr val="FCC208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53072" cy="4911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278803" y="7590307"/>
            <a:ext cx="1720257" cy="1720257"/>
            <a:chOff x="0" y="0"/>
            <a:chExt cx="453072" cy="45307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53072" cy="453072"/>
            </a:xfrm>
            <a:custGeom>
              <a:avLst/>
              <a:gdLst/>
              <a:ahLst/>
              <a:cxnLst/>
              <a:rect l="l" t="t" r="r" b="b"/>
              <a:pathLst>
                <a:path w="453072" h="453072">
                  <a:moveTo>
                    <a:pt x="0" y="0"/>
                  </a:moveTo>
                  <a:lnTo>
                    <a:pt x="453072" y="0"/>
                  </a:lnTo>
                  <a:lnTo>
                    <a:pt x="453072" y="453072"/>
                  </a:lnTo>
                  <a:lnTo>
                    <a:pt x="0" y="453072"/>
                  </a:lnTo>
                  <a:close/>
                </a:path>
              </a:pathLst>
            </a:custGeom>
            <a:solidFill>
              <a:srgbClr val="FCC208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453072" cy="4911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2221322" y="836700"/>
            <a:ext cx="12610829" cy="1046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11"/>
              </a:lnSpc>
            </a:pPr>
            <a:r>
              <a:rPr lang="en-US" sz="7418" spc="-185" dirty="0" err="1">
                <a:solidFill>
                  <a:srgbClr val="265B8C"/>
                </a:solidFill>
                <a:latin typeface="Barlow Bold"/>
                <a:ea typeface="Barlow Bold"/>
                <a:cs typeface="Barlow Bold"/>
                <a:sym typeface="Barlow Bold"/>
              </a:rPr>
              <a:t>Contoh</a:t>
            </a:r>
            <a:r>
              <a:rPr lang="en-US" sz="7418" spc="-185" dirty="0">
                <a:solidFill>
                  <a:srgbClr val="265B8C"/>
                </a:solidFill>
                <a:latin typeface="Barlow Bold"/>
                <a:ea typeface="Barlow Bold"/>
                <a:cs typeface="Barlow Bold"/>
                <a:sym typeface="Barlow Bold"/>
              </a:rPr>
              <a:t> DFD </a:t>
            </a:r>
            <a:r>
              <a:rPr lang="en-US" sz="7418" spc="-185" dirty="0" err="1">
                <a:solidFill>
                  <a:srgbClr val="265B8C"/>
                </a:solidFill>
                <a:latin typeface="Barlow Bold"/>
                <a:ea typeface="Barlow Bold"/>
                <a:cs typeface="Barlow Bold"/>
                <a:sym typeface="Barlow Bold"/>
              </a:rPr>
              <a:t>Sistem</a:t>
            </a:r>
            <a:r>
              <a:rPr lang="en-US" sz="7418" spc="-185" dirty="0">
                <a:solidFill>
                  <a:srgbClr val="265B8C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7418" spc="-185" dirty="0" err="1">
                <a:solidFill>
                  <a:srgbClr val="265B8C"/>
                </a:solidFill>
                <a:latin typeface="Barlow Bold"/>
                <a:ea typeface="Barlow Bold"/>
                <a:cs typeface="Barlow Bold"/>
                <a:sym typeface="Barlow Bold"/>
              </a:rPr>
              <a:t>Penggajian</a:t>
            </a:r>
            <a:endParaRPr lang="en-US" sz="7418" spc="-185" dirty="0">
              <a:solidFill>
                <a:srgbClr val="265B8C"/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  <p:sp>
        <p:nvSpPr>
          <p:cNvPr id="22" name="AutoShape 22"/>
          <p:cNvSpPr/>
          <p:nvPr/>
        </p:nvSpPr>
        <p:spPr>
          <a:xfrm>
            <a:off x="4059353" y="3434199"/>
            <a:ext cx="5358055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9417408" y="3410876"/>
            <a:ext cx="1404" cy="1373831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4" name="AutoShape 24"/>
          <p:cNvSpPr/>
          <p:nvPr/>
        </p:nvSpPr>
        <p:spPr>
          <a:xfrm flipH="1">
            <a:off x="4283560" y="4097792"/>
            <a:ext cx="46561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5" name="AutoShape 25"/>
          <p:cNvSpPr/>
          <p:nvPr/>
        </p:nvSpPr>
        <p:spPr>
          <a:xfrm>
            <a:off x="8949219" y="4078742"/>
            <a:ext cx="15975" cy="115018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>
            <a:off x="9784771" y="3106211"/>
            <a:ext cx="0" cy="187077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 flipV="1">
            <a:off x="9756309" y="3078119"/>
            <a:ext cx="3710709" cy="2188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8" name="AutoShape 28"/>
          <p:cNvSpPr/>
          <p:nvPr/>
        </p:nvSpPr>
        <p:spPr>
          <a:xfrm>
            <a:off x="10192768" y="3706251"/>
            <a:ext cx="3563032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10192768" y="3696726"/>
            <a:ext cx="0" cy="128025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30" name="AutoShape 30"/>
          <p:cNvSpPr/>
          <p:nvPr/>
        </p:nvSpPr>
        <p:spPr>
          <a:xfrm flipH="1">
            <a:off x="10607513" y="4353062"/>
            <a:ext cx="15240" cy="87586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31" name="AutoShape 31"/>
          <p:cNvSpPr/>
          <p:nvPr/>
        </p:nvSpPr>
        <p:spPr>
          <a:xfrm flipV="1">
            <a:off x="10607513" y="4372111"/>
            <a:ext cx="3305439" cy="1559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32"/>
          <p:cNvSpPr/>
          <p:nvPr/>
        </p:nvSpPr>
        <p:spPr>
          <a:xfrm flipH="1">
            <a:off x="2903405" y="5793822"/>
            <a:ext cx="0" cy="161690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3" name="AutoShape 33"/>
          <p:cNvSpPr/>
          <p:nvPr/>
        </p:nvSpPr>
        <p:spPr>
          <a:xfrm>
            <a:off x="2887543" y="5793822"/>
            <a:ext cx="5297346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34" name="AutoShape 34"/>
          <p:cNvSpPr/>
          <p:nvPr/>
        </p:nvSpPr>
        <p:spPr>
          <a:xfrm>
            <a:off x="3310932" y="6405944"/>
            <a:ext cx="0" cy="100505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>
            <a:off x="3310932" y="6405944"/>
            <a:ext cx="470443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36" name="AutoShape 36"/>
          <p:cNvSpPr/>
          <p:nvPr/>
        </p:nvSpPr>
        <p:spPr>
          <a:xfrm flipH="1">
            <a:off x="3635754" y="6913508"/>
            <a:ext cx="0" cy="49748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37"/>
          <p:cNvSpPr/>
          <p:nvPr/>
        </p:nvSpPr>
        <p:spPr>
          <a:xfrm>
            <a:off x="3635754" y="6913508"/>
            <a:ext cx="4379612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38" name="AutoShape 38"/>
          <p:cNvSpPr/>
          <p:nvPr/>
        </p:nvSpPr>
        <p:spPr>
          <a:xfrm>
            <a:off x="10211816" y="8107851"/>
            <a:ext cx="0" cy="74225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AutoShape 39"/>
          <p:cNvSpPr/>
          <p:nvPr/>
        </p:nvSpPr>
        <p:spPr>
          <a:xfrm flipH="1" flipV="1">
            <a:off x="4302610" y="8869158"/>
            <a:ext cx="5928256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40" name="AutoShape 40"/>
          <p:cNvSpPr/>
          <p:nvPr/>
        </p:nvSpPr>
        <p:spPr>
          <a:xfrm>
            <a:off x="9577543" y="8215109"/>
            <a:ext cx="0" cy="28886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1" name="AutoShape 41"/>
          <p:cNvSpPr/>
          <p:nvPr/>
        </p:nvSpPr>
        <p:spPr>
          <a:xfrm flipH="1" flipV="1">
            <a:off x="4264512" y="8484924"/>
            <a:ext cx="531303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42" name="Group 42"/>
          <p:cNvGrpSpPr/>
          <p:nvPr/>
        </p:nvGrpSpPr>
        <p:grpSpPr>
          <a:xfrm>
            <a:off x="8184889" y="4977249"/>
            <a:ext cx="3237860" cy="3237860"/>
            <a:chOff x="0" y="0"/>
            <a:chExt cx="812800" cy="8128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65B8C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5352368" y="2986241"/>
            <a:ext cx="3242299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976"/>
              </a:lnSpc>
            </a:pPr>
            <a:r>
              <a:rPr lang="en-US" sz="2400" spc="-45" dirty="0">
                <a:solidFill>
                  <a:srgbClr val="112D4E"/>
                </a:solidFill>
                <a:latin typeface="Barlow"/>
                <a:ea typeface="Barlow"/>
                <a:cs typeface="Barlow"/>
                <a:sym typeface="Barlow"/>
              </a:rPr>
              <a:t>Data </a:t>
            </a:r>
            <a:r>
              <a:rPr lang="en-US" sz="2400" spc="-45" dirty="0" err="1">
                <a:solidFill>
                  <a:srgbClr val="112D4E"/>
                </a:solidFill>
                <a:latin typeface="Barlow"/>
                <a:ea typeface="Barlow"/>
                <a:cs typeface="Barlow"/>
                <a:sym typeface="Barlow"/>
              </a:rPr>
              <a:t>Karyawan</a:t>
            </a:r>
            <a:endParaRPr lang="en-US" sz="2400" spc="-45" dirty="0">
              <a:solidFill>
                <a:srgbClr val="112D4E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5720551" y="4262405"/>
            <a:ext cx="1525853" cy="25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76"/>
              </a:lnSpc>
            </a:pPr>
            <a:r>
              <a:rPr lang="en-US" sz="2400" spc="-45" dirty="0">
                <a:solidFill>
                  <a:srgbClr val="112D4E"/>
                </a:solidFill>
                <a:latin typeface="Barlow"/>
                <a:ea typeface="Barlow"/>
                <a:cs typeface="Barlow"/>
                <a:sym typeface="Barlow"/>
              </a:rPr>
              <a:t>Slip </a:t>
            </a:r>
            <a:r>
              <a:rPr lang="en-US" sz="2400" spc="-45" dirty="0" err="1">
                <a:solidFill>
                  <a:srgbClr val="112D4E"/>
                </a:solidFill>
                <a:latin typeface="Barlow"/>
                <a:ea typeface="Barlow"/>
                <a:cs typeface="Barlow"/>
                <a:sym typeface="Barlow"/>
              </a:rPr>
              <a:t>Gaji</a:t>
            </a:r>
            <a:endParaRPr lang="en-US" sz="2400" spc="-45" dirty="0">
              <a:solidFill>
                <a:srgbClr val="112D4E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0192768" y="2708201"/>
            <a:ext cx="2470733" cy="25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76"/>
              </a:lnSpc>
            </a:pPr>
            <a:r>
              <a:rPr lang="en-US" sz="1829" spc="-45">
                <a:solidFill>
                  <a:srgbClr val="112D4E"/>
                </a:solidFill>
                <a:latin typeface="Barlow"/>
                <a:ea typeface="Barlow"/>
                <a:cs typeface="Barlow"/>
                <a:sym typeface="Barlow"/>
              </a:rPr>
              <a:t>Laporan Data Karyawan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607513" y="3315499"/>
            <a:ext cx="2470733" cy="25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76"/>
              </a:lnSpc>
            </a:pPr>
            <a:r>
              <a:rPr lang="en-US" sz="1829" spc="-45">
                <a:solidFill>
                  <a:srgbClr val="112D4E"/>
                </a:solidFill>
                <a:latin typeface="Barlow"/>
                <a:ea typeface="Barlow"/>
                <a:cs typeface="Barlow"/>
                <a:sym typeface="Barlow"/>
              </a:rPr>
              <a:t>Rekap data Absensi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14047053" y="2843907"/>
            <a:ext cx="2470733" cy="1720257"/>
            <a:chOff x="0" y="0"/>
            <a:chExt cx="453072" cy="453072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453072" cy="453072"/>
            </a:xfrm>
            <a:custGeom>
              <a:avLst/>
              <a:gdLst/>
              <a:ahLst/>
              <a:cxnLst/>
              <a:rect l="l" t="t" r="r" b="b"/>
              <a:pathLst>
                <a:path w="453072" h="453072">
                  <a:moveTo>
                    <a:pt x="0" y="0"/>
                  </a:moveTo>
                  <a:lnTo>
                    <a:pt x="453072" y="0"/>
                  </a:lnTo>
                  <a:lnTo>
                    <a:pt x="453072" y="453072"/>
                  </a:lnTo>
                  <a:lnTo>
                    <a:pt x="0" y="453072"/>
                  </a:lnTo>
                  <a:close/>
                </a:path>
              </a:pathLst>
            </a:custGeom>
            <a:solidFill>
              <a:srgbClr val="FCC208"/>
            </a:solidFill>
          </p:spPr>
        </p:sp>
        <p:sp>
          <p:nvSpPr>
            <p:cNvPr id="51" name="TextBox 51"/>
            <p:cNvSpPr txBox="1"/>
            <p:nvPr/>
          </p:nvSpPr>
          <p:spPr>
            <a:xfrm>
              <a:off x="0" y="-38100"/>
              <a:ext cx="453072" cy="4911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10766059" y="4035007"/>
            <a:ext cx="2470733" cy="25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76"/>
              </a:lnSpc>
            </a:pPr>
            <a:r>
              <a:rPr lang="en-US" sz="1829" spc="-45">
                <a:solidFill>
                  <a:srgbClr val="112D4E"/>
                </a:solidFill>
                <a:latin typeface="Barlow"/>
                <a:ea typeface="Barlow"/>
                <a:cs typeface="Barlow"/>
                <a:sym typeface="Barlow"/>
              </a:rPr>
              <a:t>Rekap Data Lembur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892709" y="5394125"/>
            <a:ext cx="1602053" cy="25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76"/>
              </a:lnSpc>
            </a:pPr>
            <a:r>
              <a:rPr lang="en-US" sz="1829" spc="-45">
                <a:solidFill>
                  <a:srgbClr val="112D4E"/>
                </a:solidFill>
                <a:latin typeface="Barlow"/>
                <a:ea typeface="Barlow"/>
                <a:cs typeface="Barlow"/>
                <a:sym typeface="Barlow"/>
              </a:rPr>
              <a:t>Data Karyawan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892709" y="6003372"/>
            <a:ext cx="1602053" cy="25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76"/>
              </a:lnSpc>
            </a:pPr>
            <a:r>
              <a:rPr lang="en-US" sz="1829" spc="-45">
                <a:solidFill>
                  <a:srgbClr val="112D4E"/>
                </a:solidFill>
                <a:latin typeface="Barlow"/>
                <a:ea typeface="Barlow"/>
                <a:cs typeface="Barlow"/>
                <a:sym typeface="Barlow"/>
              </a:rPr>
              <a:t>Upah per/ Jam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892709" y="6615494"/>
            <a:ext cx="1602053" cy="25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76"/>
              </a:lnSpc>
            </a:pPr>
            <a:r>
              <a:rPr lang="en-US" sz="1829" spc="-45">
                <a:solidFill>
                  <a:srgbClr val="112D4E"/>
                </a:solidFill>
                <a:latin typeface="Barlow"/>
                <a:ea typeface="Barlow"/>
                <a:cs typeface="Barlow"/>
                <a:sym typeface="Barlow"/>
              </a:rPr>
              <a:t>Upah Lembur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997373" y="8126901"/>
            <a:ext cx="2257373" cy="25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76"/>
              </a:lnSpc>
            </a:pPr>
            <a:r>
              <a:rPr lang="en-US" sz="1829" spc="-45">
                <a:solidFill>
                  <a:srgbClr val="112D4E"/>
                </a:solidFill>
                <a:latin typeface="Barlow"/>
                <a:ea typeface="Barlow"/>
                <a:cs typeface="Barlow"/>
                <a:sym typeface="Barlow"/>
              </a:rPr>
              <a:t>Laporan Gaji Karyawan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997373" y="8992983"/>
            <a:ext cx="2257373" cy="25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76"/>
              </a:lnSpc>
            </a:pPr>
            <a:r>
              <a:rPr lang="en-US" sz="1829" spc="-45">
                <a:solidFill>
                  <a:srgbClr val="112D4E"/>
                </a:solidFill>
                <a:latin typeface="Barlow"/>
                <a:ea typeface="Barlow"/>
                <a:cs typeface="Barlow"/>
                <a:sym typeface="Barlow"/>
              </a:rPr>
              <a:t>Laporan Data Karyawan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410248" y="5838857"/>
            <a:ext cx="2787142" cy="1216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938" spc="-73">
                <a:solidFill>
                  <a:srgbClr val="FCC208"/>
                </a:solidFill>
                <a:latin typeface="Barlow Bold"/>
                <a:ea typeface="Barlow Bold"/>
                <a:cs typeface="Barlow Bold"/>
                <a:sym typeface="Barlow Bold"/>
              </a:rPr>
              <a:t>SISTEM INFORMASI</a:t>
            </a:r>
          </a:p>
          <a:p>
            <a:pPr marL="0" lvl="0" indent="0" algn="ctr">
              <a:lnSpc>
                <a:spcPts val="3173"/>
              </a:lnSpc>
            </a:pPr>
            <a:r>
              <a:rPr lang="en-US" sz="2938" spc="-73">
                <a:solidFill>
                  <a:srgbClr val="FCC208"/>
                </a:solidFill>
                <a:latin typeface="Barlow Bold"/>
                <a:ea typeface="Barlow Bold"/>
                <a:cs typeface="Barlow Bold"/>
                <a:sym typeface="Barlow Bold"/>
              </a:rPr>
              <a:t>PENGGAJIAN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2406390" y="3571949"/>
            <a:ext cx="1644709" cy="264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976"/>
              </a:lnSpc>
            </a:pPr>
            <a:r>
              <a:rPr lang="en-US" sz="2800" spc="-45" dirty="0" err="1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Pegawai</a:t>
            </a:r>
            <a:endParaRPr lang="en-US" sz="2800" spc="-45" dirty="0">
              <a:solidFill>
                <a:srgbClr val="112D4E"/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2539038" y="8357245"/>
            <a:ext cx="1424021" cy="264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976"/>
              </a:lnSpc>
            </a:pPr>
            <a:r>
              <a:rPr lang="en-US" sz="2800" spc="-45" dirty="0" err="1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Direktur</a:t>
            </a:r>
            <a:endParaRPr lang="en-US" sz="2800" spc="-45" dirty="0">
              <a:solidFill>
                <a:srgbClr val="112D4E"/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14427103" y="3553711"/>
            <a:ext cx="1688979" cy="264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976"/>
              </a:lnSpc>
            </a:pPr>
            <a:r>
              <a:rPr lang="en-US" sz="2800" spc="-45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Personalia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2479669"/>
            <a:ext cx="626542" cy="62654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511289" y="1378060"/>
            <a:ext cx="1167976" cy="116797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C20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66800" y="3217906"/>
            <a:ext cx="10752405" cy="3932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13743" lvl="1" indent="-306871" algn="l">
              <a:lnSpc>
                <a:spcPts val="3354"/>
              </a:lnSpc>
              <a:buFont typeface="Arial"/>
              <a:buChar char="•"/>
            </a:pPr>
            <a:r>
              <a:rPr lang="en-US" sz="3200" spc="-54" dirty="0" err="1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Perekayasaan</a:t>
            </a:r>
            <a:r>
              <a:rPr lang="en-US" sz="3200" spc="-54" dirty="0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</a:t>
            </a:r>
            <a:r>
              <a:rPr lang="en-US" sz="3200" spc="-54" dirty="0" err="1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Informasi</a:t>
            </a:r>
            <a:r>
              <a:rPr lang="en-US" sz="3200" spc="-54" dirty="0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54" dirty="0" err="1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merupakan</a:t>
            </a:r>
            <a:r>
              <a:rPr lang="en-US" sz="3200" spc="-54" dirty="0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54" dirty="0" err="1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teknik</a:t>
            </a:r>
            <a:r>
              <a:rPr lang="en-US" sz="3200" spc="-54" dirty="0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 yang </a:t>
            </a:r>
            <a:r>
              <a:rPr lang="en-US" sz="3200" spc="-54" dirty="0" err="1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berorientasi</a:t>
            </a:r>
            <a:r>
              <a:rPr lang="en-US" sz="3200" spc="-54" dirty="0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 pada data. Teknik </a:t>
            </a:r>
            <a:r>
              <a:rPr lang="en-US" sz="3200" spc="-54" dirty="0" err="1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ini</a:t>
            </a:r>
            <a:r>
              <a:rPr lang="en-US" sz="3200" spc="-54" dirty="0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54" dirty="0" err="1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diaplikasikan</a:t>
            </a:r>
            <a:r>
              <a:rPr lang="en-US" sz="3200" spc="-54" dirty="0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54" dirty="0" err="1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kepada</a:t>
            </a:r>
            <a:r>
              <a:rPr lang="en-US" sz="3200" spc="-54" dirty="0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54" dirty="0" err="1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organisasi</a:t>
            </a:r>
            <a:r>
              <a:rPr lang="en-US" sz="3200" spc="-54" dirty="0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54" dirty="0" err="1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keseluruhan</a:t>
            </a:r>
            <a:r>
              <a:rPr lang="en-US" sz="3200" spc="-54" dirty="0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 (</a:t>
            </a:r>
            <a:r>
              <a:rPr lang="en-US" sz="3200" spc="-54" dirty="0" err="1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atau</a:t>
            </a:r>
            <a:r>
              <a:rPr lang="en-US" sz="3200" spc="-54" dirty="0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54" dirty="0" err="1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bagian</a:t>
            </a:r>
            <a:r>
              <a:rPr lang="en-US" sz="3200" spc="-54" dirty="0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 yang </a:t>
            </a:r>
            <a:r>
              <a:rPr lang="en-US" sz="3200" spc="-54" dirty="0" err="1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signifikan</a:t>
            </a:r>
            <a:r>
              <a:rPr lang="en-US" sz="3200" spc="-54" dirty="0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54" dirty="0" err="1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dari</a:t>
            </a:r>
            <a:r>
              <a:rPr lang="en-US" sz="3200" spc="-54" dirty="0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54" dirty="0" err="1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perusahaan</a:t>
            </a:r>
            <a:r>
              <a:rPr lang="en-US" sz="3200" spc="-54" dirty="0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3200" spc="-54" dirty="0" err="1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misalnya</a:t>
            </a:r>
            <a:r>
              <a:rPr lang="en-US" sz="3200" spc="-54" dirty="0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 divisi).</a:t>
            </a:r>
          </a:p>
          <a:p>
            <a:pPr algn="l">
              <a:lnSpc>
                <a:spcPts val="3354"/>
              </a:lnSpc>
            </a:pPr>
            <a:endParaRPr lang="en-US" sz="3200" spc="-54" dirty="0">
              <a:solidFill>
                <a:srgbClr val="112D4E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613743" lvl="1" indent="-306871" algn="l">
              <a:lnSpc>
                <a:spcPts val="3354"/>
              </a:lnSpc>
              <a:buFont typeface="Arial"/>
              <a:buChar char="•"/>
            </a:pPr>
            <a:r>
              <a:rPr lang="en-US" sz="3200" spc="-54" dirty="0" err="1">
                <a:solidFill>
                  <a:schemeClr val="accent6">
                    <a:lumMod val="75000"/>
                  </a:schemeClr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Konsep</a:t>
            </a:r>
            <a:r>
              <a:rPr lang="en-US" sz="3200" spc="-54" dirty="0">
                <a:solidFill>
                  <a:schemeClr val="accent6">
                    <a:lumMod val="75000"/>
                  </a:schemeClr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</a:t>
            </a:r>
            <a:r>
              <a:rPr lang="en-US" sz="3200" spc="-54" dirty="0" err="1">
                <a:solidFill>
                  <a:schemeClr val="accent6">
                    <a:lumMod val="75000"/>
                  </a:schemeClr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dasar</a:t>
            </a:r>
            <a:r>
              <a:rPr lang="en-US" sz="3200" spc="-54" dirty="0">
                <a:solidFill>
                  <a:schemeClr val="accent6">
                    <a:lumMod val="75000"/>
                  </a:schemeClr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</a:t>
            </a:r>
            <a:r>
              <a:rPr lang="en-US" sz="3200" spc="-54" dirty="0">
                <a:solidFill>
                  <a:schemeClr val="accent6">
                    <a:lumMod val="75000"/>
                  </a:schemeClr>
                </a:solidFill>
                <a:latin typeface="Clear Sans"/>
                <a:ea typeface="Clear Sans"/>
                <a:cs typeface="Clear Sans"/>
                <a:sym typeface="Clear Sans"/>
              </a:rPr>
              <a:t>yang </a:t>
            </a:r>
            <a:r>
              <a:rPr lang="en-US" sz="3200" spc="-54" dirty="0" err="1">
                <a:solidFill>
                  <a:schemeClr val="accent6">
                    <a:lumMod val="75000"/>
                  </a:schemeClr>
                </a:solidFill>
                <a:latin typeface="Clear Sans"/>
                <a:ea typeface="Clear Sans"/>
                <a:cs typeface="Clear Sans"/>
                <a:sym typeface="Clear Sans"/>
              </a:rPr>
              <a:t>melandasi</a:t>
            </a:r>
            <a:r>
              <a:rPr lang="en-US" sz="3200" spc="-54" dirty="0">
                <a:solidFill>
                  <a:schemeClr val="accent6">
                    <a:lumMod val="75000"/>
                  </a:schemeClr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54" dirty="0" err="1">
                <a:solidFill>
                  <a:schemeClr val="accent6">
                    <a:lumMod val="75000"/>
                  </a:schemeClr>
                </a:solidFill>
                <a:latin typeface="Clear Sans"/>
                <a:ea typeface="Clear Sans"/>
                <a:cs typeface="Clear Sans"/>
                <a:sym typeface="Clear Sans"/>
              </a:rPr>
              <a:t>perekayasaan</a:t>
            </a:r>
            <a:r>
              <a:rPr lang="en-US" sz="3200" spc="-54" dirty="0">
                <a:solidFill>
                  <a:schemeClr val="accent6">
                    <a:lumMod val="75000"/>
                  </a:schemeClr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54" dirty="0" err="1">
                <a:solidFill>
                  <a:schemeClr val="accent6">
                    <a:lumMod val="75000"/>
                  </a:schemeClr>
                </a:solidFill>
                <a:latin typeface="Clear Sans"/>
                <a:ea typeface="Clear Sans"/>
                <a:cs typeface="Clear Sans"/>
                <a:sym typeface="Clear Sans"/>
              </a:rPr>
              <a:t>informasi</a:t>
            </a:r>
            <a:r>
              <a:rPr lang="en-US" sz="3200" spc="-54" dirty="0">
                <a:solidFill>
                  <a:schemeClr val="accent6">
                    <a:lumMod val="75000"/>
                  </a:schemeClr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54" dirty="0" err="1">
                <a:solidFill>
                  <a:schemeClr val="accent6">
                    <a:lumMod val="75000"/>
                  </a:schemeClr>
                </a:solidFill>
                <a:latin typeface="Clear Sans"/>
                <a:ea typeface="Clear Sans"/>
                <a:cs typeface="Clear Sans"/>
                <a:sym typeface="Clear Sans"/>
              </a:rPr>
              <a:t>adalah</a:t>
            </a:r>
            <a:r>
              <a:rPr lang="en-US" sz="3200" spc="-54" dirty="0">
                <a:solidFill>
                  <a:schemeClr val="accent6">
                    <a:lumMod val="75000"/>
                  </a:schemeClr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54" dirty="0" err="1">
                <a:solidFill>
                  <a:schemeClr val="accent6">
                    <a:lumMod val="75000"/>
                  </a:schemeClr>
                </a:solidFill>
                <a:latin typeface="Clear Sans"/>
                <a:ea typeface="Clear Sans"/>
                <a:cs typeface="Clear Sans"/>
                <a:sym typeface="Clear Sans"/>
              </a:rPr>
              <a:t>sistem</a:t>
            </a:r>
            <a:r>
              <a:rPr lang="en-US" sz="3200" spc="-54" dirty="0">
                <a:solidFill>
                  <a:schemeClr val="accent6">
                    <a:lumMod val="75000"/>
                  </a:schemeClr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54" dirty="0" err="1">
                <a:solidFill>
                  <a:schemeClr val="accent6">
                    <a:lumMod val="75000"/>
                  </a:schemeClr>
                </a:solidFill>
                <a:latin typeface="Clear Sans"/>
                <a:ea typeface="Clear Sans"/>
                <a:cs typeface="Clear Sans"/>
                <a:sym typeface="Clear Sans"/>
              </a:rPr>
              <a:t>informasi</a:t>
            </a:r>
            <a:r>
              <a:rPr lang="en-US" sz="3200" spc="-54" dirty="0">
                <a:solidFill>
                  <a:schemeClr val="accent6">
                    <a:lumMod val="75000"/>
                  </a:schemeClr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54" dirty="0" err="1">
                <a:solidFill>
                  <a:schemeClr val="accent6">
                    <a:lumMod val="75000"/>
                  </a:schemeClr>
                </a:solidFill>
                <a:latin typeface="Clear Sans"/>
                <a:ea typeface="Clear Sans"/>
                <a:cs typeface="Clear Sans"/>
                <a:sym typeface="Clear Sans"/>
              </a:rPr>
              <a:t>harus</a:t>
            </a:r>
            <a:r>
              <a:rPr lang="en-US" sz="3200" spc="-54" dirty="0">
                <a:solidFill>
                  <a:schemeClr val="accent6">
                    <a:lumMod val="75000"/>
                  </a:schemeClr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54" dirty="0" err="1">
                <a:solidFill>
                  <a:schemeClr val="accent6">
                    <a:lumMod val="75000"/>
                  </a:schemeClr>
                </a:solidFill>
                <a:latin typeface="Clear Sans"/>
                <a:ea typeface="Clear Sans"/>
                <a:cs typeface="Clear Sans"/>
                <a:sym typeface="Clear Sans"/>
              </a:rPr>
              <a:t>direkayasa</a:t>
            </a:r>
            <a:r>
              <a:rPr lang="en-US" sz="3200" spc="-54" dirty="0">
                <a:solidFill>
                  <a:schemeClr val="accent6">
                    <a:lumMod val="75000"/>
                  </a:schemeClr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54" dirty="0" err="1">
                <a:solidFill>
                  <a:schemeClr val="accent6">
                    <a:lumMod val="75000"/>
                  </a:schemeClr>
                </a:solidFill>
                <a:latin typeface="Clear Sans"/>
                <a:ea typeface="Clear Sans"/>
                <a:cs typeface="Clear Sans"/>
                <a:sym typeface="Clear Sans"/>
              </a:rPr>
              <a:t>seperti</a:t>
            </a:r>
            <a:r>
              <a:rPr lang="en-US" sz="3200" spc="-54" dirty="0">
                <a:solidFill>
                  <a:schemeClr val="accent6">
                    <a:lumMod val="75000"/>
                  </a:schemeClr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54" dirty="0" err="1">
                <a:solidFill>
                  <a:schemeClr val="accent6">
                    <a:lumMod val="75000"/>
                  </a:schemeClr>
                </a:solidFill>
                <a:latin typeface="Clear Sans"/>
                <a:ea typeface="Clear Sans"/>
                <a:cs typeface="Clear Sans"/>
                <a:sym typeface="Clear Sans"/>
              </a:rPr>
              <a:t>produk</a:t>
            </a:r>
            <a:r>
              <a:rPr lang="en-US" sz="3200" spc="-54" dirty="0">
                <a:solidFill>
                  <a:schemeClr val="accent6">
                    <a:lumMod val="75000"/>
                  </a:schemeClr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spc="-54" dirty="0" err="1">
                <a:solidFill>
                  <a:schemeClr val="accent6">
                    <a:lumMod val="75000"/>
                  </a:schemeClr>
                </a:solidFill>
                <a:latin typeface="Clear Sans"/>
                <a:ea typeface="Clear Sans"/>
                <a:cs typeface="Clear Sans"/>
                <a:sym typeface="Clear Sans"/>
              </a:rPr>
              <a:t>lainnya</a:t>
            </a:r>
            <a:r>
              <a:rPr lang="en-US" sz="3200" spc="-54" dirty="0">
                <a:solidFill>
                  <a:schemeClr val="accent6">
                    <a:lumMod val="75000"/>
                  </a:schemeClr>
                </a:solidFill>
                <a:latin typeface="Clear Sans"/>
                <a:ea typeface="Clear Sans"/>
                <a:cs typeface="Clear Sans"/>
                <a:sym typeface="Clear Sans"/>
              </a:rPr>
              <a:t>.</a:t>
            </a:r>
          </a:p>
          <a:p>
            <a:pPr algn="l">
              <a:lnSpc>
                <a:spcPts val="3354"/>
              </a:lnSpc>
            </a:pPr>
            <a:endParaRPr lang="en-US" sz="2842" spc="-54" dirty="0">
              <a:solidFill>
                <a:srgbClr val="112D4E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9" name="Freeform 9"/>
          <p:cNvSpPr/>
          <p:nvPr/>
        </p:nvSpPr>
        <p:spPr>
          <a:xfrm rot="-5400000" flipV="1">
            <a:off x="-973992" y="8041380"/>
            <a:ext cx="5145502" cy="3200931"/>
          </a:xfrm>
          <a:custGeom>
            <a:avLst/>
            <a:gdLst/>
            <a:ahLst/>
            <a:cxnLst/>
            <a:rect l="l" t="t" r="r" b="b"/>
            <a:pathLst>
              <a:path w="5145502" h="3200931">
                <a:moveTo>
                  <a:pt x="0" y="3200931"/>
                </a:moveTo>
                <a:lnTo>
                  <a:pt x="5145502" y="3200931"/>
                </a:lnTo>
                <a:lnTo>
                  <a:pt x="5145502" y="0"/>
                </a:lnTo>
                <a:lnTo>
                  <a:pt x="0" y="0"/>
                </a:lnTo>
                <a:lnTo>
                  <a:pt x="0" y="320093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6328751" y="-550375"/>
            <a:ext cx="2621750" cy="262175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511289" y="-506856"/>
            <a:ext cx="1535556" cy="1535556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2409903" y="3879387"/>
            <a:ext cx="4482963" cy="5227945"/>
          </a:xfrm>
          <a:custGeom>
            <a:avLst/>
            <a:gdLst/>
            <a:ahLst/>
            <a:cxnLst/>
            <a:rect l="l" t="t" r="r" b="b"/>
            <a:pathLst>
              <a:path w="4482963" h="5227945">
                <a:moveTo>
                  <a:pt x="0" y="0"/>
                </a:moveTo>
                <a:lnTo>
                  <a:pt x="4482963" y="0"/>
                </a:lnTo>
                <a:lnTo>
                  <a:pt x="4482963" y="5227945"/>
                </a:lnTo>
                <a:lnTo>
                  <a:pt x="0" y="52279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598759" y="821028"/>
            <a:ext cx="12387392" cy="120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179"/>
              </a:lnSpc>
            </a:pPr>
            <a:r>
              <a:rPr lang="en-US" sz="8499" spc="-212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2. </a:t>
            </a:r>
            <a:r>
              <a:rPr lang="en-US" sz="8499" spc="-212" dirty="0" err="1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Perekayasaan</a:t>
            </a:r>
            <a:r>
              <a:rPr lang="en-US" sz="8499" spc="-212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 Informasi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2479669"/>
            <a:ext cx="626542" cy="62654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511289" y="1378060"/>
            <a:ext cx="1167976" cy="116797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C20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98759" y="2264307"/>
            <a:ext cx="10001211" cy="5453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4"/>
              </a:lnSpc>
            </a:pPr>
            <a:r>
              <a:rPr lang="en-US" sz="2842" spc="-54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Prototyping adalah suatu teknik perekayasaan yang digunakan dengan membuat bagian atau versi dari sistem atau aplikasi.</a:t>
            </a:r>
          </a:p>
          <a:p>
            <a:pPr algn="l">
              <a:lnSpc>
                <a:spcPts val="3354"/>
              </a:lnSpc>
            </a:pPr>
            <a:endParaRPr lang="en-US" sz="2842" spc="-54">
              <a:solidFill>
                <a:srgbClr val="112D4E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613743" lvl="1" indent="-306871" algn="l">
              <a:lnSpc>
                <a:spcPts val="3354"/>
              </a:lnSpc>
              <a:buFont typeface="Arial"/>
              <a:buChar char="•"/>
            </a:pPr>
            <a:r>
              <a:rPr lang="en-US" sz="2842" spc="-54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Prototyping kelayakan, </a:t>
            </a:r>
            <a:r>
              <a:rPr lang="en-US" sz="2842" spc="-54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digunakan untuk menguji kelayakan dari suatu teknologi tertentu yang akan diaplikasikan untuk mengatasi masalah bisnis tertentu. Misalnya: menggunakan Microsoft access untuk membuat prototipe atas kelayakan berpindah dari aplikasi Mainframe menuju berbasis PC.</a:t>
            </a:r>
          </a:p>
          <a:p>
            <a:pPr algn="l">
              <a:lnSpc>
                <a:spcPts val="3354"/>
              </a:lnSpc>
            </a:pPr>
            <a:endParaRPr lang="en-US" sz="2842" spc="-54">
              <a:solidFill>
                <a:srgbClr val="112D4E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613743" lvl="1" indent="-306871" algn="l">
              <a:lnSpc>
                <a:spcPts val="3354"/>
              </a:lnSpc>
              <a:buFont typeface="Arial"/>
              <a:buChar char="•"/>
            </a:pPr>
            <a:r>
              <a:rPr lang="en-US" sz="2842" spc="-54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Prototyping </a:t>
            </a:r>
            <a:r>
              <a:rPr lang="en-US" sz="2842" spc="-54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digunakan untuk mempercepat proses pengembangan sistem.</a:t>
            </a:r>
          </a:p>
          <a:p>
            <a:pPr algn="l">
              <a:lnSpc>
                <a:spcPts val="3354"/>
              </a:lnSpc>
            </a:pPr>
            <a:endParaRPr lang="en-US" sz="2842" spc="-54">
              <a:solidFill>
                <a:srgbClr val="112D4E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9" name="Freeform 9"/>
          <p:cNvSpPr/>
          <p:nvPr/>
        </p:nvSpPr>
        <p:spPr>
          <a:xfrm rot="-5400000" flipV="1">
            <a:off x="-973992" y="8041380"/>
            <a:ext cx="5145502" cy="3200931"/>
          </a:xfrm>
          <a:custGeom>
            <a:avLst/>
            <a:gdLst/>
            <a:ahLst/>
            <a:cxnLst/>
            <a:rect l="l" t="t" r="r" b="b"/>
            <a:pathLst>
              <a:path w="5145502" h="3200931">
                <a:moveTo>
                  <a:pt x="0" y="3200931"/>
                </a:moveTo>
                <a:lnTo>
                  <a:pt x="5145502" y="3200931"/>
                </a:lnTo>
                <a:lnTo>
                  <a:pt x="5145502" y="0"/>
                </a:lnTo>
                <a:lnTo>
                  <a:pt x="0" y="0"/>
                </a:lnTo>
                <a:lnTo>
                  <a:pt x="0" y="320093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6328751" y="-550375"/>
            <a:ext cx="2621750" cy="262175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511289" y="-506856"/>
            <a:ext cx="1535556" cy="1535556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1851021" y="3874714"/>
            <a:ext cx="5622544" cy="5383586"/>
          </a:xfrm>
          <a:custGeom>
            <a:avLst/>
            <a:gdLst/>
            <a:ahLst/>
            <a:cxnLst/>
            <a:rect l="l" t="t" r="r" b="b"/>
            <a:pathLst>
              <a:path w="5622544" h="5383586">
                <a:moveTo>
                  <a:pt x="0" y="0"/>
                </a:moveTo>
                <a:lnTo>
                  <a:pt x="5622544" y="0"/>
                </a:lnTo>
                <a:lnTo>
                  <a:pt x="5622544" y="5383586"/>
                </a:lnTo>
                <a:lnTo>
                  <a:pt x="0" y="5383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598759" y="821028"/>
            <a:ext cx="12387392" cy="120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179"/>
              </a:lnSpc>
            </a:pPr>
            <a:r>
              <a:rPr lang="en-US" sz="8499" spc="-212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3. Prototyping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-972285" y="8073192"/>
            <a:ext cx="5145502" cy="3200931"/>
          </a:xfrm>
          <a:custGeom>
            <a:avLst/>
            <a:gdLst/>
            <a:ahLst/>
            <a:cxnLst/>
            <a:rect l="l" t="t" r="r" b="b"/>
            <a:pathLst>
              <a:path w="5145502" h="3200931">
                <a:moveTo>
                  <a:pt x="0" y="3200931"/>
                </a:moveTo>
                <a:lnTo>
                  <a:pt x="5145501" y="3200931"/>
                </a:lnTo>
                <a:lnTo>
                  <a:pt x="5145501" y="0"/>
                </a:lnTo>
                <a:lnTo>
                  <a:pt x="0" y="0"/>
                </a:lnTo>
                <a:lnTo>
                  <a:pt x="0" y="320093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4114784" y="8073192"/>
            <a:ext cx="5145502" cy="3200931"/>
          </a:xfrm>
          <a:custGeom>
            <a:avLst/>
            <a:gdLst/>
            <a:ahLst/>
            <a:cxnLst/>
            <a:rect l="l" t="t" r="r" b="b"/>
            <a:pathLst>
              <a:path w="5145502" h="3200931">
                <a:moveTo>
                  <a:pt x="0" y="0"/>
                </a:moveTo>
                <a:lnTo>
                  <a:pt x="5145501" y="0"/>
                </a:lnTo>
                <a:lnTo>
                  <a:pt x="5145501" y="3200931"/>
                </a:lnTo>
                <a:lnTo>
                  <a:pt x="0" y="32009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800872" y="2996923"/>
            <a:ext cx="6251230" cy="3294222"/>
            <a:chOff x="0" y="0"/>
            <a:chExt cx="1735980" cy="9148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35980" cy="914813"/>
            </a:xfrm>
            <a:custGeom>
              <a:avLst/>
              <a:gdLst/>
              <a:ahLst/>
              <a:cxnLst/>
              <a:rect l="l" t="t" r="r" b="b"/>
              <a:pathLst>
                <a:path w="1735980" h="914813">
                  <a:moveTo>
                    <a:pt x="0" y="0"/>
                  </a:moveTo>
                  <a:lnTo>
                    <a:pt x="1735980" y="0"/>
                  </a:lnTo>
                  <a:lnTo>
                    <a:pt x="1735980" y="914813"/>
                  </a:lnTo>
                  <a:lnTo>
                    <a:pt x="0" y="914813"/>
                  </a:lnTo>
                  <a:close/>
                </a:path>
              </a:pathLst>
            </a:custGeom>
            <a:solidFill>
              <a:srgbClr val="FCC208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735980" cy="952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745880" y="2996923"/>
            <a:ext cx="7855593" cy="3294222"/>
            <a:chOff x="0" y="0"/>
            <a:chExt cx="2181515" cy="91481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81515" cy="914813"/>
            </a:xfrm>
            <a:custGeom>
              <a:avLst/>
              <a:gdLst/>
              <a:ahLst/>
              <a:cxnLst/>
              <a:rect l="l" t="t" r="r" b="b"/>
              <a:pathLst>
                <a:path w="2181515" h="914813">
                  <a:moveTo>
                    <a:pt x="0" y="0"/>
                  </a:moveTo>
                  <a:lnTo>
                    <a:pt x="2181515" y="0"/>
                  </a:lnTo>
                  <a:lnTo>
                    <a:pt x="2181515" y="914813"/>
                  </a:lnTo>
                  <a:lnTo>
                    <a:pt x="0" y="914813"/>
                  </a:lnTo>
                  <a:close/>
                </a:path>
              </a:pathLst>
            </a:custGeom>
            <a:solidFill>
              <a:srgbClr val="FCC20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181515" cy="952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492331" y="8016657"/>
            <a:ext cx="3086100" cy="1543050"/>
            <a:chOff x="0" y="0"/>
            <a:chExt cx="812800" cy="406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265B8C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6985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800872" y="918210"/>
            <a:ext cx="11425453" cy="1632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28"/>
              </a:lnSpc>
            </a:pPr>
            <a:r>
              <a:rPr lang="en-US" sz="5859" spc="-146" dirty="0" err="1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Kebutuhan</a:t>
            </a:r>
            <a:r>
              <a:rPr lang="en-US" sz="5859" spc="-146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 &amp; Langkah- Langkah </a:t>
            </a:r>
            <a:r>
              <a:rPr lang="en-US" sz="5859" spc="-146" dirty="0" err="1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Analisis</a:t>
            </a:r>
            <a:r>
              <a:rPr lang="en-US" sz="5859" spc="-146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 Sistem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44845" y="3089951"/>
            <a:ext cx="5170875" cy="49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9"/>
              </a:lnSpc>
            </a:pPr>
            <a:r>
              <a:rPr lang="en-US" sz="2863">
                <a:solidFill>
                  <a:srgbClr val="265B8C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Kebututuhan Analisis Sistem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47951" y="3099476"/>
            <a:ext cx="5691209" cy="474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76"/>
              </a:lnSpc>
            </a:pPr>
            <a:r>
              <a:rPr lang="en-US" sz="2769">
                <a:solidFill>
                  <a:srgbClr val="265B8C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Langkah Langkah analisis sistem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78450" y="3704869"/>
            <a:ext cx="5419638" cy="2586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38"/>
              </a:lnSpc>
            </a:pPr>
            <a:r>
              <a:rPr lang="en-US" sz="2455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          Identifikasi dan evaluasi :</a:t>
            </a:r>
          </a:p>
          <a:p>
            <a:pPr marL="1060492" lvl="2" indent="-353497" algn="just">
              <a:lnSpc>
                <a:spcPts val="3438"/>
              </a:lnSpc>
              <a:buAutoNum type="alphaLcPeriod"/>
            </a:pPr>
            <a:r>
              <a:rPr lang="en-US" sz="2455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Permasalahan</a:t>
            </a:r>
          </a:p>
          <a:p>
            <a:pPr marL="1060492" lvl="2" indent="-353497" algn="just">
              <a:lnSpc>
                <a:spcPts val="3438"/>
              </a:lnSpc>
              <a:buAutoNum type="alphaLcPeriod"/>
            </a:pPr>
            <a:r>
              <a:rPr lang="en-US" sz="2455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Kesempatan</a:t>
            </a:r>
          </a:p>
          <a:p>
            <a:pPr marL="1060492" lvl="2" indent="-353497" algn="just">
              <a:lnSpc>
                <a:spcPts val="3438"/>
              </a:lnSpc>
              <a:buAutoNum type="alphaLcPeriod"/>
            </a:pPr>
            <a:r>
              <a:rPr lang="en-US" sz="2455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Hambatan</a:t>
            </a:r>
          </a:p>
          <a:p>
            <a:pPr marL="1060492" lvl="2" indent="-353497" algn="just">
              <a:lnSpc>
                <a:spcPts val="3438"/>
              </a:lnSpc>
              <a:buAutoNum type="alphaLcPeriod"/>
            </a:pPr>
            <a:r>
              <a:rPr lang="en-US" sz="2455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Kebutuhan yang diharapkan</a:t>
            </a:r>
          </a:p>
          <a:p>
            <a:pPr marL="0" lvl="0" indent="0" algn="ctr">
              <a:lnSpc>
                <a:spcPts val="3438"/>
              </a:lnSpc>
            </a:pPr>
            <a:endParaRPr lang="en-US" sz="2455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745880" y="3794647"/>
            <a:ext cx="7298621" cy="215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0246" lvl="1" indent="-265123" algn="just">
              <a:lnSpc>
                <a:spcPts val="3438"/>
              </a:lnSpc>
              <a:buFont typeface="Arial"/>
              <a:buChar char="•"/>
            </a:pPr>
            <a:r>
              <a:rPr lang="en-US" sz="2455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  <a:hlinkClick r:id="rId3" tooltip="https://docs.google.com/presentation/d/1DDWynXXg42X3Y6aM4lJmf_jYdGYTMqCQ/edit#slide=id.p4"/>
              </a:rPr>
              <a:t>Identify</a:t>
            </a:r>
            <a:r>
              <a:rPr lang="en-US" sz="2455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,</a:t>
            </a:r>
            <a:r>
              <a:rPr lang="en-US" sz="2455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yaitu mengidentifikasi masalah</a:t>
            </a:r>
          </a:p>
          <a:p>
            <a:pPr marL="530246" lvl="1" indent="-265123" algn="just">
              <a:lnSpc>
                <a:spcPts val="3438"/>
              </a:lnSpc>
              <a:buFont typeface="Arial"/>
              <a:buChar char="•"/>
            </a:pPr>
            <a:r>
              <a:rPr lang="en-US" sz="2455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  <a:hlinkClick r:id="rId4" tooltip="https://docs.google.com/presentation/d/1DDWynXXg42X3Y6aM4lJmf_jYdGYTMqCQ/edit#slide=id.p8"/>
              </a:rPr>
              <a:t>Understand</a:t>
            </a:r>
            <a:r>
              <a:rPr lang="en-US" sz="2455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,</a:t>
            </a:r>
            <a:r>
              <a:rPr lang="en-US" sz="2455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yaitu memahami kerja sistem yang ada</a:t>
            </a:r>
          </a:p>
          <a:p>
            <a:pPr marL="530246" lvl="1" indent="-265123" algn="just">
              <a:lnSpc>
                <a:spcPts val="3438"/>
              </a:lnSpc>
              <a:buFont typeface="Arial"/>
              <a:buChar char="•"/>
            </a:pPr>
            <a:r>
              <a:rPr lang="en-US" sz="2455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  <a:hlinkClick r:id="rId5" tooltip="https://docs.google.com/presentation/d/1DDWynXXg42X3Y6aM4lJmf_jYdGYTMqCQ/edit#slide=id.p10"/>
              </a:rPr>
              <a:t>Analyze,</a:t>
            </a:r>
            <a:r>
              <a:rPr lang="en-US" sz="2455" u="sng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  <a:hlinkClick r:id="rId5" tooltip="https://docs.google.com/presentation/d/1DDWynXXg42X3Y6aM4lJmf_jYdGYTMqCQ/edit#slide=id.p10"/>
              </a:rPr>
              <a:t> </a:t>
            </a:r>
            <a:r>
              <a:rPr lang="en-US" sz="2455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yaitu menganalisis sistem</a:t>
            </a:r>
          </a:p>
          <a:p>
            <a:pPr marL="530246" lvl="1" indent="-265123" algn="just">
              <a:lnSpc>
                <a:spcPts val="3438"/>
              </a:lnSpc>
              <a:buFont typeface="Arial"/>
              <a:buChar char="•"/>
            </a:pPr>
            <a:r>
              <a:rPr lang="en-US" sz="2455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Report, </a:t>
            </a:r>
            <a:r>
              <a:rPr lang="en-US" sz="2455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yaitu membuat laporan hasil analisis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698088" y="7042873"/>
            <a:ext cx="5170875" cy="49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9"/>
              </a:lnSpc>
            </a:pPr>
            <a:r>
              <a:rPr lang="en-US" sz="2863">
                <a:solidFill>
                  <a:srgbClr val="265B8C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Identify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7600950" y="8016657"/>
            <a:ext cx="3086100" cy="1543050"/>
            <a:chOff x="0" y="0"/>
            <a:chExt cx="812800" cy="406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265B8C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6985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709569" y="8016657"/>
            <a:ext cx="3086100" cy="1543050"/>
            <a:chOff x="0" y="0"/>
            <a:chExt cx="812800" cy="4064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265B8C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6985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052102" y="8313426"/>
            <a:ext cx="1571988" cy="861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4"/>
              </a:lnSpc>
            </a:pPr>
            <a:r>
              <a:rPr lang="en-US" sz="2489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Titik</a:t>
            </a:r>
          </a:p>
          <a:p>
            <a:pPr marL="0" lvl="0" indent="0" algn="l">
              <a:lnSpc>
                <a:spcPts val="3484"/>
              </a:lnSpc>
            </a:pPr>
            <a:r>
              <a:rPr lang="en-US" sz="2489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Keputusan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942987" y="8333506"/>
            <a:ext cx="1571988" cy="861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4"/>
              </a:lnSpc>
            </a:pPr>
            <a:r>
              <a:rPr lang="en-US" sz="2489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Penyebab</a:t>
            </a:r>
          </a:p>
          <a:p>
            <a:pPr marL="0" lvl="0" indent="0" algn="l">
              <a:lnSpc>
                <a:spcPts val="3484"/>
              </a:lnSpc>
            </a:pPr>
            <a:r>
              <a:rPr lang="en-US" sz="2489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Masalah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163425" y="8313426"/>
            <a:ext cx="1571988" cy="861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4"/>
              </a:lnSpc>
            </a:pPr>
            <a:r>
              <a:rPr lang="en-US" sz="2489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Personel Kunci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2479669"/>
            <a:ext cx="626542" cy="62654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511289" y="1378060"/>
            <a:ext cx="1167976" cy="116797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C20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98759" y="2989791"/>
            <a:ext cx="10379603" cy="4627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5180" lvl="1" indent="-372590" algn="l">
              <a:lnSpc>
                <a:spcPts val="4072"/>
              </a:lnSpc>
              <a:buFont typeface="Arial"/>
              <a:buChar char="•"/>
            </a:pPr>
            <a:r>
              <a:rPr lang="en-US" sz="3451" spc="-65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Kaji ulang subjek permasalahan </a:t>
            </a:r>
            <a:r>
              <a:rPr lang="en-US" sz="3451" spc="-65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yang didapat dari : manajemen</a:t>
            </a:r>
          </a:p>
          <a:p>
            <a:pPr marL="745180" lvl="1" indent="-372590" algn="l">
              <a:lnSpc>
                <a:spcPts val="4072"/>
              </a:lnSpc>
              <a:buFont typeface="Arial"/>
              <a:buChar char="•"/>
            </a:pPr>
            <a:r>
              <a:rPr lang="en-US" sz="3451" spc="-65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Identifikasi Masalah</a:t>
            </a:r>
          </a:p>
          <a:p>
            <a:pPr marL="745180" lvl="1" indent="-372590" algn="l">
              <a:lnSpc>
                <a:spcPts val="4072"/>
              </a:lnSpc>
              <a:buFont typeface="Arial"/>
              <a:buChar char="•"/>
            </a:pPr>
            <a:r>
              <a:rPr lang="en-US" sz="3451" spc="-65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Identifikasi </a:t>
            </a:r>
            <a:r>
              <a:rPr lang="en-US" sz="3451" spc="-65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Personel Kunci Manajemen</a:t>
            </a:r>
          </a:p>
          <a:p>
            <a:pPr marL="745180" lvl="1" indent="-372590" algn="l">
              <a:lnSpc>
                <a:spcPts val="4072"/>
              </a:lnSpc>
              <a:buFont typeface="Arial"/>
              <a:buChar char="•"/>
            </a:pPr>
            <a:r>
              <a:rPr lang="en-US" sz="3451" spc="-65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Cari kunci utama </a:t>
            </a:r>
            <a:r>
              <a:rPr lang="en-US" sz="3451" spc="-65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penyebab masalah yang terjadi</a:t>
            </a:r>
            <a:r>
              <a:rPr lang="en-US" sz="3451" spc="-65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.</a:t>
            </a:r>
          </a:p>
          <a:p>
            <a:pPr marL="745180" lvl="1" indent="-372590" algn="l">
              <a:lnSpc>
                <a:spcPts val="4072"/>
              </a:lnSpc>
              <a:buFont typeface="Arial"/>
              <a:buChar char="•"/>
            </a:pPr>
            <a:r>
              <a:rPr lang="en-US" sz="3451" spc="-65">
                <a:solidFill>
                  <a:srgbClr val="112D4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Identifikasi titik keputusan</a:t>
            </a:r>
            <a:r>
              <a:rPr lang="en-US" sz="3451" spc="-65">
                <a:solidFill>
                  <a:srgbClr val="112D4E"/>
                </a:solidFill>
                <a:latin typeface="Clear Sans"/>
                <a:ea typeface="Clear Sans"/>
                <a:cs typeface="Clear Sans"/>
                <a:sym typeface="Clear Sans"/>
              </a:rPr>
              <a:t> dengan menggunakan dokumen sistem bagan alir formulir yang dimiliki perusahaan</a:t>
            </a:r>
          </a:p>
          <a:p>
            <a:pPr algn="l">
              <a:lnSpc>
                <a:spcPts val="4072"/>
              </a:lnSpc>
            </a:pPr>
            <a:endParaRPr lang="en-US" sz="3451" spc="-65">
              <a:solidFill>
                <a:srgbClr val="112D4E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9" name="Freeform 9"/>
          <p:cNvSpPr/>
          <p:nvPr/>
        </p:nvSpPr>
        <p:spPr>
          <a:xfrm rot="-5400000" flipV="1">
            <a:off x="-973992" y="8041380"/>
            <a:ext cx="5145502" cy="3200931"/>
          </a:xfrm>
          <a:custGeom>
            <a:avLst/>
            <a:gdLst/>
            <a:ahLst/>
            <a:cxnLst/>
            <a:rect l="l" t="t" r="r" b="b"/>
            <a:pathLst>
              <a:path w="5145502" h="3200931">
                <a:moveTo>
                  <a:pt x="0" y="3200931"/>
                </a:moveTo>
                <a:lnTo>
                  <a:pt x="5145502" y="3200931"/>
                </a:lnTo>
                <a:lnTo>
                  <a:pt x="5145502" y="0"/>
                </a:lnTo>
                <a:lnTo>
                  <a:pt x="0" y="0"/>
                </a:lnTo>
                <a:lnTo>
                  <a:pt x="0" y="320093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6328751" y="-550375"/>
            <a:ext cx="2621750" cy="262175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511289" y="-506856"/>
            <a:ext cx="1535556" cy="1535556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2932045" y="4014847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598759" y="999603"/>
            <a:ext cx="12041540" cy="1027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42"/>
              </a:lnSpc>
            </a:pPr>
            <a:r>
              <a:rPr lang="en-US" sz="7262" spc="-181" dirty="0" err="1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Identifikasi</a:t>
            </a:r>
            <a:r>
              <a:rPr lang="en-US" sz="7262" spc="-181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7262" spc="-181" dirty="0" err="1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Penyebab</a:t>
            </a:r>
            <a:r>
              <a:rPr lang="en-US" sz="7262" spc="-181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 Masalah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4316964" y="4299589"/>
            <a:ext cx="3715747" cy="4323778"/>
            <a:chOff x="0" y="0"/>
            <a:chExt cx="6985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7908"/>
              <a:ext cx="698500" cy="796984"/>
            </a:xfrm>
            <a:custGeom>
              <a:avLst/>
              <a:gdLst/>
              <a:ahLst/>
              <a:cxnLst/>
              <a:rect l="l" t="t" r="r" b="b"/>
              <a:pathLst>
                <a:path w="698500" h="796984">
                  <a:moveTo>
                    <a:pt x="384846" y="12802"/>
                  </a:moveTo>
                  <a:lnTo>
                    <a:pt x="662904" y="174582"/>
                  </a:lnTo>
                  <a:cubicBezTo>
                    <a:pt x="684942" y="187404"/>
                    <a:pt x="698500" y="210978"/>
                    <a:pt x="698500" y="236475"/>
                  </a:cubicBezTo>
                  <a:lnTo>
                    <a:pt x="698500" y="560509"/>
                  </a:lnTo>
                  <a:cubicBezTo>
                    <a:pt x="698500" y="586006"/>
                    <a:pt x="684942" y="609580"/>
                    <a:pt x="662904" y="622402"/>
                  </a:cubicBezTo>
                  <a:lnTo>
                    <a:pt x="384846" y="784182"/>
                  </a:lnTo>
                  <a:cubicBezTo>
                    <a:pt x="362842" y="796984"/>
                    <a:pt x="335658" y="796984"/>
                    <a:pt x="313654" y="784182"/>
                  </a:cubicBezTo>
                  <a:lnTo>
                    <a:pt x="35596" y="622402"/>
                  </a:lnTo>
                  <a:cubicBezTo>
                    <a:pt x="13558" y="609580"/>
                    <a:pt x="0" y="586006"/>
                    <a:pt x="0" y="560509"/>
                  </a:cubicBezTo>
                  <a:lnTo>
                    <a:pt x="0" y="236475"/>
                  </a:lnTo>
                  <a:cubicBezTo>
                    <a:pt x="0" y="210978"/>
                    <a:pt x="13558" y="187404"/>
                    <a:pt x="35596" y="174582"/>
                  </a:cubicBezTo>
                  <a:lnTo>
                    <a:pt x="313654" y="12802"/>
                  </a:lnTo>
                  <a:cubicBezTo>
                    <a:pt x="335658" y="0"/>
                    <a:pt x="362842" y="0"/>
                    <a:pt x="384846" y="12802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rnd">
              <a:gradFill>
                <a:gsLst>
                  <a:gs pos="0">
                    <a:srgbClr val="FFB613">
                      <a:alpha val="100000"/>
                    </a:srgbClr>
                  </a:gs>
                  <a:gs pos="100000">
                    <a:srgbClr val="FFE42F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120277" tIns="120277" rIns="120277" bIns="12027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635928" y="6791613"/>
            <a:ext cx="5867714" cy="3650207"/>
          </a:xfrm>
          <a:custGeom>
            <a:avLst/>
            <a:gdLst/>
            <a:ahLst/>
            <a:cxnLst/>
            <a:rect l="l" t="t" r="r" b="b"/>
            <a:pathLst>
              <a:path w="5867714" h="3650207">
                <a:moveTo>
                  <a:pt x="0" y="0"/>
                </a:moveTo>
                <a:lnTo>
                  <a:pt x="5867714" y="0"/>
                </a:lnTo>
                <a:lnTo>
                  <a:pt x="5867714" y="3650208"/>
                </a:lnTo>
                <a:lnTo>
                  <a:pt x="0" y="36502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225690" y="6276898"/>
            <a:ext cx="643756" cy="680323"/>
          </a:xfrm>
          <a:custGeom>
            <a:avLst/>
            <a:gdLst/>
            <a:ahLst/>
            <a:cxnLst/>
            <a:rect l="l" t="t" r="r" b="b"/>
            <a:pathLst>
              <a:path w="643756" h="680323">
                <a:moveTo>
                  <a:pt x="0" y="0"/>
                </a:moveTo>
                <a:lnTo>
                  <a:pt x="643757" y="0"/>
                </a:lnTo>
                <a:lnTo>
                  <a:pt x="643757" y="680324"/>
                </a:lnTo>
                <a:lnTo>
                  <a:pt x="0" y="680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72748" y="450157"/>
            <a:ext cx="7671252" cy="120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179"/>
              </a:lnSpc>
            </a:pPr>
            <a:r>
              <a:rPr lang="en-US" sz="8499" spc="-212" dirty="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Business User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45298" y="1579748"/>
            <a:ext cx="12670736" cy="830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86"/>
              </a:lnSpc>
            </a:pPr>
            <a:r>
              <a:rPr lang="en-US" sz="2143" spc="-4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Business users merupakan</a:t>
            </a:r>
            <a:r>
              <a:rPr lang="en-US" sz="2143" spc="-4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personel yang menjalankan suatu bisnis, yang dapat dimulai dari Staf, Kasi, Kabag/Manajer sampai direktur</a:t>
            </a:r>
          </a:p>
        </p:txBody>
      </p:sp>
      <p:sp>
        <p:nvSpPr>
          <p:cNvPr id="9" name="Freeform 9"/>
          <p:cNvSpPr/>
          <p:nvPr/>
        </p:nvSpPr>
        <p:spPr>
          <a:xfrm>
            <a:off x="1009650" y="3310779"/>
            <a:ext cx="6971016" cy="6334911"/>
          </a:xfrm>
          <a:custGeom>
            <a:avLst/>
            <a:gdLst/>
            <a:ahLst/>
            <a:cxnLst/>
            <a:rect l="l" t="t" r="r" b="b"/>
            <a:pathLst>
              <a:path w="6971016" h="6334911">
                <a:moveTo>
                  <a:pt x="0" y="0"/>
                </a:moveTo>
                <a:lnTo>
                  <a:pt x="6971016" y="0"/>
                </a:lnTo>
                <a:lnTo>
                  <a:pt x="6971016" y="6334911"/>
                </a:lnTo>
                <a:lnTo>
                  <a:pt x="0" y="63349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254267" y="3667934"/>
            <a:ext cx="6251770" cy="5372615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9036" y="0"/>
              <a:ext cx="794728" cy="698500"/>
            </a:xfrm>
            <a:custGeom>
              <a:avLst/>
              <a:gdLst/>
              <a:ahLst/>
              <a:cxnLst/>
              <a:rect l="l" t="t" r="r" b="b"/>
              <a:pathLst>
                <a:path w="794728" h="698500">
                  <a:moveTo>
                    <a:pt x="780099" y="389924"/>
                  </a:moveTo>
                  <a:lnTo>
                    <a:pt x="624229" y="657826"/>
                  </a:lnTo>
                  <a:cubicBezTo>
                    <a:pt x="609577" y="683008"/>
                    <a:pt x="582641" y="698500"/>
                    <a:pt x="553506" y="698500"/>
                  </a:cubicBezTo>
                  <a:lnTo>
                    <a:pt x="241222" y="698500"/>
                  </a:lnTo>
                  <a:cubicBezTo>
                    <a:pt x="212087" y="698500"/>
                    <a:pt x="185151" y="683008"/>
                    <a:pt x="170499" y="657826"/>
                  </a:cubicBezTo>
                  <a:lnTo>
                    <a:pt x="14629" y="389924"/>
                  </a:lnTo>
                  <a:cubicBezTo>
                    <a:pt x="0" y="364781"/>
                    <a:pt x="0" y="333719"/>
                    <a:pt x="14629" y="308576"/>
                  </a:cubicBezTo>
                  <a:lnTo>
                    <a:pt x="170499" y="40674"/>
                  </a:lnTo>
                  <a:cubicBezTo>
                    <a:pt x="185151" y="15492"/>
                    <a:pt x="212087" y="0"/>
                    <a:pt x="241222" y="0"/>
                  </a:cubicBezTo>
                  <a:lnTo>
                    <a:pt x="553506" y="0"/>
                  </a:lnTo>
                  <a:cubicBezTo>
                    <a:pt x="582641" y="0"/>
                    <a:pt x="609577" y="15492"/>
                    <a:pt x="624229" y="40674"/>
                  </a:cubicBezTo>
                  <a:lnTo>
                    <a:pt x="780099" y="308576"/>
                  </a:lnTo>
                  <a:cubicBezTo>
                    <a:pt x="794728" y="333719"/>
                    <a:pt x="794728" y="364781"/>
                    <a:pt x="780099" y="389924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755223" y="4045941"/>
            <a:ext cx="5227625" cy="4638833"/>
            <a:chOff x="0" y="0"/>
            <a:chExt cx="4346359" cy="3856825"/>
          </a:xfrm>
        </p:grpSpPr>
        <p:sp>
          <p:nvSpPr>
            <p:cNvPr id="14" name="Freeform 14"/>
            <p:cNvSpPr/>
            <p:nvPr/>
          </p:nvSpPr>
          <p:spPr>
            <a:xfrm>
              <a:off x="-15494" y="0"/>
              <a:ext cx="4361815" cy="3856863"/>
            </a:xfrm>
            <a:custGeom>
              <a:avLst/>
              <a:gdLst/>
              <a:ahLst/>
              <a:cxnLst/>
              <a:rect l="l" t="t" r="r" b="b"/>
              <a:pathLst>
                <a:path w="4361815" h="3856863">
                  <a:moveTo>
                    <a:pt x="1275207" y="0"/>
                  </a:moveTo>
                  <a:cubicBezTo>
                    <a:pt x="1151509" y="0"/>
                    <a:pt x="1037336" y="65913"/>
                    <a:pt x="975487" y="173101"/>
                  </a:cubicBezTo>
                  <a:lnTo>
                    <a:pt x="61849" y="1755394"/>
                  </a:lnTo>
                  <a:cubicBezTo>
                    <a:pt x="0" y="1862455"/>
                    <a:pt x="0" y="1994408"/>
                    <a:pt x="61849" y="2101469"/>
                  </a:cubicBezTo>
                  <a:lnTo>
                    <a:pt x="975360" y="3683762"/>
                  </a:lnTo>
                  <a:cubicBezTo>
                    <a:pt x="1036701" y="3789934"/>
                    <a:pt x="1149477" y="3855720"/>
                    <a:pt x="1271905" y="3856863"/>
                  </a:cubicBezTo>
                  <a:lnTo>
                    <a:pt x="3105404" y="3856863"/>
                  </a:lnTo>
                  <a:cubicBezTo>
                    <a:pt x="3227832" y="3855720"/>
                    <a:pt x="3340608" y="3789934"/>
                    <a:pt x="3401949" y="3683762"/>
                  </a:cubicBezTo>
                  <a:lnTo>
                    <a:pt x="4315460" y="2101469"/>
                  </a:lnTo>
                  <a:cubicBezTo>
                    <a:pt x="4345940" y="2048764"/>
                    <a:pt x="4361307" y="1990090"/>
                    <a:pt x="4361815" y="1931162"/>
                  </a:cubicBezTo>
                  <a:lnTo>
                    <a:pt x="4361815" y="1925574"/>
                  </a:lnTo>
                  <a:cubicBezTo>
                    <a:pt x="4361307" y="1866773"/>
                    <a:pt x="4345940" y="1807972"/>
                    <a:pt x="4315460" y="1755267"/>
                  </a:cubicBezTo>
                  <a:lnTo>
                    <a:pt x="3401949" y="173101"/>
                  </a:lnTo>
                  <a:cubicBezTo>
                    <a:pt x="3340100" y="65913"/>
                    <a:pt x="3225927" y="0"/>
                    <a:pt x="3102229" y="0"/>
                  </a:cubicBezTo>
                  <a:close/>
                </a:path>
              </a:pathLst>
            </a:custGeom>
            <a:blipFill>
              <a:blip r:embed="rId6"/>
              <a:stretch>
                <a:fillRect l="-562" t="-16370" r="-54432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8467883" y="2616045"/>
            <a:ext cx="8654257" cy="7403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7997" lvl="1" indent="-268999" algn="l">
              <a:lnSpc>
                <a:spcPts val="3937"/>
              </a:lnSpc>
              <a:buFont typeface="Arial"/>
              <a:buChar char="•"/>
            </a:pPr>
            <a:r>
              <a:rPr lang="en-US" sz="2491" spc="-47">
                <a:solidFill>
                  <a:srgbClr val="3986C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Analisis Jabatan, </a:t>
            </a:r>
            <a:r>
              <a:rPr lang="en-US" sz="2491" spc="-47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Tujuan dari analisa jabatan adalah untuk mempelajari jabatan-jabatan yang berkaitan dengan sistem yang akan dikembangkan</a:t>
            </a:r>
          </a:p>
          <a:p>
            <a:pPr algn="l">
              <a:lnSpc>
                <a:spcPts val="3937"/>
              </a:lnSpc>
            </a:pPr>
            <a:endParaRPr lang="en-US" sz="2491" spc="-47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537997" lvl="1" indent="-268999" algn="l">
              <a:lnSpc>
                <a:spcPts val="3937"/>
              </a:lnSpc>
              <a:buFont typeface="Arial"/>
              <a:buChar char="•"/>
            </a:pPr>
            <a:r>
              <a:rPr lang="en-US" sz="2491" spc="-47">
                <a:solidFill>
                  <a:srgbClr val="3986C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Analisa Uraian Tugas, </a:t>
            </a:r>
            <a:r>
              <a:rPr lang="en-US" sz="2491" spc="-47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Dengan menganalisa uraian tugas masing-masing jabatan tersebut, dapat diketahui tugas dari masing-masing business users dan sekaligus</a:t>
            </a:r>
            <a:r>
              <a:rPr lang="en-US" sz="2491" spc="-47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</a:t>
            </a:r>
            <a:r>
              <a:rPr lang="en-US" sz="2491" spc="-47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mencek apakah pembagian tugas telah sesuai dengan prinsip-prinsip pengendalian internal.</a:t>
            </a:r>
          </a:p>
          <a:p>
            <a:pPr algn="l">
              <a:lnSpc>
                <a:spcPts val="3937"/>
              </a:lnSpc>
            </a:pPr>
            <a:endParaRPr lang="en-US" sz="2491" spc="-47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537997" lvl="1" indent="-268999" algn="l">
              <a:lnSpc>
                <a:spcPts val="3937"/>
              </a:lnSpc>
              <a:buFont typeface="Arial"/>
              <a:buChar char="•"/>
            </a:pPr>
            <a:r>
              <a:rPr lang="en-US" sz="2491" spc="-47">
                <a:solidFill>
                  <a:srgbClr val="3986C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Hasil analisa jabatan dan uraian tugas</a:t>
            </a:r>
            <a:r>
              <a:rPr lang="en-US" sz="2491" spc="-47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</a:t>
            </a:r>
            <a:r>
              <a:rPr lang="en-US" sz="2491" spc="-47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ini akan digunakan dalam merancang susunan jabatan, uraian tugas, jumlah dan kriteria personal yang akan menduduki jabatan di sistem yang baru.</a:t>
            </a:r>
          </a:p>
          <a:p>
            <a:pPr marL="0" lvl="0" indent="0" algn="l">
              <a:lnSpc>
                <a:spcPts val="3937"/>
              </a:lnSpc>
            </a:pPr>
            <a:endParaRPr lang="en-US" sz="2491" spc="-47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1046</Words>
  <Application>Microsoft Office PowerPoint</Application>
  <PresentationFormat>Custom</PresentationFormat>
  <Paragraphs>150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Clear Sans Italics</vt:lpstr>
      <vt:lpstr>Poppins Semi-Bold</vt:lpstr>
      <vt:lpstr>Clear Sans</vt:lpstr>
      <vt:lpstr>Clear Sans Bold</vt:lpstr>
      <vt:lpstr>Barlow Bold</vt:lpstr>
      <vt:lpstr>Calibri</vt:lpstr>
      <vt:lpstr>Arial</vt:lpstr>
      <vt:lpstr>Barlow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P.5 Analisis sistem informasi</dc:title>
  <cp:lastModifiedBy>Hp</cp:lastModifiedBy>
  <cp:revision>4</cp:revision>
  <dcterms:created xsi:type="dcterms:W3CDTF">2006-08-16T00:00:00Z</dcterms:created>
  <dcterms:modified xsi:type="dcterms:W3CDTF">2024-09-11T03:45:54Z</dcterms:modified>
  <dc:identifier>DAGNzN4SAPA</dc:identifier>
</cp:coreProperties>
</file>