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85" r:id="rId3"/>
    <p:sldId id="2179" r:id="rId4"/>
    <p:sldId id="2180" r:id="rId5"/>
    <p:sldId id="2181" r:id="rId6"/>
    <p:sldId id="2182" r:id="rId7"/>
    <p:sldId id="2183" r:id="rId8"/>
    <p:sldId id="2184" r:id="rId9"/>
    <p:sldId id="2185" r:id="rId10"/>
    <p:sldId id="2186" r:id="rId11"/>
    <p:sldId id="2187" r:id="rId12"/>
    <p:sldId id="2188" r:id="rId13"/>
    <p:sldId id="2189" r:id="rId14"/>
    <p:sldId id="2190" r:id="rId15"/>
    <p:sldId id="2191" r:id="rId16"/>
    <p:sldId id="2192" r:id="rId17"/>
    <p:sldId id="2193" r:id="rId18"/>
    <p:sldId id="2194" r:id="rId19"/>
    <p:sldId id="2195" r:id="rId20"/>
    <p:sldId id="2196" r:id="rId21"/>
    <p:sldId id="2197" r:id="rId22"/>
    <p:sldId id="282" r:id="rId23"/>
    <p:sldId id="2151" r:id="rId24"/>
    <p:sldId id="2153" r:id="rId25"/>
    <p:sldId id="2154" r:id="rId26"/>
    <p:sldId id="2155" r:id="rId27"/>
    <p:sldId id="2156" r:id="rId28"/>
    <p:sldId id="2157" r:id="rId29"/>
    <p:sldId id="2158" r:id="rId30"/>
    <p:sldId id="2159" r:id="rId31"/>
    <p:sldId id="2162" r:id="rId32"/>
    <p:sldId id="2160" r:id="rId33"/>
    <p:sldId id="2161" r:id="rId34"/>
    <p:sldId id="2163" r:id="rId35"/>
    <p:sldId id="2164" r:id="rId36"/>
    <p:sldId id="2165" r:id="rId37"/>
    <p:sldId id="2167" r:id="rId38"/>
    <p:sldId id="2166" r:id="rId39"/>
    <p:sldId id="2169" r:id="rId40"/>
    <p:sldId id="2170" r:id="rId41"/>
    <p:sldId id="2171" r:id="rId42"/>
    <p:sldId id="2173" r:id="rId43"/>
    <p:sldId id="2176" r:id="rId44"/>
    <p:sldId id="2175" r:id="rId45"/>
    <p:sldId id="2178" r:id="rId46"/>
    <p:sldId id="2177" r:id="rId47"/>
    <p:sldId id="2174" r:id="rId48"/>
    <p:sldId id="2198" r:id="rId49"/>
    <p:sldId id="2199" r:id="rId50"/>
    <p:sldId id="2200" r:id="rId51"/>
    <p:sldId id="2201" r:id="rId52"/>
    <p:sldId id="2202" r:id="rId53"/>
    <p:sldId id="2203" r:id="rId54"/>
    <p:sldId id="2204" r:id="rId55"/>
    <p:sldId id="2205" r:id="rId56"/>
    <p:sldId id="2206" r:id="rId57"/>
    <p:sldId id="2207" r:id="rId58"/>
    <p:sldId id="2147" r:id="rId59"/>
    <p:sldId id="2137" r:id="rId60"/>
    <p:sldId id="356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70" autoAdjust="0"/>
  </p:normalViewPr>
  <p:slideViewPr>
    <p:cSldViewPr>
      <p:cViewPr varScale="1">
        <p:scale>
          <a:sx n="80" d="100"/>
          <a:sy n="80" d="100"/>
        </p:scale>
        <p:origin x="24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2C6B5C-4F5D-4058-B1ED-7EF48671C4D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E7D1E9-0314-4F6B-97EF-CB102336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D1E9-0314-4F6B-97EF-CB10233653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AE6600-2A21-4C30-8BAD-D3AC7532A5D7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office/troubleshoot/access/database-normalization-descrip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1569" y="4539850"/>
            <a:ext cx="8458200" cy="1222375"/>
          </a:xfrm>
        </p:spPr>
        <p:txBody>
          <a:bodyPr/>
          <a:lstStyle/>
          <a:p>
            <a:pPr algn="r"/>
            <a:r>
              <a:rPr lang="en-US" dirty="0"/>
              <a:t>Basis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1569" y="5029200"/>
            <a:ext cx="8458200" cy="914400"/>
          </a:xfrm>
        </p:spPr>
        <p:txBody>
          <a:bodyPr>
            <a:normAutofit/>
          </a:bodyPr>
          <a:lstStyle/>
          <a:p>
            <a:pPr algn="r"/>
            <a:r>
              <a:rPr lang="es-ES" sz="2800" dirty="0"/>
              <a:t>SQL </a:t>
            </a:r>
            <a:r>
              <a:rPr lang="es-ES" sz="2800" dirty="0" err="1"/>
              <a:t>JOIN</a:t>
            </a:r>
            <a:endParaRPr lang="es-E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3684" y="22123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Made </a:t>
            </a:r>
            <a:r>
              <a:rPr lang="en-US" dirty="0" err="1"/>
              <a:t>Suartana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DF44-7557-973C-7FEA-B57C7EB5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600" y="1447800"/>
            <a:ext cx="5187361" cy="2634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0850-7321-0BE9-BDCE-440ED29C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lANJUTAN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3D4F4E-E24C-5EDF-8461-15DC0BC88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63967"/>
            <a:ext cx="8686800" cy="4106354"/>
          </a:xfrm>
        </p:spPr>
      </p:pic>
    </p:spTree>
    <p:extLst>
      <p:ext uri="{BB962C8B-B14F-4D97-AF65-F5344CB8AC3E}">
        <p14:creationId xmlns:p14="http://schemas.microsoft.com/office/powerpoint/2010/main" val="225362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3270-95EA-EF2F-2E6F-5482E764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C45A6-6A5A-14BA-97D4-E19EE0310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99087"/>
            <a:ext cx="8686800" cy="4236113"/>
          </a:xfrm>
        </p:spPr>
      </p:pic>
    </p:spTree>
    <p:extLst>
      <p:ext uri="{BB962C8B-B14F-4D97-AF65-F5344CB8AC3E}">
        <p14:creationId xmlns:p14="http://schemas.microsoft.com/office/powerpoint/2010/main" val="266053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7956-9D93-1005-5A54-87A43B31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7BE7-C9B4-3952-ED03-C80B8591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Proyeksi</a:t>
            </a:r>
            <a:r>
              <a:rPr lang="en-US" dirty="0"/>
              <a:t> adalah </a:t>
            </a:r>
            <a:r>
              <a:rPr lang="en-US" dirty="0" err="1"/>
              <a:t>operasi</a:t>
            </a:r>
            <a:r>
              <a:rPr lang="en-US" dirty="0"/>
              <a:t> untuk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kolom-kolom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untuk </a:t>
            </a:r>
            <a:r>
              <a:rPr lang="en-US" dirty="0" err="1"/>
              <a:t>ditampilkan</a:t>
            </a:r>
            <a:r>
              <a:rPr lang="en-US" dirty="0"/>
              <a:t>. </a:t>
            </a:r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adalah </a:t>
            </a:r>
            <a:r>
              <a:rPr lang="en-US" dirty="0" err="1"/>
              <a:t>operasi</a:t>
            </a:r>
            <a:r>
              <a:rPr lang="en-US" dirty="0"/>
              <a:t> unary yang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kolom-kolom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r>
              <a:rPr lang="en-US" dirty="0" err="1"/>
              <a:t>Sintaks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D9674-1E81-B66E-8BC8-1D2717D6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76800"/>
            <a:ext cx="3791384" cy="5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54E1-23BF-4EEF-8B59-820E5507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A7A93-CAB9-F7BF-4E08-6B1DD6998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33" y="1554163"/>
            <a:ext cx="7496334" cy="4525962"/>
          </a:xfrm>
        </p:spPr>
      </p:pic>
    </p:spTree>
    <p:extLst>
      <p:ext uri="{BB962C8B-B14F-4D97-AF65-F5344CB8AC3E}">
        <p14:creationId xmlns:p14="http://schemas.microsoft.com/office/powerpoint/2010/main" val="122686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4CB2-B59A-DCF3-9C69-D3C798D1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7D78-E3F5-7AD5-53B2-C038DAC1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union adalah </a:t>
            </a:r>
            <a:r>
              <a:rPr lang="en-US" dirty="0" err="1"/>
              <a:t>operasi</a:t>
            </a:r>
            <a:r>
              <a:rPr lang="en-US" dirty="0"/>
              <a:t> untuk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kedua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sama.</a:t>
            </a:r>
          </a:p>
          <a:p>
            <a:r>
              <a:rPr lang="en-US" dirty="0" err="1"/>
              <a:t>Operasi</a:t>
            </a:r>
            <a:r>
              <a:rPr lang="en-US" dirty="0"/>
              <a:t> ini </a:t>
            </a:r>
            <a:r>
              <a:rPr lang="en-US" dirty="0" err="1"/>
              <a:t>memungkinkan</a:t>
            </a:r>
            <a:r>
              <a:rPr lang="en-US" dirty="0"/>
              <a:t> untuk </a:t>
            </a:r>
            <a:r>
              <a:rPr lang="en-US" dirty="0" err="1"/>
              <a:t>menggabungkan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dua baris yang </a:t>
            </a:r>
            <a:r>
              <a:rPr lang="en-US" dirty="0" err="1"/>
              <a:t>sejenis</a:t>
            </a:r>
            <a:r>
              <a:rPr lang="en-US" dirty="0"/>
              <a:t>. </a:t>
            </a:r>
          </a:p>
          <a:p>
            <a:r>
              <a:rPr lang="en-US" dirty="0" err="1"/>
              <a:t>Sintaks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E1</a:t>
            </a:r>
            <a:r>
              <a:rPr lang="en-US" dirty="0"/>
              <a:t> U </a:t>
            </a:r>
            <a:r>
              <a:rPr lang="en-US" dirty="0" err="1"/>
              <a:t>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7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DE3C-A335-4557-75F0-D4192475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4DA51-751C-F3C2-DC3E-C7404105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22" y="1554163"/>
            <a:ext cx="4660155" cy="4525962"/>
          </a:xfrm>
        </p:spPr>
      </p:pic>
    </p:spTree>
    <p:extLst>
      <p:ext uri="{BB962C8B-B14F-4D97-AF65-F5344CB8AC3E}">
        <p14:creationId xmlns:p14="http://schemas.microsoft.com/office/powerpoint/2010/main" val="426329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AF48-7F3E-96A0-3DCF-4F9E17D9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4AE6-396E-E9D0-6177-7BA9D57A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difference adalah </a:t>
            </a:r>
            <a:r>
              <a:rPr lang="en-US" dirty="0" err="1"/>
              <a:t>operasi</a:t>
            </a:r>
            <a:r>
              <a:rPr lang="en-US" dirty="0"/>
              <a:t> untuk </a:t>
            </a:r>
            <a:r>
              <a:rPr lang="en-US" dirty="0" err="1"/>
              <a:t>mendapatkan</a:t>
            </a:r>
            <a:r>
              <a:rPr lang="en-US" dirty="0"/>
              <a:t> record-record yang </a:t>
            </a:r>
            <a:r>
              <a:rPr lang="en-US" dirty="0" err="1"/>
              <a:t>berada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tidak pada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 err="1"/>
              <a:t>Sintaks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E1</a:t>
            </a:r>
            <a:r>
              <a:rPr lang="en-US" dirty="0"/>
              <a:t> – </a:t>
            </a:r>
            <a:r>
              <a:rPr lang="en-US" dirty="0" err="1"/>
              <a:t>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85A2-06BF-052E-A156-D7CC023B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8EA6C-A495-4CCC-5BF3-2DAB5B306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894" y="1554163"/>
            <a:ext cx="5300611" cy="4525962"/>
          </a:xfrm>
        </p:spPr>
      </p:pic>
    </p:spTree>
    <p:extLst>
      <p:ext uri="{BB962C8B-B14F-4D97-AF65-F5344CB8AC3E}">
        <p14:creationId xmlns:p14="http://schemas.microsoft.com/office/powerpoint/2010/main" val="272764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F5CE-ABB5-C0D5-518F-F8CA2175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31B7-88CC-5A07-70D9-98BBEA8F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Operasi</a:t>
            </a:r>
            <a:r>
              <a:rPr lang="en-US" dirty="0"/>
              <a:t> cartesian product digunakan untuk </a:t>
            </a:r>
            <a:r>
              <a:rPr lang="en-US" dirty="0" err="1"/>
              <a:t>merelasikan</a:t>
            </a:r>
            <a:r>
              <a:rPr lang="en-US" dirty="0"/>
              <a:t> semua record-record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tabel</a:t>
            </a:r>
            <a:r>
              <a:rPr lang="en-US" dirty="0"/>
              <a:t>. </a:t>
            </a:r>
          </a:p>
          <a:p>
            <a:r>
              <a:rPr lang="en-US" dirty="0" err="1"/>
              <a:t>Sintaks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 err="1"/>
              <a:t>E1</a:t>
            </a:r>
            <a:r>
              <a:rPr lang="en-US" dirty="0"/>
              <a:t> x </a:t>
            </a:r>
            <a:r>
              <a:rPr lang="en-US" dirty="0" err="1"/>
              <a:t>E2</a:t>
            </a:r>
            <a:r>
              <a:rPr lang="en-US" dirty="0"/>
              <a:t> </a:t>
            </a:r>
          </a:p>
          <a:p>
            <a:r>
              <a:rPr lang="en-US" dirty="0" err="1"/>
              <a:t>Operasi</a:t>
            </a:r>
            <a:r>
              <a:rPr lang="en-US" dirty="0"/>
              <a:t> cartesian product </a:t>
            </a:r>
            <a:r>
              <a:rPr lang="en-US" dirty="0" err="1"/>
              <a:t>umumnya</a:t>
            </a:r>
            <a:r>
              <a:rPr lang="en-US" dirty="0"/>
              <a:t> tidak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dapat digunakan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seperti select dan project.</a:t>
            </a:r>
          </a:p>
        </p:txBody>
      </p:sp>
    </p:spTree>
    <p:extLst>
      <p:ext uri="{BB962C8B-B14F-4D97-AF65-F5344CB8AC3E}">
        <p14:creationId xmlns:p14="http://schemas.microsoft.com/office/powerpoint/2010/main" val="373099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0416-19EA-0839-6F72-54164BDA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4CC93B-8EC6-75B5-424A-97CCE056E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604" y="1554163"/>
            <a:ext cx="7779191" cy="4525962"/>
          </a:xfrm>
        </p:spPr>
      </p:pic>
    </p:spTree>
    <p:extLst>
      <p:ext uri="{BB962C8B-B14F-4D97-AF65-F5344CB8AC3E}">
        <p14:creationId xmlns:p14="http://schemas.microsoft.com/office/powerpoint/2010/main" val="175003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endParaRPr lang="en-US" dirty="0"/>
          </a:p>
          <a:p>
            <a:r>
              <a:rPr lang="en-US" dirty="0"/>
              <a:t>SQL JOIN</a:t>
            </a:r>
          </a:p>
          <a:p>
            <a:r>
              <a:rPr lang="en-US" dirty="0" err="1"/>
              <a:t>SubQuery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243E-8092-E02E-2408-F612892E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643C-E297-6E0D-7305-509CC5A4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baru </a:t>
            </a:r>
            <a:r>
              <a:rPr lang="en-US" dirty="0" err="1"/>
              <a:t>E1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X,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seakan-akan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2 </a:t>
            </a:r>
            <a:r>
              <a:rPr lang="en-US" dirty="0" err="1"/>
              <a:t>relasi</a:t>
            </a:r>
            <a:r>
              <a:rPr lang="en-US" dirty="0"/>
              <a:t> (</a:t>
            </a:r>
            <a:r>
              <a:rPr lang="en-US" dirty="0" err="1"/>
              <a:t>E1</a:t>
            </a:r>
            <a:r>
              <a:rPr lang="en-US" dirty="0"/>
              <a:t> dan X) yang </a:t>
            </a:r>
            <a:r>
              <a:rPr lang="en-US" dirty="0" err="1"/>
              <a:t>isinya</a:t>
            </a:r>
            <a:r>
              <a:rPr lang="en-US" dirty="0"/>
              <a:t> sama </a:t>
            </a:r>
            <a:r>
              <a:rPr lang="en-US" dirty="0" err="1"/>
              <a:t>persis</a:t>
            </a:r>
            <a:r>
              <a:rPr lang="en-US" dirty="0"/>
              <a:t>. </a:t>
            </a:r>
          </a:p>
          <a:p>
            <a:r>
              <a:rPr lang="en-US" dirty="0" err="1"/>
              <a:t>Operasi</a:t>
            </a:r>
            <a:r>
              <a:rPr lang="en-US" dirty="0"/>
              <a:t> rename digunakan untuk </a:t>
            </a:r>
            <a:r>
              <a:rPr lang="en-US" dirty="0" err="1"/>
              <a:t>menyalin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lama ke dalam </a:t>
            </a:r>
            <a:r>
              <a:rPr lang="en-US" dirty="0" err="1"/>
              <a:t>tabel</a:t>
            </a:r>
            <a:r>
              <a:rPr lang="en-US" dirty="0"/>
              <a:t> baru. </a:t>
            </a:r>
          </a:p>
          <a:p>
            <a:r>
              <a:rPr lang="en-US" dirty="0" err="1"/>
              <a:t>Sintaks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l-GR" dirty="0"/>
              <a:t>ρ</a:t>
            </a:r>
            <a:r>
              <a:rPr lang="en-US" baseline="-25000" dirty="0"/>
              <a:t>x</a:t>
            </a:r>
            <a:r>
              <a:rPr lang="en-US" dirty="0"/>
              <a:t> (</a:t>
            </a:r>
            <a:r>
              <a:rPr lang="en-US" dirty="0" err="1"/>
              <a:t>E1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913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A6EE-A835-9BBD-0E6A-39E26132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CB413-FCA0-D90B-56A8-E77CC8E61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43593"/>
            <a:ext cx="8686800" cy="4347102"/>
          </a:xfrm>
        </p:spPr>
      </p:pic>
    </p:spTree>
    <p:extLst>
      <p:ext uri="{BB962C8B-B14F-4D97-AF65-F5344CB8AC3E}">
        <p14:creationId xmlns:p14="http://schemas.microsoft.com/office/powerpoint/2010/main" val="3394507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JOIN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0FF4-1634-CF2B-4E3E-5921D65F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E80C-B6A7-F61F-11A1-7E68D0310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itu JOIN SQL?</a:t>
            </a:r>
          </a:p>
          <a:p>
            <a:pPr lvl="1"/>
            <a:r>
              <a:rPr lang="en-US" dirty="0" err="1"/>
              <a:t>Klausa</a:t>
            </a:r>
            <a:r>
              <a:rPr lang="en-US" dirty="0"/>
              <a:t> JOIN </a:t>
            </a:r>
            <a:r>
              <a:rPr lang="en-US" dirty="0" err="1"/>
              <a:t>menggabungkan</a:t>
            </a:r>
            <a:r>
              <a:rPr lang="en-US" dirty="0"/>
              <a:t> baris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tabel</a:t>
            </a:r>
            <a:r>
              <a:rPr lang="en-US" dirty="0"/>
              <a:t> atau lebih.</a:t>
            </a:r>
          </a:p>
          <a:p>
            <a:pPr lvl="1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baris dalam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17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57A0-13EC-609A-9044-947CB3FF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0CD18-2752-C58C-51AF-D29232B3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 JOIN </a:t>
            </a:r>
          </a:p>
          <a:p>
            <a:pPr lvl="1"/>
            <a:r>
              <a:rPr lang="en-US" dirty="0"/>
              <a:t>adalah </a:t>
            </a:r>
            <a:r>
              <a:rPr lang="en-US" dirty="0" err="1"/>
              <a:t>gabungan</a:t>
            </a:r>
            <a:r>
              <a:rPr lang="en-US" dirty="0"/>
              <a:t> SQL </a:t>
            </a:r>
            <a:r>
              <a:rPr lang="en-US" dirty="0" err="1"/>
              <a:t>sederhana.Menggunakan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sama </a:t>
            </a:r>
            <a:r>
              <a:rPr lang="en-US" dirty="0" err="1"/>
              <a:t>dengan</a:t>
            </a:r>
            <a:r>
              <a:rPr lang="en-US" dirty="0"/>
              <a:t> (=) sebagai operator </a:t>
            </a:r>
            <a:r>
              <a:rPr lang="en-US" dirty="0" err="1"/>
              <a:t>perbandingan</a:t>
            </a:r>
            <a:r>
              <a:rPr lang="en-US" dirty="0"/>
              <a:t> untuk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3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2377-6BD4-5011-3546-49063842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JOIN </a:t>
            </a:r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DD09-056B-F7C4-29B3-7150A4D1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EQUI</a:t>
            </a:r>
            <a:r>
              <a:rPr lang="en-US" dirty="0"/>
              <a:t> JOIN </a:t>
            </a:r>
          </a:p>
          <a:p>
            <a:pPr lvl="1"/>
            <a:r>
              <a:rPr lang="en-US" dirty="0" err="1"/>
              <a:t>menggunakan</a:t>
            </a:r>
            <a:r>
              <a:rPr lang="en-US" dirty="0"/>
              <a:t> operator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sama </a:t>
            </a:r>
            <a:r>
              <a:rPr lang="en-US" dirty="0" err="1"/>
              <a:t>dengan.Operator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seperti &gt;, &lt;, &gt;=, &lt;=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25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F92E-190E-DEB1-ECAE-C51E7E6F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SQL </a:t>
            </a:r>
            <a:r>
              <a:rPr lang="en-US" dirty="0" err="1"/>
              <a:t>EQUI</a:t>
            </a:r>
            <a:r>
              <a:rPr lang="en-US" dirty="0"/>
              <a:t>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44CD-A97E-F33E-78F7-3542CA1B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 JOIN</a:t>
            </a:r>
          </a:p>
          <a:p>
            <a:pPr lvl="1"/>
            <a:r>
              <a:rPr lang="nn-NO" dirty="0"/>
              <a:t>Hanya mengembalikan baris yang cocok dari tabel yang berpartisipasi</a:t>
            </a:r>
          </a:p>
          <a:p>
            <a:pPr lvl="1"/>
            <a:r>
              <a:rPr lang="nn-NO" dirty="0"/>
              <a:t>Pertandingan hanya terjadi pada catatan kunci dari tabel yang berpartisipasi.</a:t>
            </a:r>
            <a:endParaRPr lang="en-US" dirty="0"/>
          </a:p>
          <a:p>
            <a:r>
              <a:rPr lang="en-US" dirty="0"/>
              <a:t>OUTER JOIN</a:t>
            </a:r>
          </a:p>
          <a:p>
            <a:pPr lvl="1"/>
            <a:r>
              <a:rPr lang="en-US" dirty="0" err="1"/>
              <a:t>Mengembalikan</a:t>
            </a:r>
            <a:r>
              <a:rPr lang="en-US" dirty="0"/>
              <a:t> semua baris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dan </a:t>
            </a:r>
            <a:r>
              <a:rPr lang="en-US" dirty="0" err="1"/>
              <a:t>Mencocokkan</a:t>
            </a:r>
            <a:r>
              <a:rPr lang="en-US" dirty="0"/>
              <a:t> baris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dan Kolom </a:t>
            </a:r>
            <a:r>
              <a:rPr lang="en-US" dirty="0" err="1"/>
              <a:t>perbandingan</a:t>
            </a:r>
            <a:r>
              <a:rPr lang="en-US" dirty="0"/>
              <a:t> harus sama di kedua </a:t>
            </a:r>
            <a:r>
              <a:rPr lang="en-US" dirty="0" err="1"/>
              <a:t>tabel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024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141E-EEE9-8B37-3D1C-E97412CC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SQL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A727-DE35-D2DF-BB83-2CFFC03A8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INNER JOIN</a:t>
            </a:r>
          </a:p>
          <a:p>
            <a:r>
              <a:rPr lang="en-US" dirty="0"/>
              <a:t>LEFT JOIN ATAU LEFT OUTER JOIN</a:t>
            </a:r>
          </a:p>
          <a:p>
            <a:r>
              <a:rPr lang="en-US" dirty="0"/>
              <a:t>RIGHT JOIN ATAU RIGHT OUTER JOIN</a:t>
            </a:r>
          </a:p>
          <a:p>
            <a:r>
              <a:rPr lang="en-US" dirty="0"/>
              <a:t>FULL OUTER JOIN</a:t>
            </a:r>
          </a:p>
          <a:p>
            <a:r>
              <a:rPr lang="en-US" dirty="0"/>
              <a:t>NATURAL JOIN</a:t>
            </a:r>
          </a:p>
          <a:p>
            <a:r>
              <a:rPr lang="en-US" dirty="0"/>
              <a:t>CROSS JOIN</a:t>
            </a:r>
          </a:p>
          <a:p>
            <a:r>
              <a:rPr lang="en-US" dirty="0"/>
              <a:t>SELF JOIN</a:t>
            </a:r>
          </a:p>
          <a:p>
            <a:r>
              <a:rPr lang="en-US" dirty="0"/>
              <a:t>INNER JOIN</a:t>
            </a:r>
          </a:p>
        </p:txBody>
      </p:sp>
    </p:spTree>
    <p:extLst>
      <p:ext uri="{BB962C8B-B14F-4D97-AF65-F5344CB8AC3E}">
        <p14:creationId xmlns:p14="http://schemas.microsoft.com/office/powerpoint/2010/main" val="351918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E1998-E5DF-9D36-570C-5808321B7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567DDC-9F5E-4F53-7247-9A7424881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D8B3-73B7-7FC3-021B-FA2192C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D7B-A01D-252F-5809-88DD7CB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JOIN </a:t>
            </a:r>
            <a:r>
              <a:rPr lang="en-US" dirty="0" err="1"/>
              <a:t>memilih</a:t>
            </a:r>
            <a:r>
              <a:rPr lang="en-US" dirty="0"/>
              <a:t> semua baris </a:t>
            </a:r>
            <a:r>
              <a:rPr lang="en-US" dirty="0" err="1"/>
              <a:t>dari</a:t>
            </a:r>
            <a:r>
              <a:rPr lang="en-US" dirty="0"/>
              <a:t> kedua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kecocokan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</a:t>
            </a:r>
          </a:p>
          <a:p>
            <a:r>
              <a:rPr lang="en-US" dirty="0"/>
              <a:t>SQL INNER JOIN 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JOIN, </a:t>
            </a:r>
            <a:r>
              <a:rPr lang="en-US" dirty="0" err="1"/>
              <a:t>menggabungkan</a:t>
            </a:r>
            <a:r>
              <a:rPr lang="en-US" dirty="0"/>
              <a:t> baris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tabel</a:t>
            </a:r>
            <a:r>
              <a:rPr lang="en-US" dirty="0"/>
              <a:t> atau lebih.</a:t>
            </a:r>
          </a:p>
        </p:txBody>
      </p:sp>
    </p:spTree>
    <p:extLst>
      <p:ext uri="{BB962C8B-B14F-4D97-AF65-F5344CB8AC3E}">
        <p14:creationId xmlns:p14="http://schemas.microsoft.com/office/powerpoint/2010/main" val="406051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3A685-A5B3-4DF7-91F9-2754C3B392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2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30C2-9D51-A9F3-3DB0-7FC01F90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367AB-145B-72C0-764B-C370554CD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752600"/>
            <a:ext cx="8304593" cy="4191000"/>
          </a:xfrm>
        </p:spPr>
      </p:pic>
    </p:spTree>
    <p:extLst>
      <p:ext uri="{BB962C8B-B14F-4D97-AF65-F5344CB8AC3E}">
        <p14:creationId xmlns:p14="http://schemas.microsoft.com/office/powerpoint/2010/main" val="1403373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E1998-E5DF-9D36-570C-5808321B7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LEFT JOIN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567DDC-9F5E-4F53-7247-9A7424881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1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D8B3-73B7-7FC3-021B-FA2192C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JOIN ATAU LEFT OUTER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D7B-A01D-252F-5809-88DD7CB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LEFT JOIN, </a:t>
            </a:r>
            <a:r>
              <a:rPr lang="en-US" dirty="0" err="1"/>
              <a:t>menggabungkan</a:t>
            </a:r>
            <a:r>
              <a:rPr lang="en-US" dirty="0"/>
              <a:t> dua </a:t>
            </a:r>
            <a:r>
              <a:rPr lang="en-US" dirty="0" err="1"/>
              <a:t>tabel</a:t>
            </a:r>
            <a:r>
              <a:rPr lang="en-US" dirty="0"/>
              <a:t> dan </a:t>
            </a:r>
            <a:r>
              <a:rPr lang="en-US" dirty="0" err="1"/>
              <a:t>mengambil</a:t>
            </a:r>
            <a:r>
              <a:rPr lang="en-US" dirty="0"/>
              <a:t> baris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, yang </a:t>
            </a:r>
            <a:r>
              <a:rPr lang="en-US" dirty="0" err="1"/>
              <a:t>cocok</a:t>
            </a:r>
            <a:r>
              <a:rPr lang="en-US" dirty="0"/>
              <a:t> di kedua </a:t>
            </a:r>
            <a:r>
              <a:rPr lang="en-US" dirty="0" err="1"/>
              <a:t>tabel</a:t>
            </a:r>
            <a:r>
              <a:rPr lang="en-US" dirty="0"/>
              <a:t>.</a:t>
            </a:r>
          </a:p>
          <a:p>
            <a:r>
              <a:rPr lang="en-US" dirty="0"/>
              <a:t>Baris yang tidak </a:t>
            </a:r>
            <a:r>
              <a:rPr lang="en-US" dirty="0" err="1"/>
              <a:t>cocok</a:t>
            </a:r>
            <a:r>
              <a:rPr lang="en-US" dirty="0"/>
              <a:t> juga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sebelum </a:t>
            </a:r>
            <a:r>
              <a:rPr lang="en-US" dirty="0" err="1"/>
              <a:t>klausa</a:t>
            </a:r>
            <a:r>
              <a:rPr lang="en-US" dirty="0"/>
              <a:t> </a:t>
            </a:r>
            <a:r>
              <a:rPr lang="en-US" dirty="0" err="1"/>
              <a:t>GABUNG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30C2-9D51-A9F3-3DB0-7FC01F90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C39853-0492-F86D-D2CF-95100E39C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600200"/>
            <a:ext cx="8243170" cy="4038600"/>
          </a:xfrm>
        </p:spPr>
      </p:pic>
    </p:spTree>
    <p:extLst>
      <p:ext uri="{BB962C8B-B14F-4D97-AF65-F5344CB8AC3E}">
        <p14:creationId xmlns:p14="http://schemas.microsoft.com/office/powerpoint/2010/main" val="2403842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E1998-E5DF-9D36-570C-5808321B7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roght</a:t>
            </a:r>
            <a:r>
              <a:rPr lang="en-US" dirty="0"/>
              <a:t> JOIN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567DDC-9F5E-4F53-7247-9A7424881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D8B3-73B7-7FC3-021B-FA2192C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JOIN ATAU RIGHT OUTER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D7B-A01D-252F-5809-88DD7CB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RIGHT JOIN, </a:t>
            </a:r>
            <a:r>
              <a:rPr lang="en-US" dirty="0" err="1"/>
              <a:t>menggabungkan</a:t>
            </a:r>
            <a:r>
              <a:rPr lang="en-US" dirty="0"/>
              <a:t> dua </a:t>
            </a:r>
            <a:r>
              <a:rPr lang="en-US" dirty="0" err="1"/>
              <a:t>tabel</a:t>
            </a:r>
            <a:r>
              <a:rPr lang="en-US" dirty="0"/>
              <a:t> dan </a:t>
            </a:r>
            <a:r>
              <a:rPr lang="en-US" dirty="0" err="1"/>
              <a:t>mengambil</a:t>
            </a:r>
            <a:r>
              <a:rPr lang="en-US" dirty="0"/>
              <a:t> baris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, yang </a:t>
            </a:r>
            <a:r>
              <a:rPr lang="en-US" dirty="0" err="1"/>
              <a:t>cocok</a:t>
            </a:r>
            <a:r>
              <a:rPr lang="en-US" dirty="0"/>
              <a:t> di kedua </a:t>
            </a:r>
            <a:r>
              <a:rPr lang="en-US" dirty="0" err="1"/>
              <a:t>tabel</a:t>
            </a:r>
            <a:r>
              <a:rPr lang="en-US" dirty="0"/>
              <a:t>.</a:t>
            </a:r>
          </a:p>
          <a:p>
            <a:r>
              <a:rPr lang="en-US" dirty="0"/>
              <a:t>Baris yang tidak </a:t>
            </a:r>
            <a:r>
              <a:rPr lang="en-US" dirty="0" err="1"/>
              <a:t>cocok</a:t>
            </a:r>
            <a:r>
              <a:rPr lang="en-US" dirty="0"/>
              <a:t> juga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setelah </a:t>
            </a:r>
            <a:r>
              <a:rPr lang="en-US" dirty="0" err="1"/>
              <a:t>klausa</a:t>
            </a:r>
            <a:r>
              <a:rPr lang="en-US" dirty="0"/>
              <a:t> JOIN.</a:t>
            </a:r>
          </a:p>
        </p:txBody>
      </p:sp>
    </p:spTree>
    <p:extLst>
      <p:ext uri="{BB962C8B-B14F-4D97-AF65-F5344CB8AC3E}">
        <p14:creationId xmlns:p14="http://schemas.microsoft.com/office/powerpoint/2010/main" val="3184245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30C2-9D51-A9F3-3DB0-7FC01F90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2CADBA-97A1-685A-2E42-53985B532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1638050"/>
            <a:ext cx="8251072" cy="4153150"/>
          </a:xfrm>
        </p:spPr>
      </p:pic>
    </p:spTree>
    <p:extLst>
      <p:ext uri="{BB962C8B-B14F-4D97-AF65-F5344CB8AC3E}">
        <p14:creationId xmlns:p14="http://schemas.microsoft.com/office/powerpoint/2010/main" val="2622316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D8B3-73B7-7FC3-021B-FA2192C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D7B-A01D-252F-5809-88DD7CB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Menggabungkan</a:t>
            </a:r>
            <a:r>
              <a:rPr lang="en-US" dirty="0"/>
              <a:t> hasil </a:t>
            </a:r>
            <a:r>
              <a:rPr lang="en-US" dirty="0" err="1"/>
              <a:t>gabungan</a:t>
            </a:r>
            <a:r>
              <a:rPr lang="en-US" dirty="0"/>
              <a:t> OUTER LEFT dan RIGHT.</a:t>
            </a:r>
          </a:p>
          <a:p>
            <a:r>
              <a:rPr lang="en-US" dirty="0" err="1"/>
              <a:t>Mengembalikan</a:t>
            </a:r>
            <a:r>
              <a:rPr lang="en-US" dirty="0"/>
              <a:t> semua baris yang </a:t>
            </a:r>
            <a:r>
              <a:rPr lang="en-US" dirty="0" err="1"/>
              <a:t>cocok</a:t>
            </a:r>
            <a:r>
              <a:rPr lang="en-US" dirty="0"/>
              <a:t> atau tidak </a:t>
            </a:r>
            <a:r>
              <a:rPr lang="en-US" dirty="0" err="1"/>
              <a:t>cocok.Termasuk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 kedua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498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E1998-E5DF-9D36-570C-5808321B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CA96E3-C841-8173-6311-4E06D564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NATURAL JOIN adalah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EQUI</a:t>
            </a:r>
            <a:r>
              <a:rPr lang="en-US" dirty="0"/>
              <a:t> JOIN dan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yang sama hanya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kali.</a:t>
            </a:r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atau lebih pasang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</a:t>
            </a:r>
            <a:r>
              <a:rPr lang="en-US" dirty="0" err="1"/>
              <a:t>identik</a:t>
            </a:r>
            <a:r>
              <a:rPr lang="en-US" dirty="0"/>
              <a:t>.</a:t>
            </a:r>
          </a:p>
          <a:p>
            <a:r>
              <a:rPr lang="en-US" dirty="0"/>
              <a:t>Kolom harus </a:t>
            </a:r>
            <a:r>
              <a:rPr lang="en-US" dirty="0" err="1"/>
              <a:t>bertipe</a:t>
            </a:r>
            <a:r>
              <a:rPr lang="en-US" dirty="0"/>
              <a:t> data yang </a:t>
            </a:r>
            <a:r>
              <a:rPr lang="en-US" dirty="0" err="1"/>
              <a:t>sama.Jangan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ON dalam natural join.</a:t>
            </a:r>
          </a:p>
        </p:txBody>
      </p:sp>
    </p:spTree>
    <p:extLst>
      <p:ext uri="{BB962C8B-B14F-4D97-AF65-F5344CB8AC3E}">
        <p14:creationId xmlns:p14="http://schemas.microsoft.com/office/powerpoint/2010/main" val="4294015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E1998-E5DF-9D36-570C-5808321B7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cROSS</a:t>
            </a:r>
            <a:r>
              <a:rPr lang="en-US" dirty="0"/>
              <a:t> JOIN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567DDC-9F5E-4F53-7247-9A7424881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8914-9B1D-2897-F441-8ABF7531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409A-30FD-DE18-CE7A-0AFCE7D97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atau lebih </a:t>
            </a:r>
            <a:r>
              <a:rPr lang="en-US" dirty="0" err="1"/>
              <a:t>relasi</a:t>
            </a:r>
            <a:r>
              <a:rPr lang="en-US" dirty="0"/>
              <a:t> untuk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yang baru. </a:t>
            </a:r>
          </a:p>
          <a:p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r>
              <a:rPr lang="en-US" dirty="0"/>
              <a:t> juga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seperangkat</a:t>
            </a:r>
            <a:r>
              <a:rPr lang="en-US" dirty="0"/>
              <a:t> operator untuk </a:t>
            </a:r>
            <a:r>
              <a:rPr lang="en-US" dirty="0" err="1"/>
              <a:t>memanipulasi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842022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D8B3-73B7-7FC3-021B-FA2192C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D7B-A01D-252F-5809-88DD7CB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CROSS JOIN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hasil </a:t>
            </a:r>
            <a:r>
              <a:rPr lang="en-US" dirty="0" err="1"/>
              <a:t>yaitu</a:t>
            </a:r>
            <a:r>
              <a:rPr lang="en-US" dirty="0"/>
              <a:t> jumlah baris pada </a:t>
            </a:r>
            <a:r>
              <a:rPr lang="en-US" dirty="0" err="1"/>
              <a:t>tabel</a:t>
            </a:r>
            <a:r>
              <a:rPr lang="en-US" dirty="0"/>
              <a:t> pertama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jumlah baris pada </a:t>
            </a:r>
            <a:r>
              <a:rPr lang="en-US" dirty="0" err="1"/>
              <a:t>tabel</a:t>
            </a:r>
            <a:r>
              <a:rPr lang="en-US" dirty="0"/>
              <a:t> kedua, </a:t>
            </a:r>
            <a:r>
              <a:rPr lang="en-US" dirty="0" err="1"/>
              <a:t>jika</a:t>
            </a:r>
            <a:r>
              <a:rPr lang="en-US" dirty="0"/>
              <a:t> tidak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WHERE yang digunakan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CROSS JOIN.</a:t>
            </a:r>
          </a:p>
          <a:p>
            <a:r>
              <a:rPr lang="en-US" dirty="0"/>
              <a:t>Hasil seperti ini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Cartesian.Jika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WHERE digunakan </a:t>
            </a:r>
            <a:r>
              <a:rPr lang="en-US" dirty="0" err="1"/>
              <a:t>dengan</a:t>
            </a:r>
            <a:r>
              <a:rPr lang="en-US" dirty="0"/>
              <a:t> CROSS JOIN,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seperti INNER JOIN..</a:t>
            </a:r>
          </a:p>
        </p:txBody>
      </p:sp>
    </p:spTree>
    <p:extLst>
      <p:ext uri="{BB962C8B-B14F-4D97-AF65-F5344CB8AC3E}">
        <p14:creationId xmlns:p14="http://schemas.microsoft.com/office/powerpoint/2010/main" val="3712009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30C2-9D51-A9F3-3DB0-7FC01F90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AAB32-342C-F509-54C8-729EC9103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618997"/>
            <a:ext cx="7915446" cy="4248403"/>
          </a:xfrm>
        </p:spPr>
      </p:pic>
    </p:spTree>
    <p:extLst>
      <p:ext uri="{BB962C8B-B14F-4D97-AF65-F5344CB8AC3E}">
        <p14:creationId xmlns:p14="http://schemas.microsoft.com/office/powerpoint/2010/main" val="4282995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D8B3-73B7-7FC3-021B-FA2192C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CD7B-A01D-252F-5809-88DD7CB4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Self join adalah join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</a:t>
            </a:r>
            <a:r>
              <a:rPr lang="en-US" dirty="0" err="1"/>
              <a:t>Hubungan</a:t>
            </a:r>
            <a:r>
              <a:rPr lang="en-US" dirty="0"/>
              <a:t> Unary), </a:t>
            </a:r>
            <a:r>
              <a:rPr lang="en-US" dirty="0" err="1"/>
              <a:t>khususnya</a:t>
            </a:r>
            <a:r>
              <a:rPr lang="en-US" dirty="0"/>
              <a:t> ketika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FOREIGN KEY yang </a:t>
            </a:r>
            <a:r>
              <a:rPr lang="en-US" dirty="0" err="1"/>
              <a:t>mereferensikan</a:t>
            </a:r>
            <a:r>
              <a:rPr lang="en-US" dirty="0"/>
              <a:t> PRIMARY KEY-nya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itu </a:t>
            </a:r>
            <a:r>
              <a:rPr lang="en-US" dirty="0" err="1"/>
              <a:t>sendiri</a:t>
            </a:r>
            <a:r>
              <a:rPr lang="en-US" dirty="0"/>
              <a:t> berarti </a:t>
            </a:r>
            <a:r>
              <a:rPr lang="en-US" dirty="0" err="1"/>
              <a:t>setiap</a:t>
            </a:r>
            <a:r>
              <a:rPr lang="en-US" dirty="0"/>
              <a:t> baris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baris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dapat </a:t>
            </a:r>
            <a:r>
              <a:rPr lang="en-US" dirty="0" err="1"/>
              <a:t>dilihat</a:t>
            </a:r>
            <a:r>
              <a:rPr lang="en-US" dirty="0"/>
              <a:t> sebagai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sama.</a:t>
            </a:r>
          </a:p>
        </p:txBody>
      </p:sp>
    </p:spTree>
    <p:extLst>
      <p:ext uri="{BB962C8B-B14F-4D97-AF65-F5344CB8AC3E}">
        <p14:creationId xmlns:p14="http://schemas.microsoft.com/office/powerpoint/2010/main" val="500758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3A685-A5B3-4DF7-91F9-2754C3B392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6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FB90-9623-45B3-B244-72F076D8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3ABD-607B-D7E7-B7CF-0435C9A9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UNION operator </a:t>
            </a:r>
            <a:r>
              <a:rPr lang="en-US" dirty="0" err="1"/>
              <a:t>gabungan</a:t>
            </a:r>
            <a:r>
              <a:rPr lang="en-US" dirty="0"/>
              <a:t> digunakan untuk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hasil </a:t>
            </a:r>
            <a:r>
              <a:rPr lang="en-US" dirty="0" err="1"/>
              <a:t>dari</a:t>
            </a:r>
            <a:r>
              <a:rPr lang="en-US" dirty="0"/>
              <a:t> dua atau lebih </a:t>
            </a:r>
            <a:r>
              <a:rPr lang="en-US" dirty="0" err="1"/>
              <a:t>pernyataan</a:t>
            </a:r>
            <a:r>
              <a:rPr lang="en-US" dirty="0"/>
              <a:t> SELECT</a:t>
            </a:r>
          </a:p>
          <a:p>
            <a:pPr lvl="1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SELECT dalam UNION harus </a:t>
            </a:r>
            <a:r>
              <a:rPr lang="en-US" dirty="0" err="1"/>
              <a:t>memiliki</a:t>
            </a:r>
            <a:r>
              <a:rPr lang="en-US" dirty="0"/>
              <a:t> jumlah </a:t>
            </a:r>
            <a:r>
              <a:rPr lang="en-US" dirty="0" err="1"/>
              <a:t>kolom</a:t>
            </a:r>
            <a:r>
              <a:rPr lang="en-US" dirty="0"/>
              <a:t> yang sama</a:t>
            </a:r>
          </a:p>
          <a:p>
            <a:pPr lvl="1"/>
            <a:r>
              <a:rPr lang="en-US" dirty="0"/>
              <a:t>Kolom juga harus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serupa</a:t>
            </a:r>
            <a:endParaRPr lang="en-US" dirty="0"/>
          </a:p>
          <a:p>
            <a:pPr lvl="1"/>
            <a:r>
              <a:rPr lang="en-US" dirty="0"/>
              <a:t>Kolom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SELECT juga harus </a:t>
            </a:r>
            <a:r>
              <a:rPr lang="en-US" dirty="0" err="1"/>
              <a:t>berada</a:t>
            </a:r>
            <a:r>
              <a:rPr lang="en-US" dirty="0"/>
              <a:t> dalam </a:t>
            </a:r>
            <a:r>
              <a:rPr lang="en-US" dirty="0" err="1"/>
              <a:t>urutan</a:t>
            </a:r>
            <a:r>
              <a:rPr lang="en-US" dirty="0"/>
              <a:t> yang sama</a:t>
            </a:r>
          </a:p>
        </p:txBody>
      </p:sp>
    </p:spTree>
    <p:extLst>
      <p:ext uri="{BB962C8B-B14F-4D97-AF65-F5344CB8AC3E}">
        <p14:creationId xmlns:p14="http://schemas.microsoft.com/office/powerpoint/2010/main" val="2929261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0775-1765-6C79-EC60-A1B00D92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syntaks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C39B8-47B1-B242-89E2-68E89B356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nama_kolom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 FROM table 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nama_kolom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 FROM table 2;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16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 query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3A685-A5B3-4DF7-91F9-2754C3B392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2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70A0-948F-B21A-87AB-5335B4E6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615E-E3AA-AA6F-54D9-D87CED16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adalah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SQL yang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bersarang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di dalam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yang lebih besar.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dapat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terjadi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di: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anose="020B0604020202020204" pitchFamily="34" charset="0"/>
              </a:rPr>
              <a:t>-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Klausa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SELECT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anose="020B0604020202020204" pitchFamily="34" charset="0"/>
              </a:rPr>
              <a:t>-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Klausa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FROM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anose="020B0604020202020204" pitchFamily="34" charset="0"/>
              </a:rPr>
              <a:t>-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Klausa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69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10DA-E9A6-5432-78DF-D670726A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Query </a:t>
            </a:r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3923-7C48-28E4-57DA-9658F75A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dapat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disarangkan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di dalam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pernyataan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SELECT, INSERT, UPDATE, atau DELETE atau di dalam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lain.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anose="020B0604020202020204" pitchFamily="34" charset="0"/>
              </a:rPr>
              <a:t>Subquery biasanya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ditambahkan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dalam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Klausa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WHERE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dari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pernyataan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SQL SELECT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lainnya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anose="020B0604020202020204" pitchFamily="34" charset="0"/>
              </a:rPr>
              <a:t>Anda dapat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menggunakan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operator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perbandingan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, seperti &gt;, &lt;, atau =. Operator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perbandingan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juga bisa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berupa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operator beberapa baris, seperti IN, ANY, atau ALL.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juga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disebut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dalam atau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pilihan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dalam,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sedangkan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pernyataan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yang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berisi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disebut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juga outer  atau outer select.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anose="020B0604020202020204" pitchFamily="34" charset="0"/>
              </a:rPr>
              <a:t>Inner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dieksekusi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terlebih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dahulu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sebelum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induknya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sehingga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hasil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dalam dapat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diteruskan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ke outer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30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B222-90F4-83C9-C79C-2F0086C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Query </a:t>
            </a:r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3601-B624-C60F-5FA6-77121956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 err="1">
                <a:effectLst/>
                <a:latin typeface="Helvetica" panose="020B0604020202020204" pitchFamily="34" charset="0"/>
              </a:rPr>
              <a:t>Subkueri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 digunakan dalam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pernyataan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SELECT, INSERT, DELETE, atau UPDATE untuk melakukan tugas berikut:</a:t>
            </a:r>
          </a:p>
          <a:p>
            <a:pPr lvl="1"/>
            <a:r>
              <a:rPr lang="en-US" b="0" i="0" dirty="0" err="1">
                <a:effectLst/>
                <a:latin typeface="Helvetica" panose="020B0604020202020204" pitchFamily="34" charset="0"/>
              </a:rPr>
              <a:t>Membandingkan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ekspresi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dengan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hasil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.</a:t>
            </a:r>
          </a:p>
          <a:p>
            <a:pPr lvl="1"/>
            <a:r>
              <a:rPr lang="en-US" b="0" i="0" dirty="0" err="1">
                <a:effectLst/>
                <a:latin typeface="Helvetica" panose="020B0604020202020204" pitchFamily="34" charset="0"/>
              </a:rPr>
              <a:t>Menentukan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apakah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suatu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ekspresi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disertakan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dalam hasil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.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</a:rPr>
              <a:t>Mem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eriksa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apakah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memilih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baris mana pun.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4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6016-BFBE-B83F-7EDD-EEF45EB5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Dasar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5944-7D7C-5EDF-ADBA-FC76F6622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(</a:t>
            </a:r>
            <a:r>
              <a:rPr lang="el-GR" dirty="0"/>
              <a:t>σ) </a:t>
            </a:r>
            <a:endParaRPr lang="en-US" dirty="0"/>
          </a:p>
          <a:p>
            <a:r>
              <a:rPr lang="en-US" dirty="0"/>
              <a:t>Projection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/>
              <a:t>Union (U) </a:t>
            </a:r>
          </a:p>
          <a:p>
            <a:r>
              <a:rPr lang="en-US" dirty="0"/>
              <a:t>Set-difference (-)</a:t>
            </a:r>
          </a:p>
          <a:p>
            <a:r>
              <a:rPr lang="en-US" dirty="0"/>
              <a:t>Cartesian-product (X, </a:t>
            </a:r>
            <a:r>
              <a:rPr lang="en-US" dirty="0" err="1"/>
              <a:t>disebut</a:t>
            </a:r>
            <a:r>
              <a:rPr lang="en-US" dirty="0"/>
              <a:t> juga cross product)</a:t>
            </a:r>
          </a:p>
          <a:p>
            <a:r>
              <a:rPr lang="en-US" dirty="0"/>
              <a:t>Rename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8696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804A-897F-F2FF-A33F-30963768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sintaks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A29C4F-D39E-A489-EC5A-8A63CF10DF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585171"/>
            <a:ext cx="6768766" cy="238160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9469DC-CBBE-EC40-05D3-99440AA47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34" y="4343400"/>
            <a:ext cx="8445166" cy="1981200"/>
          </a:xfrm>
        </p:spPr>
        <p:txBody>
          <a:bodyPr>
            <a:normAutofit/>
          </a:bodyPr>
          <a:lstStyle/>
          <a:p>
            <a:r>
              <a:rPr lang="en-US" dirty="0" err="1"/>
              <a:t>Subkueri</a:t>
            </a:r>
            <a:r>
              <a:rPr lang="en-US" dirty="0"/>
              <a:t> (</a:t>
            </a:r>
            <a:r>
              <a:rPr lang="en-US" dirty="0" err="1"/>
              <a:t>kueri</a:t>
            </a:r>
            <a:r>
              <a:rPr lang="en-US" dirty="0"/>
              <a:t> dalam)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kali sebelum </a:t>
            </a:r>
            <a:r>
              <a:rPr lang="en-US" dirty="0" err="1"/>
              <a:t>kueri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</a:t>
            </a:r>
            <a:r>
              <a:rPr lang="en-US" dirty="0" err="1"/>
              <a:t>kueri</a:t>
            </a:r>
            <a:r>
              <a:rPr lang="en-US" dirty="0"/>
              <a:t> luar) </a:t>
            </a:r>
            <a:r>
              <a:rPr lang="en-US" dirty="0" err="1"/>
              <a:t>dijalankan</a:t>
            </a:r>
            <a:r>
              <a:rPr lang="en-US" dirty="0"/>
              <a:t>.</a:t>
            </a:r>
          </a:p>
          <a:p>
            <a:r>
              <a:rPr lang="en-US" dirty="0" err="1"/>
              <a:t>Kueri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</a:t>
            </a:r>
            <a:r>
              <a:rPr lang="en-US" dirty="0" err="1"/>
              <a:t>kueri</a:t>
            </a:r>
            <a:r>
              <a:rPr lang="en-US" dirty="0"/>
              <a:t> luar) </a:t>
            </a:r>
            <a:r>
              <a:rPr lang="en-US" dirty="0" err="1"/>
              <a:t>menggunakan</a:t>
            </a:r>
            <a:r>
              <a:rPr lang="en-US" dirty="0"/>
              <a:t> hasil </a:t>
            </a:r>
            <a:r>
              <a:rPr lang="en-US" dirty="0" err="1"/>
              <a:t>subkueri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63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4880-AEF1-47CC-1178-466F455F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effectLst/>
                <a:latin typeface="Roboto" panose="02000000000000000000" pitchFamily="2" charset="0"/>
              </a:rPr>
              <a:t>Contoh</a:t>
            </a:r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Subkueri</a:t>
            </a:r>
            <a:r>
              <a:rPr lang="en-US" b="0" i="0" dirty="0">
                <a:effectLst/>
                <a:latin typeface="Roboto" panose="02000000000000000000" pitchFamily="2" charset="0"/>
              </a:rPr>
              <a:t> 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A9A97-AB89-73ED-4A14-80033BDBAD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E33836-3F56-7809-63AC-4D773417D2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Helvetica" panose="020B0604020202020204" pitchFamily="34" charset="0"/>
              </a:rPr>
              <a:t>Dibutuhkan</a:t>
            </a:r>
            <a:r>
              <a:rPr lang="en-US" dirty="0">
                <a:latin typeface="Helvetica" panose="020B0604020202020204" pitchFamily="34" charset="0"/>
              </a:rPr>
              <a:t> data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semua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siswa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yang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mendapat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nilai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lebih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baik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daripada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siswa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yang ID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Siswanya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adalah '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V002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’, </a:t>
            </a:r>
          </a:p>
          <a:p>
            <a:r>
              <a:rPr lang="en-US" b="0" i="0" dirty="0">
                <a:effectLst/>
                <a:latin typeface="Helvetica" panose="020B0604020202020204" pitchFamily="34" charset="0"/>
              </a:rPr>
              <a:t>Untuk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menampilkan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diperlukan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dua query. Satu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mengembalikan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nilai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(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disimpan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di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bidang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Total_marks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) '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V002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' dan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kedua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mengidentifikasi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siswa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yang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mendapat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nilai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lebih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baik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daripada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hasil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kueri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pertama.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03E40-F510-F9BB-F688-07C75B87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323599"/>
            <a:ext cx="1381125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4E19D-AA33-12E0-A5F4-BC1BDDC44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766887"/>
            <a:ext cx="16192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3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F7FC-183D-47C5-FBD6-11A78D46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6E209-21AB-5CD5-0F08-735898D428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Query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marks </a:t>
            </a: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2F9C0A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i="0" dirty="0" err="1">
                <a:solidFill>
                  <a:srgbClr val="2F9C0A"/>
                </a:solidFill>
                <a:effectLst/>
                <a:latin typeface="Consolas" panose="020B0609020204030204" pitchFamily="49" charset="0"/>
              </a:rPr>
              <a:t>V002</a:t>
            </a:r>
            <a:r>
              <a:rPr lang="en-US" b="0" i="0" dirty="0">
                <a:solidFill>
                  <a:srgbClr val="2F9C0A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EE3CF-5A55-CF26-009D-ABA0DCBB9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1676400"/>
            <a:ext cx="4343400" cy="4724400"/>
          </a:xfrm>
        </p:spPr>
        <p:txBody>
          <a:bodyPr/>
          <a:lstStyle/>
          <a:p>
            <a:r>
              <a:rPr lang="en-US" dirty="0"/>
              <a:t>Hasil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EF3F4-38E3-56FD-C39D-D8E99E721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0"/>
            <a:ext cx="3268494" cy="9144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859AAA-B73A-A50E-43C4-F15C8D5BB1B0}"/>
              </a:ext>
            </a:extLst>
          </p:cNvPr>
          <p:cNvSpPr txBox="1">
            <a:spLocks/>
          </p:cNvSpPr>
          <p:nvPr/>
        </p:nvSpPr>
        <p:spPr>
          <a:xfrm>
            <a:off x="417576" y="4152900"/>
            <a:ext cx="8156448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effectLst/>
                <a:latin typeface="Helvetica" panose="020B0604020202020204" pitchFamily="34" charset="0"/>
              </a:rPr>
              <a:t>Hasil query-nya adalah 80.</a:t>
            </a:r>
          </a:p>
          <a:p>
            <a:pPr lvl="1"/>
            <a:r>
              <a:rPr lang="en-US" b="0" i="0" dirty="0" err="1">
                <a:effectLst/>
                <a:latin typeface="Helvetica" panose="020B0604020202020204" pitchFamily="34" charset="0"/>
              </a:rPr>
              <a:t>Dengan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menggunakan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hasil query ini,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kita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menulis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query lain untuk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mengidentifikasi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siswa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yang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mendapat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nilai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lebih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baik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Helvetica" panose="020B0604020202020204" pitchFamily="34" charset="0"/>
              </a:rPr>
              <a:t>dari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 80.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79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9DFA-DD95-1BDF-1887-E51D47DB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0645-7D01-CE61-C8D5-A84DFBCD6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58200" cy="2667000"/>
          </a:xfrm>
        </p:spPr>
        <p:txBody>
          <a:bodyPr/>
          <a:lstStyle/>
          <a:p>
            <a:r>
              <a:rPr lang="en-US" dirty="0"/>
              <a:t>Query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total_marks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student a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marks b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total_marks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C92C2C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E7463-31F1-37AE-CAE6-786BD8C2B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4295274"/>
            <a:ext cx="7467600" cy="1219200"/>
          </a:xfrm>
        </p:spPr>
        <p:txBody>
          <a:bodyPr/>
          <a:lstStyle/>
          <a:p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DA63D-EAC2-03A7-52B0-FA4BAC6E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0" y="5028699"/>
            <a:ext cx="4829257" cy="1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85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E1E4-F22F-D8EF-934E-B5FA2D7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E089D-0596-A972-F2E9-1F22C9FD5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6256527" cy="41269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4E5CD-F110-2708-0B71-F3F79DBBB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265286"/>
            <a:ext cx="4343400" cy="4724400"/>
          </a:xfrm>
        </p:spPr>
        <p:txBody>
          <a:bodyPr/>
          <a:lstStyle/>
          <a:p>
            <a:r>
              <a:rPr lang="en-US" dirty="0"/>
              <a:t>Hasil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B1B9D-5A73-1FBB-0BB3-198ED17B5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38" y="1763634"/>
            <a:ext cx="22574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2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DB-B432-F8E0-3BC6-94DA056E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A74F6-C4AE-B8F4-0991-61C74AACC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0" i="0" dirty="0">
                <a:effectLst/>
                <a:latin typeface="Helvetica" panose="020B0604020202020204" pitchFamily="34" charset="0"/>
              </a:rPr>
              <a:t>Subkueri (juga disebut 'kueri dalam’)</a:t>
            </a:r>
          </a:p>
          <a:p>
            <a:endParaRPr lang="it-IT" dirty="0">
              <a:latin typeface="Helvetica" panose="020B0604020202020204" pitchFamily="34" charset="0"/>
            </a:endParaRPr>
          </a:p>
          <a:p>
            <a:endParaRPr lang="it-IT" b="0" i="0" dirty="0">
              <a:effectLst/>
              <a:latin typeface="Helvetica" panose="020B0604020202020204" pitchFamily="34" charset="0"/>
            </a:endParaRPr>
          </a:p>
          <a:p>
            <a:endParaRPr lang="it-IT" dirty="0">
              <a:latin typeface="Helvetica" panose="020B0604020202020204" pitchFamily="34" charset="0"/>
            </a:endParaRPr>
          </a:p>
          <a:p>
            <a:endParaRPr lang="it-IT" b="0" i="0" dirty="0">
              <a:effectLst/>
              <a:latin typeface="Helvetica" panose="020B0604020202020204" pitchFamily="34" charset="0"/>
            </a:endParaRPr>
          </a:p>
          <a:p>
            <a:r>
              <a:rPr lang="it-IT" dirty="0">
                <a:latin typeface="Helvetica" panose="020B0604020202020204" pitchFamily="34" charset="0"/>
              </a:rPr>
              <a:t>Hasil</a:t>
            </a:r>
            <a:endParaRPr lang="it-IT" b="0" i="0" dirty="0">
              <a:effectLst/>
              <a:latin typeface="Helvetica" panose="020B0604020202020204" pitchFamily="34" charset="0"/>
            </a:endParaRPr>
          </a:p>
          <a:p>
            <a:endParaRPr lang="it-IT" dirty="0"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2F5B5-1AB7-07A0-1E1A-CD0BC7DF1686}"/>
              </a:ext>
            </a:extLst>
          </p:cNvPr>
          <p:cNvSpPr txBox="1"/>
          <p:nvPr/>
        </p:nvSpPr>
        <p:spPr>
          <a:xfrm>
            <a:off x="914400" y="2514600"/>
            <a:ext cx="6562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total_marks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student a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marks b </a:t>
            </a:r>
          </a:p>
          <a:p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i="0" dirty="0" err="1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total_marks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total_marks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marks </a:t>
            </a:r>
            <a:r>
              <a:rPr lang="en-US" b="0" i="0" dirty="0">
                <a:solidFill>
                  <a:srgbClr val="1990B8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studentid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b="0" i="0" dirty="0">
                <a:solidFill>
                  <a:srgbClr val="2F9C0A"/>
                </a:solidFill>
                <a:effectLst/>
                <a:latin typeface="Consolas" panose="020B0609020204030204" pitchFamily="49" charset="0"/>
              </a:rPr>
              <a:t>‘</a:t>
            </a:r>
            <a:r>
              <a:rPr lang="en-US" b="0" i="0" dirty="0" err="1">
                <a:solidFill>
                  <a:srgbClr val="2F9C0A"/>
                </a:solidFill>
                <a:effectLst/>
                <a:latin typeface="Consolas" panose="020B0609020204030204" pitchFamily="49" charset="0"/>
              </a:rPr>
              <a:t>V002</a:t>
            </a:r>
            <a:r>
              <a:rPr lang="en-US" b="0" i="0" dirty="0">
                <a:solidFill>
                  <a:srgbClr val="2F9C0A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i="0" dirty="0">
                <a:solidFill>
                  <a:srgbClr val="5F6364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5F5A0-0C6A-BE28-1A73-273A3FF5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299827"/>
            <a:ext cx="22574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77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A4BA-9C12-4B51-494B-DC1A8A74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query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96C41E-B9E2-4614-96F8-378634D71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5105400" cy="52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2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BC95-9D2B-F89B-2F6B-573851AA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3DD1-59D8-C2AC-0DC7-2D44743E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www.w3resource.com</a:t>
            </a:r>
            <a:r>
              <a:rPr lang="en-US" dirty="0"/>
              <a:t>/</a:t>
            </a:r>
            <a:r>
              <a:rPr lang="en-US" dirty="0" err="1"/>
              <a:t>sql</a:t>
            </a:r>
            <a:r>
              <a:rPr lang="en-US" dirty="0"/>
              <a:t>/subqueries/nested-</a:t>
            </a:r>
            <a:r>
              <a:rPr lang="en-US" dirty="0" err="1"/>
              <a:t>subqueries.php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40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27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3CA9-D9A8-C8CE-FFDC-33E9BCB8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1C54FA-A26B-6F29-0D8F-33AF61D4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8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89C3-D9AE-88FE-FEA3-F18A8160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Relasional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EE13-0111-153E-2C9E-3FA23F39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intersection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dirty="0"/>
              <a:t>) </a:t>
            </a:r>
          </a:p>
          <a:p>
            <a:r>
              <a:rPr lang="en-US" dirty="0"/>
              <a:t>Natural join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ꝏ</a:t>
            </a:r>
            <a:r>
              <a:rPr lang="en-US" dirty="0"/>
              <a:t>)</a:t>
            </a:r>
          </a:p>
          <a:p>
            <a:r>
              <a:rPr lang="en-US" dirty="0"/>
              <a:t>Theta join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/>
              <a:t>) </a:t>
            </a:r>
          </a:p>
          <a:p>
            <a:r>
              <a:rPr lang="en-US" dirty="0"/>
              <a:t>Division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4508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8AAD-F411-EBC0-7AFE-44D1F5C3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Referensi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35E07-0BC8-A732-CDF0-9143DD28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learn.microsoft.com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en</a:t>
            </a:r>
            <a:r>
              <a:rPr lang="en-US" dirty="0">
                <a:hlinkClick r:id="rId2"/>
              </a:rPr>
              <a:t>-us/office/troubleshoot/access/database-normalization-description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hackr.io</a:t>
            </a:r>
            <a:r>
              <a:rPr lang="en-US" dirty="0"/>
              <a:t>/blog/</a:t>
            </a:r>
            <a:r>
              <a:rPr lang="en-US" dirty="0" err="1"/>
              <a:t>dbms</a:t>
            </a:r>
            <a:r>
              <a:rPr lang="en-US" dirty="0"/>
              <a:t>-normalization</a:t>
            </a:r>
          </a:p>
          <a:p>
            <a:r>
              <a:rPr lang="en-US" dirty="0"/>
              <a:t>https://</a:t>
            </a:r>
            <a:r>
              <a:rPr lang="en-US" dirty="0" err="1"/>
              <a:t>online.visual-paradigm.com</a:t>
            </a:r>
            <a:r>
              <a:rPr lang="en-US" dirty="0"/>
              <a:t>/knowledge/visual-modeling/conceptual-vs-logical-vs-physical-data-model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486B-69C7-23C5-8B91-DA0D748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8DD4-6D58-15DC-5DBB-EB40E18B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select digunakan untuk </a:t>
            </a:r>
            <a:r>
              <a:rPr lang="en-US" dirty="0" err="1"/>
              <a:t>menyeleksi</a:t>
            </a:r>
            <a:r>
              <a:rPr lang="en-US" dirty="0"/>
              <a:t> atau </a:t>
            </a:r>
            <a:r>
              <a:rPr lang="en-US" dirty="0" err="1"/>
              <a:t>mencari</a:t>
            </a:r>
            <a:r>
              <a:rPr lang="en-US" dirty="0"/>
              <a:t> record-record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predikat</a:t>
            </a:r>
            <a:r>
              <a:rPr lang="en-US" dirty="0"/>
              <a:t> atau </a:t>
            </a:r>
            <a:r>
              <a:rPr lang="en-US" dirty="0" err="1"/>
              <a:t>syarat</a:t>
            </a:r>
            <a:r>
              <a:rPr lang="en-US" dirty="0"/>
              <a:t> yang sudah </a:t>
            </a:r>
            <a:r>
              <a:rPr lang="en-US" dirty="0" err="1"/>
              <a:t>ditentukan</a:t>
            </a:r>
            <a:r>
              <a:rPr lang="en-US" dirty="0"/>
              <a:t>.</a:t>
            </a:r>
          </a:p>
          <a:p>
            <a:r>
              <a:rPr lang="en-US" dirty="0"/>
              <a:t>Operator </a:t>
            </a:r>
            <a:r>
              <a:rPr lang="en-US" dirty="0" err="1"/>
              <a:t>perbandingan</a:t>
            </a:r>
            <a:r>
              <a:rPr lang="en-US" dirty="0"/>
              <a:t>: =, ≠, , ≥ </a:t>
            </a:r>
          </a:p>
          <a:p>
            <a:r>
              <a:rPr lang="en-US" dirty="0"/>
              <a:t>Beberapa </a:t>
            </a:r>
            <a:r>
              <a:rPr lang="en-US" dirty="0" err="1"/>
              <a:t>predikat</a:t>
            </a:r>
            <a:r>
              <a:rPr lang="en-US" dirty="0"/>
              <a:t> dapat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predikat</a:t>
            </a:r>
            <a:r>
              <a:rPr lang="en-US" dirty="0"/>
              <a:t> </a:t>
            </a:r>
            <a:r>
              <a:rPr lang="en-US" dirty="0" err="1"/>
              <a:t>majemuk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AND (</a:t>
            </a:r>
            <a:r>
              <a:rPr lang="el-GR" dirty="0"/>
              <a:t>Λ) </a:t>
            </a:r>
            <a:r>
              <a:rPr lang="en-US" dirty="0"/>
              <a:t>dan OR (</a:t>
            </a:r>
            <a:r>
              <a:rPr lang="el-GR" dirty="0"/>
              <a:t>ν) </a:t>
            </a:r>
            <a:r>
              <a:rPr lang="en-US" dirty="0"/>
              <a:t>atau </a:t>
            </a:r>
            <a:r>
              <a:rPr lang="en-US" dirty="0" err="1"/>
              <a:t>negasi</a:t>
            </a:r>
            <a:r>
              <a:rPr lang="en-US" dirty="0"/>
              <a:t> ( ~ )</a:t>
            </a:r>
          </a:p>
        </p:txBody>
      </p:sp>
    </p:spTree>
    <p:extLst>
      <p:ext uri="{BB962C8B-B14F-4D97-AF65-F5344CB8AC3E}">
        <p14:creationId xmlns:p14="http://schemas.microsoft.com/office/powerpoint/2010/main" val="313602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F346-B29F-574E-6FDD-DAA02628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Selection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F52E2-50B2-EBCA-CC87-ACB7DA135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032029"/>
            <a:ext cx="8686800" cy="3570229"/>
          </a:xfrm>
        </p:spPr>
      </p:pic>
    </p:spTree>
    <p:extLst>
      <p:ext uri="{BB962C8B-B14F-4D97-AF65-F5344CB8AC3E}">
        <p14:creationId xmlns:p14="http://schemas.microsoft.com/office/powerpoint/2010/main" val="8791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1BB6-5AA1-440D-AD18-B7AF690F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F84D-3E39-F1F6-65E9-7619EF089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Sintaks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l-GR" dirty="0"/>
              <a:t>σ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baseline="30000" dirty="0"/>
              <a:t>(</a:t>
            </a:r>
            <a:r>
              <a:rPr lang="en-US" baseline="30000" dirty="0" err="1"/>
              <a:t>E1</a:t>
            </a:r>
            <a:r>
              <a:rPr lang="en-US" baseline="300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Kumpulan semua record-record/ baris dalam </a:t>
            </a:r>
            <a:r>
              <a:rPr lang="en-US" dirty="0" err="1"/>
              <a:t>E1</a:t>
            </a:r>
            <a:r>
              <a:rPr lang="en-US" dirty="0"/>
              <a:t>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P adalah </a:t>
            </a:r>
            <a:r>
              <a:rPr lang="en-US" dirty="0" err="1"/>
              <a:t>predikat</a:t>
            </a:r>
            <a:r>
              <a:rPr lang="en-US" dirty="0"/>
              <a:t> pada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E1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E1</a:t>
            </a:r>
            <a:r>
              <a:rPr lang="en-US" dirty="0"/>
              <a:t> adalah </a:t>
            </a:r>
            <a:r>
              <a:rPr lang="en-US" dirty="0" err="1"/>
              <a:t>tabel</a:t>
            </a:r>
            <a:r>
              <a:rPr lang="en-US" dirty="0"/>
              <a:t> atau </a:t>
            </a:r>
            <a:r>
              <a:rPr lang="en-US" dirty="0" err="1"/>
              <a:t>relasi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74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4495</TotalTime>
  <Words>1404</Words>
  <Application>Microsoft Office PowerPoint</Application>
  <PresentationFormat>On-screen Show (4:3)</PresentationFormat>
  <Paragraphs>197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Calibri</vt:lpstr>
      <vt:lpstr>Consolas</vt:lpstr>
      <vt:lpstr>Courier New</vt:lpstr>
      <vt:lpstr>Franklin Gothic Book</vt:lpstr>
      <vt:lpstr>Franklin Gothic Medium</vt:lpstr>
      <vt:lpstr>Helvetica</vt:lpstr>
      <vt:lpstr>Roboto</vt:lpstr>
      <vt:lpstr>Times New Roman</vt:lpstr>
      <vt:lpstr>Wingdings 2</vt:lpstr>
      <vt:lpstr>Trek</vt:lpstr>
      <vt:lpstr>Basis Data</vt:lpstr>
      <vt:lpstr>MATERI</vt:lpstr>
      <vt:lpstr>Aljabar relasional</vt:lpstr>
      <vt:lpstr>Aljabar Relasional</vt:lpstr>
      <vt:lpstr>Operasi Dasar Aljabar Relasional</vt:lpstr>
      <vt:lpstr>Operasi Tambahan Aljabar Relasional</vt:lpstr>
      <vt:lpstr>Selection </vt:lpstr>
      <vt:lpstr>Contoh Selection</vt:lpstr>
      <vt:lpstr>PowerPoint Presentation</vt:lpstr>
      <vt:lpstr>coNTOH lANJUTAN</vt:lpstr>
      <vt:lpstr>CONTOH LANJUTAN…</vt:lpstr>
      <vt:lpstr>Projection</vt:lpstr>
      <vt:lpstr>cONTOH</vt:lpstr>
      <vt:lpstr>Union</vt:lpstr>
      <vt:lpstr>cONTOH</vt:lpstr>
      <vt:lpstr>Set Difference</vt:lpstr>
      <vt:lpstr>Contoh</vt:lpstr>
      <vt:lpstr>Cartesian Product</vt:lpstr>
      <vt:lpstr>contoh</vt:lpstr>
      <vt:lpstr>Rename</vt:lpstr>
      <vt:lpstr>contoh</vt:lpstr>
      <vt:lpstr>SQL JOIN</vt:lpstr>
      <vt:lpstr>SQL JOIN</vt:lpstr>
      <vt:lpstr>Jenis JOIN</vt:lpstr>
      <vt:lpstr>Jenis JOIN LANJUTAN…</vt:lpstr>
      <vt:lpstr>Jenis SQL EQUI JOIN</vt:lpstr>
      <vt:lpstr>Daftar SQL JOINS</vt:lpstr>
      <vt:lpstr>INNER JOIN</vt:lpstr>
      <vt:lpstr>INNER JOIN</vt:lpstr>
      <vt:lpstr>CONTOH</vt:lpstr>
      <vt:lpstr>LEFT JOIN</vt:lpstr>
      <vt:lpstr>left JOIN ATAU LEFT OUTER JOIN</vt:lpstr>
      <vt:lpstr>CONTOH</vt:lpstr>
      <vt:lpstr>roght JOIN</vt:lpstr>
      <vt:lpstr>RIGHT JOIN ATAU RIGHT OUTER JOIN</vt:lpstr>
      <vt:lpstr>CONTOH</vt:lpstr>
      <vt:lpstr>FULL OUTER JOIN</vt:lpstr>
      <vt:lpstr>NATURAL JOIN</vt:lpstr>
      <vt:lpstr>cROSS JOIN</vt:lpstr>
      <vt:lpstr>Cross JOIN</vt:lpstr>
      <vt:lpstr>CONTOH</vt:lpstr>
      <vt:lpstr>Self</vt:lpstr>
      <vt:lpstr>union</vt:lpstr>
      <vt:lpstr>union</vt:lpstr>
      <vt:lpstr>syntaks</vt:lpstr>
      <vt:lpstr>Sub query</vt:lpstr>
      <vt:lpstr>Sub query</vt:lpstr>
      <vt:lpstr>Sub Query Lanjutan…</vt:lpstr>
      <vt:lpstr>Sub Query Lanjutan…</vt:lpstr>
      <vt:lpstr>sintaks</vt:lpstr>
      <vt:lpstr>Contoh Subkueri SQL</vt:lpstr>
      <vt:lpstr>Lanjutan…</vt:lpstr>
      <vt:lpstr>Lanjutan…</vt:lpstr>
      <vt:lpstr>Lanjutan…</vt:lpstr>
      <vt:lpstr>Subquery</vt:lpstr>
      <vt:lpstr>Sub query</vt:lpstr>
      <vt:lpstr>explore</vt:lpstr>
      <vt:lpstr>STUDi kasus</vt:lpstr>
      <vt:lpstr>Studi kasus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dedariku</dc:creator>
  <cp:lastModifiedBy>imsuartana</cp:lastModifiedBy>
  <cp:revision>148</cp:revision>
  <cp:lastPrinted>2013-09-23T13:04:35Z</cp:lastPrinted>
  <dcterms:created xsi:type="dcterms:W3CDTF">2012-12-06T02:49:22Z</dcterms:created>
  <dcterms:modified xsi:type="dcterms:W3CDTF">2023-11-15T08:22:46Z</dcterms:modified>
</cp:coreProperties>
</file>