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embeddedFontLst>
    <p:embeddedFont>
      <p:font typeface="Lato" panose="020B0604020202020204" charset="0"/>
      <p:regular r:id="rId24"/>
      <p:bold r:id="rId25"/>
      <p:italic r:id="rId26"/>
      <p:boldItalic r:id="rId27"/>
    </p:embeddedFont>
    <p:embeddedFont>
      <p:font typeface="Montserrat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68366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b="1" dirty="0" smtClean="0"/>
              <a:t>HIPOTIK</a:t>
            </a:r>
            <a:r>
              <a:rPr lang="id" dirty="0" smtClean="0"/>
              <a:t/>
            </a:r>
            <a:br>
              <a:rPr lang="id" dirty="0" smtClean="0"/>
            </a:br>
            <a:r>
              <a:rPr lang="id" dirty="0" smtClean="0"/>
              <a:t>1162 - 1232</a:t>
            </a:r>
            <a:endParaRPr dirty="0"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4389120" y="3961501"/>
            <a:ext cx="410457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" sz="1800" b="1" dirty="0" smtClean="0"/>
              <a:t>Budiman Setyo Haryanto, S.H., M.H.</a:t>
            </a:r>
            <a:endParaRPr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TIDAK DAPAT MENGHIPOTIKKAN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Pasal</a:t>
            </a:r>
            <a:r>
              <a:rPr lang="en-US" sz="1600" dirty="0" smtClean="0"/>
              <a:t> 1169: </a:t>
            </a:r>
            <a:r>
              <a:rPr lang="en-US" sz="1600" dirty="0" err="1" smtClean="0"/>
              <a:t>Mereka</a:t>
            </a:r>
            <a:r>
              <a:rPr lang="en-US" sz="1600" dirty="0" smtClean="0"/>
              <a:t> yang di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tak</a:t>
            </a:r>
            <a:r>
              <a:rPr lang="en-US" sz="1600" dirty="0" smtClean="0"/>
              <a:t>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 </a:t>
            </a:r>
            <a:r>
              <a:rPr lang="en-US" sz="1600" dirty="0" err="1" smtClean="0"/>
              <a:t>hanya</a:t>
            </a:r>
            <a:r>
              <a:rPr lang="en-US" sz="1600" dirty="0" smtClean="0"/>
              <a:t> </a:t>
            </a:r>
            <a:r>
              <a:rPr lang="en-US" sz="1600" dirty="0" err="1" smtClean="0"/>
              <a:t>mempunyai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sedemikian</a:t>
            </a:r>
            <a:r>
              <a:rPr lang="en-US" sz="1600" dirty="0" smtClean="0"/>
              <a:t>, yang </a:t>
            </a:r>
            <a:r>
              <a:rPr lang="en-US" sz="1600" dirty="0" err="1" smtClean="0"/>
              <a:t>ditangguhkan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syarat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yang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hal-hal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dibatalkan</a:t>
            </a:r>
            <a:r>
              <a:rPr lang="en-US" sz="1600" dirty="0" smtClean="0"/>
              <a:t> </a:t>
            </a:r>
            <a:r>
              <a:rPr lang="en-US" sz="1600" dirty="0" err="1" smtClean="0"/>
              <a:t>maupun</a:t>
            </a:r>
            <a:r>
              <a:rPr lang="en-US" sz="1600" dirty="0" smtClean="0"/>
              <a:t> </a:t>
            </a:r>
            <a:r>
              <a:rPr lang="en-US" sz="1600" dirty="0" err="1" smtClean="0"/>
              <a:t>dihapuskan</a:t>
            </a:r>
            <a:r>
              <a:rPr lang="en-US" sz="1600" dirty="0" smtClean="0"/>
              <a:t>, </a:t>
            </a:r>
            <a:r>
              <a:rPr lang="en-US" sz="1600" dirty="0" err="1" smtClean="0"/>
              <a:t>tidaklah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memberikan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selainnya</a:t>
            </a:r>
            <a:r>
              <a:rPr lang="en-US" sz="1600" dirty="0" smtClean="0"/>
              <a:t> yang </a:t>
            </a:r>
            <a:r>
              <a:rPr lang="en-US" sz="1600" dirty="0" err="1" smtClean="0"/>
              <a:t>tunduk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syarat-syarat</a:t>
            </a:r>
            <a:r>
              <a:rPr lang="en-US" sz="1600" dirty="0" smtClean="0"/>
              <a:t> </a:t>
            </a:r>
            <a:r>
              <a:rPr lang="en-US" sz="1600" dirty="0" err="1" smtClean="0"/>
              <a:t>pembatalan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penghapusan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sama</a:t>
            </a:r>
            <a:r>
              <a:rPr lang="en-US" sz="1600" dirty="0" smtClean="0"/>
              <a:t>.</a:t>
            </a:r>
          </a:p>
          <a:p>
            <a:pPr marL="146050" indent="0" algn="just">
              <a:buNone/>
            </a:pPr>
            <a:endParaRPr lang="en-US" sz="1600" dirty="0" smtClean="0"/>
          </a:p>
          <a:p>
            <a:pPr algn="just"/>
            <a:r>
              <a:rPr lang="en-US" sz="1600" dirty="0" err="1" smtClean="0"/>
              <a:t>Pemegang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milik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syarat</a:t>
            </a:r>
            <a:r>
              <a:rPr lang="en-US" sz="1600" dirty="0" smtClean="0"/>
              <a:t> </a:t>
            </a:r>
            <a:r>
              <a:rPr lang="en-US" sz="1600" dirty="0" err="1" smtClean="0"/>
              <a:t>tangguh</a:t>
            </a:r>
            <a:r>
              <a:rPr lang="en-US" sz="1600" dirty="0" smtClean="0"/>
              <a:t> yang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dibatalkan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dihapuskan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bertindak</a:t>
            </a:r>
            <a:r>
              <a:rPr lang="en-US" sz="1600" dirty="0" smtClean="0"/>
              <a:t>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pemberi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err="1" smtClean="0"/>
              <a:t>Apabila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dibuat</a:t>
            </a:r>
            <a:r>
              <a:rPr lang="en-US" sz="1600" dirty="0" smtClean="0"/>
              <a:t>, </a:t>
            </a:r>
            <a:r>
              <a:rPr lang="en-US" sz="1600" dirty="0" err="1" smtClean="0"/>
              <a:t>maka</a:t>
            </a:r>
            <a:r>
              <a:rPr lang="en-US" sz="1600" dirty="0" smtClean="0"/>
              <a:t> </a:t>
            </a:r>
            <a:r>
              <a:rPr lang="en-US" sz="1600" dirty="0" err="1" smtClean="0"/>
              <a:t>tunduk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syarat</a:t>
            </a:r>
            <a:r>
              <a:rPr lang="en-US" sz="1600" dirty="0" smtClean="0"/>
              <a:t> </a:t>
            </a:r>
            <a:r>
              <a:rPr lang="en-US" sz="1600" dirty="0" err="1" smtClean="0"/>
              <a:t>tangguh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kemungkinan</a:t>
            </a:r>
            <a:r>
              <a:rPr lang="en-US" sz="1600" dirty="0" smtClean="0"/>
              <a:t> </a:t>
            </a:r>
            <a:r>
              <a:rPr lang="en-US" sz="1600" dirty="0" err="1" smtClean="0"/>
              <a:t>akibat</a:t>
            </a:r>
            <a:r>
              <a:rPr lang="en-US" sz="1600" dirty="0" smtClean="0"/>
              <a:t>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</a:t>
            </a:r>
            <a:r>
              <a:rPr lang="en-US" sz="1600" dirty="0" err="1" smtClean="0"/>
              <a:t>batal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hapus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8751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 ENDA MILIK ANAK BELUM DEWASA, ORANG TERAMPU DAN KETIDAK HADIRAN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600" dirty="0" smtClean="0"/>
              <a:t>Benda-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milik</a:t>
            </a:r>
            <a:r>
              <a:rPr lang="en-US" sz="1600" dirty="0" smtClean="0"/>
              <a:t> </a:t>
            </a:r>
            <a:r>
              <a:rPr lang="en-US" sz="1600" dirty="0" err="1" smtClean="0"/>
              <a:t>anak</a:t>
            </a:r>
            <a:r>
              <a:rPr lang="en-US" sz="1600" dirty="0" smtClean="0"/>
              <a:t> </a:t>
            </a:r>
            <a:r>
              <a:rPr lang="en-US" sz="1600" dirty="0" err="1" smtClean="0"/>
              <a:t>belum</a:t>
            </a:r>
            <a:r>
              <a:rPr lang="en-US" sz="1600" dirty="0" smtClean="0"/>
              <a:t> </a:t>
            </a:r>
            <a:r>
              <a:rPr lang="en-US" sz="1600" dirty="0" err="1" smtClean="0"/>
              <a:t>dewasa</a:t>
            </a:r>
            <a:r>
              <a:rPr lang="en-US" sz="1600" dirty="0" smtClean="0"/>
              <a:t>, orang-orang di </a:t>
            </a:r>
            <a:r>
              <a:rPr lang="en-US" sz="1600" dirty="0" err="1" smtClean="0"/>
              <a:t>bawah</a:t>
            </a:r>
            <a:r>
              <a:rPr lang="en-US" sz="1600" dirty="0" smtClean="0"/>
              <a:t> </a:t>
            </a:r>
            <a:r>
              <a:rPr lang="en-US" sz="1600" dirty="0" err="1" smtClean="0"/>
              <a:t>pengampuan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orang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keadaan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hadir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dibebani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(</a:t>
            </a:r>
            <a:r>
              <a:rPr lang="en-US" sz="1600" dirty="0" err="1" smtClean="0"/>
              <a:t>Pasal</a:t>
            </a:r>
            <a:r>
              <a:rPr lang="en-US" sz="1600" dirty="0" smtClean="0"/>
              <a:t> 1170).</a:t>
            </a:r>
          </a:p>
          <a:p>
            <a:pPr algn="just"/>
            <a:r>
              <a:rPr lang="en-US" sz="1600" dirty="0" err="1" smtClean="0"/>
              <a:t>Kecuali</a:t>
            </a:r>
            <a:r>
              <a:rPr lang="en-US" sz="1600" dirty="0" smtClean="0"/>
              <a:t> </a:t>
            </a:r>
            <a:r>
              <a:rPr lang="en-US" sz="1600" dirty="0" err="1" smtClean="0"/>
              <a:t>terdapat</a:t>
            </a:r>
            <a:r>
              <a:rPr lang="en-US" sz="1600" dirty="0" smtClean="0"/>
              <a:t> </a:t>
            </a:r>
            <a:r>
              <a:rPr lang="en-US" sz="1600" dirty="0" err="1" smtClean="0"/>
              <a:t>alasan-alasan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syarat-syarat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ditentukan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undang-undang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smtClean="0"/>
              <a:t>Baca </a:t>
            </a:r>
            <a:r>
              <a:rPr lang="en-US" sz="1600" dirty="0" err="1" smtClean="0"/>
              <a:t>ketentuan-ketentuan</a:t>
            </a:r>
            <a:r>
              <a:rPr lang="en-US" sz="1600" dirty="0" smtClean="0"/>
              <a:t> </a:t>
            </a:r>
            <a:r>
              <a:rPr lang="en-US" sz="1600" dirty="0" err="1" smtClean="0"/>
              <a:t>mengenai</a:t>
            </a:r>
            <a:r>
              <a:rPr lang="en-US" sz="1600" dirty="0" smtClean="0"/>
              <a:t> </a:t>
            </a:r>
            <a:r>
              <a:rPr lang="en-US" sz="1600" dirty="0" err="1" smtClean="0"/>
              <a:t>anak</a:t>
            </a:r>
            <a:r>
              <a:rPr lang="en-US" sz="1600" dirty="0" smtClean="0"/>
              <a:t> </a:t>
            </a:r>
            <a:r>
              <a:rPr lang="en-US" sz="1600" dirty="0" err="1" smtClean="0"/>
              <a:t>belum</a:t>
            </a:r>
            <a:r>
              <a:rPr lang="en-US" sz="1600" dirty="0" smtClean="0"/>
              <a:t> </a:t>
            </a:r>
            <a:r>
              <a:rPr lang="en-US" sz="1600" dirty="0" err="1" smtClean="0"/>
              <a:t>dewasa</a:t>
            </a:r>
            <a:r>
              <a:rPr lang="en-US" sz="1600" dirty="0" smtClean="0"/>
              <a:t>, orang di </a:t>
            </a:r>
            <a:r>
              <a:rPr lang="en-US" sz="1600" dirty="0" err="1" smtClean="0"/>
              <a:t>bawah</a:t>
            </a:r>
            <a:r>
              <a:rPr lang="en-US" sz="1600" dirty="0" smtClean="0"/>
              <a:t> </a:t>
            </a:r>
            <a:r>
              <a:rPr lang="en-US" sz="1600" dirty="0" err="1" smtClean="0"/>
              <a:t>pengampuan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orang yang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hadir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7342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PEMBUATAN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600" dirty="0" err="1" smtClean="0"/>
              <a:t>Pembuatan</a:t>
            </a:r>
            <a:r>
              <a:rPr lang="en-US" sz="1600" dirty="0" smtClean="0"/>
              <a:t> </a:t>
            </a:r>
            <a:r>
              <a:rPr lang="en-US" sz="1600" dirty="0" err="1" smtClean="0"/>
              <a:t>Akta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– </a:t>
            </a:r>
            <a:r>
              <a:rPr lang="en-US" sz="1600" b="1" dirty="0" err="1" smtClean="0"/>
              <a:t>tahap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pembebanan</a:t>
            </a:r>
            <a:r>
              <a:rPr lang="en-US" sz="1600" b="1" dirty="0" smtClean="0"/>
              <a:t> </a:t>
            </a:r>
            <a:r>
              <a:rPr lang="en-US" sz="1600" dirty="0" smtClean="0"/>
              <a:t>–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akta</a:t>
            </a:r>
            <a:r>
              <a:rPr lang="en-US" sz="1600" dirty="0" smtClean="0"/>
              <a:t> </a:t>
            </a:r>
            <a:r>
              <a:rPr lang="en-US" sz="1600" dirty="0" err="1" smtClean="0"/>
              <a:t>otentik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di </a:t>
            </a:r>
            <a:r>
              <a:rPr lang="en-US" sz="1600" dirty="0" err="1" smtClean="0"/>
              <a:t>hadapan</a:t>
            </a:r>
            <a:r>
              <a:rPr lang="en-US" sz="1600" dirty="0" smtClean="0"/>
              <a:t> </a:t>
            </a:r>
            <a:r>
              <a:rPr lang="en-US" sz="1600" dirty="0" err="1" smtClean="0"/>
              <a:t>Notaris</a:t>
            </a:r>
            <a:r>
              <a:rPr lang="en-US" sz="1600" dirty="0" smtClean="0"/>
              <a:t> (</a:t>
            </a:r>
            <a:r>
              <a:rPr lang="en-US" sz="1600" dirty="0" err="1" smtClean="0"/>
              <a:t>Pasal</a:t>
            </a:r>
            <a:r>
              <a:rPr lang="en-US" sz="1600" dirty="0" smtClean="0"/>
              <a:t> 1171).</a:t>
            </a:r>
          </a:p>
          <a:p>
            <a:pPr algn="just"/>
            <a:r>
              <a:rPr lang="en-US" sz="1600" b="1" dirty="0" err="1" smtClean="0"/>
              <a:t>Tahap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Pendaftaran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Hipotik</a:t>
            </a:r>
            <a:r>
              <a:rPr lang="en-US" sz="1600" b="1" dirty="0" smtClean="0"/>
              <a:t> </a:t>
            </a:r>
            <a:r>
              <a:rPr lang="en-US" sz="1600" dirty="0" smtClean="0"/>
              <a:t>–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di Kantor yang </a:t>
            </a:r>
            <a:r>
              <a:rPr lang="en-US" sz="1600" dirty="0" err="1" smtClean="0"/>
              <a:t>mencatat</a:t>
            </a:r>
            <a:r>
              <a:rPr lang="en-US" sz="1600" dirty="0" smtClean="0"/>
              <a:t> </a:t>
            </a:r>
            <a:r>
              <a:rPr lang="en-US" sz="1600" dirty="0" err="1" smtClean="0"/>
              <a:t>pendaftaran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objek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pendaftaran</a:t>
            </a:r>
            <a:r>
              <a:rPr lang="en-US" sz="1600" dirty="0" smtClean="0"/>
              <a:t> </a:t>
            </a:r>
            <a:r>
              <a:rPr lang="en-US" sz="1600" dirty="0" err="1" smtClean="0"/>
              <a:t>Pesawat</a:t>
            </a:r>
            <a:r>
              <a:rPr lang="en-US" sz="1600" dirty="0" smtClean="0"/>
              <a:t> </a:t>
            </a:r>
            <a:r>
              <a:rPr lang="en-US" sz="1600" dirty="0" err="1" smtClean="0"/>
              <a:t>Terbang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Kapal</a:t>
            </a:r>
            <a:r>
              <a:rPr lang="en-US" sz="1600" dirty="0" smtClean="0"/>
              <a:t> </a:t>
            </a:r>
            <a:r>
              <a:rPr lang="en-US" sz="1600" dirty="0" err="1" smtClean="0"/>
              <a:t>Laut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didaftarkan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Kantor yang </a:t>
            </a:r>
            <a:r>
              <a:rPr lang="en-US" sz="1600" dirty="0" err="1" smtClean="0"/>
              <a:t>meregister</a:t>
            </a:r>
            <a:r>
              <a:rPr lang="en-US" sz="1600" dirty="0" smtClean="0"/>
              <a:t> </a:t>
            </a:r>
            <a:r>
              <a:rPr lang="en-US" sz="1600" dirty="0" err="1" smtClean="0"/>
              <a:t>Pesawat</a:t>
            </a:r>
            <a:r>
              <a:rPr lang="en-US" sz="1600" dirty="0" smtClean="0"/>
              <a:t> </a:t>
            </a:r>
            <a:r>
              <a:rPr lang="en-US" sz="1600" dirty="0" err="1" smtClean="0"/>
              <a:t>Terbang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Kapal</a:t>
            </a:r>
            <a:r>
              <a:rPr lang="en-US" sz="1600" dirty="0" smtClean="0"/>
              <a:t> </a:t>
            </a:r>
            <a:r>
              <a:rPr lang="en-US" sz="1600" dirty="0" err="1" smtClean="0"/>
              <a:t>Laut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dicatat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dokumen</a:t>
            </a:r>
            <a:r>
              <a:rPr lang="en-US" sz="1600" dirty="0" smtClean="0"/>
              <a:t> </a:t>
            </a:r>
            <a:r>
              <a:rPr lang="en-US" sz="1600" dirty="0" err="1" smtClean="0"/>
              <a:t>kepemilikan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memenuhi</a:t>
            </a:r>
            <a:r>
              <a:rPr lang="en-US" sz="1600" dirty="0" smtClean="0"/>
              <a:t> </a:t>
            </a:r>
            <a:r>
              <a:rPr lang="en-US" sz="1600" dirty="0" err="1" smtClean="0"/>
              <a:t>asas</a:t>
            </a:r>
            <a:r>
              <a:rPr lang="en-US" sz="1600" dirty="0" smtClean="0"/>
              <a:t> </a:t>
            </a:r>
            <a:r>
              <a:rPr lang="en-US" sz="1600" dirty="0" err="1" smtClean="0"/>
              <a:t>spesialitas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asas</a:t>
            </a:r>
            <a:r>
              <a:rPr lang="en-US" sz="1600" dirty="0" smtClean="0"/>
              <a:t> </a:t>
            </a:r>
            <a:r>
              <a:rPr lang="en-US" sz="1600" dirty="0" err="1" smtClean="0"/>
              <a:t>publisitas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58167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ASAS SPESIALITAS DAN PUBLISITAS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600" b="1" dirty="0" err="1" smtClean="0"/>
              <a:t>Asas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Spesialitas</a:t>
            </a:r>
            <a:r>
              <a:rPr lang="en-US" sz="1600" b="1" dirty="0" smtClean="0"/>
              <a:t> </a:t>
            </a:r>
            <a:r>
              <a:rPr lang="en-US" sz="1600" dirty="0" err="1" smtClean="0"/>
              <a:t>artinya</a:t>
            </a:r>
            <a:r>
              <a:rPr lang="en-US" sz="1600" dirty="0" smtClean="0"/>
              <a:t> </a:t>
            </a:r>
            <a:r>
              <a:rPr lang="en-US" sz="1600" dirty="0" err="1" smtClean="0"/>
              <a:t>catatan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Akta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disebutkan</a:t>
            </a:r>
            <a:r>
              <a:rPr lang="en-US" sz="1600" dirty="0" smtClean="0"/>
              <a:t> </a:t>
            </a:r>
            <a:r>
              <a:rPr lang="en-US" sz="1600" dirty="0" err="1" smtClean="0"/>
              <a:t>secara</a:t>
            </a:r>
            <a:r>
              <a:rPr lang="en-US" sz="1600" dirty="0" smtClean="0"/>
              <a:t> </a:t>
            </a:r>
            <a:r>
              <a:rPr lang="en-US" sz="1600" dirty="0" err="1" smtClean="0"/>
              <a:t>jelas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r>
              <a:rPr lang="en-US" sz="1600" dirty="0" smtClean="0"/>
              <a:t>, </a:t>
            </a:r>
            <a:r>
              <a:rPr lang="en-US" sz="1600" dirty="0" err="1" smtClean="0"/>
              <a:t>yaitu</a:t>
            </a:r>
            <a:r>
              <a:rPr lang="en-US" sz="1600" dirty="0" smtClean="0"/>
              <a:t> </a:t>
            </a:r>
            <a:r>
              <a:rPr lang="en-US" sz="1600" dirty="0" err="1" smtClean="0"/>
              <a:t>tentang</a:t>
            </a:r>
            <a:r>
              <a:rPr lang="en-US" sz="1600" dirty="0" smtClean="0"/>
              <a:t>: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pihak</a:t>
            </a:r>
            <a:r>
              <a:rPr lang="en-US" sz="1600" dirty="0" smtClean="0"/>
              <a:t> (</a:t>
            </a:r>
            <a:r>
              <a:rPr lang="en-US" sz="1600" dirty="0" err="1" smtClean="0"/>
              <a:t>kreditur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debitur</a:t>
            </a:r>
            <a:r>
              <a:rPr lang="en-US" sz="1600" dirty="0" smtClean="0"/>
              <a:t>), </a:t>
            </a:r>
            <a:r>
              <a:rPr lang="en-US" sz="1600" dirty="0" err="1" smtClean="0"/>
              <a:t>penyebutan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(</a:t>
            </a:r>
            <a:r>
              <a:rPr lang="en-US" sz="1600" dirty="0" err="1" smtClean="0"/>
              <a:t>objek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)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spesialisasinya</a:t>
            </a:r>
            <a:r>
              <a:rPr lang="en-US" sz="1600" dirty="0" smtClean="0"/>
              <a:t>, </a:t>
            </a:r>
            <a:r>
              <a:rPr lang="en-US" sz="1600" dirty="0" err="1" smtClean="0"/>
              <a:t>penyebutan</a:t>
            </a:r>
            <a:r>
              <a:rPr lang="en-US" sz="1600" dirty="0" smtClean="0"/>
              <a:t> </a:t>
            </a:r>
            <a:r>
              <a:rPr lang="en-US" sz="1600" dirty="0" err="1" smtClean="0"/>
              <a:t>utang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dijamin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penyebutan</a:t>
            </a:r>
            <a:r>
              <a:rPr lang="en-US" sz="1600" dirty="0" smtClean="0"/>
              <a:t> </a:t>
            </a:r>
            <a:r>
              <a:rPr lang="en-US" sz="1600" dirty="0" err="1" smtClean="0"/>
              <a:t>nijai</a:t>
            </a:r>
            <a:r>
              <a:rPr lang="en-US" sz="1600" dirty="0" smtClean="0"/>
              <a:t> </a:t>
            </a:r>
            <a:r>
              <a:rPr lang="en-US" sz="1600" dirty="0" err="1" smtClean="0"/>
              <a:t>jaminannya</a:t>
            </a:r>
            <a:r>
              <a:rPr lang="en-US" sz="1600" dirty="0" smtClean="0"/>
              <a:t>. (</a:t>
            </a:r>
            <a:r>
              <a:rPr lang="en-US" sz="1600" dirty="0" err="1" smtClean="0"/>
              <a:t>baca</a:t>
            </a:r>
            <a:r>
              <a:rPr lang="en-US" sz="1600" dirty="0" smtClean="0"/>
              <a:t> </a:t>
            </a:r>
            <a:r>
              <a:rPr lang="en-US" sz="1600" dirty="0" err="1" smtClean="0"/>
              <a:t>Pasal</a:t>
            </a:r>
            <a:r>
              <a:rPr lang="en-US" sz="1600" dirty="0" smtClean="0"/>
              <a:t> 1171 – 1177)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b="1" dirty="0" err="1" smtClean="0"/>
              <a:t>Asas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Publisitas</a:t>
            </a:r>
            <a:r>
              <a:rPr lang="en-US" sz="1600" b="1" dirty="0" smtClean="0"/>
              <a:t> </a:t>
            </a:r>
            <a:r>
              <a:rPr lang="en-US" sz="1600" dirty="0" err="1" smtClean="0"/>
              <a:t>artinya</a:t>
            </a:r>
            <a:r>
              <a:rPr lang="en-US" sz="1600" dirty="0" smtClean="0"/>
              <a:t> </a:t>
            </a:r>
            <a:r>
              <a:rPr lang="en-US" sz="1600" dirty="0" err="1" smtClean="0"/>
              <a:t>catatan</a:t>
            </a:r>
            <a:r>
              <a:rPr lang="en-US" sz="1600" dirty="0" smtClean="0"/>
              <a:t> </a:t>
            </a:r>
            <a:r>
              <a:rPr lang="en-US" sz="1600" dirty="0" err="1" smtClean="0"/>
              <a:t>tentang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penjaminannya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didaftarkan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Kantor </a:t>
            </a:r>
            <a:r>
              <a:rPr lang="en-US" sz="1600" dirty="0" err="1" smtClean="0"/>
              <a:t>Pendaftaran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, </a:t>
            </a:r>
            <a:r>
              <a:rPr lang="en-US" sz="1600" dirty="0" err="1" smtClean="0"/>
              <a:t>sehingga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diketahui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pihak-pihak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berkepentingan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78359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NILAI JAMINAN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Pahami</a:t>
            </a:r>
            <a:r>
              <a:rPr lang="en-US" sz="1600" dirty="0" smtClean="0"/>
              <a:t> </a:t>
            </a:r>
            <a:r>
              <a:rPr lang="en-US" sz="1600" dirty="0" err="1" smtClean="0"/>
              <a:t>perbedaan</a:t>
            </a:r>
            <a:r>
              <a:rPr lang="en-US" sz="1600" dirty="0" smtClean="0"/>
              <a:t> </a:t>
            </a:r>
            <a:r>
              <a:rPr lang="en-US" sz="1600" dirty="0" err="1" smtClean="0"/>
              <a:t>tentang</a:t>
            </a:r>
            <a:r>
              <a:rPr lang="en-US" sz="1600" dirty="0" smtClean="0"/>
              <a:t> </a:t>
            </a: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(</a:t>
            </a:r>
            <a:r>
              <a:rPr lang="en-US" sz="1600" dirty="0" err="1" smtClean="0"/>
              <a:t>objek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), </a:t>
            </a: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utang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penjaminan</a:t>
            </a:r>
            <a:r>
              <a:rPr lang="en-US" sz="1600" dirty="0" smtClean="0"/>
              <a:t>.</a:t>
            </a:r>
          </a:p>
          <a:p>
            <a:pPr marL="146050" indent="0" algn="just">
              <a:buNone/>
            </a:pPr>
            <a:endParaRPr lang="en-US" sz="1600" dirty="0" smtClean="0"/>
          </a:p>
          <a:p>
            <a:pPr marL="146050" indent="0" algn="just">
              <a:buNone/>
            </a:pPr>
            <a:r>
              <a:rPr lang="en-US" sz="1600" b="1" dirty="0" err="1" smtClean="0"/>
              <a:t>Nilai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Penjaminan</a:t>
            </a:r>
            <a:r>
              <a:rPr lang="en-US" sz="1600" b="1" dirty="0" smtClean="0"/>
              <a:t> </a:t>
            </a:r>
            <a:r>
              <a:rPr lang="en-US" sz="1600" dirty="0" err="1" smtClean="0"/>
              <a:t>berfungsi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:</a:t>
            </a:r>
          </a:p>
          <a:p>
            <a:pPr algn="just"/>
            <a:r>
              <a:rPr lang="en-US" sz="1600" dirty="0" err="1" smtClean="0"/>
              <a:t>Menentukan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besarnya</a:t>
            </a:r>
            <a:r>
              <a:rPr lang="en-US" sz="1600" dirty="0" smtClean="0"/>
              <a:t> </a:t>
            </a:r>
            <a:r>
              <a:rPr lang="en-US" sz="1600" dirty="0" err="1" smtClean="0"/>
              <a:t>beban</a:t>
            </a:r>
            <a:r>
              <a:rPr lang="en-US" sz="1600" dirty="0" smtClean="0"/>
              <a:t> </a:t>
            </a:r>
            <a:r>
              <a:rPr lang="en-US" sz="1600" dirty="0" err="1" smtClean="0"/>
              <a:t>jaminan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membebani</a:t>
            </a:r>
            <a:r>
              <a:rPr lang="en-US" sz="1600" dirty="0" smtClean="0"/>
              <a:t> </a:t>
            </a:r>
            <a:r>
              <a:rPr lang="en-US" sz="1600" dirty="0" err="1" smtClean="0"/>
              <a:t>objek</a:t>
            </a:r>
            <a:r>
              <a:rPr lang="en-US" sz="1600" dirty="0" smtClean="0"/>
              <a:t> </a:t>
            </a:r>
            <a:r>
              <a:rPr lang="en-US" sz="1600" dirty="0" err="1" smtClean="0"/>
              <a:t>jaminan</a:t>
            </a:r>
            <a:r>
              <a:rPr lang="en-US" sz="1600" dirty="0" smtClean="0"/>
              <a:t>;</a:t>
            </a:r>
          </a:p>
          <a:p>
            <a:pPr algn="just"/>
            <a:r>
              <a:rPr lang="en-US" sz="1600" dirty="0" err="1" smtClean="0"/>
              <a:t>Menentukan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maksimal</a:t>
            </a:r>
            <a:r>
              <a:rPr lang="en-US" sz="1600" dirty="0" smtClean="0"/>
              <a:t> </a:t>
            </a:r>
            <a:r>
              <a:rPr lang="en-US" sz="1600" dirty="0" err="1" smtClean="0"/>
              <a:t>besarnya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preferen</a:t>
            </a:r>
            <a:r>
              <a:rPr lang="en-US" sz="1600" dirty="0" smtClean="0"/>
              <a:t> </a:t>
            </a:r>
            <a:r>
              <a:rPr lang="en-US" sz="1600" dirty="0" err="1" smtClean="0"/>
              <a:t>kreditur</a:t>
            </a:r>
            <a:r>
              <a:rPr lang="en-US" sz="1600" dirty="0" smtClean="0"/>
              <a:t> </a:t>
            </a:r>
            <a:r>
              <a:rPr lang="en-US" sz="1600" dirty="0" err="1" smtClean="0"/>
              <a:t>penerima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hasil</a:t>
            </a:r>
            <a:r>
              <a:rPr lang="en-US" sz="1600" dirty="0" smtClean="0"/>
              <a:t> </a:t>
            </a:r>
            <a:r>
              <a:rPr lang="en-US" sz="1600" dirty="0" err="1" smtClean="0"/>
              <a:t>eksekusi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penjualan</a:t>
            </a:r>
            <a:r>
              <a:rPr lang="en-US" sz="1600" dirty="0" smtClean="0"/>
              <a:t> </a:t>
            </a:r>
            <a:r>
              <a:rPr lang="en-US" sz="1600" dirty="0" err="1" smtClean="0"/>
              <a:t>objek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2606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PERALIHAN TAGIHAN YANG DIBEBANI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Pasal</a:t>
            </a:r>
            <a:r>
              <a:rPr lang="en-US" sz="1600" dirty="0" smtClean="0"/>
              <a:t> 1172: </a:t>
            </a:r>
            <a:r>
              <a:rPr lang="en-US" sz="1600" dirty="0" err="1" smtClean="0"/>
              <a:t>Penjualan</a:t>
            </a:r>
            <a:r>
              <a:rPr lang="en-US" sz="1600" dirty="0" smtClean="0"/>
              <a:t>, </a:t>
            </a:r>
            <a:r>
              <a:rPr lang="en-US" sz="1600" dirty="0" err="1" smtClean="0"/>
              <a:t>penyerahan</a:t>
            </a:r>
            <a:r>
              <a:rPr lang="en-US" sz="1600" dirty="0" smtClean="0"/>
              <a:t> </a:t>
            </a:r>
            <a:r>
              <a:rPr lang="en-US" sz="1600" dirty="0" err="1" smtClean="0"/>
              <a:t>serta</a:t>
            </a:r>
            <a:r>
              <a:rPr lang="en-US" sz="1600" dirty="0" smtClean="0"/>
              <a:t> </a:t>
            </a:r>
            <a:r>
              <a:rPr lang="en-US" sz="1600" dirty="0" err="1" smtClean="0"/>
              <a:t>pemberian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piutang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hanya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akta</a:t>
            </a:r>
            <a:r>
              <a:rPr lang="en-US" sz="1600" dirty="0" smtClean="0"/>
              <a:t> </a:t>
            </a:r>
            <a:r>
              <a:rPr lang="en-US" sz="1600" dirty="0" err="1" smtClean="0"/>
              <a:t>otentik</a:t>
            </a:r>
            <a:r>
              <a:rPr lang="en-US" sz="1600" dirty="0" smtClean="0"/>
              <a:t>.</a:t>
            </a:r>
          </a:p>
          <a:p>
            <a:pPr marL="146050" indent="0" algn="just">
              <a:buNone/>
            </a:pPr>
            <a:endParaRPr lang="en-US" sz="1600" dirty="0" smtClean="0"/>
          </a:p>
          <a:p>
            <a:pPr algn="just"/>
            <a:r>
              <a:rPr lang="en-US" sz="1600" dirty="0" err="1" smtClean="0"/>
              <a:t>Pembuatan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akta</a:t>
            </a:r>
            <a:r>
              <a:rPr lang="en-US" sz="1600" dirty="0" smtClean="0"/>
              <a:t> </a:t>
            </a:r>
            <a:r>
              <a:rPr lang="en-US" sz="1600" dirty="0" err="1" smtClean="0"/>
              <a:t>otentik</a:t>
            </a:r>
            <a:r>
              <a:rPr lang="en-US" sz="1600" dirty="0" smtClean="0"/>
              <a:t>, </a:t>
            </a:r>
            <a:r>
              <a:rPr lang="en-US" sz="1600" dirty="0" err="1" smtClean="0"/>
              <a:t>sehingga</a:t>
            </a:r>
            <a:r>
              <a:rPr lang="en-US" sz="1600" dirty="0" smtClean="0"/>
              <a:t> </a:t>
            </a:r>
            <a:r>
              <a:rPr lang="en-US" sz="1600" dirty="0" err="1" smtClean="0"/>
              <a:t>peralihan</a:t>
            </a:r>
            <a:r>
              <a:rPr lang="en-US" sz="1600" dirty="0" smtClean="0"/>
              <a:t> </a:t>
            </a:r>
            <a:r>
              <a:rPr lang="en-US" sz="1600" dirty="0" err="1" smtClean="0"/>
              <a:t>tagihan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dibebani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juga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dibuat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akta</a:t>
            </a:r>
            <a:r>
              <a:rPr lang="en-US" sz="1600" dirty="0" smtClean="0"/>
              <a:t> </a:t>
            </a:r>
            <a:r>
              <a:rPr lang="en-US" sz="1600" dirty="0" err="1" smtClean="0"/>
              <a:t>otentik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58679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PERJANJIAN DI LUAR NEGERI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Pasal</a:t>
            </a:r>
            <a:r>
              <a:rPr lang="en-US" sz="1600" dirty="0" smtClean="0"/>
              <a:t> 1173: </a:t>
            </a:r>
            <a:r>
              <a:rPr lang="en-US" sz="1600" dirty="0" err="1" smtClean="0"/>
              <a:t>Tak</a:t>
            </a:r>
            <a:r>
              <a:rPr lang="en-US" sz="1600" dirty="0" smtClean="0"/>
              <a:t> </a:t>
            </a:r>
            <a:r>
              <a:rPr lang="en-US" sz="1600" dirty="0" err="1" smtClean="0"/>
              <a:t>bolehlah</a:t>
            </a:r>
            <a:r>
              <a:rPr lang="en-US" sz="1600" dirty="0" smtClean="0"/>
              <a:t> </a:t>
            </a:r>
            <a:r>
              <a:rPr lang="en-US" sz="1600" dirty="0" err="1" smtClean="0"/>
              <a:t>berdasarkan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persetujuan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dibuat</a:t>
            </a:r>
            <a:r>
              <a:rPr lang="en-US" sz="1600" dirty="0" smtClean="0"/>
              <a:t> di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negeri</a:t>
            </a:r>
            <a:r>
              <a:rPr lang="en-US" sz="1600" dirty="0" smtClean="0"/>
              <a:t> </a:t>
            </a:r>
            <a:r>
              <a:rPr lang="en-US" sz="1600" dirty="0" err="1" smtClean="0"/>
              <a:t>asing</a:t>
            </a:r>
            <a:r>
              <a:rPr lang="en-US" sz="1600" dirty="0" smtClean="0"/>
              <a:t>,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pembukuan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benda-benda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terletak</a:t>
            </a:r>
            <a:r>
              <a:rPr lang="en-US" sz="1600" dirty="0" smtClean="0"/>
              <a:t> di </a:t>
            </a:r>
            <a:r>
              <a:rPr lang="en-US" sz="1600" dirty="0" err="1" smtClean="0"/>
              <a:t>wilayah</a:t>
            </a:r>
            <a:r>
              <a:rPr lang="en-US" sz="1600" dirty="0" smtClean="0"/>
              <a:t> Indonesia, </a:t>
            </a:r>
            <a:r>
              <a:rPr lang="en-US" sz="1600" dirty="0" err="1" smtClean="0"/>
              <a:t>kecuali</a:t>
            </a:r>
            <a:r>
              <a:rPr lang="en-US" sz="1600" dirty="0" smtClean="0"/>
              <a:t> </a:t>
            </a:r>
            <a:r>
              <a:rPr lang="en-US" sz="1600" dirty="0" err="1" smtClean="0"/>
              <a:t>apabila</a:t>
            </a:r>
            <a:r>
              <a:rPr lang="en-US" sz="1600" dirty="0" smtClean="0"/>
              <a:t> </a:t>
            </a:r>
            <a:r>
              <a:rPr lang="en-US" sz="1600" dirty="0" err="1" smtClean="0"/>
              <a:t>didalam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traktat</a:t>
            </a:r>
            <a:r>
              <a:rPr lang="en-US" sz="1600" dirty="0" smtClean="0"/>
              <a:t>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ditentukan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sebaliknya</a:t>
            </a:r>
            <a:r>
              <a:rPr lang="en-US" sz="1600" dirty="0" smtClean="0"/>
              <a:t>.</a:t>
            </a:r>
          </a:p>
          <a:p>
            <a:pPr marL="146050" indent="0" algn="just">
              <a:buNone/>
            </a:pPr>
            <a:endParaRPr lang="en-US" sz="1600" dirty="0" smtClean="0"/>
          </a:p>
          <a:p>
            <a:pPr algn="just"/>
            <a:r>
              <a:rPr lang="en-US" sz="1600" dirty="0" err="1" smtClean="0"/>
              <a:t>Perjanjian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dibuat</a:t>
            </a:r>
            <a:r>
              <a:rPr lang="en-US" sz="1600" dirty="0" smtClean="0"/>
              <a:t> di </a:t>
            </a:r>
            <a:r>
              <a:rPr lang="en-US" sz="1600" dirty="0" err="1" smtClean="0"/>
              <a:t>luar</a:t>
            </a:r>
            <a:r>
              <a:rPr lang="en-US" sz="1600" dirty="0" smtClean="0"/>
              <a:t> </a:t>
            </a:r>
            <a:r>
              <a:rPr lang="en-US" sz="1600" dirty="0" err="1" smtClean="0"/>
              <a:t>negeri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dijaminkan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benda-benda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berada</a:t>
            </a:r>
            <a:r>
              <a:rPr lang="en-US" sz="1600" dirty="0" smtClean="0"/>
              <a:t> di </a:t>
            </a:r>
            <a:r>
              <a:rPr lang="en-US" sz="1600" dirty="0" err="1" smtClean="0"/>
              <a:t>wilayah</a:t>
            </a:r>
            <a:r>
              <a:rPr lang="en-US" sz="1600" dirty="0" smtClean="0"/>
              <a:t> Indonesia.</a:t>
            </a:r>
          </a:p>
          <a:p>
            <a:pPr algn="just"/>
            <a:r>
              <a:rPr lang="en-US" sz="1600" dirty="0" err="1" smtClean="0"/>
              <a:t>Dikecualikan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larangan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apabila</a:t>
            </a:r>
            <a:r>
              <a:rPr lang="en-US" sz="1600" dirty="0" smtClean="0"/>
              <a:t>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ada</a:t>
            </a:r>
            <a:r>
              <a:rPr lang="en-US" sz="1600" dirty="0" smtClean="0"/>
              <a:t> </a:t>
            </a:r>
            <a:r>
              <a:rPr lang="en-US" sz="1600" dirty="0" err="1" smtClean="0"/>
              <a:t>perjanjian</a:t>
            </a:r>
            <a:r>
              <a:rPr lang="en-US" sz="1600" dirty="0" smtClean="0"/>
              <a:t> </a:t>
            </a:r>
            <a:r>
              <a:rPr lang="en-US" sz="1600" dirty="0" err="1" smtClean="0"/>
              <a:t>kerjasama</a:t>
            </a:r>
            <a:r>
              <a:rPr lang="en-US" sz="1600" dirty="0" smtClean="0"/>
              <a:t> </a:t>
            </a:r>
            <a:r>
              <a:rPr lang="en-US" sz="1600" dirty="0" err="1" smtClean="0"/>
              <a:t>antara</a:t>
            </a:r>
            <a:r>
              <a:rPr lang="en-US" sz="1600" dirty="0" smtClean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 Indonesia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negara</a:t>
            </a:r>
            <a:r>
              <a:rPr lang="en-US" sz="1600" dirty="0" smtClean="0"/>
              <a:t> </a:t>
            </a:r>
            <a:r>
              <a:rPr lang="en-US" sz="1600" dirty="0" err="1" smtClean="0"/>
              <a:t>asing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terkait</a:t>
            </a:r>
            <a:r>
              <a:rPr lang="en-US" sz="1600" dirty="0" smtClean="0"/>
              <a:t> </a:t>
            </a:r>
            <a:r>
              <a:rPr lang="en-US" sz="1600" dirty="0" err="1" smtClean="0"/>
              <a:t>pendaftaran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26673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JANJI-JANJI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46050" indent="0">
              <a:buNone/>
            </a:pPr>
            <a:r>
              <a:rPr lang="en-US" sz="1600" dirty="0" err="1" smtClean="0"/>
              <a:t>Janji</a:t>
            </a:r>
            <a:r>
              <a:rPr lang="en-US" sz="1600" dirty="0" smtClean="0"/>
              <a:t> </a:t>
            </a:r>
            <a:r>
              <a:rPr lang="en-US" sz="1600" dirty="0" err="1" smtClean="0"/>
              <a:t>milik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dilarang</a:t>
            </a:r>
            <a:r>
              <a:rPr lang="en-US" sz="1600" dirty="0" smtClean="0"/>
              <a:t> (</a:t>
            </a:r>
            <a:r>
              <a:rPr lang="en-US" sz="1600" dirty="0" err="1" smtClean="0"/>
              <a:t>Pasal</a:t>
            </a:r>
            <a:r>
              <a:rPr lang="en-US" sz="1600" dirty="0" smtClean="0"/>
              <a:t> 1178 </a:t>
            </a:r>
            <a:r>
              <a:rPr lang="en-US" sz="1600" dirty="0" err="1" smtClean="0"/>
              <a:t>ayat</a:t>
            </a:r>
            <a:r>
              <a:rPr lang="en-US" sz="1600" dirty="0" smtClean="0"/>
              <a:t> 1);</a:t>
            </a:r>
          </a:p>
          <a:p>
            <a:pPr marL="146050" indent="0">
              <a:buNone/>
            </a:pPr>
            <a:endParaRPr lang="en-US" sz="1600" dirty="0" smtClean="0"/>
          </a:p>
          <a:p>
            <a:pPr marL="146050" indent="0">
              <a:buNone/>
            </a:pPr>
            <a:r>
              <a:rPr lang="en-US" sz="1600" dirty="0" err="1" smtClean="0"/>
              <a:t>Janji-janji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meliputi</a:t>
            </a:r>
            <a:r>
              <a:rPr lang="en-US" sz="1600" dirty="0" smtClean="0"/>
              <a:t>:</a:t>
            </a:r>
          </a:p>
          <a:p>
            <a:r>
              <a:rPr lang="en-US" sz="1600" dirty="0" err="1" smtClean="0"/>
              <a:t>Janji</a:t>
            </a:r>
            <a:r>
              <a:rPr lang="en-US" sz="1600" dirty="0" smtClean="0"/>
              <a:t> </a:t>
            </a:r>
            <a:r>
              <a:rPr lang="en-US" sz="1600" dirty="0" err="1" smtClean="0"/>
              <a:t>sewa</a:t>
            </a:r>
            <a:endParaRPr lang="en-US" sz="1600" dirty="0" smtClean="0"/>
          </a:p>
          <a:p>
            <a:r>
              <a:rPr lang="en-US" sz="1600" dirty="0" err="1" smtClean="0"/>
              <a:t>Janji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menjual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kekuasaan</a:t>
            </a:r>
            <a:r>
              <a:rPr lang="en-US" sz="1600" dirty="0" smtClean="0"/>
              <a:t> </a:t>
            </a:r>
            <a:r>
              <a:rPr lang="en-US" sz="1600" dirty="0" err="1" smtClean="0"/>
              <a:t>sendiri</a:t>
            </a:r>
            <a:endParaRPr lang="en-US" sz="1600" dirty="0" smtClean="0"/>
          </a:p>
          <a:p>
            <a:r>
              <a:rPr lang="en-US" sz="1600" dirty="0" err="1" smtClean="0"/>
              <a:t>Janji</a:t>
            </a:r>
            <a:r>
              <a:rPr lang="en-US" sz="1600" dirty="0" smtClean="0"/>
              <a:t> </a:t>
            </a:r>
            <a:r>
              <a:rPr lang="en-US" sz="1600" dirty="0" err="1" smtClean="0"/>
              <a:t>asuransi</a:t>
            </a:r>
            <a:endParaRPr lang="en-US" sz="1600" dirty="0" smtClean="0"/>
          </a:p>
          <a:p>
            <a:r>
              <a:rPr lang="en-US" sz="1600" dirty="0" err="1" smtClean="0"/>
              <a:t>Janji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dibersihkan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17486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ROYA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308" y="1299326"/>
            <a:ext cx="7038900" cy="3211714"/>
          </a:xfrm>
        </p:spPr>
        <p:txBody>
          <a:bodyPr>
            <a:normAutofit lnSpcReduction="10000"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Pasal</a:t>
            </a:r>
            <a:r>
              <a:rPr lang="en-US" sz="1600" dirty="0" smtClean="0"/>
              <a:t> 1195: </a:t>
            </a:r>
            <a:r>
              <a:rPr lang="en-US" sz="1600" dirty="0" err="1" smtClean="0"/>
              <a:t>Segala</a:t>
            </a:r>
            <a:r>
              <a:rPr lang="en-US" sz="1600" dirty="0" smtClean="0"/>
              <a:t> </a:t>
            </a:r>
            <a:r>
              <a:rPr lang="en-US" sz="1600" dirty="0" err="1" smtClean="0"/>
              <a:t>pembukuan</a:t>
            </a:r>
            <a:r>
              <a:rPr lang="en-US" sz="1600" dirty="0" smtClean="0"/>
              <a:t> </a:t>
            </a:r>
            <a:r>
              <a:rPr lang="en-US" sz="1600" dirty="0" err="1" smtClean="0"/>
              <a:t>hapus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dicoretnya</a:t>
            </a:r>
            <a:r>
              <a:rPr lang="en-US" sz="1600" dirty="0" smtClean="0"/>
              <a:t> </a:t>
            </a:r>
            <a:r>
              <a:rPr lang="en-US" sz="1600" dirty="0" err="1" smtClean="0"/>
              <a:t>didalam</a:t>
            </a:r>
            <a:r>
              <a:rPr lang="en-US" sz="1600" dirty="0" smtClean="0"/>
              <a:t> register. </a:t>
            </a:r>
            <a:r>
              <a:rPr lang="en-US" sz="1600" dirty="0" err="1" smtClean="0"/>
              <a:t>Pencoretan</a:t>
            </a:r>
            <a:r>
              <a:rPr lang="en-US" sz="1600" dirty="0" smtClean="0"/>
              <a:t>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biaya</a:t>
            </a:r>
            <a:r>
              <a:rPr lang="en-US" sz="1600" dirty="0" smtClean="0"/>
              <a:t> </a:t>
            </a:r>
            <a:r>
              <a:rPr lang="en-US" sz="1600" dirty="0" err="1" smtClean="0"/>
              <a:t>si</a:t>
            </a:r>
            <a:r>
              <a:rPr lang="en-US" sz="1600" dirty="0" smtClean="0"/>
              <a:t> </a:t>
            </a:r>
            <a:r>
              <a:rPr lang="en-US" sz="1600" dirty="0" err="1" smtClean="0"/>
              <a:t>berutang</a:t>
            </a:r>
            <a:r>
              <a:rPr lang="en-US" sz="1600" dirty="0" smtClean="0"/>
              <a:t>,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izin</a:t>
            </a:r>
            <a:r>
              <a:rPr lang="en-US" sz="1600" dirty="0" smtClean="0"/>
              <a:t>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pihak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berkepentingan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menurut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putusan</a:t>
            </a:r>
            <a:r>
              <a:rPr lang="en-US" sz="1600" dirty="0" smtClean="0"/>
              <a:t> Hakim yang </a:t>
            </a:r>
            <a:r>
              <a:rPr lang="en-US" sz="1600" dirty="0" err="1" smtClean="0"/>
              <a:t>dijatuhkan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tingkatan</a:t>
            </a:r>
            <a:r>
              <a:rPr lang="en-US" sz="1600" dirty="0" smtClean="0"/>
              <a:t> </a:t>
            </a:r>
            <a:r>
              <a:rPr lang="en-US" sz="1600" dirty="0" err="1" smtClean="0"/>
              <a:t>penghabisan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memperoleh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kekuatan</a:t>
            </a:r>
            <a:r>
              <a:rPr lang="en-US" sz="1600" dirty="0" smtClean="0"/>
              <a:t> </a:t>
            </a:r>
            <a:r>
              <a:rPr lang="en-US" sz="1600" dirty="0" err="1" smtClean="0"/>
              <a:t>mutlak</a:t>
            </a:r>
            <a:r>
              <a:rPr lang="en-US" sz="1600" dirty="0" smtClean="0"/>
              <a:t>.</a:t>
            </a:r>
          </a:p>
          <a:p>
            <a:pPr marL="146050" indent="0" algn="just">
              <a:buNone/>
            </a:pPr>
            <a:endParaRPr lang="en-US" sz="1600" dirty="0" smtClean="0"/>
          </a:p>
          <a:p>
            <a:pPr algn="just"/>
            <a:r>
              <a:rPr lang="en-US" sz="1600" dirty="0" err="1" smtClean="0"/>
              <a:t>Roya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penghapusan</a:t>
            </a:r>
            <a:r>
              <a:rPr lang="en-US" sz="1600" dirty="0" smtClean="0"/>
              <a:t> </a:t>
            </a:r>
            <a:r>
              <a:rPr lang="en-US" sz="1600" dirty="0" err="1" smtClean="0"/>
              <a:t>beban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mencoret</a:t>
            </a:r>
            <a:r>
              <a:rPr lang="en-US" sz="1600" dirty="0" smtClean="0"/>
              <a:t> </a:t>
            </a:r>
            <a:r>
              <a:rPr lang="en-US" sz="1600" dirty="0" err="1" smtClean="0"/>
              <a:t>catatan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buku</a:t>
            </a:r>
            <a:r>
              <a:rPr lang="en-US" sz="1600" dirty="0" smtClean="0"/>
              <a:t> </a:t>
            </a:r>
            <a:r>
              <a:rPr lang="en-US" sz="1600" dirty="0" err="1" smtClean="0"/>
              <a:t>pendaftaran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dokumen</a:t>
            </a:r>
            <a:r>
              <a:rPr lang="en-US" sz="1600" dirty="0" smtClean="0"/>
              <a:t> </a:t>
            </a:r>
            <a:r>
              <a:rPr lang="en-US" sz="1600" dirty="0" err="1" smtClean="0"/>
              <a:t>kepemilikan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err="1" smtClean="0"/>
              <a:t>Biaya</a:t>
            </a:r>
            <a:r>
              <a:rPr lang="en-US" sz="1600" dirty="0" smtClean="0"/>
              <a:t> </a:t>
            </a:r>
            <a:r>
              <a:rPr lang="en-US" sz="1600" dirty="0" err="1" smtClean="0"/>
              <a:t>roya</a:t>
            </a:r>
            <a:r>
              <a:rPr lang="en-US" sz="1600" dirty="0" smtClean="0"/>
              <a:t> </a:t>
            </a:r>
            <a:r>
              <a:rPr lang="en-US" sz="1600" dirty="0" err="1" smtClean="0"/>
              <a:t>ditanggung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debitur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err="1" smtClean="0"/>
              <a:t>Roya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apabila</a:t>
            </a:r>
            <a:r>
              <a:rPr lang="en-US" sz="1600" dirty="0" smtClean="0"/>
              <a:t> </a:t>
            </a:r>
            <a:r>
              <a:rPr lang="en-US" sz="1600" dirty="0" err="1" smtClean="0"/>
              <a:t>mendapat</a:t>
            </a:r>
            <a:r>
              <a:rPr lang="en-US" sz="1600" dirty="0" smtClean="0"/>
              <a:t> </a:t>
            </a:r>
            <a:r>
              <a:rPr lang="en-US" sz="1600" dirty="0" err="1" smtClean="0"/>
              <a:t>persetujuan</a:t>
            </a:r>
            <a:r>
              <a:rPr lang="en-US" sz="1600" dirty="0" smtClean="0"/>
              <a:t> </a:t>
            </a:r>
            <a:r>
              <a:rPr lang="en-US" sz="1600" dirty="0" err="1" smtClean="0"/>
              <a:t>kreditur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penetapan</a:t>
            </a:r>
            <a:r>
              <a:rPr lang="en-US" sz="1600" dirty="0" smtClean="0"/>
              <a:t> Hakim.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79588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HAPUSNYA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46050" indent="0">
              <a:buNone/>
            </a:pP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hapus</a:t>
            </a:r>
            <a:r>
              <a:rPr lang="en-US" sz="1600" dirty="0" smtClean="0"/>
              <a:t> </a:t>
            </a:r>
            <a:r>
              <a:rPr lang="en-US" sz="1600" dirty="0" err="1" smtClean="0"/>
              <a:t>apabila</a:t>
            </a:r>
            <a:r>
              <a:rPr lang="en-US" sz="1600" dirty="0" smtClean="0"/>
              <a:t>: (</a:t>
            </a:r>
            <a:r>
              <a:rPr lang="en-US" sz="1600" dirty="0" err="1" smtClean="0"/>
              <a:t>Pasal</a:t>
            </a:r>
            <a:r>
              <a:rPr lang="en-US" sz="1600" dirty="0" smtClean="0"/>
              <a:t> 1209)</a:t>
            </a:r>
          </a:p>
          <a:p>
            <a:r>
              <a:rPr lang="en-US" sz="1600" dirty="0" err="1" smtClean="0"/>
              <a:t>Perikatan</a:t>
            </a:r>
            <a:r>
              <a:rPr lang="en-US" sz="1600" dirty="0" smtClean="0"/>
              <a:t> </a:t>
            </a:r>
            <a:r>
              <a:rPr lang="en-US" sz="1600" dirty="0" err="1" smtClean="0"/>
              <a:t>pokoknya</a:t>
            </a:r>
            <a:r>
              <a:rPr lang="en-US" sz="1600" dirty="0" smtClean="0"/>
              <a:t> </a:t>
            </a:r>
            <a:r>
              <a:rPr lang="en-US" sz="1600" dirty="0" err="1" smtClean="0"/>
              <a:t>hapus</a:t>
            </a:r>
            <a:r>
              <a:rPr lang="en-US" sz="1600" dirty="0" smtClean="0"/>
              <a:t>;</a:t>
            </a:r>
          </a:p>
          <a:p>
            <a:r>
              <a:rPr lang="en-US" sz="1600" dirty="0" err="1" smtClean="0"/>
              <a:t>Pelepasan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kreditur</a:t>
            </a:r>
            <a:r>
              <a:rPr lang="en-US" sz="1600" dirty="0" smtClean="0"/>
              <a:t>; </a:t>
            </a:r>
            <a:r>
              <a:rPr lang="en-US" sz="1600" dirty="0" err="1" smtClean="0"/>
              <a:t>atau</a:t>
            </a:r>
            <a:endParaRPr lang="en-US" sz="1600" dirty="0" smtClean="0"/>
          </a:p>
          <a:p>
            <a:r>
              <a:rPr lang="en-US" sz="1600" dirty="0" err="1" smtClean="0"/>
              <a:t>Penetapan</a:t>
            </a:r>
            <a:r>
              <a:rPr lang="en-US" sz="1600" dirty="0" smtClean="0"/>
              <a:t> Hakim.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5250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PENGERTIAN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308" y="1104254"/>
            <a:ext cx="7038900" cy="3626242"/>
          </a:xfrm>
        </p:spPr>
        <p:txBody>
          <a:bodyPr>
            <a:noAutofit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Pasal</a:t>
            </a:r>
            <a:r>
              <a:rPr lang="en-US" sz="1600" dirty="0" smtClean="0"/>
              <a:t> 1162: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kebendaan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benda-benda</a:t>
            </a:r>
            <a:r>
              <a:rPr lang="en-US" sz="1600" dirty="0" smtClean="0"/>
              <a:t> </a:t>
            </a:r>
            <a:r>
              <a:rPr lang="en-US" sz="1600" dirty="0" err="1" smtClean="0"/>
              <a:t>tak</a:t>
            </a:r>
            <a:r>
              <a:rPr lang="en-US" sz="1600" dirty="0" smtClean="0"/>
              <a:t>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,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mengambil</a:t>
            </a:r>
            <a:r>
              <a:rPr lang="en-US" sz="1600" dirty="0" smtClean="0"/>
              <a:t> </a:t>
            </a:r>
            <a:r>
              <a:rPr lang="en-US" sz="1600" dirty="0" err="1" smtClean="0"/>
              <a:t>penggantian</a:t>
            </a:r>
            <a:r>
              <a:rPr lang="en-US" sz="1600" dirty="0" smtClean="0"/>
              <a:t> </a:t>
            </a:r>
            <a:r>
              <a:rPr lang="en-US" sz="1600" dirty="0" err="1" smtClean="0"/>
              <a:t>daripadanya</a:t>
            </a:r>
            <a:r>
              <a:rPr lang="en-US" sz="1600" dirty="0" smtClean="0"/>
              <a:t> </a:t>
            </a:r>
            <a:r>
              <a:rPr lang="en-US" sz="1600" dirty="0" err="1" smtClean="0"/>
              <a:t>bagi</a:t>
            </a:r>
            <a:r>
              <a:rPr lang="en-US" sz="1600" dirty="0" smtClean="0"/>
              <a:t> </a:t>
            </a:r>
            <a:r>
              <a:rPr lang="en-US" sz="1600" dirty="0" err="1" smtClean="0"/>
              <a:t>pelunasan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perikatan</a:t>
            </a:r>
            <a:r>
              <a:rPr lang="en-US" sz="1600" dirty="0" smtClean="0"/>
              <a:t>.</a:t>
            </a:r>
          </a:p>
          <a:p>
            <a:pPr marL="146050" indent="0" algn="just">
              <a:buNone/>
            </a:pPr>
            <a:endParaRPr lang="en-US" sz="1600" dirty="0" smtClean="0"/>
          </a:p>
          <a:p>
            <a:pPr marL="146050" indent="0" algn="just">
              <a:buNone/>
            </a:pPr>
            <a:r>
              <a:rPr lang="en-US" sz="1600" dirty="0" err="1" smtClean="0"/>
              <a:t>Pokok-pokok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endParaRPr lang="en-US" sz="1600" dirty="0" smtClean="0"/>
          </a:p>
          <a:p>
            <a:pPr algn="just"/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kebendaan</a:t>
            </a:r>
            <a:r>
              <a:rPr lang="en-US" sz="1600" dirty="0" smtClean="0"/>
              <a:t>,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hal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kebendaan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bersifat</a:t>
            </a:r>
            <a:r>
              <a:rPr lang="en-US" sz="1600" dirty="0" smtClean="0"/>
              <a:t> </a:t>
            </a:r>
            <a:r>
              <a:rPr lang="en-US" sz="1600" dirty="0" err="1" smtClean="0"/>
              <a:t>memberikan</a:t>
            </a:r>
            <a:r>
              <a:rPr lang="en-US" sz="1600" dirty="0" smtClean="0"/>
              <a:t> </a:t>
            </a:r>
            <a:r>
              <a:rPr lang="en-US" sz="1600" dirty="0" err="1" smtClean="0"/>
              <a:t>jaminan</a:t>
            </a:r>
            <a:r>
              <a:rPr lang="en-US" sz="1600" dirty="0" smtClean="0"/>
              <a:t>, </a:t>
            </a:r>
            <a:r>
              <a:rPr lang="en-US" sz="1600" dirty="0" err="1" smtClean="0"/>
              <a:t>bukan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kebendaan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menikmati</a:t>
            </a:r>
            <a:r>
              <a:rPr lang="en-US" sz="1600" dirty="0" smtClean="0"/>
              <a:t> </a:t>
            </a:r>
            <a:r>
              <a:rPr lang="en-US" sz="1600" dirty="0" err="1" smtClean="0"/>
              <a:t>bendanya</a:t>
            </a:r>
            <a:r>
              <a:rPr lang="en-US" sz="1600" dirty="0" smtClean="0"/>
              <a:t>;</a:t>
            </a:r>
          </a:p>
          <a:p>
            <a:pPr algn="just"/>
            <a:r>
              <a:rPr lang="en-US" sz="1600" dirty="0" err="1" smtClean="0"/>
              <a:t>Objek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tak</a:t>
            </a:r>
            <a:r>
              <a:rPr lang="en-US" sz="1600" dirty="0" smtClean="0"/>
              <a:t>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tetap</a:t>
            </a:r>
            <a:r>
              <a:rPr lang="en-US" sz="1600" dirty="0" smtClean="0"/>
              <a:t>,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saat</a:t>
            </a:r>
            <a:r>
              <a:rPr lang="en-US" sz="1600" dirty="0" smtClean="0"/>
              <a:t> </a:t>
            </a:r>
            <a:r>
              <a:rPr lang="en-US" sz="1600" dirty="0" err="1" smtClean="0"/>
              <a:t>sekarang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tetap</a:t>
            </a:r>
            <a:r>
              <a:rPr lang="en-US" sz="1600" dirty="0" smtClean="0"/>
              <a:t> </a:t>
            </a:r>
            <a:r>
              <a:rPr lang="en-US" sz="1600" dirty="0" err="1" smtClean="0"/>
              <a:t>selain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tanah</a:t>
            </a:r>
            <a:r>
              <a:rPr lang="en-US" sz="1600" dirty="0" smtClean="0"/>
              <a:t>,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</a:t>
            </a:r>
            <a:r>
              <a:rPr lang="en-US" sz="1600" dirty="0" err="1" smtClean="0"/>
              <a:t>sudah</a:t>
            </a:r>
            <a:r>
              <a:rPr lang="en-US" sz="1600" dirty="0" smtClean="0"/>
              <a:t> </a:t>
            </a:r>
            <a:r>
              <a:rPr lang="en-US" sz="1600" dirty="0" err="1" smtClean="0"/>
              <a:t>ada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Tanggungan</a:t>
            </a:r>
            <a:r>
              <a:rPr lang="en-US" sz="1600" dirty="0" smtClean="0"/>
              <a:t>;</a:t>
            </a:r>
          </a:p>
          <a:p>
            <a:pPr algn="just"/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penjaminan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perikatan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utang</a:t>
            </a:r>
            <a:r>
              <a:rPr lang="en-US" sz="1600" dirty="0" smtClean="0"/>
              <a:t>, </a:t>
            </a:r>
            <a:r>
              <a:rPr lang="en-US" sz="1600" dirty="0" err="1" smtClean="0"/>
              <a:t>bersifat</a:t>
            </a:r>
            <a:r>
              <a:rPr lang="en-US" sz="1600" dirty="0" smtClean="0"/>
              <a:t> </a:t>
            </a:r>
            <a:r>
              <a:rPr lang="en-US" sz="1600" dirty="0" err="1" smtClean="0"/>
              <a:t>acessoir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92742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EKSEKUSI OBJEK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Eksekusi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penjualan</a:t>
            </a:r>
            <a:r>
              <a:rPr lang="en-US" sz="1600" dirty="0" smtClean="0"/>
              <a:t> </a:t>
            </a:r>
            <a:r>
              <a:rPr lang="en-US" sz="1600" dirty="0" err="1" smtClean="0"/>
              <a:t>objek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dasar</a:t>
            </a:r>
            <a:r>
              <a:rPr lang="en-US" sz="1600" dirty="0" smtClean="0"/>
              <a:t>:</a:t>
            </a:r>
          </a:p>
          <a:p>
            <a:pPr algn="just"/>
            <a:r>
              <a:rPr lang="en-US" sz="1600" dirty="0" err="1" smtClean="0"/>
              <a:t>Titel</a:t>
            </a:r>
            <a:r>
              <a:rPr lang="en-US" sz="1600" dirty="0" smtClean="0"/>
              <a:t> </a:t>
            </a:r>
            <a:r>
              <a:rPr lang="en-US" sz="1600" dirty="0" err="1" smtClean="0"/>
              <a:t>eksekutorial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/>
              <a:t>S</a:t>
            </a:r>
            <a:r>
              <a:rPr lang="en-US" sz="1600" dirty="0" err="1" smtClean="0"/>
              <a:t>ertifikat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;</a:t>
            </a:r>
          </a:p>
          <a:p>
            <a:pPr algn="just"/>
            <a:r>
              <a:rPr lang="en-US" sz="1600" dirty="0" err="1" smtClean="0"/>
              <a:t>Penjualan</a:t>
            </a:r>
            <a:r>
              <a:rPr lang="en-US" sz="1600" dirty="0" smtClean="0"/>
              <a:t> </a:t>
            </a:r>
            <a:r>
              <a:rPr lang="en-US" sz="1600" dirty="0" err="1" smtClean="0"/>
              <a:t>berdasar</a:t>
            </a:r>
            <a:r>
              <a:rPr lang="en-US" sz="1600" dirty="0" smtClean="0"/>
              <a:t> </a:t>
            </a:r>
            <a:r>
              <a:rPr lang="en-US" sz="1600" dirty="0" err="1" smtClean="0"/>
              <a:t>janji</a:t>
            </a:r>
            <a:r>
              <a:rPr lang="en-US" sz="1600" dirty="0" smtClean="0"/>
              <a:t> </a:t>
            </a:r>
            <a:r>
              <a:rPr lang="en-US" sz="1600" dirty="0" err="1" smtClean="0"/>
              <a:t>menjual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kekuasaan</a:t>
            </a:r>
            <a:r>
              <a:rPr lang="en-US" sz="1600" dirty="0" smtClean="0"/>
              <a:t> </a:t>
            </a:r>
            <a:r>
              <a:rPr lang="en-US" sz="1600" dirty="0" err="1" smtClean="0"/>
              <a:t>sendiri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parate</a:t>
            </a:r>
            <a:r>
              <a:rPr lang="en-US" sz="1600" dirty="0" smtClean="0"/>
              <a:t> </a:t>
            </a:r>
            <a:r>
              <a:rPr lang="en-US" sz="1600" dirty="0" err="1" smtClean="0"/>
              <a:t>eksekusi</a:t>
            </a:r>
            <a:r>
              <a:rPr lang="en-US" sz="1600" dirty="0" smtClean="0"/>
              <a:t>; </a:t>
            </a:r>
            <a:r>
              <a:rPr lang="en-US" sz="1600" dirty="0" err="1" smtClean="0"/>
              <a:t>atau</a:t>
            </a:r>
            <a:endParaRPr lang="en-US" sz="1600" dirty="0" smtClean="0"/>
          </a:p>
          <a:p>
            <a:pPr algn="just"/>
            <a:r>
              <a:rPr lang="en-US" sz="1600" dirty="0" err="1" smtClean="0"/>
              <a:t>Eksekusi</a:t>
            </a:r>
            <a:r>
              <a:rPr lang="en-US" sz="1600" dirty="0" smtClean="0"/>
              <a:t> </a:t>
            </a:r>
            <a:r>
              <a:rPr lang="en-US" sz="1600" dirty="0" err="1" smtClean="0"/>
              <a:t>secara</a:t>
            </a:r>
            <a:r>
              <a:rPr lang="en-US" sz="1600" dirty="0" smtClean="0"/>
              <a:t> di </a:t>
            </a:r>
            <a:r>
              <a:rPr lang="en-US" sz="1600" dirty="0" err="1" smtClean="0"/>
              <a:t>bawah</a:t>
            </a:r>
            <a:r>
              <a:rPr lang="en-US" sz="1600" dirty="0" smtClean="0"/>
              <a:t> </a:t>
            </a:r>
            <a:r>
              <a:rPr lang="en-US" sz="1600" dirty="0" err="1" smtClean="0"/>
              <a:t>tangan</a:t>
            </a:r>
            <a:r>
              <a:rPr lang="en-US" sz="1600" dirty="0" smtClean="0"/>
              <a:t>.</a:t>
            </a:r>
          </a:p>
          <a:p>
            <a:pPr marL="146050" indent="0" algn="just">
              <a:buNone/>
            </a:pPr>
            <a:endParaRPr lang="en-US" sz="1600" dirty="0" smtClean="0"/>
          </a:p>
          <a:p>
            <a:pPr algn="just"/>
            <a:r>
              <a:rPr lang="en-US" sz="1600" dirty="0" err="1" smtClean="0"/>
              <a:t>Pelajari</a:t>
            </a:r>
            <a:r>
              <a:rPr lang="en-US" sz="1600" dirty="0" smtClean="0"/>
              <a:t> </a:t>
            </a:r>
            <a:r>
              <a:rPr lang="en-US" sz="1600" dirty="0" err="1" smtClean="0"/>
              <a:t>tentang</a:t>
            </a:r>
            <a:r>
              <a:rPr lang="en-US" sz="1600" dirty="0" smtClean="0"/>
              <a:t> </a:t>
            </a:r>
            <a:r>
              <a:rPr lang="en-US" sz="1600" dirty="0" err="1" smtClean="0"/>
              <a:t>syarat-syarat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prosedur</a:t>
            </a:r>
            <a:r>
              <a:rPr lang="en-US" sz="1600" dirty="0" smtClean="0"/>
              <a:t> </a:t>
            </a:r>
            <a:r>
              <a:rPr lang="en-US" sz="1600" dirty="0" err="1" smtClean="0"/>
              <a:t>eksekusinya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02552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850" y="2053000"/>
            <a:ext cx="5723254" cy="1148700"/>
          </a:xfrm>
        </p:spPr>
        <p:txBody>
          <a:bodyPr/>
          <a:lstStyle/>
          <a:p>
            <a:r>
              <a:rPr lang="en-US" b="1" dirty="0" smtClean="0"/>
              <a:t>SEKIAN DAN TERIMA KASIH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1864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SIFAT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 algn="just">
              <a:buNone/>
            </a:pPr>
            <a:r>
              <a:rPr lang="en-US" dirty="0" err="1" smtClean="0"/>
              <a:t>Pasal</a:t>
            </a:r>
            <a:r>
              <a:rPr lang="en-US" dirty="0" smtClean="0"/>
              <a:t> 1163 (1):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hakikatnya</a:t>
            </a:r>
            <a:r>
              <a:rPr lang="en-US" dirty="0" smtClean="0"/>
              <a:t> </a:t>
            </a:r>
            <a:r>
              <a:rPr lang="en-US" b="1" dirty="0" err="1" smtClean="0"/>
              <a:t>tak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dibagi-bagi</a:t>
            </a:r>
            <a:r>
              <a:rPr lang="en-US" b="1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yang </a:t>
            </a:r>
            <a:r>
              <a:rPr lang="en-US" dirty="0" err="1" smtClean="0"/>
              <a:t>diikatkan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keseluruhannya</a:t>
            </a:r>
            <a:r>
              <a:rPr lang="en-US" dirty="0" smtClean="0"/>
              <a:t>,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benda-benda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daripadanya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dibagi-bagi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46050" indent="0" algn="just">
              <a:buNone/>
            </a:pPr>
            <a:r>
              <a:rPr lang="en-US" dirty="0" err="1" smtClean="0"/>
              <a:t>Pasal</a:t>
            </a:r>
            <a:r>
              <a:rPr lang="en-US" dirty="0" smtClean="0"/>
              <a:t> 1163 (2): Benda-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dibebani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pun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berpindah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b="1" dirty="0" err="1" smtClean="0"/>
              <a:t>droit</a:t>
            </a:r>
            <a:r>
              <a:rPr lang="en-US" b="1" dirty="0" smtClean="0"/>
              <a:t> de suite</a:t>
            </a:r>
          </a:p>
          <a:p>
            <a:pPr algn="just"/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hipotik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melekat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bendanya</a:t>
            </a:r>
            <a:r>
              <a:rPr lang="en-US" dirty="0" smtClean="0"/>
              <a:t>,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dialihkan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orang lain.</a:t>
            </a:r>
          </a:p>
          <a:p>
            <a:pPr algn="just"/>
            <a:r>
              <a:rPr lang="en-US" dirty="0" smtClean="0"/>
              <a:t>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kebendaan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8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OBJEK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7500" y="1018910"/>
            <a:ext cx="3403200" cy="3809122"/>
          </a:xfrm>
        </p:spPr>
        <p:txBody>
          <a:bodyPr>
            <a:normAutofit lnSpcReduction="10000"/>
          </a:bodyPr>
          <a:lstStyle/>
          <a:p>
            <a:pPr marL="146050" indent="0" algn="just">
              <a:buNone/>
            </a:pPr>
            <a:r>
              <a:rPr lang="en-US" dirty="0" err="1" smtClean="0"/>
              <a:t>Pasal</a:t>
            </a:r>
            <a:r>
              <a:rPr lang="en-US" dirty="0" smtClean="0"/>
              <a:t> 1164: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dibebani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hipotik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:</a:t>
            </a:r>
          </a:p>
          <a:p>
            <a:pPr marL="488950" indent="-342900" algn="just">
              <a:buFont typeface="+mj-lt"/>
              <a:buAutoNum type="arabicPeriod"/>
            </a:pPr>
            <a:r>
              <a:rPr lang="en-US" dirty="0" err="1" smtClean="0"/>
              <a:t>benda-benda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dipindahtangankan</a:t>
            </a:r>
            <a:r>
              <a:rPr lang="en-US" dirty="0" smtClean="0"/>
              <a:t>,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perlengkapannya</a:t>
            </a:r>
            <a:r>
              <a:rPr lang="en-US" dirty="0" smtClean="0"/>
              <a:t>, </a:t>
            </a:r>
            <a:r>
              <a:rPr lang="en-US" dirty="0" err="1" smtClean="0"/>
              <a:t>sekedar</a:t>
            </a:r>
            <a:r>
              <a:rPr lang="en-US" dirty="0" smtClean="0"/>
              <a:t> yang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;</a:t>
            </a:r>
          </a:p>
          <a:p>
            <a:pPr marL="488950" indent="-342900" algn="just">
              <a:buFont typeface="+mj-lt"/>
              <a:buAutoNum type="arabicPeriod"/>
            </a:pP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pakai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benda-benda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perlengkapannya</a:t>
            </a:r>
            <a:r>
              <a:rPr lang="en-US" dirty="0" smtClean="0"/>
              <a:t>;</a:t>
            </a:r>
          </a:p>
          <a:p>
            <a:pPr marL="488950" indent="-342900" algn="just">
              <a:buFont typeface="+mj-lt"/>
              <a:buAutoNum type="arabicPeriod"/>
            </a:pP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numpang</a:t>
            </a:r>
            <a:r>
              <a:rPr lang="en-US" dirty="0" smtClean="0"/>
              <a:t> </a:t>
            </a:r>
            <a:r>
              <a:rPr lang="en-US" dirty="0" err="1" smtClean="0"/>
              <a:t>karang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;</a:t>
            </a:r>
          </a:p>
          <a:p>
            <a:pPr marL="488950" indent="-342900" algn="just">
              <a:buFont typeface="+mj-lt"/>
              <a:buAutoNum type="arabicPeriod"/>
            </a:pP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……;</a:t>
            </a:r>
          </a:p>
          <a:p>
            <a:pPr marL="488950" indent="-342900" algn="just">
              <a:buFont typeface="+mj-lt"/>
              <a:buAutoNum type="arabicPeriod"/>
            </a:pP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sepersepuluh</a:t>
            </a:r>
            <a:r>
              <a:rPr lang="en-US" dirty="0" smtClean="0"/>
              <a:t>;</a:t>
            </a:r>
          </a:p>
          <a:p>
            <a:pPr marL="488950" indent="-342900" algn="just">
              <a:buFont typeface="+mj-lt"/>
              <a:buAutoNum type="arabicPeriod"/>
            </a:pPr>
            <a:r>
              <a:rPr lang="en-US" dirty="0" err="1" smtClean="0"/>
              <a:t>pasar-pasar</a:t>
            </a:r>
            <a:r>
              <a:rPr lang="en-US" dirty="0" smtClean="0"/>
              <a:t> yang </a:t>
            </a:r>
            <a:r>
              <a:rPr lang="en-US" dirty="0" err="1" smtClean="0"/>
              <a:t>diakui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istimewa</a:t>
            </a:r>
            <a:r>
              <a:rPr lang="en-US" dirty="0" smtClean="0"/>
              <a:t> yang </a:t>
            </a:r>
            <a:r>
              <a:rPr lang="en-US" dirty="0" err="1" smtClean="0"/>
              <a:t>melekat</a:t>
            </a:r>
            <a:r>
              <a:rPr lang="en-US" dirty="0" smtClean="0"/>
              <a:t> </a:t>
            </a:r>
            <a:r>
              <a:rPr lang="en-US" dirty="0" err="1" smtClean="0"/>
              <a:t>padanya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921029" y="1031102"/>
            <a:ext cx="3403200" cy="3833506"/>
          </a:xfrm>
        </p:spPr>
        <p:txBody>
          <a:bodyPr>
            <a:normAutofit/>
          </a:bodyPr>
          <a:lstStyle/>
          <a:p>
            <a:pPr marL="146050" indent="0" algn="just">
              <a:buNone/>
            </a:pP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:</a:t>
            </a:r>
          </a:p>
          <a:p>
            <a:pPr marL="488950" indent="-342900" algn="just">
              <a:buAutoNum type="arabicPeriod"/>
            </a:pP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Tanggungan</a:t>
            </a:r>
            <a:r>
              <a:rPr lang="en-US" dirty="0" smtClean="0"/>
              <a:t>, </a:t>
            </a:r>
            <a:r>
              <a:rPr lang="en-US" dirty="0" err="1" smtClean="0"/>
              <a:t>Hipotik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penjaminan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Terbang</a:t>
            </a:r>
            <a:r>
              <a:rPr lang="en-US" dirty="0" smtClean="0"/>
              <a:t>;</a:t>
            </a:r>
          </a:p>
          <a:p>
            <a:pPr marL="488950" indent="-342900" algn="just">
              <a:buAutoNum type="arabicPeriod"/>
            </a:pP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pakai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Laut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</a:t>
            </a:r>
            <a:r>
              <a:rPr lang="en-US" dirty="0" err="1" smtClean="0"/>
              <a:t>Terbang</a:t>
            </a:r>
            <a:r>
              <a:rPr lang="en-US" dirty="0" smtClean="0"/>
              <a:t>;</a:t>
            </a:r>
          </a:p>
          <a:p>
            <a:pPr marL="488950" indent="-342900" algn="just">
              <a:buAutoNum type="arabicPeriod"/>
            </a:pP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numpang</a:t>
            </a:r>
            <a:r>
              <a:rPr lang="en-US" dirty="0" smtClean="0"/>
              <a:t> </a:t>
            </a:r>
            <a:r>
              <a:rPr lang="en-US" dirty="0" err="1" smtClean="0"/>
              <a:t>karang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(HGU)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Tanggungan</a:t>
            </a:r>
            <a:r>
              <a:rPr lang="en-US" dirty="0" smtClean="0"/>
              <a:t>;</a:t>
            </a:r>
          </a:p>
          <a:p>
            <a:pPr marL="488950" indent="-342900" algn="just">
              <a:buAutoNum type="arabicPeriod"/>
            </a:pPr>
            <a:r>
              <a:rPr lang="en-US" dirty="0" err="1"/>
              <a:t>b</a:t>
            </a:r>
            <a:r>
              <a:rPr lang="en-US" dirty="0" err="1" smtClean="0"/>
              <a:t>unga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…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endParaRPr lang="en-US" dirty="0" smtClean="0"/>
          </a:p>
          <a:p>
            <a:pPr marL="488950" indent="-342900" algn="just">
              <a:buAutoNum type="arabicPeriod"/>
            </a:pP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sepersepuluh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;</a:t>
            </a:r>
          </a:p>
          <a:p>
            <a:pPr marL="488950" indent="-342900" algn="just">
              <a:buAutoNum type="arabicPeriod"/>
            </a:pP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tempat-tempat</a:t>
            </a:r>
            <a:r>
              <a:rPr lang="en-US" dirty="0" smtClean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smtClean="0"/>
              <a:t> yang </a:t>
            </a:r>
            <a:r>
              <a:rPr lang="en-US" dirty="0" err="1" smtClean="0"/>
              <a:t>diakui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25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SYARAT BENDA SEBAGAI OBJEK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88950" indent="-342900" algn="just">
              <a:buAutoNum type="arabicPeriod"/>
            </a:pPr>
            <a:r>
              <a:rPr lang="en-US" sz="1800" dirty="0" smtClean="0"/>
              <a:t>Benda yang </a:t>
            </a:r>
            <a:r>
              <a:rPr lang="en-US" sz="1800" dirty="0" err="1" smtClean="0"/>
              <a:t>terdaftar</a:t>
            </a:r>
            <a:r>
              <a:rPr lang="en-US" sz="1800" dirty="0" smtClean="0"/>
              <a:t>; (1164)</a:t>
            </a:r>
          </a:p>
          <a:p>
            <a:pPr marL="488950" indent="-342900" algn="just">
              <a:buAutoNum type="arabicPeriod"/>
            </a:pP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dipindah</a:t>
            </a:r>
            <a:r>
              <a:rPr lang="en-US" sz="1800" dirty="0" smtClean="0"/>
              <a:t> </a:t>
            </a:r>
            <a:r>
              <a:rPr lang="en-US" sz="1800" dirty="0" err="1" smtClean="0"/>
              <a:t>tangankan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dialihkan</a:t>
            </a:r>
            <a:r>
              <a:rPr lang="en-US" sz="1800" dirty="0" smtClean="0"/>
              <a:t> </a:t>
            </a:r>
            <a:r>
              <a:rPr lang="en-US" sz="1800" dirty="0" err="1" smtClean="0"/>
              <a:t>kepemilikannya</a:t>
            </a:r>
            <a:r>
              <a:rPr lang="en-US" sz="1800" dirty="0" smtClean="0"/>
              <a:t>; (1162  </a:t>
            </a:r>
            <a:r>
              <a:rPr lang="en-US" sz="1800" dirty="0" err="1" smtClean="0"/>
              <a:t>jo</a:t>
            </a:r>
            <a:r>
              <a:rPr lang="en-US" sz="1800" dirty="0" smtClean="0"/>
              <a:t>. 1168)</a:t>
            </a:r>
          </a:p>
          <a:p>
            <a:pPr marL="488950" indent="-342900" algn="just">
              <a:buAutoNum type="arabicPeriod"/>
            </a:pPr>
            <a:r>
              <a:rPr lang="en-US" sz="1800" dirty="0" err="1" smtClean="0"/>
              <a:t>Mempunyai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r>
              <a:rPr lang="en-US" sz="1800" dirty="0" smtClean="0"/>
              <a:t> </a:t>
            </a:r>
            <a:r>
              <a:rPr lang="en-US" sz="1800" dirty="0" err="1" smtClean="0"/>
              <a:t>ekonomis</a:t>
            </a:r>
            <a:r>
              <a:rPr lang="en-US" sz="1800" dirty="0" smtClean="0"/>
              <a:t>. (1162)</a:t>
            </a:r>
          </a:p>
          <a:p>
            <a:pPr marL="146050" indent="0" algn="just">
              <a:buNone/>
            </a:pPr>
            <a:endParaRPr lang="en-US" sz="1800" dirty="0" smtClean="0"/>
          </a:p>
          <a:p>
            <a:pPr algn="just">
              <a:buFont typeface="Wingdings" pitchFamily="2" charset="2"/>
              <a:buChar char="v"/>
            </a:pPr>
            <a:r>
              <a:rPr lang="en-US" sz="1800" dirty="0" err="1" smtClean="0"/>
              <a:t>Tindakan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menjaminkan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benda</a:t>
            </a:r>
            <a:r>
              <a:rPr lang="en-US" sz="1800" dirty="0" smtClean="0"/>
              <a:t>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menjamin</a:t>
            </a:r>
            <a:r>
              <a:rPr lang="en-US" sz="1800" dirty="0" smtClean="0"/>
              <a:t> </a:t>
            </a:r>
            <a:r>
              <a:rPr lang="en-US" sz="1800" dirty="0" err="1" smtClean="0"/>
              <a:t>pelunasan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utang</a:t>
            </a:r>
            <a:r>
              <a:rPr lang="en-US" sz="1800" dirty="0" smtClean="0"/>
              <a:t>, </a:t>
            </a:r>
            <a:r>
              <a:rPr lang="en-US" sz="1800" dirty="0" err="1" smtClean="0"/>
              <a:t>sehingga</a:t>
            </a:r>
            <a:r>
              <a:rPr lang="en-US" sz="1800" dirty="0" smtClean="0"/>
              <a:t> </a:t>
            </a:r>
            <a:r>
              <a:rPr lang="en-US" sz="1800" dirty="0" err="1" smtClean="0"/>
              <a:t>objek</a:t>
            </a:r>
            <a:r>
              <a:rPr lang="en-US" sz="1800" dirty="0" smtClean="0"/>
              <a:t> </a:t>
            </a:r>
            <a:r>
              <a:rPr lang="en-US" sz="1800" dirty="0" err="1" smtClean="0"/>
              <a:t>jaminan</a:t>
            </a:r>
            <a:r>
              <a:rPr lang="en-US" sz="1800" dirty="0" smtClean="0"/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dijual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mempunyai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r>
              <a:rPr lang="en-US" sz="1800" dirty="0" smtClean="0"/>
              <a:t> </a:t>
            </a:r>
            <a:r>
              <a:rPr lang="en-US" sz="1800" dirty="0" err="1" smtClean="0"/>
              <a:t>ekonomis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38118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PERBAIKAN DAN BENDA TAMBAHAN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 algn="just">
              <a:buNone/>
            </a:pPr>
            <a:r>
              <a:rPr lang="en-US" dirty="0" err="1" smtClean="0"/>
              <a:t>Pasal</a:t>
            </a:r>
            <a:r>
              <a:rPr lang="en-US" dirty="0" smtClean="0"/>
              <a:t> 1165: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hipotik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b="1" dirty="0" err="1" smtClean="0"/>
              <a:t>segala</a:t>
            </a:r>
            <a:r>
              <a:rPr lang="en-US" b="1" dirty="0" smtClean="0"/>
              <a:t> </a:t>
            </a:r>
            <a:r>
              <a:rPr lang="en-US" b="1" dirty="0" err="1" smtClean="0"/>
              <a:t>perbaikan</a:t>
            </a:r>
            <a:r>
              <a:rPr lang="en-US" b="1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yang </a:t>
            </a:r>
            <a:r>
              <a:rPr lang="en-US" dirty="0" err="1" smtClean="0"/>
              <a:t>dibebani</a:t>
            </a:r>
            <a:r>
              <a:rPr lang="en-US" dirty="0" smtClean="0"/>
              <a:t>,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.</a:t>
            </a:r>
          </a:p>
          <a:p>
            <a:pPr marL="146050" indent="0" algn="just">
              <a:buNone/>
            </a:pPr>
            <a:endParaRPr lang="en-US" dirty="0" smtClean="0"/>
          </a:p>
          <a:p>
            <a:pPr marL="146050" indent="0" algn="just">
              <a:buNone/>
            </a:pP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ipotik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488950" indent="-342900" algn="just">
              <a:buAutoNum type="arabicPeriod"/>
            </a:pP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etiap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,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hipotik</a:t>
            </a:r>
            <a:r>
              <a:rPr lang="en-US" dirty="0" smtClean="0"/>
              <a:t>;</a:t>
            </a:r>
          </a:p>
          <a:p>
            <a:pPr marL="488950" indent="-342900" algn="just">
              <a:buAutoNum type="arabicPeriod"/>
            </a:pPr>
            <a:r>
              <a:rPr lang="en-US" dirty="0" smtClean="0"/>
              <a:t>Kata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yang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Tanggungan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89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BENDA MILIK BERSAMA - MEDEEIGENDOOM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46050" indent="0" algn="just">
              <a:buNone/>
            </a:pPr>
            <a:r>
              <a:rPr lang="en-US" dirty="0" err="1" smtClean="0"/>
              <a:t>Pasal</a:t>
            </a:r>
            <a:r>
              <a:rPr lang="en-US" dirty="0" smtClean="0"/>
              <a:t> 1166: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,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kepunyaan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orang </a:t>
            </a:r>
            <a:r>
              <a:rPr lang="en-US" dirty="0" err="1" smtClean="0"/>
              <a:t>bersama-sama</a:t>
            </a:r>
            <a:r>
              <a:rPr lang="en-US" dirty="0" smtClean="0"/>
              <a:t>,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dibebani</a:t>
            </a:r>
            <a:r>
              <a:rPr lang="en-US" dirty="0" smtClean="0"/>
              <a:t> </a:t>
            </a:r>
            <a:r>
              <a:rPr lang="en-US" dirty="0" err="1" smtClean="0"/>
              <a:t>hipotik</a:t>
            </a:r>
            <a:r>
              <a:rPr lang="en-US" dirty="0" smtClean="0"/>
              <a:t>.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hipotik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hanyalah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jatuh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berutang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hipotiknya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1341.</a:t>
            </a:r>
          </a:p>
          <a:p>
            <a:pPr marL="14605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Benda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dibebani</a:t>
            </a:r>
            <a:r>
              <a:rPr lang="en-US" dirty="0" smtClean="0"/>
              <a:t> </a:t>
            </a:r>
            <a:r>
              <a:rPr lang="en-US" dirty="0" err="1" smtClean="0"/>
              <a:t>hipotik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,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hipotik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membebani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berutang</a:t>
            </a:r>
            <a:r>
              <a:rPr lang="en-US" dirty="0" smtClean="0"/>
              <a:t> / </a:t>
            </a:r>
            <a:r>
              <a:rPr lang="en-US" dirty="0" err="1" smtClean="0"/>
              <a:t>debitur</a:t>
            </a:r>
            <a:r>
              <a:rPr lang="en-US" dirty="0" smtClean="0"/>
              <a:t>;</a:t>
            </a:r>
          </a:p>
          <a:p>
            <a:pPr algn="just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Pasal</a:t>
            </a:r>
            <a:r>
              <a:rPr lang="en-US" dirty="0" smtClean="0"/>
              <a:t> 1341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actio</a:t>
            </a:r>
            <a:r>
              <a:rPr lang="en-US" dirty="0" smtClean="0"/>
              <a:t> </a:t>
            </a:r>
            <a:r>
              <a:rPr lang="en-US" dirty="0" err="1" smtClean="0"/>
              <a:t>pauliana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20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BENDA BERGERAK BUKAN OBJEK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Pasal</a:t>
            </a:r>
            <a:r>
              <a:rPr lang="en-US" sz="1600" dirty="0" smtClean="0"/>
              <a:t> 1167: Benda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dibebani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.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KUHPerdata</a:t>
            </a:r>
            <a:r>
              <a:rPr lang="en-US" sz="1600" dirty="0" smtClean="0"/>
              <a:t> </a:t>
            </a:r>
            <a:r>
              <a:rPr lang="en-US" sz="1600" dirty="0" err="1" smtClean="0"/>
              <a:t>jaminan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Gadai</a:t>
            </a:r>
            <a:endParaRPr lang="en-US" sz="1600" dirty="0" smtClean="0"/>
          </a:p>
          <a:p>
            <a:pPr algn="just"/>
            <a:r>
              <a:rPr lang="en-US" sz="1600" dirty="0" err="1" smtClean="0"/>
              <a:t>Sedangkan</a:t>
            </a:r>
            <a:r>
              <a:rPr lang="en-US" sz="1600" dirty="0" smtClean="0"/>
              <a:t> </a:t>
            </a:r>
            <a:r>
              <a:rPr lang="en-US" sz="1600" dirty="0" err="1" smtClean="0"/>
              <a:t>jaminan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tak</a:t>
            </a:r>
            <a:r>
              <a:rPr lang="en-US" sz="1600" dirty="0" smtClean="0"/>
              <a:t>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.</a:t>
            </a:r>
          </a:p>
          <a:p>
            <a:pPr algn="just"/>
            <a:endParaRPr lang="en-US" sz="1600" dirty="0"/>
          </a:p>
          <a:p>
            <a:pPr algn="just"/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salah</a:t>
            </a:r>
            <a:r>
              <a:rPr lang="en-US" sz="1600" dirty="0" smtClean="0"/>
              <a:t> </a:t>
            </a:r>
            <a:r>
              <a:rPr lang="en-US" sz="1600" dirty="0" err="1" smtClean="0"/>
              <a:t>satu</a:t>
            </a:r>
            <a:r>
              <a:rPr lang="en-US" sz="1600" dirty="0" smtClean="0"/>
              <a:t> </a:t>
            </a:r>
            <a:r>
              <a:rPr lang="en-US" sz="1600" dirty="0" err="1" smtClean="0"/>
              <a:t>manfaat</a:t>
            </a:r>
            <a:r>
              <a:rPr lang="en-US" sz="1600" dirty="0" smtClean="0"/>
              <a:t> </a:t>
            </a:r>
            <a:r>
              <a:rPr lang="en-US" sz="1600" dirty="0" err="1" smtClean="0"/>
              <a:t>pembedaan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</a:t>
            </a:r>
            <a:r>
              <a:rPr lang="en-US" sz="1600" dirty="0" err="1" smtClean="0"/>
              <a:t>tetap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bergerak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menimbulkan</a:t>
            </a:r>
            <a:r>
              <a:rPr lang="en-US" sz="1600" dirty="0" smtClean="0"/>
              <a:t> </a:t>
            </a:r>
            <a:r>
              <a:rPr lang="en-US" sz="1600" dirty="0" err="1" smtClean="0"/>
              <a:t>perbedaan</a:t>
            </a:r>
            <a:r>
              <a:rPr lang="en-US" sz="1600" dirty="0" smtClean="0"/>
              <a:t> </a:t>
            </a:r>
            <a:r>
              <a:rPr lang="en-US" sz="1600" dirty="0" err="1" smtClean="0"/>
              <a:t>akibat</a:t>
            </a:r>
            <a:r>
              <a:rPr lang="en-US" sz="1600" dirty="0" smtClean="0"/>
              <a:t> </a:t>
            </a:r>
            <a:r>
              <a:rPr lang="en-US" sz="1600" dirty="0" err="1" smtClean="0"/>
              <a:t>hukum</a:t>
            </a:r>
            <a:r>
              <a:rPr lang="en-US" sz="1600" dirty="0" smtClean="0"/>
              <a:t> al </a:t>
            </a:r>
            <a:r>
              <a:rPr lang="en-US" sz="1600" dirty="0" err="1" smtClean="0"/>
              <a:t>dalam</a:t>
            </a:r>
            <a:r>
              <a:rPr lang="en-US" sz="1600" dirty="0" smtClean="0"/>
              <a:t> proses </a:t>
            </a:r>
            <a:r>
              <a:rPr lang="en-US" sz="1600" dirty="0" err="1" smtClean="0"/>
              <a:t>peralihan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, levering, </a:t>
            </a:r>
            <a:r>
              <a:rPr lang="en-US" sz="1600" dirty="0" err="1" smtClean="0"/>
              <a:t>penjaminan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daluwarsa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9894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SYARAT BAGI PEMBERI HIPOTIK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924" y="1165214"/>
            <a:ext cx="7038900" cy="3479938"/>
          </a:xfrm>
        </p:spPr>
        <p:txBody>
          <a:bodyPr>
            <a:noAutofit/>
          </a:bodyPr>
          <a:lstStyle/>
          <a:p>
            <a:pPr marL="146050" indent="0" algn="just">
              <a:buNone/>
            </a:pPr>
            <a:r>
              <a:rPr lang="en-US" sz="1600" dirty="0" err="1" smtClean="0"/>
              <a:t>Pasal</a:t>
            </a:r>
            <a:r>
              <a:rPr lang="en-US" sz="1600" dirty="0" smtClean="0"/>
              <a:t> 1168: </a:t>
            </a:r>
            <a:r>
              <a:rPr lang="en-US" sz="1600" dirty="0" err="1" smtClean="0"/>
              <a:t>Hipotik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diletakkan</a:t>
            </a:r>
            <a:r>
              <a:rPr lang="en-US" sz="1600" dirty="0" smtClean="0"/>
              <a:t> </a:t>
            </a:r>
            <a:r>
              <a:rPr lang="en-US" sz="1600" dirty="0" err="1" smtClean="0"/>
              <a:t>selainnya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siapa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berkuasa</a:t>
            </a:r>
            <a:r>
              <a:rPr lang="en-US" sz="1600" dirty="0" smtClean="0"/>
              <a:t> </a:t>
            </a:r>
            <a:r>
              <a:rPr lang="en-US" sz="1600" dirty="0" err="1" smtClean="0"/>
              <a:t>memindahtangankan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dibebani</a:t>
            </a:r>
            <a:r>
              <a:rPr lang="en-US" sz="1600" dirty="0" smtClean="0"/>
              <a:t>.</a:t>
            </a:r>
          </a:p>
          <a:p>
            <a:pPr marL="146050" indent="0" algn="just">
              <a:buNone/>
            </a:pPr>
            <a:endParaRPr lang="en-US" sz="1600" dirty="0" smtClean="0"/>
          </a:p>
          <a:p>
            <a:pPr algn="just"/>
            <a:r>
              <a:rPr lang="en-US" sz="1600" dirty="0" err="1" smtClean="0"/>
              <a:t>Tindakan</a:t>
            </a:r>
            <a:r>
              <a:rPr lang="en-US" sz="1600" dirty="0" smtClean="0"/>
              <a:t> </a:t>
            </a:r>
            <a:r>
              <a:rPr lang="en-US" sz="1600" dirty="0" err="1" smtClean="0"/>
              <a:t>menjaminkan</a:t>
            </a:r>
            <a:r>
              <a:rPr lang="en-US" sz="1600" dirty="0" smtClean="0"/>
              <a:t> </a:t>
            </a:r>
            <a:r>
              <a:rPr lang="en-US" sz="1600" dirty="0" err="1" smtClean="0"/>
              <a:t>termasuk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tindakan</a:t>
            </a:r>
            <a:r>
              <a:rPr lang="en-US" sz="1600" dirty="0" smtClean="0"/>
              <a:t> </a:t>
            </a:r>
            <a:r>
              <a:rPr lang="en-US" sz="1600" dirty="0" err="1" smtClean="0"/>
              <a:t>kepemilikan</a:t>
            </a:r>
            <a:r>
              <a:rPr lang="en-US" sz="1600" dirty="0" smtClean="0"/>
              <a:t> (</a:t>
            </a:r>
            <a:r>
              <a:rPr lang="en-US" sz="1600" dirty="0" err="1" smtClean="0"/>
              <a:t>beschikking</a:t>
            </a:r>
            <a:r>
              <a:rPr lang="en-US" sz="1600" dirty="0" smtClean="0"/>
              <a:t>) </a:t>
            </a:r>
            <a:r>
              <a:rPr lang="en-US" sz="1600" dirty="0" err="1" smtClean="0"/>
              <a:t>yaitu</a:t>
            </a:r>
            <a:r>
              <a:rPr lang="en-US" sz="1600" dirty="0" smtClean="0"/>
              <a:t> </a:t>
            </a:r>
            <a:r>
              <a:rPr lang="en-US" sz="1600" dirty="0" err="1" smtClean="0"/>
              <a:t>tindakan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bertujuan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mengalihkan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milik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berakibat</a:t>
            </a:r>
            <a:r>
              <a:rPr lang="en-US" sz="1600" dirty="0" smtClean="0"/>
              <a:t> </a:t>
            </a:r>
            <a:r>
              <a:rPr lang="en-US" sz="1600" dirty="0" err="1" smtClean="0"/>
              <a:t>beralihnya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milik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err="1" smtClean="0"/>
              <a:t>Tindakan</a:t>
            </a:r>
            <a:r>
              <a:rPr lang="en-US" sz="1600" dirty="0" smtClean="0"/>
              <a:t> </a:t>
            </a:r>
            <a:r>
              <a:rPr lang="en-US" sz="1600" dirty="0" err="1" smtClean="0"/>
              <a:t>menjaminkan</a:t>
            </a:r>
            <a:r>
              <a:rPr lang="en-US" sz="1600" dirty="0" smtClean="0"/>
              <a:t> </a:t>
            </a:r>
            <a:r>
              <a:rPr lang="en-US" sz="1600" dirty="0" err="1" smtClean="0"/>
              <a:t>termasuk</a:t>
            </a:r>
            <a:r>
              <a:rPr lang="en-US" sz="1600" dirty="0" smtClean="0"/>
              <a:t> </a:t>
            </a:r>
            <a:r>
              <a:rPr lang="en-US" sz="1600" dirty="0" err="1" smtClean="0"/>
              <a:t>tindakan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berakibat</a:t>
            </a:r>
            <a:r>
              <a:rPr lang="en-US" sz="1600" dirty="0" smtClean="0"/>
              <a:t> </a:t>
            </a:r>
            <a:r>
              <a:rPr lang="en-US" sz="1600" dirty="0" err="1" smtClean="0"/>
              <a:t>terjadinya</a:t>
            </a:r>
            <a:r>
              <a:rPr lang="en-US" sz="1600" dirty="0" smtClean="0"/>
              <a:t> </a:t>
            </a:r>
            <a:r>
              <a:rPr lang="en-US" sz="1600" dirty="0" err="1" smtClean="0"/>
              <a:t>peralihan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milik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1600" dirty="0" err="1" smtClean="0"/>
              <a:t>Syaratnya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orang yang </a:t>
            </a:r>
            <a:r>
              <a:rPr lang="en-US" sz="1600" dirty="0" err="1" smtClean="0"/>
              <a:t>berwenang</a:t>
            </a:r>
            <a:r>
              <a:rPr lang="en-US" sz="1600" dirty="0" smtClean="0"/>
              <a:t> </a:t>
            </a:r>
            <a:r>
              <a:rPr lang="en-US" sz="1600" dirty="0" err="1" smtClean="0"/>
              <a:t>mengalihkan</a:t>
            </a:r>
            <a:r>
              <a:rPr lang="en-US" sz="1600" dirty="0" smtClean="0"/>
              <a:t> </a:t>
            </a:r>
            <a:r>
              <a:rPr lang="en-US" sz="1600" dirty="0" err="1" smtClean="0"/>
              <a:t>hak</a:t>
            </a:r>
            <a:r>
              <a:rPr lang="en-US" sz="1600" dirty="0" smtClean="0"/>
              <a:t> </a:t>
            </a:r>
            <a:r>
              <a:rPr lang="en-US" sz="1600" dirty="0" err="1" smtClean="0"/>
              <a:t>milik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benda</a:t>
            </a:r>
            <a:r>
              <a:rPr lang="en-US" sz="1600" dirty="0" smtClean="0"/>
              <a:t>,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umumnya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PEMILIK </a:t>
            </a:r>
            <a:r>
              <a:rPr lang="en-US" sz="1600" dirty="0" err="1" smtClean="0"/>
              <a:t>atau</a:t>
            </a:r>
            <a:r>
              <a:rPr lang="en-US" sz="1600" dirty="0" smtClean="0"/>
              <a:t> orang yang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diberi</a:t>
            </a:r>
            <a:r>
              <a:rPr lang="en-US" sz="1600" dirty="0" smtClean="0"/>
              <a:t> </a:t>
            </a:r>
            <a:r>
              <a:rPr lang="en-US" sz="1600" dirty="0" err="1" smtClean="0"/>
              <a:t>kuasa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itu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0505514"/>
      </p:ext>
    </p:extLst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1343</Words>
  <Application>Microsoft Office PowerPoint</Application>
  <PresentationFormat>On-screen Show (16:9)</PresentationFormat>
  <Paragraphs>124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Lato</vt:lpstr>
      <vt:lpstr>Arial</vt:lpstr>
      <vt:lpstr>Montserrat</vt:lpstr>
      <vt:lpstr>Wingdings</vt:lpstr>
      <vt:lpstr>Focus</vt:lpstr>
      <vt:lpstr>HIPOTIK 1162 - 1232</vt:lpstr>
      <vt:lpstr>PENGERTIAN HIPOTIK</vt:lpstr>
      <vt:lpstr>SIFAT HIPOTIK</vt:lpstr>
      <vt:lpstr>OBJEK HIPOTIK</vt:lpstr>
      <vt:lpstr>SYARAT BENDA SEBAGAI OBJEK HIPOTIK</vt:lpstr>
      <vt:lpstr>PERBAIKAN DAN BENDA TAMBAHAN</vt:lpstr>
      <vt:lpstr>BENDA MILIK BERSAMA - MEDEEIGENDOOM</vt:lpstr>
      <vt:lpstr>BENDA BERGERAK BUKAN OBJEK HIPOTIK</vt:lpstr>
      <vt:lpstr>SYARAT BAGI PEMBERI HIPOTIK</vt:lpstr>
      <vt:lpstr>TIDAK DAPAT MENGHIPOTIKKAN</vt:lpstr>
      <vt:lpstr>B ENDA MILIK ANAK BELUM DEWASA, ORANG TERAMPU DAN KETIDAK HADIRAN</vt:lpstr>
      <vt:lpstr>PEMBUATAN HIPOTIK</vt:lpstr>
      <vt:lpstr>ASAS SPESIALITAS DAN PUBLISITAS</vt:lpstr>
      <vt:lpstr>NILAI JAMINAN</vt:lpstr>
      <vt:lpstr>PERALIHAN TAGIHAN YANG DIBEBANI HIPOTIK</vt:lpstr>
      <vt:lpstr>PERJANJIAN DI LUAR NEGERI</vt:lpstr>
      <vt:lpstr>JANJI-JANJI HIPOTIK</vt:lpstr>
      <vt:lpstr>ROYA HIPOTIK</vt:lpstr>
      <vt:lpstr>HAPUSNYA HIPOTIK</vt:lpstr>
      <vt:lpstr>EKSEKUSI OBJEK HIPOTIK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WARIS</dc:title>
  <dc:creator>Budiman S. Haryanto</dc:creator>
  <cp:lastModifiedBy>JURNAL DINAMIKA HUKUM</cp:lastModifiedBy>
  <cp:revision>47</cp:revision>
  <dcterms:modified xsi:type="dcterms:W3CDTF">2022-02-23T11:50:34Z</dcterms:modified>
</cp:coreProperties>
</file>