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5" r:id="rId3"/>
    <p:sldId id="315" r:id="rId4"/>
    <p:sldId id="281" r:id="rId5"/>
    <p:sldId id="282" r:id="rId6"/>
    <p:sldId id="310" r:id="rId7"/>
    <p:sldId id="311" r:id="rId8"/>
    <p:sldId id="312" r:id="rId9"/>
    <p:sldId id="313" r:id="rId10"/>
    <p:sldId id="307" r:id="rId11"/>
    <p:sldId id="300" r:id="rId12"/>
    <p:sldId id="289" r:id="rId13"/>
    <p:sldId id="302" r:id="rId14"/>
    <p:sldId id="291" r:id="rId15"/>
    <p:sldId id="303" r:id="rId16"/>
    <p:sldId id="304" r:id="rId17"/>
    <p:sldId id="305" r:id="rId18"/>
    <p:sldId id="306" r:id="rId19"/>
    <p:sldId id="294" r:id="rId20"/>
    <p:sldId id="295" r:id="rId21"/>
    <p:sldId id="296" r:id="rId22"/>
    <p:sldId id="279" r:id="rId23"/>
    <p:sldId id="316" r:id="rId24"/>
    <p:sldId id="317" r:id="rId25"/>
    <p:sldId id="319" r:id="rId26"/>
    <p:sldId id="320" r:id="rId27"/>
    <p:sldId id="263" r:id="rId28"/>
    <p:sldId id="308" r:id="rId29"/>
    <p:sldId id="309" r:id="rId30"/>
    <p:sldId id="276" r:id="rId31"/>
  </p:sldIdLst>
  <p:sldSz cx="9144000" cy="6858000" type="screen4x3"/>
  <p:notesSz cx="6858000" cy="9144000"/>
  <p:custDataLst>
    <p:tags r:id="rId3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D1701"/>
    <a:srgbClr val="914105"/>
    <a:srgbClr val="B74B09"/>
    <a:srgbClr val="2B200B"/>
    <a:srgbClr val="452207"/>
    <a:srgbClr val="FFFF99"/>
    <a:srgbClr val="996600"/>
    <a:srgbClr val="6666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38" autoAdjust="0"/>
    <p:restoredTop sz="93609" autoAdjust="0"/>
  </p:normalViewPr>
  <p:slideViewPr>
    <p:cSldViewPr>
      <p:cViewPr>
        <p:scale>
          <a:sx n="70" d="100"/>
          <a:sy n="70" d="100"/>
        </p:scale>
        <p:origin x="-155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cs typeface="Arial" charset="0"/>
              </a:defRPr>
            </a:lvl1pPr>
          </a:lstStyle>
          <a:p>
            <a:pPr>
              <a:defRPr/>
            </a:pPr>
            <a:fld id="{0E1BED1A-2796-4C7B-995F-885A95D8C1CC}" type="datetimeFigureOut">
              <a:rPr lang="en-US"/>
              <a:pPr>
                <a:defRPr/>
              </a:pPr>
              <a:t>11/16/2016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114D342-030E-4C9F-8EFC-402BA6F7E955}" type="slidenum">
              <a:rPr lang="en-US" altLang="en-US"/>
              <a:pPr/>
              <a:t>‹#›</a:t>
            </a:fld>
            <a:endParaRPr lang="en-US" altLang="en-US"/>
          </a:p>
        </p:txBody>
      </p:sp>
    </p:spTree>
    <p:extLst>
      <p:ext uri="{BB962C8B-B14F-4D97-AF65-F5344CB8AC3E}">
        <p14:creationId xmlns="" xmlns:p14="http://schemas.microsoft.com/office/powerpoint/2010/main" val="30872699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14D342-030E-4C9F-8EFC-402BA6F7E955}" type="slidenum">
              <a:rPr lang="en-US" altLang="en-US" smtClean="0"/>
              <a:pPr/>
              <a:t>10</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753961A5-2B99-42B4-841A-FAF189D370EB}" type="slidenum">
              <a:rPr lang="id-ID" smtClean="0"/>
              <a:pPr/>
              <a:t>20</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75E95EA-8AD7-4908-B2C9-12DAD53A0696}" type="slidenum">
              <a:rPr lang="en-US" altLang="en-US"/>
              <a:pPr eaLnBrk="1" hangingPunct="1"/>
              <a:t>30</a:t>
            </a:fld>
            <a:endParaRPr lang="en-US" altLang="en-US"/>
          </a:p>
        </p:txBody>
      </p:sp>
    </p:spTree>
    <p:extLst>
      <p:ext uri="{BB962C8B-B14F-4D97-AF65-F5344CB8AC3E}">
        <p14:creationId xmlns="" xmlns:p14="http://schemas.microsoft.com/office/powerpoint/2010/main" val="2090871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4671F82-0291-4E78-AA4B-CE6BD7DE753A}" type="datetimeFigureOut">
              <a:rPr lang="en-US"/>
              <a:pPr>
                <a:defRPr/>
              </a:pPr>
              <a:t>11/16/2016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F086B9A-AA35-47E8-89F6-B10A34EF1FE4}" type="slidenum">
              <a:rPr lang="en-US" altLang="en-US"/>
              <a:pPr/>
              <a:t>‹#›</a:t>
            </a:fld>
            <a:endParaRPr lang="en-US" altLang="en-US"/>
          </a:p>
        </p:txBody>
      </p:sp>
    </p:spTree>
    <p:extLst>
      <p:ext uri="{BB962C8B-B14F-4D97-AF65-F5344CB8AC3E}">
        <p14:creationId xmlns="" xmlns:p14="http://schemas.microsoft.com/office/powerpoint/2010/main" val="12747164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D8BA494-631F-4FC8-AB6B-86696C34F67A}" type="datetimeFigureOut">
              <a:rPr lang="en-US"/>
              <a:pPr>
                <a:defRPr/>
              </a:pPr>
              <a:t>11/16/2016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931955A-3D58-49D9-86BA-98415293BE5A}" type="slidenum">
              <a:rPr lang="en-US" altLang="en-US"/>
              <a:pPr/>
              <a:t>‹#›</a:t>
            </a:fld>
            <a:endParaRPr lang="en-US" altLang="en-US"/>
          </a:p>
        </p:txBody>
      </p:sp>
    </p:spTree>
    <p:extLst>
      <p:ext uri="{BB962C8B-B14F-4D97-AF65-F5344CB8AC3E}">
        <p14:creationId xmlns="" xmlns:p14="http://schemas.microsoft.com/office/powerpoint/2010/main" val="146098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CA2ECD0-E987-4DDF-942D-AB43E72B99B2}" type="datetimeFigureOut">
              <a:rPr lang="en-US"/>
              <a:pPr>
                <a:defRPr/>
              </a:pPr>
              <a:t>11/16/2016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1D9C4FA-4A3C-42C8-8AA8-B50E66C64328}" type="slidenum">
              <a:rPr lang="en-US" altLang="en-US"/>
              <a:pPr/>
              <a:t>‹#›</a:t>
            </a:fld>
            <a:endParaRPr lang="en-US" altLang="en-US"/>
          </a:p>
        </p:txBody>
      </p:sp>
    </p:spTree>
    <p:extLst>
      <p:ext uri="{BB962C8B-B14F-4D97-AF65-F5344CB8AC3E}">
        <p14:creationId xmlns="" xmlns:p14="http://schemas.microsoft.com/office/powerpoint/2010/main" val="30310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2A9F44-E7F3-4EA0-8829-246C7C2F082F}" type="datetimeFigureOut">
              <a:rPr lang="en-US"/>
              <a:pPr>
                <a:defRPr/>
              </a:pPr>
              <a:t>11/16/2016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34E1E80-DE7E-4886-AA30-42053800A8C1}" type="slidenum">
              <a:rPr lang="en-US" altLang="en-US"/>
              <a:pPr/>
              <a:t>‹#›</a:t>
            </a:fld>
            <a:endParaRPr lang="en-US" altLang="en-US"/>
          </a:p>
        </p:txBody>
      </p:sp>
    </p:spTree>
    <p:extLst>
      <p:ext uri="{BB962C8B-B14F-4D97-AF65-F5344CB8AC3E}">
        <p14:creationId xmlns="" xmlns:p14="http://schemas.microsoft.com/office/powerpoint/2010/main" val="34356081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A78FD2C-371B-4036-8EE3-63C666ABDA3F}" type="datetimeFigureOut">
              <a:rPr lang="en-US"/>
              <a:pPr>
                <a:defRPr/>
              </a:pPr>
              <a:t>11/16/2016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6B3534C-F2A0-47F3-8AAB-02CB936EB8DD}" type="slidenum">
              <a:rPr lang="en-US" altLang="en-US"/>
              <a:pPr/>
              <a:t>‹#›</a:t>
            </a:fld>
            <a:endParaRPr lang="en-US" altLang="en-US"/>
          </a:p>
        </p:txBody>
      </p:sp>
    </p:spTree>
    <p:extLst>
      <p:ext uri="{BB962C8B-B14F-4D97-AF65-F5344CB8AC3E}">
        <p14:creationId xmlns="" xmlns:p14="http://schemas.microsoft.com/office/powerpoint/2010/main" val="101151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29B7358-2F90-4C91-A69E-8335B524A618}" type="datetimeFigureOut">
              <a:rPr lang="en-US"/>
              <a:pPr>
                <a:defRPr/>
              </a:pPr>
              <a:t>11/16/2016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95ACDF2-745D-4B51-9894-CE4DA2CF4326}" type="slidenum">
              <a:rPr lang="en-US" altLang="en-US"/>
              <a:pPr/>
              <a:t>‹#›</a:t>
            </a:fld>
            <a:endParaRPr lang="en-US" altLang="en-US"/>
          </a:p>
        </p:txBody>
      </p:sp>
    </p:spTree>
    <p:extLst>
      <p:ext uri="{BB962C8B-B14F-4D97-AF65-F5344CB8AC3E}">
        <p14:creationId xmlns="" xmlns:p14="http://schemas.microsoft.com/office/powerpoint/2010/main" val="143147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C95D62A-9065-4074-9F39-C16F334AA69B}" type="datetimeFigureOut">
              <a:rPr lang="en-US"/>
              <a:pPr>
                <a:defRPr/>
              </a:pPr>
              <a:t>11/16/2016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D108226-341D-4649-91B3-151A4723D404}" type="slidenum">
              <a:rPr lang="en-US" altLang="en-US"/>
              <a:pPr/>
              <a:t>‹#›</a:t>
            </a:fld>
            <a:endParaRPr lang="en-US" altLang="en-US"/>
          </a:p>
        </p:txBody>
      </p:sp>
    </p:spTree>
    <p:extLst>
      <p:ext uri="{BB962C8B-B14F-4D97-AF65-F5344CB8AC3E}">
        <p14:creationId xmlns="" xmlns:p14="http://schemas.microsoft.com/office/powerpoint/2010/main" val="1276597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3EE3F73-5A10-481E-B211-232C0D539A62}" type="datetimeFigureOut">
              <a:rPr lang="en-US"/>
              <a:pPr>
                <a:defRPr/>
              </a:pPr>
              <a:t>11/16/2016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95887F9-523E-4DB9-8498-55D38C91ABF3}" type="slidenum">
              <a:rPr lang="en-US" altLang="en-US"/>
              <a:pPr/>
              <a:t>‹#›</a:t>
            </a:fld>
            <a:endParaRPr lang="en-US" altLang="en-US"/>
          </a:p>
        </p:txBody>
      </p:sp>
    </p:spTree>
    <p:extLst>
      <p:ext uri="{BB962C8B-B14F-4D97-AF65-F5344CB8AC3E}">
        <p14:creationId xmlns="" xmlns:p14="http://schemas.microsoft.com/office/powerpoint/2010/main" val="3269652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48E60C-3ED9-420D-8707-0E8F3B261A41}" type="datetimeFigureOut">
              <a:rPr lang="en-US"/>
              <a:pPr>
                <a:defRPr/>
              </a:pPr>
              <a:t>11/16/2016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C6A9CE4B-5259-4117-821D-6C567643CBB5}" type="slidenum">
              <a:rPr lang="en-US" altLang="en-US"/>
              <a:pPr/>
              <a:t>‹#›</a:t>
            </a:fld>
            <a:endParaRPr lang="en-US" altLang="en-US"/>
          </a:p>
        </p:txBody>
      </p:sp>
    </p:spTree>
    <p:extLst>
      <p:ext uri="{BB962C8B-B14F-4D97-AF65-F5344CB8AC3E}">
        <p14:creationId xmlns="" xmlns:p14="http://schemas.microsoft.com/office/powerpoint/2010/main" val="3133062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A388A7-5039-4978-ABAE-9A374C01A807}" type="datetimeFigureOut">
              <a:rPr lang="en-US"/>
              <a:pPr>
                <a:defRPr/>
              </a:pPr>
              <a:t>11/16/2016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E87870E-2602-4C93-8DB5-3D82D065E1D1}" type="slidenum">
              <a:rPr lang="en-US" altLang="en-US"/>
              <a:pPr/>
              <a:t>‹#›</a:t>
            </a:fld>
            <a:endParaRPr lang="en-US" altLang="en-US"/>
          </a:p>
        </p:txBody>
      </p:sp>
    </p:spTree>
    <p:extLst>
      <p:ext uri="{BB962C8B-B14F-4D97-AF65-F5344CB8AC3E}">
        <p14:creationId xmlns="" xmlns:p14="http://schemas.microsoft.com/office/powerpoint/2010/main" val="1854593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E34276F-512B-4B99-BDA8-76CCD0C59ED4}" type="datetimeFigureOut">
              <a:rPr lang="en-US"/>
              <a:pPr>
                <a:defRPr/>
              </a:pPr>
              <a:t>11/16/2016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ACD2216-636E-427B-ADED-7B4E500B6ED8}" type="slidenum">
              <a:rPr lang="en-US" altLang="en-US"/>
              <a:pPr/>
              <a:t>‹#›</a:t>
            </a:fld>
            <a:endParaRPr lang="en-US" altLang="en-US"/>
          </a:p>
        </p:txBody>
      </p:sp>
    </p:spTree>
    <p:extLst>
      <p:ext uri="{BB962C8B-B14F-4D97-AF65-F5344CB8AC3E}">
        <p14:creationId xmlns="" xmlns:p14="http://schemas.microsoft.com/office/powerpoint/2010/main" val="156398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6F9650E-58FC-45BD-AA5A-C924D3D60844}" type="datetimeFigureOut">
              <a:rPr lang="en-US"/>
              <a:pPr>
                <a:defRPr/>
              </a:pPr>
              <a:t>11/16/2016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C8BBA3CF-973C-40DF-BF59-B0EF3C7F372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slide" Target="slide30.xml"/><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5.xml"/><Relationship Id="rId7" Type="http://schemas.openxmlformats.org/officeDocument/2006/relationships/image" Target="../media/image5.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6.xml"/><Relationship Id="rId4" Type="http://schemas.openxmlformats.org/officeDocument/2006/relationships/slide" Target="slide22.xml"/><Relationship Id="rId9"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7.xml"/><Relationship Id="rId1" Type="http://schemas.openxmlformats.org/officeDocument/2006/relationships/slideLayout" Target="../slideLayouts/slideLayout2.xml"/><Relationship Id="rId4" Type="http://schemas.openxmlformats.org/officeDocument/2006/relationships/slide" Target="slide30.xml"/></Relationships>
</file>

<file path=ppt/slides/_rels/slide13.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5.xml"/><Relationship Id="rId7" Type="http://schemas.openxmlformats.org/officeDocument/2006/relationships/image" Target="../media/image5.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6.xml"/><Relationship Id="rId4" Type="http://schemas.openxmlformats.org/officeDocument/2006/relationships/slide" Target="slide22.xml"/><Relationship Id="rId9"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7.xml"/><Relationship Id="rId1" Type="http://schemas.openxmlformats.org/officeDocument/2006/relationships/slideLayout" Target="../slideLayouts/slideLayout2.xml"/><Relationship Id="rId4" Type="http://schemas.openxmlformats.org/officeDocument/2006/relationships/slide" Target="slide30.xml"/></Relationships>
</file>

<file path=ppt/slides/_rels/slide15.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5.xml"/><Relationship Id="rId7" Type="http://schemas.openxmlformats.org/officeDocument/2006/relationships/image" Target="../media/image5.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6.xml"/><Relationship Id="rId4" Type="http://schemas.openxmlformats.org/officeDocument/2006/relationships/slide" Target="slide22.xml"/><Relationship Id="rId9" Type="http://schemas.openxmlformats.org/officeDocument/2006/relationships/image" Target="../media/image7.png"/></Relationships>
</file>

<file path=ppt/slides/_rels/slide16.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5.xml"/><Relationship Id="rId7" Type="http://schemas.openxmlformats.org/officeDocument/2006/relationships/image" Target="../media/image5.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6.xml"/><Relationship Id="rId4" Type="http://schemas.openxmlformats.org/officeDocument/2006/relationships/slide" Target="slide22.xml"/><Relationship Id="rId9"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5.xml"/><Relationship Id="rId7" Type="http://schemas.openxmlformats.org/officeDocument/2006/relationships/image" Target="../media/image5.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6.xml"/><Relationship Id="rId4" Type="http://schemas.openxmlformats.org/officeDocument/2006/relationships/slide" Target="slide22.xml"/><Relationship Id="rId9" Type="http://schemas.openxmlformats.org/officeDocument/2006/relationships/image" Target="../media/image7.png"/></Relationships>
</file>

<file path=ppt/slides/_rels/slide18.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5.xml"/><Relationship Id="rId7" Type="http://schemas.openxmlformats.org/officeDocument/2006/relationships/image" Target="../media/image5.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6.xml"/><Relationship Id="rId10" Type="http://schemas.openxmlformats.org/officeDocument/2006/relationships/image" Target="../media/image9.png"/><Relationship Id="rId4" Type="http://schemas.openxmlformats.org/officeDocument/2006/relationships/slide" Target="slide22.xml"/><Relationship Id="rId9" Type="http://schemas.openxmlformats.org/officeDocument/2006/relationships/image" Target="../media/image7.png"/></Relationships>
</file>

<file path=ppt/slides/_rels/slide1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5.xml"/><Relationship Id="rId7"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22.xml"/><Relationship Id="rId4" Type="http://schemas.openxmlformats.org/officeDocument/2006/relationships/slide" Target="slide30.xml"/><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7" Type="http://schemas.openxmlformats.org/officeDocument/2006/relationships/slide" Target="slide30.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27.xml"/><Relationship Id="rId5" Type="http://schemas.openxmlformats.org/officeDocument/2006/relationships/slide" Target="slide2.xml"/><Relationship Id="rId4" Type="http://schemas.openxmlformats.org/officeDocument/2006/relationships/slide" Target="slide4.xml"/></Relationships>
</file>

<file path=ppt/slides/_rels/slide20.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27.xml"/><Relationship Id="rId7"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22.xml"/><Relationship Id="rId5" Type="http://schemas.openxmlformats.org/officeDocument/2006/relationships/slide" Target="slide30.xml"/><Relationship Id="rId10" Type="http://schemas.openxmlformats.org/officeDocument/2006/relationships/image" Target="../media/image7.png"/><Relationship Id="rId4" Type="http://schemas.openxmlformats.org/officeDocument/2006/relationships/slide" Target="slide5.xml"/><Relationship Id="rId9"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slide" Target="slide6.xml"/><Relationship Id="rId7" Type="http://schemas.openxmlformats.org/officeDocument/2006/relationships/slide" Target="slide27.xml"/><Relationship Id="rId2" Type="http://schemas.openxmlformats.org/officeDocument/2006/relationships/slide" Target="slide2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slide" Target="slide2.xml"/><Relationship Id="rId9" Type="http://schemas.openxmlformats.org/officeDocument/2006/relationships/slide" Target="slide30.xml"/></Relationships>
</file>

<file path=ppt/slides/_rels/slide2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 Target="slide5.xml"/><Relationship Id="rId7" Type="http://schemas.openxmlformats.org/officeDocument/2006/relationships/slide" Target="slide30.xml"/><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slide" Target="slide2.xml"/><Relationship Id="rId4" Type="http://schemas.openxmlformats.org/officeDocument/2006/relationships/slide" Target="slide2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4.xml"/><Relationship Id="rId4" Type="http://schemas.openxmlformats.org/officeDocument/2006/relationships/slide" Target="slide27.xml"/></Relationships>
</file>

<file path=ppt/slides/_rels/slide2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27.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slide" Target="slide30.xml"/></Relationships>
</file>

<file path=ppt/slides/_rels/slide25.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5.xml"/><Relationship Id="rId4" Type="http://schemas.openxmlformats.org/officeDocument/2006/relationships/slide" Target="slide22.xml"/><Relationship Id="rId9" Type="http://schemas.openxmlformats.org/officeDocument/2006/relationships/image" Target="../media/image7.png"/></Relationships>
</file>

<file path=ppt/slides/_rels/slide26.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7.png"/><Relationship Id="rId3" Type="http://schemas.openxmlformats.org/officeDocument/2006/relationships/slide" Target="slide27.xml"/><Relationship Id="rId7" Type="http://schemas.openxmlformats.org/officeDocument/2006/relationships/slide" Target="slide2.xml"/><Relationship Id="rId12" Type="http://schemas.openxmlformats.org/officeDocument/2006/relationships/image" Target="../media/image16.png"/><Relationship Id="rId2" Type="http://schemas.openxmlformats.org/officeDocument/2006/relationships/slideLayout" Target="../slideLayouts/slideLayout2.xml"/><Relationship Id="rId16" Type="http://schemas.openxmlformats.org/officeDocument/2006/relationships/oleObject" Target="../embeddings/oleObject3.bin"/><Relationship Id="rId1" Type="http://schemas.openxmlformats.org/officeDocument/2006/relationships/vmlDrawing" Target="../drawings/vmlDrawing1.vml"/><Relationship Id="rId6" Type="http://schemas.openxmlformats.org/officeDocument/2006/relationships/slide" Target="slide5.xml"/><Relationship Id="rId11" Type="http://schemas.openxmlformats.org/officeDocument/2006/relationships/oleObject" Target="../embeddings/oleObject1.bin"/><Relationship Id="rId5" Type="http://schemas.openxmlformats.org/officeDocument/2006/relationships/slide" Target="slide22.xml"/><Relationship Id="rId15" Type="http://schemas.openxmlformats.org/officeDocument/2006/relationships/oleObject" Target="../embeddings/oleObject2.bin"/><Relationship Id="rId10" Type="http://schemas.openxmlformats.org/officeDocument/2006/relationships/image" Target="../media/image7.png"/><Relationship Id="rId4" Type="http://schemas.openxmlformats.org/officeDocument/2006/relationships/slide" Target="slide4.xml"/><Relationship Id="rId9" Type="http://schemas.openxmlformats.org/officeDocument/2006/relationships/slide" Target="slide30.xml"/><Relationship Id="rId14" Type="http://schemas.openxmlformats.org/officeDocument/2006/relationships/image" Target="../media/image18.png"/></Relationships>
</file>

<file path=ppt/slides/_rels/slide27.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slide" Target="slide5.xml"/><Relationship Id="rId7" Type="http://schemas.openxmlformats.org/officeDocument/2006/relationships/image" Target="../media/image8.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image" Target="../media/image5.png"/><Relationship Id="rId4" Type="http://schemas.openxmlformats.org/officeDocument/2006/relationships/slide" Target="slide2.xml"/></Relationships>
</file>

<file path=ppt/slides/_rels/slide28.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image" Target="../media/image8.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image" Target="../media/image5.png"/><Relationship Id="rId4" Type="http://schemas.openxmlformats.org/officeDocument/2006/relationships/slide" Target="slide2.xml"/></Relationships>
</file>

<file path=ppt/slides/_rels/slide2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7.xml"/><Relationship Id="rId1" Type="http://schemas.openxmlformats.org/officeDocument/2006/relationships/slideLayout" Target="../slideLayouts/slideLayout2.xml"/><Relationship Id="rId4" Type="http://schemas.openxmlformats.org/officeDocument/2006/relationships/slide" Target="slide30.xml"/></Relationships>
</file>

<file path=ppt/slides/_rels/slide3.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slide" Target="slide5.xml"/><Relationship Id="rId7" Type="http://schemas.openxmlformats.org/officeDocument/2006/relationships/image" Target="../media/image6.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image" Target="../media/image5.png"/><Relationship Id="rId4" Type="http://schemas.openxmlformats.org/officeDocument/2006/relationships/slide" Target="slide2.xml"/><Relationship Id="rId9" Type="http://schemas.openxmlformats.org/officeDocument/2006/relationships/slide" Target="slide6.xml"/></Relationships>
</file>

<file path=ppt/slides/_rels/slide3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8.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slide" Target="slide5.xml"/><Relationship Id="rId7" Type="http://schemas.openxmlformats.org/officeDocument/2006/relationships/image" Target="../media/image6.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image" Target="../media/image5.png"/><Relationship Id="rId4" Type="http://schemas.openxmlformats.org/officeDocument/2006/relationships/slide" Target="slide2.xml"/><Relationship Id="rId9" Type="http://schemas.openxmlformats.org/officeDocument/2006/relationships/slide" Target="slide6.xml"/></Relationships>
</file>

<file path=ppt/slides/_rels/slide5.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5.xml"/><Relationship Id="rId7" Type="http://schemas.openxmlformats.org/officeDocument/2006/relationships/image" Target="../media/image5.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6.xml"/><Relationship Id="rId4" Type="http://schemas.openxmlformats.org/officeDocument/2006/relationships/slide" Target="slide22.xml"/><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 Target="slide5.xml"/><Relationship Id="rId7" Type="http://schemas.openxmlformats.org/officeDocument/2006/relationships/slide" Target="slide30.xml"/><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slide" Target="slide2.xml"/><Relationship Id="rId4" Type="http://schemas.openxmlformats.org/officeDocument/2006/relationships/slide" Target="slide6.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5.xml"/><Relationship Id="rId7"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6.xml"/><Relationship Id="rId4" Type="http://schemas.openxmlformats.org/officeDocument/2006/relationships/slide" Target="slide22.xml"/><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5.xml"/><Relationship Id="rId7"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6.xml"/><Relationship Id="rId4" Type="http://schemas.openxmlformats.org/officeDocument/2006/relationships/slide" Target="slide22.xml"/><Relationship Id="rId9"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5.xml"/><Relationship Id="rId7" Type="http://schemas.openxmlformats.org/officeDocument/2006/relationships/image" Target="../media/image5.png"/><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6.xml"/><Relationship Id="rId4" Type="http://schemas.openxmlformats.org/officeDocument/2006/relationships/slide" Target="slide22.xm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0" y="0"/>
            <a:ext cx="9144000" cy="6248400"/>
          </a:xfrm>
          <a:prstGeom prst="rect">
            <a:avLst/>
          </a:prstGeom>
          <a:solidFill>
            <a:schemeClr val="bg2">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0" y="6096000"/>
            <a:ext cx="1905000" cy="762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37" name="Picture 12" descr="http://www1.villanova.edu/content/villanova/artsci/acsp/writingcenter/_jcr_content/pagecontent/image.img.jpg/1297116872337.jpg"/>
          <p:cNvPicPr>
            <a:picLocks noChangeAspect="1" noChangeArrowheads="1"/>
          </p:cNvPicPr>
          <p:nvPr/>
        </p:nvPicPr>
        <p:blipFill>
          <a:blip r:embed="rId2" cstate="print">
            <a:lum bright="-4000" contrast="26000"/>
          </a:blip>
          <a:srcRect/>
          <a:stretch>
            <a:fillRect/>
          </a:stretch>
        </p:blipFill>
        <p:spPr bwMode="auto">
          <a:xfrm>
            <a:off x="0" y="1676400"/>
            <a:ext cx="9144000" cy="3886200"/>
          </a:xfrm>
          <a:prstGeom prst="rect">
            <a:avLst/>
          </a:prstGeom>
          <a:noFill/>
          <a:ln w="9525">
            <a:noFill/>
            <a:miter lim="800000"/>
            <a:headEnd/>
            <a:tailEnd/>
          </a:ln>
          <a:effectLst>
            <a:softEdge rad="635000"/>
          </a:effectLst>
        </p:spPr>
      </p:pic>
      <p:sp>
        <p:nvSpPr>
          <p:cNvPr id="38" name="Rectangle 37"/>
          <p:cNvSpPr/>
          <p:nvPr/>
        </p:nvSpPr>
        <p:spPr>
          <a:xfrm>
            <a:off x="0" y="1676400"/>
            <a:ext cx="9144000" cy="76200"/>
          </a:xfrm>
          <a:prstGeom prst="rect">
            <a:avLst/>
          </a:prstGeom>
          <a:solidFill>
            <a:schemeClr val="tx1">
              <a:alpha val="86000"/>
            </a:schemeClr>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pic>
        <p:nvPicPr>
          <p:cNvPr id="8198" name="Picture 12" descr="http://www1.villanova.edu/content/villanova/artsci/acsp/writingcenter/_jcr_content/pagecontent/image.img.jpg/1297116872337.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b="72549"/>
          <a:stretch>
            <a:fillRect/>
          </a:stretch>
        </p:blipFill>
        <p:spPr bwMode="auto">
          <a:xfrm>
            <a:off x="0" y="5791200"/>
            <a:ext cx="91440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 name="Rectangle 39"/>
          <p:cNvSpPr/>
          <p:nvPr/>
        </p:nvSpPr>
        <p:spPr>
          <a:xfrm>
            <a:off x="0" y="1524000"/>
            <a:ext cx="9144000" cy="76200"/>
          </a:xfrm>
          <a:prstGeom prst="rect">
            <a:avLst/>
          </a:prstGeom>
          <a:solidFill>
            <a:schemeClr val="bg1">
              <a:alpha val="85882"/>
            </a:schemeClr>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sp>
        <p:nvSpPr>
          <p:cNvPr id="41" name="Title 1"/>
          <p:cNvSpPr txBox="1">
            <a:spLocks/>
          </p:cNvSpPr>
          <p:nvPr/>
        </p:nvSpPr>
        <p:spPr bwMode="auto">
          <a:xfrm>
            <a:off x="0" y="4495800"/>
            <a:ext cx="9144000" cy="1470025"/>
          </a:xfrm>
          <a:prstGeom prst="rect">
            <a:avLst/>
          </a:prstGeom>
          <a:solidFill>
            <a:schemeClr val="bg2">
              <a:lumMod val="10000"/>
              <a:alpha val="96863"/>
            </a:schemeClr>
          </a:solidFill>
          <a:ln w="9525">
            <a:noFill/>
            <a:miter lim="800000"/>
            <a:headEnd/>
            <a:tailEnd/>
          </a:ln>
        </p:spPr>
        <p:txBody>
          <a:bodyPr anchor="ctr"/>
          <a:lstStyle/>
          <a:p>
            <a:pPr algn="r">
              <a:defRPr/>
            </a:pPr>
            <a:r>
              <a:rPr lang="en-US" sz="4800" dirty="0" smtClean="0">
                <a:solidFill>
                  <a:schemeClr val="bg1"/>
                </a:solidFill>
              </a:rPr>
              <a:t>TERMODINAMIKA - EFISIENSI </a:t>
            </a:r>
            <a:endParaRPr lang="en-US" sz="4800" b="1" dirty="0">
              <a:solidFill>
                <a:schemeClr val="bg1"/>
              </a:solidFill>
              <a:latin typeface="Arial" charset="0"/>
              <a:ea typeface="+mj-ea"/>
              <a:cs typeface="Arial" charset="0"/>
            </a:endParaRPr>
          </a:p>
        </p:txBody>
      </p:sp>
      <p:sp>
        <p:nvSpPr>
          <p:cNvPr id="42" name="Rectangle 41"/>
          <p:cNvSpPr/>
          <p:nvPr/>
        </p:nvSpPr>
        <p:spPr>
          <a:xfrm>
            <a:off x="0" y="0"/>
            <a:ext cx="9144000" cy="1524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42"/>
          <p:cNvSpPr/>
          <p:nvPr/>
        </p:nvSpPr>
        <p:spPr>
          <a:xfrm>
            <a:off x="338138" y="-29570"/>
            <a:ext cx="838200" cy="4525370"/>
          </a:xfrm>
          <a:prstGeom prst="rect">
            <a:avLst/>
          </a:prstGeom>
          <a:solidFill>
            <a:srgbClr val="4F2C0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TextBox 4"/>
          <p:cNvSpPr txBox="1">
            <a:spLocks noChangeArrowheads="1"/>
          </p:cNvSpPr>
          <p:nvPr/>
        </p:nvSpPr>
        <p:spPr bwMode="auto">
          <a:xfrm>
            <a:off x="1487488" y="265113"/>
            <a:ext cx="6742112" cy="954087"/>
          </a:xfrm>
          <a:prstGeom prst="rect">
            <a:avLst/>
          </a:prstGeom>
          <a:noFill/>
          <a:ln w="9525">
            <a:noFill/>
            <a:miter lim="800000"/>
            <a:headEnd/>
            <a:tailEnd/>
          </a:ln>
          <a:effectLst>
            <a:outerShdw blurRad="50800" dist="38100" dir="5400000" algn="t" rotWithShape="0">
              <a:prstClr val="black">
                <a:alpha val="40000"/>
              </a:prstClr>
            </a:outerShdw>
          </a:effectLst>
        </p:spPr>
        <p:txBody>
          <a:bodyPr anchor="ctr">
            <a:spAutoFit/>
          </a:bodyPr>
          <a:lstStyle/>
          <a:p>
            <a:pPr>
              <a:defRPr/>
            </a:pPr>
            <a:r>
              <a:rPr lang="en-US" sz="2800" dirty="0" err="1">
                <a:latin typeface="Britannic Bold" pitchFamily="34" charset="0"/>
                <a:cs typeface="Arial" charset="0"/>
              </a:rPr>
              <a:t>Institut</a:t>
            </a:r>
            <a:r>
              <a:rPr lang="en-US" sz="2800" dirty="0">
                <a:latin typeface="Britannic Bold" pitchFamily="34" charset="0"/>
                <a:cs typeface="Arial" charset="0"/>
              </a:rPr>
              <a:t> </a:t>
            </a:r>
            <a:r>
              <a:rPr lang="en-US" sz="2800" dirty="0" err="1">
                <a:latin typeface="Britannic Bold" pitchFamily="34" charset="0"/>
                <a:cs typeface="Arial" charset="0"/>
              </a:rPr>
              <a:t>Teknologi</a:t>
            </a:r>
            <a:r>
              <a:rPr lang="en-US" sz="2800" dirty="0">
                <a:latin typeface="Britannic Bold" pitchFamily="34" charset="0"/>
                <a:cs typeface="Arial" charset="0"/>
              </a:rPr>
              <a:t> </a:t>
            </a:r>
            <a:r>
              <a:rPr lang="en-US" sz="2800" dirty="0" err="1">
                <a:latin typeface="Britannic Bold" pitchFamily="34" charset="0"/>
                <a:cs typeface="Arial" charset="0"/>
              </a:rPr>
              <a:t>Sepuluh</a:t>
            </a:r>
            <a:r>
              <a:rPr lang="en-US" sz="2800" dirty="0">
                <a:latin typeface="Britannic Bold" pitchFamily="34" charset="0"/>
                <a:cs typeface="Arial" charset="0"/>
              </a:rPr>
              <a:t> </a:t>
            </a:r>
            <a:r>
              <a:rPr lang="en-US" sz="2800" dirty="0" err="1">
                <a:latin typeface="Britannic Bold" pitchFamily="34" charset="0"/>
                <a:cs typeface="Arial" charset="0"/>
              </a:rPr>
              <a:t>Nopember</a:t>
            </a:r>
            <a:endParaRPr lang="en-US" sz="2800" dirty="0">
              <a:latin typeface="Britannic Bold" pitchFamily="34" charset="0"/>
              <a:cs typeface="Arial" charset="0"/>
            </a:endParaRPr>
          </a:p>
          <a:p>
            <a:pPr>
              <a:defRPr/>
            </a:pPr>
            <a:r>
              <a:rPr lang="en-US" sz="2800" dirty="0">
                <a:latin typeface="Britannic Bold" pitchFamily="34" charset="0"/>
                <a:cs typeface="Arial" charset="0"/>
              </a:rPr>
              <a:t>Surabaya</a:t>
            </a:r>
          </a:p>
        </p:txBody>
      </p:sp>
      <p:pic>
        <p:nvPicPr>
          <p:cNvPr id="45" name="Picture 2" descr="https://www.its.ac.id/files/images/lambang-its-color-std.png"/>
          <p:cNvPicPr>
            <a:picLocks noChangeAspect="1" noChangeArrowheads="1"/>
          </p:cNvPicPr>
          <p:nvPr/>
        </p:nvPicPr>
        <p:blipFill>
          <a:blip r:embed="rId4" cstate="print"/>
          <a:srcRect/>
          <a:stretch>
            <a:fillRect/>
          </a:stretch>
        </p:blipFill>
        <p:spPr bwMode="auto">
          <a:xfrm>
            <a:off x="185738" y="252412"/>
            <a:ext cx="1143000" cy="1141413"/>
          </a:xfrm>
          <a:prstGeom prst="rect">
            <a:avLst/>
          </a:prstGeom>
          <a:noFill/>
          <a:ln w="9525">
            <a:noFill/>
            <a:miter lim="800000"/>
            <a:headEnd/>
            <a:tailEnd/>
          </a:ln>
          <a:effectLst>
            <a:outerShdw dist="38100" dir="5400000" algn="t" rotWithShape="0">
              <a:srgbClr val="000000">
                <a:alpha val="39999"/>
              </a:srgbClr>
            </a:outerShdw>
          </a:effectLst>
        </p:spPr>
      </p:pic>
      <p:sp>
        <p:nvSpPr>
          <p:cNvPr id="2" name="TextBox 1"/>
          <p:cNvSpPr txBox="1"/>
          <p:nvPr/>
        </p:nvSpPr>
        <p:spPr>
          <a:xfrm>
            <a:off x="5334000" y="6027003"/>
            <a:ext cx="3810000" cy="830997"/>
          </a:xfrm>
          <a:prstGeom prst="rect">
            <a:avLst/>
          </a:prstGeom>
          <a:noFill/>
        </p:spPr>
        <p:txBody>
          <a:bodyPr wrap="square" rtlCol="0">
            <a:spAutoFit/>
          </a:bodyPr>
          <a:lstStyle/>
          <a:p>
            <a:r>
              <a:rPr lang="en-US" sz="2400" dirty="0" err="1" smtClean="0">
                <a:effectLst>
                  <a:outerShdw blurRad="38100" dist="38100" dir="2700000" algn="tl">
                    <a:srgbClr val="000000">
                      <a:alpha val="43137"/>
                    </a:srgbClr>
                  </a:outerShdw>
                </a:effectLst>
              </a:rPr>
              <a:t>Oleh</a:t>
            </a:r>
            <a:r>
              <a:rPr lang="en-US" sz="2400" dirty="0" smtClean="0">
                <a:effectLst>
                  <a:outerShdw blurRad="38100" dist="38100" dir="2700000" algn="tl">
                    <a:srgbClr val="000000">
                      <a:alpha val="43137"/>
                    </a:srgbClr>
                  </a:outerShdw>
                </a:effectLst>
              </a:rPr>
              <a:t>  :  </a:t>
            </a:r>
            <a:r>
              <a:rPr lang="en-US" sz="2400" dirty="0" err="1" smtClean="0">
                <a:effectLst>
                  <a:outerShdw blurRad="38100" dist="38100" dir="2700000" algn="tl">
                    <a:srgbClr val="000000">
                      <a:alpha val="43137"/>
                    </a:srgbClr>
                  </a:outerShdw>
                </a:effectLst>
              </a:rPr>
              <a:t>Aulia</a:t>
            </a:r>
            <a:r>
              <a:rPr lang="en-US" sz="2400" dirty="0" smtClean="0">
                <a:effectLst>
                  <a:outerShdw blurRad="38100" dist="38100" dir="2700000" algn="tl">
                    <a:srgbClr val="000000">
                      <a:alpha val="43137"/>
                    </a:srgbClr>
                  </a:outerShdw>
                </a:effectLst>
              </a:rPr>
              <a:t> </a:t>
            </a:r>
            <a:r>
              <a:rPr lang="en-US" sz="2400" dirty="0" err="1" smtClean="0">
                <a:effectLst>
                  <a:outerShdw blurRad="38100" dist="38100" dir="2700000" algn="tl">
                    <a:srgbClr val="000000">
                      <a:alpha val="43137"/>
                    </a:srgbClr>
                  </a:outerShdw>
                </a:effectLst>
              </a:rPr>
              <a:t>Siti</a:t>
            </a:r>
            <a:r>
              <a:rPr lang="en-US" sz="2400" dirty="0" smtClean="0">
                <a:effectLst>
                  <a:outerShdw blurRad="38100" dist="38100" dir="2700000" algn="tl">
                    <a:srgbClr val="000000">
                      <a:alpha val="43137"/>
                    </a:srgbClr>
                  </a:outerShdw>
                </a:effectLst>
              </a:rPr>
              <a:t> </a:t>
            </a:r>
            <a:r>
              <a:rPr lang="en-US" sz="2400" dirty="0" err="1" smtClean="0">
                <a:effectLst>
                  <a:outerShdw blurRad="38100" dist="38100" dir="2700000" algn="tl">
                    <a:srgbClr val="000000">
                      <a:alpha val="43137"/>
                    </a:srgbClr>
                  </a:outerShdw>
                </a:effectLst>
              </a:rPr>
              <a:t>Aisjah</a:t>
            </a:r>
            <a:r>
              <a:rPr lang="en-US" sz="2400" dirty="0" smtClean="0">
                <a:effectLst>
                  <a:outerShdw blurRad="38100" dist="38100" dir="2700000" algn="tl">
                    <a:srgbClr val="000000">
                      <a:alpha val="43137"/>
                    </a:srgbClr>
                  </a:outerShdw>
                </a:effectLst>
              </a:rPr>
              <a:t>  </a:t>
            </a:r>
          </a:p>
          <a:p>
            <a:r>
              <a:rPr lang="en-US" sz="2400" dirty="0" smtClean="0">
                <a:effectLst>
                  <a:outerShdw blurRad="38100" dist="38100" dir="2700000" algn="tl">
                    <a:srgbClr val="000000">
                      <a:alpha val="43137"/>
                    </a:srgbClr>
                  </a:outerShdw>
                </a:effectLst>
              </a:rPr>
              <a:t>	 </a:t>
            </a:r>
            <a:r>
              <a:rPr lang="id-ID" sz="2400" dirty="0" smtClean="0">
                <a:effectLst>
                  <a:outerShdw blurRad="38100" dist="38100" dir="2700000" algn="tl">
                    <a:srgbClr val="000000">
                      <a:alpha val="43137"/>
                    </a:srgbClr>
                  </a:outerShdw>
                </a:effectLst>
              </a:rPr>
              <a:t>Tutug Dhanardono</a:t>
            </a:r>
            <a:endParaRPr lang="id-ID" sz="2400"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0" fill="hold"/>
                                        <p:tgtEl>
                                          <p:spTgt spid="45"/>
                                        </p:tgtEl>
                                        <p:attrNameLst>
                                          <p:attrName>ppt_w</p:attrName>
                                        </p:attrNameLst>
                                      </p:cBhvr>
                                      <p:tavLst>
                                        <p:tav tm="0" fmla="#ppt_w*sin(2.5*pi*$)">
                                          <p:val>
                                            <p:fltVal val="0"/>
                                          </p:val>
                                        </p:tav>
                                        <p:tav tm="100000">
                                          <p:val>
                                            <p:fltVal val="1"/>
                                          </p:val>
                                        </p:tav>
                                      </p:tavLst>
                                    </p:anim>
                                    <p:anim calcmode="lin" valueType="num">
                                      <p:cBhvr>
                                        <p:cTn id="8" dur="5000" fill="hold"/>
                                        <p:tgtEl>
                                          <p:spTgt spid="4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3"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4"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3"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3"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228600" y="685800"/>
            <a:ext cx="8077200" cy="61722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72" name="Rounded Rectangle 71">
            <a:hlinkClick r:id="rId5"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21"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22" name="Content Placeholder 2"/>
          <p:cNvSpPr>
            <a:spLocks noGrp="1"/>
          </p:cNvSpPr>
          <p:nvPr>
            <p:ph idx="1"/>
          </p:nvPr>
        </p:nvSpPr>
        <p:spPr>
          <a:xfrm>
            <a:off x="228600" y="1752600"/>
            <a:ext cx="3733800" cy="2133600"/>
          </a:xfrm>
        </p:spPr>
        <p:txBody>
          <a:bodyPr>
            <a:normAutofit/>
          </a:bodyPr>
          <a:lstStyle/>
          <a:p>
            <a:pPr marL="0" indent="0" algn="just">
              <a:buNone/>
            </a:pPr>
            <a:r>
              <a:rPr lang="id-ID" sz="2200" dirty="0">
                <a:latin typeface="Times New Roman" pitchFamily="18" charset="0"/>
                <a:cs typeface="Times New Roman" pitchFamily="18" charset="0"/>
              </a:rPr>
              <a:t>Carnot merancang siklus empat langkah proses yang terdiri dari dua langkah proses isotermal yang diselingi dua proses adiabatik. </a:t>
            </a:r>
          </a:p>
        </p:txBody>
      </p:sp>
      <p:sp>
        <p:nvSpPr>
          <p:cNvPr id="24" name="Rectangle 23"/>
          <p:cNvSpPr/>
          <p:nvPr/>
        </p:nvSpPr>
        <p:spPr>
          <a:xfrm>
            <a:off x="185664" y="4057233"/>
            <a:ext cx="8424936" cy="2800767"/>
          </a:xfrm>
          <a:prstGeom prst="rect">
            <a:avLst/>
          </a:prstGeom>
        </p:spPr>
        <p:txBody>
          <a:bodyPr wrap="square">
            <a:spAutoFit/>
          </a:bodyPr>
          <a:lstStyle/>
          <a:p>
            <a:pPr marL="719138" indent="-719138"/>
            <a:r>
              <a:rPr lang="id-ID" sz="2200" dirty="0">
                <a:latin typeface="Times New Roman" pitchFamily="18" charset="0"/>
                <a:cs typeface="Times New Roman" pitchFamily="18" charset="0"/>
              </a:rPr>
              <a:t>A-B : proses isotermal, pada saat ini suhunya adalah T</a:t>
            </a:r>
            <a:r>
              <a:rPr lang="id-ID" sz="2200" baseline="-25000" dirty="0">
                <a:latin typeface="Times New Roman" pitchFamily="18" charset="0"/>
                <a:cs typeface="Times New Roman" pitchFamily="18" charset="0"/>
              </a:rPr>
              <a:t>1,</a:t>
            </a:r>
            <a:r>
              <a:rPr lang="id-ID" sz="2200" dirty="0">
                <a:latin typeface="Times New Roman" pitchFamily="18" charset="0"/>
                <a:cs typeface="Times New Roman" pitchFamily="18" charset="0"/>
              </a:rPr>
              <a:t> Panas Q</a:t>
            </a:r>
            <a:r>
              <a:rPr lang="id-ID" sz="2200" baseline="-25000" dirty="0">
                <a:latin typeface="Times New Roman" pitchFamily="18" charset="0"/>
                <a:cs typeface="Times New Roman" pitchFamily="18" charset="0"/>
              </a:rPr>
              <a:t>H</a:t>
            </a:r>
            <a:r>
              <a:rPr lang="id-ID" sz="2200" dirty="0">
                <a:latin typeface="Times New Roman" pitchFamily="18" charset="0"/>
                <a:cs typeface="Times New Roman" pitchFamily="18" charset="0"/>
              </a:rPr>
              <a:t> dimasukkan. </a:t>
            </a:r>
          </a:p>
          <a:p>
            <a:pPr marL="630238" indent="-630238"/>
            <a:r>
              <a:rPr lang="id-ID" sz="2200" dirty="0">
                <a:latin typeface="Times New Roman" pitchFamily="18" charset="0"/>
                <a:cs typeface="Times New Roman" pitchFamily="18" charset="0"/>
              </a:rPr>
              <a:t>B-C : proses adiabatis, pada saat ini tidak ada panas yang masuk atau keluar sisitem. </a:t>
            </a:r>
          </a:p>
          <a:p>
            <a:pPr marL="630238" indent="-630238"/>
            <a:r>
              <a:rPr lang="id-ID" sz="2200" dirty="0">
                <a:latin typeface="Times New Roman" pitchFamily="18" charset="0"/>
                <a:cs typeface="Times New Roman" pitchFamily="18" charset="0"/>
              </a:rPr>
              <a:t>C-D : proses isotermal, pada saat ini suhunya adalah T</a:t>
            </a:r>
            <a:r>
              <a:rPr lang="id-ID" sz="2200" baseline="-25000" dirty="0">
                <a:latin typeface="Times New Roman" pitchFamily="18" charset="0"/>
                <a:cs typeface="Times New Roman" pitchFamily="18" charset="0"/>
              </a:rPr>
              <a:t>2</a:t>
            </a:r>
            <a:r>
              <a:rPr lang="id-ID" sz="2200" dirty="0">
                <a:latin typeface="Times New Roman" pitchFamily="18" charset="0"/>
                <a:cs typeface="Times New Roman" pitchFamily="18" charset="0"/>
              </a:rPr>
              <a:t> (T</a:t>
            </a:r>
            <a:r>
              <a:rPr lang="id-ID" sz="2200" baseline="-25000" dirty="0">
                <a:latin typeface="Times New Roman" pitchFamily="18" charset="0"/>
                <a:cs typeface="Times New Roman" pitchFamily="18" charset="0"/>
              </a:rPr>
              <a:t>2</a:t>
            </a:r>
            <a:r>
              <a:rPr lang="id-ID" sz="2200" dirty="0">
                <a:latin typeface="Times New Roman" pitchFamily="18" charset="0"/>
                <a:cs typeface="Times New Roman" pitchFamily="18" charset="0"/>
              </a:rPr>
              <a:t> &gt; T</a:t>
            </a:r>
            <a:r>
              <a:rPr lang="id-ID" sz="2200" baseline="-25000" dirty="0">
                <a:latin typeface="Times New Roman" pitchFamily="18" charset="0"/>
                <a:cs typeface="Times New Roman" pitchFamily="18" charset="0"/>
              </a:rPr>
              <a:t>1</a:t>
            </a:r>
            <a:r>
              <a:rPr lang="id-ID" sz="2200" dirty="0">
                <a:latin typeface="Times New Roman" pitchFamily="18" charset="0"/>
                <a:cs typeface="Times New Roman" pitchFamily="18" charset="0"/>
              </a:rPr>
              <a:t>), panas Q</a:t>
            </a:r>
            <a:r>
              <a:rPr lang="id-ID" sz="2200" baseline="-25000" dirty="0">
                <a:latin typeface="Times New Roman" pitchFamily="18" charset="0"/>
                <a:cs typeface="Times New Roman" pitchFamily="18" charset="0"/>
              </a:rPr>
              <a:t>L</a:t>
            </a:r>
            <a:r>
              <a:rPr lang="id-ID" sz="2200" dirty="0">
                <a:latin typeface="Times New Roman" pitchFamily="18" charset="0"/>
                <a:cs typeface="Times New Roman" pitchFamily="18" charset="0"/>
              </a:rPr>
              <a:t> </a:t>
            </a:r>
            <a:r>
              <a:rPr lang="id-ID" sz="2200" dirty="0" smtClean="0">
                <a:latin typeface="Times New Roman" pitchFamily="18" charset="0"/>
                <a:cs typeface="Times New Roman" pitchFamily="18" charset="0"/>
              </a:rPr>
              <a:t>dikeluarkan (</a:t>
            </a:r>
            <a:r>
              <a:rPr lang="id-ID" sz="2200" dirty="0">
                <a:latin typeface="Times New Roman" pitchFamily="18" charset="0"/>
                <a:cs typeface="Times New Roman" pitchFamily="18" charset="0"/>
              </a:rPr>
              <a:t>merupakan sisa panas yang tidak terpakai). </a:t>
            </a:r>
          </a:p>
          <a:p>
            <a:pPr marL="630238" indent="-630238"/>
            <a:r>
              <a:rPr lang="id-ID" sz="2200" dirty="0">
                <a:latin typeface="Times New Roman" pitchFamily="18" charset="0"/>
                <a:cs typeface="Times New Roman" pitchFamily="18" charset="0"/>
              </a:rPr>
              <a:t>D-A : proses adiabatis, pada saat ini tidak ada panas yang masuk atau keluar sistem. </a:t>
            </a:r>
          </a:p>
        </p:txBody>
      </p:sp>
      <p:sp>
        <p:nvSpPr>
          <p:cNvPr id="45" name="Rounded Rectangle 44">
            <a:hlinkClick r:id="rId4" action="ppaction://hlinksldjump"/>
          </p:cNvPr>
          <p:cNvSpPr/>
          <p:nvPr/>
        </p:nvSpPr>
        <p:spPr>
          <a:xfrm>
            <a:off x="2438400" y="762000"/>
            <a:ext cx="3638636"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SIKLUS CARNOT</a:t>
            </a:r>
            <a:endParaRPr lang="en-US" sz="2400" b="1" dirty="0">
              <a:solidFill>
                <a:prstClr val="black"/>
              </a:solidFill>
              <a:latin typeface="Century Gothic" pitchFamily="34" charset="0"/>
              <a:cs typeface="Arial" pitchFamily="34" charset="0"/>
            </a:endParaRPr>
          </a:p>
        </p:txBody>
      </p:sp>
      <p:grpSp>
        <p:nvGrpSpPr>
          <p:cNvPr id="88" name="Group 87"/>
          <p:cNvGrpSpPr/>
          <p:nvPr/>
        </p:nvGrpSpPr>
        <p:grpSpPr>
          <a:xfrm>
            <a:off x="4191000" y="1371600"/>
            <a:ext cx="3998213" cy="2883932"/>
            <a:chOff x="2097787" y="2362200"/>
            <a:chExt cx="3998213" cy="2883932"/>
          </a:xfrm>
        </p:grpSpPr>
        <p:sp>
          <p:nvSpPr>
            <p:cNvPr id="89" name="Freeform 88"/>
            <p:cNvSpPr/>
            <p:nvPr/>
          </p:nvSpPr>
          <p:spPr>
            <a:xfrm>
              <a:off x="2743200" y="2667000"/>
              <a:ext cx="457200" cy="1219200"/>
            </a:xfrm>
            <a:custGeom>
              <a:avLst/>
              <a:gdLst>
                <a:gd name="connsiteX0" fmla="*/ 0 w 371475"/>
                <a:gd name="connsiteY0" fmla="*/ 0 h 1000125"/>
                <a:gd name="connsiteX1" fmla="*/ 171450 w 371475"/>
                <a:gd name="connsiteY1" fmla="*/ 581025 h 1000125"/>
                <a:gd name="connsiteX2" fmla="*/ 371475 w 371475"/>
                <a:gd name="connsiteY2" fmla="*/ 1000125 h 1000125"/>
              </a:gdLst>
              <a:ahLst/>
              <a:cxnLst>
                <a:cxn ang="0">
                  <a:pos x="connsiteX0" y="connsiteY0"/>
                </a:cxn>
                <a:cxn ang="0">
                  <a:pos x="connsiteX1" y="connsiteY1"/>
                </a:cxn>
                <a:cxn ang="0">
                  <a:pos x="connsiteX2" y="connsiteY2"/>
                </a:cxn>
              </a:cxnLst>
              <a:rect l="l" t="t" r="r" b="b"/>
              <a:pathLst>
                <a:path w="371475" h="1000125">
                  <a:moveTo>
                    <a:pt x="0" y="0"/>
                  </a:moveTo>
                  <a:cubicBezTo>
                    <a:pt x="54769" y="207169"/>
                    <a:pt x="109538" y="414338"/>
                    <a:pt x="171450" y="581025"/>
                  </a:cubicBezTo>
                  <a:cubicBezTo>
                    <a:pt x="233363" y="747713"/>
                    <a:pt x="302419" y="873919"/>
                    <a:pt x="371475" y="100012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4572000" y="3429000"/>
              <a:ext cx="762000" cy="1219200"/>
            </a:xfrm>
            <a:custGeom>
              <a:avLst/>
              <a:gdLst>
                <a:gd name="connsiteX0" fmla="*/ 0 w 504825"/>
                <a:gd name="connsiteY0" fmla="*/ 0 h 876300"/>
                <a:gd name="connsiteX1" fmla="*/ 142875 w 504825"/>
                <a:gd name="connsiteY1" fmla="*/ 390525 h 876300"/>
                <a:gd name="connsiteX2" fmla="*/ 504825 w 504825"/>
                <a:gd name="connsiteY2" fmla="*/ 876300 h 876300"/>
              </a:gdLst>
              <a:ahLst/>
              <a:cxnLst>
                <a:cxn ang="0">
                  <a:pos x="connsiteX0" y="connsiteY0"/>
                </a:cxn>
                <a:cxn ang="0">
                  <a:pos x="connsiteX1" y="connsiteY1"/>
                </a:cxn>
                <a:cxn ang="0">
                  <a:pos x="connsiteX2" y="connsiteY2"/>
                </a:cxn>
              </a:cxnLst>
              <a:rect l="l" t="t" r="r" b="b"/>
              <a:pathLst>
                <a:path w="504825" h="876300">
                  <a:moveTo>
                    <a:pt x="0" y="0"/>
                  </a:moveTo>
                  <a:cubicBezTo>
                    <a:pt x="29369" y="122237"/>
                    <a:pt x="58738" y="244475"/>
                    <a:pt x="142875" y="390525"/>
                  </a:cubicBezTo>
                  <a:cubicBezTo>
                    <a:pt x="227013" y="536575"/>
                    <a:pt x="365919" y="706437"/>
                    <a:pt x="504825" y="876300"/>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1" name="Straight Connector 90"/>
            <p:cNvCxnSpPr/>
            <p:nvPr/>
          </p:nvCxnSpPr>
          <p:spPr>
            <a:xfrm>
              <a:off x="2520253" y="2438400"/>
              <a:ext cx="0" cy="2438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2520253" y="4876800"/>
              <a:ext cx="3505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3" name="Freeform 92"/>
            <p:cNvSpPr/>
            <p:nvPr/>
          </p:nvSpPr>
          <p:spPr>
            <a:xfrm>
              <a:off x="3200400" y="3886200"/>
              <a:ext cx="2133600" cy="762000"/>
            </a:xfrm>
            <a:custGeom>
              <a:avLst/>
              <a:gdLst>
                <a:gd name="connsiteX0" fmla="*/ 0 w 1485900"/>
                <a:gd name="connsiteY0" fmla="*/ 0 h 638175"/>
                <a:gd name="connsiteX1" fmla="*/ 514350 w 1485900"/>
                <a:gd name="connsiteY1" fmla="*/ 323850 h 638175"/>
                <a:gd name="connsiteX2" fmla="*/ 1485900 w 1485900"/>
                <a:gd name="connsiteY2" fmla="*/ 638175 h 638175"/>
              </a:gdLst>
              <a:ahLst/>
              <a:cxnLst>
                <a:cxn ang="0">
                  <a:pos x="connsiteX0" y="connsiteY0"/>
                </a:cxn>
                <a:cxn ang="0">
                  <a:pos x="connsiteX1" y="connsiteY1"/>
                </a:cxn>
                <a:cxn ang="0">
                  <a:pos x="connsiteX2" y="connsiteY2"/>
                </a:cxn>
              </a:cxnLst>
              <a:rect l="l" t="t" r="r" b="b"/>
              <a:pathLst>
                <a:path w="1485900" h="638175">
                  <a:moveTo>
                    <a:pt x="0" y="0"/>
                  </a:moveTo>
                  <a:cubicBezTo>
                    <a:pt x="133350" y="108743"/>
                    <a:pt x="266700" y="217487"/>
                    <a:pt x="514350" y="323850"/>
                  </a:cubicBezTo>
                  <a:cubicBezTo>
                    <a:pt x="762000" y="430213"/>
                    <a:pt x="1123950" y="534194"/>
                    <a:pt x="1485900" y="63817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TextBox 93"/>
            <p:cNvSpPr txBox="1"/>
            <p:nvPr/>
          </p:nvSpPr>
          <p:spPr>
            <a:xfrm>
              <a:off x="5720653" y="4876800"/>
              <a:ext cx="338554" cy="369332"/>
            </a:xfrm>
            <a:prstGeom prst="rect">
              <a:avLst/>
            </a:prstGeom>
            <a:noFill/>
          </p:spPr>
          <p:txBody>
            <a:bodyPr wrap="none" rtlCol="0">
              <a:spAutoFit/>
            </a:bodyPr>
            <a:lstStyle/>
            <a:p>
              <a:r>
                <a:rPr lang="en-US" dirty="0" smtClean="0"/>
                <a:t>V</a:t>
              </a:r>
              <a:endParaRPr lang="en-US" dirty="0"/>
            </a:p>
          </p:txBody>
        </p:sp>
        <p:sp>
          <p:nvSpPr>
            <p:cNvPr id="95" name="TextBox 94"/>
            <p:cNvSpPr txBox="1"/>
            <p:nvPr/>
          </p:nvSpPr>
          <p:spPr>
            <a:xfrm>
              <a:off x="2139253" y="2514600"/>
              <a:ext cx="312906" cy="369332"/>
            </a:xfrm>
            <a:prstGeom prst="rect">
              <a:avLst/>
            </a:prstGeom>
            <a:noFill/>
          </p:spPr>
          <p:txBody>
            <a:bodyPr wrap="none" rtlCol="0">
              <a:spAutoFit/>
            </a:bodyPr>
            <a:lstStyle/>
            <a:p>
              <a:r>
                <a:rPr lang="en-US" dirty="0" smtClean="0"/>
                <a:t>p</a:t>
              </a:r>
              <a:endParaRPr lang="en-US" dirty="0"/>
            </a:p>
          </p:txBody>
        </p:sp>
        <p:sp>
          <p:nvSpPr>
            <p:cNvPr id="96" name="TextBox 95"/>
            <p:cNvSpPr txBox="1"/>
            <p:nvPr/>
          </p:nvSpPr>
          <p:spPr>
            <a:xfrm>
              <a:off x="3834183" y="4431268"/>
              <a:ext cx="585417" cy="369332"/>
            </a:xfrm>
            <a:prstGeom prst="rect">
              <a:avLst/>
            </a:prstGeom>
            <a:noFill/>
          </p:spPr>
          <p:txBody>
            <a:bodyPr wrap="none" rtlCol="0">
              <a:spAutoFit/>
            </a:bodyPr>
            <a:lstStyle/>
            <a:p>
              <a:r>
                <a:rPr lang="en-US" dirty="0" smtClean="0"/>
                <a:t>Q</a:t>
              </a:r>
              <a:r>
                <a:rPr lang="en-US" baseline="-25000" dirty="0" smtClean="0"/>
                <a:t>CD</a:t>
              </a:r>
              <a:endParaRPr lang="en-US" dirty="0"/>
            </a:p>
          </p:txBody>
        </p:sp>
        <p:cxnSp>
          <p:nvCxnSpPr>
            <p:cNvPr id="97" name="Straight Arrow Connector 96"/>
            <p:cNvCxnSpPr/>
            <p:nvPr/>
          </p:nvCxnSpPr>
          <p:spPr>
            <a:xfrm>
              <a:off x="3962400" y="2667000"/>
              <a:ext cx="5653" cy="838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4495800" y="4114800"/>
              <a:ext cx="0" cy="609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4231387" y="3669268"/>
              <a:ext cx="1864613" cy="369332"/>
            </a:xfrm>
            <a:prstGeom prst="rect">
              <a:avLst/>
            </a:prstGeom>
            <a:noFill/>
          </p:spPr>
          <p:txBody>
            <a:bodyPr wrap="none" rtlCol="0">
              <a:spAutoFit/>
            </a:bodyPr>
            <a:lstStyle/>
            <a:p>
              <a:r>
                <a:rPr lang="en-US" dirty="0" err="1" smtClean="0"/>
                <a:t>proses</a:t>
              </a:r>
              <a:r>
                <a:rPr lang="en-US" dirty="0" smtClean="0"/>
                <a:t> </a:t>
              </a:r>
              <a:r>
                <a:rPr lang="en-US" dirty="0" err="1" smtClean="0"/>
                <a:t>adiabatis</a:t>
              </a:r>
              <a:endParaRPr lang="en-US" dirty="0"/>
            </a:p>
          </p:txBody>
        </p:sp>
        <p:sp>
          <p:nvSpPr>
            <p:cNvPr id="100" name="TextBox 99"/>
            <p:cNvSpPr txBox="1"/>
            <p:nvPr/>
          </p:nvSpPr>
          <p:spPr>
            <a:xfrm>
              <a:off x="2097787" y="3200400"/>
              <a:ext cx="1864613" cy="369332"/>
            </a:xfrm>
            <a:prstGeom prst="rect">
              <a:avLst/>
            </a:prstGeom>
            <a:noFill/>
          </p:spPr>
          <p:txBody>
            <a:bodyPr wrap="none" rtlCol="0">
              <a:spAutoFit/>
            </a:bodyPr>
            <a:lstStyle/>
            <a:p>
              <a:r>
                <a:rPr lang="en-US" dirty="0" err="1" smtClean="0"/>
                <a:t>proses</a:t>
              </a:r>
              <a:r>
                <a:rPr lang="en-US" dirty="0" smtClean="0"/>
                <a:t> </a:t>
              </a:r>
              <a:r>
                <a:rPr lang="en-US" dirty="0" err="1" smtClean="0"/>
                <a:t>adiabatis</a:t>
              </a:r>
              <a:endParaRPr lang="en-US" dirty="0"/>
            </a:p>
          </p:txBody>
        </p:sp>
        <p:sp>
          <p:nvSpPr>
            <p:cNvPr id="101" name="TextBox 100"/>
            <p:cNvSpPr txBox="1"/>
            <p:nvPr/>
          </p:nvSpPr>
          <p:spPr>
            <a:xfrm>
              <a:off x="3182667" y="2819400"/>
              <a:ext cx="2227533" cy="369332"/>
            </a:xfrm>
            <a:prstGeom prst="rect">
              <a:avLst/>
            </a:prstGeom>
            <a:noFill/>
          </p:spPr>
          <p:txBody>
            <a:bodyPr wrap="none" rtlCol="0">
              <a:spAutoFit/>
            </a:bodyPr>
            <a:lstStyle/>
            <a:p>
              <a:r>
                <a:rPr lang="en-US" dirty="0" err="1" smtClean="0"/>
                <a:t>proses</a:t>
              </a:r>
              <a:r>
                <a:rPr lang="en-US" dirty="0" smtClean="0"/>
                <a:t> isotermal,T</a:t>
              </a:r>
              <a:r>
                <a:rPr lang="en-US" baseline="-25000" dirty="0" smtClean="0"/>
                <a:t>1</a:t>
              </a:r>
              <a:endParaRPr lang="en-US" dirty="0"/>
            </a:p>
          </p:txBody>
        </p:sp>
        <p:sp>
          <p:nvSpPr>
            <p:cNvPr id="102" name="TextBox 101"/>
            <p:cNvSpPr txBox="1"/>
            <p:nvPr/>
          </p:nvSpPr>
          <p:spPr>
            <a:xfrm>
              <a:off x="2252019" y="4050268"/>
              <a:ext cx="2167581" cy="369332"/>
            </a:xfrm>
            <a:prstGeom prst="rect">
              <a:avLst/>
            </a:prstGeom>
            <a:noFill/>
          </p:spPr>
          <p:txBody>
            <a:bodyPr wrap="none" rtlCol="0">
              <a:spAutoFit/>
            </a:bodyPr>
            <a:lstStyle/>
            <a:p>
              <a:r>
                <a:rPr lang="en-US" dirty="0" err="1" smtClean="0"/>
                <a:t>proses</a:t>
              </a:r>
              <a:r>
                <a:rPr lang="en-US" dirty="0" smtClean="0"/>
                <a:t> isotermal,T</a:t>
              </a:r>
              <a:r>
                <a:rPr lang="en-US" baseline="-25000" dirty="0" smtClean="0"/>
                <a:t>2</a:t>
              </a:r>
              <a:endParaRPr lang="en-US" dirty="0"/>
            </a:p>
          </p:txBody>
        </p:sp>
        <p:sp>
          <p:nvSpPr>
            <p:cNvPr id="103" name="TextBox 102"/>
            <p:cNvSpPr txBox="1"/>
            <p:nvPr/>
          </p:nvSpPr>
          <p:spPr>
            <a:xfrm>
              <a:off x="3501479" y="2450068"/>
              <a:ext cx="384721" cy="276999"/>
            </a:xfrm>
            <a:prstGeom prst="rect">
              <a:avLst/>
            </a:prstGeom>
            <a:noFill/>
          </p:spPr>
          <p:txBody>
            <a:bodyPr wrap="none" lIns="0" tIns="0" rIns="0" bIns="0" rtlCol="0">
              <a:spAutoFit/>
            </a:bodyPr>
            <a:lstStyle/>
            <a:p>
              <a:r>
                <a:rPr lang="en-US" dirty="0" smtClean="0"/>
                <a:t>Q</a:t>
              </a:r>
              <a:r>
                <a:rPr lang="en-US" baseline="-25000" dirty="0" smtClean="0"/>
                <a:t>AB</a:t>
              </a:r>
              <a:endParaRPr lang="en-US" dirty="0"/>
            </a:p>
          </p:txBody>
        </p:sp>
        <p:sp>
          <p:nvSpPr>
            <p:cNvPr id="104" name="TextBox 103"/>
            <p:cNvSpPr txBox="1"/>
            <p:nvPr/>
          </p:nvSpPr>
          <p:spPr>
            <a:xfrm>
              <a:off x="2895600" y="3745468"/>
              <a:ext cx="351378" cy="369332"/>
            </a:xfrm>
            <a:prstGeom prst="rect">
              <a:avLst/>
            </a:prstGeom>
            <a:noFill/>
          </p:spPr>
          <p:txBody>
            <a:bodyPr wrap="none" rtlCol="0">
              <a:spAutoFit/>
            </a:bodyPr>
            <a:lstStyle/>
            <a:p>
              <a:r>
                <a:rPr lang="en-US" dirty="0" smtClean="0"/>
                <a:t>D</a:t>
              </a:r>
              <a:endParaRPr lang="en-US" dirty="0"/>
            </a:p>
          </p:txBody>
        </p:sp>
        <p:sp>
          <p:nvSpPr>
            <p:cNvPr id="105" name="TextBox 104"/>
            <p:cNvSpPr txBox="1"/>
            <p:nvPr/>
          </p:nvSpPr>
          <p:spPr>
            <a:xfrm>
              <a:off x="2590800" y="2362200"/>
              <a:ext cx="338554" cy="369332"/>
            </a:xfrm>
            <a:prstGeom prst="rect">
              <a:avLst/>
            </a:prstGeom>
            <a:noFill/>
          </p:spPr>
          <p:txBody>
            <a:bodyPr wrap="none" rtlCol="0">
              <a:spAutoFit/>
            </a:bodyPr>
            <a:lstStyle/>
            <a:p>
              <a:r>
                <a:rPr lang="en-US" dirty="0" smtClean="0"/>
                <a:t>A</a:t>
              </a:r>
              <a:endParaRPr lang="en-US" dirty="0"/>
            </a:p>
          </p:txBody>
        </p:sp>
        <p:sp>
          <p:nvSpPr>
            <p:cNvPr id="106" name="TextBox 105"/>
            <p:cNvSpPr txBox="1"/>
            <p:nvPr/>
          </p:nvSpPr>
          <p:spPr>
            <a:xfrm>
              <a:off x="4538246" y="3276600"/>
              <a:ext cx="338554" cy="369332"/>
            </a:xfrm>
            <a:prstGeom prst="rect">
              <a:avLst/>
            </a:prstGeom>
            <a:noFill/>
          </p:spPr>
          <p:txBody>
            <a:bodyPr wrap="none" rtlCol="0">
              <a:spAutoFit/>
            </a:bodyPr>
            <a:lstStyle/>
            <a:p>
              <a:r>
                <a:rPr lang="en-US" dirty="0" smtClean="0"/>
                <a:t>B</a:t>
              </a:r>
              <a:endParaRPr lang="en-US" dirty="0"/>
            </a:p>
          </p:txBody>
        </p:sp>
        <p:sp>
          <p:nvSpPr>
            <p:cNvPr id="107" name="TextBox 106"/>
            <p:cNvSpPr txBox="1"/>
            <p:nvPr/>
          </p:nvSpPr>
          <p:spPr>
            <a:xfrm>
              <a:off x="5287422" y="4431268"/>
              <a:ext cx="351378" cy="369332"/>
            </a:xfrm>
            <a:prstGeom prst="rect">
              <a:avLst/>
            </a:prstGeom>
            <a:noFill/>
          </p:spPr>
          <p:txBody>
            <a:bodyPr wrap="none" rtlCol="0">
              <a:spAutoFit/>
            </a:bodyPr>
            <a:lstStyle/>
            <a:p>
              <a:r>
                <a:rPr lang="en-US" dirty="0" smtClean="0"/>
                <a:t>C</a:t>
              </a:r>
              <a:endParaRPr lang="en-US" dirty="0"/>
            </a:p>
          </p:txBody>
        </p:sp>
        <p:sp>
          <p:nvSpPr>
            <p:cNvPr id="108" name="Freeform 107"/>
            <p:cNvSpPr/>
            <p:nvPr/>
          </p:nvSpPr>
          <p:spPr>
            <a:xfrm>
              <a:off x="2743200" y="2667000"/>
              <a:ext cx="1828800" cy="762000"/>
            </a:xfrm>
            <a:custGeom>
              <a:avLst/>
              <a:gdLst>
                <a:gd name="connsiteX0" fmla="*/ 0 w 1485900"/>
                <a:gd name="connsiteY0" fmla="*/ 0 h 638175"/>
                <a:gd name="connsiteX1" fmla="*/ 514350 w 1485900"/>
                <a:gd name="connsiteY1" fmla="*/ 323850 h 638175"/>
                <a:gd name="connsiteX2" fmla="*/ 1485900 w 1485900"/>
                <a:gd name="connsiteY2" fmla="*/ 638175 h 638175"/>
              </a:gdLst>
              <a:ahLst/>
              <a:cxnLst>
                <a:cxn ang="0">
                  <a:pos x="connsiteX0" y="connsiteY0"/>
                </a:cxn>
                <a:cxn ang="0">
                  <a:pos x="connsiteX1" y="connsiteY1"/>
                </a:cxn>
                <a:cxn ang="0">
                  <a:pos x="connsiteX2" y="connsiteY2"/>
                </a:cxn>
              </a:cxnLst>
              <a:rect l="l" t="t" r="r" b="b"/>
              <a:pathLst>
                <a:path w="1485900" h="638175">
                  <a:moveTo>
                    <a:pt x="0" y="0"/>
                  </a:moveTo>
                  <a:cubicBezTo>
                    <a:pt x="133350" y="108743"/>
                    <a:pt x="266700" y="217487"/>
                    <a:pt x="514350" y="323850"/>
                  </a:cubicBezTo>
                  <a:cubicBezTo>
                    <a:pt x="762000" y="430213"/>
                    <a:pt x="1123950" y="534194"/>
                    <a:pt x="1485900" y="63817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 xmlns:p14="http://schemas.microsoft.com/office/powerpoint/2010/main" val="1429147901"/>
      </p:ext>
    </p:extLst>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53" name="Content Placeholder 2"/>
          <p:cNvSpPr txBox="1">
            <a:spLocks/>
          </p:cNvSpPr>
          <p:nvPr/>
        </p:nvSpPr>
        <p:spPr bwMode="auto">
          <a:xfrm>
            <a:off x="251520" y="1905000"/>
            <a:ext cx="7825680" cy="3810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id-ID" sz="24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Efisiensi siklus Carnot </a:t>
            </a: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dapat </a:t>
            </a:r>
            <a:r>
              <a:rPr kumimoji="0" lang="id-ID" sz="24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dihitung sebagai berikut</a:t>
            </a: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 </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η = W/Q</a:t>
            </a:r>
            <a:r>
              <a:rPr kumimoji="0" lang="id-ID" sz="2400" b="0" i="0" u="none" strike="noStrike" kern="1200" cap="none" spc="0" normalizeH="0" baseline="-25000" noProof="0" dirty="0" smtClean="0">
                <a:ln>
                  <a:noFill/>
                </a:ln>
                <a:solidFill>
                  <a:schemeClr val="tx1"/>
                </a:solidFill>
                <a:effectLst/>
                <a:uLnTx/>
                <a:uFillTx/>
                <a:latin typeface="Times New Roman" pitchFamily="18" charset="0"/>
                <a:ea typeface="+mn-ea"/>
                <a:cs typeface="Times New Roman" pitchFamily="18" charset="0"/>
              </a:rPr>
              <a:t>H</a:t>
            </a: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 (Q</a:t>
            </a:r>
            <a:r>
              <a:rPr kumimoji="0" lang="id-ID" sz="2400" b="0" i="0" u="none" strike="noStrike" kern="1200" cap="none" spc="0" normalizeH="0" baseline="-25000" noProof="0" dirty="0" smtClean="0">
                <a:ln>
                  <a:noFill/>
                </a:ln>
                <a:solidFill>
                  <a:schemeClr val="tx1"/>
                </a:solidFill>
                <a:effectLst/>
                <a:uLnTx/>
                <a:uFillTx/>
                <a:latin typeface="Times New Roman" pitchFamily="18" charset="0"/>
                <a:ea typeface="+mn-ea"/>
                <a:cs typeface="Times New Roman" pitchFamily="18" charset="0"/>
              </a:rPr>
              <a:t>H</a:t>
            </a: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 Q</a:t>
            </a:r>
            <a:r>
              <a:rPr kumimoji="0" lang="id-ID" sz="2400" b="0" i="0" u="none" strike="noStrike" kern="1200" cap="none" spc="0" normalizeH="0" baseline="-25000" noProof="0" dirty="0" smtClean="0">
                <a:ln>
                  <a:noFill/>
                </a:ln>
                <a:solidFill>
                  <a:schemeClr val="tx1"/>
                </a:solidFill>
                <a:effectLst/>
                <a:uLnTx/>
                <a:uFillTx/>
                <a:latin typeface="Times New Roman" pitchFamily="18" charset="0"/>
                <a:ea typeface="+mn-ea"/>
                <a:cs typeface="Times New Roman" pitchFamily="18" charset="0"/>
              </a:rPr>
              <a:t>C</a:t>
            </a: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)/Q</a:t>
            </a:r>
            <a:r>
              <a:rPr kumimoji="0" lang="id-ID" sz="2400" b="0" i="0" u="none" strike="noStrike" kern="1200" cap="none" spc="0" normalizeH="0" baseline="-25000" noProof="0" dirty="0" smtClean="0">
                <a:ln>
                  <a:noFill/>
                </a:ln>
                <a:solidFill>
                  <a:schemeClr val="tx1"/>
                </a:solidFill>
                <a:effectLst/>
                <a:uLnTx/>
                <a:uFillTx/>
                <a:latin typeface="Times New Roman" pitchFamily="18" charset="0"/>
                <a:ea typeface="+mn-ea"/>
                <a:cs typeface="Times New Roman" pitchFamily="18" charset="0"/>
              </a:rPr>
              <a:t>H</a:t>
            </a: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60363" marR="0" lvl="0" indent="-360363"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W  adalah kerja selama satu siklus (perjalanan proses tertutup) = W</a:t>
            </a:r>
            <a:r>
              <a:rPr kumimoji="0" lang="id-ID" sz="2400" b="0" i="0" u="none" strike="noStrike" kern="1200" cap="none" spc="0" normalizeH="0" baseline="-25000" noProof="0" dirty="0" smtClean="0">
                <a:ln>
                  <a:noFill/>
                </a:ln>
                <a:solidFill>
                  <a:schemeClr val="tx1"/>
                </a:solidFill>
                <a:effectLst/>
                <a:uLnTx/>
                <a:uFillTx/>
                <a:latin typeface="Times New Roman" pitchFamily="18" charset="0"/>
                <a:ea typeface="+mn-ea"/>
                <a:cs typeface="Times New Roman" pitchFamily="18" charset="0"/>
              </a:rPr>
              <a:t>ABCD</a:t>
            </a: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p>
          <a:p>
            <a:pPr marL="539750" marR="0" lvl="0" indent="-53975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Q</a:t>
            </a:r>
            <a:r>
              <a:rPr kumimoji="0" lang="id-ID" sz="2400" b="0" i="0" u="none" strike="noStrike" kern="1200" cap="none" spc="0" normalizeH="0" baseline="-25000" noProof="0" dirty="0" smtClean="0">
                <a:ln>
                  <a:noFill/>
                </a:ln>
                <a:solidFill>
                  <a:schemeClr val="tx1"/>
                </a:solidFill>
                <a:effectLst/>
                <a:uLnTx/>
                <a:uFillTx/>
                <a:latin typeface="Times New Roman" pitchFamily="18" charset="0"/>
                <a:ea typeface="+mn-ea"/>
                <a:cs typeface="Times New Roman" pitchFamily="18" charset="0"/>
              </a:rPr>
              <a:t>H</a:t>
            </a: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adalah jumlah panas </a:t>
            </a:r>
            <a:r>
              <a:rPr kumimoji="0" lang="id-ID" sz="2400" b="0" i="0" u="none" strike="noStrike" kern="1200" cap="none" spc="0" normalizeH="0" baseline="0" noProof="0" dirty="0" smtClean="0">
                <a:ln>
                  <a:noFill/>
                </a:ln>
                <a:solidFill>
                  <a:schemeClr val="tx1"/>
                </a:solidFill>
                <a:effectLst/>
                <a:uLnTx/>
                <a:uFillTx/>
                <a:latin typeface="+mn-lt"/>
                <a:ea typeface="+mn-ea"/>
                <a:cs typeface="+mn-cs"/>
              </a:rPr>
              <a:t>yang masuk ke sistem.</a:t>
            </a:r>
          </a:p>
          <a:p>
            <a:pPr marL="539750" marR="0" lvl="0" indent="-53975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rPr>
              <a:t>Q</a:t>
            </a:r>
            <a:r>
              <a:rPr kumimoji="0" lang="id-ID" sz="2400" b="0" i="0" u="none" strike="noStrike" kern="1200" cap="none" spc="0" normalizeH="0" baseline="-25000" noProof="0" dirty="0" smtClean="0">
                <a:ln>
                  <a:noFill/>
                </a:ln>
                <a:solidFill>
                  <a:schemeClr val="tx1"/>
                </a:solidFill>
                <a:effectLst/>
                <a:uLnTx/>
                <a:uFillTx/>
                <a:latin typeface="+mn-lt"/>
                <a:ea typeface="+mn-ea"/>
                <a:cs typeface="+mn-cs"/>
              </a:rPr>
              <a:t>C</a:t>
            </a:r>
            <a:r>
              <a:rPr kumimoji="0" lang="id-ID" sz="2400" b="0" i="0" u="none" strike="noStrike" kern="1200" cap="none" spc="0" normalizeH="0" baseline="0" noProof="0" dirty="0" smtClean="0">
                <a:ln>
                  <a:noFill/>
                </a:ln>
                <a:solidFill>
                  <a:schemeClr val="tx1"/>
                </a:solidFill>
                <a:effectLst/>
                <a:uLnTx/>
                <a:uFillTx/>
                <a:latin typeface="+mn-lt"/>
                <a:ea typeface="+mn-ea"/>
                <a:cs typeface="+mn-cs"/>
              </a:rPr>
              <a:t>  adalah jumlah panas yang keluar sistem.</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54" name="Rounded Rectangle 53">
            <a:hlinkClick r:id="rId3" action="ppaction://hlinksldjump"/>
          </p:cNvPr>
          <p:cNvSpPr/>
          <p:nvPr/>
        </p:nvSpPr>
        <p:spPr>
          <a:xfrm>
            <a:off x="2514600" y="1066800"/>
            <a:ext cx="3638636"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SIKLUS CARNOT</a:t>
            </a:r>
            <a:endParaRPr lang="en-US" sz="2400" b="1" dirty="0">
              <a:solidFill>
                <a:prstClr val="black"/>
              </a:solidFill>
              <a:latin typeface="Century Gothic" pitchFamily="34" charset="0"/>
              <a:cs typeface="Arial" pitchFamily="34" charset="0"/>
            </a:endParaRPr>
          </a:p>
        </p:txBody>
      </p:sp>
    </p:spTree>
    <p:extLst>
      <p:ext uri="{BB962C8B-B14F-4D97-AF65-F5344CB8AC3E}">
        <p14:creationId xmlns="" xmlns:p14="http://schemas.microsoft.com/office/powerpoint/2010/main" val="1429147901"/>
      </p:ext>
    </p:extLst>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 Diagonal Corner Rectangle 7"/>
          <p:cNvSpPr/>
          <p:nvPr/>
        </p:nvSpPr>
        <p:spPr>
          <a:xfrm>
            <a:off x="228600" y="685800"/>
            <a:ext cx="8229600" cy="57912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9" name="Rounded Rectangle 8">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10" name="Rounded Rectangle 9">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11" name="Rounded Rectangle 1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12" name="Rounded Rectangle 1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13"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14" name="Isosceles Triangle 13"/>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5" name="Isosceles Triangle 14"/>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16" name="Rounded Rectangle 15">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17" name="Rounded Rectangle 16">
            <a:hlinkClick r:id="rId4"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18" name="Title 1"/>
          <p:cNvSpPr>
            <a:spLocks noGrp="1"/>
          </p:cNvSpPr>
          <p:nvPr>
            <p:ph type="title"/>
          </p:nvPr>
        </p:nvSpPr>
        <p:spPr>
          <a:xfrm rot="16200000">
            <a:off x="57277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47" name="Rectangle 46"/>
          <p:cNvSpPr/>
          <p:nvPr/>
        </p:nvSpPr>
        <p:spPr>
          <a:xfrm>
            <a:off x="381000" y="3124200"/>
            <a:ext cx="3657600" cy="830997"/>
          </a:xfrm>
          <a:prstGeom prst="rect">
            <a:avLst/>
          </a:prstGeom>
        </p:spPr>
        <p:txBody>
          <a:bodyPr wrap="square">
            <a:spAutoFit/>
          </a:bodyPr>
          <a:lstStyle/>
          <a:p>
            <a:r>
              <a:rPr lang="id-ID" sz="2400" dirty="0" smtClean="0">
                <a:latin typeface="Times New Roman" pitchFamily="18" charset="0"/>
                <a:cs typeface="Times New Roman" pitchFamily="18" charset="0"/>
              </a:rPr>
              <a:t>Menurut </a:t>
            </a:r>
            <a:r>
              <a:rPr lang="id-ID" sz="2400" dirty="0">
                <a:latin typeface="Times New Roman" pitchFamily="18" charset="0"/>
                <a:cs typeface="Times New Roman" pitchFamily="18" charset="0"/>
              </a:rPr>
              <a:t>termodinamika </a:t>
            </a:r>
            <a:r>
              <a:rPr lang="en-US" sz="2400" dirty="0" smtClean="0">
                <a:latin typeface="Times New Roman" pitchFamily="18" charset="0"/>
                <a:cs typeface="Times New Roman" pitchFamily="18" charset="0"/>
              </a:rPr>
              <a:t>I </a:t>
            </a:r>
            <a:r>
              <a:rPr lang="id-ID" sz="2400" dirty="0" smtClean="0">
                <a:latin typeface="Times New Roman" pitchFamily="18" charset="0"/>
                <a:cs typeface="Times New Roman" pitchFamily="18" charset="0"/>
              </a:rPr>
              <a:t>:</a:t>
            </a:r>
          </a:p>
          <a:p>
            <a:r>
              <a:rPr lang="id-ID" sz="2400" dirty="0" smtClean="0">
                <a:latin typeface="Times New Roman" pitchFamily="18" charset="0"/>
                <a:cs typeface="Times New Roman" pitchFamily="18" charset="0"/>
              </a:rPr>
              <a:t> </a:t>
            </a:r>
            <a:r>
              <a:rPr lang="id-ID" sz="2400" dirty="0">
                <a:latin typeface="Times New Roman" pitchFamily="18" charset="0"/>
                <a:cs typeface="Times New Roman" pitchFamily="18" charset="0"/>
              </a:rPr>
              <a:t>	Q</a:t>
            </a:r>
            <a:r>
              <a:rPr lang="id-ID" sz="2400" baseline="-25000" dirty="0">
                <a:latin typeface="Times New Roman" pitchFamily="18" charset="0"/>
                <a:cs typeface="Times New Roman" pitchFamily="18" charset="0"/>
              </a:rPr>
              <a:t>AB</a:t>
            </a:r>
            <a:r>
              <a:rPr lang="id-ID" sz="2400" dirty="0">
                <a:latin typeface="Times New Roman" pitchFamily="18" charset="0"/>
                <a:cs typeface="Times New Roman" pitchFamily="18" charset="0"/>
              </a:rPr>
              <a:t> = ΔU</a:t>
            </a:r>
            <a:r>
              <a:rPr lang="id-ID" sz="2400" baseline="-25000" dirty="0">
                <a:latin typeface="Times New Roman" pitchFamily="18" charset="0"/>
                <a:cs typeface="Times New Roman" pitchFamily="18" charset="0"/>
              </a:rPr>
              <a:t>AB</a:t>
            </a:r>
            <a:r>
              <a:rPr lang="id-ID" sz="2400" dirty="0">
                <a:latin typeface="Times New Roman" pitchFamily="18" charset="0"/>
                <a:cs typeface="Times New Roman" pitchFamily="18" charset="0"/>
              </a:rPr>
              <a:t> + W</a:t>
            </a:r>
            <a:r>
              <a:rPr lang="id-ID" sz="2400" baseline="-25000" dirty="0">
                <a:latin typeface="Times New Roman" pitchFamily="18" charset="0"/>
                <a:cs typeface="Times New Roman" pitchFamily="18" charset="0"/>
              </a:rPr>
              <a:t>AB</a:t>
            </a:r>
            <a:r>
              <a:rPr lang="id-ID" sz="2400" dirty="0">
                <a:latin typeface="Times New Roman" pitchFamily="18" charset="0"/>
                <a:cs typeface="Times New Roman" pitchFamily="18" charset="0"/>
              </a:rPr>
              <a:t> </a:t>
            </a:r>
          </a:p>
        </p:txBody>
      </p:sp>
      <p:sp>
        <p:nvSpPr>
          <p:cNvPr id="48" name="Rounded Rectangle 47">
            <a:hlinkClick r:id="rId3" action="ppaction://hlinksldjump"/>
          </p:cNvPr>
          <p:cNvSpPr/>
          <p:nvPr/>
        </p:nvSpPr>
        <p:spPr>
          <a:xfrm>
            <a:off x="2514600" y="762000"/>
            <a:ext cx="3638636"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SIKLUS CARNOT</a:t>
            </a:r>
            <a:endParaRPr lang="en-US" sz="2400" b="1" dirty="0">
              <a:solidFill>
                <a:prstClr val="black"/>
              </a:solidFill>
              <a:latin typeface="Century Gothic" pitchFamily="34" charset="0"/>
              <a:cs typeface="Arial" pitchFamily="34" charset="0"/>
            </a:endParaRPr>
          </a:p>
        </p:txBody>
      </p:sp>
      <p:sp>
        <p:nvSpPr>
          <p:cNvPr id="50" name="Rectangle 49"/>
          <p:cNvSpPr/>
          <p:nvPr/>
        </p:nvSpPr>
        <p:spPr>
          <a:xfrm>
            <a:off x="304800" y="1524000"/>
            <a:ext cx="3886200" cy="1569660"/>
          </a:xfrm>
          <a:prstGeom prst="rect">
            <a:avLst/>
          </a:prstGeom>
        </p:spPr>
        <p:txBody>
          <a:bodyPr wrap="square">
            <a:spAutoFit/>
          </a:bodyPr>
          <a:lstStyle/>
          <a:p>
            <a:pPr marL="630238" indent="-630238"/>
            <a:r>
              <a:rPr lang="id-ID" sz="2400" b="1" dirty="0">
                <a:latin typeface="Times New Roman" pitchFamily="18" charset="0"/>
                <a:cs typeface="Times New Roman" pitchFamily="18" charset="0"/>
              </a:rPr>
              <a:t>A-B</a:t>
            </a:r>
            <a:r>
              <a:rPr lang="id-ID" sz="2400" dirty="0">
                <a:latin typeface="Times New Roman" pitchFamily="18" charset="0"/>
                <a:cs typeface="Times New Roman" pitchFamily="18" charset="0"/>
              </a:rPr>
              <a:t>  proses isotermal pada temperatur T</a:t>
            </a:r>
            <a:r>
              <a:rPr lang="id-ID" sz="2400" baseline="-25000" dirty="0">
                <a:latin typeface="Times New Roman" pitchFamily="18" charset="0"/>
                <a:cs typeface="Times New Roman" pitchFamily="18" charset="0"/>
              </a:rPr>
              <a:t>1</a:t>
            </a:r>
            <a:r>
              <a:rPr lang="id-ID" sz="2400" dirty="0">
                <a:latin typeface="Times New Roman" pitchFamily="18" charset="0"/>
                <a:cs typeface="Times New Roman" pitchFamily="18" charset="0"/>
              </a:rPr>
              <a:t>, tidak ada panas yang masuk atau keluar</a:t>
            </a:r>
            <a:r>
              <a:rPr lang="id-ID" sz="2400" baseline="-25000" dirty="0">
                <a:latin typeface="Times New Roman" pitchFamily="18" charset="0"/>
                <a:cs typeface="Times New Roman" pitchFamily="18" charset="0"/>
              </a:rPr>
              <a:t>. </a:t>
            </a:r>
            <a:endParaRPr lang="id-ID" sz="2400" dirty="0">
              <a:latin typeface="Times New Roman" pitchFamily="18" charset="0"/>
              <a:cs typeface="Times New Roman" pitchFamily="18" charset="0"/>
            </a:endParaRPr>
          </a:p>
        </p:txBody>
      </p:sp>
      <p:sp>
        <p:nvSpPr>
          <p:cNvPr id="51" name="Rectangle 50"/>
          <p:cNvSpPr/>
          <p:nvPr/>
        </p:nvSpPr>
        <p:spPr>
          <a:xfrm>
            <a:off x="457200" y="4267200"/>
            <a:ext cx="7391400" cy="1938992"/>
          </a:xfrm>
          <a:prstGeom prst="rect">
            <a:avLst/>
          </a:prstGeom>
        </p:spPr>
        <p:txBody>
          <a:bodyPr wrap="square">
            <a:spAutoFit/>
          </a:bodyPr>
          <a:lstStyle/>
          <a:p>
            <a:r>
              <a:rPr lang="id-ID" sz="2400" dirty="0" smtClean="0">
                <a:latin typeface="Times New Roman" pitchFamily="18" charset="0"/>
                <a:cs typeface="Times New Roman" pitchFamily="18" charset="0"/>
              </a:rPr>
              <a:t>dengan ΔU</a:t>
            </a:r>
            <a:r>
              <a:rPr lang="id-ID" sz="2400" baseline="-25000" dirty="0" smtClean="0">
                <a:latin typeface="Times New Roman" pitchFamily="18" charset="0"/>
                <a:cs typeface="Times New Roman" pitchFamily="18" charset="0"/>
              </a:rPr>
              <a:t>AB</a:t>
            </a:r>
            <a:r>
              <a:rPr lang="id-ID" sz="2400" dirty="0" smtClean="0">
                <a:latin typeface="Times New Roman" pitchFamily="18" charset="0"/>
                <a:cs typeface="Times New Roman" pitchFamily="18" charset="0"/>
              </a:rPr>
              <a:t> = nC</a:t>
            </a:r>
            <a:r>
              <a:rPr lang="id-ID" sz="2400" baseline="-25000" dirty="0" smtClean="0">
                <a:latin typeface="Times New Roman" pitchFamily="18" charset="0"/>
                <a:cs typeface="Times New Roman" pitchFamily="18" charset="0"/>
              </a:rPr>
              <a:t>V</a:t>
            </a:r>
            <a:r>
              <a:rPr lang="id-ID" sz="2400" dirty="0" smtClean="0">
                <a:latin typeface="Times New Roman" pitchFamily="18" charset="0"/>
                <a:cs typeface="Times New Roman" pitchFamily="18" charset="0"/>
              </a:rPr>
              <a:t> dT,  </a:t>
            </a:r>
          </a:p>
          <a:p>
            <a:r>
              <a:rPr lang="id-ID" sz="2400" dirty="0" smtClean="0">
                <a:latin typeface="Times New Roman" pitchFamily="18" charset="0"/>
                <a:cs typeface="Times New Roman" pitchFamily="18" charset="0"/>
              </a:rPr>
              <a:t>dan karena dT = 0 (T</a:t>
            </a:r>
            <a:r>
              <a:rPr lang="id-ID" sz="2400" baseline="-25000" dirty="0" smtClean="0">
                <a:latin typeface="Times New Roman" pitchFamily="18" charset="0"/>
                <a:cs typeface="Times New Roman" pitchFamily="18" charset="0"/>
              </a:rPr>
              <a:t>A</a:t>
            </a:r>
            <a:r>
              <a:rPr lang="id-ID" sz="2400" dirty="0" smtClean="0">
                <a:latin typeface="Times New Roman" pitchFamily="18" charset="0"/>
                <a:cs typeface="Times New Roman" pitchFamily="18" charset="0"/>
              </a:rPr>
              <a:t> = T</a:t>
            </a:r>
            <a:r>
              <a:rPr lang="id-ID" sz="2400" baseline="-25000" dirty="0" smtClean="0">
                <a:latin typeface="Times New Roman" pitchFamily="18" charset="0"/>
                <a:cs typeface="Times New Roman" pitchFamily="18" charset="0"/>
              </a:rPr>
              <a:t>B</a:t>
            </a:r>
            <a:r>
              <a:rPr lang="id-ID" sz="2400" dirty="0" smtClean="0">
                <a:latin typeface="Times New Roman" pitchFamily="18" charset="0"/>
                <a:cs typeface="Times New Roman" pitchFamily="18" charset="0"/>
              </a:rPr>
              <a:t> = T</a:t>
            </a:r>
            <a:r>
              <a:rPr lang="id-ID" sz="2400" baseline="-25000" dirty="0" smtClean="0">
                <a:latin typeface="Times New Roman" pitchFamily="18" charset="0"/>
                <a:cs typeface="Times New Roman" pitchFamily="18" charset="0"/>
              </a:rPr>
              <a:t>1</a:t>
            </a:r>
            <a:r>
              <a:rPr lang="id-ID" sz="2400" dirty="0" smtClean="0">
                <a:latin typeface="Times New Roman" pitchFamily="18" charset="0"/>
                <a:cs typeface="Times New Roman" pitchFamily="18" charset="0"/>
              </a:rPr>
              <a:t>, isotermal), maka </a:t>
            </a:r>
          </a:p>
          <a:p>
            <a:r>
              <a:rPr lang="id-ID" sz="2400" dirty="0" smtClean="0">
                <a:latin typeface="Times New Roman" pitchFamily="18" charset="0"/>
                <a:cs typeface="Times New Roman" pitchFamily="18" charset="0"/>
              </a:rPr>
              <a:t>	Q</a:t>
            </a:r>
            <a:r>
              <a:rPr lang="id-ID" sz="2400" baseline="-25000" dirty="0" smtClean="0">
                <a:latin typeface="Times New Roman" pitchFamily="18" charset="0"/>
                <a:cs typeface="Times New Roman" pitchFamily="18" charset="0"/>
              </a:rPr>
              <a:t>AB</a:t>
            </a:r>
            <a:r>
              <a:rPr lang="id-ID" sz="2400" dirty="0" smtClean="0">
                <a:latin typeface="Times New Roman" pitchFamily="18" charset="0"/>
                <a:cs typeface="Times New Roman" pitchFamily="18" charset="0"/>
              </a:rPr>
              <a:t> =  W</a:t>
            </a:r>
            <a:r>
              <a:rPr lang="id-ID" sz="2400" baseline="-25000" dirty="0" smtClean="0">
                <a:latin typeface="Times New Roman" pitchFamily="18" charset="0"/>
                <a:cs typeface="Times New Roman" pitchFamily="18" charset="0"/>
              </a:rPr>
              <a:t>AB</a:t>
            </a:r>
            <a:r>
              <a:rPr lang="id-ID" sz="2400" dirty="0" smtClean="0">
                <a:latin typeface="Times New Roman" pitchFamily="18" charset="0"/>
                <a:cs typeface="Times New Roman" pitchFamily="18" charset="0"/>
              </a:rPr>
              <a:t> =    ∫ p dV </a:t>
            </a:r>
          </a:p>
          <a:p>
            <a:r>
              <a:rPr lang="id-ID" sz="2400" dirty="0" smtClean="0">
                <a:latin typeface="Times New Roman" pitchFamily="18" charset="0"/>
                <a:cs typeface="Times New Roman" pitchFamily="18" charset="0"/>
              </a:rPr>
              <a:t>tetapi     p = nRT/V  (persamaan gas ideal), sehingga </a:t>
            </a:r>
          </a:p>
          <a:p>
            <a:r>
              <a:rPr lang="id-ID" sz="2400" dirty="0" smtClean="0">
                <a:latin typeface="Times New Roman" pitchFamily="18" charset="0"/>
                <a:cs typeface="Times New Roman" pitchFamily="18" charset="0"/>
              </a:rPr>
              <a:t>	Q</a:t>
            </a:r>
            <a:r>
              <a:rPr lang="id-ID" sz="2400" baseline="-25000" dirty="0" smtClean="0">
                <a:latin typeface="Times New Roman" pitchFamily="18" charset="0"/>
                <a:cs typeface="Times New Roman" pitchFamily="18" charset="0"/>
              </a:rPr>
              <a:t>AB</a:t>
            </a:r>
            <a:r>
              <a:rPr lang="id-ID" sz="2400" dirty="0" smtClean="0">
                <a:latin typeface="Times New Roman" pitchFamily="18" charset="0"/>
                <a:cs typeface="Times New Roman" pitchFamily="18" charset="0"/>
              </a:rPr>
              <a:t> =  W</a:t>
            </a:r>
            <a:r>
              <a:rPr lang="id-ID" sz="2400" baseline="-25000" dirty="0" smtClean="0">
                <a:latin typeface="Times New Roman" pitchFamily="18" charset="0"/>
                <a:cs typeface="Times New Roman" pitchFamily="18" charset="0"/>
              </a:rPr>
              <a:t>AB</a:t>
            </a:r>
            <a:r>
              <a:rPr lang="id-ID" sz="2400" dirty="0" smtClean="0">
                <a:latin typeface="Times New Roman" pitchFamily="18" charset="0"/>
                <a:cs typeface="Times New Roman" pitchFamily="18" charset="0"/>
              </a:rPr>
              <a:t> =    nRT ∫ dV/V  = nRT</a:t>
            </a:r>
            <a:r>
              <a:rPr lang="id-ID" sz="2400" baseline="-25000" dirty="0" smtClean="0">
                <a:latin typeface="Times New Roman" pitchFamily="18" charset="0"/>
                <a:cs typeface="Times New Roman" pitchFamily="18" charset="0"/>
              </a:rPr>
              <a:t>1</a:t>
            </a:r>
            <a:r>
              <a:rPr lang="id-ID" sz="2400" dirty="0" smtClean="0">
                <a:latin typeface="Times New Roman" pitchFamily="18" charset="0"/>
                <a:cs typeface="Times New Roman" pitchFamily="18" charset="0"/>
              </a:rPr>
              <a:t> ln V</a:t>
            </a:r>
            <a:r>
              <a:rPr lang="id-ID" sz="2400" baseline="-25000" dirty="0" smtClean="0">
                <a:latin typeface="Times New Roman" pitchFamily="18" charset="0"/>
                <a:cs typeface="Times New Roman" pitchFamily="18" charset="0"/>
              </a:rPr>
              <a:t>B</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A</a:t>
            </a:r>
            <a:endParaRPr lang="id-ID" sz="2400" dirty="0" smtClean="0">
              <a:latin typeface="Times New Roman" pitchFamily="18" charset="0"/>
              <a:cs typeface="Times New Roman" pitchFamily="18" charset="0"/>
            </a:endParaRPr>
          </a:p>
        </p:txBody>
      </p:sp>
      <p:grpSp>
        <p:nvGrpSpPr>
          <p:cNvPr id="52" name="Group 51"/>
          <p:cNvGrpSpPr/>
          <p:nvPr/>
        </p:nvGrpSpPr>
        <p:grpSpPr>
          <a:xfrm>
            <a:off x="4307587" y="1371600"/>
            <a:ext cx="3998213" cy="2883932"/>
            <a:chOff x="2097787" y="2362200"/>
            <a:chExt cx="3998213" cy="2883932"/>
          </a:xfrm>
        </p:grpSpPr>
        <p:sp>
          <p:nvSpPr>
            <p:cNvPr id="53" name="Freeform 52"/>
            <p:cNvSpPr/>
            <p:nvPr/>
          </p:nvSpPr>
          <p:spPr>
            <a:xfrm>
              <a:off x="2743200" y="2667000"/>
              <a:ext cx="457200" cy="1219200"/>
            </a:xfrm>
            <a:custGeom>
              <a:avLst/>
              <a:gdLst>
                <a:gd name="connsiteX0" fmla="*/ 0 w 371475"/>
                <a:gd name="connsiteY0" fmla="*/ 0 h 1000125"/>
                <a:gd name="connsiteX1" fmla="*/ 171450 w 371475"/>
                <a:gd name="connsiteY1" fmla="*/ 581025 h 1000125"/>
                <a:gd name="connsiteX2" fmla="*/ 371475 w 371475"/>
                <a:gd name="connsiteY2" fmla="*/ 1000125 h 1000125"/>
              </a:gdLst>
              <a:ahLst/>
              <a:cxnLst>
                <a:cxn ang="0">
                  <a:pos x="connsiteX0" y="connsiteY0"/>
                </a:cxn>
                <a:cxn ang="0">
                  <a:pos x="connsiteX1" y="connsiteY1"/>
                </a:cxn>
                <a:cxn ang="0">
                  <a:pos x="connsiteX2" y="connsiteY2"/>
                </a:cxn>
              </a:cxnLst>
              <a:rect l="l" t="t" r="r" b="b"/>
              <a:pathLst>
                <a:path w="371475" h="1000125">
                  <a:moveTo>
                    <a:pt x="0" y="0"/>
                  </a:moveTo>
                  <a:cubicBezTo>
                    <a:pt x="54769" y="207169"/>
                    <a:pt x="109538" y="414338"/>
                    <a:pt x="171450" y="581025"/>
                  </a:cubicBezTo>
                  <a:cubicBezTo>
                    <a:pt x="233363" y="747713"/>
                    <a:pt x="302419" y="873919"/>
                    <a:pt x="371475" y="100012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4572000" y="3429000"/>
              <a:ext cx="762000" cy="1219200"/>
            </a:xfrm>
            <a:custGeom>
              <a:avLst/>
              <a:gdLst>
                <a:gd name="connsiteX0" fmla="*/ 0 w 504825"/>
                <a:gd name="connsiteY0" fmla="*/ 0 h 876300"/>
                <a:gd name="connsiteX1" fmla="*/ 142875 w 504825"/>
                <a:gd name="connsiteY1" fmla="*/ 390525 h 876300"/>
                <a:gd name="connsiteX2" fmla="*/ 504825 w 504825"/>
                <a:gd name="connsiteY2" fmla="*/ 876300 h 876300"/>
              </a:gdLst>
              <a:ahLst/>
              <a:cxnLst>
                <a:cxn ang="0">
                  <a:pos x="connsiteX0" y="connsiteY0"/>
                </a:cxn>
                <a:cxn ang="0">
                  <a:pos x="connsiteX1" y="connsiteY1"/>
                </a:cxn>
                <a:cxn ang="0">
                  <a:pos x="connsiteX2" y="connsiteY2"/>
                </a:cxn>
              </a:cxnLst>
              <a:rect l="l" t="t" r="r" b="b"/>
              <a:pathLst>
                <a:path w="504825" h="876300">
                  <a:moveTo>
                    <a:pt x="0" y="0"/>
                  </a:moveTo>
                  <a:cubicBezTo>
                    <a:pt x="29369" y="122237"/>
                    <a:pt x="58738" y="244475"/>
                    <a:pt x="142875" y="390525"/>
                  </a:cubicBezTo>
                  <a:cubicBezTo>
                    <a:pt x="227013" y="536575"/>
                    <a:pt x="365919" y="706437"/>
                    <a:pt x="504825" y="876300"/>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5" name="Straight Connector 54"/>
            <p:cNvCxnSpPr/>
            <p:nvPr/>
          </p:nvCxnSpPr>
          <p:spPr>
            <a:xfrm>
              <a:off x="2520253" y="2438400"/>
              <a:ext cx="0" cy="2438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2520253" y="4876800"/>
              <a:ext cx="3505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Freeform 56"/>
            <p:cNvSpPr/>
            <p:nvPr/>
          </p:nvSpPr>
          <p:spPr>
            <a:xfrm>
              <a:off x="3200400" y="3886200"/>
              <a:ext cx="2133600" cy="762000"/>
            </a:xfrm>
            <a:custGeom>
              <a:avLst/>
              <a:gdLst>
                <a:gd name="connsiteX0" fmla="*/ 0 w 1485900"/>
                <a:gd name="connsiteY0" fmla="*/ 0 h 638175"/>
                <a:gd name="connsiteX1" fmla="*/ 514350 w 1485900"/>
                <a:gd name="connsiteY1" fmla="*/ 323850 h 638175"/>
                <a:gd name="connsiteX2" fmla="*/ 1485900 w 1485900"/>
                <a:gd name="connsiteY2" fmla="*/ 638175 h 638175"/>
              </a:gdLst>
              <a:ahLst/>
              <a:cxnLst>
                <a:cxn ang="0">
                  <a:pos x="connsiteX0" y="connsiteY0"/>
                </a:cxn>
                <a:cxn ang="0">
                  <a:pos x="connsiteX1" y="connsiteY1"/>
                </a:cxn>
                <a:cxn ang="0">
                  <a:pos x="connsiteX2" y="connsiteY2"/>
                </a:cxn>
              </a:cxnLst>
              <a:rect l="l" t="t" r="r" b="b"/>
              <a:pathLst>
                <a:path w="1485900" h="638175">
                  <a:moveTo>
                    <a:pt x="0" y="0"/>
                  </a:moveTo>
                  <a:cubicBezTo>
                    <a:pt x="133350" y="108743"/>
                    <a:pt x="266700" y="217487"/>
                    <a:pt x="514350" y="323850"/>
                  </a:cubicBezTo>
                  <a:cubicBezTo>
                    <a:pt x="762000" y="430213"/>
                    <a:pt x="1123950" y="534194"/>
                    <a:pt x="1485900" y="63817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TextBox 57"/>
            <p:cNvSpPr txBox="1"/>
            <p:nvPr/>
          </p:nvSpPr>
          <p:spPr>
            <a:xfrm>
              <a:off x="5720653" y="4876800"/>
              <a:ext cx="338554" cy="369332"/>
            </a:xfrm>
            <a:prstGeom prst="rect">
              <a:avLst/>
            </a:prstGeom>
            <a:noFill/>
          </p:spPr>
          <p:txBody>
            <a:bodyPr wrap="none" rtlCol="0">
              <a:spAutoFit/>
            </a:bodyPr>
            <a:lstStyle/>
            <a:p>
              <a:r>
                <a:rPr lang="en-US" dirty="0" smtClean="0"/>
                <a:t>V</a:t>
              </a:r>
              <a:endParaRPr lang="en-US" dirty="0"/>
            </a:p>
          </p:txBody>
        </p:sp>
        <p:sp>
          <p:nvSpPr>
            <p:cNvPr id="59" name="TextBox 58"/>
            <p:cNvSpPr txBox="1"/>
            <p:nvPr/>
          </p:nvSpPr>
          <p:spPr>
            <a:xfrm>
              <a:off x="2139253" y="2514600"/>
              <a:ext cx="312906" cy="369332"/>
            </a:xfrm>
            <a:prstGeom prst="rect">
              <a:avLst/>
            </a:prstGeom>
            <a:noFill/>
          </p:spPr>
          <p:txBody>
            <a:bodyPr wrap="none" rtlCol="0">
              <a:spAutoFit/>
            </a:bodyPr>
            <a:lstStyle/>
            <a:p>
              <a:r>
                <a:rPr lang="en-US" dirty="0" smtClean="0"/>
                <a:t>p</a:t>
              </a:r>
              <a:endParaRPr lang="en-US" dirty="0"/>
            </a:p>
          </p:txBody>
        </p:sp>
        <p:sp>
          <p:nvSpPr>
            <p:cNvPr id="60" name="TextBox 59"/>
            <p:cNvSpPr txBox="1"/>
            <p:nvPr/>
          </p:nvSpPr>
          <p:spPr>
            <a:xfrm>
              <a:off x="3834183" y="4431268"/>
              <a:ext cx="585417" cy="369332"/>
            </a:xfrm>
            <a:prstGeom prst="rect">
              <a:avLst/>
            </a:prstGeom>
            <a:noFill/>
          </p:spPr>
          <p:txBody>
            <a:bodyPr wrap="none" rtlCol="0">
              <a:spAutoFit/>
            </a:bodyPr>
            <a:lstStyle/>
            <a:p>
              <a:r>
                <a:rPr lang="en-US" dirty="0" smtClean="0"/>
                <a:t>Q</a:t>
              </a:r>
              <a:r>
                <a:rPr lang="en-US" baseline="-25000" dirty="0" smtClean="0"/>
                <a:t>CD</a:t>
              </a:r>
              <a:endParaRPr lang="en-US" dirty="0"/>
            </a:p>
          </p:txBody>
        </p:sp>
        <p:cxnSp>
          <p:nvCxnSpPr>
            <p:cNvPr id="61" name="Straight Arrow Connector 60"/>
            <p:cNvCxnSpPr/>
            <p:nvPr/>
          </p:nvCxnSpPr>
          <p:spPr>
            <a:xfrm>
              <a:off x="3962400" y="2667000"/>
              <a:ext cx="5653" cy="838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4495800" y="4114800"/>
              <a:ext cx="0" cy="609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4231387" y="3669268"/>
              <a:ext cx="1864613" cy="369332"/>
            </a:xfrm>
            <a:prstGeom prst="rect">
              <a:avLst/>
            </a:prstGeom>
            <a:noFill/>
          </p:spPr>
          <p:txBody>
            <a:bodyPr wrap="none" rtlCol="0">
              <a:spAutoFit/>
            </a:bodyPr>
            <a:lstStyle/>
            <a:p>
              <a:r>
                <a:rPr lang="en-US" dirty="0" err="1" smtClean="0"/>
                <a:t>proses</a:t>
              </a:r>
              <a:r>
                <a:rPr lang="en-US" dirty="0" smtClean="0"/>
                <a:t> </a:t>
              </a:r>
              <a:r>
                <a:rPr lang="en-US" dirty="0" err="1" smtClean="0"/>
                <a:t>adiabatis</a:t>
              </a:r>
              <a:endParaRPr lang="en-US" dirty="0"/>
            </a:p>
          </p:txBody>
        </p:sp>
        <p:sp>
          <p:nvSpPr>
            <p:cNvPr id="64" name="TextBox 63"/>
            <p:cNvSpPr txBox="1"/>
            <p:nvPr/>
          </p:nvSpPr>
          <p:spPr>
            <a:xfrm>
              <a:off x="2097787" y="3200400"/>
              <a:ext cx="1864613" cy="369332"/>
            </a:xfrm>
            <a:prstGeom prst="rect">
              <a:avLst/>
            </a:prstGeom>
            <a:noFill/>
          </p:spPr>
          <p:txBody>
            <a:bodyPr wrap="none" rtlCol="0">
              <a:spAutoFit/>
            </a:bodyPr>
            <a:lstStyle/>
            <a:p>
              <a:r>
                <a:rPr lang="en-US" dirty="0" err="1" smtClean="0"/>
                <a:t>proses</a:t>
              </a:r>
              <a:r>
                <a:rPr lang="en-US" dirty="0" smtClean="0"/>
                <a:t> </a:t>
              </a:r>
              <a:r>
                <a:rPr lang="en-US" dirty="0" err="1" smtClean="0"/>
                <a:t>adiabatis</a:t>
              </a:r>
              <a:endParaRPr lang="en-US" dirty="0"/>
            </a:p>
          </p:txBody>
        </p:sp>
        <p:sp>
          <p:nvSpPr>
            <p:cNvPr id="65" name="TextBox 64"/>
            <p:cNvSpPr txBox="1"/>
            <p:nvPr/>
          </p:nvSpPr>
          <p:spPr>
            <a:xfrm>
              <a:off x="3182667" y="2819400"/>
              <a:ext cx="2227533" cy="369332"/>
            </a:xfrm>
            <a:prstGeom prst="rect">
              <a:avLst/>
            </a:prstGeom>
            <a:noFill/>
          </p:spPr>
          <p:txBody>
            <a:bodyPr wrap="none" rtlCol="0">
              <a:spAutoFit/>
            </a:bodyPr>
            <a:lstStyle/>
            <a:p>
              <a:r>
                <a:rPr lang="en-US" dirty="0" err="1" smtClean="0"/>
                <a:t>proses</a:t>
              </a:r>
              <a:r>
                <a:rPr lang="en-US" dirty="0" smtClean="0"/>
                <a:t> isotermal,T</a:t>
              </a:r>
              <a:r>
                <a:rPr lang="en-US" baseline="-25000" dirty="0" smtClean="0"/>
                <a:t>1</a:t>
              </a:r>
              <a:endParaRPr lang="en-US" dirty="0"/>
            </a:p>
          </p:txBody>
        </p:sp>
        <p:sp>
          <p:nvSpPr>
            <p:cNvPr id="66" name="TextBox 65"/>
            <p:cNvSpPr txBox="1"/>
            <p:nvPr/>
          </p:nvSpPr>
          <p:spPr>
            <a:xfrm>
              <a:off x="2252019" y="4050268"/>
              <a:ext cx="2167581" cy="369332"/>
            </a:xfrm>
            <a:prstGeom prst="rect">
              <a:avLst/>
            </a:prstGeom>
            <a:noFill/>
          </p:spPr>
          <p:txBody>
            <a:bodyPr wrap="none" rtlCol="0">
              <a:spAutoFit/>
            </a:bodyPr>
            <a:lstStyle/>
            <a:p>
              <a:r>
                <a:rPr lang="en-US" dirty="0" err="1" smtClean="0"/>
                <a:t>proses</a:t>
              </a:r>
              <a:r>
                <a:rPr lang="en-US" dirty="0" smtClean="0"/>
                <a:t> isotermal,T</a:t>
              </a:r>
              <a:r>
                <a:rPr lang="en-US" baseline="-25000" dirty="0" smtClean="0"/>
                <a:t>2</a:t>
              </a:r>
              <a:endParaRPr lang="en-US" dirty="0"/>
            </a:p>
          </p:txBody>
        </p:sp>
        <p:sp>
          <p:nvSpPr>
            <p:cNvPr id="67" name="TextBox 66"/>
            <p:cNvSpPr txBox="1"/>
            <p:nvPr/>
          </p:nvSpPr>
          <p:spPr>
            <a:xfrm>
              <a:off x="3501479" y="2450068"/>
              <a:ext cx="384721" cy="276999"/>
            </a:xfrm>
            <a:prstGeom prst="rect">
              <a:avLst/>
            </a:prstGeom>
            <a:noFill/>
          </p:spPr>
          <p:txBody>
            <a:bodyPr wrap="none" lIns="0" tIns="0" rIns="0" bIns="0" rtlCol="0">
              <a:spAutoFit/>
            </a:bodyPr>
            <a:lstStyle/>
            <a:p>
              <a:r>
                <a:rPr lang="en-US" dirty="0" smtClean="0"/>
                <a:t>Q</a:t>
              </a:r>
              <a:r>
                <a:rPr lang="en-US" baseline="-25000" dirty="0" smtClean="0"/>
                <a:t>AB</a:t>
              </a:r>
              <a:endParaRPr lang="en-US" dirty="0"/>
            </a:p>
          </p:txBody>
        </p:sp>
        <p:sp>
          <p:nvSpPr>
            <p:cNvPr id="68" name="TextBox 67"/>
            <p:cNvSpPr txBox="1"/>
            <p:nvPr/>
          </p:nvSpPr>
          <p:spPr>
            <a:xfrm>
              <a:off x="2895600" y="3745468"/>
              <a:ext cx="351378" cy="369332"/>
            </a:xfrm>
            <a:prstGeom prst="rect">
              <a:avLst/>
            </a:prstGeom>
            <a:noFill/>
          </p:spPr>
          <p:txBody>
            <a:bodyPr wrap="none" rtlCol="0">
              <a:spAutoFit/>
            </a:bodyPr>
            <a:lstStyle/>
            <a:p>
              <a:r>
                <a:rPr lang="en-US" dirty="0" smtClean="0"/>
                <a:t>D</a:t>
              </a:r>
              <a:endParaRPr lang="en-US" dirty="0"/>
            </a:p>
          </p:txBody>
        </p:sp>
        <p:sp>
          <p:nvSpPr>
            <p:cNvPr id="69" name="TextBox 68"/>
            <p:cNvSpPr txBox="1"/>
            <p:nvPr/>
          </p:nvSpPr>
          <p:spPr>
            <a:xfrm>
              <a:off x="2590800" y="2362200"/>
              <a:ext cx="338554" cy="369332"/>
            </a:xfrm>
            <a:prstGeom prst="rect">
              <a:avLst/>
            </a:prstGeom>
            <a:noFill/>
          </p:spPr>
          <p:txBody>
            <a:bodyPr wrap="none" rtlCol="0">
              <a:spAutoFit/>
            </a:bodyPr>
            <a:lstStyle/>
            <a:p>
              <a:r>
                <a:rPr lang="en-US" dirty="0" smtClean="0"/>
                <a:t>A</a:t>
              </a:r>
              <a:endParaRPr lang="en-US" dirty="0"/>
            </a:p>
          </p:txBody>
        </p:sp>
        <p:sp>
          <p:nvSpPr>
            <p:cNvPr id="70" name="TextBox 69"/>
            <p:cNvSpPr txBox="1"/>
            <p:nvPr/>
          </p:nvSpPr>
          <p:spPr>
            <a:xfrm>
              <a:off x="4538246" y="3276600"/>
              <a:ext cx="338554" cy="369332"/>
            </a:xfrm>
            <a:prstGeom prst="rect">
              <a:avLst/>
            </a:prstGeom>
            <a:noFill/>
          </p:spPr>
          <p:txBody>
            <a:bodyPr wrap="none" rtlCol="0">
              <a:spAutoFit/>
            </a:bodyPr>
            <a:lstStyle/>
            <a:p>
              <a:r>
                <a:rPr lang="en-US" dirty="0" smtClean="0"/>
                <a:t>B</a:t>
              </a:r>
              <a:endParaRPr lang="en-US" dirty="0"/>
            </a:p>
          </p:txBody>
        </p:sp>
        <p:sp>
          <p:nvSpPr>
            <p:cNvPr id="71" name="TextBox 70"/>
            <p:cNvSpPr txBox="1"/>
            <p:nvPr/>
          </p:nvSpPr>
          <p:spPr>
            <a:xfrm>
              <a:off x="5287422" y="4431268"/>
              <a:ext cx="351378" cy="369332"/>
            </a:xfrm>
            <a:prstGeom prst="rect">
              <a:avLst/>
            </a:prstGeom>
            <a:noFill/>
          </p:spPr>
          <p:txBody>
            <a:bodyPr wrap="none" rtlCol="0">
              <a:spAutoFit/>
            </a:bodyPr>
            <a:lstStyle/>
            <a:p>
              <a:r>
                <a:rPr lang="en-US" dirty="0" smtClean="0"/>
                <a:t>C</a:t>
              </a:r>
              <a:endParaRPr lang="en-US" dirty="0"/>
            </a:p>
          </p:txBody>
        </p:sp>
        <p:sp>
          <p:nvSpPr>
            <p:cNvPr id="72" name="Freeform 71"/>
            <p:cNvSpPr/>
            <p:nvPr/>
          </p:nvSpPr>
          <p:spPr>
            <a:xfrm>
              <a:off x="2743200" y="2667000"/>
              <a:ext cx="1828800" cy="762000"/>
            </a:xfrm>
            <a:custGeom>
              <a:avLst/>
              <a:gdLst>
                <a:gd name="connsiteX0" fmla="*/ 0 w 1485900"/>
                <a:gd name="connsiteY0" fmla="*/ 0 h 638175"/>
                <a:gd name="connsiteX1" fmla="*/ 514350 w 1485900"/>
                <a:gd name="connsiteY1" fmla="*/ 323850 h 638175"/>
                <a:gd name="connsiteX2" fmla="*/ 1485900 w 1485900"/>
                <a:gd name="connsiteY2" fmla="*/ 638175 h 638175"/>
              </a:gdLst>
              <a:ahLst/>
              <a:cxnLst>
                <a:cxn ang="0">
                  <a:pos x="connsiteX0" y="connsiteY0"/>
                </a:cxn>
                <a:cxn ang="0">
                  <a:pos x="connsiteX1" y="connsiteY1"/>
                </a:cxn>
                <a:cxn ang="0">
                  <a:pos x="connsiteX2" y="connsiteY2"/>
                </a:cxn>
              </a:cxnLst>
              <a:rect l="l" t="t" r="r" b="b"/>
              <a:pathLst>
                <a:path w="1485900" h="638175">
                  <a:moveTo>
                    <a:pt x="0" y="0"/>
                  </a:moveTo>
                  <a:cubicBezTo>
                    <a:pt x="133350" y="108743"/>
                    <a:pt x="266700" y="217487"/>
                    <a:pt x="514350" y="323850"/>
                  </a:cubicBezTo>
                  <a:cubicBezTo>
                    <a:pt x="762000" y="430213"/>
                    <a:pt x="1123950" y="534194"/>
                    <a:pt x="1485900" y="63817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7620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21" name="Rounded Rectangle 20">
            <a:hlinkClick r:id="rId3" action="ppaction://hlinksldjump"/>
          </p:cNvPr>
          <p:cNvSpPr/>
          <p:nvPr/>
        </p:nvSpPr>
        <p:spPr>
          <a:xfrm>
            <a:off x="2514600" y="838200"/>
            <a:ext cx="3638636"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SIKLUS CARNOT</a:t>
            </a:r>
            <a:endParaRPr lang="en-US" sz="2400" b="1" dirty="0">
              <a:solidFill>
                <a:prstClr val="black"/>
              </a:solidFill>
              <a:latin typeface="Century Gothic" pitchFamily="34" charset="0"/>
              <a:cs typeface="Arial" pitchFamily="34" charset="0"/>
            </a:endParaRPr>
          </a:p>
        </p:txBody>
      </p:sp>
      <p:sp>
        <p:nvSpPr>
          <p:cNvPr id="23" name="Content Placeholder 2"/>
          <p:cNvSpPr>
            <a:spLocks noGrp="1"/>
          </p:cNvSpPr>
          <p:nvPr>
            <p:ph idx="1"/>
          </p:nvPr>
        </p:nvSpPr>
        <p:spPr>
          <a:xfrm>
            <a:off x="238944" y="1672208"/>
            <a:ext cx="3875856" cy="3433192"/>
          </a:xfrm>
        </p:spPr>
        <p:txBody>
          <a:bodyPr>
            <a:normAutofit fontScale="92500" lnSpcReduction="20000"/>
          </a:bodyPr>
          <a:lstStyle/>
          <a:p>
            <a:pPr marL="0" indent="0" algn="just">
              <a:buNone/>
            </a:pPr>
            <a:r>
              <a:rPr lang="id-ID" sz="2400" dirty="0" smtClean="0">
                <a:latin typeface="Times New Roman" pitchFamily="18" charset="0"/>
                <a:cs typeface="Times New Roman" pitchFamily="18" charset="0"/>
              </a:rPr>
              <a:t>karenaV</a:t>
            </a:r>
            <a:r>
              <a:rPr lang="id-ID" sz="2400" baseline="-25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&gt; V</a:t>
            </a:r>
            <a:r>
              <a:rPr lang="id-ID" sz="2400" baseline="-25000" dirty="0" smtClean="0">
                <a:latin typeface="Times New Roman" pitchFamily="18" charset="0"/>
                <a:cs typeface="Times New Roman" pitchFamily="18" charset="0"/>
              </a:rPr>
              <a:t>1</a:t>
            </a:r>
            <a:r>
              <a:rPr lang="id-ID" sz="2400" dirty="0" smtClean="0">
                <a:latin typeface="Times New Roman" pitchFamily="18" charset="0"/>
                <a:cs typeface="Times New Roman" pitchFamily="18" charset="0"/>
              </a:rPr>
              <a:t> , maka harga</a:t>
            </a:r>
          </a:p>
          <a:p>
            <a:pPr marL="0" indent="0" algn="just">
              <a:buNone/>
            </a:pPr>
            <a:r>
              <a:rPr lang="id-ID" sz="2400" dirty="0" smtClean="0">
                <a:latin typeface="Times New Roman" pitchFamily="18" charset="0"/>
                <a:cs typeface="Times New Roman" pitchFamily="18" charset="0"/>
              </a:rPr>
              <a:t> </a:t>
            </a:r>
          </a:p>
          <a:p>
            <a:pPr marL="0" indent="0" algn="just">
              <a:buNone/>
            </a:pPr>
            <a:r>
              <a:rPr lang="id-ID" sz="2400" dirty="0" smtClean="0">
                <a:latin typeface="Times New Roman" pitchFamily="18" charset="0"/>
                <a:cs typeface="Times New Roman" pitchFamily="18" charset="0"/>
              </a:rPr>
              <a:t>ln V</a:t>
            </a:r>
            <a:r>
              <a:rPr lang="id-ID" sz="2400" baseline="-25000" dirty="0" smtClean="0">
                <a:latin typeface="Times New Roman" pitchFamily="18" charset="0"/>
                <a:cs typeface="Times New Roman" pitchFamily="18" charset="0"/>
              </a:rPr>
              <a:t>B</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A</a:t>
            </a:r>
            <a:r>
              <a:rPr lang="id-ID" sz="2400" dirty="0" smtClean="0">
                <a:latin typeface="Times New Roman" pitchFamily="18" charset="0"/>
                <a:cs typeface="Times New Roman" pitchFamily="18" charset="0"/>
              </a:rPr>
              <a:t> adalah positif, </a:t>
            </a:r>
          </a:p>
          <a:p>
            <a:pPr marL="0" indent="0" algn="just">
              <a:buNone/>
            </a:pPr>
            <a:endParaRPr lang="id-ID" sz="2400" dirty="0" smtClean="0">
              <a:latin typeface="Times New Roman" pitchFamily="18" charset="0"/>
              <a:cs typeface="Times New Roman" pitchFamily="18" charset="0"/>
            </a:endParaRPr>
          </a:p>
          <a:p>
            <a:pPr marL="0" indent="0" algn="just">
              <a:buNone/>
            </a:pPr>
            <a:r>
              <a:rPr lang="id-ID" sz="2400" dirty="0" smtClean="0">
                <a:latin typeface="Times New Roman" pitchFamily="18" charset="0"/>
                <a:cs typeface="Times New Roman" pitchFamily="18" charset="0"/>
              </a:rPr>
              <a:t>Q</a:t>
            </a:r>
            <a:r>
              <a:rPr lang="id-ID" sz="2400" baseline="-25000" dirty="0" smtClean="0">
                <a:latin typeface="Times New Roman" pitchFamily="18" charset="0"/>
                <a:cs typeface="Times New Roman" pitchFamily="18" charset="0"/>
              </a:rPr>
              <a:t>AB</a:t>
            </a:r>
            <a:r>
              <a:rPr lang="id-ID" sz="2400" dirty="0" smtClean="0">
                <a:latin typeface="Times New Roman" pitchFamily="18" charset="0"/>
                <a:cs typeface="Times New Roman" pitchFamily="18" charset="0"/>
              </a:rPr>
              <a:t> = W</a:t>
            </a:r>
            <a:r>
              <a:rPr lang="id-ID" sz="2400" baseline="-25000" dirty="0" smtClean="0">
                <a:latin typeface="Times New Roman" pitchFamily="18" charset="0"/>
                <a:cs typeface="Times New Roman" pitchFamily="18" charset="0"/>
              </a:rPr>
              <a:t>AB</a:t>
            </a:r>
            <a:r>
              <a:rPr lang="id-ID" sz="2400" dirty="0" smtClean="0">
                <a:latin typeface="Times New Roman" pitchFamily="18" charset="0"/>
                <a:cs typeface="Times New Roman" pitchFamily="18" charset="0"/>
              </a:rPr>
              <a:t> adalah positif. </a:t>
            </a:r>
          </a:p>
          <a:p>
            <a:pPr marL="0" indent="0" algn="just">
              <a:buNone/>
            </a:pPr>
            <a:endParaRPr lang="id-ID" sz="2400" dirty="0" smtClean="0">
              <a:latin typeface="Times New Roman" pitchFamily="18" charset="0"/>
              <a:cs typeface="Times New Roman" pitchFamily="18" charset="0"/>
            </a:endParaRPr>
          </a:p>
          <a:p>
            <a:pPr marL="0" indent="0" algn="just">
              <a:buNone/>
            </a:pPr>
            <a:r>
              <a:rPr lang="id-ID" sz="2400" dirty="0" smtClean="0">
                <a:latin typeface="Times New Roman" pitchFamily="18" charset="0"/>
                <a:cs typeface="Times New Roman" pitchFamily="18" charset="0"/>
              </a:rPr>
              <a:t>Hal ini, sesuai dengan perjanjian, menunjukkan bahwa kalor masuk ke sistem, berarti sistem melakukan kerja. </a:t>
            </a:r>
            <a:endParaRPr lang="id-ID" sz="2400" dirty="0"/>
          </a:p>
        </p:txBody>
      </p:sp>
      <p:grpSp>
        <p:nvGrpSpPr>
          <p:cNvPr id="26" name="Group 25"/>
          <p:cNvGrpSpPr/>
          <p:nvPr/>
        </p:nvGrpSpPr>
        <p:grpSpPr>
          <a:xfrm>
            <a:off x="4191000" y="1371600"/>
            <a:ext cx="3998213" cy="2883932"/>
            <a:chOff x="2097787" y="2362200"/>
            <a:chExt cx="3998213" cy="2883932"/>
          </a:xfrm>
        </p:grpSpPr>
        <p:sp>
          <p:nvSpPr>
            <p:cNvPr id="27" name="Freeform 26"/>
            <p:cNvSpPr/>
            <p:nvPr/>
          </p:nvSpPr>
          <p:spPr>
            <a:xfrm>
              <a:off x="2743200" y="2667000"/>
              <a:ext cx="457200" cy="1219200"/>
            </a:xfrm>
            <a:custGeom>
              <a:avLst/>
              <a:gdLst>
                <a:gd name="connsiteX0" fmla="*/ 0 w 371475"/>
                <a:gd name="connsiteY0" fmla="*/ 0 h 1000125"/>
                <a:gd name="connsiteX1" fmla="*/ 171450 w 371475"/>
                <a:gd name="connsiteY1" fmla="*/ 581025 h 1000125"/>
                <a:gd name="connsiteX2" fmla="*/ 371475 w 371475"/>
                <a:gd name="connsiteY2" fmla="*/ 1000125 h 1000125"/>
              </a:gdLst>
              <a:ahLst/>
              <a:cxnLst>
                <a:cxn ang="0">
                  <a:pos x="connsiteX0" y="connsiteY0"/>
                </a:cxn>
                <a:cxn ang="0">
                  <a:pos x="connsiteX1" y="connsiteY1"/>
                </a:cxn>
                <a:cxn ang="0">
                  <a:pos x="connsiteX2" y="connsiteY2"/>
                </a:cxn>
              </a:cxnLst>
              <a:rect l="l" t="t" r="r" b="b"/>
              <a:pathLst>
                <a:path w="371475" h="1000125">
                  <a:moveTo>
                    <a:pt x="0" y="0"/>
                  </a:moveTo>
                  <a:cubicBezTo>
                    <a:pt x="54769" y="207169"/>
                    <a:pt x="109538" y="414338"/>
                    <a:pt x="171450" y="581025"/>
                  </a:cubicBezTo>
                  <a:cubicBezTo>
                    <a:pt x="233363" y="747713"/>
                    <a:pt x="302419" y="873919"/>
                    <a:pt x="371475" y="100012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4572000" y="3429000"/>
              <a:ext cx="762000" cy="1219200"/>
            </a:xfrm>
            <a:custGeom>
              <a:avLst/>
              <a:gdLst>
                <a:gd name="connsiteX0" fmla="*/ 0 w 504825"/>
                <a:gd name="connsiteY0" fmla="*/ 0 h 876300"/>
                <a:gd name="connsiteX1" fmla="*/ 142875 w 504825"/>
                <a:gd name="connsiteY1" fmla="*/ 390525 h 876300"/>
                <a:gd name="connsiteX2" fmla="*/ 504825 w 504825"/>
                <a:gd name="connsiteY2" fmla="*/ 876300 h 876300"/>
              </a:gdLst>
              <a:ahLst/>
              <a:cxnLst>
                <a:cxn ang="0">
                  <a:pos x="connsiteX0" y="connsiteY0"/>
                </a:cxn>
                <a:cxn ang="0">
                  <a:pos x="connsiteX1" y="connsiteY1"/>
                </a:cxn>
                <a:cxn ang="0">
                  <a:pos x="connsiteX2" y="connsiteY2"/>
                </a:cxn>
              </a:cxnLst>
              <a:rect l="l" t="t" r="r" b="b"/>
              <a:pathLst>
                <a:path w="504825" h="876300">
                  <a:moveTo>
                    <a:pt x="0" y="0"/>
                  </a:moveTo>
                  <a:cubicBezTo>
                    <a:pt x="29369" y="122237"/>
                    <a:pt x="58738" y="244475"/>
                    <a:pt x="142875" y="390525"/>
                  </a:cubicBezTo>
                  <a:cubicBezTo>
                    <a:pt x="227013" y="536575"/>
                    <a:pt x="365919" y="706437"/>
                    <a:pt x="504825" y="876300"/>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9" name="Straight Connector 28"/>
            <p:cNvCxnSpPr/>
            <p:nvPr/>
          </p:nvCxnSpPr>
          <p:spPr>
            <a:xfrm>
              <a:off x="2520253" y="2438400"/>
              <a:ext cx="0" cy="2438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520253" y="4876800"/>
              <a:ext cx="3505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Freeform 30"/>
            <p:cNvSpPr/>
            <p:nvPr/>
          </p:nvSpPr>
          <p:spPr>
            <a:xfrm>
              <a:off x="3200400" y="3886200"/>
              <a:ext cx="2133600" cy="762000"/>
            </a:xfrm>
            <a:custGeom>
              <a:avLst/>
              <a:gdLst>
                <a:gd name="connsiteX0" fmla="*/ 0 w 1485900"/>
                <a:gd name="connsiteY0" fmla="*/ 0 h 638175"/>
                <a:gd name="connsiteX1" fmla="*/ 514350 w 1485900"/>
                <a:gd name="connsiteY1" fmla="*/ 323850 h 638175"/>
                <a:gd name="connsiteX2" fmla="*/ 1485900 w 1485900"/>
                <a:gd name="connsiteY2" fmla="*/ 638175 h 638175"/>
              </a:gdLst>
              <a:ahLst/>
              <a:cxnLst>
                <a:cxn ang="0">
                  <a:pos x="connsiteX0" y="connsiteY0"/>
                </a:cxn>
                <a:cxn ang="0">
                  <a:pos x="connsiteX1" y="connsiteY1"/>
                </a:cxn>
                <a:cxn ang="0">
                  <a:pos x="connsiteX2" y="connsiteY2"/>
                </a:cxn>
              </a:cxnLst>
              <a:rect l="l" t="t" r="r" b="b"/>
              <a:pathLst>
                <a:path w="1485900" h="638175">
                  <a:moveTo>
                    <a:pt x="0" y="0"/>
                  </a:moveTo>
                  <a:cubicBezTo>
                    <a:pt x="133350" y="108743"/>
                    <a:pt x="266700" y="217487"/>
                    <a:pt x="514350" y="323850"/>
                  </a:cubicBezTo>
                  <a:cubicBezTo>
                    <a:pt x="762000" y="430213"/>
                    <a:pt x="1123950" y="534194"/>
                    <a:pt x="1485900" y="63817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p:cNvSpPr txBox="1"/>
            <p:nvPr/>
          </p:nvSpPr>
          <p:spPr>
            <a:xfrm>
              <a:off x="5720653" y="4876800"/>
              <a:ext cx="338554" cy="369332"/>
            </a:xfrm>
            <a:prstGeom prst="rect">
              <a:avLst/>
            </a:prstGeom>
            <a:noFill/>
          </p:spPr>
          <p:txBody>
            <a:bodyPr wrap="none" rtlCol="0">
              <a:spAutoFit/>
            </a:bodyPr>
            <a:lstStyle/>
            <a:p>
              <a:r>
                <a:rPr lang="en-US" dirty="0" smtClean="0"/>
                <a:t>V</a:t>
              </a:r>
              <a:endParaRPr lang="en-US" dirty="0"/>
            </a:p>
          </p:txBody>
        </p:sp>
        <p:sp>
          <p:nvSpPr>
            <p:cNvPr id="33" name="TextBox 32"/>
            <p:cNvSpPr txBox="1"/>
            <p:nvPr/>
          </p:nvSpPr>
          <p:spPr>
            <a:xfrm>
              <a:off x="2139253" y="2514600"/>
              <a:ext cx="312906" cy="369332"/>
            </a:xfrm>
            <a:prstGeom prst="rect">
              <a:avLst/>
            </a:prstGeom>
            <a:noFill/>
          </p:spPr>
          <p:txBody>
            <a:bodyPr wrap="none" rtlCol="0">
              <a:spAutoFit/>
            </a:bodyPr>
            <a:lstStyle/>
            <a:p>
              <a:r>
                <a:rPr lang="en-US" dirty="0" smtClean="0"/>
                <a:t>p</a:t>
              </a:r>
              <a:endParaRPr lang="en-US" dirty="0"/>
            </a:p>
          </p:txBody>
        </p:sp>
        <p:sp>
          <p:nvSpPr>
            <p:cNvPr id="37" name="TextBox 36"/>
            <p:cNvSpPr txBox="1"/>
            <p:nvPr/>
          </p:nvSpPr>
          <p:spPr>
            <a:xfrm>
              <a:off x="3834183" y="4431268"/>
              <a:ext cx="585417" cy="369332"/>
            </a:xfrm>
            <a:prstGeom prst="rect">
              <a:avLst/>
            </a:prstGeom>
            <a:noFill/>
          </p:spPr>
          <p:txBody>
            <a:bodyPr wrap="none" rtlCol="0">
              <a:spAutoFit/>
            </a:bodyPr>
            <a:lstStyle/>
            <a:p>
              <a:r>
                <a:rPr lang="en-US" dirty="0" smtClean="0"/>
                <a:t>Q</a:t>
              </a:r>
              <a:r>
                <a:rPr lang="en-US" baseline="-25000" dirty="0" smtClean="0"/>
                <a:t>CD</a:t>
              </a:r>
              <a:endParaRPr lang="en-US" dirty="0"/>
            </a:p>
          </p:txBody>
        </p:sp>
        <p:cxnSp>
          <p:nvCxnSpPr>
            <p:cNvPr id="40" name="Straight Arrow Connector 39"/>
            <p:cNvCxnSpPr/>
            <p:nvPr/>
          </p:nvCxnSpPr>
          <p:spPr>
            <a:xfrm>
              <a:off x="3962400" y="2667000"/>
              <a:ext cx="5653" cy="838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4495800" y="4114800"/>
              <a:ext cx="0" cy="609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4231387" y="3669268"/>
              <a:ext cx="1864613" cy="369332"/>
            </a:xfrm>
            <a:prstGeom prst="rect">
              <a:avLst/>
            </a:prstGeom>
            <a:noFill/>
          </p:spPr>
          <p:txBody>
            <a:bodyPr wrap="none" rtlCol="0">
              <a:spAutoFit/>
            </a:bodyPr>
            <a:lstStyle/>
            <a:p>
              <a:r>
                <a:rPr lang="en-US" dirty="0" err="1" smtClean="0"/>
                <a:t>proses</a:t>
              </a:r>
              <a:r>
                <a:rPr lang="en-US" dirty="0" smtClean="0"/>
                <a:t> </a:t>
              </a:r>
              <a:r>
                <a:rPr lang="en-US" dirty="0" err="1" smtClean="0"/>
                <a:t>adiabatis</a:t>
              </a:r>
              <a:endParaRPr lang="en-US" dirty="0"/>
            </a:p>
          </p:txBody>
        </p:sp>
        <p:sp>
          <p:nvSpPr>
            <p:cNvPr id="46" name="TextBox 45"/>
            <p:cNvSpPr txBox="1"/>
            <p:nvPr/>
          </p:nvSpPr>
          <p:spPr>
            <a:xfrm>
              <a:off x="2097787" y="3200400"/>
              <a:ext cx="1864613" cy="369332"/>
            </a:xfrm>
            <a:prstGeom prst="rect">
              <a:avLst/>
            </a:prstGeom>
            <a:noFill/>
          </p:spPr>
          <p:txBody>
            <a:bodyPr wrap="none" rtlCol="0">
              <a:spAutoFit/>
            </a:bodyPr>
            <a:lstStyle/>
            <a:p>
              <a:r>
                <a:rPr lang="en-US" dirty="0" err="1" smtClean="0"/>
                <a:t>proses</a:t>
              </a:r>
              <a:r>
                <a:rPr lang="en-US" dirty="0" smtClean="0"/>
                <a:t> </a:t>
              </a:r>
              <a:r>
                <a:rPr lang="en-US" dirty="0" err="1" smtClean="0"/>
                <a:t>adiabatis</a:t>
              </a:r>
              <a:endParaRPr lang="en-US" dirty="0"/>
            </a:p>
          </p:txBody>
        </p:sp>
        <p:sp>
          <p:nvSpPr>
            <p:cNvPr id="47" name="TextBox 46"/>
            <p:cNvSpPr txBox="1"/>
            <p:nvPr/>
          </p:nvSpPr>
          <p:spPr>
            <a:xfrm>
              <a:off x="3182667" y="2819400"/>
              <a:ext cx="2227533" cy="369332"/>
            </a:xfrm>
            <a:prstGeom prst="rect">
              <a:avLst/>
            </a:prstGeom>
            <a:noFill/>
          </p:spPr>
          <p:txBody>
            <a:bodyPr wrap="none" rtlCol="0">
              <a:spAutoFit/>
            </a:bodyPr>
            <a:lstStyle/>
            <a:p>
              <a:r>
                <a:rPr lang="en-US" dirty="0" err="1" smtClean="0"/>
                <a:t>proses</a:t>
              </a:r>
              <a:r>
                <a:rPr lang="en-US" dirty="0" smtClean="0"/>
                <a:t> isotermal,T</a:t>
              </a:r>
              <a:r>
                <a:rPr lang="en-US" baseline="-25000" dirty="0" smtClean="0"/>
                <a:t>1</a:t>
              </a:r>
              <a:endParaRPr lang="en-US" dirty="0"/>
            </a:p>
          </p:txBody>
        </p:sp>
        <p:sp>
          <p:nvSpPr>
            <p:cNvPr id="50" name="TextBox 49"/>
            <p:cNvSpPr txBox="1"/>
            <p:nvPr/>
          </p:nvSpPr>
          <p:spPr>
            <a:xfrm>
              <a:off x="2252019" y="4050268"/>
              <a:ext cx="2167581" cy="369332"/>
            </a:xfrm>
            <a:prstGeom prst="rect">
              <a:avLst/>
            </a:prstGeom>
            <a:noFill/>
          </p:spPr>
          <p:txBody>
            <a:bodyPr wrap="none" rtlCol="0">
              <a:spAutoFit/>
            </a:bodyPr>
            <a:lstStyle/>
            <a:p>
              <a:r>
                <a:rPr lang="en-US" dirty="0" err="1" smtClean="0"/>
                <a:t>proses</a:t>
              </a:r>
              <a:r>
                <a:rPr lang="en-US" dirty="0" smtClean="0"/>
                <a:t> isotermal,T</a:t>
              </a:r>
              <a:r>
                <a:rPr lang="en-US" baseline="-25000" dirty="0" smtClean="0"/>
                <a:t>2</a:t>
              </a:r>
              <a:endParaRPr lang="en-US" dirty="0"/>
            </a:p>
          </p:txBody>
        </p:sp>
        <p:sp>
          <p:nvSpPr>
            <p:cNvPr id="51" name="TextBox 50"/>
            <p:cNvSpPr txBox="1"/>
            <p:nvPr/>
          </p:nvSpPr>
          <p:spPr>
            <a:xfrm>
              <a:off x="3501479" y="2450068"/>
              <a:ext cx="384721" cy="276999"/>
            </a:xfrm>
            <a:prstGeom prst="rect">
              <a:avLst/>
            </a:prstGeom>
            <a:noFill/>
          </p:spPr>
          <p:txBody>
            <a:bodyPr wrap="none" lIns="0" tIns="0" rIns="0" bIns="0" rtlCol="0">
              <a:spAutoFit/>
            </a:bodyPr>
            <a:lstStyle/>
            <a:p>
              <a:r>
                <a:rPr lang="en-US" dirty="0" smtClean="0"/>
                <a:t>Q</a:t>
              </a:r>
              <a:r>
                <a:rPr lang="en-US" baseline="-25000" dirty="0" smtClean="0"/>
                <a:t>AB</a:t>
              </a:r>
              <a:endParaRPr lang="en-US" dirty="0"/>
            </a:p>
          </p:txBody>
        </p:sp>
        <p:sp>
          <p:nvSpPr>
            <p:cNvPr id="53" name="TextBox 52"/>
            <p:cNvSpPr txBox="1"/>
            <p:nvPr/>
          </p:nvSpPr>
          <p:spPr>
            <a:xfrm>
              <a:off x="2895600" y="3745468"/>
              <a:ext cx="351378" cy="369332"/>
            </a:xfrm>
            <a:prstGeom prst="rect">
              <a:avLst/>
            </a:prstGeom>
            <a:noFill/>
          </p:spPr>
          <p:txBody>
            <a:bodyPr wrap="none" rtlCol="0">
              <a:spAutoFit/>
            </a:bodyPr>
            <a:lstStyle/>
            <a:p>
              <a:r>
                <a:rPr lang="en-US" dirty="0" smtClean="0"/>
                <a:t>D</a:t>
              </a:r>
              <a:endParaRPr lang="en-US" dirty="0"/>
            </a:p>
          </p:txBody>
        </p:sp>
        <p:sp>
          <p:nvSpPr>
            <p:cNvPr id="54" name="TextBox 53"/>
            <p:cNvSpPr txBox="1"/>
            <p:nvPr/>
          </p:nvSpPr>
          <p:spPr>
            <a:xfrm>
              <a:off x="2590800" y="2362200"/>
              <a:ext cx="338554" cy="369332"/>
            </a:xfrm>
            <a:prstGeom prst="rect">
              <a:avLst/>
            </a:prstGeom>
            <a:noFill/>
          </p:spPr>
          <p:txBody>
            <a:bodyPr wrap="none" rtlCol="0">
              <a:spAutoFit/>
            </a:bodyPr>
            <a:lstStyle/>
            <a:p>
              <a:r>
                <a:rPr lang="en-US" dirty="0" smtClean="0"/>
                <a:t>A</a:t>
              </a:r>
              <a:endParaRPr lang="en-US" dirty="0"/>
            </a:p>
          </p:txBody>
        </p:sp>
        <p:sp>
          <p:nvSpPr>
            <p:cNvPr id="55" name="TextBox 54"/>
            <p:cNvSpPr txBox="1"/>
            <p:nvPr/>
          </p:nvSpPr>
          <p:spPr>
            <a:xfrm>
              <a:off x="4538246" y="3276600"/>
              <a:ext cx="338554" cy="369332"/>
            </a:xfrm>
            <a:prstGeom prst="rect">
              <a:avLst/>
            </a:prstGeom>
            <a:noFill/>
          </p:spPr>
          <p:txBody>
            <a:bodyPr wrap="none" rtlCol="0">
              <a:spAutoFit/>
            </a:bodyPr>
            <a:lstStyle/>
            <a:p>
              <a:r>
                <a:rPr lang="en-US" dirty="0" smtClean="0"/>
                <a:t>B</a:t>
              </a:r>
              <a:endParaRPr lang="en-US" dirty="0"/>
            </a:p>
          </p:txBody>
        </p:sp>
        <p:sp>
          <p:nvSpPr>
            <p:cNvPr id="56" name="TextBox 55"/>
            <p:cNvSpPr txBox="1"/>
            <p:nvPr/>
          </p:nvSpPr>
          <p:spPr>
            <a:xfrm>
              <a:off x="5287422" y="4431268"/>
              <a:ext cx="351378" cy="369332"/>
            </a:xfrm>
            <a:prstGeom prst="rect">
              <a:avLst/>
            </a:prstGeom>
            <a:noFill/>
          </p:spPr>
          <p:txBody>
            <a:bodyPr wrap="none" rtlCol="0">
              <a:spAutoFit/>
            </a:bodyPr>
            <a:lstStyle/>
            <a:p>
              <a:r>
                <a:rPr lang="en-US" dirty="0" smtClean="0"/>
                <a:t>C</a:t>
              </a:r>
              <a:endParaRPr lang="en-US" dirty="0"/>
            </a:p>
          </p:txBody>
        </p:sp>
        <p:sp>
          <p:nvSpPr>
            <p:cNvPr id="57" name="Freeform 56"/>
            <p:cNvSpPr/>
            <p:nvPr/>
          </p:nvSpPr>
          <p:spPr>
            <a:xfrm>
              <a:off x="2743200" y="2667000"/>
              <a:ext cx="1828800" cy="762000"/>
            </a:xfrm>
            <a:custGeom>
              <a:avLst/>
              <a:gdLst>
                <a:gd name="connsiteX0" fmla="*/ 0 w 1485900"/>
                <a:gd name="connsiteY0" fmla="*/ 0 h 638175"/>
                <a:gd name="connsiteX1" fmla="*/ 514350 w 1485900"/>
                <a:gd name="connsiteY1" fmla="*/ 323850 h 638175"/>
                <a:gd name="connsiteX2" fmla="*/ 1485900 w 1485900"/>
                <a:gd name="connsiteY2" fmla="*/ 638175 h 638175"/>
              </a:gdLst>
              <a:ahLst/>
              <a:cxnLst>
                <a:cxn ang="0">
                  <a:pos x="connsiteX0" y="connsiteY0"/>
                </a:cxn>
                <a:cxn ang="0">
                  <a:pos x="connsiteX1" y="connsiteY1"/>
                </a:cxn>
                <a:cxn ang="0">
                  <a:pos x="connsiteX2" y="connsiteY2"/>
                </a:cxn>
              </a:cxnLst>
              <a:rect l="l" t="t" r="r" b="b"/>
              <a:pathLst>
                <a:path w="1485900" h="638175">
                  <a:moveTo>
                    <a:pt x="0" y="0"/>
                  </a:moveTo>
                  <a:cubicBezTo>
                    <a:pt x="133350" y="108743"/>
                    <a:pt x="266700" y="217487"/>
                    <a:pt x="514350" y="323850"/>
                  </a:cubicBezTo>
                  <a:cubicBezTo>
                    <a:pt x="762000" y="430213"/>
                    <a:pt x="1123950" y="534194"/>
                    <a:pt x="1485900" y="63817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 xmlns:p14="http://schemas.microsoft.com/office/powerpoint/2010/main" val="1429147901"/>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 Diagonal Corner Rectangle 8"/>
          <p:cNvSpPr/>
          <p:nvPr/>
        </p:nvSpPr>
        <p:spPr>
          <a:xfrm>
            <a:off x="304800" y="685800"/>
            <a:ext cx="8153400" cy="5867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6" name="Rounded Rectangle 65">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67" name="Rounded Rectangle 66">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68" name="Rounded Rectangle 67">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69" name="Rounded Rectangle 68"/>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70"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71" name="Isosceles Triangle 70"/>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2" name="Isosceles Triangle 71"/>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73" name="Rounded Rectangle 72">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74" name="Rounded Rectangle 73">
            <a:hlinkClick r:id="rId4"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75" name="Title 1"/>
          <p:cNvSpPr txBox="1">
            <a:spLocks/>
          </p:cNvSpPr>
          <p:nvPr/>
        </p:nvSpPr>
        <p:spPr bwMode="auto">
          <a:xfrm rot="16200000">
            <a:off x="5727700" y="3441700"/>
            <a:ext cx="6248400" cy="584200"/>
          </a:xfrm>
          <a:prstGeom prst="rect">
            <a:avLst/>
          </a:prstGeom>
          <a:solidFill>
            <a:schemeClr val="bg2">
              <a:lumMod val="75000"/>
            </a:scheme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bg1"/>
                </a:solidFill>
                <a:effectLst/>
                <a:uLnTx/>
                <a:uFillTx/>
                <a:latin typeface="+mj-lt"/>
                <a:ea typeface="+mj-ea"/>
                <a:cs typeface="+mj-cs"/>
              </a:rPr>
              <a:t>Materi</a:t>
            </a:r>
            <a:endParaRPr kumimoji="0" lang="id-ID" sz="4400" b="0" i="0" u="none" strike="noStrike" kern="1200" cap="none" spc="0" normalizeH="0" baseline="0" noProof="0" dirty="0">
              <a:ln>
                <a:noFill/>
              </a:ln>
              <a:solidFill>
                <a:schemeClr val="bg1"/>
              </a:solidFill>
              <a:effectLst/>
              <a:uLnTx/>
              <a:uFillTx/>
              <a:latin typeface="+mj-lt"/>
              <a:ea typeface="+mj-ea"/>
              <a:cs typeface="+mj-cs"/>
            </a:endParaRPr>
          </a:p>
        </p:txBody>
      </p:sp>
      <p:grpSp>
        <p:nvGrpSpPr>
          <p:cNvPr id="65" name="Group 64"/>
          <p:cNvGrpSpPr/>
          <p:nvPr/>
        </p:nvGrpSpPr>
        <p:grpSpPr>
          <a:xfrm>
            <a:off x="4495800" y="1600200"/>
            <a:ext cx="3998213" cy="2883932"/>
            <a:chOff x="2097787" y="2362200"/>
            <a:chExt cx="3998213" cy="2883932"/>
          </a:xfrm>
        </p:grpSpPr>
        <p:sp>
          <p:nvSpPr>
            <p:cNvPr id="41" name="Freeform 40"/>
            <p:cNvSpPr/>
            <p:nvPr/>
          </p:nvSpPr>
          <p:spPr>
            <a:xfrm>
              <a:off x="2743200" y="2667000"/>
              <a:ext cx="457200" cy="1219200"/>
            </a:xfrm>
            <a:custGeom>
              <a:avLst/>
              <a:gdLst>
                <a:gd name="connsiteX0" fmla="*/ 0 w 371475"/>
                <a:gd name="connsiteY0" fmla="*/ 0 h 1000125"/>
                <a:gd name="connsiteX1" fmla="*/ 171450 w 371475"/>
                <a:gd name="connsiteY1" fmla="*/ 581025 h 1000125"/>
                <a:gd name="connsiteX2" fmla="*/ 371475 w 371475"/>
                <a:gd name="connsiteY2" fmla="*/ 1000125 h 1000125"/>
              </a:gdLst>
              <a:ahLst/>
              <a:cxnLst>
                <a:cxn ang="0">
                  <a:pos x="connsiteX0" y="connsiteY0"/>
                </a:cxn>
                <a:cxn ang="0">
                  <a:pos x="connsiteX1" y="connsiteY1"/>
                </a:cxn>
                <a:cxn ang="0">
                  <a:pos x="connsiteX2" y="connsiteY2"/>
                </a:cxn>
              </a:cxnLst>
              <a:rect l="l" t="t" r="r" b="b"/>
              <a:pathLst>
                <a:path w="371475" h="1000125">
                  <a:moveTo>
                    <a:pt x="0" y="0"/>
                  </a:moveTo>
                  <a:cubicBezTo>
                    <a:pt x="54769" y="207169"/>
                    <a:pt x="109538" y="414338"/>
                    <a:pt x="171450" y="581025"/>
                  </a:cubicBezTo>
                  <a:cubicBezTo>
                    <a:pt x="233363" y="747713"/>
                    <a:pt x="302419" y="873919"/>
                    <a:pt x="371475" y="100012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4572000" y="3429000"/>
              <a:ext cx="762000" cy="1219200"/>
            </a:xfrm>
            <a:custGeom>
              <a:avLst/>
              <a:gdLst>
                <a:gd name="connsiteX0" fmla="*/ 0 w 504825"/>
                <a:gd name="connsiteY0" fmla="*/ 0 h 876300"/>
                <a:gd name="connsiteX1" fmla="*/ 142875 w 504825"/>
                <a:gd name="connsiteY1" fmla="*/ 390525 h 876300"/>
                <a:gd name="connsiteX2" fmla="*/ 504825 w 504825"/>
                <a:gd name="connsiteY2" fmla="*/ 876300 h 876300"/>
              </a:gdLst>
              <a:ahLst/>
              <a:cxnLst>
                <a:cxn ang="0">
                  <a:pos x="connsiteX0" y="connsiteY0"/>
                </a:cxn>
                <a:cxn ang="0">
                  <a:pos x="connsiteX1" y="connsiteY1"/>
                </a:cxn>
                <a:cxn ang="0">
                  <a:pos x="connsiteX2" y="connsiteY2"/>
                </a:cxn>
              </a:cxnLst>
              <a:rect l="l" t="t" r="r" b="b"/>
              <a:pathLst>
                <a:path w="504825" h="876300">
                  <a:moveTo>
                    <a:pt x="0" y="0"/>
                  </a:moveTo>
                  <a:cubicBezTo>
                    <a:pt x="29369" y="122237"/>
                    <a:pt x="58738" y="244475"/>
                    <a:pt x="142875" y="390525"/>
                  </a:cubicBezTo>
                  <a:cubicBezTo>
                    <a:pt x="227013" y="536575"/>
                    <a:pt x="365919" y="706437"/>
                    <a:pt x="504825" y="876300"/>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3" name="Straight Connector 42"/>
            <p:cNvCxnSpPr/>
            <p:nvPr/>
          </p:nvCxnSpPr>
          <p:spPr>
            <a:xfrm>
              <a:off x="2520253" y="2438400"/>
              <a:ext cx="0" cy="2438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520253" y="4876800"/>
              <a:ext cx="3505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Freeform 44"/>
            <p:cNvSpPr/>
            <p:nvPr/>
          </p:nvSpPr>
          <p:spPr>
            <a:xfrm>
              <a:off x="3200400" y="3886200"/>
              <a:ext cx="2133600" cy="762000"/>
            </a:xfrm>
            <a:custGeom>
              <a:avLst/>
              <a:gdLst>
                <a:gd name="connsiteX0" fmla="*/ 0 w 1485900"/>
                <a:gd name="connsiteY0" fmla="*/ 0 h 638175"/>
                <a:gd name="connsiteX1" fmla="*/ 514350 w 1485900"/>
                <a:gd name="connsiteY1" fmla="*/ 323850 h 638175"/>
                <a:gd name="connsiteX2" fmla="*/ 1485900 w 1485900"/>
                <a:gd name="connsiteY2" fmla="*/ 638175 h 638175"/>
              </a:gdLst>
              <a:ahLst/>
              <a:cxnLst>
                <a:cxn ang="0">
                  <a:pos x="connsiteX0" y="connsiteY0"/>
                </a:cxn>
                <a:cxn ang="0">
                  <a:pos x="connsiteX1" y="connsiteY1"/>
                </a:cxn>
                <a:cxn ang="0">
                  <a:pos x="connsiteX2" y="connsiteY2"/>
                </a:cxn>
              </a:cxnLst>
              <a:rect l="l" t="t" r="r" b="b"/>
              <a:pathLst>
                <a:path w="1485900" h="638175">
                  <a:moveTo>
                    <a:pt x="0" y="0"/>
                  </a:moveTo>
                  <a:cubicBezTo>
                    <a:pt x="133350" y="108743"/>
                    <a:pt x="266700" y="217487"/>
                    <a:pt x="514350" y="323850"/>
                  </a:cubicBezTo>
                  <a:cubicBezTo>
                    <a:pt x="762000" y="430213"/>
                    <a:pt x="1123950" y="534194"/>
                    <a:pt x="1485900" y="63817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TextBox 53"/>
            <p:cNvSpPr txBox="1"/>
            <p:nvPr/>
          </p:nvSpPr>
          <p:spPr>
            <a:xfrm>
              <a:off x="5720653" y="4876800"/>
              <a:ext cx="338554" cy="369332"/>
            </a:xfrm>
            <a:prstGeom prst="rect">
              <a:avLst/>
            </a:prstGeom>
            <a:noFill/>
          </p:spPr>
          <p:txBody>
            <a:bodyPr wrap="none" rtlCol="0">
              <a:spAutoFit/>
            </a:bodyPr>
            <a:lstStyle/>
            <a:p>
              <a:r>
                <a:rPr lang="en-US" dirty="0" smtClean="0"/>
                <a:t>V</a:t>
              </a:r>
              <a:endParaRPr lang="en-US" dirty="0"/>
            </a:p>
          </p:txBody>
        </p:sp>
        <p:sp>
          <p:nvSpPr>
            <p:cNvPr id="55" name="TextBox 54"/>
            <p:cNvSpPr txBox="1"/>
            <p:nvPr/>
          </p:nvSpPr>
          <p:spPr>
            <a:xfrm>
              <a:off x="2139253" y="2514600"/>
              <a:ext cx="312906" cy="369332"/>
            </a:xfrm>
            <a:prstGeom prst="rect">
              <a:avLst/>
            </a:prstGeom>
            <a:noFill/>
          </p:spPr>
          <p:txBody>
            <a:bodyPr wrap="none" rtlCol="0">
              <a:spAutoFit/>
            </a:bodyPr>
            <a:lstStyle/>
            <a:p>
              <a:r>
                <a:rPr lang="en-US" dirty="0" smtClean="0"/>
                <a:t>p</a:t>
              </a:r>
              <a:endParaRPr lang="en-US" dirty="0"/>
            </a:p>
          </p:txBody>
        </p:sp>
        <p:sp>
          <p:nvSpPr>
            <p:cNvPr id="53" name="TextBox 52"/>
            <p:cNvSpPr txBox="1"/>
            <p:nvPr/>
          </p:nvSpPr>
          <p:spPr>
            <a:xfrm>
              <a:off x="3834183" y="4431268"/>
              <a:ext cx="585417" cy="369332"/>
            </a:xfrm>
            <a:prstGeom prst="rect">
              <a:avLst/>
            </a:prstGeom>
            <a:noFill/>
          </p:spPr>
          <p:txBody>
            <a:bodyPr wrap="none" rtlCol="0">
              <a:spAutoFit/>
            </a:bodyPr>
            <a:lstStyle/>
            <a:p>
              <a:r>
                <a:rPr lang="en-US" dirty="0" smtClean="0"/>
                <a:t>Q</a:t>
              </a:r>
              <a:r>
                <a:rPr lang="en-US" baseline="-25000" dirty="0" smtClean="0"/>
                <a:t>CD</a:t>
              </a:r>
              <a:endParaRPr lang="en-US" dirty="0"/>
            </a:p>
          </p:txBody>
        </p:sp>
        <p:cxnSp>
          <p:nvCxnSpPr>
            <p:cNvPr id="46" name="Straight Arrow Connector 45"/>
            <p:cNvCxnSpPr/>
            <p:nvPr/>
          </p:nvCxnSpPr>
          <p:spPr>
            <a:xfrm>
              <a:off x="3962400" y="2667000"/>
              <a:ext cx="5653" cy="838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4495800" y="4114800"/>
              <a:ext cx="0" cy="609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4231387" y="3669268"/>
              <a:ext cx="1864613" cy="369332"/>
            </a:xfrm>
            <a:prstGeom prst="rect">
              <a:avLst/>
            </a:prstGeom>
            <a:noFill/>
          </p:spPr>
          <p:txBody>
            <a:bodyPr wrap="none" rtlCol="0">
              <a:spAutoFit/>
            </a:bodyPr>
            <a:lstStyle/>
            <a:p>
              <a:r>
                <a:rPr lang="en-US" dirty="0" err="1" smtClean="0"/>
                <a:t>proses</a:t>
              </a:r>
              <a:r>
                <a:rPr lang="en-US" dirty="0" smtClean="0"/>
                <a:t> </a:t>
              </a:r>
              <a:r>
                <a:rPr lang="en-US" dirty="0" err="1" smtClean="0"/>
                <a:t>adiabatis</a:t>
              </a:r>
              <a:endParaRPr lang="en-US" dirty="0"/>
            </a:p>
          </p:txBody>
        </p:sp>
        <p:sp>
          <p:nvSpPr>
            <p:cNvPr id="49" name="TextBox 48"/>
            <p:cNvSpPr txBox="1"/>
            <p:nvPr/>
          </p:nvSpPr>
          <p:spPr>
            <a:xfrm>
              <a:off x="2097787" y="3200400"/>
              <a:ext cx="1864613" cy="369332"/>
            </a:xfrm>
            <a:prstGeom prst="rect">
              <a:avLst/>
            </a:prstGeom>
            <a:noFill/>
          </p:spPr>
          <p:txBody>
            <a:bodyPr wrap="none" rtlCol="0">
              <a:spAutoFit/>
            </a:bodyPr>
            <a:lstStyle/>
            <a:p>
              <a:r>
                <a:rPr lang="en-US" dirty="0" err="1" smtClean="0"/>
                <a:t>proses</a:t>
              </a:r>
              <a:r>
                <a:rPr lang="en-US" dirty="0" smtClean="0"/>
                <a:t> </a:t>
              </a:r>
              <a:r>
                <a:rPr lang="en-US" dirty="0" err="1" smtClean="0"/>
                <a:t>adiabatis</a:t>
              </a:r>
              <a:endParaRPr lang="en-US" dirty="0"/>
            </a:p>
          </p:txBody>
        </p:sp>
        <p:sp>
          <p:nvSpPr>
            <p:cNvPr id="50" name="TextBox 49"/>
            <p:cNvSpPr txBox="1"/>
            <p:nvPr/>
          </p:nvSpPr>
          <p:spPr>
            <a:xfrm>
              <a:off x="3182667" y="2819400"/>
              <a:ext cx="2227533" cy="369332"/>
            </a:xfrm>
            <a:prstGeom prst="rect">
              <a:avLst/>
            </a:prstGeom>
            <a:noFill/>
          </p:spPr>
          <p:txBody>
            <a:bodyPr wrap="none" rtlCol="0">
              <a:spAutoFit/>
            </a:bodyPr>
            <a:lstStyle/>
            <a:p>
              <a:r>
                <a:rPr lang="en-US" dirty="0" err="1" smtClean="0"/>
                <a:t>proses</a:t>
              </a:r>
              <a:r>
                <a:rPr lang="en-US" dirty="0" smtClean="0"/>
                <a:t> isotermal,T</a:t>
              </a:r>
              <a:r>
                <a:rPr lang="en-US" baseline="-25000" dirty="0" smtClean="0"/>
                <a:t>1</a:t>
              </a:r>
              <a:endParaRPr lang="en-US" dirty="0"/>
            </a:p>
          </p:txBody>
        </p:sp>
        <p:sp>
          <p:nvSpPr>
            <p:cNvPr id="51" name="TextBox 50"/>
            <p:cNvSpPr txBox="1"/>
            <p:nvPr/>
          </p:nvSpPr>
          <p:spPr>
            <a:xfrm>
              <a:off x="2252019" y="4050268"/>
              <a:ext cx="2167581" cy="369332"/>
            </a:xfrm>
            <a:prstGeom prst="rect">
              <a:avLst/>
            </a:prstGeom>
            <a:noFill/>
          </p:spPr>
          <p:txBody>
            <a:bodyPr wrap="none" rtlCol="0">
              <a:spAutoFit/>
            </a:bodyPr>
            <a:lstStyle/>
            <a:p>
              <a:r>
                <a:rPr lang="en-US" dirty="0" err="1" smtClean="0"/>
                <a:t>proses</a:t>
              </a:r>
              <a:r>
                <a:rPr lang="en-US" dirty="0" smtClean="0"/>
                <a:t> isotermal,T</a:t>
              </a:r>
              <a:r>
                <a:rPr lang="en-US" baseline="-25000" dirty="0" smtClean="0"/>
                <a:t>2</a:t>
              </a:r>
              <a:endParaRPr lang="en-US" dirty="0"/>
            </a:p>
          </p:txBody>
        </p:sp>
        <p:sp>
          <p:nvSpPr>
            <p:cNvPr id="52" name="TextBox 51"/>
            <p:cNvSpPr txBox="1"/>
            <p:nvPr/>
          </p:nvSpPr>
          <p:spPr>
            <a:xfrm>
              <a:off x="3501479" y="2450068"/>
              <a:ext cx="384721" cy="276999"/>
            </a:xfrm>
            <a:prstGeom prst="rect">
              <a:avLst/>
            </a:prstGeom>
            <a:noFill/>
          </p:spPr>
          <p:txBody>
            <a:bodyPr wrap="none" lIns="0" tIns="0" rIns="0" bIns="0" rtlCol="0">
              <a:spAutoFit/>
            </a:bodyPr>
            <a:lstStyle/>
            <a:p>
              <a:r>
                <a:rPr lang="en-US" dirty="0" smtClean="0"/>
                <a:t>Q</a:t>
              </a:r>
              <a:r>
                <a:rPr lang="en-US" baseline="-25000" dirty="0" smtClean="0"/>
                <a:t>AB</a:t>
              </a:r>
              <a:endParaRPr lang="en-US" dirty="0"/>
            </a:p>
          </p:txBody>
        </p:sp>
        <p:sp>
          <p:nvSpPr>
            <p:cNvPr id="56" name="TextBox 55"/>
            <p:cNvSpPr txBox="1"/>
            <p:nvPr/>
          </p:nvSpPr>
          <p:spPr>
            <a:xfrm>
              <a:off x="2895600" y="3745468"/>
              <a:ext cx="351378" cy="369332"/>
            </a:xfrm>
            <a:prstGeom prst="rect">
              <a:avLst/>
            </a:prstGeom>
            <a:noFill/>
          </p:spPr>
          <p:txBody>
            <a:bodyPr wrap="none" rtlCol="0">
              <a:spAutoFit/>
            </a:bodyPr>
            <a:lstStyle/>
            <a:p>
              <a:r>
                <a:rPr lang="en-US" dirty="0" smtClean="0"/>
                <a:t>D</a:t>
              </a:r>
              <a:endParaRPr lang="en-US" dirty="0"/>
            </a:p>
          </p:txBody>
        </p:sp>
        <p:sp>
          <p:nvSpPr>
            <p:cNvPr id="57" name="TextBox 56"/>
            <p:cNvSpPr txBox="1"/>
            <p:nvPr/>
          </p:nvSpPr>
          <p:spPr>
            <a:xfrm>
              <a:off x="2590800" y="2362200"/>
              <a:ext cx="338554" cy="369332"/>
            </a:xfrm>
            <a:prstGeom prst="rect">
              <a:avLst/>
            </a:prstGeom>
            <a:noFill/>
          </p:spPr>
          <p:txBody>
            <a:bodyPr wrap="none" rtlCol="0">
              <a:spAutoFit/>
            </a:bodyPr>
            <a:lstStyle/>
            <a:p>
              <a:r>
                <a:rPr lang="en-US" dirty="0" smtClean="0"/>
                <a:t>A</a:t>
              </a:r>
              <a:endParaRPr lang="en-US" dirty="0"/>
            </a:p>
          </p:txBody>
        </p:sp>
        <p:sp>
          <p:nvSpPr>
            <p:cNvPr id="58" name="TextBox 57"/>
            <p:cNvSpPr txBox="1"/>
            <p:nvPr/>
          </p:nvSpPr>
          <p:spPr>
            <a:xfrm>
              <a:off x="4538246" y="3276600"/>
              <a:ext cx="338554" cy="369332"/>
            </a:xfrm>
            <a:prstGeom prst="rect">
              <a:avLst/>
            </a:prstGeom>
            <a:noFill/>
          </p:spPr>
          <p:txBody>
            <a:bodyPr wrap="none" rtlCol="0">
              <a:spAutoFit/>
            </a:bodyPr>
            <a:lstStyle/>
            <a:p>
              <a:r>
                <a:rPr lang="en-US" dirty="0" smtClean="0"/>
                <a:t>B</a:t>
              </a:r>
              <a:endParaRPr lang="en-US" dirty="0"/>
            </a:p>
          </p:txBody>
        </p:sp>
        <p:sp>
          <p:nvSpPr>
            <p:cNvPr id="59" name="TextBox 58"/>
            <p:cNvSpPr txBox="1"/>
            <p:nvPr/>
          </p:nvSpPr>
          <p:spPr>
            <a:xfrm>
              <a:off x="5287422" y="4431268"/>
              <a:ext cx="351378" cy="369332"/>
            </a:xfrm>
            <a:prstGeom prst="rect">
              <a:avLst/>
            </a:prstGeom>
            <a:noFill/>
          </p:spPr>
          <p:txBody>
            <a:bodyPr wrap="none" rtlCol="0">
              <a:spAutoFit/>
            </a:bodyPr>
            <a:lstStyle/>
            <a:p>
              <a:r>
                <a:rPr lang="en-US" dirty="0" smtClean="0"/>
                <a:t>C</a:t>
              </a:r>
              <a:endParaRPr lang="en-US" dirty="0"/>
            </a:p>
          </p:txBody>
        </p:sp>
        <p:sp>
          <p:nvSpPr>
            <p:cNvPr id="62" name="Freeform 61"/>
            <p:cNvSpPr/>
            <p:nvPr/>
          </p:nvSpPr>
          <p:spPr>
            <a:xfrm>
              <a:off x="2743200" y="2667000"/>
              <a:ext cx="1828800" cy="762000"/>
            </a:xfrm>
            <a:custGeom>
              <a:avLst/>
              <a:gdLst>
                <a:gd name="connsiteX0" fmla="*/ 0 w 1485900"/>
                <a:gd name="connsiteY0" fmla="*/ 0 h 638175"/>
                <a:gd name="connsiteX1" fmla="*/ 514350 w 1485900"/>
                <a:gd name="connsiteY1" fmla="*/ 323850 h 638175"/>
                <a:gd name="connsiteX2" fmla="*/ 1485900 w 1485900"/>
                <a:gd name="connsiteY2" fmla="*/ 638175 h 638175"/>
              </a:gdLst>
              <a:ahLst/>
              <a:cxnLst>
                <a:cxn ang="0">
                  <a:pos x="connsiteX0" y="connsiteY0"/>
                </a:cxn>
                <a:cxn ang="0">
                  <a:pos x="connsiteX1" y="connsiteY1"/>
                </a:cxn>
                <a:cxn ang="0">
                  <a:pos x="connsiteX2" y="connsiteY2"/>
                </a:cxn>
              </a:cxnLst>
              <a:rect l="l" t="t" r="r" b="b"/>
              <a:pathLst>
                <a:path w="1485900" h="638175">
                  <a:moveTo>
                    <a:pt x="0" y="0"/>
                  </a:moveTo>
                  <a:cubicBezTo>
                    <a:pt x="133350" y="108743"/>
                    <a:pt x="266700" y="217487"/>
                    <a:pt x="514350" y="323850"/>
                  </a:cubicBezTo>
                  <a:cubicBezTo>
                    <a:pt x="762000" y="430213"/>
                    <a:pt x="1123950" y="534194"/>
                    <a:pt x="1485900" y="63817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6" name="Rectangle 75"/>
          <p:cNvSpPr/>
          <p:nvPr/>
        </p:nvSpPr>
        <p:spPr>
          <a:xfrm>
            <a:off x="381000" y="1981200"/>
            <a:ext cx="4108648" cy="1569660"/>
          </a:xfrm>
          <a:prstGeom prst="rect">
            <a:avLst/>
          </a:prstGeom>
        </p:spPr>
        <p:txBody>
          <a:bodyPr wrap="square">
            <a:spAutoFit/>
          </a:bodyPr>
          <a:lstStyle/>
          <a:p>
            <a:pPr marL="539750" indent="-539750"/>
            <a:r>
              <a:rPr lang="id-ID" sz="2400" dirty="0">
                <a:latin typeface="Times New Roman" pitchFamily="18" charset="0"/>
                <a:cs typeface="Times New Roman" pitchFamily="18" charset="0"/>
              </a:rPr>
              <a:t>B-C proses adiabatis, </a:t>
            </a:r>
            <a:r>
              <a:rPr lang="id-ID" sz="2400" dirty="0"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ada </a:t>
            </a:r>
            <a:r>
              <a:rPr lang="id-ID" sz="2400" dirty="0">
                <a:latin typeface="Times New Roman" pitchFamily="18" charset="0"/>
                <a:cs typeface="Times New Roman" pitchFamily="18" charset="0"/>
              </a:rPr>
              <a:t>panas yang masuk atau keluar sistem, </a:t>
            </a:r>
            <a:endParaRPr lang="id-ID" sz="2400" dirty="0" smtClean="0">
              <a:latin typeface="Times New Roman" pitchFamily="18" charset="0"/>
              <a:cs typeface="Times New Roman" pitchFamily="18" charset="0"/>
            </a:endParaRPr>
          </a:p>
          <a:p>
            <a:pPr marL="539750" indent="-539750"/>
            <a:r>
              <a:rPr lang="id-ID" sz="2400" dirty="0" smtClean="0">
                <a:latin typeface="Times New Roman" pitchFamily="18" charset="0"/>
                <a:cs typeface="Times New Roman" pitchFamily="18" charset="0"/>
              </a:rPr>
              <a:t>jadi   Q</a:t>
            </a:r>
            <a:r>
              <a:rPr lang="id-ID" sz="2400" baseline="-25000" dirty="0" smtClean="0">
                <a:latin typeface="Times New Roman" pitchFamily="18" charset="0"/>
                <a:cs typeface="Times New Roman" pitchFamily="18" charset="0"/>
              </a:rPr>
              <a:t>BC</a:t>
            </a:r>
            <a:r>
              <a:rPr lang="id-ID" sz="2400" dirty="0" smtClean="0">
                <a:latin typeface="Times New Roman" pitchFamily="18" charset="0"/>
                <a:cs typeface="Times New Roman" pitchFamily="18" charset="0"/>
              </a:rPr>
              <a:t> </a:t>
            </a:r>
            <a:r>
              <a:rPr lang="id-ID" sz="2400" dirty="0">
                <a:latin typeface="Times New Roman" pitchFamily="18" charset="0"/>
                <a:cs typeface="Times New Roman" pitchFamily="18" charset="0"/>
              </a:rPr>
              <a:t>= 0 </a:t>
            </a:r>
            <a:endParaRPr lang="id-ID" sz="2400" dirty="0" smtClean="0">
              <a:latin typeface="Times New Roman" pitchFamily="18" charset="0"/>
              <a:cs typeface="Times New Roman" pitchFamily="18" charset="0"/>
            </a:endParaRPr>
          </a:p>
        </p:txBody>
      </p:sp>
      <p:sp>
        <p:nvSpPr>
          <p:cNvPr id="77" name="Rounded Rectangle 76">
            <a:hlinkClick r:id="rId3" action="ppaction://hlinksldjump"/>
          </p:cNvPr>
          <p:cNvSpPr/>
          <p:nvPr/>
        </p:nvSpPr>
        <p:spPr>
          <a:xfrm>
            <a:off x="2514600" y="838200"/>
            <a:ext cx="3638636"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SIKLUS CARNOT</a:t>
            </a:r>
            <a:endParaRPr lang="en-US" sz="2400" b="1" dirty="0">
              <a:solidFill>
                <a:prstClr val="black"/>
              </a:solidFill>
              <a:latin typeface="Century Gothic" pitchFamily="34" charset="0"/>
              <a:cs typeface="Arial" pitchFamily="34" charset="0"/>
            </a:endParaRPr>
          </a:p>
        </p:txBody>
      </p:sp>
      <p:sp>
        <p:nvSpPr>
          <p:cNvPr id="78" name="Content Placeholder 2"/>
          <p:cNvSpPr>
            <a:spLocks noGrp="1"/>
          </p:cNvSpPr>
          <p:nvPr>
            <p:ph idx="1"/>
          </p:nvPr>
        </p:nvSpPr>
        <p:spPr>
          <a:xfrm>
            <a:off x="533400" y="4419600"/>
            <a:ext cx="5334000" cy="1600200"/>
          </a:xfrm>
        </p:spPr>
        <p:txBody>
          <a:bodyPr>
            <a:normAutofit/>
          </a:bodyPr>
          <a:lstStyle/>
          <a:p>
            <a:pPr marL="0" indent="0">
              <a:buNone/>
            </a:pPr>
            <a:r>
              <a:rPr lang="id-ID" sz="2600" dirty="0">
                <a:latin typeface="Times New Roman" pitchFamily="18" charset="0"/>
                <a:cs typeface="Times New Roman" pitchFamily="18" charset="0"/>
              </a:rPr>
              <a:t>C-D proses isotermal temperatur T</a:t>
            </a:r>
            <a:r>
              <a:rPr lang="id-ID" sz="2600" baseline="-25000" dirty="0">
                <a:latin typeface="Times New Roman" pitchFamily="18" charset="0"/>
                <a:cs typeface="Times New Roman" pitchFamily="18" charset="0"/>
              </a:rPr>
              <a:t>2</a:t>
            </a:r>
            <a:endParaRPr lang="id-ID" sz="2600" dirty="0">
              <a:latin typeface="Times New Roman" pitchFamily="18" charset="0"/>
              <a:cs typeface="Times New Roman" pitchFamily="18" charset="0"/>
            </a:endParaRPr>
          </a:p>
          <a:p>
            <a:pPr marL="0" indent="0">
              <a:buNone/>
            </a:pPr>
            <a:r>
              <a:rPr lang="en-US" sz="2600" dirty="0" smtClean="0">
                <a:latin typeface="Times New Roman" pitchFamily="18" charset="0"/>
                <a:cs typeface="Times New Roman" pitchFamily="18" charset="0"/>
              </a:rPr>
              <a:t>		</a:t>
            </a:r>
            <a:r>
              <a:rPr lang="id-ID" sz="2600" dirty="0" smtClean="0">
                <a:latin typeface="Times New Roman" pitchFamily="18" charset="0"/>
                <a:cs typeface="Times New Roman" pitchFamily="18" charset="0"/>
              </a:rPr>
              <a:t>Q</a:t>
            </a:r>
            <a:r>
              <a:rPr lang="id-ID" sz="2600" baseline="-25000" dirty="0" smtClean="0">
                <a:latin typeface="Times New Roman" pitchFamily="18" charset="0"/>
                <a:cs typeface="Times New Roman" pitchFamily="18" charset="0"/>
              </a:rPr>
              <a:t>CD</a:t>
            </a:r>
            <a:r>
              <a:rPr lang="id-ID" sz="2600" dirty="0" smtClean="0">
                <a:latin typeface="Times New Roman" pitchFamily="18" charset="0"/>
                <a:cs typeface="Times New Roman" pitchFamily="18" charset="0"/>
              </a:rPr>
              <a:t> </a:t>
            </a:r>
            <a:r>
              <a:rPr lang="id-ID" sz="2600" dirty="0">
                <a:latin typeface="Times New Roman" pitchFamily="18" charset="0"/>
                <a:cs typeface="Times New Roman" pitchFamily="18" charset="0"/>
              </a:rPr>
              <a:t>= ΔU</a:t>
            </a:r>
            <a:r>
              <a:rPr lang="id-ID" sz="2600" baseline="-25000" dirty="0">
                <a:latin typeface="Times New Roman" pitchFamily="18" charset="0"/>
                <a:cs typeface="Times New Roman" pitchFamily="18" charset="0"/>
              </a:rPr>
              <a:t>CD</a:t>
            </a:r>
            <a:r>
              <a:rPr lang="id-ID" sz="2600" dirty="0">
                <a:latin typeface="Times New Roman" pitchFamily="18" charset="0"/>
                <a:cs typeface="Times New Roman" pitchFamily="18" charset="0"/>
              </a:rPr>
              <a:t> + W</a:t>
            </a:r>
            <a:r>
              <a:rPr lang="id-ID" sz="2600" baseline="-25000" dirty="0">
                <a:latin typeface="Times New Roman" pitchFamily="18" charset="0"/>
                <a:cs typeface="Times New Roman" pitchFamily="18" charset="0"/>
              </a:rPr>
              <a:t>CD</a:t>
            </a:r>
            <a:r>
              <a:rPr lang="id-ID" sz="2600" dirty="0">
                <a:latin typeface="Times New Roman" pitchFamily="18" charset="0"/>
                <a:cs typeface="Times New Roman" pitchFamily="18" charset="0"/>
              </a:rPr>
              <a:t> </a:t>
            </a:r>
          </a:p>
          <a:p>
            <a:pPr marL="0" indent="0">
              <a:buNone/>
            </a:pPr>
            <a:r>
              <a:rPr lang="en-US" sz="2600" dirty="0" smtClean="0">
                <a:latin typeface="Times New Roman" pitchFamily="18" charset="0"/>
                <a:cs typeface="Times New Roman" pitchFamily="18" charset="0"/>
              </a:rPr>
              <a:t>d</a:t>
            </a:r>
            <a:r>
              <a:rPr lang="id-ID" sz="2600" dirty="0" smtClean="0">
                <a:latin typeface="Times New Roman" pitchFamily="18" charset="0"/>
                <a:cs typeface="Times New Roman" pitchFamily="18" charset="0"/>
              </a:rPr>
              <a:t>engan </a:t>
            </a:r>
            <a:r>
              <a:rPr lang="en-US" sz="2600" dirty="0" smtClean="0">
                <a:latin typeface="Times New Roman" pitchFamily="18" charset="0"/>
                <a:cs typeface="Times New Roman" pitchFamily="18" charset="0"/>
              </a:rPr>
              <a:t>	</a:t>
            </a:r>
            <a:r>
              <a:rPr lang="id-ID" sz="2600" dirty="0" smtClean="0">
                <a:latin typeface="Times New Roman" pitchFamily="18" charset="0"/>
                <a:cs typeface="Times New Roman" pitchFamily="18" charset="0"/>
              </a:rPr>
              <a:t>ΔU</a:t>
            </a:r>
            <a:r>
              <a:rPr lang="id-ID" sz="2600" baseline="-25000" dirty="0" smtClean="0">
                <a:latin typeface="Times New Roman" pitchFamily="18" charset="0"/>
                <a:cs typeface="Times New Roman" pitchFamily="18" charset="0"/>
              </a:rPr>
              <a:t>CD</a:t>
            </a:r>
            <a:r>
              <a:rPr lang="id-ID" sz="2600" dirty="0" smtClean="0">
                <a:latin typeface="Times New Roman" pitchFamily="18" charset="0"/>
                <a:cs typeface="Times New Roman" pitchFamily="18" charset="0"/>
              </a:rPr>
              <a:t> </a:t>
            </a:r>
            <a:r>
              <a:rPr lang="id-ID" sz="2600" dirty="0">
                <a:latin typeface="Times New Roman" pitchFamily="18" charset="0"/>
                <a:cs typeface="Times New Roman" pitchFamily="18" charset="0"/>
              </a:rPr>
              <a:t>= nC</a:t>
            </a:r>
            <a:r>
              <a:rPr lang="id-ID" sz="2600" baseline="-25000" dirty="0">
                <a:latin typeface="Times New Roman" pitchFamily="18" charset="0"/>
                <a:cs typeface="Times New Roman" pitchFamily="18" charset="0"/>
              </a:rPr>
              <a:t>V</a:t>
            </a:r>
            <a:r>
              <a:rPr lang="id-ID" sz="2600" dirty="0">
                <a:latin typeface="Times New Roman" pitchFamily="18" charset="0"/>
                <a:cs typeface="Times New Roman" pitchFamily="18" charset="0"/>
              </a:rPr>
              <a:t> dT,  </a:t>
            </a:r>
            <a:endParaRPr lang="id-ID" sz="2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22" name="Rectangle 21"/>
          <p:cNvSpPr/>
          <p:nvPr/>
        </p:nvSpPr>
        <p:spPr>
          <a:xfrm rot="16200000">
            <a:off x="7207035" y="1405208"/>
            <a:ext cx="216024"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1" name="Rectangle 30"/>
          <p:cNvSpPr/>
          <p:nvPr/>
        </p:nvSpPr>
        <p:spPr>
          <a:xfrm>
            <a:off x="304800" y="1828800"/>
            <a:ext cx="7772400" cy="3785652"/>
          </a:xfrm>
          <a:prstGeom prst="rect">
            <a:avLst/>
          </a:prstGeom>
        </p:spPr>
        <p:txBody>
          <a:bodyPr wrap="square">
            <a:spAutoFit/>
          </a:bodyPr>
          <a:lstStyle/>
          <a:p>
            <a:r>
              <a:rPr lang="id-ID" sz="2400" dirty="0" smtClean="0">
                <a:latin typeface="Times New Roman" pitchFamily="18" charset="0"/>
                <a:cs typeface="Times New Roman" pitchFamily="18" charset="0"/>
              </a:rPr>
              <a:t>dan karena dT = 0 (T</a:t>
            </a:r>
            <a:r>
              <a:rPr lang="id-ID" sz="2400" baseline="-25000" dirty="0" smtClean="0">
                <a:latin typeface="Times New Roman" pitchFamily="18" charset="0"/>
                <a:cs typeface="Times New Roman" pitchFamily="18" charset="0"/>
              </a:rPr>
              <a:t>C</a:t>
            </a:r>
            <a:r>
              <a:rPr lang="id-ID" sz="2400" dirty="0" smtClean="0">
                <a:latin typeface="Times New Roman" pitchFamily="18" charset="0"/>
                <a:cs typeface="Times New Roman" pitchFamily="18" charset="0"/>
              </a:rPr>
              <a:t> = T</a:t>
            </a:r>
            <a:r>
              <a:rPr lang="id-ID" sz="2400" baseline="-25000"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 = T</a:t>
            </a:r>
            <a:r>
              <a:rPr lang="id-ID" sz="2400" baseline="-25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isotermal), </a:t>
            </a:r>
          </a:p>
          <a:p>
            <a:r>
              <a:rPr lang="id-ID" sz="2400" dirty="0" smtClean="0">
                <a:latin typeface="Times New Roman" pitchFamily="18" charset="0"/>
                <a:cs typeface="Times New Roman" pitchFamily="18" charset="0"/>
              </a:rPr>
              <a:t>maka </a:t>
            </a:r>
          </a:p>
          <a:p>
            <a:r>
              <a:rPr lang="id-ID" sz="2400" dirty="0" smtClean="0">
                <a:latin typeface="Times New Roman" pitchFamily="18" charset="0"/>
                <a:cs typeface="Times New Roman" pitchFamily="18" charset="0"/>
              </a:rPr>
              <a:t>	      Q</a:t>
            </a:r>
            <a:r>
              <a:rPr lang="id-ID" sz="2400" baseline="-25000" dirty="0" smtClean="0">
                <a:latin typeface="Times New Roman" pitchFamily="18" charset="0"/>
                <a:cs typeface="Times New Roman" pitchFamily="18" charset="0"/>
              </a:rPr>
              <a:t>CD</a:t>
            </a:r>
            <a:r>
              <a:rPr lang="id-ID" sz="2400" dirty="0" smtClean="0">
                <a:latin typeface="Times New Roman" pitchFamily="18" charset="0"/>
                <a:cs typeface="Times New Roman" pitchFamily="18" charset="0"/>
              </a:rPr>
              <a:t> =  W</a:t>
            </a:r>
            <a:r>
              <a:rPr lang="id-ID" sz="2400" baseline="-25000" dirty="0" smtClean="0">
                <a:latin typeface="Times New Roman" pitchFamily="18" charset="0"/>
                <a:cs typeface="Times New Roman" pitchFamily="18" charset="0"/>
              </a:rPr>
              <a:t>CD</a:t>
            </a:r>
            <a:r>
              <a:rPr lang="id-ID" sz="2400" dirty="0" smtClean="0">
                <a:latin typeface="Times New Roman" pitchFamily="18" charset="0"/>
                <a:cs typeface="Times New Roman" pitchFamily="18" charset="0"/>
              </a:rPr>
              <a:t> =  ∫ p dV </a:t>
            </a:r>
          </a:p>
          <a:p>
            <a:r>
              <a:rPr lang="id-ID" sz="2400" dirty="0" smtClean="0">
                <a:latin typeface="Times New Roman" pitchFamily="18" charset="0"/>
                <a:cs typeface="Times New Roman" pitchFamily="18" charset="0"/>
              </a:rPr>
              <a:t>tetapi          p = nRT/V  (persamaan gas ideal), </a:t>
            </a:r>
          </a:p>
          <a:p>
            <a:r>
              <a:rPr lang="id-ID" sz="2400" dirty="0" smtClean="0">
                <a:latin typeface="Times New Roman" pitchFamily="18" charset="0"/>
                <a:cs typeface="Times New Roman" pitchFamily="18" charset="0"/>
              </a:rPr>
              <a:t>sehingga </a:t>
            </a:r>
          </a:p>
          <a:p>
            <a:r>
              <a:rPr lang="id-ID" sz="2400" dirty="0" smtClean="0">
                <a:latin typeface="Times New Roman" pitchFamily="18" charset="0"/>
                <a:cs typeface="Times New Roman" pitchFamily="18" charset="0"/>
              </a:rPr>
              <a:t>	       Q</a:t>
            </a:r>
            <a:r>
              <a:rPr lang="id-ID" sz="2400" baseline="-25000" dirty="0" smtClean="0">
                <a:latin typeface="Times New Roman" pitchFamily="18" charset="0"/>
                <a:cs typeface="Times New Roman" pitchFamily="18" charset="0"/>
              </a:rPr>
              <a:t>CD</a:t>
            </a:r>
            <a:r>
              <a:rPr lang="id-ID" sz="2400" dirty="0" smtClean="0">
                <a:latin typeface="Times New Roman" pitchFamily="18" charset="0"/>
                <a:cs typeface="Times New Roman" pitchFamily="18" charset="0"/>
              </a:rPr>
              <a:t> =  W</a:t>
            </a:r>
            <a:r>
              <a:rPr lang="id-ID" sz="2400" baseline="-25000" dirty="0" smtClean="0">
                <a:latin typeface="Times New Roman" pitchFamily="18" charset="0"/>
                <a:cs typeface="Times New Roman" pitchFamily="18" charset="0"/>
              </a:rPr>
              <a:t>CD</a:t>
            </a:r>
            <a:r>
              <a:rPr lang="id-ID" sz="2400" dirty="0" smtClean="0">
                <a:latin typeface="Times New Roman" pitchFamily="18" charset="0"/>
                <a:cs typeface="Times New Roman" pitchFamily="18" charset="0"/>
              </a:rPr>
              <a:t> =    nRT ∫ dV/V  = nRT ln V</a:t>
            </a:r>
            <a:r>
              <a:rPr lang="id-ID" sz="2400" baseline="-25000"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C</a:t>
            </a:r>
            <a:endParaRPr lang="id-ID" sz="2400" dirty="0" smtClean="0">
              <a:latin typeface="Times New Roman" pitchFamily="18" charset="0"/>
              <a:cs typeface="Times New Roman" pitchFamily="18" charset="0"/>
            </a:endParaRPr>
          </a:p>
          <a:p>
            <a:r>
              <a:rPr lang="id-ID" sz="2400" dirty="0" smtClean="0">
                <a:latin typeface="Times New Roman" pitchFamily="18" charset="0"/>
                <a:cs typeface="Times New Roman" pitchFamily="18" charset="0"/>
              </a:rPr>
              <a:t> karena       V</a:t>
            </a:r>
            <a:r>
              <a:rPr lang="id-ID" sz="2400" baseline="-25000"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   &lt; V</a:t>
            </a:r>
            <a:r>
              <a:rPr lang="id-ID" sz="2400" baseline="-25000" dirty="0" smtClean="0">
                <a:latin typeface="Times New Roman" pitchFamily="18" charset="0"/>
                <a:cs typeface="Times New Roman" pitchFamily="18" charset="0"/>
              </a:rPr>
              <a:t>C</a:t>
            </a:r>
            <a:r>
              <a:rPr lang="id-ID" sz="2400" dirty="0" smtClean="0">
                <a:latin typeface="Times New Roman" pitchFamily="18" charset="0"/>
                <a:cs typeface="Times New Roman" pitchFamily="18" charset="0"/>
              </a:rPr>
              <a:t> , maka ln V</a:t>
            </a:r>
            <a:r>
              <a:rPr lang="id-ID" sz="2400" baseline="-25000"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C</a:t>
            </a:r>
            <a:r>
              <a:rPr lang="id-ID" sz="2400" dirty="0" smtClean="0">
                <a:latin typeface="Times New Roman" pitchFamily="18" charset="0"/>
                <a:cs typeface="Times New Roman" pitchFamily="18" charset="0"/>
              </a:rPr>
              <a:t> adalah negatif, </a:t>
            </a:r>
          </a:p>
          <a:p>
            <a:r>
              <a:rPr lang="id-ID" sz="2400" dirty="0" smtClean="0">
                <a:latin typeface="Times New Roman" pitchFamily="18" charset="0"/>
                <a:cs typeface="Times New Roman" pitchFamily="18" charset="0"/>
              </a:rPr>
              <a:t>dan             Q</a:t>
            </a:r>
            <a:r>
              <a:rPr lang="id-ID" sz="2400" baseline="-25000" dirty="0" smtClean="0">
                <a:latin typeface="Times New Roman" pitchFamily="18" charset="0"/>
                <a:cs typeface="Times New Roman" pitchFamily="18" charset="0"/>
              </a:rPr>
              <a:t>CD</a:t>
            </a:r>
            <a:r>
              <a:rPr lang="id-ID" sz="2400" dirty="0" smtClean="0">
                <a:latin typeface="Times New Roman" pitchFamily="18" charset="0"/>
                <a:cs typeface="Times New Roman" pitchFamily="18" charset="0"/>
              </a:rPr>
              <a:t> = W</a:t>
            </a:r>
            <a:r>
              <a:rPr lang="id-ID" sz="2400" baseline="-25000" dirty="0" smtClean="0">
                <a:latin typeface="Times New Roman" pitchFamily="18" charset="0"/>
                <a:cs typeface="Times New Roman" pitchFamily="18" charset="0"/>
              </a:rPr>
              <a:t>CD</a:t>
            </a:r>
            <a:r>
              <a:rPr lang="id-ID" sz="2400" dirty="0" smtClean="0">
                <a:latin typeface="Times New Roman" pitchFamily="18" charset="0"/>
                <a:cs typeface="Times New Roman" pitchFamily="18" charset="0"/>
              </a:rPr>
              <a:t> adalah negatif, menunjukkan bahwa kalor keluar dari sistem, berarti pada sistem dilakukan kerja.	</a:t>
            </a:r>
          </a:p>
        </p:txBody>
      </p:sp>
      <p:sp>
        <p:nvSpPr>
          <p:cNvPr id="32" name="Rounded Rectangle 31">
            <a:hlinkClick r:id="rId3" action="ppaction://hlinksldjump"/>
          </p:cNvPr>
          <p:cNvSpPr/>
          <p:nvPr/>
        </p:nvSpPr>
        <p:spPr>
          <a:xfrm>
            <a:off x="2514600" y="1066800"/>
            <a:ext cx="3638636"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SIKLUS CARNOT</a:t>
            </a:r>
            <a:endParaRPr lang="en-US" sz="2400" b="1" dirty="0">
              <a:solidFill>
                <a:prstClr val="black"/>
              </a:solidFill>
              <a:latin typeface="Century Gothic" pitchFamily="34" charset="0"/>
              <a:cs typeface="Arial" pitchFamily="34" charset="0"/>
            </a:endParaRPr>
          </a:p>
        </p:txBody>
      </p:sp>
    </p:spTree>
    <p:extLst>
      <p:ext uri="{BB962C8B-B14F-4D97-AF65-F5344CB8AC3E}">
        <p14:creationId xmlns="" xmlns:p14="http://schemas.microsoft.com/office/powerpoint/2010/main" val="1429147901"/>
      </p:ext>
    </p:extLst>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762000"/>
            <a:ext cx="81534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22" name="Rounded Rectangle 21">
            <a:hlinkClick r:id="rId3" action="ppaction://hlinksldjump"/>
          </p:cNvPr>
          <p:cNvSpPr/>
          <p:nvPr/>
        </p:nvSpPr>
        <p:spPr>
          <a:xfrm>
            <a:off x="2514600" y="838200"/>
            <a:ext cx="3638636"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SIKLUS CARNOT</a:t>
            </a:r>
            <a:endParaRPr lang="en-US" sz="2400" b="1" dirty="0">
              <a:solidFill>
                <a:prstClr val="black"/>
              </a:solidFill>
              <a:latin typeface="Century Gothic" pitchFamily="34" charset="0"/>
              <a:cs typeface="Arial" pitchFamily="34" charset="0"/>
            </a:endParaRPr>
          </a:p>
        </p:txBody>
      </p:sp>
      <p:sp>
        <p:nvSpPr>
          <p:cNvPr id="23" name="Content Placeholder 2"/>
          <p:cNvSpPr>
            <a:spLocks noGrp="1"/>
          </p:cNvSpPr>
          <p:nvPr>
            <p:ph idx="1"/>
          </p:nvPr>
        </p:nvSpPr>
        <p:spPr>
          <a:xfrm>
            <a:off x="228600" y="1828801"/>
            <a:ext cx="4028256" cy="1752600"/>
          </a:xfrm>
        </p:spPr>
        <p:txBody>
          <a:bodyPr>
            <a:noAutofit/>
          </a:bodyPr>
          <a:lstStyle/>
          <a:p>
            <a:pPr marL="0" indent="0">
              <a:buNone/>
            </a:pPr>
            <a:r>
              <a:rPr lang="id-ID" sz="2400" dirty="0">
                <a:latin typeface="Times New Roman" pitchFamily="18" charset="0"/>
                <a:cs typeface="Times New Roman" pitchFamily="18" charset="0"/>
              </a:rPr>
              <a:t>D-A proses adiabatis, tidak ada panas masuk atau keluar sistem. </a:t>
            </a:r>
            <a:endParaRPr lang="en-US" sz="2400" dirty="0" smtClean="0">
              <a:latin typeface="Times New Roman" pitchFamily="18" charset="0"/>
              <a:cs typeface="Times New Roman" pitchFamily="18" charset="0"/>
            </a:endParaRPr>
          </a:p>
          <a:p>
            <a:pPr marL="0" indent="0">
              <a:buNone/>
            </a:pPr>
            <a:r>
              <a:rPr lang="id-ID" sz="2400" dirty="0" smtClean="0">
                <a:latin typeface="Times New Roman" pitchFamily="18" charset="0"/>
                <a:cs typeface="Times New Roman" pitchFamily="18" charset="0"/>
              </a:rPr>
              <a:t>Jadi </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Q</a:t>
            </a:r>
            <a:r>
              <a:rPr lang="id-ID" sz="2400" baseline="-25000" dirty="0" smtClean="0">
                <a:latin typeface="Times New Roman" pitchFamily="18" charset="0"/>
                <a:cs typeface="Times New Roman" pitchFamily="18" charset="0"/>
              </a:rPr>
              <a:t>DA</a:t>
            </a:r>
            <a:r>
              <a:rPr lang="id-ID" sz="2400" dirty="0" smtClean="0">
                <a:latin typeface="Times New Roman" pitchFamily="18" charset="0"/>
                <a:cs typeface="Times New Roman" pitchFamily="18" charset="0"/>
              </a:rPr>
              <a:t> </a:t>
            </a:r>
            <a:r>
              <a:rPr lang="id-ID" sz="2400" dirty="0">
                <a:latin typeface="Times New Roman" pitchFamily="18" charset="0"/>
                <a:cs typeface="Times New Roman" pitchFamily="18" charset="0"/>
              </a:rPr>
              <a:t>= 0 </a:t>
            </a:r>
          </a:p>
          <a:p>
            <a:pPr marL="0" indent="0">
              <a:buNone/>
            </a:pPr>
            <a:endParaRPr lang="id-ID" sz="2400" dirty="0">
              <a:latin typeface="Times New Roman" pitchFamily="18" charset="0"/>
              <a:cs typeface="Times New Roman" pitchFamily="18" charset="0"/>
            </a:endParaRPr>
          </a:p>
        </p:txBody>
      </p:sp>
      <p:grpSp>
        <p:nvGrpSpPr>
          <p:cNvPr id="24" name="Group 23"/>
          <p:cNvGrpSpPr/>
          <p:nvPr/>
        </p:nvGrpSpPr>
        <p:grpSpPr>
          <a:xfrm>
            <a:off x="4267200" y="1524000"/>
            <a:ext cx="3998213" cy="2883932"/>
            <a:chOff x="2097787" y="2362200"/>
            <a:chExt cx="3998213" cy="2883932"/>
          </a:xfrm>
        </p:grpSpPr>
        <p:sp>
          <p:nvSpPr>
            <p:cNvPr id="25" name="Freeform 24"/>
            <p:cNvSpPr/>
            <p:nvPr/>
          </p:nvSpPr>
          <p:spPr>
            <a:xfrm>
              <a:off x="2743200" y="2667000"/>
              <a:ext cx="457200" cy="1219200"/>
            </a:xfrm>
            <a:custGeom>
              <a:avLst/>
              <a:gdLst>
                <a:gd name="connsiteX0" fmla="*/ 0 w 371475"/>
                <a:gd name="connsiteY0" fmla="*/ 0 h 1000125"/>
                <a:gd name="connsiteX1" fmla="*/ 171450 w 371475"/>
                <a:gd name="connsiteY1" fmla="*/ 581025 h 1000125"/>
                <a:gd name="connsiteX2" fmla="*/ 371475 w 371475"/>
                <a:gd name="connsiteY2" fmla="*/ 1000125 h 1000125"/>
              </a:gdLst>
              <a:ahLst/>
              <a:cxnLst>
                <a:cxn ang="0">
                  <a:pos x="connsiteX0" y="connsiteY0"/>
                </a:cxn>
                <a:cxn ang="0">
                  <a:pos x="connsiteX1" y="connsiteY1"/>
                </a:cxn>
                <a:cxn ang="0">
                  <a:pos x="connsiteX2" y="connsiteY2"/>
                </a:cxn>
              </a:cxnLst>
              <a:rect l="l" t="t" r="r" b="b"/>
              <a:pathLst>
                <a:path w="371475" h="1000125">
                  <a:moveTo>
                    <a:pt x="0" y="0"/>
                  </a:moveTo>
                  <a:cubicBezTo>
                    <a:pt x="54769" y="207169"/>
                    <a:pt x="109538" y="414338"/>
                    <a:pt x="171450" y="581025"/>
                  </a:cubicBezTo>
                  <a:cubicBezTo>
                    <a:pt x="233363" y="747713"/>
                    <a:pt x="302419" y="873919"/>
                    <a:pt x="371475" y="100012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4572000" y="3429000"/>
              <a:ext cx="762000" cy="1219200"/>
            </a:xfrm>
            <a:custGeom>
              <a:avLst/>
              <a:gdLst>
                <a:gd name="connsiteX0" fmla="*/ 0 w 504825"/>
                <a:gd name="connsiteY0" fmla="*/ 0 h 876300"/>
                <a:gd name="connsiteX1" fmla="*/ 142875 w 504825"/>
                <a:gd name="connsiteY1" fmla="*/ 390525 h 876300"/>
                <a:gd name="connsiteX2" fmla="*/ 504825 w 504825"/>
                <a:gd name="connsiteY2" fmla="*/ 876300 h 876300"/>
              </a:gdLst>
              <a:ahLst/>
              <a:cxnLst>
                <a:cxn ang="0">
                  <a:pos x="connsiteX0" y="connsiteY0"/>
                </a:cxn>
                <a:cxn ang="0">
                  <a:pos x="connsiteX1" y="connsiteY1"/>
                </a:cxn>
                <a:cxn ang="0">
                  <a:pos x="connsiteX2" y="connsiteY2"/>
                </a:cxn>
              </a:cxnLst>
              <a:rect l="l" t="t" r="r" b="b"/>
              <a:pathLst>
                <a:path w="504825" h="876300">
                  <a:moveTo>
                    <a:pt x="0" y="0"/>
                  </a:moveTo>
                  <a:cubicBezTo>
                    <a:pt x="29369" y="122237"/>
                    <a:pt x="58738" y="244475"/>
                    <a:pt x="142875" y="390525"/>
                  </a:cubicBezTo>
                  <a:cubicBezTo>
                    <a:pt x="227013" y="536575"/>
                    <a:pt x="365919" y="706437"/>
                    <a:pt x="504825" y="876300"/>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7" name="Straight Connector 26"/>
            <p:cNvCxnSpPr/>
            <p:nvPr/>
          </p:nvCxnSpPr>
          <p:spPr>
            <a:xfrm>
              <a:off x="2520253" y="2438400"/>
              <a:ext cx="0" cy="2438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520253" y="4876800"/>
              <a:ext cx="3505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Freeform 28"/>
            <p:cNvSpPr/>
            <p:nvPr/>
          </p:nvSpPr>
          <p:spPr>
            <a:xfrm>
              <a:off x="3200400" y="3886200"/>
              <a:ext cx="2133600" cy="762000"/>
            </a:xfrm>
            <a:custGeom>
              <a:avLst/>
              <a:gdLst>
                <a:gd name="connsiteX0" fmla="*/ 0 w 1485900"/>
                <a:gd name="connsiteY0" fmla="*/ 0 h 638175"/>
                <a:gd name="connsiteX1" fmla="*/ 514350 w 1485900"/>
                <a:gd name="connsiteY1" fmla="*/ 323850 h 638175"/>
                <a:gd name="connsiteX2" fmla="*/ 1485900 w 1485900"/>
                <a:gd name="connsiteY2" fmla="*/ 638175 h 638175"/>
              </a:gdLst>
              <a:ahLst/>
              <a:cxnLst>
                <a:cxn ang="0">
                  <a:pos x="connsiteX0" y="connsiteY0"/>
                </a:cxn>
                <a:cxn ang="0">
                  <a:pos x="connsiteX1" y="connsiteY1"/>
                </a:cxn>
                <a:cxn ang="0">
                  <a:pos x="connsiteX2" y="connsiteY2"/>
                </a:cxn>
              </a:cxnLst>
              <a:rect l="l" t="t" r="r" b="b"/>
              <a:pathLst>
                <a:path w="1485900" h="638175">
                  <a:moveTo>
                    <a:pt x="0" y="0"/>
                  </a:moveTo>
                  <a:cubicBezTo>
                    <a:pt x="133350" y="108743"/>
                    <a:pt x="266700" y="217487"/>
                    <a:pt x="514350" y="323850"/>
                  </a:cubicBezTo>
                  <a:cubicBezTo>
                    <a:pt x="762000" y="430213"/>
                    <a:pt x="1123950" y="534194"/>
                    <a:pt x="1485900" y="63817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5720653" y="4876800"/>
              <a:ext cx="338554" cy="369332"/>
            </a:xfrm>
            <a:prstGeom prst="rect">
              <a:avLst/>
            </a:prstGeom>
            <a:noFill/>
          </p:spPr>
          <p:txBody>
            <a:bodyPr wrap="none" rtlCol="0">
              <a:spAutoFit/>
            </a:bodyPr>
            <a:lstStyle/>
            <a:p>
              <a:r>
                <a:rPr lang="en-US" dirty="0" smtClean="0"/>
                <a:t>V</a:t>
              </a:r>
              <a:endParaRPr lang="en-US" dirty="0"/>
            </a:p>
          </p:txBody>
        </p:sp>
        <p:sp>
          <p:nvSpPr>
            <p:cNvPr id="31" name="TextBox 30"/>
            <p:cNvSpPr txBox="1"/>
            <p:nvPr/>
          </p:nvSpPr>
          <p:spPr>
            <a:xfrm>
              <a:off x="2139253" y="2514600"/>
              <a:ext cx="312906" cy="369332"/>
            </a:xfrm>
            <a:prstGeom prst="rect">
              <a:avLst/>
            </a:prstGeom>
            <a:noFill/>
          </p:spPr>
          <p:txBody>
            <a:bodyPr wrap="none" rtlCol="0">
              <a:spAutoFit/>
            </a:bodyPr>
            <a:lstStyle/>
            <a:p>
              <a:r>
                <a:rPr lang="en-US" dirty="0" smtClean="0"/>
                <a:t>p</a:t>
              </a:r>
              <a:endParaRPr lang="en-US" dirty="0"/>
            </a:p>
          </p:txBody>
        </p:sp>
        <p:sp>
          <p:nvSpPr>
            <p:cNvPr id="32" name="TextBox 31"/>
            <p:cNvSpPr txBox="1"/>
            <p:nvPr/>
          </p:nvSpPr>
          <p:spPr>
            <a:xfrm>
              <a:off x="3834183" y="4431268"/>
              <a:ext cx="585417" cy="369332"/>
            </a:xfrm>
            <a:prstGeom prst="rect">
              <a:avLst/>
            </a:prstGeom>
            <a:noFill/>
          </p:spPr>
          <p:txBody>
            <a:bodyPr wrap="none" rtlCol="0">
              <a:spAutoFit/>
            </a:bodyPr>
            <a:lstStyle/>
            <a:p>
              <a:r>
                <a:rPr lang="en-US" dirty="0" smtClean="0"/>
                <a:t>Q</a:t>
              </a:r>
              <a:r>
                <a:rPr lang="en-US" baseline="-25000" dirty="0" smtClean="0"/>
                <a:t>CD</a:t>
              </a:r>
              <a:endParaRPr lang="en-US" dirty="0"/>
            </a:p>
          </p:txBody>
        </p:sp>
        <p:cxnSp>
          <p:nvCxnSpPr>
            <p:cNvPr id="33" name="Straight Arrow Connector 32"/>
            <p:cNvCxnSpPr/>
            <p:nvPr/>
          </p:nvCxnSpPr>
          <p:spPr>
            <a:xfrm>
              <a:off x="3962400" y="2667000"/>
              <a:ext cx="5653" cy="838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495800" y="4114800"/>
              <a:ext cx="0" cy="609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231387" y="3669268"/>
              <a:ext cx="1864613" cy="369332"/>
            </a:xfrm>
            <a:prstGeom prst="rect">
              <a:avLst/>
            </a:prstGeom>
            <a:noFill/>
          </p:spPr>
          <p:txBody>
            <a:bodyPr wrap="none" rtlCol="0">
              <a:spAutoFit/>
            </a:bodyPr>
            <a:lstStyle/>
            <a:p>
              <a:r>
                <a:rPr lang="en-US" dirty="0" err="1" smtClean="0"/>
                <a:t>proses</a:t>
              </a:r>
              <a:r>
                <a:rPr lang="en-US" dirty="0" smtClean="0"/>
                <a:t> </a:t>
              </a:r>
              <a:r>
                <a:rPr lang="en-US" dirty="0" err="1" smtClean="0"/>
                <a:t>adiabatis</a:t>
              </a:r>
              <a:endParaRPr lang="en-US" dirty="0"/>
            </a:p>
          </p:txBody>
        </p:sp>
        <p:sp>
          <p:nvSpPr>
            <p:cNvPr id="43" name="TextBox 42"/>
            <p:cNvSpPr txBox="1"/>
            <p:nvPr/>
          </p:nvSpPr>
          <p:spPr>
            <a:xfrm>
              <a:off x="2097787" y="3200400"/>
              <a:ext cx="1864613" cy="369332"/>
            </a:xfrm>
            <a:prstGeom prst="rect">
              <a:avLst/>
            </a:prstGeom>
            <a:noFill/>
          </p:spPr>
          <p:txBody>
            <a:bodyPr wrap="none" rtlCol="0">
              <a:spAutoFit/>
            </a:bodyPr>
            <a:lstStyle/>
            <a:p>
              <a:r>
                <a:rPr lang="en-US" dirty="0" err="1" smtClean="0"/>
                <a:t>proses</a:t>
              </a:r>
              <a:r>
                <a:rPr lang="en-US" dirty="0" smtClean="0"/>
                <a:t> </a:t>
              </a:r>
              <a:r>
                <a:rPr lang="en-US" dirty="0" err="1" smtClean="0"/>
                <a:t>adiabatis</a:t>
              </a:r>
              <a:endParaRPr lang="en-US" dirty="0"/>
            </a:p>
          </p:txBody>
        </p:sp>
        <p:sp>
          <p:nvSpPr>
            <p:cNvPr id="44" name="TextBox 43"/>
            <p:cNvSpPr txBox="1"/>
            <p:nvPr/>
          </p:nvSpPr>
          <p:spPr>
            <a:xfrm>
              <a:off x="3182667" y="2819400"/>
              <a:ext cx="2227533" cy="369332"/>
            </a:xfrm>
            <a:prstGeom prst="rect">
              <a:avLst/>
            </a:prstGeom>
            <a:noFill/>
          </p:spPr>
          <p:txBody>
            <a:bodyPr wrap="none" rtlCol="0">
              <a:spAutoFit/>
            </a:bodyPr>
            <a:lstStyle/>
            <a:p>
              <a:r>
                <a:rPr lang="en-US" dirty="0" err="1" smtClean="0"/>
                <a:t>proses</a:t>
              </a:r>
              <a:r>
                <a:rPr lang="en-US" dirty="0" smtClean="0"/>
                <a:t> isotermal,T</a:t>
              </a:r>
              <a:r>
                <a:rPr lang="en-US" baseline="-25000" dirty="0" smtClean="0"/>
                <a:t>1</a:t>
              </a:r>
              <a:endParaRPr lang="en-US" dirty="0"/>
            </a:p>
          </p:txBody>
        </p:sp>
        <p:sp>
          <p:nvSpPr>
            <p:cNvPr id="45" name="TextBox 44"/>
            <p:cNvSpPr txBox="1"/>
            <p:nvPr/>
          </p:nvSpPr>
          <p:spPr>
            <a:xfrm>
              <a:off x="2252019" y="4050268"/>
              <a:ext cx="2167581" cy="369332"/>
            </a:xfrm>
            <a:prstGeom prst="rect">
              <a:avLst/>
            </a:prstGeom>
            <a:noFill/>
          </p:spPr>
          <p:txBody>
            <a:bodyPr wrap="none" rtlCol="0">
              <a:spAutoFit/>
            </a:bodyPr>
            <a:lstStyle/>
            <a:p>
              <a:r>
                <a:rPr lang="en-US" dirty="0" err="1" smtClean="0"/>
                <a:t>proses</a:t>
              </a:r>
              <a:r>
                <a:rPr lang="en-US" dirty="0" smtClean="0"/>
                <a:t> isotermal,T</a:t>
              </a:r>
              <a:r>
                <a:rPr lang="en-US" baseline="-25000" dirty="0" smtClean="0"/>
                <a:t>2</a:t>
              </a:r>
              <a:endParaRPr lang="en-US" dirty="0"/>
            </a:p>
          </p:txBody>
        </p:sp>
        <p:sp>
          <p:nvSpPr>
            <p:cNvPr id="46" name="TextBox 45"/>
            <p:cNvSpPr txBox="1"/>
            <p:nvPr/>
          </p:nvSpPr>
          <p:spPr>
            <a:xfrm>
              <a:off x="3501479" y="2450068"/>
              <a:ext cx="384721" cy="276999"/>
            </a:xfrm>
            <a:prstGeom prst="rect">
              <a:avLst/>
            </a:prstGeom>
            <a:noFill/>
          </p:spPr>
          <p:txBody>
            <a:bodyPr wrap="none" lIns="0" tIns="0" rIns="0" bIns="0" rtlCol="0">
              <a:spAutoFit/>
            </a:bodyPr>
            <a:lstStyle/>
            <a:p>
              <a:r>
                <a:rPr lang="en-US" dirty="0" smtClean="0"/>
                <a:t>Q</a:t>
              </a:r>
              <a:r>
                <a:rPr lang="en-US" baseline="-25000" dirty="0" smtClean="0"/>
                <a:t>AB</a:t>
              </a:r>
              <a:endParaRPr lang="en-US" dirty="0"/>
            </a:p>
          </p:txBody>
        </p:sp>
        <p:sp>
          <p:nvSpPr>
            <p:cNvPr id="47" name="TextBox 46"/>
            <p:cNvSpPr txBox="1"/>
            <p:nvPr/>
          </p:nvSpPr>
          <p:spPr>
            <a:xfrm>
              <a:off x="2895600" y="3745468"/>
              <a:ext cx="351378" cy="369332"/>
            </a:xfrm>
            <a:prstGeom prst="rect">
              <a:avLst/>
            </a:prstGeom>
            <a:noFill/>
          </p:spPr>
          <p:txBody>
            <a:bodyPr wrap="none" rtlCol="0">
              <a:spAutoFit/>
            </a:bodyPr>
            <a:lstStyle/>
            <a:p>
              <a:r>
                <a:rPr lang="en-US" dirty="0" smtClean="0"/>
                <a:t>D</a:t>
              </a:r>
              <a:endParaRPr lang="en-US" dirty="0"/>
            </a:p>
          </p:txBody>
        </p:sp>
        <p:sp>
          <p:nvSpPr>
            <p:cNvPr id="50" name="TextBox 49"/>
            <p:cNvSpPr txBox="1"/>
            <p:nvPr/>
          </p:nvSpPr>
          <p:spPr>
            <a:xfrm>
              <a:off x="2590800" y="2362200"/>
              <a:ext cx="338554" cy="369332"/>
            </a:xfrm>
            <a:prstGeom prst="rect">
              <a:avLst/>
            </a:prstGeom>
            <a:noFill/>
          </p:spPr>
          <p:txBody>
            <a:bodyPr wrap="none" rtlCol="0">
              <a:spAutoFit/>
            </a:bodyPr>
            <a:lstStyle/>
            <a:p>
              <a:r>
                <a:rPr lang="en-US" dirty="0" smtClean="0"/>
                <a:t>A</a:t>
              </a:r>
              <a:endParaRPr lang="en-US" dirty="0"/>
            </a:p>
          </p:txBody>
        </p:sp>
        <p:sp>
          <p:nvSpPr>
            <p:cNvPr id="51" name="TextBox 50"/>
            <p:cNvSpPr txBox="1"/>
            <p:nvPr/>
          </p:nvSpPr>
          <p:spPr>
            <a:xfrm>
              <a:off x="4538246" y="3276600"/>
              <a:ext cx="338554" cy="369332"/>
            </a:xfrm>
            <a:prstGeom prst="rect">
              <a:avLst/>
            </a:prstGeom>
            <a:noFill/>
          </p:spPr>
          <p:txBody>
            <a:bodyPr wrap="none" rtlCol="0">
              <a:spAutoFit/>
            </a:bodyPr>
            <a:lstStyle/>
            <a:p>
              <a:r>
                <a:rPr lang="en-US" dirty="0" smtClean="0"/>
                <a:t>B</a:t>
              </a:r>
              <a:endParaRPr lang="en-US" dirty="0"/>
            </a:p>
          </p:txBody>
        </p:sp>
        <p:sp>
          <p:nvSpPr>
            <p:cNvPr id="53" name="TextBox 52"/>
            <p:cNvSpPr txBox="1"/>
            <p:nvPr/>
          </p:nvSpPr>
          <p:spPr>
            <a:xfrm>
              <a:off x="5287422" y="4431268"/>
              <a:ext cx="351378" cy="369332"/>
            </a:xfrm>
            <a:prstGeom prst="rect">
              <a:avLst/>
            </a:prstGeom>
            <a:noFill/>
          </p:spPr>
          <p:txBody>
            <a:bodyPr wrap="none" rtlCol="0">
              <a:spAutoFit/>
            </a:bodyPr>
            <a:lstStyle/>
            <a:p>
              <a:r>
                <a:rPr lang="en-US" dirty="0" smtClean="0"/>
                <a:t>C</a:t>
              </a:r>
              <a:endParaRPr lang="en-US" dirty="0"/>
            </a:p>
          </p:txBody>
        </p:sp>
        <p:sp>
          <p:nvSpPr>
            <p:cNvPr id="54" name="Freeform 53"/>
            <p:cNvSpPr/>
            <p:nvPr/>
          </p:nvSpPr>
          <p:spPr>
            <a:xfrm>
              <a:off x="2743200" y="2667000"/>
              <a:ext cx="1828800" cy="762000"/>
            </a:xfrm>
            <a:custGeom>
              <a:avLst/>
              <a:gdLst>
                <a:gd name="connsiteX0" fmla="*/ 0 w 1485900"/>
                <a:gd name="connsiteY0" fmla="*/ 0 h 638175"/>
                <a:gd name="connsiteX1" fmla="*/ 514350 w 1485900"/>
                <a:gd name="connsiteY1" fmla="*/ 323850 h 638175"/>
                <a:gd name="connsiteX2" fmla="*/ 1485900 w 1485900"/>
                <a:gd name="connsiteY2" fmla="*/ 638175 h 638175"/>
              </a:gdLst>
              <a:ahLst/>
              <a:cxnLst>
                <a:cxn ang="0">
                  <a:pos x="connsiteX0" y="connsiteY0"/>
                </a:cxn>
                <a:cxn ang="0">
                  <a:pos x="connsiteX1" y="connsiteY1"/>
                </a:cxn>
                <a:cxn ang="0">
                  <a:pos x="connsiteX2" y="connsiteY2"/>
                </a:cxn>
              </a:cxnLst>
              <a:rect l="l" t="t" r="r" b="b"/>
              <a:pathLst>
                <a:path w="1485900" h="638175">
                  <a:moveTo>
                    <a:pt x="0" y="0"/>
                  </a:moveTo>
                  <a:cubicBezTo>
                    <a:pt x="133350" y="108743"/>
                    <a:pt x="266700" y="217487"/>
                    <a:pt x="514350" y="323850"/>
                  </a:cubicBezTo>
                  <a:cubicBezTo>
                    <a:pt x="762000" y="430213"/>
                    <a:pt x="1123950" y="534194"/>
                    <a:pt x="1485900" y="638175"/>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5" name="Content Placeholder 2"/>
          <p:cNvSpPr txBox="1">
            <a:spLocks/>
          </p:cNvSpPr>
          <p:nvPr/>
        </p:nvSpPr>
        <p:spPr bwMode="auto">
          <a:xfrm>
            <a:off x="304800" y="4267200"/>
            <a:ext cx="6934200" cy="18624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Jadi , efisensi siklus Carnot adalah : </a:t>
            </a:r>
            <a:endPar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id-ID" sz="24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η = W/Q</a:t>
            </a:r>
            <a:r>
              <a:rPr kumimoji="0" lang="id-ID" sz="2400" b="1" i="0" u="none" strike="noStrike" kern="1200" cap="none" spc="0" normalizeH="0" baseline="-25000" noProof="0" dirty="0" smtClean="0">
                <a:ln>
                  <a:noFill/>
                </a:ln>
                <a:solidFill>
                  <a:srgbClr val="FF0000"/>
                </a:solidFill>
                <a:effectLst/>
                <a:uLnTx/>
                <a:uFillTx/>
                <a:latin typeface="Times New Roman" pitchFamily="18" charset="0"/>
                <a:ea typeface="+mn-ea"/>
                <a:cs typeface="Times New Roman" pitchFamily="18" charset="0"/>
              </a:rPr>
              <a:t>AB</a:t>
            </a:r>
            <a:r>
              <a:rPr kumimoji="0" lang="id-ID" sz="24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 (Q</a:t>
            </a:r>
            <a:r>
              <a:rPr kumimoji="0" lang="id-ID" sz="2400" b="1" i="0" u="none" strike="noStrike" kern="1200" cap="none" spc="0" normalizeH="0" baseline="-25000" noProof="0" dirty="0" smtClean="0">
                <a:ln>
                  <a:noFill/>
                </a:ln>
                <a:solidFill>
                  <a:srgbClr val="FF0000"/>
                </a:solidFill>
                <a:effectLst/>
                <a:uLnTx/>
                <a:uFillTx/>
                <a:latin typeface="Times New Roman" pitchFamily="18" charset="0"/>
                <a:ea typeface="+mn-ea"/>
                <a:cs typeface="Times New Roman" pitchFamily="18" charset="0"/>
              </a:rPr>
              <a:t>AB</a:t>
            </a:r>
            <a:r>
              <a:rPr kumimoji="0" lang="id-ID" sz="24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 Q</a:t>
            </a:r>
            <a:r>
              <a:rPr kumimoji="0" lang="id-ID" sz="2400" b="1" i="0" u="none" strike="noStrike" kern="1200" cap="none" spc="0" normalizeH="0" baseline="-25000" noProof="0" dirty="0" smtClean="0">
                <a:ln>
                  <a:noFill/>
                </a:ln>
                <a:solidFill>
                  <a:srgbClr val="FF0000"/>
                </a:solidFill>
                <a:effectLst/>
                <a:uLnTx/>
                <a:uFillTx/>
                <a:latin typeface="Times New Roman" pitchFamily="18" charset="0"/>
                <a:ea typeface="+mn-ea"/>
                <a:cs typeface="Times New Roman" pitchFamily="18" charset="0"/>
              </a:rPr>
              <a:t>CD</a:t>
            </a:r>
            <a:r>
              <a:rPr kumimoji="0" lang="id-ID" sz="24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)/Q</a:t>
            </a:r>
            <a:r>
              <a:rPr kumimoji="0" lang="id-ID" sz="2400" b="1" i="0" u="none" strike="noStrike" kern="1200" cap="none" spc="0" normalizeH="0" baseline="-25000" noProof="0" dirty="0" smtClean="0">
                <a:ln>
                  <a:noFill/>
                </a:ln>
                <a:solidFill>
                  <a:srgbClr val="FF0000"/>
                </a:solidFill>
                <a:effectLst/>
                <a:uLnTx/>
                <a:uFillTx/>
                <a:latin typeface="Times New Roman" pitchFamily="18" charset="0"/>
                <a:ea typeface="+mn-ea"/>
                <a:cs typeface="Times New Roman" pitchFamily="18" charset="0"/>
              </a:rPr>
              <a:t>AB</a:t>
            </a:r>
            <a:r>
              <a:rPr kumimoji="0" lang="id-ID" sz="24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 1 - Q</a:t>
            </a:r>
            <a:r>
              <a:rPr kumimoji="0" lang="id-ID" sz="2400" b="1" i="0" u="none" strike="noStrike" kern="1200" cap="none" spc="0" normalizeH="0" baseline="-25000" noProof="0" dirty="0" smtClean="0">
                <a:ln>
                  <a:noFill/>
                </a:ln>
                <a:solidFill>
                  <a:srgbClr val="FF0000"/>
                </a:solidFill>
                <a:effectLst/>
                <a:uLnTx/>
                <a:uFillTx/>
                <a:latin typeface="Times New Roman" pitchFamily="18" charset="0"/>
                <a:ea typeface="+mn-ea"/>
                <a:cs typeface="Times New Roman" pitchFamily="18" charset="0"/>
              </a:rPr>
              <a:t>CD</a:t>
            </a:r>
            <a:r>
              <a:rPr kumimoji="0" lang="id-ID" sz="24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/Q</a:t>
            </a:r>
            <a:r>
              <a:rPr kumimoji="0" lang="id-ID" sz="2400" b="1" i="0" u="none" strike="noStrike" kern="1200" cap="none" spc="0" normalizeH="0" baseline="-25000" noProof="0" dirty="0" smtClean="0">
                <a:ln>
                  <a:noFill/>
                </a:ln>
                <a:solidFill>
                  <a:srgbClr val="FF0000"/>
                </a:solidFill>
                <a:effectLst/>
                <a:uLnTx/>
                <a:uFillTx/>
                <a:latin typeface="Times New Roman" pitchFamily="18" charset="0"/>
                <a:ea typeface="+mn-ea"/>
                <a:cs typeface="Times New Roman" pitchFamily="18" charset="0"/>
              </a:rPr>
              <a:t>AB</a:t>
            </a:r>
            <a:r>
              <a:rPr kumimoji="0" lang="id-ID" sz="24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id-ID" sz="2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extLst>
      <p:ext uri="{BB962C8B-B14F-4D97-AF65-F5344CB8AC3E}">
        <p14:creationId xmlns="" xmlns:p14="http://schemas.microsoft.com/office/powerpoint/2010/main" val="1429147901"/>
      </p:ext>
    </p:extLst>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685800"/>
            <a:ext cx="8077200" cy="57912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20" name="Content Placeholder 2"/>
          <p:cNvSpPr>
            <a:spLocks noGrp="1"/>
          </p:cNvSpPr>
          <p:nvPr>
            <p:ph idx="1"/>
          </p:nvPr>
        </p:nvSpPr>
        <p:spPr>
          <a:xfrm>
            <a:off x="457200" y="1066800"/>
            <a:ext cx="8229600" cy="5462736"/>
          </a:xfrm>
        </p:spPr>
        <p:txBody>
          <a:bodyPr>
            <a:normAutofit/>
          </a:bodyPr>
          <a:lstStyle/>
          <a:p>
            <a:pPr marL="0" indent="0">
              <a:buNone/>
            </a:pPr>
            <a:r>
              <a:rPr lang="id-ID" sz="2400" dirty="0" smtClean="0">
                <a:latin typeface="Times New Roman" pitchFamily="18" charset="0"/>
                <a:cs typeface="Times New Roman" pitchFamily="18" charset="0"/>
              </a:rPr>
              <a:t>karena : </a:t>
            </a:r>
          </a:p>
          <a:p>
            <a:pPr marL="0" indent="0">
              <a:buNone/>
            </a:pPr>
            <a:r>
              <a:rPr lang="id-ID" sz="2400" dirty="0" smtClean="0">
                <a:latin typeface="Times New Roman" pitchFamily="18" charset="0"/>
                <a:cs typeface="Times New Roman" pitchFamily="18" charset="0"/>
              </a:rPr>
              <a:t>Q</a:t>
            </a:r>
            <a:r>
              <a:rPr lang="id-ID" sz="2400" baseline="-25000" dirty="0" smtClean="0">
                <a:latin typeface="Times New Roman" pitchFamily="18" charset="0"/>
                <a:cs typeface="Times New Roman" pitchFamily="18" charset="0"/>
              </a:rPr>
              <a:t>CD</a:t>
            </a:r>
            <a:r>
              <a:rPr lang="id-ID" sz="2400" dirty="0" smtClean="0">
                <a:latin typeface="Times New Roman" pitchFamily="18" charset="0"/>
                <a:cs typeface="Times New Roman" pitchFamily="18" charset="0"/>
              </a:rPr>
              <a:t> = nRT</a:t>
            </a:r>
            <a:r>
              <a:rPr lang="id-ID" sz="2400" baseline="-25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ln V</a:t>
            </a:r>
            <a:r>
              <a:rPr lang="id-ID" sz="2400" baseline="-25000"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C</a:t>
            </a:r>
            <a:r>
              <a:rPr lang="id-ID" sz="2400" dirty="0" smtClean="0">
                <a:latin typeface="Times New Roman" pitchFamily="18" charset="0"/>
                <a:cs typeface="Times New Roman" pitchFamily="18" charset="0"/>
              </a:rPr>
              <a:t> </a:t>
            </a:r>
          </a:p>
          <a:p>
            <a:pPr marL="0" indent="0">
              <a:buNone/>
            </a:pPr>
            <a:r>
              <a:rPr lang="id-ID" sz="2400" dirty="0" smtClean="0">
                <a:latin typeface="Times New Roman" pitchFamily="18" charset="0"/>
                <a:cs typeface="Times New Roman" pitchFamily="18" charset="0"/>
              </a:rPr>
              <a:t>Q</a:t>
            </a:r>
            <a:r>
              <a:rPr lang="id-ID" sz="2400" baseline="-25000" dirty="0" smtClean="0">
                <a:latin typeface="Times New Roman" pitchFamily="18" charset="0"/>
                <a:cs typeface="Times New Roman" pitchFamily="18" charset="0"/>
              </a:rPr>
              <a:t>AB</a:t>
            </a:r>
            <a:r>
              <a:rPr lang="id-ID" sz="2400" dirty="0" smtClean="0">
                <a:latin typeface="Times New Roman" pitchFamily="18" charset="0"/>
                <a:cs typeface="Times New Roman" pitchFamily="18" charset="0"/>
              </a:rPr>
              <a:t> = nRT</a:t>
            </a:r>
            <a:r>
              <a:rPr lang="id-ID" sz="2400" baseline="-25000" dirty="0" smtClean="0">
                <a:latin typeface="Times New Roman" pitchFamily="18" charset="0"/>
                <a:cs typeface="Times New Roman" pitchFamily="18" charset="0"/>
              </a:rPr>
              <a:t>1</a:t>
            </a:r>
            <a:r>
              <a:rPr lang="id-ID" sz="2400" dirty="0" smtClean="0">
                <a:latin typeface="Times New Roman" pitchFamily="18" charset="0"/>
                <a:cs typeface="Times New Roman" pitchFamily="18" charset="0"/>
              </a:rPr>
              <a:t> ln V</a:t>
            </a:r>
            <a:r>
              <a:rPr lang="id-ID" sz="2400" baseline="-25000" dirty="0" smtClean="0">
                <a:latin typeface="Times New Roman" pitchFamily="18" charset="0"/>
                <a:cs typeface="Times New Roman" pitchFamily="18" charset="0"/>
              </a:rPr>
              <a:t>B</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A</a:t>
            </a:r>
            <a:r>
              <a:rPr lang="id-ID" sz="2400" dirty="0" smtClean="0">
                <a:latin typeface="Times New Roman" pitchFamily="18" charset="0"/>
                <a:cs typeface="Times New Roman" pitchFamily="18" charset="0"/>
              </a:rPr>
              <a:t> </a:t>
            </a:r>
          </a:p>
          <a:p>
            <a:pPr marL="0" indent="0">
              <a:buNone/>
            </a:pPr>
            <a:r>
              <a:rPr lang="id-ID" sz="2400" dirty="0" smtClean="0">
                <a:latin typeface="Times New Roman" pitchFamily="18" charset="0"/>
                <a:cs typeface="Times New Roman" pitchFamily="18" charset="0"/>
              </a:rPr>
              <a:t>maka  </a:t>
            </a:r>
          </a:p>
          <a:p>
            <a:pPr marL="0" indent="0">
              <a:buNone/>
            </a:pPr>
            <a:r>
              <a:rPr lang="id-ID" sz="2400" dirty="0" smtClean="0">
                <a:latin typeface="Times New Roman" pitchFamily="18" charset="0"/>
                <a:cs typeface="Times New Roman" pitchFamily="18" charset="0"/>
              </a:rPr>
              <a:t>	</a:t>
            </a:r>
            <a:r>
              <a:rPr lang="id-ID" sz="2400" b="1" dirty="0" smtClean="0">
                <a:solidFill>
                  <a:srgbClr val="FF0000"/>
                </a:solidFill>
                <a:latin typeface="Times New Roman" pitchFamily="18" charset="0"/>
                <a:cs typeface="Times New Roman" pitchFamily="18" charset="0"/>
              </a:rPr>
              <a:t>η = 1 - (T</a:t>
            </a:r>
            <a:r>
              <a:rPr lang="id-ID" sz="2400" b="1" baseline="-25000" dirty="0" smtClean="0">
                <a:solidFill>
                  <a:srgbClr val="FF0000"/>
                </a:solidFill>
                <a:latin typeface="Times New Roman" pitchFamily="18" charset="0"/>
                <a:cs typeface="Times New Roman" pitchFamily="18" charset="0"/>
              </a:rPr>
              <a:t>2</a:t>
            </a:r>
            <a:r>
              <a:rPr lang="id-ID" sz="2400" b="1" dirty="0" smtClean="0">
                <a:solidFill>
                  <a:srgbClr val="FF0000"/>
                </a:solidFill>
                <a:latin typeface="Times New Roman" pitchFamily="18" charset="0"/>
                <a:cs typeface="Times New Roman" pitchFamily="18" charset="0"/>
              </a:rPr>
              <a:t> ln V</a:t>
            </a:r>
            <a:r>
              <a:rPr lang="id-ID" sz="2400" b="1" baseline="-25000" dirty="0" smtClean="0">
                <a:solidFill>
                  <a:srgbClr val="FF0000"/>
                </a:solidFill>
                <a:latin typeface="Times New Roman" pitchFamily="18" charset="0"/>
                <a:cs typeface="Times New Roman" pitchFamily="18" charset="0"/>
              </a:rPr>
              <a:t>D</a:t>
            </a:r>
            <a:r>
              <a:rPr lang="id-ID" sz="2400" b="1" dirty="0" smtClean="0">
                <a:solidFill>
                  <a:srgbClr val="FF0000"/>
                </a:solidFill>
                <a:latin typeface="Times New Roman" pitchFamily="18" charset="0"/>
                <a:cs typeface="Times New Roman" pitchFamily="18" charset="0"/>
              </a:rPr>
              <a:t>/V</a:t>
            </a:r>
            <a:r>
              <a:rPr lang="id-ID" sz="2400" b="1" baseline="-25000" dirty="0" smtClean="0">
                <a:solidFill>
                  <a:srgbClr val="FF0000"/>
                </a:solidFill>
                <a:latin typeface="Times New Roman" pitchFamily="18" charset="0"/>
                <a:cs typeface="Times New Roman" pitchFamily="18" charset="0"/>
              </a:rPr>
              <a:t>C</a:t>
            </a:r>
            <a:r>
              <a:rPr lang="id-ID" sz="2400" b="1" dirty="0" smtClean="0">
                <a:solidFill>
                  <a:srgbClr val="FF0000"/>
                </a:solidFill>
                <a:latin typeface="Times New Roman" pitchFamily="18" charset="0"/>
                <a:cs typeface="Times New Roman" pitchFamily="18" charset="0"/>
              </a:rPr>
              <a:t> )/ (T</a:t>
            </a:r>
            <a:r>
              <a:rPr lang="id-ID" sz="2400" b="1" baseline="-25000" dirty="0" smtClean="0">
                <a:solidFill>
                  <a:srgbClr val="FF0000"/>
                </a:solidFill>
                <a:latin typeface="Times New Roman" pitchFamily="18" charset="0"/>
                <a:cs typeface="Times New Roman" pitchFamily="18" charset="0"/>
              </a:rPr>
              <a:t>1</a:t>
            </a:r>
            <a:r>
              <a:rPr lang="id-ID" sz="2400" b="1" dirty="0" smtClean="0">
                <a:solidFill>
                  <a:srgbClr val="FF0000"/>
                </a:solidFill>
                <a:latin typeface="Times New Roman" pitchFamily="18" charset="0"/>
                <a:cs typeface="Times New Roman" pitchFamily="18" charset="0"/>
              </a:rPr>
              <a:t> ln V</a:t>
            </a:r>
            <a:r>
              <a:rPr lang="id-ID" sz="2400" b="1" baseline="-25000" dirty="0" smtClean="0">
                <a:solidFill>
                  <a:srgbClr val="FF0000"/>
                </a:solidFill>
                <a:latin typeface="Times New Roman" pitchFamily="18" charset="0"/>
                <a:cs typeface="Times New Roman" pitchFamily="18" charset="0"/>
              </a:rPr>
              <a:t>B</a:t>
            </a:r>
            <a:r>
              <a:rPr lang="id-ID" sz="2400" b="1" dirty="0" smtClean="0">
                <a:solidFill>
                  <a:srgbClr val="FF0000"/>
                </a:solidFill>
                <a:latin typeface="Times New Roman" pitchFamily="18" charset="0"/>
                <a:cs typeface="Times New Roman" pitchFamily="18" charset="0"/>
              </a:rPr>
              <a:t>/V</a:t>
            </a:r>
            <a:r>
              <a:rPr lang="id-ID" sz="2400" b="1" baseline="-25000" dirty="0" smtClean="0">
                <a:solidFill>
                  <a:srgbClr val="FF0000"/>
                </a:solidFill>
                <a:latin typeface="Times New Roman" pitchFamily="18" charset="0"/>
                <a:cs typeface="Times New Roman" pitchFamily="18" charset="0"/>
              </a:rPr>
              <a:t>A</a:t>
            </a:r>
            <a:r>
              <a:rPr lang="id-ID" sz="2400" b="1" dirty="0" smtClean="0">
                <a:solidFill>
                  <a:srgbClr val="FF0000"/>
                </a:solidFill>
                <a:latin typeface="Times New Roman" pitchFamily="18" charset="0"/>
                <a:cs typeface="Times New Roman" pitchFamily="18" charset="0"/>
              </a:rPr>
              <a:t>)</a:t>
            </a:r>
          </a:p>
          <a:p>
            <a:pPr marL="0" indent="0">
              <a:buNone/>
            </a:pPr>
            <a:r>
              <a:rPr lang="id-ID" sz="2400" dirty="0" smtClean="0">
                <a:latin typeface="Times New Roman" pitchFamily="18" charset="0"/>
                <a:cs typeface="Times New Roman" pitchFamily="18" charset="0"/>
              </a:rPr>
              <a:t>dan karena </a:t>
            </a:r>
          </a:p>
          <a:p>
            <a:pPr marL="0" indent="0">
              <a:buNone/>
            </a:pP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A</a:t>
            </a:r>
            <a:r>
              <a:rPr lang="id-ID" sz="2400" dirty="0" smtClean="0">
                <a:latin typeface="Times New Roman" pitchFamily="18" charset="0"/>
                <a:cs typeface="Times New Roman" pitchFamily="18" charset="0"/>
              </a:rPr>
              <a:t>)</a:t>
            </a:r>
            <a:r>
              <a:rPr lang="id-ID" sz="2400" baseline="30000" dirty="0" smtClean="0">
                <a:latin typeface="Times New Roman" pitchFamily="18" charset="0"/>
                <a:cs typeface="Times New Roman" pitchFamily="18" charset="0"/>
              </a:rPr>
              <a:t>ɣ-1</a:t>
            </a:r>
            <a:r>
              <a:rPr lang="id-ID" sz="2400" dirty="0" smtClean="0">
                <a:latin typeface="Times New Roman" pitchFamily="18" charset="0"/>
                <a:cs typeface="Times New Roman" pitchFamily="18" charset="0"/>
              </a:rPr>
              <a:t> = T</a:t>
            </a:r>
            <a:r>
              <a:rPr lang="id-ID" sz="2400" baseline="-25000" dirty="0" smtClean="0">
                <a:latin typeface="Times New Roman" pitchFamily="18" charset="0"/>
                <a:cs typeface="Times New Roman" pitchFamily="18" charset="0"/>
              </a:rPr>
              <a:t>A</a:t>
            </a:r>
            <a:r>
              <a:rPr lang="id-ID" sz="2400" dirty="0" smtClean="0">
                <a:latin typeface="Times New Roman" pitchFamily="18" charset="0"/>
                <a:cs typeface="Times New Roman" pitchFamily="18" charset="0"/>
              </a:rPr>
              <a:t>/T</a:t>
            </a:r>
            <a:r>
              <a:rPr lang="id-ID" sz="2400" baseline="-25000"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 = T</a:t>
            </a:r>
            <a:r>
              <a:rPr lang="id-ID" sz="2400" baseline="-25000" dirty="0" smtClean="0">
                <a:latin typeface="Times New Roman" pitchFamily="18" charset="0"/>
                <a:cs typeface="Times New Roman" pitchFamily="18" charset="0"/>
              </a:rPr>
              <a:t>1</a:t>
            </a:r>
            <a:r>
              <a:rPr lang="id-ID" sz="2400" dirty="0" smtClean="0">
                <a:latin typeface="Times New Roman" pitchFamily="18" charset="0"/>
                <a:cs typeface="Times New Roman" pitchFamily="18" charset="0"/>
              </a:rPr>
              <a:t>/T</a:t>
            </a:r>
            <a:r>
              <a:rPr lang="id-ID" sz="2400" baseline="-25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atau      (V</a:t>
            </a:r>
            <a:r>
              <a:rPr lang="id-ID" sz="2400" baseline="-25000"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A</a:t>
            </a:r>
            <a:r>
              <a:rPr lang="id-ID" sz="2400" dirty="0" smtClean="0">
                <a:latin typeface="Times New Roman" pitchFamily="18" charset="0"/>
                <a:cs typeface="Times New Roman" pitchFamily="18" charset="0"/>
              </a:rPr>
              <a:t>) = (T</a:t>
            </a:r>
            <a:r>
              <a:rPr lang="id-ID" sz="2400" baseline="-25000" dirty="0" smtClean="0">
                <a:latin typeface="Times New Roman" pitchFamily="18" charset="0"/>
                <a:cs typeface="Times New Roman" pitchFamily="18" charset="0"/>
              </a:rPr>
              <a:t>1</a:t>
            </a:r>
            <a:r>
              <a:rPr lang="id-ID" sz="2400" dirty="0" smtClean="0">
                <a:latin typeface="Times New Roman" pitchFamily="18" charset="0"/>
                <a:cs typeface="Times New Roman" pitchFamily="18" charset="0"/>
              </a:rPr>
              <a:t>/T</a:t>
            </a:r>
            <a:r>
              <a:rPr lang="id-ID" sz="2400" baseline="-25000" dirty="0" smtClean="0">
                <a:latin typeface="Times New Roman" pitchFamily="18" charset="0"/>
                <a:cs typeface="Times New Roman" pitchFamily="18" charset="0"/>
              </a:rPr>
              <a:t>2 </a:t>
            </a:r>
            <a:r>
              <a:rPr lang="id-ID" sz="2400" dirty="0" smtClean="0">
                <a:latin typeface="Times New Roman" pitchFamily="18" charset="0"/>
                <a:cs typeface="Times New Roman" pitchFamily="18" charset="0"/>
              </a:rPr>
              <a:t>)</a:t>
            </a:r>
            <a:r>
              <a:rPr lang="id-ID" sz="2400" baseline="30000" dirty="0" smtClean="0">
                <a:latin typeface="Times New Roman" pitchFamily="18" charset="0"/>
                <a:cs typeface="Times New Roman" pitchFamily="18" charset="0"/>
              </a:rPr>
              <a:t> 1/ɣ-1 </a:t>
            </a:r>
            <a:endParaRPr lang="id-ID" sz="2400" dirty="0" smtClean="0">
              <a:latin typeface="Times New Roman" pitchFamily="18" charset="0"/>
              <a:cs typeface="Times New Roman" pitchFamily="18" charset="0"/>
            </a:endParaRPr>
          </a:p>
          <a:p>
            <a:pPr marL="0" indent="0">
              <a:buNone/>
            </a:pP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C</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B</a:t>
            </a:r>
            <a:r>
              <a:rPr lang="id-ID" sz="2400" dirty="0" smtClean="0">
                <a:latin typeface="Times New Roman" pitchFamily="18" charset="0"/>
                <a:cs typeface="Times New Roman" pitchFamily="18" charset="0"/>
              </a:rPr>
              <a:t>)</a:t>
            </a:r>
            <a:r>
              <a:rPr lang="id-ID" sz="2400" baseline="30000" dirty="0" smtClean="0">
                <a:latin typeface="Times New Roman" pitchFamily="18" charset="0"/>
                <a:cs typeface="Times New Roman" pitchFamily="18" charset="0"/>
              </a:rPr>
              <a:t>ɣ-1</a:t>
            </a:r>
            <a:r>
              <a:rPr lang="id-ID" sz="2400" dirty="0" smtClean="0">
                <a:latin typeface="Times New Roman" pitchFamily="18" charset="0"/>
                <a:cs typeface="Times New Roman" pitchFamily="18" charset="0"/>
              </a:rPr>
              <a:t> = T</a:t>
            </a:r>
            <a:r>
              <a:rPr lang="id-ID" sz="2400" baseline="-25000" dirty="0" smtClean="0">
                <a:latin typeface="Times New Roman" pitchFamily="18" charset="0"/>
                <a:cs typeface="Times New Roman" pitchFamily="18" charset="0"/>
              </a:rPr>
              <a:t>B</a:t>
            </a:r>
            <a:r>
              <a:rPr lang="id-ID" sz="2400" dirty="0" smtClean="0">
                <a:latin typeface="Times New Roman" pitchFamily="18" charset="0"/>
                <a:cs typeface="Times New Roman" pitchFamily="18" charset="0"/>
              </a:rPr>
              <a:t>/T</a:t>
            </a:r>
            <a:r>
              <a:rPr lang="id-ID" sz="2400" baseline="-25000" dirty="0" smtClean="0">
                <a:latin typeface="Times New Roman" pitchFamily="18" charset="0"/>
                <a:cs typeface="Times New Roman" pitchFamily="18" charset="0"/>
              </a:rPr>
              <a:t>C</a:t>
            </a:r>
            <a:r>
              <a:rPr lang="id-ID" sz="2400" dirty="0" smtClean="0">
                <a:latin typeface="Times New Roman" pitchFamily="18" charset="0"/>
                <a:cs typeface="Times New Roman" pitchFamily="18" charset="0"/>
              </a:rPr>
              <a:t> = T</a:t>
            </a:r>
            <a:r>
              <a:rPr lang="id-ID" sz="2400" baseline="-25000" dirty="0" smtClean="0">
                <a:latin typeface="Times New Roman" pitchFamily="18" charset="0"/>
                <a:cs typeface="Times New Roman" pitchFamily="18" charset="0"/>
              </a:rPr>
              <a:t>1</a:t>
            </a:r>
            <a:r>
              <a:rPr lang="id-ID" sz="2400" dirty="0" smtClean="0">
                <a:latin typeface="Times New Roman" pitchFamily="18" charset="0"/>
                <a:cs typeface="Times New Roman" pitchFamily="18" charset="0"/>
              </a:rPr>
              <a:t>/T</a:t>
            </a:r>
            <a:r>
              <a:rPr lang="id-ID" sz="2400" baseline="-25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atau      (V</a:t>
            </a:r>
            <a:r>
              <a:rPr lang="id-ID" sz="2400" baseline="-25000" dirty="0" smtClean="0">
                <a:latin typeface="Times New Roman" pitchFamily="18" charset="0"/>
                <a:cs typeface="Times New Roman" pitchFamily="18" charset="0"/>
              </a:rPr>
              <a:t>C</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B</a:t>
            </a:r>
            <a:r>
              <a:rPr lang="id-ID" sz="2400" dirty="0" smtClean="0">
                <a:latin typeface="Times New Roman" pitchFamily="18" charset="0"/>
                <a:cs typeface="Times New Roman" pitchFamily="18" charset="0"/>
              </a:rPr>
              <a:t>) = (T</a:t>
            </a:r>
            <a:r>
              <a:rPr lang="id-ID" sz="2400" baseline="-25000" dirty="0" smtClean="0">
                <a:latin typeface="Times New Roman" pitchFamily="18" charset="0"/>
                <a:cs typeface="Times New Roman" pitchFamily="18" charset="0"/>
              </a:rPr>
              <a:t>1</a:t>
            </a:r>
            <a:r>
              <a:rPr lang="id-ID" sz="2400" dirty="0" smtClean="0">
                <a:latin typeface="Times New Roman" pitchFamily="18" charset="0"/>
                <a:cs typeface="Times New Roman" pitchFamily="18" charset="0"/>
              </a:rPr>
              <a:t>/T</a:t>
            </a:r>
            <a:r>
              <a:rPr lang="id-ID" sz="2400" baseline="-25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a:t>
            </a:r>
            <a:r>
              <a:rPr lang="id-ID" sz="2400" baseline="30000" dirty="0" smtClean="0">
                <a:latin typeface="Times New Roman" pitchFamily="18" charset="0"/>
                <a:cs typeface="Times New Roman" pitchFamily="18" charset="0"/>
              </a:rPr>
              <a:t> 1/ɣ-1</a:t>
            </a:r>
            <a:r>
              <a:rPr lang="id-ID" sz="2400" dirty="0" smtClean="0">
                <a:latin typeface="Times New Roman" pitchFamily="18" charset="0"/>
                <a:cs typeface="Times New Roman" pitchFamily="18" charset="0"/>
              </a:rPr>
              <a:t> </a:t>
            </a:r>
          </a:p>
          <a:p>
            <a:pPr marL="0" indent="0">
              <a:buNone/>
            </a:pPr>
            <a:r>
              <a:rPr lang="id-ID" sz="2400" dirty="0" smtClean="0">
                <a:latin typeface="Times New Roman" pitchFamily="18" charset="0"/>
                <a:cs typeface="Times New Roman" pitchFamily="18" charset="0"/>
              </a:rPr>
              <a:t>dari kedua persamaan tersebut : </a:t>
            </a:r>
          </a:p>
          <a:p>
            <a:pPr marL="0" indent="0">
              <a:buNone/>
            </a:pP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A</a:t>
            </a:r>
            <a:r>
              <a:rPr lang="id-ID" sz="2400" dirty="0" smtClean="0">
                <a:latin typeface="Times New Roman" pitchFamily="18" charset="0"/>
                <a:cs typeface="Times New Roman" pitchFamily="18" charset="0"/>
              </a:rPr>
              <a:t>)  = (V</a:t>
            </a:r>
            <a:r>
              <a:rPr lang="id-ID" sz="2400" baseline="-25000" dirty="0" smtClean="0">
                <a:latin typeface="Times New Roman" pitchFamily="18" charset="0"/>
                <a:cs typeface="Times New Roman" pitchFamily="18" charset="0"/>
              </a:rPr>
              <a:t>C</a:t>
            </a:r>
            <a:r>
              <a:rPr lang="id-ID" sz="2400" dirty="0" smtClean="0">
                <a:latin typeface="Times New Roman" pitchFamily="18" charset="0"/>
                <a:cs typeface="Times New Roman" pitchFamily="18" charset="0"/>
              </a:rPr>
              <a:t>/V</a:t>
            </a:r>
            <a:r>
              <a:rPr lang="id-ID" sz="2400" baseline="-25000" dirty="0" smtClean="0">
                <a:latin typeface="Times New Roman" pitchFamily="18" charset="0"/>
                <a:cs typeface="Times New Roman" pitchFamily="18" charset="0"/>
              </a:rPr>
              <a:t>B</a:t>
            </a:r>
            <a:r>
              <a:rPr lang="id-ID" sz="2400" dirty="0" smtClean="0">
                <a:latin typeface="Times New Roman" pitchFamily="18" charset="0"/>
                <a:cs typeface="Times New Roman" pitchFamily="18" charset="0"/>
              </a:rPr>
              <a:t>)  atau V</a:t>
            </a:r>
            <a:r>
              <a:rPr lang="id-ID" sz="2400" baseline="-25000"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 /V</a:t>
            </a:r>
            <a:r>
              <a:rPr lang="id-ID" sz="2400" baseline="-25000" dirty="0" smtClean="0">
                <a:latin typeface="Times New Roman" pitchFamily="18" charset="0"/>
                <a:cs typeface="Times New Roman" pitchFamily="18" charset="0"/>
              </a:rPr>
              <a:t>C</a:t>
            </a:r>
            <a:r>
              <a:rPr lang="id-ID" sz="2400" dirty="0" smtClean="0">
                <a:latin typeface="Times New Roman" pitchFamily="18" charset="0"/>
                <a:cs typeface="Times New Roman" pitchFamily="18" charset="0"/>
              </a:rPr>
              <a:t>  = V</a:t>
            </a:r>
            <a:r>
              <a:rPr lang="id-ID" sz="2400" baseline="-25000" dirty="0" smtClean="0">
                <a:latin typeface="Times New Roman" pitchFamily="18" charset="0"/>
                <a:cs typeface="Times New Roman" pitchFamily="18" charset="0"/>
              </a:rPr>
              <a:t>A</a:t>
            </a:r>
            <a:r>
              <a:rPr lang="id-ID" sz="2400" dirty="0" smtClean="0">
                <a:latin typeface="Times New Roman" pitchFamily="18" charset="0"/>
                <a:cs typeface="Times New Roman" pitchFamily="18" charset="0"/>
              </a:rPr>
              <a:t> /V</a:t>
            </a:r>
            <a:r>
              <a:rPr lang="id-ID" sz="2400" baseline="-25000" dirty="0" smtClean="0">
                <a:latin typeface="Times New Roman" pitchFamily="18" charset="0"/>
                <a:cs typeface="Times New Roman" pitchFamily="18" charset="0"/>
              </a:rPr>
              <a:t>B</a:t>
            </a:r>
            <a:endParaRPr lang="id-ID" sz="2400" dirty="0" smtClean="0">
              <a:latin typeface="Times New Roman" pitchFamily="18" charset="0"/>
              <a:cs typeface="Times New Roman" pitchFamily="18" charset="0"/>
            </a:endParaRPr>
          </a:p>
          <a:p>
            <a:pPr marL="0" indent="0">
              <a:buNone/>
            </a:pPr>
            <a:r>
              <a:rPr lang="id-ID" sz="2400" dirty="0" smtClean="0">
                <a:latin typeface="Times New Roman" pitchFamily="18" charset="0"/>
                <a:cs typeface="Times New Roman" pitchFamily="18" charset="0"/>
              </a:rPr>
              <a:t>	</a:t>
            </a:r>
          </a:p>
          <a:p>
            <a:pPr marL="0" indent="0">
              <a:buNone/>
            </a:pPr>
            <a:r>
              <a:rPr lang="id-ID" sz="2400" dirty="0" smtClean="0">
                <a:latin typeface="Times New Roman" pitchFamily="18" charset="0"/>
                <a:cs typeface="Times New Roman" pitchFamily="18" charset="0"/>
              </a:rPr>
              <a:t>	</a:t>
            </a:r>
            <a:r>
              <a:rPr lang="id-ID" sz="2400" b="1" dirty="0" smtClean="0">
                <a:solidFill>
                  <a:srgbClr val="FF0000"/>
                </a:solidFill>
                <a:latin typeface="Times New Roman" pitchFamily="18" charset="0"/>
                <a:cs typeface="Times New Roman" pitchFamily="18" charset="0"/>
              </a:rPr>
              <a:t>η = 1 – T</a:t>
            </a:r>
            <a:r>
              <a:rPr lang="id-ID" sz="2400" b="1" baseline="-25000" dirty="0" smtClean="0">
                <a:solidFill>
                  <a:srgbClr val="FF0000"/>
                </a:solidFill>
                <a:latin typeface="Times New Roman" pitchFamily="18" charset="0"/>
                <a:cs typeface="Times New Roman" pitchFamily="18" charset="0"/>
              </a:rPr>
              <a:t>2</a:t>
            </a:r>
            <a:r>
              <a:rPr lang="id-ID" sz="2400" b="1" dirty="0" smtClean="0">
                <a:solidFill>
                  <a:srgbClr val="FF0000"/>
                </a:solidFill>
                <a:latin typeface="Times New Roman" pitchFamily="18" charset="0"/>
                <a:cs typeface="Times New Roman" pitchFamily="18" charset="0"/>
              </a:rPr>
              <a:t>/T</a:t>
            </a:r>
            <a:r>
              <a:rPr lang="id-ID" sz="2400" b="1" baseline="-25000" dirty="0" smtClean="0">
                <a:solidFill>
                  <a:srgbClr val="FF0000"/>
                </a:solidFill>
                <a:latin typeface="Times New Roman" pitchFamily="18" charset="0"/>
                <a:cs typeface="Times New Roman" pitchFamily="18" charset="0"/>
              </a:rPr>
              <a:t>1</a:t>
            </a:r>
            <a:r>
              <a:rPr lang="id-ID" sz="2400" b="1" dirty="0" smtClean="0">
                <a:solidFill>
                  <a:srgbClr val="FF0000"/>
                </a:solidFill>
                <a:latin typeface="Times New Roman" pitchFamily="18" charset="0"/>
                <a:cs typeface="Times New Roman" pitchFamily="18" charset="0"/>
              </a:rPr>
              <a:t> {ln (V</a:t>
            </a:r>
            <a:r>
              <a:rPr lang="id-ID" sz="2400" b="1" baseline="-25000" dirty="0" smtClean="0">
                <a:solidFill>
                  <a:srgbClr val="FF0000"/>
                </a:solidFill>
                <a:latin typeface="Times New Roman" pitchFamily="18" charset="0"/>
                <a:cs typeface="Times New Roman" pitchFamily="18" charset="0"/>
              </a:rPr>
              <a:t>D</a:t>
            </a:r>
            <a:r>
              <a:rPr lang="id-ID" sz="2400" b="1" dirty="0" smtClean="0">
                <a:solidFill>
                  <a:srgbClr val="FF0000"/>
                </a:solidFill>
                <a:latin typeface="Times New Roman" pitchFamily="18" charset="0"/>
                <a:cs typeface="Times New Roman" pitchFamily="18" charset="0"/>
              </a:rPr>
              <a:t>/V</a:t>
            </a:r>
            <a:r>
              <a:rPr lang="id-ID" sz="2400" b="1" baseline="-25000" dirty="0" smtClean="0">
                <a:solidFill>
                  <a:srgbClr val="FF0000"/>
                </a:solidFill>
                <a:latin typeface="Times New Roman" pitchFamily="18" charset="0"/>
                <a:cs typeface="Times New Roman" pitchFamily="18" charset="0"/>
              </a:rPr>
              <a:t>C</a:t>
            </a:r>
            <a:r>
              <a:rPr lang="id-ID" sz="2400" b="1" dirty="0" smtClean="0">
                <a:solidFill>
                  <a:srgbClr val="FF0000"/>
                </a:solidFill>
                <a:latin typeface="Times New Roman" pitchFamily="18" charset="0"/>
                <a:cs typeface="Times New Roman" pitchFamily="18" charset="0"/>
              </a:rPr>
              <a:t> )/ ln (V</a:t>
            </a:r>
            <a:r>
              <a:rPr lang="id-ID" sz="2400" b="1" baseline="-25000" dirty="0" smtClean="0">
                <a:solidFill>
                  <a:srgbClr val="FF0000"/>
                </a:solidFill>
                <a:latin typeface="Times New Roman" pitchFamily="18" charset="0"/>
                <a:cs typeface="Times New Roman" pitchFamily="18" charset="0"/>
              </a:rPr>
              <a:t>B</a:t>
            </a:r>
            <a:r>
              <a:rPr lang="id-ID" sz="2400" b="1" dirty="0" smtClean="0">
                <a:solidFill>
                  <a:srgbClr val="FF0000"/>
                </a:solidFill>
                <a:latin typeface="Times New Roman" pitchFamily="18" charset="0"/>
                <a:cs typeface="Times New Roman" pitchFamily="18" charset="0"/>
              </a:rPr>
              <a:t>/V</a:t>
            </a:r>
            <a:r>
              <a:rPr lang="id-ID" sz="2400" b="1" baseline="-25000" dirty="0" smtClean="0">
                <a:solidFill>
                  <a:srgbClr val="FF0000"/>
                </a:solidFill>
                <a:latin typeface="Times New Roman" pitchFamily="18" charset="0"/>
                <a:cs typeface="Times New Roman" pitchFamily="18" charset="0"/>
              </a:rPr>
              <a:t>A</a:t>
            </a:r>
            <a:r>
              <a:rPr lang="id-ID" sz="2400" b="1" dirty="0" smtClean="0">
                <a:solidFill>
                  <a:srgbClr val="FF0000"/>
                </a:solidFill>
                <a:latin typeface="Times New Roman" pitchFamily="18" charset="0"/>
                <a:cs typeface="Times New Roman" pitchFamily="18" charset="0"/>
              </a:rPr>
              <a:t>)}</a:t>
            </a:r>
            <a:endParaRPr lang="id-ID" sz="2400" b="1" dirty="0">
              <a:solidFill>
                <a:srgbClr val="FF0000"/>
              </a:solidFill>
            </a:endParaRPr>
          </a:p>
        </p:txBody>
      </p:sp>
      <p:sp>
        <p:nvSpPr>
          <p:cNvPr id="21" name="Rounded Rectangle 20">
            <a:hlinkClick r:id="rId3" action="ppaction://hlinksldjump"/>
          </p:cNvPr>
          <p:cNvSpPr/>
          <p:nvPr/>
        </p:nvSpPr>
        <p:spPr>
          <a:xfrm>
            <a:off x="2514600" y="762000"/>
            <a:ext cx="3638636"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SIKLUS CARNOT</a:t>
            </a:r>
            <a:endParaRPr lang="en-US" sz="2400" b="1" dirty="0">
              <a:solidFill>
                <a:prstClr val="black"/>
              </a:solidFill>
              <a:latin typeface="Century Gothic" pitchFamily="34" charset="0"/>
              <a:cs typeface="Arial" pitchFamily="34" charset="0"/>
            </a:endParaRPr>
          </a:p>
        </p:txBody>
      </p:sp>
    </p:spTree>
    <p:extLst>
      <p:ext uri="{BB962C8B-B14F-4D97-AF65-F5344CB8AC3E}">
        <p14:creationId xmlns="" xmlns:p14="http://schemas.microsoft.com/office/powerpoint/2010/main" val="1429147901"/>
      </p:ext>
    </p:extLst>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7620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5" name="Rounded Rectangle 44">
            <a:hlinkClick r:id="rId3" action="ppaction://hlinksldjump"/>
          </p:cNvPr>
          <p:cNvSpPr/>
          <p:nvPr/>
        </p:nvSpPr>
        <p:spPr>
          <a:xfrm>
            <a:off x="1619164" y="838200"/>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SIKLUS OTTO (MOTOR BENSIN)</a:t>
            </a:r>
            <a:endParaRPr lang="en-US" sz="2400" b="1" dirty="0">
              <a:solidFill>
                <a:prstClr val="black"/>
              </a:solidFill>
              <a:latin typeface="Century Gothic" pitchFamily="34" charset="0"/>
              <a:cs typeface="Arial" pitchFamily="34" charset="0"/>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23" name="Content Placeholder 2"/>
          <p:cNvSpPr>
            <a:spLocks noGrp="1"/>
          </p:cNvSpPr>
          <p:nvPr>
            <p:ph idx="1"/>
          </p:nvPr>
        </p:nvSpPr>
        <p:spPr>
          <a:xfrm>
            <a:off x="381000" y="4648200"/>
            <a:ext cx="7772400" cy="1684784"/>
          </a:xfrm>
        </p:spPr>
        <p:txBody>
          <a:bodyPr>
            <a:normAutofit/>
          </a:bodyPr>
          <a:lstStyle/>
          <a:p>
            <a:pPr marL="0" indent="0" algn="just">
              <a:buNone/>
            </a:pPr>
            <a:r>
              <a:rPr lang="id-ID" sz="2400" dirty="0">
                <a:latin typeface="Times New Roman" pitchFamily="18" charset="0"/>
                <a:cs typeface="Times New Roman" pitchFamily="18" charset="0"/>
              </a:rPr>
              <a:t>Siklus OTTO digunakan dalam kendaraan bermotor berbahan bakar bensin. siklus ini terdiri dari empat langkah (proses), yaitu proses adiabatik, isokorik, adiabatik, dan isokorik, seperti diperlihatkan pada </a:t>
            </a:r>
            <a:r>
              <a:rPr lang="id-ID" sz="2400" dirty="0" smtClean="0">
                <a:latin typeface="Times New Roman" pitchFamily="18" charset="0"/>
                <a:cs typeface="Times New Roman" pitchFamily="18" charset="0"/>
              </a:rPr>
              <a:t>gambar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atas</a:t>
            </a:r>
            <a:r>
              <a:rPr lang="id-ID" sz="2400" dirty="0" smtClean="0">
                <a:latin typeface="Times New Roman" pitchFamily="18" charset="0"/>
                <a:cs typeface="Times New Roman" pitchFamily="18" charset="0"/>
              </a:rPr>
              <a:t>.</a:t>
            </a:r>
            <a:endParaRPr lang="id-ID" sz="2400" dirty="0">
              <a:latin typeface="Times New Roman" pitchFamily="18" charset="0"/>
              <a:cs typeface="Times New Roman" pitchFamily="18" charset="0"/>
            </a:endParaRPr>
          </a:p>
        </p:txBody>
      </p:sp>
      <p:pic>
        <p:nvPicPr>
          <p:cNvPr id="24" name="Picture 2" descr="12-25"/>
          <p:cNvPicPr>
            <a:picLocks noChangeAspect="1" noChangeArrowheads="1"/>
          </p:cNvPicPr>
          <p:nvPr/>
        </p:nvPicPr>
        <p:blipFill>
          <a:blip r:embed="rId10" cstate="print">
            <a:lum bright="-20000" contrast="30000"/>
          </a:blip>
          <a:srcRect l="10000" b="19187"/>
          <a:stretch>
            <a:fillRect/>
          </a:stretch>
        </p:blipFill>
        <p:spPr bwMode="auto">
          <a:xfrm>
            <a:off x="1752600" y="1447800"/>
            <a:ext cx="4635152" cy="3193056"/>
          </a:xfrm>
          <a:prstGeom prst="rect">
            <a:avLst/>
          </a:prstGeom>
          <a:noFill/>
          <a:ln w="9525">
            <a:noFill/>
            <a:miter lim="800000"/>
            <a:headEnd/>
            <a:tailEnd/>
          </a:ln>
        </p:spPr>
      </p:pic>
    </p:spTree>
    <p:extLst>
      <p:ext uri="{BB962C8B-B14F-4D97-AF65-F5344CB8AC3E}">
        <p14:creationId xmlns="" xmlns:p14="http://schemas.microsoft.com/office/powerpoint/2010/main" val="1429147901"/>
      </p:ext>
    </p:ext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 Diagonal Corner Rectangle 7"/>
          <p:cNvSpPr/>
          <p:nvPr/>
        </p:nvSpPr>
        <p:spPr>
          <a:xfrm>
            <a:off x="152400" y="685800"/>
            <a:ext cx="8153400" cy="61722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10" name="Rounded Rectangle 9">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11" name="Rounded Rectangle 10">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12" name="Rounded Rectangle 11">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13" name="Rounded Rectangle 12"/>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14"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15" name="Isosceles Triangle 14"/>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6" name="Isosceles Triangle 15"/>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17" name="Rounded Rectangle 16">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18" name="Rounded Rectangle 17">
            <a:hlinkClick r:id="rId4"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19" name="Right Arrow 18">
            <a:hlinkClick r:id="rId5"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0" name="Right Arrow 19">
            <a:hlinkClick r:id="rId6"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21" name="Picture 20" descr="http://png-3.findicons.com/files/icons/1742/ecqlipse_2/128/home.png">
            <a:hlinkClick r:id="rId7" action="ppaction://hlinksldjump"/>
          </p:cNvPr>
          <p:cNvPicPr>
            <a:picLocks noChangeAspect="1" noChangeArrowheads="1"/>
          </p:cNvPicPr>
          <p:nvPr/>
        </p:nvPicPr>
        <p:blipFill>
          <a:blip r:embed="rId8"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2"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3" name="Content Placeholder 22"/>
          <p:cNvSpPr>
            <a:spLocks noGrp="1"/>
          </p:cNvSpPr>
          <p:nvPr>
            <p:ph idx="1"/>
          </p:nvPr>
        </p:nvSpPr>
        <p:spPr>
          <a:xfrm>
            <a:off x="457200" y="1371600"/>
            <a:ext cx="7772400" cy="4525963"/>
          </a:xfrm>
        </p:spPr>
        <p:txBody>
          <a:bodyPr/>
          <a:lstStyle/>
          <a:p>
            <a:pPr marL="0" indent="0">
              <a:buNone/>
            </a:pPr>
            <a:r>
              <a:rPr lang="id-ID" sz="1800" dirty="0" smtClean="0">
                <a:latin typeface="Times New Roman" pitchFamily="18" charset="0"/>
                <a:cs typeface="Times New Roman" pitchFamily="18" charset="0"/>
              </a:rPr>
              <a:t>Kerja mesin siklus OTTO :</a:t>
            </a:r>
          </a:p>
          <a:p>
            <a:pPr marL="360363" indent="-360363">
              <a:buNone/>
            </a:pPr>
            <a:r>
              <a:rPr lang="id-ID" sz="1800" dirty="0" smtClean="0">
                <a:latin typeface="Times New Roman" pitchFamily="18" charset="0"/>
                <a:cs typeface="Times New Roman" pitchFamily="18" charset="0"/>
              </a:rPr>
              <a:t>1.  Udara dan bensin dihisap sampai volume V</a:t>
            </a:r>
            <a:r>
              <a:rPr lang="id-ID" sz="1800" baseline="-25000" dirty="0" smtClean="0">
                <a:latin typeface="Times New Roman" pitchFamily="18" charset="0"/>
                <a:cs typeface="Times New Roman" pitchFamily="18" charset="0"/>
              </a:rPr>
              <a:t>A</a:t>
            </a:r>
            <a:r>
              <a:rPr lang="id-ID" sz="1800" dirty="0" smtClean="0">
                <a:latin typeface="Times New Roman" pitchFamily="18" charset="0"/>
                <a:cs typeface="Times New Roman" pitchFamily="18" charset="0"/>
              </a:rPr>
              <a:t>. (Pada saat itu temperaturnya T</a:t>
            </a:r>
            <a:r>
              <a:rPr lang="id-ID" sz="1800" baseline="-25000" dirty="0" smtClean="0">
                <a:latin typeface="Times New Roman" pitchFamily="18" charset="0"/>
                <a:cs typeface="Times New Roman" pitchFamily="18" charset="0"/>
              </a:rPr>
              <a:t>A</a:t>
            </a:r>
            <a:r>
              <a:rPr lang="id-ID" sz="1800" dirty="0" smtClean="0">
                <a:latin typeface="Times New Roman" pitchFamily="18" charset="0"/>
                <a:cs typeface="Times New Roman" pitchFamily="18" charset="0"/>
              </a:rPr>
              <a:t>, dan tekanannya p</a:t>
            </a:r>
            <a:r>
              <a:rPr lang="id-ID" sz="1800" baseline="-25000" dirty="0" smtClean="0">
                <a:latin typeface="Times New Roman" pitchFamily="18" charset="0"/>
                <a:cs typeface="Times New Roman" pitchFamily="18" charset="0"/>
              </a:rPr>
              <a:t>A</a:t>
            </a:r>
            <a:r>
              <a:rPr lang="id-ID" sz="1800" dirty="0" smtClean="0">
                <a:latin typeface="Times New Roman" pitchFamily="18" charset="0"/>
                <a:cs typeface="Times New Roman" pitchFamily="18" charset="0"/>
              </a:rPr>
              <a:t>)</a:t>
            </a:r>
          </a:p>
          <a:p>
            <a:pPr marL="360363" indent="-360363">
              <a:buNone/>
            </a:pPr>
            <a:r>
              <a:rPr lang="id-ID" sz="1800" dirty="0" smtClean="0">
                <a:latin typeface="Times New Roman" pitchFamily="18" charset="0"/>
                <a:cs typeface="Times New Roman" pitchFamily="18" charset="0"/>
              </a:rPr>
              <a:t>2.  Campuran ditekan dengan cepat (terjadi proses adiabatis) sampai volume V</a:t>
            </a:r>
            <a:r>
              <a:rPr lang="id-ID" sz="1800" baseline="-25000" dirty="0" smtClean="0">
                <a:latin typeface="Times New Roman" pitchFamily="18" charset="0"/>
                <a:cs typeface="Times New Roman" pitchFamily="18" charset="0"/>
              </a:rPr>
              <a:t>B</a:t>
            </a:r>
            <a:r>
              <a:rPr lang="id-ID" sz="1800" dirty="0" smtClean="0">
                <a:latin typeface="Times New Roman" pitchFamily="18" charset="0"/>
                <a:cs typeface="Times New Roman" pitchFamily="18" charset="0"/>
              </a:rPr>
              <a:t>, sehingga temperaturnya menjadi T</a:t>
            </a:r>
            <a:r>
              <a:rPr lang="id-ID" sz="1800" baseline="-25000" dirty="0" smtClean="0">
                <a:latin typeface="Times New Roman" pitchFamily="18" charset="0"/>
                <a:cs typeface="Times New Roman" pitchFamily="18" charset="0"/>
              </a:rPr>
              <a:t>B</a:t>
            </a:r>
            <a:r>
              <a:rPr lang="id-ID" sz="1800" dirty="0" smtClean="0">
                <a:latin typeface="Times New Roman" pitchFamily="18" charset="0"/>
                <a:cs typeface="Times New Roman" pitchFamily="18" charset="0"/>
              </a:rPr>
              <a:t> dan tekanannya p</a:t>
            </a:r>
            <a:r>
              <a:rPr lang="id-ID" sz="1800" baseline="-25000" dirty="0" smtClean="0">
                <a:latin typeface="Times New Roman" pitchFamily="18" charset="0"/>
                <a:cs typeface="Times New Roman" pitchFamily="18" charset="0"/>
              </a:rPr>
              <a:t>B.</a:t>
            </a:r>
            <a:endParaRPr lang="id-ID" sz="1800" dirty="0" smtClean="0">
              <a:latin typeface="Times New Roman" pitchFamily="18" charset="0"/>
              <a:cs typeface="Times New Roman" pitchFamily="18" charset="0"/>
            </a:endParaRPr>
          </a:p>
          <a:p>
            <a:pPr marL="360363" indent="-360363">
              <a:buNone/>
            </a:pPr>
            <a:r>
              <a:rPr lang="id-ID" sz="1800" dirty="0" smtClean="0">
                <a:latin typeface="Times New Roman" pitchFamily="18" charset="0"/>
                <a:cs typeface="Times New Roman" pitchFamily="18" charset="0"/>
              </a:rPr>
              <a:t>3.  Pada saat itu campuran dibakar (diberikan Q</a:t>
            </a:r>
            <a:r>
              <a:rPr lang="id-ID" sz="1800" baseline="-25000" dirty="0" smtClean="0">
                <a:latin typeface="Times New Roman" pitchFamily="18" charset="0"/>
                <a:cs typeface="Times New Roman" pitchFamily="18" charset="0"/>
              </a:rPr>
              <a:t>1</a:t>
            </a:r>
            <a:r>
              <a:rPr lang="id-ID" sz="1800" dirty="0" smtClean="0">
                <a:latin typeface="Times New Roman" pitchFamily="18" charset="0"/>
                <a:cs typeface="Times New Roman" pitchFamily="18" charset="0"/>
              </a:rPr>
              <a:t>), pada volume tetap V</a:t>
            </a:r>
            <a:r>
              <a:rPr lang="id-ID" sz="1800" baseline="-25000" dirty="0" smtClean="0">
                <a:latin typeface="Times New Roman" pitchFamily="18" charset="0"/>
                <a:cs typeface="Times New Roman" pitchFamily="18" charset="0"/>
              </a:rPr>
              <a:t>B</a:t>
            </a:r>
            <a:r>
              <a:rPr lang="id-ID" sz="1800" dirty="0" smtClean="0">
                <a:latin typeface="Times New Roman" pitchFamily="18" charset="0"/>
                <a:cs typeface="Times New Roman" pitchFamily="18" charset="0"/>
              </a:rPr>
              <a:t> = V</a:t>
            </a:r>
            <a:r>
              <a:rPr lang="id-ID" sz="1800" baseline="-25000" dirty="0" smtClean="0">
                <a:latin typeface="Times New Roman" pitchFamily="18" charset="0"/>
                <a:cs typeface="Times New Roman" pitchFamily="18" charset="0"/>
              </a:rPr>
              <a:t>C</a:t>
            </a:r>
            <a:r>
              <a:rPr lang="id-ID" sz="1800" dirty="0" smtClean="0">
                <a:latin typeface="Times New Roman" pitchFamily="18" charset="0"/>
                <a:cs typeface="Times New Roman" pitchFamily="18" charset="0"/>
              </a:rPr>
              <a:t> (proses isokoris), sehingga tekanan dan temperatur naik sangat tinggi (menjadi p</a:t>
            </a:r>
            <a:r>
              <a:rPr lang="id-ID" sz="1800" baseline="-25000" dirty="0" smtClean="0">
                <a:latin typeface="Times New Roman" pitchFamily="18" charset="0"/>
                <a:cs typeface="Times New Roman" pitchFamily="18" charset="0"/>
              </a:rPr>
              <a:t>C</a:t>
            </a:r>
            <a:r>
              <a:rPr lang="id-ID" sz="1800" dirty="0" smtClean="0">
                <a:latin typeface="Times New Roman" pitchFamily="18" charset="0"/>
                <a:cs typeface="Times New Roman" pitchFamily="18" charset="0"/>
              </a:rPr>
              <a:t> dan T</a:t>
            </a:r>
            <a:r>
              <a:rPr lang="id-ID" sz="1800" baseline="-25000" dirty="0" smtClean="0">
                <a:latin typeface="Times New Roman" pitchFamily="18" charset="0"/>
                <a:cs typeface="Times New Roman" pitchFamily="18" charset="0"/>
              </a:rPr>
              <a:t>C</a:t>
            </a:r>
            <a:r>
              <a:rPr lang="id-ID" sz="1800" dirty="0" smtClean="0">
                <a:latin typeface="Times New Roman" pitchFamily="18" charset="0"/>
                <a:cs typeface="Times New Roman" pitchFamily="18" charset="0"/>
              </a:rPr>
              <a:t>).</a:t>
            </a:r>
          </a:p>
          <a:p>
            <a:pPr marL="360363" indent="-360363">
              <a:buNone/>
            </a:pPr>
            <a:r>
              <a:rPr lang="id-ID" sz="1800" dirty="0" smtClean="0">
                <a:latin typeface="Times New Roman" pitchFamily="18" charset="0"/>
                <a:cs typeface="Times New Roman" pitchFamily="18" charset="0"/>
              </a:rPr>
              <a:t>4.  Hasil pembakaran tersebut memberikan kerja dan mendorong piston untuk bergerak dari volume V</a:t>
            </a:r>
            <a:r>
              <a:rPr lang="id-ID" sz="1800" baseline="-25000" dirty="0" smtClean="0">
                <a:latin typeface="Times New Roman" pitchFamily="18" charset="0"/>
                <a:cs typeface="Times New Roman" pitchFamily="18" charset="0"/>
              </a:rPr>
              <a:t>C</a:t>
            </a:r>
            <a:r>
              <a:rPr lang="id-ID" sz="1800" dirty="0" smtClean="0">
                <a:latin typeface="Times New Roman" pitchFamily="18" charset="0"/>
                <a:cs typeface="Times New Roman" pitchFamily="18" charset="0"/>
              </a:rPr>
              <a:t> kembalikan ke volume V</a:t>
            </a:r>
            <a:r>
              <a:rPr lang="id-ID" sz="1800" baseline="-25000" dirty="0" smtClean="0">
                <a:latin typeface="Times New Roman" pitchFamily="18" charset="0"/>
                <a:cs typeface="Times New Roman" pitchFamily="18" charset="0"/>
              </a:rPr>
              <a:t>A</a:t>
            </a:r>
            <a:r>
              <a:rPr lang="id-ID" sz="1800" dirty="0" smtClean="0">
                <a:latin typeface="Times New Roman" pitchFamily="18" charset="0"/>
                <a:cs typeface="Times New Roman" pitchFamily="18" charset="0"/>
              </a:rPr>
              <a:t>=V</a:t>
            </a:r>
            <a:r>
              <a:rPr lang="id-ID" sz="1800" baseline="-25000" dirty="0" smtClean="0">
                <a:latin typeface="Times New Roman" pitchFamily="18" charset="0"/>
                <a:cs typeface="Times New Roman" pitchFamily="18" charset="0"/>
              </a:rPr>
              <a:t>D</a:t>
            </a:r>
            <a:r>
              <a:rPr lang="id-ID" sz="1800" dirty="0" smtClean="0">
                <a:latin typeface="Times New Roman" pitchFamily="18" charset="0"/>
                <a:cs typeface="Times New Roman" pitchFamily="18" charset="0"/>
              </a:rPr>
              <a:t>, dengan gerakan yang sangat cepat sekali (proses adiabatis). Dalam keadaan ini piston melakukan kerja mekanis memutar engkol untuk selanjutnya menggerakkan kendaraan. Pada saat ini tekanannya menjadi p</a:t>
            </a:r>
            <a:r>
              <a:rPr lang="id-ID" sz="1800" baseline="-25000" dirty="0" smtClean="0">
                <a:latin typeface="Times New Roman" pitchFamily="18" charset="0"/>
                <a:cs typeface="Times New Roman" pitchFamily="18" charset="0"/>
              </a:rPr>
              <a:t>D</a:t>
            </a:r>
            <a:r>
              <a:rPr lang="id-ID" sz="1800" dirty="0" smtClean="0">
                <a:latin typeface="Times New Roman" pitchFamily="18" charset="0"/>
                <a:cs typeface="Times New Roman" pitchFamily="18" charset="0"/>
              </a:rPr>
              <a:t> dan temperaturnya T</a:t>
            </a:r>
            <a:r>
              <a:rPr lang="id-ID" sz="1800" baseline="-25000" dirty="0" smtClean="0">
                <a:latin typeface="Times New Roman" pitchFamily="18" charset="0"/>
                <a:cs typeface="Times New Roman" pitchFamily="18" charset="0"/>
              </a:rPr>
              <a:t>D</a:t>
            </a:r>
            <a:r>
              <a:rPr lang="id-ID" sz="1800" dirty="0" smtClean="0">
                <a:latin typeface="Times New Roman" pitchFamily="18" charset="0"/>
                <a:cs typeface="Times New Roman" pitchFamily="18" charset="0"/>
              </a:rPr>
              <a:t>.</a:t>
            </a:r>
          </a:p>
          <a:p>
            <a:pPr marL="360363" indent="-360363">
              <a:buNone/>
            </a:pPr>
            <a:r>
              <a:rPr lang="id-ID" sz="1800" dirty="0" smtClean="0">
                <a:latin typeface="Times New Roman" pitchFamily="18" charset="0"/>
                <a:cs typeface="Times New Roman" pitchFamily="18" charset="0"/>
              </a:rPr>
              <a:t>5.  Katup keluaran terbuka panas sisa, Q</a:t>
            </a:r>
            <a:r>
              <a:rPr lang="id-ID" sz="1800" baseline="-25000" dirty="0" smtClean="0">
                <a:latin typeface="Times New Roman" pitchFamily="18" charset="0"/>
                <a:cs typeface="Times New Roman" pitchFamily="18" charset="0"/>
              </a:rPr>
              <a:t>2</a:t>
            </a:r>
            <a:r>
              <a:rPr lang="id-ID" sz="1800" dirty="0" smtClean="0">
                <a:latin typeface="Times New Roman" pitchFamily="18" charset="0"/>
                <a:cs typeface="Times New Roman" pitchFamily="18" charset="0"/>
              </a:rPr>
              <a:t>, dikeluarkan. Karena katup keluaran terbuka, maka volume tetap (proses isokoris). Tekanan menjadi p</a:t>
            </a:r>
            <a:r>
              <a:rPr lang="id-ID" sz="1800" baseline="-25000" dirty="0" smtClean="0">
                <a:latin typeface="Times New Roman" pitchFamily="18" charset="0"/>
                <a:cs typeface="Times New Roman" pitchFamily="18" charset="0"/>
              </a:rPr>
              <a:t>A</a:t>
            </a:r>
            <a:r>
              <a:rPr lang="id-ID" sz="1800" dirty="0" smtClean="0">
                <a:latin typeface="Times New Roman" pitchFamily="18" charset="0"/>
                <a:cs typeface="Times New Roman" pitchFamily="18" charset="0"/>
              </a:rPr>
              <a:t> dan temperatur menjadi T</a:t>
            </a:r>
            <a:r>
              <a:rPr lang="id-ID" sz="1800" baseline="-25000" dirty="0" smtClean="0">
                <a:latin typeface="Times New Roman" pitchFamily="18" charset="0"/>
                <a:cs typeface="Times New Roman" pitchFamily="18" charset="0"/>
              </a:rPr>
              <a:t>A</a:t>
            </a:r>
            <a:r>
              <a:rPr lang="id-ID" sz="1800" dirty="0" smtClean="0">
                <a:latin typeface="Times New Roman" pitchFamily="18" charset="0"/>
                <a:cs typeface="Times New Roman" pitchFamily="18" charset="0"/>
              </a:rPr>
              <a:t>.</a:t>
            </a:r>
          </a:p>
          <a:p>
            <a:pPr marL="360363" indent="-360363">
              <a:buNone/>
            </a:pPr>
            <a:r>
              <a:rPr lang="id-ID" sz="1800" dirty="0" smtClean="0">
                <a:latin typeface="Times New Roman" pitchFamily="18" charset="0"/>
                <a:cs typeface="Times New Roman" pitchFamily="18" charset="0"/>
              </a:rPr>
              <a:t>6.  Selanjutnya proses siklus tersebut berulang sehingga gerakan kendaraan akan dapat terus berlangsung.</a:t>
            </a:r>
          </a:p>
          <a:p>
            <a:pPr marL="0" indent="0">
              <a:buNone/>
            </a:pPr>
            <a:endParaRPr lang="en-US" sz="1800" dirty="0"/>
          </a:p>
        </p:txBody>
      </p:sp>
      <p:sp>
        <p:nvSpPr>
          <p:cNvPr id="24" name="Rounded Rectangle 23">
            <a:hlinkClick r:id="rId3" action="ppaction://hlinksldjump"/>
          </p:cNvPr>
          <p:cNvSpPr/>
          <p:nvPr/>
        </p:nvSpPr>
        <p:spPr>
          <a:xfrm>
            <a:off x="1619164" y="762000"/>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SIKLUS OTTO (MOTOR BENSIN)</a:t>
            </a:r>
            <a:endParaRPr lang="en-US" sz="2400" b="1" dirty="0">
              <a:solidFill>
                <a:prstClr val="black"/>
              </a:solidFill>
              <a:latin typeface="Century Gothic"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hlinkClick r:id="rId2" action="ppaction://hlinksldjump"/>
          </p:cNvPr>
          <p:cNvSpPr/>
          <p:nvPr/>
        </p:nvSpPr>
        <p:spPr>
          <a:xfrm>
            <a:off x="4800600" y="1371600"/>
            <a:ext cx="3581400" cy="609600"/>
          </a:xfrm>
          <a:prstGeom prst="roundRect">
            <a:avLst/>
          </a:prstGeom>
          <a:noFill/>
          <a:ln w="57150">
            <a:solidFill>
              <a:schemeClr val="bg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solidFill>
                  <a:schemeClr val="bg1"/>
                </a:solidFill>
              </a:rPr>
              <a:t>MESIN PENDINGIN</a:t>
            </a:r>
            <a:endParaRPr lang="en-US" sz="2400" b="1" dirty="0">
              <a:solidFill>
                <a:schemeClr val="bg1"/>
              </a:solidFill>
              <a:latin typeface="Century Gothic" pitchFamily="34" charset="0"/>
              <a:cs typeface="Arial" pitchFamily="34" charset="0"/>
            </a:endParaRPr>
          </a:p>
        </p:txBody>
      </p:sp>
      <p:sp>
        <p:nvSpPr>
          <p:cNvPr id="9" name="Rounded Rectangle 8">
            <a:hlinkClick r:id="rId3" action="ppaction://hlinksldjump"/>
          </p:cNvPr>
          <p:cNvSpPr/>
          <p:nvPr/>
        </p:nvSpPr>
        <p:spPr>
          <a:xfrm>
            <a:off x="4800600" y="2133600"/>
            <a:ext cx="3581400" cy="609600"/>
          </a:xfrm>
          <a:prstGeom prst="roundRect">
            <a:avLst/>
          </a:prstGeom>
          <a:noFill/>
          <a:ln w="57150">
            <a:solidFill>
              <a:schemeClr val="bg1"/>
            </a:solidFill>
          </a:ln>
        </p:spPr>
        <p:style>
          <a:lnRef idx="2">
            <a:schemeClr val="accent3"/>
          </a:lnRef>
          <a:fillRef idx="1">
            <a:schemeClr val="lt1"/>
          </a:fillRef>
          <a:effectRef idx="0">
            <a:schemeClr val="accent3"/>
          </a:effectRef>
          <a:fontRef idx="minor">
            <a:schemeClr val="dk1"/>
          </a:fontRef>
        </p:style>
        <p:txBody>
          <a:bodyPr anchor="ctr"/>
          <a:lstStyle/>
          <a:p>
            <a:pPr lvl="0" algn="ctr" fontAlgn="auto">
              <a:spcBef>
                <a:spcPct val="20000"/>
              </a:spcBef>
              <a:spcAft>
                <a:spcPts val="0"/>
              </a:spcAft>
              <a:defRPr/>
            </a:pPr>
            <a:r>
              <a:rPr lang="en-US" sz="2400" b="1" dirty="0" smtClean="0">
                <a:solidFill>
                  <a:schemeClr val="bg1"/>
                </a:solidFill>
              </a:rPr>
              <a:t>MESIN PANAS</a:t>
            </a:r>
            <a:endParaRPr lang="id-ID" sz="2400" dirty="0" smtClean="0">
              <a:solidFill>
                <a:schemeClr val="bg1"/>
              </a:solidFill>
              <a:latin typeface="Times New Roman" pitchFamily="18" charset="0"/>
              <a:cs typeface="Times New Roman" pitchFamily="18" charset="0"/>
            </a:endParaRPr>
          </a:p>
        </p:txBody>
      </p:sp>
      <p:sp>
        <p:nvSpPr>
          <p:cNvPr id="73" name="Rounded Rectangle 72">
            <a:hlinkClick r:id="rId4" action="ppaction://hlinksldjump"/>
          </p:cNvPr>
          <p:cNvSpPr/>
          <p:nvPr/>
        </p:nvSpPr>
        <p:spPr>
          <a:xfrm>
            <a:off x="533400" y="6858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a:solidFill>
                  <a:schemeClr val="tx1"/>
                </a:solidFill>
                <a:latin typeface="Century Gothic" pitchFamily="34" charset="0"/>
                <a:cs typeface="Arial" pitchFamily="34" charset="0"/>
              </a:rPr>
              <a:t>Pengantar</a:t>
            </a:r>
          </a:p>
        </p:txBody>
      </p:sp>
      <p:sp>
        <p:nvSpPr>
          <p:cNvPr id="74" name="Rounded Rectangle 73">
            <a:hlinkHover r:id="rId5" action="ppaction://hlinksldjump"/>
          </p:cNvPr>
          <p:cNvSpPr/>
          <p:nvPr/>
        </p:nvSpPr>
        <p:spPr>
          <a:xfrm>
            <a:off x="533400" y="16002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Materi</a:t>
            </a:r>
          </a:p>
        </p:txBody>
      </p:sp>
      <p:sp>
        <p:nvSpPr>
          <p:cNvPr id="76" name="Rounded Rectangle 75">
            <a:hlinkClick r:id="rId6" action="ppaction://hlinksldjump"/>
          </p:cNvPr>
          <p:cNvSpPr/>
          <p:nvPr/>
        </p:nvSpPr>
        <p:spPr>
          <a:xfrm>
            <a:off x="533400" y="25146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Contoh Soal</a:t>
            </a:r>
          </a:p>
        </p:txBody>
      </p:sp>
      <p:sp>
        <p:nvSpPr>
          <p:cNvPr id="77" name="Rounded Rectangle 76">
            <a:hlinkClick r:id="rId4" action="ppaction://hlinksldjump"/>
          </p:cNvPr>
          <p:cNvSpPr/>
          <p:nvPr/>
        </p:nvSpPr>
        <p:spPr>
          <a:xfrm>
            <a:off x="533400" y="43434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Latihan</a:t>
            </a:r>
          </a:p>
        </p:txBody>
      </p:sp>
      <p:sp>
        <p:nvSpPr>
          <p:cNvPr id="78" name="Rounded Rectangle 77">
            <a:hlinkClick r:id="rId7" action="ppaction://hlinksldjump"/>
          </p:cNvPr>
          <p:cNvSpPr/>
          <p:nvPr/>
        </p:nvSpPr>
        <p:spPr>
          <a:xfrm>
            <a:off x="533400" y="52578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Asesmen</a:t>
            </a:r>
            <a:endParaRPr lang="en-US" sz="3600" b="1" dirty="0">
              <a:solidFill>
                <a:schemeClr val="tx1"/>
              </a:solidFill>
              <a:latin typeface="Century Gothic" pitchFamily="34" charset="0"/>
              <a:cs typeface="Arial" pitchFamily="34" charset="0"/>
            </a:endParaRPr>
          </a:p>
        </p:txBody>
      </p:sp>
      <p:sp>
        <p:nvSpPr>
          <p:cNvPr id="79" name="Rounded Rectangle 78">
            <a:hlinkClick r:id="rId6" action="ppaction://hlinksldjump"/>
          </p:cNvPr>
          <p:cNvSpPr/>
          <p:nvPr/>
        </p:nvSpPr>
        <p:spPr>
          <a:xfrm>
            <a:off x="533400" y="34290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Ringkasan</a:t>
            </a:r>
          </a:p>
        </p:txBody>
      </p:sp>
      <p:sp>
        <p:nvSpPr>
          <p:cNvPr id="85" name="Rectangle 84">
            <a:hlinkHover r:id="rId5" action="ppaction://hlinksldjump"/>
          </p:cNvPr>
          <p:cNvSpPr/>
          <p:nvPr/>
        </p:nvSpPr>
        <p:spPr>
          <a:xfrm>
            <a:off x="0" y="2667000"/>
            <a:ext cx="4419600" cy="419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2" name="Rounded Rectangle 11">
            <a:hlinkClick r:id="rId3" action="ppaction://hlinksldjump"/>
          </p:cNvPr>
          <p:cNvSpPr/>
          <p:nvPr/>
        </p:nvSpPr>
        <p:spPr>
          <a:xfrm>
            <a:off x="4800600" y="2895600"/>
            <a:ext cx="3581400" cy="609600"/>
          </a:xfrm>
          <a:prstGeom prst="roundRect">
            <a:avLst/>
          </a:prstGeom>
          <a:noFill/>
          <a:ln w="57150">
            <a:solidFill>
              <a:schemeClr val="bg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400" b="1" dirty="0" smtClean="0">
                <a:solidFill>
                  <a:schemeClr val="bg1"/>
                </a:solidFill>
                <a:cs typeface="Arial" pitchFamily="34" charset="0"/>
              </a:rPr>
              <a:t>SIKLUS CARNOT</a:t>
            </a:r>
            <a:endParaRPr lang="en-US" sz="2400" b="1" dirty="0">
              <a:solidFill>
                <a:schemeClr val="bg1"/>
              </a:solidFill>
              <a:cs typeface="Arial" pitchFamily="34" charset="0"/>
            </a:endParaRPr>
          </a:p>
        </p:txBody>
      </p:sp>
      <p:sp>
        <p:nvSpPr>
          <p:cNvPr id="13" name="Rounded Rectangle 12">
            <a:hlinkClick r:id="rId3" action="ppaction://hlinksldjump"/>
          </p:cNvPr>
          <p:cNvSpPr/>
          <p:nvPr/>
        </p:nvSpPr>
        <p:spPr>
          <a:xfrm>
            <a:off x="4800600" y="3733800"/>
            <a:ext cx="3581400" cy="609600"/>
          </a:xfrm>
          <a:prstGeom prst="roundRect">
            <a:avLst/>
          </a:prstGeom>
          <a:noFill/>
          <a:ln w="57150">
            <a:solidFill>
              <a:schemeClr val="bg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400" b="1" dirty="0" smtClean="0">
                <a:solidFill>
                  <a:schemeClr val="bg1"/>
                </a:solidFill>
                <a:cs typeface="Arial" pitchFamily="34" charset="0"/>
              </a:rPr>
              <a:t>SIKLUS OTTO</a:t>
            </a:r>
            <a:endParaRPr lang="en-US" sz="2400" b="1" dirty="0">
              <a:solidFill>
                <a:schemeClr val="bg1"/>
              </a:solidFill>
              <a:cs typeface="Arial"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ound Diagonal Corner Rectangle 32"/>
          <p:cNvSpPr/>
          <p:nvPr/>
        </p:nvSpPr>
        <p:spPr>
          <a:xfrm>
            <a:off x="152400" y="609600"/>
            <a:ext cx="8305800" cy="60198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ounded Rectangle 33">
            <a:hlinkClick r:id="rId3"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5" name="Rounded Rectangle 34">
            <a:hlinkClick r:id="rId4"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36" name="Rounded Rectangle 35">
            <a:hlinkClick r:id="rId3"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37" name="Rounded Rectangle 36"/>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40"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1" name="Isosceles Triangle 40"/>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2" name="Isosceles Triangle 41"/>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43" name="Rounded Rectangle 42">
            <a:hlinkClick r:id="rId3"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44" name="Rounded Rectangle 43">
            <a:hlinkClick r:id="rId5"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45"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46" name="Right Arrow 45">
            <a:hlinkClick r:id="rId6"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7" name="Right Arrow 46">
            <a:hlinkClick r:id="rId7" action="ppaction://hlinksldjump"/>
          </p:cNvPr>
          <p:cNvSpPr/>
          <p:nvPr/>
        </p:nvSpPr>
        <p:spPr>
          <a:xfrm rot="10800000">
            <a:off x="3660775"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48" name="Picture 20" descr="http://png-3.findicons.com/files/icons/1742/ecqlipse_2/128/home.png">
            <a:hlinkClick r:id="rId8" action="ppaction://hlinksldjump"/>
          </p:cNvPr>
          <p:cNvPicPr>
            <a:picLocks noChangeAspect="1" noChangeArrowheads="1"/>
          </p:cNvPicPr>
          <p:nvPr/>
        </p:nvPicPr>
        <p:blipFill>
          <a:blip r:embed="rId9"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9" name="Picture 12" descr="http://4.bp.blogspot.com/-VPLqur-gw3A/T1MynDDoE0I/AAAAAAAAAuw/4EWYbA084hY/s1600/lambang-its.png"/>
          <p:cNvPicPr>
            <a:picLocks noChangeAspect="1" noChangeArrowheads="1"/>
          </p:cNvPicPr>
          <p:nvPr/>
        </p:nvPicPr>
        <p:blipFill>
          <a:blip r:embed="rId10" cstate="print">
            <a:extLst>
              <a:ext uri="{28A0092B-C50C-407E-A947-70E740481C1C}">
                <a14:useLocalDpi xmlns="" xmlns:a14="http://schemas.microsoft.com/office/drawing/2010/main" val="0"/>
              </a:ext>
            </a:extLst>
          </a:blip>
          <a:srcRect/>
          <a:stretch>
            <a:fillRect/>
          </a:stretch>
        </p:blipFill>
        <p:spPr bwMode="auto">
          <a:xfrm>
            <a:off x="0"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1" name="Content Placeholder 2"/>
          <p:cNvSpPr>
            <a:spLocks noGrp="1"/>
          </p:cNvSpPr>
          <p:nvPr>
            <p:ph idx="1"/>
          </p:nvPr>
        </p:nvSpPr>
        <p:spPr>
          <a:xfrm>
            <a:off x="560512" y="831701"/>
            <a:ext cx="7973888" cy="5721499"/>
          </a:xfrm>
        </p:spPr>
        <p:txBody>
          <a:bodyPr>
            <a:normAutofit lnSpcReduction="10000"/>
          </a:bodyPr>
          <a:lstStyle/>
          <a:p>
            <a:pPr marL="0" indent="0">
              <a:buNone/>
            </a:pPr>
            <a:r>
              <a:rPr lang="id-ID" sz="2400" dirty="0">
                <a:latin typeface="Times New Roman" pitchFamily="18" charset="0"/>
                <a:cs typeface="Times New Roman" pitchFamily="18" charset="0"/>
              </a:rPr>
              <a:t>Efisiensi dari siklus OTTO dapat dihitung sebagai berikut : </a:t>
            </a:r>
          </a:p>
          <a:p>
            <a:pPr marL="0" indent="0">
              <a:buNone/>
            </a:pPr>
            <a:endParaRPr lang="id-ID" sz="2400" dirty="0" smtClean="0">
              <a:latin typeface="Times New Roman" pitchFamily="18" charset="0"/>
              <a:cs typeface="Times New Roman" pitchFamily="18" charset="0"/>
            </a:endParaRPr>
          </a:p>
          <a:p>
            <a:pPr marL="0" indent="0">
              <a:buNone/>
            </a:pPr>
            <a:r>
              <a:rPr lang="id-ID" sz="2400" dirty="0" smtClean="0">
                <a:latin typeface="Times New Roman" pitchFamily="18" charset="0"/>
                <a:cs typeface="Times New Roman" pitchFamily="18" charset="0"/>
              </a:rPr>
              <a:t>Proses </a:t>
            </a:r>
          </a:p>
          <a:p>
            <a:pPr marL="0" indent="0">
              <a:buNone/>
            </a:pPr>
            <a:r>
              <a:rPr lang="id-ID" sz="2400" dirty="0" smtClean="0">
                <a:latin typeface="Times New Roman" pitchFamily="18" charset="0"/>
                <a:cs typeface="Times New Roman" pitchFamily="18" charset="0"/>
              </a:rPr>
              <a:t>A-B  </a:t>
            </a:r>
            <a:r>
              <a:rPr lang="id-ID" sz="2400" dirty="0">
                <a:latin typeface="Times New Roman" pitchFamily="18" charset="0"/>
                <a:cs typeface="Times New Roman" pitchFamily="18" charset="0"/>
              </a:rPr>
              <a:t>: Adiabatik, maka berlaku : </a:t>
            </a:r>
          </a:p>
          <a:p>
            <a:pPr marL="0" indent="0">
              <a:buNone/>
            </a:pPr>
            <a:r>
              <a:rPr lang="id-ID" sz="2400" dirty="0">
                <a:latin typeface="Times New Roman" pitchFamily="18" charset="0"/>
                <a:cs typeface="Times New Roman" pitchFamily="18" charset="0"/>
              </a:rPr>
              <a:t>	</a:t>
            </a:r>
            <a:r>
              <a:rPr lang="id-ID" sz="2400" dirty="0" smtClean="0">
                <a:latin typeface="Times New Roman" pitchFamily="18" charset="0"/>
                <a:cs typeface="Times New Roman" pitchFamily="18" charset="0"/>
              </a:rPr>
              <a:t>T</a:t>
            </a:r>
            <a:r>
              <a:rPr lang="id-ID" sz="2400" baseline="-25000" dirty="0" smtClean="0">
                <a:latin typeface="Times New Roman" pitchFamily="18" charset="0"/>
                <a:cs typeface="Times New Roman" pitchFamily="18" charset="0"/>
              </a:rPr>
              <a:t>A</a:t>
            </a:r>
            <a:r>
              <a:rPr lang="id-ID" sz="2400" dirty="0" smtClean="0">
                <a:latin typeface="Times New Roman" pitchFamily="18" charset="0"/>
                <a:cs typeface="Times New Roman" pitchFamily="18" charset="0"/>
              </a:rPr>
              <a:t> </a:t>
            </a:r>
            <a:r>
              <a:rPr lang="id-ID" sz="2400" dirty="0">
                <a:latin typeface="Times New Roman" pitchFamily="18" charset="0"/>
                <a:cs typeface="Times New Roman" pitchFamily="18" charset="0"/>
              </a:rPr>
              <a:t>V</a:t>
            </a:r>
            <a:r>
              <a:rPr lang="id-ID" sz="2400" baseline="-25000" dirty="0">
                <a:latin typeface="Times New Roman" pitchFamily="18" charset="0"/>
                <a:cs typeface="Times New Roman" pitchFamily="18" charset="0"/>
              </a:rPr>
              <a:t>A</a:t>
            </a:r>
            <a:r>
              <a:rPr lang="id-ID" sz="2400" baseline="30000" dirty="0">
                <a:latin typeface="Times New Roman" pitchFamily="18" charset="0"/>
                <a:cs typeface="Times New Roman" pitchFamily="18" charset="0"/>
              </a:rPr>
              <a:t>ɣ - 1</a:t>
            </a:r>
            <a:r>
              <a:rPr lang="id-ID" sz="2400" dirty="0">
                <a:latin typeface="Times New Roman" pitchFamily="18" charset="0"/>
                <a:cs typeface="Times New Roman" pitchFamily="18" charset="0"/>
              </a:rPr>
              <a:t> = T</a:t>
            </a:r>
            <a:r>
              <a:rPr lang="id-ID" sz="2400" baseline="-25000" dirty="0">
                <a:latin typeface="Times New Roman" pitchFamily="18" charset="0"/>
                <a:cs typeface="Times New Roman" pitchFamily="18" charset="0"/>
              </a:rPr>
              <a:t>B</a:t>
            </a:r>
            <a:r>
              <a:rPr lang="id-ID" sz="2400" dirty="0">
                <a:latin typeface="Times New Roman" pitchFamily="18" charset="0"/>
                <a:cs typeface="Times New Roman" pitchFamily="18" charset="0"/>
              </a:rPr>
              <a:t> V</a:t>
            </a:r>
            <a:r>
              <a:rPr lang="id-ID" sz="2400" baseline="-25000" dirty="0">
                <a:latin typeface="Times New Roman" pitchFamily="18" charset="0"/>
                <a:cs typeface="Times New Roman" pitchFamily="18" charset="0"/>
              </a:rPr>
              <a:t>B</a:t>
            </a:r>
            <a:r>
              <a:rPr lang="id-ID" sz="2400" baseline="30000" dirty="0">
                <a:latin typeface="Times New Roman" pitchFamily="18" charset="0"/>
                <a:cs typeface="Times New Roman" pitchFamily="18" charset="0"/>
              </a:rPr>
              <a:t>ɣ - 1</a:t>
            </a:r>
            <a:r>
              <a:rPr lang="id-ID" sz="2400" dirty="0">
                <a:latin typeface="Times New Roman" pitchFamily="18" charset="0"/>
                <a:cs typeface="Times New Roman" pitchFamily="18" charset="0"/>
              </a:rPr>
              <a:t>   </a:t>
            </a:r>
          </a:p>
          <a:p>
            <a:pPr marL="809625" indent="-809625">
              <a:buNone/>
            </a:pPr>
            <a:r>
              <a:rPr lang="id-ID" sz="2400" dirty="0">
                <a:latin typeface="Times New Roman" pitchFamily="18" charset="0"/>
                <a:cs typeface="Times New Roman" pitchFamily="18" charset="0"/>
              </a:rPr>
              <a:t>		Q</a:t>
            </a:r>
            <a:r>
              <a:rPr lang="id-ID" sz="2400" baseline="-25000" dirty="0">
                <a:latin typeface="Times New Roman" pitchFamily="18" charset="0"/>
                <a:cs typeface="Times New Roman" pitchFamily="18" charset="0"/>
              </a:rPr>
              <a:t>AB</a:t>
            </a:r>
            <a:r>
              <a:rPr lang="id-ID" sz="2400" dirty="0">
                <a:latin typeface="Times New Roman" pitchFamily="18" charset="0"/>
                <a:cs typeface="Times New Roman" pitchFamily="18" charset="0"/>
              </a:rPr>
              <a:t> = 0      </a:t>
            </a:r>
            <a:r>
              <a:rPr lang="id-ID" sz="2400" dirty="0" smtClean="0">
                <a:latin typeface="Times New Roman" pitchFamily="18" charset="0"/>
                <a:cs typeface="Times New Roman" pitchFamily="18" charset="0"/>
              </a:rPr>
              <a:t>(tidak </a:t>
            </a:r>
            <a:r>
              <a:rPr lang="id-ID" sz="2400" dirty="0">
                <a:latin typeface="Times New Roman" pitchFamily="18" charset="0"/>
                <a:cs typeface="Times New Roman" pitchFamily="18" charset="0"/>
              </a:rPr>
              <a:t>ada panas yang </a:t>
            </a:r>
            <a:r>
              <a:rPr lang="id-ID" sz="2400" dirty="0" smtClean="0">
                <a:latin typeface="Times New Roman" pitchFamily="18" charset="0"/>
                <a:cs typeface="Times New Roman" pitchFamily="18" charset="0"/>
              </a:rPr>
              <a:t>keluar-masuk</a:t>
            </a:r>
            <a:r>
              <a:rPr lang="id-ID" sz="2400" dirty="0">
                <a:latin typeface="Times New Roman" pitchFamily="18" charset="0"/>
                <a:cs typeface="Times New Roman" pitchFamily="18" charset="0"/>
              </a:rPr>
              <a:t>) </a:t>
            </a:r>
          </a:p>
          <a:p>
            <a:pPr marL="0" indent="0">
              <a:buNone/>
            </a:pPr>
            <a:r>
              <a:rPr lang="id-ID" sz="2400" dirty="0">
                <a:latin typeface="Times New Roman" pitchFamily="18" charset="0"/>
                <a:cs typeface="Times New Roman" pitchFamily="18" charset="0"/>
              </a:rPr>
              <a:t>Proses </a:t>
            </a:r>
            <a:endParaRPr lang="id-ID" sz="2400" dirty="0" smtClean="0">
              <a:latin typeface="Times New Roman" pitchFamily="18" charset="0"/>
              <a:cs typeface="Times New Roman" pitchFamily="18" charset="0"/>
            </a:endParaRPr>
          </a:p>
          <a:p>
            <a:pPr marL="0" indent="0">
              <a:buNone/>
            </a:pPr>
            <a:r>
              <a:rPr lang="id-ID" sz="2400" dirty="0" smtClean="0">
                <a:latin typeface="Times New Roman" pitchFamily="18" charset="0"/>
                <a:cs typeface="Times New Roman" pitchFamily="18" charset="0"/>
              </a:rPr>
              <a:t>B-C  ; </a:t>
            </a:r>
            <a:r>
              <a:rPr lang="id-ID" sz="2400" dirty="0">
                <a:latin typeface="Times New Roman" pitchFamily="18" charset="0"/>
                <a:cs typeface="Times New Roman" pitchFamily="18" charset="0"/>
              </a:rPr>
              <a:t>Isokorik, maka berlaku : </a:t>
            </a:r>
          </a:p>
          <a:p>
            <a:pPr marL="0" indent="0">
              <a:buNone/>
            </a:pPr>
            <a:r>
              <a:rPr lang="id-ID" sz="2400" dirty="0">
                <a:latin typeface="Times New Roman" pitchFamily="18" charset="0"/>
                <a:cs typeface="Times New Roman" pitchFamily="18" charset="0"/>
              </a:rPr>
              <a:t>	</a:t>
            </a:r>
            <a:r>
              <a:rPr lang="id-ID" sz="2400" dirty="0" smtClean="0">
                <a:latin typeface="Times New Roman" pitchFamily="18" charset="0"/>
                <a:cs typeface="Times New Roman" pitchFamily="18" charset="0"/>
              </a:rPr>
              <a:t>Q</a:t>
            </a:r>
            <a:r>
              <a:rPr lang="id-ID" sz="2400" baseline="-25000" dirty="0" smtClean="0">
                <a:latin typeface="Times New Roman" pitchFamily="18" charset="0"/>
                <a:cs typeface="Times New Roman" pitchFamily="18" charset="0"/>
              </a:rPr>
              <a:t>1</a:t>
            </a:r>
            <a:r>
              <a:rPr lang="id-ID" sz="2400" dirty="0" smtClean="0">
                <a:latin typeface="Times New Roman" pitchFamily="18" charset="0"/>
                <a:cs typeface="Times New Roman" pitchFamily="18" charset="0"/>
              </a:rPr>
              <a:t> </a:t>
            </a:r>
            <a:r>
              <a:rPr lang="id-ID" sz="2400" dirty="0">
                <a:latin typeface="Times New Roman" pitchFamily="18" charset="0"/>
                <a:cs typeface="Times New Roman" pitchFamily="18" charset="0"/>
              </a:rPr>
              <a:t>= Q</a:t>
            </a:r>
            <a:r>
              <a:rPr lang="id-ID" sz="2400" baseline="-25000" dirty="0">
                <a:latin typeface="Times New Roman" pitchFamily="18" charset="0"/>
                <a:cs typeface="Times New Roman" pitchFamily="18" charset="0"/>
              </a:rPr>
              <a:t>BC</a:t>
            </a:r>
            <a:r>
              <a:rPr lang="id-ID" sz="2400" dirty="0">
                <a:latin typeface="Times New Roman" pitchFamily="18" charset="0"/>
                <a:cs typeface="Times New Roman" pitchFamily="18" charset="0"/>
              </a:rPr>
              <a:t> = ∫ C</a:t>
            </a:r>
            <a:r>
              <a:rPr lang="id-ID" sz="2400" baseline="-25000" dirty="0">
                <a:latin typeface="Times New Roman" pitchFamily="18" charset="0"/>
                <a:cs typeface="Times New Roman" pitchFamily="18" charset="0"/>
              </a:rPr>
              <a:t>V</a:t>
            </a:r>
            <a:r>
              <a:rPr lang="id-ID" sz="2400" dirty="0">
                <a:latin typeface="Times New Roman" pitchFamily="18" charset="0"/>
                <a:cs typeface="Times New Roman" pitchFamily="18" charset="0"/>
              </a:rPr>
              <a:t> dT = C</a:t>
            </a:r>
            <a:r>
              <a:rPr lang="id-ID" sz="2400" baseline="-25000" dirty="0">
                <a:latin typeface="Times New Roman" pitchFamily="18" charset="0"/>
                <a:cs typeface="Times New Roman" pitchFamily="18" charset="0"/>
              </a:rPr>
              <a:t>V</a:t>
            </a:r>
            <a:r>
              <a:rPr lang="id-ID" sz="2400" dirty="0">
                <a:latin typeface="Times New Roman" pitchFamily="18" charset="0"/>
                <a:cs typeface="Times New Roman" pitchFamily="18" charset="0"/>
              </a:rPr>
              <a:t> (T</a:t>
            </a:r>
            <a:r>
              <a:rPr lang="id-ID" sz="2400" baseline="-25000" dirty="0">
                <a:latin typeface="Times New Roman" pitchFamily="18" charset="0"/>
                <a:cs typeface="Times New Roman" pitchFamily="18" charset="0"/>
              </a:rPr>
              <a:t>C</a:t>
            </a:r>
            <a:r>
              <a:rPr lang="id-ID" sz="2400" dirty="0">
                <a:latin typeface="Times New Roman" pitchFamily="18" charset="0"/>
                <a:cs typeface="Times New Roman" pitchFamily="18" charset="0"/>
              </a:rPr>
              <a:t> – T</a:t>
            </a:r>
            <a:r>
              <a:rPr lang="id-ID" sz="2400" baseline="-25000" dirty="0">
                <a:latin typeface="Times New Roman" pitchFamily="18" charset="0"/>
                <a:cs typeface="Times New Roman" pitchFamily="18" charset="0"/>
              </a:rPr>
              <a:t>B</a:t>
            </a:r>
            <a:r>
              <a:rPr lang="id-ID" sz="2400" dirty="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buNone/>
            </a:pPr>
            <a:r>
              <a:rPr lang="id-ID" sz="2400" dirty="0">
                <a:latin typeface="Times New Roman" pitchFamily="18" charset="0"/>
                <a:cs typeface="Times New Roman" pitchFamily="18" charset="0"/>
              </a:rPr>
              <a:t>	</a:t>
            </a:r>
            <a:r>
              <a:rPr lang="id-ID" sz="2400" dirty="0" smtClean="0">
                <a:latin typeface="Times New Roman" pitchFamily="18" charset="0"/>
                <a:cs typeface="Times New Roman" pitchFamily="18" charset="0"/>
              </a:rPr>
              <a:t>Karena </a:t>
            </a:r>
            <a:endParaRPr lang="id-ID" sz="2400" dirty="0">
              <a:latin typeface="Times New Roman" pitchFamily="18" charset="0"/>
              <a:cs typeface="Times New Roman" pitchFamily="18" charset="0"/>
            </a:endParaRPr>
          </a:p>
          <a:p>
            <a:pPr marL="0" indent="0">
              <a:buNone/>
            </a:pPr>
            <a:r>
              <a:rPr lang="id-ID" sz="2400" dirty="0" smtClean="0">
                <a:latin typeface="Times New Roman" pitchFamily="18" charset="0"/>
                <a:cs typeface="Times New Roman" pitchFamily="18" charset="0"/>
              </a:rPr>
              <a:t>	T</a:t>
            </a:r>
            <a:r>
              <a:rPr lang="id-ID" sz="2400" baseline="-25000" dirty="0" smtClean="0">
                <a:latin typeface="Times New Roman" pitchFamily="18" charset="0"/>
                <a:cs typeface="Times New Roman" pitchFamily="18" charset="0"/>
              </a:rPr>
              <a:t>C</a:t>
            </a:r>
            <a:r>
              <a:rPr lang="id-ID" sz="2400" dirty="0" smtClean="0">
                <a:latin typeface="Times New Roman" pitchFamily="18" charset="0"/>
                <a:cs typeface="Times New Roman" pitchFamily="18" charset="0"/>
              </a:rPr>
              <a:t> </a:t>
            </a:r>
            <a:r>
              <a:rPr lang="id-ID" sz="2400" dirty="0">
                <a:latin typeface="Times New Roman" pitchFamily="18" charset="0"/>
                <a:cs typeface="Times New Roman" pitchFamily="18" charset="0"/>
              </a:rPr>
              <a:t>&gt; T</a:t>
            </a:r>
            <a:r>
              <a:rPr lang="id-ID" sz="2400" baseline="-25000" dirty="0">
                <a:latin typeface="Times New Roman" pitchFamily="18" charset="0"/>
                <a:cs typeface="Times New Roman" pitchFamily="18" charset="0"/>
              </a:rPr>
              <a:t>B</a:t>
            </a:r>
            <a:r>
              <a:rPr lang="id-ID" sz="2400" dirty="0">
                <a:latin typeface="Times New Roman" pitchFamily="18" charset="0"/>
                <a:cs typeface="Times New Roman" pitchFamily="18" charset="0"/>
              </a:rPr>
              <a:t>, </a:t>
            </a:r>
          </a:p>
          <a:p>
            <a:pPr marL="0" indent="0">
              <a:buNone/>
            </a:pPr>
            <a:r>
              <a:rPr lang="id-ID" sz="2400" dirty="0" smtClean="0">
                <a:latin typeface="Times New Roman" pitchFamily="18" charset="0"/>
                <a:cs typeface="Times New Roman" pitchFamily="18" charset="0"/>
              </a:rPr>
              <a:t>	maka </a:t>
            </a:r>
            <a:r>
              <a:rPr lang="id-ID" sz="2400" dirty="0">
                <a:latin typeface="Times New Roman" pitchFamily="18" charset="0"/>
                <a:cs typeface="Times New Roman" pitchFamily="18" charset="0"/>
              </a:rPr>
              <a:t>Q</a:t>
            </a:r>
            <a:r>
              <a:rPr lang="id-ID" sz="2400" baseline="-25000" dirty="0">
                <a:latin typeface="Times New Roman" pitchFamily="18" charset="0"/>
                <a:cs typeface="Times New Roman" pitchFamily="18" charset="0"/>
              </a:rPr>
              <a:t>1</a:t>
            </a:r>
            <a:r>
              <a:rPr lang="id-ID" sz="2400" dirty="0">
                <a:latin typeface="Times New Roman" pitchFamily="18" charset="0"/>
                <a:cs typeface="Times New Roman" pitchFamily="18" charset="0"/>
              </a:rPr>
              <a:t> positif berarti panas diserap (masuk) sistem </a:t>
            </a:r>
            <a:endParaRPr lang="id-ID" sz="2400" dirty="0" smtClean="0">
              <a:latin typeface="Times New Roman" pitchFamily="18" charset="0"/>
              <a:cs typeface="Times New Roman" pitchFamily="18" charset="0"/>
            </a:endParaRPr>
          </a:p>
          <a:p>
            <a:pPr marL="0" indent="0">
              <a:buNone/>
            </a:pPr>
            <a:r>
              <a:rPr lang="id-ID" sz="2400" dirty="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buNone/>
            </a:pPr>
            <a:r>
              <a:rPr lang="id-ID" sz="2400" dirty="0">
                <a:latin typeface="Times New Roman" pitchFamily="18" charset="0"/>
                <a:cs typeface="Times New Roman" pitchFamily="18" charset="0"/>
              </a:rPr>
              <a:t>	</a:t>
            </a:r>
            <a:r>
              <a:rPr lang="id-ID" sz="2400" dirty="0" smtClean="0">
                <a:latin typeface="Times New Roman" pitchFamily="18" charset="0"/>
                <a:cs typeface="Times New Roman" pitchFamily="18" charset="0"/>
              </a:rPr>
              <a:t>W </a:t>
            </a:r>
            <a:r>
              <a:rPr lang="id-ID" sz="2400" dirty="0">
                <a:latin typeface="Times New Roman" pitchFamily="18" charset="0"/>
                <a:cs typeface="Times New Roman" pitchFamily="18" charset="0"/>
              </a:rPr>
              <a:t>= p dV  = p (V</a:t>
            </a:r>
            <a:r>
              <a:rPr lang="id-ID" sz="2400" baseline="-25000" dirty="0">
                <a:latin typeface="Times New Roman" pitchFamily="18" charset="0"/>
                <a:cs typeface="Times New Roman" pitchFamily="18" charset="0"/>
              </a:rPr>
              <a:t>B</a:t>
            </a:r>
            <a:r>
              <a:rPr lang="id-ID" sz="2400" dirty="0">
                <a:latin typeface="Times New Roman" pitchFamily="18" charset="0"/>
                <a:cs typeface="Times New Roman" pitchFamily="18" charset="0"/>
              </a:rPr>
              <a:t> – V</a:t>
            </a:r>
            <a:r>
              <a:rPr lang="id-ID" sz="2400" baseline="-25000" dirty="0">
                <a:latin typeface="Times New Roman" pitchFamily="18" charset="0"/>
                <a:cs typeface="Times New Roman" pitchFamily="18" charset="0"/>
              </a:rPr>
              <a:t>C</a:t>
            </a:r>
            <a:r>
              <a:rPr lang="id-ID" sz="2400" dirty="0">
                <a:latin typeface="Times New Roman" pitchFamily="18" charset="0"/>
                <a:cs typeface="Times New Roman" pitchFamily="18" charset="0"/>
              </a:rPr>
              <a:t>) = 0      (karena V</a:t>
            </a:r>
            <a:r>
              <a:rPr lang="id-ID" sz="2400" baseline="-25000" dirty="0">
                <a:latin typeface="Times New Roman" pitchFamily="18" charset="0"/>
                <a:cs typeface="Times New Roman" pitchFamily="18" charset="0"/>
              </a:rPr>
              <a:t>B</a:t>
            </a:r>
            <a:r>
              <a:rPr lang="id-ID" sz="2400" dirty="0">
                <a:latin typeface="Times New Roman" pitchFamily="18" charset="0"/>
                <a:cs typeface="Times New Roman" pitchFamily="18" charset="0"/>
              </a:rPr>
              <a:t> – V</a:t>
            </a:r>
            <a:r>
              <a:rPr lang="id-ID" sz="2400" baseline="-25000" dirty="0">
                <a:latin typeface="Times New Roman" pitchFamily="18" charset="0"/>
                <a:cs typeface="Times New Roman" pitchFamily="18" charset="0"/>
              </a:rPr>
              <a:t>C</a:t>
            </a:r>
            <a:r>
              <a:rPr lang="id-ID" sz="2400" dirty="0">
                <a:latin typeface="Times New Roman" pitchFamily="18" charset="0"/>
                <a:cs typeface="Times New Roman" pitchFamily="18" charset="0"/>
              </a:rPr>
              <a:t>) </a:t>
            </a:r>
          </a:p>
          <a:p>
            <a:endParaRPr lang="id-ID"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 Diagonal Corner Rectangle 6"/>
          <p:cNvSpPr/>
          <p:nvPr/>
        </p:nvSpPr>
        <p:spPr>
          <a:xfrm>
            <a:off x="304800" y="685800"/>
            <a:ext cx="8229600" cy="61722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ight Arrow 7">
            <a:hlinkClick r:id="rId2"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9" name="Right Arrow 8">
            <a:hlinkClick r:id="rId3" action="ppaction://hlinksldjump"/>
          </p:cNvPr>
          <p:cNvSpPr/>
          <p:nvPr/>
        </p:nvSpPr>
        <p:spPr>
          <a:xfrm rot="10800000">
            <a:off x="3660775"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Picture 12" descr="http://4.bp.blogspot.com/-VPLqur-gw3A/T1MynDDoE0I/AAAAAAAAAuw/4EWYbA084hY/s1600/lambang-its.pn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0"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13" name="Rounded Rectangle 12">
            <a:hlinkClick r:id="rId7"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14" name="Rounded Rectangle 13">
            <a:hlinkClick r:id="rId8"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15" name="Rounded Rectangle 14">
            <a:hlinkClick r:id="rId7"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16" name="Rounded Rectangle 15"/>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17"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18" name="Isosceles Triangle 1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 name="Isosceles Triangle 1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20" name="Rounded Rectangle 19">
            <a:hlinkClick r:id="rId7"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21" name="Rounded Rectangle 20">
            <a:hlinkClick r:id="rId9"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23" name="Content Placeholder 2"/>
          <p:cNvSpPr>
            <a:spLocks noGrp="1"/>
          </p:cNvSpPr>
          <p:nvPr>
            <p:ph idx="1"/>
          </p:nvPr>
        </p:nvSpPr>
        <p:spPr>
          <a:xfrm>
            <a:off x="457200" y="1295400"/>
            <a:ext cx="7620000" cy="4525963"/>
          </a:xfrm>
        </p:spPr>
        <p:txBody>
          <a:bodyPr>
            <a:normAutofit fontScale="92500" lnSpcReduction="20000"/>
          </a:bodyPr>
          <a:lstStyle/>
          <a:p>
            <a:pPr marL="0" indent="0">
              <a:buNone/>
            </a:pPr>
            <a:r>
              <a:rPr lang="id-ID" sz="2400" dirty="0">
                <a:latin typeface="Times New Roman" pitchFamily="18" charset="0"/>
                <a:cs typeface="Times New Roman" pitchFamily="18" charset="0"/>
              </a:rPr>
              <a:t>Proses C-D : Adiabatis,maka berlaku : </a:t>
            </a:r>
          </a:p>
          <a:p>
            <a:pPr marL="0" indent="0">
              <a:buNone/>
            </a:pPr>
            <a:r>
              <a:rPr lang="id-ID" sz="2400" dirty="0">
                <a:latin typeface="Times New Roman" pitchFamily="18" charset="0"/>
                <a:cs typeface="Times New Roman" pitchFamily="18" charset="0"/>
              </a:rPr>
              <a:t>		Q</a:t>
            </a:r>
            <a:r>
              <a:rPr lang="id-ID" sz="2400" baseline="-25000" dirty="0">
                <a:latin typeface="Times New Roman" pitchFamily="18" charset="0"/>
                <a:cs typeface="Times New Roman" pitchFamily="18" charset="0"/>
              </a:rPr>
              <a:t>CD</a:t>
            </a:r>
            <a:r>
              <a:rPr lang="id-ID" sz="2400" dirty="0">
                <a:latin typeface="Times New Roman" pitchFamily="18" charset="0"/>
                <a:cs typeface="Times New Roman" pitchFamily="18" charset="0"/>
              </a:rPr>
              <a:t> = 0 </a:t>
            </a:r>
          </a:p>
          <a:p>
            <a:pPr marL="0" indent="0">
              <a:buNone/>
            </a:pPr>
            <a:r>
              <a:rPr lang="id-ID" sz="2400" dirty="0">
                <a:latin typeface="Times New Roman" pitchFamily="18" charset="0"/>
                <a:cs typeface="Times New Roman" pitchFamily="18" charset="0"/>
              </a:rPr>
              <a:t>		T</a:t>
            </a:r>
            <a:r>
              <a:rPr lang="id-ID" sz="2400" baseline="-25000" dirty="0">
                <a:latin typeface="Times New Roman" pitchFamily="18" charset="0"/>
                <a:cs typeface="Times New Roman" pitchFamily="18" charset="0"/>
              </a:rPr>
              <a:t>C</a:t>
            </a:r>
            <a:r>
              <a:rPr lang="id-ID" sz="2400" dirty="0">
                <a:latin typeface="Times New Roman" pitchFamily="18" charset="0"/>
                <a:cs typeface="Times New Roman" pitchFamily="18" charset="0"/>
              </a:rPr>
              <a:t> V</a:t>
            </a:r>
            <a:r>
              <a:rPr lang="id-ID" sz="2400" baseline="-25000" dirty="0">
                <a:latin typeface="Times New Roman" pitchFamily="18" charset="0"/>
                <a:cs typeface="Times New Roman" pitchFamily="18" charset="0"/>
              </a:rPr>
              <a:t>C</a:t>
            </a:r>
            <a:r>
              <a:rPr lang="id-ID" sz="2400" baseline="30000" dirty="0">
                <a:latin typeface="Times New Roman" pitchFamily="18" charset="0"/>
                <a:cs typeface="Times New Roman" pitchFamily="18" charset="0"/>
              </a:rPr>
              <a:t>ɣ - 1</a:t>
            </a:r>
            <a:r>
              <a:rPr lang="id-ID" sz="2400" dirty="0">
                <a:latin typeface="Times New Roman" pitchFamily="18" charset="0"/>
                <a:cs typeface="Times New Roman" pitchFamily="18" charset="0"/>
              </a:rPr>
              <a:t> = T</a:t>
            </a:r>
            <a:r>
              <a:rPr lang="id-ID" sz="2400" baseline="-25000" dirty="0">
                <a:latin typeface="Times New Roman" pitchFamily="18" charset="0"/>
                <a:cs typeface="Times New Roman" pitchFamily="18" charset="0"/>
              </a:rPr>
              <a:t>D</a:t>
            </a:r>
            <a:r>
              <a:rPr lang="id-ID" sz="2400" dirty="0">
                <a:latin typeface="Times New Roman" pitchFamily="18" charset="0"/>
                <a:cs typeface="Times New Roman" pitchFamily="18" charset="0"/>
              </a:rPr>
              <a:t> V</a:t>
            </a:r>
            <a:r>
              <a:rPr lang="id-ID" sz="2400" baseline="-25000" dirty="0">
                <a:latin typeface="Times New Roman" pitchFamily="18" charset="0"/>
                <a:cs typeface="Times New Roman" pitchFamily="18" charset="0"/>
              </a:rPr>
              <a:t>D</a:t>
            </a:r>
            <a:r>
              <a:rPr lang="id-ID" sz="2400" baseline="30000" dirty="0">
                <a:latin typeface="Times New Roman" pitchFamily="18" charset="0"/>
                <a:cs typeface="Times New Roman" pitchFamily="18" charset="0"/>
              </a:rPr>
              <a:t>ɣ - 1</a:t>
            </a:r>
            <a:r>
              <a:rPr lang="id-ID" sz="2400" dirty="0">
                <a:latin typeface="Times New Roman" pitchFamily="18" charset="0"/>
                <a:cs typeface="Times New Roman" pitchFamily="18" charset="0"/>
              </a:rPr>
              <a:t> </a:t>
            </a:r>
          </a:p>
          <a:p>
            <a:pPr marL="0" indent="0">
              <a:buNone/>
            </a:pPr>
            <a:r>
              <a:rPr lang="id-ID" sz="2400" dirty="0">
                <a:latin typeface="Times New Roman" pitchFamily="18" charset="0"/>
                <a:cs typeface="Times New Roman" pitchFamily="18" charset="0"/>
              </a:rPr>
              <a:t>Proses D-A : Isokoris, maka berlaku : </a:t>
            </a:r>
          </a:p>
          <a:p>
            <a:pPr marL="0" indent="0">
              <a:buNone/>
            </a:pPr>
            <a:r>
              <a:rPr lang="id-ID" sz="2400" dirty="0">
                <a:latin typeface="Times New Roman" pitchFamily="18" charset="0"/>
                <a:cs typeface="Times New Roman" pitchFamily="18" charset="0"/>
              </a:rPr>
              <a:t>		W</a:t>
            </a:r>
            <a:r>
              <a:rPr lang="id-ID" sz="2400" baseline="-25000" dirty="0">
                <a:latin typeface="Times New Roman" pitchFamily="18" charset="0"/>
                <a:cs typeface="Times New Roman" pitchFamily="18" charset="0"/>
              </a:rPr>
              <a:t>DA</a:t>
            </a:r>
            <a:r>
              <a:rPr lang="id-ID" sz="2400" dirty="0">
                <a:latin typeface="Times New Roman" pitchFamily="18" charset="0"/>
                <a:cs typeface="Times New Roman" pitchFamily="18" charset="0"/>
              </a:rPr>
              <a:t> = 0    	(karena V</a:t>
            </a:r>
            <a:r>
              <a:rPr lang="id-ID" sz="2400" baseline="-25000" dirty="0">
                <a:latin typeface="Times New Roman" pitchFamily="18" charset="0"/>
                <a:cs typeface="Times New Roman" pitchFamily="18" charset="0"/>
              </a:rPr>
              <a:t>D</a:t>
            </a:r>
            <a:r>
              <a:rPr lang="id-ID" sz="2400" dirty="0">
                <a:latin typeface="Times New Roman" pitchFamily="18" charset="0"/>
                <a:cs typeface="Times New Roman" pitchFamily="18" charset="0"/>
              </a:rPr>
              <a:t> – V</a:t>
            </a:r>
            <a:r>
              <a:rPr lang="id-ID" sz="2400" baseline="-25000" dirty="0">
                <a:latin typeface="Times New Roman" pitchFamily="18" charset="0"/>
                <a:cs typeface="Times New Roman" pitchFamily="18" charset="0"/>
              </a:rPr>
              <a:t>A</a:t>
            </a:r>
            <a:r>
              <a:rPr lang="id-ID" sz="2400" dirty="0">
                <a:latin typeface="Times New Roman" pitchFamily="18" charset="0"/>
                <a:cs typeface="Times New Roman" pitchFamily="18" charset="0"/>
              </a:rPr>
              <a:t>) </a:t>
            </a:r>
          </a:p>
          <a:p>
            <a:pPr marL="0" indent="0">
              <a:buNone/>
            </a:pPr>
            <a:r>
              <a:rPr lang="id-ID" sz="2400" dirty="0">
                <a:latin typeface="Times New Roman" pitchFamily="18" charset="0"/>
                <a:cs typeface="Times New Roman" pitchFamily="18" charset="0"/>
              </a:rPr>
              <a:t>		Q</a:t>
            </a:r>
            <a:r>
              <a:rPr lang="id-ID" sz="2400" baseline="-25000" dirty="0">
                <a:latin typeface="Times New Roman" pitchFamily="18" charset="0"/>
                <a:cs typeface="Times New Roman" pitchFamily="18" charset="0"/>
              </a:rPr>
              <a:t>2</a:t>
            </a:r>
            <a:r>
              <a:rPr lang="id-ID" sz="2400" dirty="0">
                <a:latin typeface="Times New Roman" pitchFamily="18" charset="0"/>
                <a:cs typeface="Times New Roman" pitchFamily="18" charset="0"/>
              </a:rPr>
              <a:t> = Q</a:t>
            </a:r>
            <a:r>
              <a:rPr lang="id-ID" sz="2400" baseline="-25000" dirty="0">
                <a:latin typeface="Times New Roman" pitchFamily="18" charset="0"/>
                <a:cs typeface="Times New Roman" pitchFamily="18" charset="0"/>
              </a:rPr>
              <a:t>DA</a:t>
            </a:r>
            <a:r>
              <a:rPr lang="id-ID" sz="2400" dirty="0">
                <a:latin typeface="Times New Roman" pitchFamily="18" charset="0"/>
                <a:cs typeface="Times New Roman" pitchFamily="18" charset="0"/>
              </a:rPr>
              <a:t> = ∫ C</a:t>
            </a:r>
            <a:r>
              <a:rPr lang="id-ID" sz="2400" baseline="-25000" dirty="0">
                <a:latin typeface="Times New Roman" pitchFamily="18" charset="0"/>
                <a:cs typeface="Times New Roman" pitchFamily="18" charset="0"/>
              </a:rPr>
              <a:t>V</a:t>
            </a:r>
            <a:r>
              <a:rPr lang="id-ID" sz="2400" dirty="0">
                <a:latin typeface="Times New Roman" pitchFamily="18" charset="0"/>
                <a:cs typeface="Times New Roman" pitchFamily="18" charset="0"/>
              </a:rPr>
              <a:t> dT = C</a:t>
            </a:r>
            <a:r>
              <a:rPr lang="id-ID" sz="2400" baseline="-25000" dirty="0">
                <a:latin typeface="Times New Roman" pitchFamily="18" charset="0"/>
                <a:cs typeface="Times New Roman" pitchFamily="18" charset="0"/>
              </a:rPr>
              <a:t>V</a:t>
            </a:r>
            <a:r>
              <a:rPr lang="id-ID" sz="2400" dirty="0">
                <a:latin typeface="Times New Roman" pitchFamily="18" charset="0"/>
                <a:cs typeface="Times New Roman" pitchFamily="18" charset="0"/>
              </a:rPr>
              <a:t> (T</a:t>
            </a:r>
            <a:r>
              <a:rPr lang="id-ID" sz="2400" baseline="-25000" dirty="0">
                <a:latin typeface="Times New Roman" pitchFamily="18" charset="0"/>
                <a:cs typeface="Times New Roman" pitchFamily="18" charset="0"/>
              </a:rPr>
              <a:t>A</a:t>
            </a:r>
            <a:r>
              <a:rPr lang="id-ID" sz="2400" dirty="0">
                <a:latin typeface="Times New Roman" pitchFamily="18" charset="0"/>
                <a:cs typeface="Times New Roman" pitchFamily="18" charset="0"/>
              </a:rPr>
              <a:t> – T</a:t>
            </a:r>
            <a:r>
              <a:rPr lang="id-ID" sz="2400" baseline="-25000" dirty="0">
                <a:latin typeface="Times New Roman" pitchFamily="18" charset="0"/>
                <a:cs typeface="Times New Roman" pitchFamily="18" charset="0"/>
              </a:rPr>
              <a:t>D</a:t>
            </a:r>
            <a:r>
              <a:rPr lang="id-ID" sz="2400" dirty="0">
                <a:latin typeface="Times New Roman" pitchFamily="18" charset="0"/>
                <a:cs typeface="Times New Roman" pitchFamily="18" charset="0"/>
              </a:rPr>
              <a:t>) </a:t>
            </a:r>
          </a:p>
          <a:p>
            <a:pPr marL="1619250" indent="0">
              <a:buNone/>
            </a:pPr>
            <a:r>
              <a:rPr lang="id-ID" sz="2400" dirty="0" smtClean="0">
                <a:latin typeface="Times New Roman" pitchFamily="18" charset="0"/>
                <a:cs typeface="Times New Roman" pitchFamily="18" charset="0"/>
              </a:rPr>
              <a:t>Karena </a:t>
            </a:r>
            <a:r>
              <a:rPr lang="id-ID" sz="2400" dirty="0">
                <a:latin typeface="Times New Roman" pitchFamily="18" charset="0"/>
                <a:cs typeface="Times New Roman" pitchFamily="18" charset="0"/>
              </a:rPr>
              <a:t>T</a:t>
            </a:r>
            <a:r>
              <a:rPr lang="id-ID" sz="2400" baseline="-25000" dirty="0">
                <a:latin typeface="Times New Roman" pitchFamily="18" charset="0"/>
                <a:cs typeface="Times New Roman" pitchFamily="18" charset="0"/>
              </a:rPr>
              <a:t>A</a:t>
            </a:r>
            <a:r>
              <a:rPr lang="id-ID" sz="2400" dirty="0">
                <a:latin typeface="Times New Roman" pitchFamily="18" charset="0"/>
                <a:cs typeface="Times New Roman" pitchFamily="18" charset="0"/>
              </a:rPr>
              <a:t> &lt; T</a:t>
            </a:r>
            <a:r>
              <a:rPr lang="id-ID" sz="2400" baseline="-25000" dirty="0">
                <a:latin typeface="Times New Roman" pitchFamily="18" charset="0"/>
                <a:cs typeface="Times New Roman" pitchFamily="18" charset="0"/>
              </a:rPr>
              <a:t>D</a:t>
            </a:r>
            <a:r>
              <a:rPr lang="id-ID" sz="2400" dirty="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1619250" indent="0">
              <a:buNone/>
            </a:pPr>
            <a:r>
              <a:rPr lang="id-ID" sz="2400" dirty="0" smtClean="0">
                <a:latin typeface="Times New Roman" pitchFamily="18" charset="0"/>
                <a:cs typeface="Times New Roman" pitchFamily="18" charset="0"/>
              </a:rPr>
              <a:t>maka </a:t>
            </a:r>
            <a:r>
              <a:rPr lang="id-ID" sz="2400" dirty="0">
                <a:latin typeface="Times New Roman" pitchFamily="18" charset="0"/>
                <a:cs typeface="Times New Roman" pitchFamily="18" charset="0"/>
              </a:rPr>
              <a:t>Q</a:t>
            </a:r>
            <a:r>
              <a:rPr lang="id-ID" sz="2400" baseline="-25000" dirty="0">
                <a:latin typeface="Times New Roman" pitchFamily="18" charset="0"/>
                <a:cs typeface="Times New Roman" pitchFamily="18" charset="0"/>
              </a:rPr>
              <a:t>2</a:t>
            </a:r>
            <a:r>
              <a:rPr lang="id-ID" sz="2400" dirty="0">
                <a:latin typeface="Times New Roman" pitchFamily="18" charset="0"/>
                <a:cs typeface="Times New Roman" pitchFamily="18" charset="0"/>
              </a:rPr>
              <a:t> negatif, berarti panas keluar sistem</a:t>
            </a:r>
            <a:r>
              <a:rPr lang="id-ID" sz="2400" dirty="0" smtClean="0">
                <a:latin typeface="Times New Roman" pitchFamily="18" charset="0"/>
                <a:cs typeface="Times New Roman" pitchFamily="18" charset="0"/>
              </a:rPr>
              <a:t>.</a:t>
            </a:r>
          </a:p>
          <a:p>
            <a:pPr>
              <a:buNone/>
            </a:pPr>
            <a:endParaRPr lang="id-ID" sz="2400" dirty="0" smtClean="0">
              <a:latin typeface="Times New Roman" pitchFamily="18" charset="0"/>
              <a:cs typeface="Times New Roman" pitchFamily="18" charset="0"/>
            </a:endParaRPr>
          </a:p>
          <a:p>
            <a:pPr>
              <a:buNone/>
            </a:pPr>
            <a:r>
              <a:rPr lang="id-ID" sz="2400" dirty="0" smtClean="0">
                <a:latin typeface="Times New Roman" pitchFamily="18" charset="0"/>
                <a:cs typeface="Times New Roman" pitchFamily="18" charset="0"/>
              </a:rPr>
              <a:t>Efisiensi </a:t>
            </a:r>
            <a:r>
              <a:rPr lang="id-ID" sz="2400" dirty="0">
                <a:latin typeface="Times New Roman" pitchFamily="18" charset="0"/>
                <a:cs typeface="Times New Roman" pitchFamily="18" charset="0"/>
              </a:rPr>
              <a:t>: 	η = W/Q</a:t>
            </a:r>
            <a:r>
              <a:rPr lang="id-ID" sz="2400" baseline="-25000" dirty="0">
                <a:latin typeface="Times New Roman" pitchFamily="18" charset="0"/>
                <a:cs typeface="Times New Roman" pitchFamily="18" charset="0"/>
              </a:rPr>
              <a:t>BC</a:t>
            </a:r>
            <a:r>
              <a:rPr lang="id-ID" sz="2400" dirty="0">
                <a:latin typeface="Times New Roman" pitchFamily="18" charset="0"/>
                <a:cs typeface="Times New Roman" pitchFamily="18" charset="0"/>
              </a:rPr>
              <a:t> = (Q</a:t>
            </a:r>
            <a:r>
              <a:rPr lang="id-ID" sz="2400" baseline="-25000" dirty="0">
                <a:latin typeface="Times New Roman" pitchFamily="18" charset="0"/>
                <a:cs typeface="Times New Roman" pitchFamily="18" charset="0"/>
              </a:rPr>
              <a:t>1</a:t>
            </a:r>
            <a:r>
              <a:rPr lang="id-ID" sz="2400" dirty="0">
                <a:latin typeface="Times New Roman" pitchFamily="18" charset="0"/>
                <a:cs typeface="Times New Roman" pitchFamily="18" charset="0"/>
              </a:rPr>
              <a:t> + Q</a:t>
            </a:r>
            <a:r>
              <a:rPr lang="id-ID" sz="2400" baseline="-25000" dirty="0">
                <a:latin typeface="Times New Roman" pitchFamily="18" charset="0"/>
                <a:cs typeface="Times New Roman" pitchFamily="18" charset="0"/>
              </a:rPr>
              <a:t>2</a:t>
            </a:r>
            <a:r>
              <a:rPr lang="id-ID" sz="2400" dirty="0">
                <a:latin typeface="Times New Roman" pitchFamily="18" charset="0"/>
                <a:cs typeface="Times New Roman" pitchFamily="18" charset="0"/>
              </a:rPr>
              <a:t>)/Q</a:t>
            </a:r>
            <a:r>
              <a:rPr lang="id-ID" sz="2400" baseline="-25000" dirty="0">
                <a:latin typeface="Times New Roman" pitchFamily="18" charset="0"/>
                <a:cs typeface="Times New Roman" pitchFamily="18" charset="0"/>
              </a:rPr>
              <a:t>1</a:t>
            </a:r>
            <a:r>
              <a:rPr lang="id-ID" sz="2400" dirty="0">
                <a:latin typeface="Times New Roman" pitchFamily="18" charset="0"/>
                <a:cs typeface="Times New Roman" pitchFamily="18" charset="0"/>
              </a:rPr>
              <a:t> = 1 + Q</a:t>
            </a:r>
            <a:r>
              <a:rPr lang="id-ID" sz="2400" baseline="-25000" dirty="0">
                <a:latin typeface="Times New Roman" pitchFamily="18" charset="0"/>
                <a:cs typeface="Times New Roman" pitchFamily="18" charset="0"/>
              </a:rPr>
              <a:t>2</a:t>
            </a:r>
            <a:r>
              <a:rPr lang="id-ID" sz="2400" dirty="0">
                <a:latin typeface="Times New Roman" pitchFamily="18" charset="0"/>
                <a:cs typeface="Times New Roman" pitchFamily="18" charset="0"/>
              </a:rPr>
              <a:t>/Q</a:t>
            </a:r>
            <a:r>
              <a:rPr lang="id-ID" sz="2400" baseline="-25000" dirty="0">
                <a:latin typeface="Times New Roman" pitchFamily="18" charset="0"/>
                <a:cs typeface="Times New Roman" pitchFamily="18" charset="0"/>
              </a:rPr>
              <a:t>1</a:t>
            </a:r>
            <a:r>
              <a:rPr lang="id-ID" sz="2400" dirty="0">
                <a:latin typeface="Times New Roman" pitchFamily="18" charset="0"/>
                <a:cs typeface="Times New Roman" pitchFamily="18" charset="0"/>
              </a:rPr>
              <a:t> </a:t>
            </a:r>
          </a:p>
          <a:p>
            <a:pPr indent="17463">
              <a:buNone/>
            </a:pPr>
            <a:r>
              <a:rPr lang="id-ID" sz="2400" dirty="0">
                <a:latin typeface="Times New Roman" pitchFamily="18" charset="0"/>
                <a:cs typeface="Times New Roman" pitchFamily="18" charset="0"/>
              </a:rPr>
              <a:t>		η = 1 + {C</a:t>
            </a:r>
            <a:r>
              <a:rPr lang="id-ID" sz="2400" baseline="-25000" dirty="0">
                <a:latin typeface="Times New Roman" pitchFamily="18" charset="0"/>
                <a:cs typeface="Times New Roman" pitchFamily="18" charset="0"/>
              </a:rPr>
              <a:t>V</a:t>
            </a:r>
            <a:r>
              <a:rPr lang="id-ID" sz="2400" dirty="0">
                <a:latin typeface="Times New Roman" pitchFamily="18" charset="0"/>
                <a:cs typeface="Times New Roman" pitchFamily="18" charset="0"/>
              </a:rPr>
              <a:t> (T</a:t>
            </a:r>
            <a:r>
              <a:rPr lang="id-ID" sz="2400" baseline="-25000" dirty="0">
                <a:latin typeface="Times New Roman" pitchFamily="18" charset="0"/>
                <a:cs typeface="Times New Roman" pitchFamily="18" charset="0"/>
              </a:rPr>
              <a:t>A</a:t>
            </a:r>
            <a:r>
              <a:rPr lang="id-ID" sz="2400" dirty="0">
                <a:latin typeface="Times New Roman" pitchFamily="18" charset="0"/>
                <a:cs typeface="Times New Roman" pitchFamily="18" charset="0"/>
              </a:rPr>
              <a:t> – T</a:t>
            </a:r>
            <a:r>
              <a:rPr lang="id-ID" sz="2400" baseline="-25000" dirty="0">
                <a:latin typeface="Times New Roman" pitchFamily="18" charset="0"/>
                <a:cs typeface="Times New Roman" pitchFamily="18" charset="0"/>
              </a:rPr>
              <a:t>D</a:t>
            </a:r>
            <a:r>
              <a:rPr lang="id-ID" sz="2400" dirty="0">
                <a:latin typeface="Times New Roman" pitchFamily="18" charset="0"/>
                <a:cs typeface="Times New Roman" pitchFamily="18" charset="0"/>
              </a:rPr>
              <a:t>)}/{ C</a:t>
            </a:r>
            <a:r>
              <a:rPr lang="id-ID" sz="2400" baseline="-25000" dirty="0">
                <a:latin typeface="Times New Roman" pitchFamily="18" charset="0"/>
                <a:cs typeface="Times New Roman" pitchFamily="18" charset="0"/>
              </a:rPr>
              <a:t>V</a:t>
            </a:r>
            <a:r>
              <a:rPr lang="id-ID" sz="2400" dirty="0">
                <a:latin typeface="Times New Roman" pitchFamily="18" charset="0"/>
                <a:cs typeface="Times New Roman" pitchFamily="18" charset="0"/>
              </a:rPr>
              <a:t> (T</a:t>
            </a:r>
            <a:r>
              <a:rPr lang="id-ID" sz="2400" baseline="-25000" dirty="0">
                <a:latin typeface="Times New Roman" pitchFamily="18" charset="0"/>
                <a:cs typeface="Times New Roman" pitchFamily="18" charset="0"/>
              </a:rPr>
              <a:t>C</a:t>
            </a:r>
            <a:r>
              <a:rPr lang="id-ID" sz="2400" dirty="0">
                <a:latin typeface="Times New Roman" pitchFamily="18" charset="0"/>
                <a:cs typeface="Times New Roman" pitchFamily="18" charset="0"/>
              </a:rPr>
              <a:t> – T</a:t>
            </a:r>
            <a:r>
              <a:rPr lang="id-ID" sz="2400" baseline="-25000" dirty="0">
                <a:latin typeface="Times New Roman" pitchFamily="18" charset="0"/>
                <a:cs typeface="Times New Roman" pitchFamily="18" charset="0"/>
              </a:rPr>
              <a:t>B</a:t>
            </a:r>
            <a:r>
              <a:rPr lang="id-ID" sz="2400" dirty="0">
                <a:latin typeface="Times New Roman" pitchFamily="18" charset="0"/>
                <a:cs typeface="Times New Roman" pitchFamily="18" charset="0"/>
              </a:rPr>
              <a:t>)} </a:t>
            </a:r>
          </a:p>
          <a:p>
            <a:pPr indent="17463">
              <a:buNone/>
            </a:pPr>
            <a:r>
              <a:rPr lang="id-ID" sz="2400" dirty="0">
                <a:latin typeface="Times New Roman" pitchFamily="18" charset="0"/>
                <a:cs typeface="Times New Roman" pitchFamily="18" charset="0"/>
              </a:rPr>
              <a:t>		η = 1 +  (T</a:t>
            </a:r>
            <a:r>
              <a:rPr lang="id-ID" sz="2400" baseline="-25000" dirty="0">
                <a:latin typeface="Times New Roman" pitchFamily="18" charset="0"/>
                <a:cs typeface="Times New Roman" pitchFamily="18" charset="0"/>
              </a:rPr>
              <a:t>A</a:t>
            </a:r>
            <a:r>
              <a:rPr lang="id-ID" sz="2400" dirty="0">
                <a:latin typeface="Times New Roman" pitchFamily="18" charset="0"/>
                <a:cs typeface="Times New Roman" pitchFamily="18" charset="0"/>
              </a:rPr>
              <a:t> – T</a:t>
            </a:r>
            <a:r>
              <a:rPr lang="id-ID" sz="2400" baseline="-25000" dirty="0">
                <a:latin typeface="Times New Roman" pitchFamily="18" charset="0"/>
                <a:cs typeface="Times New Roman" pitchFamily="18" charset="0"/>
              </a:rPr>
              <a:t>D</a:t>
            </a:r>
            <a:r>
              <a:rPr lang="id-ID" sz="2400" dirty="0">
                <a:latin typeface="Times New Roman" pitchFamily="18" charset="0"/>
                <a:cs typeface="Times New Roman" pitchFamily="18" charset="0"/>
              </a:rPr>
              <a:t>)/(T</a:t>
            </a:r>
            <a:r>
              <a:rPr lang="id-ID" sz="2400" baseline="-25000" dirty="0">
                <a:latin typeface="Times New Roman" pitchFamily="18" charset="0"/>
                <a:cs typeface="Times New Roman" pitchFamily="18" charset="0"/>
              </a:rPr>
              <a:t>C</a:t>
            </a:r>
            <a:r>
              <a:rPr lang="id-ID" sz="2400" dirty="0">
                <a:latin typeface="Times New Roman" pitchFamily="18" charset="0"/>
                <a:cs typeface="Times New Roman" pitchFamily="18" charset="0"/>
              </a:rPr>
              <a:t> – T</a:t>
            </a:r>
            <a:r>
              <a:rPr lang="id-ID" sz="2400" baseline="-25000" dirty="0">
                <a:latin typeface="Times New Roman" pitchFamily="18" charset="0"/>
                <a:cs typeface="Times New Roman" pitchFamily="18" charset="0"/>
              </a:rPr>
              <a:t>B</a:t>
            </a:r>
            <a:r>
              <a:rPr lang="id-ID" sz="2400" dirty="0">
                <a:latin typeface="Times New Roman" pitchFamily="18" charset="0"/>
                <a:cs typeface="Times New Roman" pitchFamily="18" charset="0"/>
              </a:rPr>
              <a:t>) </a:t>
            </a:r>
          </a:p>
          <a:p>
            <a:pPr>
              <a:buNone/>
            </a:pPr>
            <a:r>
              <a:rPr lang="id-ID" sz="2400" dirty="0">
                <a:latin typeface="Times New Roman" pitchFamily="18" charset="0"/>
                <a:cs typeface="Times New Roman" pitchFamily="18" charset="0"/>
              </a:rPr>
              <a:t>atau  		η = 1 -  (T</a:t>
            </a:r>
            <a:r>
              <a:rPr lang="id-ID" sz="2400" baseline="-25000" dirty="0">
                <a:latin typeface="Times New Roman" pitchFamily="18" charset="0"/>
                <a:cs typeface="Times New Roman" pitchFamily="18" charset="0"/>
              </a:rPr>
              <a:t>D</a:t>
            </a:r>
            <a:r>
              <a:rPr lang="id-ID" sz="2400" dirty="0">
                <a:latin typeface="Times New Roman" pitchFamily="18" charset="0"/>
                <a:cs typeface="Times New Roman" pitchFamily="18" charset="0"/>
              </a:rPr>
              <a:t> – T</a:t>
            </a:r>
            <a:r>
              <a:rPr lang="id-ID" sz="2400" baseline="-25000" dirty="0">
                <a:latin typeface="Times New Roman" pitchFamily="18" charset="0"/>
                <a:cs typeface="Times New Roman" pitchFamily="18" charset="0"/>
              </a:rPr>
              <a:t>A</a:t>
            </a:r>
            <a:r>
              <a:rPr lang="id-ID" sz="2400" dirty="0">
                <a:latin typeface="Times New Roman" pitchFamily="18" charset="0"/>
                <a:cs typeface="Times New Roman" pitchFamily="18" charset="0"/>
              </a:rPr>
              <a:t>)/(T</a:t>
            </a:r>
            <a:r>
              <a:rPr lang="id-ID" sz="2400" baseline="-25000" dirty="0">
                <a:latin typeface="Times New Roman" pitchFamily="18" charset="0"/>
                <a:cs typeface="Times New Roman" pitchFamily="18" charset="0"/>
              </a:rPr>
              <a:t>C</a:t>
            </a:r>
            <a:r>
              <a:rPr lang="id-ID" sz="2400" dirty="0">
                <a:latin typeface="Times New Roman" pitchFamily="18" charset="0"/>
                <a:cs typeface="Times New Roman" pitchFamily="18" charset="0"/>
              </a:rPr>
              <a:t> – T</a:t>
            </a:r>
            <a:r>
              <a:rPr lang="id-ID" sz="2400" baseline="-25000" dirty="0">
                <a:latin typeface="Times New Roman" pitchFamily="18" charset="0"/>
                <a:cs typeface="Times New Roman" pitchFamily="18" charset="0"/>
              </a:rPr>
              <a:t>B</a:t>
            </a:r>
            <a:r>
              <a:rPr lang="id-ID" sz="2400" dirty="0">
                <a:latin typeface="Times New Roman" pitchFamily="18" charset="0"/>
                <a:cs typeface="Times New Roman" pitchFamily="18" charset="0"/>
              </a:rPr>
              <a:t>)	</a:t>
            </a:r>
          </a:p>
          <a:p>
            <a:endParaRPr lang="id-ID" dirty="0">
              <a:latin typeface="Times New Roman" pitchFamily="18" charset="0"/>
              <a:cs typeface="Times New Roman" pitchFamily="18" charset="0"/>
            </a:endParaRPr>
          </a:p>
        </p:txBody>
      </p:sp>
      <p:sp>
        <p:nvSpPr>
          <p:cNvPr id="24" name="Rounded Rectangle 23">
            <a:hlinkClick r:id="rId8" action="ppaction://hlinksldjump"/>
          </p:cNvPr>
          <p:cNvSpPr/>
          <p:nvPr/>
        </p:nvSpPr>
        <p:spPr>
          <a:xfrm>
            <a:off x="1619164" y="685800"/>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SIKLUS OTTO (MOTOR BENSIN)</a:t>
            </a:r>
            <a:endParaRPr lang="en-US" sz="2400" b="1" dirty="0">
              <a:solidFill>
                <a:prstClr val="black"/>
              </a:solidFill>
              <a:latin typeface="Century Gothic" pitchFamily="34" charset="0"/>
              <a:cs typeface="Arial" pitchFamily="34" charset="0"/>
            </a:endParaRPr>
          </a:p>
        </p:txBody>
      </p:sp>
      <p:sp>
        <p:nvSpPr>
          <p:cNvPr id="25" name="Rectangle 24"/>
          <p:cNvSpPr/>
          <p:nvPr/>
        </p:nvSpPr>
        <p:spPr>
          <a:xfrm>
            <a:off x="310952" y="5715000"/>
            <a:ext cx="8071048" cy="1015663"/>
          </a:xfrm>
          <a:prstGeom prst="rect">
            <a:avLst/>
          </a:prstGeom>
        </p:spPr>
        <p:txBody>
          <a:bodyPr wrap="square">
            <a:spAutoFit/>
          </a:bodyPr>
          <a:lstStyle/>
          <a:p>
            <a:r>
              <a:rPr lang="id-ID" sz="2000" dirty="0"/>
              <a:t>Ini adalah efisiensi siklus OTTO yang dinyatakan dalam besaran temperatur. Bandingkan dengan efisiensi siklus Carnot (besar mana atau lebih efisien mana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282575" y="-558800"/>
            <a:ext cx="9144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56" name="Rounded Rectangle 55">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57" name="Rounded Rectangle 56">
            <a:hlinkClick r:id="rId3" action="ppaction://hlinksldjump"/>
          </p:cNvPr>
          <p:cNvSpPr/>
          <p:nvPr/>
        </p:nvSpPr>
        <p:spPr>
          <a:xfrm>
            <a:off x="1524000" y="76200"/>
            <a:ext cx="1524000" cy="457200"/>
          </a:xfrm>
          <a:prstGeom prst="roundRect">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59" name="Rounded Rectangle 58">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60" name="Rounded Rectangle 59"/>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63" name="Isosceles Triangle 62"/>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64" name="Isosceles Triangle 6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66" name="Rounded Rectangle 65">
            <a:hlinkClick r:id="rId2" action="ppaction://hlinksldjump"/>
          </p:cNvPr>
          <p:cNvSpPr/>
          <p:nvPr/>
        </p:nvSpPr>
        <p:spPr>
          <a:xfrm>
            <a:off x="3048000" y="76200"/>
            <a:ext cx="1524000" cy="457200"/>
          </a:xfrm>
          <a:prstGeom prst="roundRect">
            <a:avLst/>
          </a:prstGeom>
          <a:ln/>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55" name="Round Diagonal Corner Rectangle 54"/>
          <p:cNvSpPr/>
          <p:nvPr/>
        </p:nvSpPr>
        <p:spPr>
          <a:xfrm>
            <a:off x="304800" y="6858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Right Arrow 57">
            <a:hlinkClick r:id="rId4" action="ppaction://hlinksldjump"/>
          </p:cNvPr>
          <p:cNvSpPr/>
          <p:nvPr/>
        </p:nvSpPr>
        <p:spPr>
          <a:xfrm>
            <a:off x="4419600" y="6324600"/>
            <a:ext cx="533400" cy="533400"/>
          </a:xfrm>
          <a:prstGeom prst="rightArrow">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Right Arrow 60">
            <a:hlinkClick r:id="rId3" action="ppaction://hlinksldjump"/>
          </p:cNvPr>
          <p:cNvSpPr/>
          <p:nvPr/>
        </p:nvSpPr>
        <p:spPr>
          <a:xfrm rot="10800000">
            <a:off x="37338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4352" name="Picture 20" descr="http://png-3.findicons.com/files/icons/1742/ecqlipse_2/128/home.png">
            <a:hlinkClick r:id="rId5" action="ppaction://hlinksldjump"/>
          </p:cNvPr>
          <p:cNvPicPr>
            <a:picLocks noChangeAspect="1" noChangeArrowheads="1"/>
          </p:cNvPicPr>
          <p:nvPr/>
        </p:nvPicPr>
        <p:blipFill>
          <a:blip r:embed="rId6"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5" name="Rounded Rectangle 74">
            <a:hlinkClick r:id="rId7"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4354"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 name="Rounded Rectangle 18">
            <a:hlinkClick r:id="rId3" action="ppaction://hlinksldjump"/>
          </p:cNvPr>
          <p:cNvSpPr/>
          <p:nvPr/>
        </p:nvSpPr>
        <p:spPr>
          <a:xfrm>
            <a:off x="2590800" y="7620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3200" dirty="0" smtClean="0"/>
              <a:t>Contoh soal</a:t>
            </a:r>
            <a:endParaRPr lang="en-US" sz="3200" b="1" dirty="0">
              <a:solidFill>
                <a:schemeClr val="tx1"/>
              </a:solidFill>
              <a:latin typeface="Century Gothic" pitchFamily="34" charset="0"/>
              <a:cs typeface="Arial" pitchFamily="34" charset="0"/>
            </a:endParaRPr>
          </a:p>
        </p:txBody>
      </p:sp>
      <p:sp>
        <p:nvSpPr>
          <p:cNvPr id="21" name="Title 1"/>
          <p:cNvSpPr txBox="1">
            <a:spLocks/>
          </p:cNvSpPr>
          <p:nvPr/>
        </p:nvSpPr>
        <p:spPr bwMode="auto">
          <a:xfrm rot="16200000">
            <a:off x="5575300" y="3441700"/>
            <a:ext cx="6248400" cy="584200"/>
          </a:xfrm>
          <a:prstGeom prst="rect">
            <a:avLst/>
          </a:prstGeom>
          <a:solidFill>
            <a:schemeClr val="bg2">
              <a:lumMod val="75000"/>
            </a:scheme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bg1"/>
                </a:solidFill>
                <a:effectLst/>
                <a:uLnTx/>
                <a:uFillTx/>
                <a:latin typeface="+mj-lt"/>
                <a:ea typeface="+mj-ea"/>
                <a:cs typeface="+mj-cs"/>
              </a:rPr>
              <a:t>Latihan Soal</a:t>
            </a:r>
            <a:endParaRPr kumimoji="0" lang="id-ID" sz="4400" b="0" i="0" u="none" strike="noStrike" kern="1200" cap="none" spc="0" normalizeH="0" baseline="0" noProof="0" dirty="0">
              <a:ln>
                <a:noFill/>
              </a:ln>
              <a:solidFill>
                <a:schemeClr val="bg1"/>
              </a:solidFill>
              <a:effectLst/>
              <a:uLnTx/>
              <a:uFillTx/>
              <a:latin typeface="+mj-lt"/>
              <a:ea typeface="+mj-ea"/>
              <a:cs typeface="+mj-cs"/>
            </a:endParaRPr>
          </a:p>
        </p:txBody>
      </p:sp>
      <p:sp>
        <p:nvSpPr>
          <p:cNvPr id="23" name="Content Placeholder 2"/>
          <p:cNvSpPr>
            <a:spLocks noGrp="1"/>
          </p:cNvSpPr>
          <p:nvPr>
            <p:ph idx="1"/>
          </p:nvPr>
        </p:nvSpPr>
        <p:spPr>
          <a:xfrm>
            <a:off x="457200" y="1447800"/>
            <a:ext cx="7772400" cy="4678363"/>
          </a:xfrm>
        </p:spPr>
        <p:txBody>
          <a:bodyPr>
            <a:normAutofit fontScale="92500" lnSpcReduction="10000"/>
          </a:bodyPr>
          <a:lstStyle/>
          <a:p>
            <a:pPr marL="0" indent="0" algn="just">
              <a:buNone/>
            </a:pPr>
            <a:r>
              <a:rPr lang="id-ID" sz="2400" dirty="0" smtClean="0"/>
              <a:t>Sebuah mesin Carnot empunyai efisiensi 40 % dengan suhu reservoir tinggi 800 K. Jika suhu reservoir rendah tidak mengalami perubahan dan diinginkan efisiensi naik menjadi 50 %, maka tentukan berapa suhu reservoir tinggi.</a:t>
            </a:r>
          </a:p>
          <a:p>
            <a:pPr marL="0" indent="0" algn="just">
              <a:buNone/>
            </a:pPr>
            <a:r>
              <a:rPr lang="id-ID" sz="2400" dirty="0" smtClean="0"/>
              <a:t>Penyelesaian :</a:t>
            </a:r>
          </a:p>
          <a:p>
            <a:pPr marL="0" indent="0" algn="just">
              <a:buNone/>
            </a:pPr>
            <a:r>
              <a:rPr lang="id-ID" sz="2400" dirty="0" smtClean="0"/>
              <a:t>Untuk efisiensi 40 % :</a:t>
            </a:r>
          </a:p>
          <a:p>
            <a:pPr marL="0" indent="0" algn="just">
              <a:buNone/>
            </a:pPr>
            <a:r>
              <a:rPr lang="id-ID" sz="2400" dirty="0" smtClean="0">
                <a:sym typeface="Symbol"/>
              </a:rPr>
              <a:t> = 1 – T</a:t>
            </a:r>
            <a:r>
              <a:rPr lang="id-ID" sz="2400" baseline="-25000" dirty="0" smtClean="0">
                <a:sym typeface="Symbol"/>
              </a:rPr>
              <a:t>2</a:t>
            </a:r>
            <a:r>
              <a:rPr lang="id-ID" sz="2400" dirty="0" smtClean="0">
                <a:sym typeface="Symbol"/>
              </a:rPr>
              <a:t> /T</a:t>
            </a:r>
            <a:r>
              <a:rPr lang="id-ID" sz="2400" baseline="-25000" dirty="0" smtClean="0">
                <a:sym typeface="Symbol"/>
              </a:rPr>
              <a:t>1</a:t>
            </a:r>
            <a:r>
              <a:rPr lang="id-ID" sz="2400" dirty="0" smtClean="0">
                <a:sym typeface="Symbol"/>
              </a:rPr>
              <a:t>   </a:t>
            </a:r>
            <a:r>
              <a:rPr lang="id-ID" sz="2400" dirty="0" smtClean="0">
                <a:sym typeface="Wingdings" pitchFamily="2" charset="2"/>
              </a:rPr>
              <a:t> T</a:t>
            </a:r>
            <a:r>
              <a:rPr lang="id-ID" sz="2400" baseline="-25000" dirty="0" smtClean="0">
                <a:sym typeface="Wingdings" pitchFamily="2" charset="2"/>
              </a:rPr>
              <a:t>2</a:t>
            </a:r>
            <a:r>
              <a:rPr lang="id-ID" sz="2400" dirty="0" smtClean="0">
                <a:sym typeface="Wingdings" pitchFamily="2" charset="2"/>
              </a:rPr>
              <a:t>  = (1 - </a:t>
            </a:r>
            <a:r>
              <a:rPr lang="id-ID" sz="2400" dirty="0" smtClean="0">
                <a:sym typeface="Symbol"/>
              </a:rPr>
              <a:t>) . T</a:t>
            </a:r>
            <a:r>
              <a:rPr lang="id-ID" sz="2400" baseline="-25000" dirty="0" smtClean="0">
                <a:sym typeface="Symbol"/>
              </a:rPr>
              <a:t>1</a:t>
            </a:r>
            <a:r>
              <a:rPr lang="id-ID" sz="2400" dirty="0" smtClean="0">
                <a:sym typeface="Symbol"/>
              </a:rPr>
              <a:t>  = (1 – 0,4) 800 = 480 K</a:t>
            </a:r>
          </a:p>
          <a:p>
            <a:pPr marL="0" indent="0" algn="just">
              <a:buNone/>
            </a:pPr>
            <a:endParaRPr lang="id-ID" sz="2400" dirty="0" smtClean="0">
              <a:sym typeface="Symbol"/>
            </a:endParaRPr>
          </a:p>
          <a:p>
            <a:pPr marL="0" indent="0" algn="just">
              <a:buNone/>
            </a:pPr>
            <a:r>
              <a:rPr lang="id-ID" sz="2400" dirty="0" smtClean="0">
                <a:sym typeface="Symbol"/>
              </a:rPr>
              <a:t>Untuk efisiensi 50 % :</a:t>
            </a:r>
          </a:p>
          <a:p>
            <a:pPr marL="0" indent="0" algn="just">
              <a:buFont typeface="Symbol" pitchFamily="18" charset="2"/>
              <a:buChar char="h"/>
            </a:pPr>
            <a:r>
              <a:rPr lang="id-ID" sz="2400" dirty="0" smtClean="0">
                <a:sym typeface="Symbol"/>
              </a:rPr>
              <a:t>= 1 – T</a:t>
            </a:r>
            <a:r>
              <a:rPr lang="id-ID" sz="2400" baseline="-25000" dirty="0" smtClean="0">
                <a:sym typeface="Symbol"/>
              </a:rPr>
              <a:t>2</a:t>
            </a:r>
            <a:r>
              <a:rPr lang="id-ID" sz="2400" dirty="0" smtClean="0">
                <a:sym typeface="Symbol"/>
              </a:rPr>
              <a:t> /T</a:t>
            </a:r>
            <a:r>
              <a:rPr lang="id-ID" sz="2400" baseline="-25000" dirty="0" smtClean="0">
                <a:sym typeface="Symbol"/>
              </a:rPr>
              <a:t>1</a:t>
            </a:r>
            <a:r>
              <a:rPr lang="id-ID" sz="2400" dirty="0" smtClean="0">
                <a:sym typeface="Symbol"/>
              </a:rPr>
              <a:t> </a:t>
            </a:r>
          </a:p>
          <a:p>
            <a:pPr marL="0" indent="0" algn="just">
              <a:buNone/>
            </a:pPr>
            <a:r>
              <a:rPr lang="id-ID" sz="2400" dirty="0" smtClean="0">
                <a:sym typeface="Symbol"/>
              </a:rPr>
              <a:t>0,5 = 1 – 480 /T</a:t>
            </a:r>
            <a:r>
              <a:rPr lang="id-ID" sz="2400" baseline="-25000" dirty="0" smtClean="0">
                <a:sym typeface="Symbol"/>
              </a:rPr>
              <a:t>1</a:t>
            </a:r>
            <a:r>
              <a:rPr lang="id-ID" sz="2400" dirty="0" smtClean="0">
                <a:sym typeface="Symbol"/>
              </a:rPr>
              <a:t>     </a:t>
            </a:r>
            <a:r>
              <a:rPr lang="id-ID" sz="2400" dirty="0" smtClean="0">
                <a:sym typeface="Wingdings" pitchFamily="2" charset="2"/>
              </a:rPr>
              <a:t>  T</a:t>
            </a:r>
            <a:r>
              <a:rPr lang="id-ID" sz="2400" baseline="-25000" dirty="0" smtClean="0">
                <a:sym typeface="Wingdings" pitchFamily="2" charset="2"/>
              </a:rPr>
              <a:t>2</a:t>
            </a:r>
            <a:r>
              <a:rPr lang="id-ID" sz="2400" dirty="0" smtClean="0">
                <a:sym typeface="Wingdings" pitchFamily="2" charset="2"/>
              </a:rPr>
              <a:t>  = 960 K</a:t>
            </a:r>
          </a:p>
          <a:p>
            <a:pPr marL="0" indent="0" algn="just">
              <a:buNone/>
            </a:pPr>
            <a:r>
              <a:rPr lang="id-ID" sz="2400" dirty="0" smtClean="0">
                <a:sym typeface="Wingdings" pitchFamily="2" charset="2"/>
              </a:rPr>
              <a:t>Jadi agar efisiensi menjadi 50% maka suhu reservoir tinggi adalah 960 K.</a:t>
            </a:r>
            <a:endParaRPr lang="id-ID" sz="2400" dirty="0"/>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152400" y="609600"/>
            <a:ext cx="8077200" cy="6248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 name="Content Placeholder 2"/>
          <p:cNvSpPr>
            <a:spLocks noGrp="1"/>
          </p:cNvSpPr>
          <p:nvPr>
            <p:ph idx="1"/>
          </p:nvPr>
        </p:nvSpPr>
        <p:spPr>
          <a:xfrm>
            <a:off x="457200" y="1219200"/>
            <a:ext cx="7543800" cy="3886200"/>
          </a:xfrm>
        </p:spPr>
        <p:txBody>
          <a:bodyPr/>
          <a:lstStyle/>
          <a:p>
            <a:pPr marL="0" indent="0" algn="just">
              <a:buNone/>
            </a:pPr>
            <a:r>
              <a:rPr lang="en-US" sz="2400" dirty="0" err="1" smtClean="0"/>
              <a:t>Entropi</a:t>
            </a:r>
            <a:r>
              <a:rPr lang="en-US" sz="2400" dirty="0" smtClean="0"/>
              <a:t> </a:t>
            </a:r>
            <a:r>
              <a:rPr lang="en-US" sz="2400" dirty="0" err="1" smtClean="0"/>
              <a:t>memberikan</a:t>
            </a:r>
            <a:r>
              <a:rPr lang="en-US" sz="2400" dirty="0" smtClean="0"/>
              <a:t> </a:t>
            </a:r>
            <a:r>
              <a:rPr lang="en-US" sz="2400" dirty="0" err="1" smtClean="0"/>
              <a:t>ukuran</a:t>
            </a:r>
            <a:r>
              <a:rPr lang="en-US" sz="2400" dirty="0" smtClean="0"/>
              <a:t> </a:t>
            </a:r>
            <a:r>
              <a:rPr lang="en-US" sz="2400" dirty="0" err="1" smtClean="0"/>
              <a:t>kuantitatif</a:t>
            </a:r>
            <a:r>
              <a:rPr lang="en-US" sz="2400" dirty="0" smtClean="0"/>
              <a:t> </a:t>
            </a:r>
            <a:r>
              <a:rPr lang="en-US" sz="2400" dirty="0" err="1" smtClean="0"/>
              <a:t>dari</a:t>
            </a:r>
            <a:r>
              <a:rPr lang="en-US" sz="2400" dirty="0" smtClean="0"/>
              <a:t> </a:t>
            </a:r>
            <a:r>
              <a:rPr lang="en-US" sz="2400" dirty="0" err="1" smtClean="0"/>
              <a:t>gangguan</a:t>
            </a:r>
            <a:r>
              <a:rPr lang="en-US" sz="2400" dirty="0" smtClean="0"/>
              <a:t> </a:t>
            </a:r>
            <a:r>
              <a:rPr lang="en-US" sz="2400" dirty="0" err="1" smtClean="0"/>
              <a:t>atau</a:t>
            </a:r>
            <a:r>
              <a:rPr lang="en-US" sz="2400" dirty="0" smtClean="0"/>
              <a:t> </a:t>
            </a:r>
            <a:r>
              <a:rPr lang="en-US" sz="2400" dirty="0" err="1" smtClean="0"/>
              <a:t>ketidakteraturan</a:t>
            </a:r>
            <a:r>
              <a:rPr lang="en-US" sz="2400" dirty="0" smtClean="0"/>
              <a:t> </a:t>
            </a:r>
            <a:r>
              <a:rPr lang="en-US" sz="2400" dirty="0" err="1" smtClean="0"/>
              <a:t>atau</a:t>
            </a:r>
            <a:r>
              <a:rPr lang="en-US" sz="2400" dirty="0" smtClean="0"/>
              <a:t> </a:t>
            </a:r>
            <a:r>
              <a:rPr lang="en-US" sz="2400" dirty="0" err="1" smtClean="0"/>
              <a:t>keacakan</a:t>
            </a:r>
            <a:r>
              <a:rPr lang="en-US" sz="2400" dirty="0" smtClean="0"/>
              <a:t>. </a:t>
            </a:r>
            <a:r>
              <a:rPr lang="en-US" sz="2400" dirty="0" err="1" smtClean="0"/>
              <a:t>Konsep</a:t>
            </a:r>
            <a:r>
              <a:rPr lang="en-US" sz="2400" dirty="0" smtClean="0"/>
              <a:t> </a:t>
            </a:r>
            <a:r>
              <a:rPr lang="en-US" sz="2400" dirty="0" err="1" smtClean="0"/>
              <a:t>ini</a:t>
            </a:r>
            <a:r>
              <a:rPr lang="en-US" sz="2400" dirty="0" smtClean="0"/>
              <a:t> </a:t>
            </a:r>
            <a:r>
              <a:rPr lang="en-US" sz="2400" dirty="0" err="1" smtClean="0"/>
              <a:t>dapat</a:t>
            </a:r>
            <a:r>
              <a:rPr lang="en-US" sz="2400" dirty="0" smtClean="0"/>
              <a:t> </a:t>
            </a:r>
            <a:r>
              <a:rPr lang="en-US" sz="2400" dirty="0" err="1" smtClean="0"/>
              <a:t>dijelaskan</a:t>
            </a:r>
            <a:r>
              <a:rPr lang="en-US" sz="2400" dirty="0" smtClean="0"/>
              <a:t> </a:t>
            </a:r>
            <a:r>
              <a:rPr lang="en-US" sz="2400" dirty="0" err="1" smtClean="0"/>
              <a:t>sebagai</a:t>
            </a:r>
            <a:r>
              <a:rPr lang="en-US" sz="2400" dirty="0" smtClean="0"/>
              <a:t> </a:t>
            </a:r>
            <a:r>
              <a:rPr lang="en-US" sz="2400" dirty="0" err="1" smtClean="0"/>
              <a:t>berikut</a:t>
            </a:r>
            <a:r>
              <a:rPr lang="en-US" sz="2400" dirty="0" smtClean="0"/>
              <a:t> : </a:t>
            </a:r>
            <a:r>
              <a:rPr lang="en-US" sz="2400" dirty="0" err="1" smtClean="0"/>
              <a:t>suatu</a:t>
            </a:r>
            <a:r>
              <a:rPr lang="en-US" sz="2400" dirty="0" smtClean="0"/>
              <a:t> gas ideal </a:t>
            </a:r>
            <a:r>
              <a:rPr lang="en-US" sz="2400" dirty="0" err="1" smtClean="0"/>
              <a:t>di</a:t>
            </a:r>
            <a:r>
              <a:rPr lang="en-US" sz="2400" dirty="0" smtClean="0"/>
              <a:t> </a:t>
            </a:r>
            <a:r>
              <a:rPr lang="en-US" sz="2400" dirty="0" err="1" smtClean="0"/>
              <a:t>dalam</a:t>
            </a:r>
            <a:r>
              <a:rPr lang="en-US" sz="2400" dirty="0" smtClean="0"/>
              <a:t> </a:t>
            </a:r>
            <a:r>
              <a:rPr lang="en-US" sz="2400" dirty="0" err="1" smtClean="0"/>
              <a:t>wadah</a:t>
            </a:r>
            <a:r>
              <a:rPr lang="en-US" sz="2400" dirty="0" smtClean="0"/>
              <a:t> </a:t>
            </a:r>
            <a:r>
              <a:rPr lang="en-US" sz="2400" dirty="0" err="1" smtClean="0"/>
              <a:t>diberi</a:t>
            </a:r>
            <a:r>
              <a:rPr lang="en-US" sz="2400" dirty="0" smtClean="0"/>
              <a:t> </a:t>
            </a:r>
            <a:r>
              <a:rPr lang="en-US" sz="2400" dirty="0" err="1" smtClean="0"/>
              <a:t>panas</a:t>
            </a:r>
            <a:r>
              <a:rPr lang="en-US" sz="2400" dirty="0" smtClean="0"/>
              <a:t> </a:t>
            </a:r>
            <a:r>
              <a:rPr lang="en-US" sz="2400" dirty="0" err="1" smtClean="0"/>
              <a:t>dQ</a:t>
            </a:r>
            <a:r>
              <a:rPr lang="en-US" sz="2400" dirty="0" smtClean="0"/>
              <a:t> </a:t>
            </a:r>
            <a:r>
              <a:rPr lang="en-US" sz="2400" dirty="0" err="1" smtClean="0"/>
              <a:t>dan</a:t>
            </a:r>
            <a:r>
              <a:rPr lang="en-US" sz="2400" dirty="0" smtClean="0"/>
              <a:t> </a:t>
            </a:r>
            <a:r>
              <a:rPr lang="en-US" sz="2400" dirty="0" err="1" smtClean="0"/>
              <a:t>volumenya</a:t>
            </a:r>
            <a:r>
              <a:rPr lang="en-US" sz="2400" dirty="0" smtClean="0"/>
              <a:t> </a:t>
            </a:r>
            <a:r>
              <a:rPr lang="en-US" sz="2400" dirty="0" err="1" smtClean="0"/>
              <a:t>dibiarkan</a:t>
            </a:r>
            <a:r>
              <a:rPr lang="en-US" sz="2400" dirty="0" smtClean="0"/>
              <a:t> </a:t>
            </a:r>
            <a:r>
              <a:rPr lang="en-US" sz="2400" dirty="0" err="1" smtClean="0"/>
              <a:t>sedikit</a:t>
            </a:r>
            <a:r>
              <a:rPr lang="en-US" sz="2400" dirty="0" smtClean="0"/>
              <a:t> </a:t>
            </a:r>
            <a:r>
              <a:rPr lang="en-US" sz="2400" dirty="0" err="1" smtClean="0"/>
              <a:t>mengembang</a:t>
            </a:r>
            <a:r>
              <a:rPr lang="en-US" sz="2400" dirty="0" smtClean="0"/>
              <a:t>, </a:t>
            </a:r>
            <a:r>
              <a:rPr lang="en-US" sz="2400" dirty="0" err="1" smtClean="0"/>
              <a:t>tetapi</a:t>
            </a:r>
            <a:r>
              <a:rPr lang="en-US" sz="2400" dirty="0" smtClean="0"/>
              <a:t> </a:t>
            </a:r>
            <a:r>
              <a:rPr lang="en-US" sz="2400" dirty="0" err="1" smtClean="0"/>
              <a:t>suhunya</a:t>
            </a:r>
            <a:r>
              <a:rPr lang="en-US" sz="2400" dirty="0" smtClean="0"/>
              <a:t> </a:t>
            </a:r>
            <a:r>
              <a:rPr lang="en-US" sz="2400" dirty="0" err="1" smtClean="0"/>
              <a:t>tidak</a:t>
            </a:r>
            <a:r>
              <a:rPr lang="en-US" sz="2400" dirty="0" smtClean="0"/>
              <a:t> </a:t>
            </a:r>
            <a:r>
              <a:rPr lang="en-US" sz="2400" dirty="0" err="1" smtClean="0"/>
              <a:t>mengalami</a:t>
            </a:r>
            <a:r>
              <a:rPr lang="en-US" sz="2400" dirty="0" smtClean="0"/>
              <a:t> </a:t>
            </a:r>
            <a:r>
              <a:rPr lang="en-US" sz="2400" dirty="0" err="1" smtClean="0"/>
              <a:t>kenaikan</a:t>
            </a:r>
            <a:r>
              <a:rPr lang="en-US" sz="2400" dirty="0" smtClean="0"/>
              <a:t> (</a:t>
            </a:r>
            <a:r>
              <a:rPr lang="en-US" sz="2400" dirty="0" err="1" smtClean="0"/>
              <a:t>proses</a:t>
            </a:r>
            <a:r>
              <a:rPr lang="en-US" sz="2400" dirty="0" smtClean="0"/>
              <a:t> </a:t>
            </a:r>
            <a:r>
              <a:rPr lang="en-US" sz="2400" dirty="0" err="1" smtClean="0"/>
              <a:t>isotermal</a:t>
            </a:r>
            <a:r>
              <a:rPr lang="en-US" sz="2400" dirty="0" smtClean="0"/>
              <a:t>). </a:t>
            </a:r>
            <a:r>
              <a:rPr lang="en-US" sz="2400" dirty="0" err="1" smtClean="0"/>
              <a:t>Karena</a:t>
            </a:r>
            <a:r>
              <a:rPr lang="en-US" sz="2400" dirty="0" smtClean="0"/>
              <a:t> </a:t>
            </a:r>
            <a:r>
              <a:rPr lang="en-US" sz="2400" dirty="0" err="1" smtClean="0"/>
              <a:t>energi</a:t>
            </a:r>
            <a:r>
              <a:rPr lang="en-US" sz="2400" dirty="0" smtClean="0"/>
              <a:t> internal gas ideal </a:t>
            </a:r>
            <a:r>
              <a:rPr lang="en-US" sz="2400" dirty="0" err="1" smtClean="0"/>
              <a:t>hanya</a:t>
            </a:r>
            <a:r>
              <a:rPr lang="en-US" sz="2400" dirty="0" smtClean="0"/>
              <a:t> </a:t>
            </a:r>
            <a:r>
              <a:rPr lang="en-US" sz="2400" dirty="0" err="1" smtClean="0"/>
              <a:t>bergantung</a:t>
            </a:r>
            <a:r>
              <a:rPr lang="en-US" sz="2400" dirty="0" smtClean="0"/>
              <a:t> </a:t>
            </a:r>
            <a:r>
              <a:rPr lang="en-US" sz="2400" dirty="0" err="1" smtClean="0"/>
              <a:t>pada</a:t>
            </a:r>
            <a:r>
              <a:rPr lang="en-US" sz="2400" dirty="0" smtClean="0"/>
              <a:t> </a:t>
            </a:r>
            <a:r>
              <a:rPr lang="en-US" sz="2400" dirty="0" err="1" smtClean="0"/>
              <a:t>suhu</a:t>
            </a:r>
            <a:r>
              <a:rPr lang="en-US" sz="2400" dirty="0" smtClean="0"/>
              <a:t>, </a:t>
            </a:r>
            <a:r>
              <a:rPr lang="en-US" sz="2400" dirty="0" err="1" smtClean="0"/>
              <a:t>maka</a:t>
            </a:r>
            <a:r>
              <a:rPr lang="en-US" sz="2400" dirty="0" smtClean="0"/>
              <a:t> </a:t>
            </a:r>
            <a:r>
              <a:rPr lang="en-US" sz="2400" dirty="0" err="1" smtClean="0"/>
              <a:t>energi</a:t>
            </a:r>
            <a:r>
              <a:rPr lang="en-US" sz="2400" dirty="0" smtClean="0"/>
              <a:t> internal </a:t>
            </a:r>
            <a:r>
              <a:rPr lang="en-US" sz="2400" dirty="0" err="1" smtClean="0"/>
              <a:t>konstan</a:t>
            </a:r>
            <a:r>
              <a:rPr lang="en-US" sz="2400" dirty="0" smtClean="0"/>
              <a:t>; </a:t>
            </a:r>
            <a:r>
              <a:rPr lang="en-US" sz="2400" dirty="0" err="1" smtClean="0"/>
              <a:t>sehingga</a:t>
            </a:r>
            <a:r>
              <a:rPr lang="en-US" sz="2400" dirty="0" smtClean="0"/>
              <a:t> </a:t>
            </a:r>
            <a:r>
              <a:rPr lang="en-US" sz="2400" dirty="0" err="1" smtClean="0"/>
              <a:t>dari</a:t>
            </a:r>
            <a:r>
              <a:rPr lang="en-US" sz="2400" dirty="0" smtClean="0"/>
              <a:t> </a:t>
            </a:r>
            <a:r>
              <a:rPr lang="en-US" sz="2400" dirty="0" err="1" smtClean="0"/>
              <a:t>hukum</a:t>
            </a:r>
            <a:r>
              <a:rPr lang="en-US" sz="2400" dirty="0" smtClean="0"/>
              <a:t> </a:t>
            </a:r>
            <a:r>
              <a:rPr lang="en-US" sz="2400" dirty="0" err="1" smtClean="0"/>
              <a:t>termodinamika</a:t>
            </a:r>
            <a:r>
              <a:rPr lang="en-US" sz="2400" dirty="0" smtClean="0"/>
              <a:t> </a:t>
            </a:r>
            <a:r>
              <a:rPr lang="en-US" sz="2400" dirty="0" err="1" smtClean="0"/>
              <a:t>pertama</a:t>
            </a:r>
            <a:r>
              <a:rPr lang="en-US" sz="2400" dirty="0" smtClean="0"/>
              <a:t>, </a:t>
            </a:r>
            <a:r>
              <a:rPr lang="en-US" sz="2400" dirty="0" err="1" smtClean="0"/>
              <a:t>kerja</a:t>
            </a:r>
            <a:r>
              <a:rPr lang="en-US" sz="2400" dirty="0" smtClean="0"/>
              <a:t> </a:t>
            </a:r>
            <a:r>
              <a:rPr lang="en-US" sz="2400" dirty="0" err="1" smtClean="0"/>
              <a:t>dW</a:t>
            </a:r>
            <a:r>
              <a:rPr lang="en-US" sz="2400" dirty="0" smtClean="0"/>
              <a:t> yang </a:t>
            </a:r>
            <a:r>
              <a:rPr lang="en-US" sz="2400" dirty="0" err="1" smtClean="0"/>
              <a:t>dilakukan</a:t>
            </a:r>
            <a:r>
              <a:rPr lang="en-US" sz="2400" dirty="0" smtClean="0"/>
              <a:t> </a:t>
            </a:r>
            <a:r>
              <a:rPr lang="en-US" sz="2400" dirty="0" err="1" smtClean="0"/>
              <a:t>oleh</a:t>
            </a:r>
            <a:r>
              <a:rPr lang="en-US" sz="2400" dirty="0" smtClean="0"/>
              <a:t> gas </a:t>
            </a:r>
            <a:r>
              <a:rPr lang="en-US" sz="2400" dirty="0" err="1" smtClean="0"/>
              <a:t>adalah</a:t>
            </a:r>
            <a:r>
              <a:rPr lang="en-US" sz="2400" dirty="0" smtClean="0"/>
              <a:t> </a:t>
            </a:r>
            <a:r>
              <a:rPr lang="en-US" sz="2400" dirty="0" err="1" smtClean="0"/>
              <a:t>sama</a:t>
            </a:r>
            <a:r>
              <a:rPr lang="en-US" sz="2400" dirty="0" smtClean="0"/>
              <a:t> </a:t>
            </a:r>
            <a:r>
              <a:rPr lang="en-US" sz="2400" dirty="0" err="1" smtClean="0"/>
              <a:t>dengan</a:t>
            </a:r>
            <a:r>
              <a:rPr lang="en-US" sz="2400" dirty="0" smtClean="0"/>
              <a:t> </a:t>
            </a:r>
            <a:r>
              <a:rPr lang="en-US" sz="2400" dirty="0" err="1" smtClean="0"/>
              <a:t>panas</a:t>
            </a:r>
            <a:r>
              <a:rPr lang="en-US" sz="2400" dirty="0" smtClean="0"/>
              <a:t> </a:t>
            </a:r>
            <a:r>
              <a:rPr lang="en-US" sz="2400" dirty="0" err="1" smtClean="0"/>
              <a:t>dQ</a:t>
            </a:r>
            <a:r>
              <a:rPr lang="en-US" sz="2400" dirty="0" smtClean="0"/>
              <a:t> yang </a:t>
            </a:r>
            <a:r>
              <a:rPr lang="en-US" sz="2400" dirty="0" err="1" smtClean="0"/>
              <a:t>ditambahkan</a:t>
            </a:r>
            <a:r>
              <a:rPr lang="en-US" sz="2400" dirty="0" smtClean="0"/>
              <a:t>, </a:t>
            </a:r>
            <a:r>
              <a:rPr lang="en-US" sz="2400" dirty="0" err="1" smtClean="0"/>
              <a:t>yaitu</a:t>
            </a:r>
            <a:r>
              <a:rPr lang="en-US" sz="2400" dirty="0" smtClean="0"/>
              <a:t> :</a:t>
            </a:r>
          </a:p>
          <a:p>
            <a:pPr marL="0" indent="0" algn="just">
              <a:buNone/>
            </a:pPr>
            <a:endParaRPr lang="en-US" sz="2400" dirty="0" smtClean="0"/>
          </a:p>
          <a:p>
            <a:pPr marL="0" indent="0" algn="just">
              <a:buNone/>
            </a:pPr>
            <a:endParaRPr lang="en-US" sz="2400" dirty="0" smtClean="0"/>
          </a:p>
        </p:txBody>
      </p:sp>
      <p:pic>
        <p:nvPicPr>
          <p:cNvPr id="55298" name="Picture 2"/>
          <p:cNvPicPr>
            <a:picLocks noChangeAspect="1" noChangeArrowheads="1"/>
          </p:cNvPicPr>
          <p:nvPr/>
        </p:nvPicPr>
        <p:blipFill>
          <a:blip r:embed="rId2" cstate="print">
            <a:lum bright="-20000" contrast="40000"/>
          </a:blip>
          <a:srcRect/>
          <a:stretch>
            <a:fillRect/>
          </a:stretch>
        </p:blipFill>
        <p:spPr bwMode="auto">
          <a:xfrm>
            <a:off x="413426" y="5181600"/>
            <a:ext cx="4012659" cy="838200"/>
          </a:xfrm>
          <a:prstGeom prst="rect">
            <a:avLst/>
          </a:prstGeom>
          <a:noFill/>
          <a:ln w="9525">
            <a:noFill/>
            <a:miter lim="800000"/>
            <a:headEnd/>
            <a:tailEnd/>
          </a:ln>
        </p:spPr>
      </p:pic>
      <p:pic>
        <p:nvPicPr>
          <p:cNvPr id="55299" name="Picture 3"/>
          <p:cNvPicPr>
            <a:picLocks noChangeAspect="1" noChangeArrowheads="1"/>
          </p:cNvPicPr>
          <p:nvPr/>
        </p:nvPicPr>
        <p:blipFill>
          <a:blip r:embed="rId3" cstate="print">
            <a:lum bright="-20000" contrast="40000"/>
          </a:blip>
          <a:srcRect/>
          <a:stretch>
            <a:fillRect/>
          </a:stretch>
        </p:blipFill>
        <p:spPr bwMode="auto">
          <a:xfrm>
            <a:off x="5791200" y="5181600"/>
            <a:ext cx="1676400" cy="838200"/>
          </a:xfrm>
          <a:prstGeom prst="rect">
            <a:avLst/>
          </a:prstGeom>
          <a:noFill/>
          <a:ln w="9525">
            <a:noFill/>
            <a:miter lim="800000"/>
            <a:headEnd/>
            <a:tailEnd/>
          </a:ln>
        </p:spPr>
      </p:pic>
      <p:sp>
        <p:nvSpPr>
          <p:cNvPr id="7" name="TextBox 6"/>
          <p:cNvSpPr txBox="1"/>
          <p:nvPr/>
        </p:nvSpPr>
        <p:spPr>
          <a:xfrm>
            <a:off x="4648200" y="5257800"/>
            <a:ext cx="914400" cy="461665"/>
          </a:xfrm>
          <a:prstGeom prst="rect">
            <a:avLst/>
          </a:prstGeom>
          <a:noFill/>
        </p:spPr>
        <p:txBody>
          <a:bodyPr wrap="square" rtlCol="0">
            <a:spAutoFit/>
          </a:bodyPr>
          <a:lstStyle/>
          <a:p>
            <a:r>
              <a:rPr lang="en-US" sz="2400" dirty="0" err="1" smtClean="0"/>
              <a:t>atau</a:t>
            </a:r>
            <a:endParaRPr lang="en-US" sz="2400" dirty="0"/>
          </a:p>
        </p:txBody>
      </p:sp>
      <p:sp>
        <p:nvSpPr>
          <p:cNvPr id="9" name="Rounded Rectangle 8">
            <a:hlinkClick r:id="rId4"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10" name="Rounded Rectangle 9">
            <a:hlinkClick r:id="rId5"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11" name="Rounded Rectangle 10">
            <a:hlinkClick r:id="rId4"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12" name="Rounded Rectangle 1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14" name="Isosceles Triangle 13"/>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5" name="Isosceles Triangle 14"/>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16" name="Rounded Rectangle 15">
            <a:hlinkClick r:id="rId4"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17" name="Rounded Rectangle 16">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18" name="Title 1"/>
          <p:cNvSpPr txBox="1">
            <a:spLocks/>
          </p:cNvSpPr>
          <p:nvPr/>
        </p:nvSpPr>
        <p:spPr bwMode="auto">
          <a:xfrm rot="16200000">
            <a:off x="5575300" y="3441700"/>
            <a:ext cx="6248400" cy="584200"/>
          </a:xfrm>
          <a:prstGeom prst="rect">
            <a:avLst/>
          </a:prstGeom>
          <a:solidFill>
            <a:schemeClr val="bg2">
              <a:lumMod val="75000"/>
            </a:scheme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bg1"/>
                </a:solidFill>
                <a:effectLst/>
                <a:uLnTx/>
                <a:uFillTx/>
                <a:latin typeface="+mj-lt"/>
                <a:ea typeface="+mj-ea"/>
                <a:cs typeface="+mj-cs"/>
              </a:rPr>
              <a:t>Materi</a:t>
            </a:r>
            <a:endParaRPr kumimoji="0" lang="id-ID" sz="4400" b="0" i="0" u="none" strike="noStrike" kern="1200" cap="none" spc="0" normalizeH="0" baseline="0" noProof="0" dirty="0">
              <a:ln>
                <a:noFill/>
              </a:ln>
              <a:solidFill>
                <a:schemeClr val="bg1"/>
              </a:solidFill>
              <a:effectLst/>
              <a:uLnTx/>
              <a:uFillTx/>
              <a:latin typeface="+mj-lt"/>
              <a:ea typeface="+mj-ea"/>
              <a:cs typeface="+mj-cs"/>
            </a:endParaRPr>
          </a:p>
        </p:txBody>
      </p:sp>
      <p:sp>
        <p:nvSpPr>
          <p:cNvPr id="19" name="Rounded Rectangle 18">
            <a:hlinkClick r:id="rId5" action="ppaction://hlinksldjump"/>
          </p:cNvPr>
          <p:cNvSpPr/>
          <p:nvPr/>
        </p:nvSpPr>
        <p:spPr>
          <a:xfrm>
            <a:off x="1676400" y="609600"/>
            <a:ext cx="5287329" cy="4572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Entropi</a:t>
            </a:r>
            <a:endParaRPr lang="en-US" sz="2800" b="1" dirty="0">
              <a:solidFill>
                <a:prstClr val="black"/>
              </a:solidFill>
              <a:latin typeface="Century Gothic" pitchFamily="34" charset="0"/>
              <a:cs typeface="Arial" pitchFamily="34"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ound Diagonal Corner Rectangle 3"/>
          <p:cNvSpPr/>
          <p:nvPr/>
        </p:nvSpPr>
        <p:spPr>
          <a:xfrm>
            <a:off x="152400" y="609600"/>
            <a:ext cx="8077200" cy="6248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Content Placeholder 2"/>
          <p:cNvSpPr txBox="1">
            <a:spLocks/>
          </p:cNvSpPr>
          <p:nvPr/>
        </p:nvSpPr>
        <p:spPr bwMode="auto">
          <a:xfrm>
            <a:off x="457200" y="1219200"/>
            <a:ext cx="7543800" cy="4906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Keadaan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molekul-molekul</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gas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lebih</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berantakan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setelah</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ekspansi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Molekul-molekul</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bergerak</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dalam</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volume yang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lebih</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besar</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memiliki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keacakan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posisi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lebih</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banyak</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Dengan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demikian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perubahan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perbandingan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volume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dV</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/V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adalah</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ukuran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dari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peningkatan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gangguan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persamaan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atas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menunjukkan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bahwa</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itu</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adalah</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sebanding</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dengan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kuantitas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dQ</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Diperkenalkan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simbol</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S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untuk</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entropi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sistem</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didefinisikan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perubahan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entropi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sangat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kecil</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selama</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proses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reversibel</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sangat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kecil</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pada</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temperatur</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absolut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sebagai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Rounded Rectangle 8">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10" name="Rounded Rectangle 9">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11" name="Rounded Rectangle 1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12" name="Rounded Rectangle 1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6"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14" name="Isosceles Triangle 13"/>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5" name="Isosceles Triangle 14"/>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16" name="Rounded Rectangle 15">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17" name="Rounded Rectangle 16">
            <a:hlinkClick r:id="rId4"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18" name="Title 1"/>
          <p:cNvSpPr txBox="1">
            <a:spLocks/>
          </p:cNvSpPr>
          <p:nvPr/>
        </p:nvSpPr>
        <p:spPr bwMode="auto">
          <a:xfrm rot="16200000">
            <a:off x="5575300" y="3441700"/>
            <a:ext cx="6248400" cy="584200"/>
          </a:xfrm>
          <a:prstGeom prst="rect">
            <a:avLst/>
          </a:prstGeom>
          <a:solidFill>
            <a:schemeClr val="bg2">
              <a:lumMod val="75000"/>
            </a:scheme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bg1"/>
                </a:solidFill>
                <a:effectLst/>
                <a:uLnTx/>
                <a:uFillTx/>
                <a:latin typeface="+mj-lt"/>
                <a:ea typeface="+mj-ea"/>
                <a:cs typeface="+mj-cs"/>
              </a:rPr>
              <a:t>Materi</a:t>
            </a:r>
            <a:endParaRPr kumimoji="0" lang="id-ID" sz="4400" b="0" i="0" u="none" strike="noStrike" kern="1200" cap="none" spc="0" normalizeH="0" baseline="0" noProof="0" dirty="0">
              <a:ln>
                <a:noFill/>
              </a:ln>
              <a:solidFill>
                <a:schemeClr val="bg1"/>
              </a:solidFill>
              <a:effectLst/>
              <a:uLnTx/>
              <a:uFillTx/>
              <a:latin typeface="+mj-lt"/>
              <a:ea typeface="+mj-ea"/>
              <a:cs typeface="+mj-cs"/>
            </a:endParaRPr>
          </a:p>
        </p:txBody>
      </p:sp>
      <p:sp>
        <p:nvSpPr>
          <p:cNvPr id="19" name="Rounded Rectangle 18">
            <a:hlinkClick r:id="rId3" action="ppaction://hlinksldjump"/>
          </p:cNvPr>
          <p:cNvSpPr/>
          <p:nvPr/>
        </p:nvSpPr>
        <p:spPr>
          <a:xfrm>
            <a:off x="1676400" y="609600"/>
            <a:ext cx="5287329" cy="4572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Entropi</a:t>
            </a:r>
            <a:endParaRPr lang="en-US" sz="2800" b="1" dirty="0">
              <a:solidFill>
                <a:prstClr val="black"/>
              </a:solidFill>
              <a:latin typeface="Century Gothic" pitchFamily="34" charset="0"/>
              <a:cs typeface="Arial" pitchFamily="34" charset="0"/>
            </a:endParaRPr>
          </a:p>
        </p:txBody>
      </p:sp>
      <p:pic>
        <p:nvPicPr>
          <p:cNvPr id="52225" name="Picture 1"/>
          <p:cNvPicPr>
            <a:picLocks noChangeAspect="1" noChangeArrowheads="1"/>
          </p:cNvPicPr>
          <p:nvPr/>
        </p:nvPicPr>
        <p:blipFill>
          <a:blip r:embed="rId5" cstate="print">
            <a:lum bright="-20000" contrast="40000"/>
          </a:blip>
          <a:srcRect/>
          <a:stretch>
            <a:fillRect/>
          </a:stretch>
        </p:blipFill>
        <p:spPr bwMode="auto">
          <a:xfrm>
            <a:off x="2514600" y="4953000"/>
            <a:ext cx="1507787" cy="762000"/>
          </a:xfrm>
          <a:prstGeom prst="rect">
            <a:avLst/>
          </a:prstGeom>
          <a:noFill/>
          <a:ln w="9525">
            <a:noFill/>
            <a:miter lim="800000"/>
            <a:headEnd/>
            <a:tailEnd/>
          </a:ln>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5" name="Rounded Rectangle 44">
            <a:hlinkClick r:id="rId3" action="ppaction://hlinksldjump"/>
          </p:cNvPr>
          <p:cNvSpPr/>
          <p:nvPr/>
        </p:nvSpPr>
        <p:spPr>
          <a:xfrm>
            <a:off x="1619164" y="978376"/>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Entropi</a:t>
            </a:r>
            <a:endParaRPr lang="en-US" sz="2800" b="1" dirty="0">
              <a:solidFill>
                <a:prstClr val="black"/>
              </a:solidFill>
              <a:latin typeface="Century Gothic" pitchFamily="34" charset="0"/>
              <a:cs typeface="Arial" pitchFamily="34" charset="0"/>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19" name="Rectangle 18"/>
          <p:cNvSpPr/>
          <p:nvPr/>
        </p:nvSpPr>
        <p:spPr>
          <a:xfrm>
            <a:off x="609600" y="1600200"/>
            <a:ext cx="7315200" cy="4893647"/>
          </a:xfrm>
          <a:prstGeom prst="rect">
            <a:avLst/>
          </a:prstGeom>
        </p:spPr>
        <p:txBody>
          <a:bodyPr wrap="square">
            <a:spAutoFit/>
          </a:bodyPr>
          <a:lstStyle/>
          <a:p>
            <a:pPr marL="0" indent="0" algn="just">
              <a:buNone/>
            </a:pPr>
            <a:r>
              <a:rPr lang="id-ID" sz="2400" dirty="0" smtClean="0">
                <a:solidFill>
                  <a:srgbClr val="2D1701"/>
                </a:solidFill>
              </a:rPr>
              <a:t>Pada suatu sistem yang panasnya terisolasi, entropi hanya berjalan satu arah (bukan proses reversibel/bolak-balik). Entropi suatu sistem perlu diukur untuk menentukan bahwa energi tidak dapat dipakai untuk melakukan</a:t>
            </a:r>
            <a:r>
              <a:rPr lang="en-US" sz="2400" dirty="0" smtClean="0">
                <a:solidFill>
                  <a:srgbClr val="2D1701"/>
                </a:solidFill>
              </a:rPr>
              <a:t> </a:t>
            </a:r>
            <a:r>
              <a:rPr lang="en-US" sz="2400" u="sng" dirty="0" err="1" smtClean="0">
                <a:solidFill>
                  <a:srgbClr val="2D1701"/>
                </a:solidFill>
              </a:rPr>
              <a:t>usaha</a:t>
            </a:r>
            <a:r>
              <a:rPr lang="id-ID" sz="2400" dirty="0" smtClean="0">
                <a:solidFill>
                  <a:srgbClr val="2D1701"/>
                </a:solidFill>
              </a:rPr>
              <a:t> pada</a:t>
            </a:r>
            <a:r>
              <a:rPr lang="en-US" sz="2400" dirty="0" smtClean="0">
                <a:solidFill>
                  <a:srgbClr val="2D1701"/>
                </a:solidFill>
              </a:rPr>
              <a:t> </a:t>
            </a:r>
            <a:r>
              <a:rPr lang="en-US" sz="2400" u="sng" dirty="0" err="1" smtClean="0">
                <a:solidFill>
                  <a:srgbClr val="2D1701"/>
                </a:solidFill>
              </a:rPr>
              <a:t>proses-proses</a:t>
            </a:r>
            <a:r>
              <a:rPr lang="en-US" sz="2400" u="sng" dirty="0" smtClean="0">
                <a:solidFill>
                  <a:srgbClr val="2D1701"/>
                </a:solidFill>
              </a:rPr>
              <a:t> </a:t>
            </a:r>
            <a:r>
              <a:rPr lang="en-US" sz="2400" u="sng" dirty="0" err="1" smtClean="0">
                <a:solidFill>
                  <a:srgbClr val="2D1701"/>
                </a:solidFill>
              </a:rPr>
              <a:t>termodinamika</a:t>
            </a:r>
            <a:r>
              <a:rPr lang="id-ID" sz="2400" u="sng" dirty="0" smtClean="0">
                <a:solidFill>
                  <a:srgbClr val="2D1701"/>
                </a:solidFill>
              </a:rPr>
              <a:t>. </a:t>
            </a:r>
          </a:p>
          <a:p>
            <a:pPr marL="0" indent="0" algn="just">
              <a:buNone/>
            </a:pPr>
            <a:r>
              <a:rPr lang="id-ID" sz="2400" dirty="0" smtClean="0">
                <a:solidFill>
                  <a:srgbClr val="2D1701"/>
                </a:solidFill>
              </a:rPr>
              <a:t>Proses-proses ini hanya bisa dilakukan oleh energi yang sudah diubah bentuknya, dan ketika energi diubah menjadi kerja/usaha, maka secara teoritis mempunyai efisiensi maksimum tertentu. Selama kerja/usaha tersebut, entropi akan terkumpul pada sistem, yang lalu</a:t>
            </a:r>
            <a:r>
              <a:rPr lang="en-US" sz="2400" dirty="0" smtClean="0">
                <a:solidFill>
                  <a:srgbClr val="2D1701"/>
                </a:solidFill>
              </a:rPr>
              <a:t> </a:t>
            </a:r>
            <a:r>
              <a:rPr lang="en-US" sz="2400" u="sng" dirty="0" err="1" smtClean="0">
                <a:solidFill>
                  <a:srgbClr val="2D1701"/>
                </a:solidFill>
              </a:rPr>
              <a:t>terdisipasi</a:t>
            </a:r>
            <a:r>
              <a:rPr lang="id-ID" sz="2400" dirty="0" smtClean="0">
                <a:solidFill>
                  <a:srgbClr val="2D1701"/>
                </a:solidFill>
              </a:rPr>
              <a:t> dalam bentuk</a:t>
            </a:r>
            <a:r>
              <a:rPr lang="en-US" sz="2400" dirty="0" smtClean="0">
                <a:solidFill>
                  <a:srgbClr val="2D1701"/>
                </a:solidFill>
              </a:rPr>
              <a:t> </a:t>
            </a:r>
            <a:r>
              <a:rPr lang="en-US" sz="2400" u="sng" dirty="0" err="1" smtClean="0">
                <a:solidFill>
                  <a:srgbClr val="2D1701"/>
                </a:solidFill>
              </a:rPr>
              <a:t>panas</a:t>
            </a:r>
            <a:r>
              <a:rPr lang="id-ID" sz="2400" dirty="0" smtClean="0">
                <a:solidFill>
                  <a:srgbClr val="2D1701"/>
                </a:solidFill>
              </a:rPr>
              <a:t> buangan.</a:t>
            </a:r>
          </a:p>
        </p:txBody>
      </p:sp>
    </p:spTree>
    <p:extLst>
      <p:ext uri="{BB962C8B-B14F-4D97-AF65-F5344CB8AC3E}">
        <p14:creationId xmlns="" xmlns:p14="http://schemas.microsoft.com/office/powerpoint/2010/main" val="1429147901"/>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ounded Rectangle 3">
            <a:hlinkClick r:id="rId3"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5" name="Rounded Rectangle 4">
            <a:hlinkClick r:id="rId4"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6" name="Rounded Rectangle 5">
            <a:hlinkClick r:id="rId3"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7" name="Rounded Rectangle 6"/>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3"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9" name="Isosceles Triangle 8"/>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 name="Isosceles Triangle 9"/>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11" name="Rounded Rectangle 10">
            <a:hlinkClick r:id="rId3"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12" name="Round Diagonal Corner Rectangle 11"/>
          <p:cNvSpPr/>
          <p:nvPr/>
        </p:nvSpPr>
        <p:spPr>
          <a:xfrm>
            <a:off x="152400" y="7620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3" name="Right Arrow 12">
            <a:hlinkClick r:id="rId5"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ight Arrow 13">
            <a:hlinkClick r:id="rId6"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5" name="Rounded Rectangle 14">
            <a:hlinkClick r:id="rId4" action="ppaction://hlinksldjump"/>
          </p:cNvPr>
          <p:cNvSpPr/>
          <p:nvPr/>
        </p:nvSpPr>
        <p:spPr>
          <a:xfrm>
            <a:off x="1619164" y="838200"/>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Entropi</a:t>
            </a:r>
            <a:endParaRPr lang="en-US" sz="2800" b="1" dirty="0">
              <a:solidFill>
                <a:prstClr val="black"/>
              </a:solidFill>
              <a:latin typeface="Century Gothic" pitchFamily="34" charset="0"/>
              <a:cs typeface="Arial" pitchFamily="34" charset="0"/>
            </a:endParaRPr>
          </a:p>
        </p:txBody>
      </p:sp>
      <p:pic>
        <p:nvPicPr>
          <p:cNvPr id="16" name="Picture 20" descr="http://png-3.findicons.com/files/icons/1742/ecqlipse_2/128/home.png">
            <a:hlinkClick r:id="rId7" action="ppaction://hlinksldjump"/>
          </p:cNvPr>
          <p:cNvPicPr>
            <a:picLocks noChangeAspect="1" noChangeArrowheads="1"/>
          </p:cNvPicPr>
          <p:nvPr/>
        </p:nvPicPr>
        <p:blipFill>
          <a:blip r:embed="rId8"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 name="Rounded Rectangle 16">
            <a:hlinkClick r:id="rId9"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18" name="Picture 12" descr="http://4.bp.blogspot.com/-VPLqur-gw3A/T1MynDDoE0I/AAAAAAAAAuw/4EWYbA084hY/s1600/lambang-its.png"/>
          <p:cNvPicPr>
            <a:picLocks noChangeAspect="1" noChangeArrowheads="1"/>
          </p:cNvPicPr>
          <p:nvPr/>
        </p:nvPicPr>
        <p:blipFill>
          <a:blip r:embed="rId10" cstate="print">
            <a:extLst>
              <a:ext uri="{28A0092B-C50C-407E-A947-70E740481C1C}">
                <a14:useLocalDpi xmlns="" xmlns:a14="http://schemas.microsoft.com/office/drawing/2010/main" val="0"/>
              </a:ext>
            </a:extLst>
          </a:blip>
          <a:srcRect/>
          <a:stretch>
            <a:fillRect/>
          </a:stretch>
        </p:blipFill>
        <p:spPr bwMode="auto">
          <a:xfrm>
            <a:off x="-3175"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 name="Title 1"/>
          <p:cNvSpPr txBox="1">
            <a:spLocks/>
          </p:cNvSpPr>
          <p:nvPr/>
        </p:nvSpPr>
        <p:spPr bwMode="auto">
          <a:xfrm rot="16200000">
            <a:off x="5575300" y="3441700"/>
            <a:ext cx="6248400" cy="584200"/>
          </a:xfrm>
          <a:prstGeom prst="rect">
            <a:avLst/>
          </a:prstGeom>
          <a:solidFill>
            <a:schemeClr val="bg2">
              <a:lumMod val="75000"/>
            </a:scheme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bg1"/>
                </a:solidFill>
                <a:effectLst/>
                <a:uLnTx/>
                <a:uFillTx/>
                <a:latin typeface="+mj-lt"/>
                <a:ea typeface="+mj-ea"/>
                <a:cs typeface="+mj-cs"/>
              </a:rPr>
              <a:t>Materi</a:t>
            </a:r>
            <a:endParaRPr kumimoji="0" lang="id-ID" sz="4400" b="0" i="0" u="none" strike="noStrike" kern="1200" cap="none" spc="0" normalizeH="0" baseline="0" noProof="0" dirty="0">
              <a:ln>
                <a:noFill/>
              </a:ln>
              <a:solidFill>
                <a:schemeClr val="bg1"/>
              </a:solidFill>
              <a:effectLst/>
              <a:uLnTx/>
              <a:uFillTx/>
              <a:latin typeface="+mj-lt"/>
              <a:ea typeface="+mj-ea"/>
              <a:cs typeface="+mj-cs"/>
            </a:endParaRPr>
          </a:p>
        </p:txBody>
      </p:sp>
      <p:sp>
        <p:nvSpPr>
          <p:cNvPr id="20" name="Rectangle 19"/>
          <p:cNvSpPr/>
          <p:nvPr/>
        </p:nvSpPr>
        <p:spPr>
          <a:xfrm>
            <a:off x="609600" y="1371600"/>
            <a:ext cx="7315200" cy="4154984"/>
          </a:xfrm>
          <a:prstGeom prst="rect">
            <a:avLst/>
          </a:prstGeom>
        </p:spPr>
        <p:txBody>
          <a:bodyPr wrap="square">
            <a:spAutoFit/>
          </a:bodyPr>
          <a:lstStyle/>
          <a:p>
            <a:pPr marL="0" indent="0" algn="just">
              <a:buNone/>
            </a:pPr>
            <a:r>
              <a:rPr lang="id-ID" sz="2200" b="1" dirty="0" smtClean="0"/>
              <a:t>Entropi</a:t>
            </a:r>
            <a:r>
              <a:rPr lang="id-ID" sz="2200" dirty="0" smtClean="0"/>
              <a:t> adalah salah satu </a:t>
            </a:r>
            <a:r>
              <a:rPr lang="id-ID" sz="2200" b="1" dirty="0" smtClean="0"/>
              <a:t>besaran termodinamika </a:t>
            </a:r>
            <a:r>
              <a:rPr lang="id-ID" sz="2200" dirty="0" smtClean="0"/>
              <a:t>yang mengukur energi-dalam sistem per satuan temperatur yang tak dapat digunakan untuk melakukan  usaha. </a:t>
            </a:r>
            <a:endParaRPr lang="en-US" sz="2200" dirty="0" smtClean="0"/>
          </a:p>
          <a:p>
            <a:pPr marL="0" indent="0" algn="just">
              <a:buNone/>
            </a:pPr>
            <a:endParaRPr lang="en-US" sz="2200" dirty="0" smtClean="0"/>
          </a:p>
          <a:p>
            <a:pPr marL="0" indent="0" algn="just">
              <a:buNone/>
            </a:pPr>
            <a:endParaRPr lang="en-US" sz="2200" dirty="0" smtClean="0"/>
          </a:p>
          <a:p>
            <a:pPr marL="0" indent="0" algn="just">
              <a:buNone/>
            </a:pPr>
            <a:endParaRPr lang="en-US" sz="2200" dirty="0" smtClean="0"/>
          </a:p>
          <a:p>
            <a:pPr marL="0" indent="0" algn="just">
              <a:buNone/>
            </a:pPr>
            <a:r>
              <a:rPr lang="id-ID" sz="2200" dirty="0" smtClean="0"/>
              <a:t>Entropi dari sebuah sistem tertutup selalu naik dan pada kondisi transfer panas, energi panas berpindah dari komponen yang bersuhu lebih tinggi ke komponen yang bersuhu lebih rendah. </a:t>
            </a:r>
          </a:p>
          <a:p>
            <a:pPr marL="0" indent="0" algn="just">
              <a:buNone/>
            </a:pPr>
            <a:r>
              <a:rPr lang="en-US" sz="2200" dirty="0" smtClean="0">
                <a:latin typeface="+mn-lt"/>
                <a:cs typeface="Times New Roman" pitchFamily="18" charset="0"/>
              </a:rPr>
              <a:t>.</a:t>
            </a:r>
            <a:endParaRPr lang="id-ID" sz="2200" dirty="0" smtClean="0">
              <a:latin typeface="+mn-lt"/>
              <a:cs typeface="Times New Roman" pitchFamily="18" charset="0"/>
            </a:endParaRPr>
          </a:p>
        </p:txBody>
      </p:sp>
      <p:graphicFrame>
        <p:nvGraphicFramePr>
          <p:cNvPr id="21" name="Object 20"/>
          <p:cNvGraphicFramePr>
            <a:graphicFrameLocks noChangeAspect="1"/>
          </p:cNvGraphicFramePr>
          <p:nvPr/>
        </p:nvGraphicFramePr>
        <p:xfrm>
          <a:off x="2971800" y="4953000"/>
          <a:ext cx="1016000" cy="762000"/>
        </p:xfrm>
        <a:graphic>
          <a:graphicData uri="http://schemas.openxmlformats.org/presentationml/2006/ole">
            <p:oleObj spid="_x0000_s2050" name="Equation" r:id="rId11" imgW="457200" imgH="342720" progId="Equation.3">
              <p:embed/>
            </p:oleObj>
          </a:graphicData>
        </a:graphic>
      </p:graphicFrame>
      <p:pic>
        <p:nvPicPr>
          <p:cNvPr id="23" name="Picture 5"/>
          <p:cNvPicPr>
            <a:picLocks noChangeAspect="1" noChangeArrowheads="1"/>
          </p:cNvPicPr>
          <p:nvPr/>
        </p:nvPicPr>
        <p:blipFill>
          <a:blip r:embed="rId12" cstate="print">
            <a:lum bright="-20000" contrast="40000"/>
          </a:blip>
          <a:srcRect/>
          <a:stretch>
            <a:fillRect/>
          </a:stretch>
        </p:blipFill>
        <p:spPr bwMode="auto">
          <a:xfrm>
            <a:off x="5334000" y="5181600"/>
            <a:ext cx="1066800" cy="306929"/>
          </a:xfrm>
          <a:prstGeom prst="rect">
            <a:avLst/>
          </a:prstGeom>
          <a:noFill/>
          <a:ln w="9525">
            <a:noFill/>
            <a:miter lim="800000"/>
            <a:headEnd/>
            <a:tailEnd/>
          </a:ln>
        </p:spPr>
      </p:pic>
      <p:pic>
        <p:nvPicPr>
          <p:cNvPr id="24" name="Picture 6"/>
          <p:cNvPicPr>
            <a:picLocks noChangeAspect="1" noChangeArrowheads="1"/>
          </p:cNvPicPr>
          <p:nvPr/>
        </p:nvPicPr>
        <p:blipFill>
          <a:blip r:embed="rId13" cstate="print">
            <a:lum bright="-20000" contrast="40000"/>
          </a:blip>
          <a:srcRect/>
          <a:stretch>
            <a:fillRect/>
          </a:stretch>
        </p:blipFill>
        <p:spPr bwMode="auto">
          <a:xfrm>
            <a:off x="1752600" y="5791200"/>
            <a:ext cx="1679041" cy="553289"/>
          </a:xfrm>
          <a:prstGeom prst="rect">
            <a:avLst/>
          </a:prstGeom>
          <a:noFill/>
          <a:ln w="9525">
            <a:noFill/>
            <a:miter lim="800000"/>
            <a:headEnd/>
            <a:tailEnd/>
          </a:ln>
        </p:spPr>
      </p:pic>
      <p:pic>
        <p:nvPicPr>
          <p:cNvPr id="25" name="Picture 7"/>
          <p:cNvPicPr>
            <a:picLocks noChangeAspect="1" noChangeArrowheads="1"/>
          </p:cNvPicPr>
          <p:nvPr/>
        </p:nvPicPr>
        <p:blipFill>
          <a:blip r:embed="rId14" cstate="print">
            <a:lum bright="-20000" contrast="40000"/>
          </a:blip>
          <a:srcRect/>
          <a:stretch>
            <a:fillRect/>
          </a:stretch>
        </p:blipFill>
        <p:spPr bwMode="auto">
          <a:xfrm>
            <a:off x="4343400" y="5715000"/>
            <a:ext cx="2189675" cy="725447"/>
          </a:xfrm>
          <a:prstGeom prst="rect">
            <a:avLst/>
          </a:prstGeom>
          <a:noFill/>
          <a:ln w="9525">
            <a:noFill/>
            <a:miter lim="800000"/>
            <a:headEnd/>
            <a:tailEnd/>
          </a:ln>
        </p:spPr>
      </p:pic>
      <p:sp>
        <p:nvSpPr>
          <p:cNvPr id="29" name="Right Arrow 28"/>
          <p:cNvSpPr/>
          <p:nvPr/>
        </p:nvSpPr>
        <p:spPr>
          <a:xfrm>
            <a:off x="4495800" y="30480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a:off x="4343400" y="5257800"/>
            <a:ext cx="365760" cy="137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Arrow 30"/>
          <p:cNvSpPr/>
          <p:nvPr/>
        </p:nvSpPr>
        <p:spPr>
          <a:xfrm>
            <a:off x="3733800" y="60198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2" name="Content Placeholder 31"/>
          <p:cNvGraphicFramePr>
            <a:graphicFrameLocks noChangeAspect="1"/>
          </p:cNvGraphicFramePr>
          <p:nvPr>
            <p:ph idx="1"/>
          </p:nvPr>
        </p:nvGraphicFramePr>
        <p:xfrm>
          <a:off x="228600" y="2743200"/>
          <a:ext cx="4188658" cy="1066799"/>
        </p:xfrm>
        <a:graphic>
          <a:graphicData uri="http://schemas.openxmlformats.org/presentationml/2006/ole">
            <p:oleObj spid="_x0000_s2051" name="Equation" r:id="rId15" imgW="1993680" imgH="507960" progId="Equation.3">
              <p:embed/>
            </p:oleObj>
          </a:graphicData>
        </a:graphic>
      </p:graphicFrame>
      <p:graphicFrame>
        <p:nvGraphicFramePr>
          <p:cNvPr id="49157" name="Content Placeholder 31"/>
          <p:cNvGraphicFramePr>
            <a:graphicFrameLocks noChangeAspect="1"/>
          </p:cNvGraphicFramePr>
          <p:nvPr/>
        </p:nvGraphicFramePr>
        <p:xfrm>
          <a:off x="5029200" y="2779713"/>
          <a:ext cx="3228975" cy="801687"/>
        </p:xfrm>
        <a:graphic>
          <a:graphicData uri="http://schemas.openxmlformats.org/presentationml/2006/ole">
            <p:oleObj spid="_x0000_s2052" name="Equation" r:id="rId16" imgW="1536480" imgH="380880" progId="Equation.3">
              <p:embed/>
            </p:oleObj>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a:hlinkClick r:id="rId2" action="ppaction://hlinksldjump"/>
          </p:cNvPr>
          <p:cNvSpPr/>
          <p:nvPr/>
        </p:nvSpPr>
        <p:spPr>
          <a:xfrm>
            <a:off x="4572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16" name="Rounded Rectangle 15">
            <a:hlinkClick r:id="rId3" action="ppaction://hlinksldjump"/>
          </p:cNvPr>
          <p:cNvSpPr/>
          <p:nvPr/>
        </p:nvSpPr>
        <p:spPr>
          <a:xfrm>
            <a:off x="1524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22" name="Rounded Rectangle 21">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23" name="Rounded Rectangle 22"/>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4572000" y="76199"/>
            <a:ext cx="1492776" cy="381001"/>
            <a:chOff x="0" y="76200"/>
            <a:chExt cx="1876718" cy="457201"/>
          </a:xfrm>
          <a:solidFill>
            <a:schemeClr val="bg2">
              <a:lumMod val="75000"/>
            </a:schemeClr>
          </a:solidFill>
        </p:grpSpPr>
        <p:sp>
          <p:nvSpPr>
            <p:cNvPr id="26" name="Isosceles Triangle 25"/>
            <p:cNvSpPr/>
            <p:nvPr/>
          </p:nvSpPr>
          <p:spPr>
            <a:xfrm rot="16200000">
              <a:off x="1571947" y="228629"/>
              <a:ext cx="457200" cy="15234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27" name="Isosceles Triangle 26"/>
            <p:cNvSpPr/>
            <p:nvPr/>
          </p:nvSpPr>
          <p:spPr>
            <a:xfrm rot="5400000">
              <a:off x="-152429" y="228629"/>
              <a:ext cx="457200" cy="152342"/>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endParaRPr>
            </a:p>
          </p:txBody>
        </p:sp>
      </p:grpSp>
      <p:sp>
        <p:nvSpPr>
          <p:cNvPr id="29" name="Rounded Rectangle 28">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18" name="Round Diagonal Corner Rectangle 17"/>
          <p:cNvSpPr/>
          <p:nvPr/>
        </p:nvSpPr>
        <p:spPr>
          <a:xfrm>
            <a:off x="152400" y="7620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342900" indent="-342900">
              <a:buFont typeface="+mj-lt"/>
              <a:buAutoNum type="arabicPeriod"/>
              <a:defRPr/>
            </a:pPr>
            <a:endParaRPr lang="en-US" sz="2400" dirty="0" smtClean="0">
              <a:solidFill>
                <a:schemeClr val="tx1"/>
              </a:solidFill>
            </a:endParaRPr>
          </a:p>
          <a:p>
            <a:pPr marL="342900" indent="-342900">
              <a:buFont typeface="+mj-lt"/>
              <a:buAutoNum type="arabicPeriod"/>
              <a:defRPr/>
            </a:pPr>
            <a:r>
              <a:rPr lang="id-ID" sz="2400" dirty="0" smtClean="0">
                <a:solidFill>
                  <a:schemeClr val="tx1"/>
                </a:solidFill>
              </a:rPr>
              <a:t>Untuk bermacam-macam perlakukan proses, ternyata perbedaaan antara besar panas yang diserap dan kerja yang dilakukan oleh sistem selalu sama. </a:t>
            </a:r>
          </a:p>
          <a:p>
            <a:pPr marL="342900" indent="-342900">
              <a:buFont typeface="+mj-lt"/>
              <a:buAutoNum type="arabicPeriod"/>
              <a:defRPr/>
            </a:pPr>
            <a:r>
              <a:rPr lang="id-ID" sz="2400" dirty="0" smtClean="0">
                <a:solidFill>
                  <a:schemeClr val="tx1"/>
                </a:solidFill>
                <a:latin typeface="Times New Roman" pitchFamily="18" charset="0"/>
                <a:cs typeface="Times New Roman" pitchFamily="18" charset="0"/>
              </a:rPr>
              <a:t>dU = dQ – </a:t>
            </a:r>
            <a:r>
              <a:rPr lang="en-US" sz="2400" dirty="0" smtClean="0">
                <a:solidFill>
                  <a:schemeClr val="tx1"/>
                </a:solidFill>
                <a:latin typeface="Times New Roman" pitchFamily="18" charset="0"/>
                <a:cs typeface="Times New Roman" pitchFamily="18" charset="0"/>
              </a:rPr>
              <a:t>p</a:t>
            </a:r>
            <a:r>
              <a:rPr lang="id-ID" sz="2400" dirty="0" smtClean="0">
                <a:solidFill>
                  <a:schemeClr val="tx1"/>
                </a:solidFill>
                <a:latin typeface="Times New Roman" pitchFamily="18" charset="0"/>
                <a:cs typeface="Times New Roman" pitchFamily="18" charset="0"/>
              </a:rPr>
              <a:t>d</a:t>
            </a:r>
            <a:r>
              <a:rPr lang="en-US" sz="2400" dirty="0" smtClean="0">
                <a:solidFill>
                  <a:schemeClr val="tx1"/>
                </a:solidFill>
                <a:latin typeface="Times New Roman" pitchFamily="18" charset="0"/>
                <a:cs typeface="Times New Roman" pitchFamily="18" charset="0"/>
              </a:rPr>
              <a:t>V 	 </a:t>
            </a:r>
            <a:r>
              <a:rPr lang="en-US" sz="2400" dirty="0" err="1" smtClean="0">
                <a:solidFill>
                  <a:schemeClr val="tx1"/>
                </a:solidFill>
                <a:latin typeface="Times New Roman" pitchFamily="18" charset="0"/>
                <a:cs typeface="Times New Roman" pitchFamily="18" charset="0"/>
              </a:rPr>
              <a:t>Hukum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Termodinamika</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I</a:t>
            </a:r>
          </a:p>
          <a:p>
            <a:pPr marL="342900" indent="-342900">
              <a:buFont typeface="+mj-lt"/>
              <a:buAutoNum type="arabicPeriod"/>
              <a:defRPr/>
            </a:pPr>
            <a:r>
              <a:rPr lang="en-US" sz="2400" dirty="0" err="1" smtClean="0">
                <a:solidFill>
                  <a:schemeClr val="tx1"/>
                </a:solidFill>
                <a:latin typeface="Times New Roman" pitchFamily="18" charset="0"/>
                <a:cs typeface="Times New Roman" pitchFamily="18" charset="0"/>
              </a:rPr>
              <a:t>Efisiensi</a:t>
            </a:r>
            <a:r>
              <a:rPr lang="en-US" sz="2400" dirty="0" smtClean="0">
                <a:solidFill>
                  <a:schemeClr val="tx1"/>
                </a:solidFill>
                <a:latin typeface="Times New Roman" pitchFamily="18" charset="0"/>
                <a:cs typeface="Times New Roman" pitchFamily="18" charset="0"/>
              </a:rPr>
              <a:t> : - </a:t>
            </a:r>
            <a:r>
              <a:rPr lang="en-US" sz="2400" dirty="0" err="1" smtClean="0">
                <a:solidFill>
                  <a:schemeClr val="tx1"/>
                </a:solidFill>
                <a:latin typeface="Times New Roman" pitchFamily="18" charset="0"/>
                <a:cs typeface="Times New Roman" pitchFamily="18" charset="0"/>
              </a:rPr>
              <a:t>Mesin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panas</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η = W/Q</a:t>
            </a:r>
            <a:r>
              <a:rPr lang="en-US" sz="2400" baseline="-25000" dirty="0" smtClean="0">
                <a:solidFill>
                  <a:schemeClr val="tx1"/>
                </a:solidFill>
                <a:latin typeface="Times New Roman" pitchFamily="18" charset="0"/>
                <a:cs typeface="Times New Roman" pitchFamily="18" charset="0"/>
              </a:rPr>
              <a:t>H</a:t>
            </a:r>
            <a:r>
              <a:rPr lang="en-US" sz="2400" dirty="0" smtClean="0">
                <a:solidFill>
                  <a:schemeClr val="tx1"/>
                </a:solidFill>
                <a:latin typeface="Times New Roman" pitchFamily="18" charset="0"/>
                <a:cs typeface="Times New Roman" pitchFamily="18" charset="0"/>
              </a:rPr>
              <a:t> = (Q</a:t>
            </a:r>
            <a:r>
              <a:rPr lang="en-US" sz="2400" baseline="-25000" dirty="0" smtClean="0">
                <a:solidFill>
                  <a:schemeClr val="tx1"/>
                </a:solidFill>
                <a:latin typeface="Times New Roman" pitchFamily="18" charset="0"/>
                <a:cs typeface="Times New Roman" pitchFamily="18" charset="0"/>
              </a:rPr>
              <a:t>H</a:t>
            </a:r>
            <a:r>
              <a:rPr lang="en-US" sz="2400" dirty="0" smtClean="0">
                <a:solidFill>
                  <a:schemeClr val="tx1"/>
                </a:solidFill>
                <a:latin typeface="Times New Roman" pitchFamily="18" charset="0"/>
                <a:cs typeface="Times New Roman" pitchFamily="18" charset="0"/>
              </a:rPr>
              <a:t> + Q</a:t>
            </a:r>
            <a:r>
              <a:rPr lang="en-US" sz="2400" baseline="-25000" dirty="0" smtClean="0">
                <a:solidFill>
                  <a:schemeClr val="tx1"/>
                </a:solidFill>
                <a:latin typeface="Times New Roman" pitchFamily="18" charset="0"/>
                <a:cs typeface="Times New Roman" pitchFamily="18" charset="0"/>
              </a:rPr>
              <a:t>C</a:t>
            </a:r>
            <a:r>
              <a:rPr lang="en-US" sz="2400" dirty="0" smtClean="0">
                <a:solidFill>
                  <a:schemeClr val="tx1"/>
                </a:solidFill>
                <a:latin typeface="Times New Roman" pitchFamily="18" charset="0"/>
                <a:cs typeface="Times New Roman" pitchFamily="18" charset="0"/>
              </a:rPr>
              <a:t>)/</a:t>
            </a:r>
            <a:r>
              <a:rPr lang="en-US" sz="2400" dirty="0" smtClean="0">
                <a:solidFill>
                  <a:schemeClr val="tx1"/>
                </a:solidFill>
                <a:latin typeface="Times New Roman" pitchFamily="18" charset="0"/>
                <a:cs typeface="Times New Roman" pitchFamily="18" charset="0"/>
              </a:rPr>
              <a:t>Q</a:t>
            </a:r>
            <a:r>
              <a:rPr lang="en-US" sz="2400" baseline="-25000" dirty="0" smtClean="0">
                <a:solidFill>
                  <a:schemeClr val="tx1"/>
                </a:solidFill>
                <a:latin typeface="Times New Roman" pitchFamily="18" charset="0"/>
                <a:cs typeface="Times New Roman" pitchFamily="18" charset="0"/>
              </a:rPr>
              <a:t>H</a:t>
            </a:r>
            <a:r>
              <a:rPr lang="en-US" sz="2400" dirty="0" smtClean="0">
                <a:solidFill>
                  <a:schemeClr val="tx1"/>
                </a:solidFill>
                <a:latin typeface="Times New Roman" pitchFamily="18" charset="0"/>
                <a:cs typeface="Times New Roman" pitchFamily="18" charset="0"/>
              </a:rPr>
              <a:t>  </a:t>
            </a:r>
            <a:r>
              <a:rPr lang="en-US" sz="2400" baseline="-250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 </a:t>
            </a:r>
            <a:r>
              <a:rPr lang="en-US" sz="2400" dirty="0" err="1" smtClean="0">
                <a:solidFill>
                  <a:schemeClr val="tx1"/>
                </a:solidFill>
              </a:rPr>
              <a:t>Mesin</a:t>
            </a:r>
            <a:r>
              <a:rPr lang="en-US" sz="2400" dirty="0" smtClean="0">
                <a:solidFill>
                  <a:schemeClr val="tx1"/>
                </a:solidFill>
              </a:rPr>
              <a:t> </a:t>
            </a:r>
            <a:r>
              <a:rPr lang="en-US" sz="2400" dirty="0" err="1" smtClean="0">
                <a:solidFill>
                  <a:schemeClr val="tx1"/>
                </a:solidFill>
              </a:rPr>
              <a:t>pendingin</a:t>
            </a:r>
            <a:r>
              <a:rPr lang="en-US" sz="2400" dirty="0" smtClean="0">
                <a:solidFill>
                  <a:schemeClr val="tx1"/>
                </a:solidFill>
              </a:rPr>
              <a:t>, </a:t>
            </a:r>
            <a:r>
              <a:rPr lang="el-GR" sz="2400" dirty="0" smtClean="0">
                <a:solidFill>
                  <a:schemeClr val="tx1"/>
                </a:solidFill>
                <a:latin typeface="Times New Roman" pitchFamily="18" charset="0"/>
                <a:cs typeface="Times New Roman" pitchFamily="18" charset="0"/>
              </a:rPr>
              <a:t>η</a:t>
            </a:r>
            <a:r>
              <a:rPr lang="id-ID" sz="2400" dirty="0" smtClean="0">
                <a:solidFill>
                  <a:schemeClr val="tx1"/>
                </a:solidFill>
                <a:latin typeface="Times New Roman" pitchFamily="18" charset="0"/>
                <a:cs typeface="Times New Roman" pitchFamily="18" charset="0"/>
              </a:rPr>
              <a:t> </a:t>
            </a:r>
            <a:r>
              <a:rPr lang="id-ID" sz="2400" dirty="0" smtClean="0">
                <a:solidFill>
                  <a:schemeClr val="tx1"/>
                </a:solidFill>
                <a:latin typeface="Times New Roman" pitchFamily="18" charset="0"/>
                <a:cs typeface="Times New Roman" pitchFamily="18" charset="0"/>
              </a:rPr>
              <a:t>=</a:t>
            </a:r>
            <a:r>
              <a:rPr lang="id-ID" sz="2400" dirty="0" smtClean="0">
                <a:solidFill>
                  <a:schemeClr val="tx1"/>
                </a:solidFill>
                <a:latin typeface="Times New Roman" pitchFamily="18" charset="0"/>
                <a:cs typeface="Times New Roman" pitchFamily="18" charset="0"/>
              </a:rPr>
              <a:t> </a:t>
            </a:r>
            <a:r>
              <a:rPr lang="id-ID" sz="2400" dirty="0" smtClean="0">
                <a:solidFill>
                  <a:schemeClr val="tx1"/>
                </a:solidFill>
                <a:latin typeface="Times New Roman" pitchFamily="18" charset="0"/>
                <a:cs typeface="Times New Roman" pitchFamily="18" charset="0"/>
              </a:rPr>
              <a:t>-Q</a:t>
            </a:r>
            <a:r>
              <a:rPr lang="id-ID" sz="2400" baseline="-25000" dirty="0" smtClean="0">
                <a:solidFill>
                  <a:schemeClr val="tx1"/>
                </a:solidFill>
                <a:latin typeface="Times New Roman" pitchFamily="18" charset="0"/>
                <a:cs typeface="Times New Roman" pitchFamily="18" charset="0"/>
              </a:rPr>
              <a:t>L</a:t>
            </a:r>
            <a:r>
              <a:rPr lang="id-ID" sz="2400" dirty="0" smtClean="0">
                <a:solidFill>
                  <a:schemeClr val="tx1"/>
                </a:solidFill>
                <a:latin typeface="Times New Roman" pitchFamily="18" charset="0"/>
                <a:cs typeface="Times New Roman" pitchFamily="18" charset="0"/>
              </a:rPr>
              <a:t>/W </a:t>
            </a:r>
            <a:r>
              <a:rPr lang="id-ID" sz="2400" dirty="0" smtClean="0">
                <a:solidFill>
                  <a:schemeClr val="tx1"/>
                </a:solidFill>
                <a:latin typeface="Times New Roman" pitchFamily="18" charset="0"/>
                <a:cs typeface="Times New Roman" pitchFamily="18" charset="0"/>
              </a:rPr>
              <a:t>= </a:t>
            </a:r>
            <a:r>
              <a:rPr lang="id-ID" sz="2400" dirty="0" smtClean="0">
                <a:solidFill>
                  <a:schemeClr val="tx1"/>
                </a:solidFill>
                <a:latin typeface="Times New Roman" pitchFamily="18" charset="0"/>
                <a:cs typeface="Times New Roman" pitchFamily="18" charset="0"/>
              </a:rPr>
              <a:t>-Q</a:t>
            </a:r>
            <a:r>
              <a:rPr lang="id-ID" sz="2400" baseline="-25000" dirty="0" smtClean="0">
                <a:solidFill>
                  <a:schemeClr val="tx1"/>
                </a:solidFill>
                <a:latin typeface="Times New Roman" pitchFamily="18" charset="0"/>
                <a:cs typeface="Times New Roman" pitchFamily="18" charset="0"/>
              </a:rPr>
              <a:t>L</a:t>
            </a:r>
            <a:r>
              <a:rPr lang="id-ID" sz="2400" dirty="0" smtClean="0">
                <a:solidFill>
                  <a:schemeClr val="tx1"/>
                </a:solidFill>
                <a:latin typeface="Times New Roman" pitchFamily="18" charset="0"/>
                <a:cs typeface="Times New Roman" pitchFamily="18" charset="0"/>
              </a:rPr>
              <a:t>/(Q</a:t>
            </a:r>
            <a:r>
              <a:rPr lang="id-ID" sz="2400" baseline="-25000" dirty="0" smtClean="0">
                <a:solidFill>
                  <a:schemeClr val="tx1"/>
                </a:solidFill>
                <a:latin typeface="Times New Roman" pitchFamily="18" charset="0"/>
                <a:cs typeface="Times New Roman" pitchFamily="18" charset="0"/>
              </a:rPr>
              <a:t>H</a:t>
            </a:r>
            <a:r>
              <a:rPr lang="id-ID" sz="2400" dirty="0" smtClean="0">
                <a:solidFill>
                  <a:schemeClr val="tx1"/>
                </a:solidFill>
                <a:latin typeface="Times New Roman" pitchFamily="18" charset="0"/>
                <a:cs typeface="Times New Roman" pitchFamily="18" charset="0"/>
              </a:rPr>
              <a:t>+Q</a:t>
            </a:r>
            <a:r>
              <a:rPr lang="id-ID" sz="2400" baseline="-25000" dirty="0" smtClean="0">
                <a:solidFill>
                  <a:schemeClr val="tx1"/>
                </a:solidFill>
                <a:latin typeface="Times New Roman" pitchFamily="18" charset="0"/>
                <a:cs typeface="Times New Roman" pitchFamily="18" charset="0"/>
              </a:rPr>
              <a:t>L</a:t>
            </a:r>
            <a:r>
              <a:rPr lang="id-ID" sz="2400" dirty="0" smtClean="0">
                <a:solidFill>
                  <a:schemeClr val="tx1"/>
                </a:solidFill>
                <a:latin typeface="Times New Roman" pitchFamily="18" charset="0"/>
                <a:cs typeface="Times New Roman" pitchFamily="18" charset="0"/>
              </a:rPr>
              <a:t>)</a:t>
            </a:r>
            <a:endParaRPr lang="en-US" sz="2400" dirty="0" smtClean="0">
              <a:solidFill>
                <a:schemeClr val="tx1"/>
              </a:solidFill>
              <a:latin typeface="Times New Roman" pitchFamily="18" charset="0"/>
              <a:cs typeface="Times New Roman" pitchFamily="18" charset="0"/>
            </a:endParaRPr>
          </a:p>
          <a:p>
            <a:pPr marL="800100" lvl="1" indent="-342900">
              <a:defRPr/>
            </a:pP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 </a:t>
            </a:r>
            <a:r>
              <a:rPr lang="en-US" sz="2400" dirty="0" err="1" smtClean="0">
                <a:solidFill>
                  <a:schemeClr val="tx1"/>
                </a:solidFill>
                <a:latin typeface="Times New Roman" pitchFamily="18" charset="0"/>
                <a:cs typeface="Times New Roman" pitchFamily="18" charset="0"/>
              </a:rPr>
              <a:t>Mesin</a:t>
            </a:r>
            <a:r>
              <a:rPr lang="en-US" sz="2400" dirty="0" smtClean="0">
                <a:solidFill>
                  <a:schemeClr val="tx1"/>
                </a:solidFill>
                <a:latin typeface="Times New Roman" pitchFamily="18" charset="0"/>
                <a:cs typeface="Times New Roman" pitchFamily="18" charset="0"/>
              </a:rPr>
              <a:t> Carnot, </a:t>
            </a:r>
            <a:r>
              <a:rPr lang="id-ID" sz="2400" dirty="0" smtClean="0">
                <a:solidFill>
                  <a:schemeClr val="tx1"/>
                </a:solidFill>
                <a:latin typeface="Times New Roman" pitchFamily="18" charset="0"/>
                <a:cs typeface="Times New Roman" pitchFamily="18" charset="0"/>
              </a:rPr>
              <a:t>η = W/Q</a:t>
            </a:r>
            <a:r>
              <a:rPr lang="en-US" sz="2400" baseline="-25000" dirty="0" err="1" smtClean="0">
                <a:solidFill>
                  <a:schemeClr val="tx1"/>
                </a:solidFill>
                <a:latin typeface="Times New Roman" pitchFamily="18" charset="0"/>
                <a:cs typeface="Times New Roman" pitchFamily="18" charset="0"/>
              </a:rPr>
              <a:t>masuk</a:t>
            </a:r>
            <a:r>
              <a:rPr lang="id-ID" sz="2400" dirty="0" smtClean="0">
                <a:solidFill>
                  <a:schemeClr val="tx1"/>
                </a:solidFill>
                <a:latin typeface="Times New Roman" pitchFamily="18" charset="0"/>
                <a:cs typeface="Times New Roman" pitchFamily="18" charset="0"/>
              </a:rPr>
              <a:t> </a:t>
            </a:r>
            <a:endParaRPr lang="en-US" sz="2400" dirty="0" smtClean="0">
              <a:solidFill>
                <a:schemeClr val="tx1"/>
              </a:solidFill>
              <a:latin typeface="Times New Roman" pitchFamily="18" charset="0"/>
              <a:cs typeface="Times New Roman" pitchFamily="18" charset="0"/>
            </a:endParaRPr>
          </a:p>
          <a:p>
            <a:pPr marL="342900" indent="-342900">
              <a:buFont typeface="+mj-lt"/>
              <a:buAutoNum type="arabicPeriod"/>
              <a:defRPr/>
            </a:pPr>
            <a:r>
              <a:rPr lang="en-US" sz="2400" dirty="0" err="1" smtClean="0">
                <a:solidFill>
                  <a:schemeClr val="tx1"/>
                </a:solidFill>
                <a:latin typeface="Times New Roman" pitchFamily="18" charset="0"/>
                <a:cs typeface="Times New Roman" pitchFamily="18" charset="0"/>
              </a:rPr>
              <a:t>Entropi</a:t>
            </a:r>
            <a:r>
              <a:rPr lang="en-US" sz="2400" dirty="0" smtClean="0">
                <a:solidFill>
                  <a:schemeClr val="tx1"/>
                </a:solidFill>
                <a:latin typeface="Times New Roman" pitchFamily="18" charset="0"/>
                <a:cs typeface="Times New Roman" pitchFamily="18" charset="0"/>
              </a:rPr>
              <a:t> : </a:t>
            </a:r>
            <a:r>
              <a:rPr lang="en-US" sz="2400" dirty="0" err="1" smtClean="0">
                <a:solidFill>
                  <a:schemeClr val="tx1"/>
                </a:solidFill>
                <a:latin typeface="Times New Roman" pitchFamily="18" charset="0"/>
                <a:cs typeface="Times New Roman" pitchFamily="18" charset="0"/>
              </a:rPr>
              <a:t>dS</a:t>
            </a:r>
            <a:r>
              <a:rPr lang="en-US" sz="2400" dirty="0" smtClean="0">
                <a:solidFill>
                  <a:schemeClr val="tx1"/>
                </a:solidFill>
                <a:latin typeface="Times New Roman" pitchFamily="18" charset="0"/>
                <a:cs typeface="Times New Roman" pitchFamily="18" charset="0"/>
              </a:rPr>
              <a:t> = </a:t>
            </a:r>
            <a:r>
              <a:rPr lang="en-US" sz="2400" dirty="0" err="1" smtClean="0">
                <a:solidFill>
                  <a:schemeClr val="tx1"/>
                </a:solidFill>
                <a:latin typeface="Times New Roman" pitchFamily="18" charset="0"/>
                <a:cs typeface="Times New Roman" pitchFamily="18" charset="0"/>
              </a:rPr>
              <a:t>dQ</a:t>
            </a:r>
            <a:r>
              <a:rPr lang="en-US" sz="2400" dirty="0" smtClean="0">
                <a:solidFill>
                  <a:schemeClr val="tx1"/>
                </a:solidFill>
                <a:latin typeface="Times New Roman" pitchFamily="18" charset="0"/>
                <a:cs typeface="Times New Roman" pitchFamily="18" charset="0"/>
              </a:rPr>
              <a:t>/T</a:t>
            </a:r>
            <a:r>
              <a:rPr lang="id-ID" sz="2400" dirty="0" smtClean="0">
                <a:solidFill>
                  <a:schemeClr val="tx1"/>
                </a:solidFill>
                <a:latin typeface="Times New Roman" pitchFamily="18" charset="0"/>
                <a:cs typeface="Times New Roman" pitchFamily="18" charset="0"/>
              </a:rPr>
              <a:t> </a:t>
            </a:r>
            <a:endParaRPr lang="en-US" sz="2400" dirty="0">
              <a:solidFill>
                <a:schemeClr val="tx1"/>
              </a:solidFill>
            </a:endParaRPr>
          </a:p>
        </p:txBody>
      </p:sp>
      <p:sp>
        <p:nvSpPr>
          <p:cNvPr id="2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Ringkasan</a:t>
            </a:r>
            <a:endParaRPr lang="id-ID" dirty="0">
              <a:solidFill>
                <a:schemeClr val="bg1"/>
              </a:solidFill>
            </a:endParaRPr>
          </a:p>
        </p:txBody>
      </p:sp>
      <p:pic>
        <p:nvPicPr>
          <p:cNvPr id="15371"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2" name="Rounded Rectangle 31">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5373"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 name="Rounded Rectangle 18">
            <a:hlinkClick r:id="rId3" action="ppaction://hlinksldjump"/>
          </p:cNvPr>
          <p:cNvSpPr/>
          <p:nvPr/>
        </p:nvSpPr>
        <p:spPr>
          <a:xfrm>
            <a:off x="2590800" y="8382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000" b="1" dirty="0" smtClean="0">
                <a:solidFill>
                  <a:schemeClr val="tx1"/>
                </a:solidFill>
                <a:latin typeface="Century Gothic" pitchFamily="34" charset="0"/>
                <a:cs typeface="Arial" pitchFamily="34" charset="0"/>
              </a:rPr>
              <a:t>RINGKASAN</a:t>
            </a:r>
            <a:endParaRPr lang="en-US" sz="2000" b="1" dirty="0">
              <a:solidFill>
                <a:schemeClr val="tx1"/>
              </a:solidFill>
              <a:latin typeface="Century Gothic" pitchFamily="34" charset="0"/>
              <a:cs typeface="Arial" pitchFamily="34" charset="0"/>
            </a:endParaRPr>
          </a:p>
        </p:txBody>
      </p:sp>
      <p:sp>
        <p:nvSpPr>
          <p:cNvPr id="20" name="Right Arrow 19">
            <a:hlinkClick r:id="rId8" action="ppaction://hlinksldjump"/>
          </p:cNvPr>
          <p:cNvSpPr/>
          <p:nvPr/>
        </p:nvSpPr>
        <p:spPr>
          <a:xfrm>
            <a:off x="4419600" y="6324600"/>
            <a:ext cx="533400" cy="533400"/>
          </a:xfrm>
          <a:prstGeom prst="rightArrow">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Right Arrow 20">
            <a:hlinkClick r:id="rId3" action="ppaction://hlinksldjump"/>
          </p:cNvPr>
          <p:cNvSpPr/>
          <p:nvPr/>
        </p:nvSpPr>
        <p:spPr>
          <a:xfrm rot="10800000">
            <a:off x="37338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ounded Rectangle 4">
            <a:hlinkClick r:id="rId2" action="ppaction://hlinksldjump"/>
          </p:cNvPr>
          <p:cNvSpPr/>
          <p:nvPr/>
        </p:nvSpPr>
        <p:spPr>
          <a:xfrm>
            <a:off x="4572000" y="76200"/>
            <a:ext cx="1524000" cy="457200"/>
          </a:xfrm>
          <a:prstGeom prst="roundRect">
            <a:avLst/>
          </a:prstGeom>
          <a:no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6" name="Rounded Rectangle 5">
            <a:hlinkClick r:id="rId3" action="ppaction://hlinksldjump"/>
          </p:cNvPr>
          <p:cNvSpPr/>
          <p:nvPr/>
        </p:nvSpPr>
        <p:spPr>
          <a:xfrm>
            <a:off x="1524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7" name="Rounded Rectangle 6">
            <a:hlinkClick r:id="rId2" action="ppaction://hlinksldjump"/>
          </p:cNvPr>
          <p:cNvSpPr/>
          <p:nvPr/>
        </p:nvSpPr>
        <p:spPr>
          <a:xfrm>
            <a:off x="6096000" y="76200"/>
            <a:ext cx="1524000" cy="457200"/>
          </a:xfrm>
          <a:prstGeom prst="roundRect">
            <a:avLst/>
          </a:prstGeom>
          <a:solidFill>
            <a:schemeClr val="accent6">
              <a:lumMod val="60000"/>
              <a:lumOff val="40000"/>
            </a:schemeClr>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tx1"/>
                </a:solidFill>
                <a:latin typeface="Century Gothic" pitchFamily="34" charset="0"/>
                <a:cs typeface="Arial" pitchFamily="34" charset="0"/>
              </a:rPr>
              <a:t>Latihan</a:t>
            </a:r>
          </a:p>
        </p:txBody>
      </p:sp>
      <p:sp>
        <p:nvSpPr>
          <p:cNvPr id="8" name="Rounded Rectangle 7"/>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sp>
        <p:nvSpPr>
          <p:cNvPr id="9" name="Rounded Rectangle 8">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10" name="Round Diagonal Corner Rectangle 9"/>
          <p:cNvSpPr/>
          <p:nvPr/>
        </p:nvSpPr>
        <p:spPr>
          <a:xfrm>
            <a:off x="152400" y="7620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sz="2400" dirty="0" smtClean="0">
              <a:solidFill>
                <a:schemeClr val="tx1"/>
              </a:solidFill>
              <a:cs typeface="Arial" pitchFamily="34" charset="0"/>
            </a:endParaRPr>
          </a:p>
          <a:p>
            <a:pPr marL="342900" indent="-342900">
              <a:defRPr/>
            </a:pPr>
            <a:endParaRPr lang="en-US" sz="2400" dirty="0" smtClean="0">
              <a:solidFill>
                <a:schemeClr val="tx1"/>
              </a:solidFill>
              <a:cs typeface="Arial" pitchFamily="34" charset="0"/>
            </a:endParaRPr>
          </a:p>
        </p:txBody>
      </p:sp>
      <p:sp>
        <p:nvSpPr>
          <p:cNvPr id="11" name="Title 1"/>
          <p:cNvSpPr txBox="1">
            <a:spLocks/>
          </p:cNvSpPr>
          <p:nvPr/>
        </p:nvSpPr>
        <p:spPr bwMode="auto">
          <a:xfrm rot="16200000">
            <a:off x="5575300" y="3441700"/>
            <a:ext cx="6248400" cy="584200"/>
          </a:xfrm>
          <a:prstGeom prst="rect">
            <a:avLst/>
          </a:prstGeom>
          <a:solidFill>
            <a:schemeClr val="bg2">
              <a:lumMod val="75000"/>
            </a:scheme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bg1"/>
                </a:solidFill>
                <a:effectLst/>
                <a:uLnTx/>
                <a:uFillTx/>
                <a:latin typeface="+mj-lt"/>
                <a:ea typeface="+mj-ea"/>
                <a:cs typeface="+mj-cs"/>
              </a:rPr>
              <a:t>Ringkasan</a:t>
            </a:r>
            <a:endParaRPr kumimoji="0" lang="id-ID" sz="4400" b="0" i="0" u="none" strike="noStrike" kern="1200" cap="none" spc="0" normalizeH="0" baseline="0" noProof="0" dirty="0">
              <a:ln>
                <a:noFill/>
              </a:ln>
              <a:solidFill>
                <a:schemeClr val="bg1"/>
              </a:solidFill>
              <a:effectLst/>
              <a:uLnTx/>
              <a:uFillTx/>
              <a:latin typeface="+mj-lt"/>
              <a:ea typeface="+mj-ea"/>
              <a:cs typeface="+mj-cs"/>
            </a:endParaRPr>
          </a:p>
        </p:txBody>
      </p:sp>
      <p:pic>
        <p:nvPicPr>
          <p:cNvPr id="12"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 name="Rounded Rectangle 12">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4"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 name="Rounded Rectangle 14">
            <a:hlinkClick r:id="rId3" action="ppaction://hlinksldjump"/>
          </p:cNvPr>
          <p:cNvSpPr/>
          <p:nvPr/>
        </p:nvSpPr>
        <p:spPr>
          <a:xfrm>
            <a:off x="2590800" y="8382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000" b="1" dirty="0" smtClean="0">
                <a:solidFill>
                  <a:schemeClr val="tx1"/>
                </a:solidFill>
                <a:latin typeface="Century Gothic" pitchFamily="34" charset="0"/>
                <a:cs typeface="Arial" pitchFamily="34" charset="0"/>
              </a:rPr>
              <a:t>LATIHAN</a:t>
            </a:r>
            <a:endParaRPr lang="en-US" sz="2000" b="1" dirty="0">
              <a:solidFill>
                <a:schemeClr val="tx1"/>
              </a:solidFill>
              <a:latin typeface="Century Gothic" pitchFamily="34" charset="0"/>
              <a:cs typeface="Arial" pitchFamily="34" charset="0"/>
            </a:endParaRPr>
          </a:p>
        </p:txBody>
      </p:sp>
      <p:sp>
        <p:nvSpPr>
          <p:cNvPr id="16" name="TextBox 15"/>
          <p:cNvSpPr txBox="1"/>
          <p:nvPr/>
        </p:nvSpPr>
        <p:spPr>
          <a:xfrm>
            <a:off x="609601" y="1447800"/>
            <a:ext cx="7467599" cy="4524315"/>
          </a:xfrm>
          <a:prstGeom prst="rect">
            <a:avLst/>
          </a:prstGeom>
          <a:noFill/>
        </p:spPr>
        <p:txBody>
          <a:bodyPr wrap="square" rtlCol="0">
            <a:spAutoFit/>
          </a:bodyPr>
          <a:lstStyle/>
          <a:p>
            <a:pPr marL="457200" indent="-457200" algn="just">
              <a:buAutoNum type="arabicPeriod"/>
            </a:pPr>
            <a:r>
              <a:rPr lang="en-US" sz="2400" dirty="0" err="1" smtClean="0">
                <a:latin typeface="+mn-lt"/>
                <a:cs typeface="Times New Roman" pitchFamily="18" charset="0"/>
              </a:rPr>
              <a:t>Suatu</a:t>
            </a:r>
            <a:r>
              <a:rPr lang="en-US" sz="2400" dirty="0" smtClean="0">
                <a:latin typeface="+mn-lt"/>
                <a:cs typeface="Times New Roman" pitchFamily="18" charset="0"/>
              </a:rPr>
              <a:t> gas </a:t>
            </a:r>
            <a:r>
              <a:rPr lang="en-US" sz="2400" dirty="0" err="1" smtClean="0">
                <a:latin typeface="+mn-lt"/>
                <a:cs typeface="Times New Roman" pitchFamily="18" charset="0"/>
              </a:rPr>
              <a:t>di</a:t>
            </a:r>
            <a:r>
              <a:rPr lang="en-US" sz="2400" dirty="0" smtClean="0">
                <a:latin typeface="+mn-lt"/>
                <a:cs typeface="Times New Roman" pitchFamily="18" charset="0"/>
              </a:rPr>
              <a:t> </a:t>
            </a:r>
            <a:r>
              <a:rPr lang="en-US" sz="2400" dirty="0" err="1" smtClean="0">
                <a:latin typeface="+mn-lt"/>
                <a:cs typeface="Times New Roman" pitchFamily="18" charset="0"/>
              </a:rPr>
              <a:t>dalam</a:t>
            </a:r>
            <a:r>
              <a:rPr lang="en-US" sz="2400" dirty="0" smtClean="0">
                <a:latin typeface="+mn-lt"/>
                <a:cs typeface="Times New Roman" pitchFamily="18" charset="0"/>
              </a:rPr>
              <a:t> </a:t>
            </a:r>
            <a:r>
              <a:rPr lang="en-US" sz="2400" dirty="0" err="1" smtClean="0">
                <a:latin typeface="+mn-lt"/>
                <a:cs typeface="Times New Roman" pitchFamily="18" charset="0"/>
              </a:rPr>
              <a:t>bejana</a:t>
            </a:r>
            <a:r>
              <a:rPr lang="en-US" sz="2400" dirty="0" smtClean="0">
                <a:latin typeface="+mn-lt"/>
                <a:cs typeface="Times New Roman" pitchFamily="18" charset="0"/>
              </a:rPr>
              <a:t> </a:t>
            </a:r>
            <a:r>
              <a:rPr lang="en-US" sz="2400" dirty="0" err="1" smtClean="0">
                <a:latin typeface="+mn-lt"/>
                <a:cs typeface="Times New Roman" pitchFamily="18" charset="0"/>
              </a:rPr>
              <a:t>tertutup</a:t>
            </a:r>
            <a:r>
              <a:rPr lang="en-US" sz="2400" dirty="0" smtClean="0">
                <a:latin typeface="+mn-lt"/>
                <a:cs typeface="Times New Roman" pitchFamily="18" charset="0"/>
              </a:rPr>
              <a:t> </a:t>
            </a:r>
            <a:r>
              <a:rPr lang="en-US" sz="2400" dirty="0" err="1" smtClean="0">
                <a:latin typeface="+mn-lt"/>
                <a:cs typeface="Times New Roman" pitchFamily="18" charset="0"/>
              </a:rPr>
              <a:t>dibiarkan</a:t>
            </a:r>
            <a:r>
              <a:rPr lang="en-US" sz="2400" dirty="0" smtClean="0">
                <a:latin typeface="+mn-lt"/>
                <a:cs typeface="Times New Roman" pitchFamily="18" charset="0"/>
              </a:rPr>
              <a:t> </a:t>
            </a:r>
            <a:r>
              <a:rPr lang="en-US" sz="2400" dirty="0" err="1" smtClean="0">
                <a:latin typeface="+mn-lt"/>
                <a:cs typeface="Times New Roman" pitchFamily="18" charset="0"/>
              </a:rPr>
              <a:t>memuai</a:t>
            </a:r>
            <a:r>
              <a:rPr lang="en-US" sz="2400" dirty="0" smtClean="0">
                <a:latin typeface="+mn-lt"/>
                <a:cs typeface="Times New Roman" pitchFamily="18" charset="0"/>
              </a:rPr>
              <a:t> </a:t>
            </a:r>
            <a:r>
              <a:rPr lang="en-US" sz="2400" dirty="0" err="1" smtClean="0">
                <a:latin typeface="+mn-lt"/>
                <a:cs typeface="Times New Roman" pitchFamily="18" charset="0"/>
              </a:rPr>
              <a:t>pada</a:t>
            </a:r>
            <a:r>
              <a:rPr lang="en-US" sz="2400" dirty="0" smtClean="0">
                <a:latin typeface="+mn-lt"/>
                <a:cs typeface="Times New Roman" pitchFamily="18" charset="0"/>
              </a:rPr>
              <a:t> </a:t>
            </a:r>
            <a:r>
              <a:rPr lang="en-US" sz="2400" dirty="0" err="1" smtClean="0">
                <a:latin typeface="+mn-lt"/>
                <a:cs typeface="Times New Roman" pitchFamily="18" charset="0"/>
              </a:rPr>
              <a:t>tekanan</a:t>
            </a:r>
            <a:r>
              <a:rPr lang="en-US" sz="2400" dirty="0" smtClean="0">
                <a:latin typeface="+mn-lt"/>
                <a:cs typeface="Times New Roman" pitchFamily="18" charset="0"/>
              </a:rPr>
              <a:t> </a:t>
            </a:r>
            <a:r>
              <a:rPr lang="en-US" sz="2400" dirty="0" err="1" smtClean="0">
                <a:latin typeface="+mn-lt"/>
                <a:cs typeface="Times New Roman" pitchFamily="18" charset="0"/>
              </a:rPr>
              <a:t>konstan</a:t>
            </a:r>
            <a:r>
              <a:rPr lang="en-US" sz="2400" dirty="0" smtClean="0">
                <a:latin typeface="+mn-lt"/>
                <a:cs typeface="Times New Roman" pitchFamily="18" charset="0"/>
              </a:rPr>
              <a:t> </a:t>
            </a:r>
            <a:r>
              <a:rPr lang="en-US" sz="2400" dirty="0" err="1" smtClean="0">
                <a:latin typeface="+mn-lt"/>
                <a:cs typeface="Times New Roman" pitchFamily="18" charset="0"/>
              </a:rPr>
              <a:t>sampai</a:t>
            </a:r>
            <a:r>
              <a:rPr lang="en-US" sz="2400" dirty="0" smtClean="0">
                <a:latin typeface="+mn-lt"/>
                <a:cs typeface="Times New Roman" pitchFamily="18" charset="0"/>
              </a:rPr>
              <a:t> </a:t>
            </a:r>
            <a:r>
              <a:rPr lang="en-US" sz="2400" dirty="0" err="1" smtClean="0">
                <a:latin typeface="+mn-lt"/>
                <a:cs typeface="Times New Roman" pitchFamily="18" charset="0"/>
              </a:rPr>
              <a:t>volumenya</a:t>
            </a:r>
            <a:r>
              <a:rPr lang="en-US" sz="2400" dirty="0" smtClean="0">
                <a:latin typeface="+mn-lt"/>
                <a:cs typeface="Times New Roman" pitchFamily="18" charset="0"/>
              </a:rPr>
              <a:t> 3 liter, </a:t>
            </a:r>
            <a:r>
              <a:rPr lang="en-US" sz="2400" dirty="0" err="1" smtClean="0">
                <a:latin typeface="+mn-lt"/>
                <a:cs typeface="Times New Roman" pitchFamily="18" charset="0"/>
              </a:rPr>
              <a:t>kemudian</a:t>
            </a:r>
            <a:r>
              <a:rPr lang="en-US" sz="2400" dirty="0" smtClean="0">
                <a:latin typeface="+mn-lt"/>
                <a:cs typeface="Times New Roman" pitchFamily="18" charset="0"/>
              </a:rPr>
              <a:t> gas </a:t>
            </a:r>
            <a:r>
              <a:rPr lang="en-US" sz="2400" dirty="0" err="1" smtClean="0">
                <a:latin typeface="+mn-lt"/>
                <a:cs typeface="Times New Roman" pitchFamily="18" charset="0"/>
              </a:rPr>
              <a:t>didinginkan</a:t>
            </a:r>
            <a:r>
              <a:rPr lang="en-US" sz="2400" dirty="0" smtClean="0">
                <a:latin typeface="+mn-lt"/>
                <a:cs typeface="Times New Roman" pitchFamily="18" charset="0"/>
              </a:rPr>
              <a:t> </a:t>
            </a:r>
            <a:r>
              <a:rPr lang="en-US" sz="2400" dirty="0" err="1" smtClean="0">
                <a:latin typeface="+mn-lt"/>
                <a:cs typeface="Times New Roman" pitchFamily="18" charset="0"/>
              </a:rPr>
              <a:t>pada</a:t>
            </a:r>
            <a:r>
              <a:rPr lang="en-US" sz="2400" dirty="0" smtClean="0">
                <a:latin typeface="+mn-lt"/>
                <a:cs typeface="Times New Roman" pitchFamily="18" charset="0"/>
              </a:rPr>
              <a:t> volume </a:t>
            </a:r>
            <a:r>
              <a:rPr lang="en-US" sz="2400" dirty="0" err="1" smtClean="0">
                <a:latin typeface="+mn-lt"/>
                <a:cs typeface="Times New Roman" pitchFamily="18" charset="0"/>
              </a:rPr>
              <a:t>konstan</a:t>
            </a:r>
            <a:r>
              <a:rPr lang="en-US" sz="2400" dirty="0" smtClean="0">
                <a:latin typeface="+mn-lt"/>
                <a:cs typeface="Times New Roman" pitchFamily="18" charset="0"/>
              </a:rPr>
              <a:t> </a:t>
            </a:r>
            <a:r>
              <a:rPr lang="en-US" sz="2400" dirty="0" err="1" smtClean="0">
                <a:latin typeface="+mn-lt"/>
                <a:cs typeface="Times New Roman" pitchFamily="18" charset="0"/>
              </a:rPr>
              <a:t>sampai</a:t>
            </a:r>
            <a:r>
              <a:rPr lang="en-US" sz="2400" dirty="0" smtClean="0">
                <a:latin typeface="+mn-lt"/>
                <a:cs typeface="Times New Roman" pitchFamily="18" charset="0"/>
              </a:rPr>
              <a:t> </a:t>
            </a:r>
            <a:r>
              <a:rPr lang="en-US" sz="2400" dirty="0" err="1" smtClean="0">
                <a:latin typeface="+mn-lt"/>
                <a:cs typeface="Times New Roman" pitchFamily="18" charset="0"/>
              </a:rPr>
              <a:t>tekananannya</a:t>
            </a:r>
            <a:r>
              <a:rPr lang="en-US" sz="2400" dirty="0" smtClean="0">
                <a:latin typeface="+mn-lt"/>
                <a:cs typeface="Times New Roman" pitchFamily="18" charset="0"/>
              </a:rPr>
              <a:t> 2 atm. a) </a:t>
            </a:r>
            <a:r>
              <a:rPr lang="en-US" sz="2400" dirty="0" err="1" smtClean="0">
                <a:latin typeface="+mn-lt"/>
                <a:cs typeface="Times New Roman" pitchFamily="18" charset="0"/>
              </a:rPr>
              <a:t>gambarlah</a:t>
            </a:r>
            <a:r>
              <a:rPr lang="en-US" sz="2400" dirty="0" smtClean="0">
                <a:latin typeface="+mn-lt"/>
                <a:cs typeface="Times New Roman" pitchFamily="18" charset="0"/>
              </a:rPr>
              <a:t> </a:t>
            </a:r>
            <a:r>
              <a:rPr lang="en-US" sz="2400" dirty="0" err="1" smtClean="0">
                <a:latin typeface="+mn-lt"/>
                <a:cs typeface="Times New Roman" pitchFamily="18" charset="0"/>
              </a:rPr>
              <a:t>proses</a:t>
            </a:r>
            <a:r>
              <a:rPr lang="en-US" sz="2400" dirty="0" smtClean="0">
                <a:latin typeface="+mn-lt"/>
                <a:cs typeface="Times New Roman" pitchFamily="18" charset="0"/>
              </a:rPr>
              <a:t> </a:t>
            </a:r>
            <a:r>
              <a:rPr lang="en-US" sz="2400" dirty="0" err="1" smtClean="0">
                <a:latin typeface="+mn-lt"/>
                <a:cs typeface="Times New Roman" pitchFamily="18" charset="0"/>
              </a:rPr>
              <a:t>tersebut</a:t>
            </a:r>
            <a:r>
              <a:rPr lang="en-US" sz="2400" dirty="0" smtClean="0">
                <a:latin typeface="+mn-lt"/>
                <a:cs typeface="Times New Roman" pitchFamily="18" charset="0"/>
              </a:rPr>
              <a:t> </a:t>
            </a:r>
            <a:r>
              <a:rPr lang="en-US" sz="2400" dirty="0" err="1" smtClean="0">
                <a:latin typeface="+mn-lt"/>
                <a:cs typeface="Times New Roman" pitchFamily="18" charset="0"/>
              </a:rPr>
              <a:t>dalam</a:t>
            </a:r>
            <a:r>
              <a:rPr lang="en-US" sz="2400" dirty="0" smtClean="0">
                <a:latin typeface="+mn-lt"/>
                <a:cs typeface="Times New Roman" pitchFamily="18" charset="0"/>
              </a:rPr>
              <a:t> diagram </a:t>
            </a:r>
            <a:r>
              <a:rPr lang="en-US" sz="2400" dirty="0" err="1" smtClean="0">
                <a:latin typeface="+mn-lt"/>
                <a:cs typeface="Times New Roman" pitchFamily="18" charset="0"/>
              </a:rPr>
              <a:t>pV</a:t>
            </a:r>
            <a:r>
              <a:rPr lang="en-US" sz="2400" dirty="0" smtClean="0">
                <a:latin typeface="+mn-lt"/>
                <a:cs typeface="Times New Roman" pitchFamily="18" charset="0"/>
              </a:rPr>
              <a:t>, b) </a:t>
            </a:r>
            <a:r>
              <a:rPr lang="en-US" sz="2400" dirty="0" err="1" smtClean="0">
                <a:latin typeface="+mn-lt"/>
                <a:cs typeface="Times New Roman" pitchFamily="18" charset="0"/>
              </a:rPr>
              <a:t>Hitung</a:t>
            </a:r>
            <a:r>
              <a:rPr lang="en-US" sz="2400" dirty="0" smtClean="0">
                <a:latin typeface="+mn-lt"/>
                <a:cs typeface="Times New Roman" pitchFamily="18" charset="0"/>
              </a:rPr>
              <a:t> </a:t>
            </a:r>
            <a:r>
              <a:rPr lang="en-US" sz="2400" dirty="0" err="1" smtClean="0">
                <a:latin typeface="+mn-lt"/>
                <a:cs typeface="Times New Roman" pitchFamily="18" charset="0"/>
              </a:rPr>
              <a:t>panas</a:t>
            </a:r>
            <a:r>
              <a:rPr lang="en-US" sz="2400" dirty="0" smtClean="0">
                <a:latin typeface="+mn-lt"/>
                <a:cs typeface="Times New Roman" pitchFamily="18" charset="0"/>
              </a:rPr>
              <a:t> yang </a:t>
            </a:r>
            <a:r>
              <a:rPr lang="en-US" sz="2400" dirty="0" err="1" smtClean="0">
                <a:latin typeface="+mn-lt"/>
                <a:cs typeface="Times New Roman" pitchFamily="18" charset="0"/>
              </a:rPr>
              <a:t>ditambahkan</a:t>
            </a:r>
            <a:r>
              <a:rPr lang="en-US" sz="2400" dirty="0" smtClean="0">
                <a:latin typeface="+mn-lt"/>
                <a:cs typeface="Times New Roman" pitchFamily="18" charset="0"/>
              </a:rPr>
              <a:t> </a:t>
            </a:r>
            <a:r>
              <a:rPr lang="en-US" sz="2400" dirty="0" err="1" smtClean="0">
                <a:latin typeface="+mn-lt"/>
                <a:cs typeface="Times New Roman" pitchFamily="18" charset="0"/>
              </a:rPr>
              <a:t>selam</a:t>
            </a:r>
            <a:r>
              <a:rPr lang="en-US" sz="2400" dirty="0" smtClean="0">
                <a:latin typeface="+mn-lt"/>
                <a:cs typeface="Times New Roman" pitchFamily="18" charset="0"/>
              </a:rPr>
              <a:t> </a:t>
            </a:r>
            <a:r>
              <a:rPr lang="en-US" sz="2400" dirty="0" err="1" smtClean="0">
                <a:latin typeface="+mn-lt"/>
                <a:cs typeface="Times New Roman" pitchFamily="18" charset="0"/>
              </a:rPr>
              <a:t>proses</a:t>
            </a:r>
            <a:r>
              <a:rPr lang="en-US" sz="2400" dirty="0" smtClean="0">
                <a:latin typeface="+mn-lt"/>
                <a:cs typeface="Times New Roman" pitchFamily="18" charset="0"/>
              </a:rPr>
              <a:t> </a:t>
            </a:r>
            <a:r>
              <a:rPr lang="en-US" sz="2400" dirty="0" err="1" smtClean="0">
                <a:latin typeface="+mn-lt"/>
                <a:cs typeface="Times New Roman" pitchFamily="18" charset="0"/>
              </a:rPr>
              <a:t>ini</a:t>
            </a:r>
            <a:r>
              <a:rPr lang="en-US" sz="2400" dirty="0" smtClean="0">
                <a:latin typeface="+mn-lt"/>
                <a:cs typeface="Times New Roman" pitchFamily="18" charset="0"/>
              </a:rPr>
              <a:t>.</a:t>
            </a:r>
          </a:p>
          <a:p>
            <a:pPr marL="457200" indent="-457200" algn="just">
              <a:buAutoNum type="arabicPeriod"/>
            </a:pPr>
            <a:r>
              <a:rPr lang="fi-FI" sz="2400" dirty="0" smtClean="0">
                <a:latin typeface="+mn-lt"/>
                <a:cs typeface="Times New Roman" pitchFamily="18" charset="0"/>
              </a:rPr>
              <a:t>Gas dibiarkan memuai pada suhu konstan sampai </a:t>
            </a:r>
            <a:r>
              <a:rPr lang="en-US" sz="2400" dirty="0" err="1" smtClean="0">
                <a:latin typeface="+mn-lt"/>
                <a:cs typeface="Times New Roman" pitchFamily="18" charset="0"/>
              </a:rPr>
              <a:t>volumenya</a:t>
            </a:r>
            <a:r>
              <a:rPr lang="en-US" sz="2400" dirty="0" smtClean="0">
                <a:latin typeface="+mn-lt"/>
                <a:cs typeface="Times New Roman" pitchFamily="18" charset="0"/>
              </a:rPr>
              <a:t> 3 liter </a:t>
            </a:r>
            <a:r>
              <a:rPr lang="en-US" sz="2400" dirty="0" err="1" smtClean="0">
                <a:latin typeface="+mn-lt"/>
                <a:cs typeface="Times New Roman" pitchFamily="18" charset="0"/>
              </a:rPr>
              <a:t>dan</a:t>
            </a:r>
            <a:r>
              <a:rPr lang="en-US" sz="2400" dirty="0" smtClean="0">
                <a:latin typeface="+mn-lt"/>
                <a:cs typeface="Times New Roman" pitchFamily="18" charset="0"/>
              </a:rPr>
              <a:t> </a:t>
            </a:r>
            <a:r>
              <a:rPr lang="en-US" sz="2400" dirty="0" err="1" smtClean="0">
                <a:latin typeface="+mn-lt"/>
                <a:cs typeface="Times New Roman" pitchFamily="18" charset="0"/>
              </a:rPr>
              <a:t>tekanannya</a:t>
            </a:r>
            <a:r>
              <a:rPr lang="en-US" sz="2400" dirty="0" smtClean="0">
                <a:latin typeface="+mn-lt"/>
                <a:cs typeface="Times New Roman" pitchFamily="18" charset="0"/>
              </a:rPr>
              <a:t> 1 atm. </a:t>
            </a:r>
            <a:r>
              <a:rPr lang="en-US" sz="2400" dirty="0" err="1" smtClean="0">
                <a:latin typeface="+mn-lt"/>
                <a:cs typeface="Times New Roman" pitchFamily="18" charset="0"/>
              </a:rPr>
              <a:t>Kemudian</a:t>
            </a:r>
            <a:r>
              <a:rPr lang="en-US" sz="2400" dirty="0" smtClean="0">
                <a:latin typeface="+mn-lt"/>
                <a:cs typeface="Times New Roman" pitchFamily="18" charset="0"/>
              </a:rPr>
              <a:t> gas </a:t>
            </a:r>
            <a:r>
              <a:rPr lang="fi-FI" sz="2400" dirty="0" smtClean="0">
                <a:latin typeface="+mn-lt"/>
                <a:cs typeface="Times New Roman" pitchFamily="18" charset="0"/>
              </a:rPr>
              <a:t>dipanaskan pada volume konstan sampai tekanannya </a:t>
            </a:r>
            <a:r>
              <a:rPr lang="en-US" sz="2400" dirty="0" smtClean="0">
                <a:latin typeface="+mn-lt"/>
                <a:cs typeface="Times New Roman" pitchFamily="18" charset="0"/>
              </a:rPr>
              <a:t>2 atm. (a) </a:t>
            </a:r>
            <a:r>
              <a:rPr lang="en-US" sz="2400" dirty="0" err="1" smtClean="0">
                <a:latin typeface="+mn-lt"/>
                <a:cs typeface="Times New Roman" pitchFamily="18" charset="0"/>
              </a:rPr>
              <a:t>Buatlah</a:t>
            </a:r>
            <a:r>
              <a:rPr lang="en-US" sz="2400" dirty="0" smtClean="0">
                <a:latin typeface="+mn-lt"/>
                <a:cs typeface="Times New Roman" pitchFamily="18" charset="0"/>
              </a:rPr>
              <a:t> diagram PV  </a:t>
            </a:r>
            <a:r>
              <a:rPr lang="en-US" sz="2400" dirty="0" err="1" smtClean="0">
                <a:latin typeface="+mn-lt"/>
                <a:cs typeface="Times New Roman" pitchFamily="18" charset="0"/>
              </a:rPr>
              <a:t>untuk</a:t>
            </a:r>
            <a:r>
              <a:rPr lang="en-US" sz="2400" dirty="0" smtClean="0">
                <a:latin typeface="+mn-lt"/>
                <a:cs typeface="Times New Roman" pitchFamily="18" charset="0"/>
              </a:rPr>
              <a:t> </a:t>
            </a:r>
            <a:r>
              <a:rPr lang="en-US" sz="2400" dirty="0" err="1" smtClean="0">
                <a:latin typeface="+mn-lt"/>
                <a:cs typeface="Times New Roman" pitchFamily="18" charset="0"/>
              </a:rPr>
              <a:t>tiap</a:t>
            </a:r>
            <a:r>
              <a:rPr lang="en-US" sz="2400" dirty="0" smtClean="0">
                <a:latin typeface="+mn-lt"/>
                <a:cs typeface="Times New Roman" pitchFamily="18" charset="0"/>
              </a:rPr>
              <a:t> </a:t>
            </a:r>
            <a:r>
              <a:rPr lang="en-US" sz="2400" dirty="0" err="1" smtClean="0">
                <a:latin typeface="+mn-lt"/>
                <a:cs typeface="Times New Roman" pitchFamily="18" charset="0"/>
              </a:rPr>
              <a:t>proses</a:t>
            </a:r>
            <a:r>
              <a:rPr lang="en-US" sz="2400" dirty="0" smtClean="0">
                <a:latin typeface="+mn-lt"/>
                <a:cs typeface="Times New Roman" pitchFamily="18" charset="0"/>
              </a:rPr>
              <a:t>. (b) </a:t>
            </a:r>
            <a:r>
              <a:rPr lang="en-US" sz="2400" dirty="0" err="1" smtClean="0">
                <a:latin typeface="+mn-lt"/>
                <a:cs typeface="Times New Roman" pitchFamily="18" charset="0"/>
              </a:rPr>
              <a:t>Hitung</a:t>
            </a:r>
            <a:r>
              <a:rPr lang="en-US" sz="2400" dirty="0" smtClean="0">
                <a:latin typeface="+mn-lt"/>
                <a:cs typeface="Times New Roman" pitchFamily="18" charset="0"/>
              </a:rPr>
              <a:t> </a:t>
            </a:r>
            <a:r>
              <a:rPr lang="en-US" sz="2400" dirty="0" err="1" smtClean="0">
                <a:latin typeface="+mn-lt"/>
                <a:cs typeface="Times New Roman" pitchFamily="18" charset="0"/>
              </a:rPr>
              <a:t>usaha</a:t>
            </a:r>
            <a:r>
              <a:rPr lang="en-US" sz="2400" dirty="0" smtClean="0">
                <a:latin typeface="+mn-lt"/>
                <a:cs typeface="Times New Roman" pitchFamily="18" charset="0"/>
              </a:rPr>
              <a:t> yang </a:t>
            </a:r>
            <a:r>
              <a:rPr lang="en-US" sz="2400" dirty="0" err="1" smtClean="0">
                <a:latin typeface="+mn-lt"/>
                <a:cs typeface="Times New Roman" pitchFamily="18" charset="0"/>
              </a:rPr>
              <a:t>dilakukan</a:t>
            </a:r>
            <a:r>
              <a:rPr lang="en-US" sz="2400" dirty="0" smtClean="0">
                <a:latin typeface="+mn-lt"/>
                <a:cs typeface="Times New Roman" pitchFamily="18" charset="0"/>
              </a:rPr>
              <a:t> gas. (c) </a:t>
            </a:r>
            <a:r>
              <a:rPr lang="en-US" sz="2400" dirty="0" err="1" smtClean="0">
                <a:latin typeface="+mn-lt"/>
                <a:cs typeface="Times New Roman" pitchFamily="18" charset="0"/>
              </a:rPr>
              <a:t>Hitung</a:t>
            </a:r>
            <a:r>
              <a:rPr lang="en-US" sz="2400" dirty="0" smtClean="0">
                <a:latin typeface="+mn-lt"/>
                <a:cs typeface="Times New Roman" pitchFamily="18" charset="0"/>
              </a:rPr>
              <a:t> </a:t>
            </a:r>
            <a:r>
              <a:rPr lang="en-US" sz="2400" dirty="0" err="1" smtClean="0">
                <a:latin typeface="+mn-lt"/>
                <a:cs typeface="Times New Roman" pitchFamily="18" charset="0"/>
              </a:rPr>
              <a:t>panas</a:t>
            </a:r>
            <a:r>
              <a:rPr lang="en-US" sz="2400" dirty="0" smtClean="0">
                <a:latin typeface="+mn-lt"/>
                <a:cs typeface="Times New Roman" pitchFamily="18" charset="0"/>
              </a:rPr>
              <a:t> yang </a:t>
            </a:r>
            <a:r>
              <a:rPr lang="en-US" sz="2400" dirty="0" err="1" smtClean="0">
                <a:latin typeface="+mn-lt"/>
                <a:cs typeface="Times New Roman" pitchFamily="18" charset="0"/>
              </a:rPr>
              <a:t>ditambahkan</a:t>
            </a:r>
            <a:r>
              <a:rPr lang="en-US" sz="2400" dirty="0" smtClean="0">
                <a:latin typeface="+mn-lt"/>
                <a:cs typeface="Times New Roman" pitchFamily="18" charset="0"/>
              </a:rPr>
              <a:t> </a:t>
            </a:r>
            <a:r>
              <a:rPr lang="en-US" sz="2400" dirty="0" err="1" smtClean="0">
                <a:latin typeface="+mn-lt"/>
                <a:cs typeface="Times New Roman" pitchFamily="18" charset="0"/>
              </a:rPr>
              <a:t>selama</a:t>
            </a:r>
            <a:r>
              <a:rPr lang="en-US" sz="2400" dirty="0" smtClean="0">
                <a:latin typeface="+mn-lt"/>
                <a:cs typeface="Times New Roman" pitchFamily="18" charset="0"/>
              </a:rPr>
              <a:t> </a:t>
            </a:r>
            <a:r>
              <a:rPr lang="en-US" sz="2400" dirty="0" err="1" smtClean="0">
                <a:latin typeface="+mn-lt"/>
                <a:cs typeface="Times New Roman" pitchFamily="18" charset="0"/>
              </a:rPr>
              <a:t>proses</a:t>
            </a:r>
            <a:r>
              <a:rPr lang="en-US" sz="2400" dirty="0" smtClean="0">
                <a:latin typeface="+mn-lt"/>
                <a:cs typeface="Times New Roman" pitchFamily="18" charset="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 Diagonal Corner Rectangle 10"/>
          <p:cNvSpPr/>
          <p:nvPr/>
        </p:nvSpPr>
        <p:spPr>
          <a:xfrm>
            <a:off x="152400" y="7620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sz="2400" dirty="0" smtClean="0">
              <a:solidFill>
                <a:schemeClr val="tx1"/>
              </a:solidFill>
              <a:latin typeface="Times New Roman" pitchFamily="18" charset="0"/>
              <a:cs typeface="Times New Roman" pitchFamily="18" charset="0"/>
            </a:endParaRPr>
          </a:p>
          <a:p>
            <a:pPr marL="342900" indent="-342900">
              <a:defRPr/>
            </a:pPr>
            <a:endParaRPr lang="en-US" sz="2400" dirty="0" smtClean="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7620000" cy="4525963"/>
          </a:xfrm>
        </p:spPr>
        <p:txBody>
          <a:bodyPr/>
          <a:lstStyle/>
          <a:p>
            <a:pPr marL="457200" indent="-457200" algn="just">
              <a:buFont typeface="+mj-lt"/>
              <a:buAutoNum type="arabicPeriod" startAt="4"/>
            </a:pPr>
            <a:r>
              <a:rPr lang="en-US" sz="2400" dirty="0" err="1" smtClean="0"/>
              <a:t>Satu</a:t>
            </a:r>
            <a:r>
              <a:rPr lang="en-US" sz="2400" dirty="0" smtClean="0"/>
              <a:t> mol gas ideal </a:t>
            </a:r>
            <a:r>
              <a:rPr lang="en-US" sz="2400" dirty="0" err="1" smtClean="0"/>
              <a:t>monoatomik</a:t>
            </a:r>
            <a:r>
              <a:rPr lang="en-US" sz="2400" dirty="0" smtClean="0"/>
              <a:t> </a:t>
            </a:r>
            <a:r>
              <a:rPr lang="en-US" sz="2400" dirty="0" err="1" smtClean="0"/>
              <a:t>mula-mula</a:t>
            </a:r>
            <a:r>
              <a:rPr lang="en-US" sz="2400" dirty="0" smtClean="0"/>
              <a:t> </a:t>
            </a:r>
            <a:r>
              <a:rPr lang="en-US" sz="2400" dirty="0" err="1" smtClean="0"/>
              <a:t>berada</a:t>
            </a:r>
            <a:r>
              <a:rPr lang="en-US" sz="2400" dirty="0" smtClean="0"/>
              <a:t> </a:t>
            </a:r>
            <a:r>
              <a:rPr lang="en-US" sz="2400" dirty="0" err="1" smtClean="0"/>
              <a:t>pada</a:t>
            </a:r>
            <a:r>
              <a:rPr lang="en-US" sz="2400" dirty="0" smtClean="0"/>
              <a:t> 273 K </a:t>
            </a:r>
            <a:r>
              <a:rPr lang="en-US" sz="2400" dirty="0" err="1" smtClean="0"/>
              <a:t>dan</a:t>
            </a:r>
            <a:r>
              <a:rPr lang="en-US" sz="2400" dirty="0" smtClean="0"/>
              <a:t> 1 atm.(a) </a:t>
            </a:r>
            <a:r>
              <a:rPr lang="en-US" sz="2400" dirty="0" err="1" smtClean="0"/>
              <a:t>Berapa</a:t>
            </a:r>
            <a:r>
              <a:rPr lang="en-US" sz="2400" dirty="0" smtClean="0"/>
              <a:t> </a:t>
            </a:r>
            <a:r>
              <a:rPr lang="en-US" sz="2400" dirty="0" err="1" smtClean="0"/>
              <a:t>tenaga</a:t>
            </a:r>
            <a:r>
              <a:rPr lang="en-US" sz="2400" dirty="0" smtClean="0"/>
              <a:t> </a:t>
            </a:r>
            <a:r>
              <a:rPr lang="en-US" sz="2400" dirty="0" err="1" smtClean="0"/>
              <a:t>internalnya</a:t>
            </a:r>
            <a:r>
              <a:rPr lang="en-US" sz="2400" dirty="0" smtClean="0"/>
              <a:t> </a:t>
            </a:r>
            <a:r>
              <a:rPr lang="sv-SE" sz="2400" dirty="0" smtClean="0"/>
              <a:t>mula-mula? Hitung energi internal akhir dan usaha yang dilakukan oleh gas bila 500 J panas ditambahkan </a:t>
            </a:r>
            <a:r>
              <a:rPr lang="fi-FI" sz="2400" dirty="0" smtClean="0"/>
              <a:t>(b) Pada tekanan konstan (c). Pada volume konstan. </a:t>
            </a:r>
          </a:p>
          <a:p>
            <a:pPr marL="457200" indent="-457200" algn="just">
              <a:buFont typeface="+mj-lt"/>
              <a:buAutoNum type="arabicPeriod" startAt="4"/>
            </a:pPr>
            <a:r>
              <a:rPr lang="en-US" sz="2400" dirty="0" err="1" smtClean="0"/>
              <a:t>Suatu</a:t>
            </a:r>
            <a:r>
              <a:rPr lang="en-US" sz="2400" dirty="0" smtClean="0"/>
              <a:t> </a:t>
            </a:r>
            <a:r>
              <a:rPr lang="en-US" sz="2400" dirty="0" err="1" smtClean="0"/>
              <a:t>mesin</a:t>
            </a:r>
            <a:r>
              <a:rPr lang="en-US" sz="2400" dirty="0" smtClean="0"/>
              <a:t> </a:t>
            </a:r>
            <a:r>
              <a:rPr lang="en-US" sz="2400" dirty="0" err="1" smtClean="0"/>
              <a:t>kalor</a:t>
            </a:r>
            <a:r>
              <a:rPr lang="en-US" sz="2400" dirty="0" smtClean="0"/>
              <a:t> Carnot </a:t>
            </a:r>
            <a:r>
              <a:rPr lang="en-US" sz="2400" dirty="0" err="1" smtClean="0"/>
              <a:t>dengan</a:t>
            </a:r>
            <a:r>
              <a:rPr lang="en-US" sz="2400" dirty="0" smtClean="0"/>
              <a:t> </a:t>
            </a:r>
            <a:r>
              <a:rPr lang="en-US" sz="2400" dirty="0" err="1" smtClean="0"/>
              <a:t>efisiensi</a:t>
            </a:r>
            <a:r>
              <a:rPr lang="en-US" sz="2400" dirty="0" smtClean="0"/>
              <a:t> 60%, </a:t>
            </a:r>
            <a:r>
              <a:rPr lang="en-US" sz="2400" dirty="0" err="1" smtClean="0"/>
              <a:t>dioperasikan</a:t>
            </a:r>
            <a:r>
              <a:rPr lang="en-US" sz="2400" dirty="0" smtClean="0"/>
              <a:t> </a:t>
            </a:r>
            <a:r>
              <a:rPr lang="en-US" sz="2400" dirty="0" err="1" smtClean="0"/>
              <a:t>antara</a:t>
            </a:r>
            <a:r>
              <a:rPr lang="en-US" sz="2400" dirty="0" smtClean="0"/>
              <a:t> 2 reservoir </a:t>
            </a:r>
            <a:r>
              <a:rPr lang="en-US" sz="2400" dirty="0" err="1" smtClean="0"/>
              <a:t>kalor</a:t>
            </a:r>
            <a:r>
              <a:rPr lang="en-US" sz="2400" dirty="0" smtClean="0"/>
              <a:t>, </a:t>
            </a:r>
            <a:r>
              <a:rPr lang="en-US" sz="2400" dirty="0" err="1" smtClean="0"/>
              <a:t>resevoir</a:t>
            </a:r>
            <a:r>
              <a:rPr lang="en-US" sz="2400" dirty="0" smtClean="0"/>
              <a:t> </a:t>
            </a:r>
            <a:r>
              <a:rPr lang="en-US" sz="2400" dirty="0" err="1" smtClean="0"/>
              <a:t>bersuhu</a:t>
            </a:r>
            <a:r>
              <a:rPr lang="en-US" sz="2400" dirty="0" smtClean="0"/>
              <a:t> </a:t>
            </a:r>
            <a:r>
              <a:rPr lang="en-US" sz="2400" dirty="0" err="1" smtClean="0"/>
              <a:t>rendah</a:t>
            </a:r>
            <a:r>
              <a:rPr lang="en-US" sz="2400" dirty="0" smtClean="0"/>
              <a:t> 27°C. Agar </a:t>
            </a:r>
            <a:r>
              <a:rPr lang="en-US" sz="2400" dirty="0" err="1" smtClean="0"/>
              <a:t>mesin</a:t>
            </a:r>
            <a:r>
              <a:rPr lang="en-US" sz="2400" dirty="0" smtClean="0"/>
              <a:t> </a:t>
            </a:r>
            <a:r>
              <a:rPr lang="en-US" sz="2400" dirty="0" err="1" smtClean="0"/>
              <a:t>carnot</a:t>
            </a:r>
            <a:r>
              <a:rPr lang="en-US" sz="2400" dirty="0" smtClean="0"/>
              <a:t> </a:t>
            </a:r>
            <a:r>
              <a:rPr lang="en-US" sz="2400" dirty="0" err="1" smtClean="0"/>
              <a:t>tersebut</a:t>
            </a:r>
            <a:r>
              <a:rPr lang="en-US" sz="2400" dirty="0" smtClean="0"/>
              <a:t> </a:t>
            </a:r>
            <a:r>
              <a:rPr lang="en-US" sz="2400" dirty="0" err="1" smtClean="0"/>
              <a:t>efisiensinya</a:t>
            </a:r>
            <a:r>
              <a:rPr lang="en-US" sz="2400" dirty="0" smtClean="0"/>
              <a:t> </a:t>
            </a:r>
            <a:r>
              <a:rPr lang="fi-FI" sz="2400" dirty="0" smtClean="0"/>
              <a:t>menjadi 80% berapakah kenaikan suhu diperlukan pada resevoir </a:t>
            </a:r>
            <a:r>
              <a:rPr lang="en-US" sz="2400" dirty="0" err="1" smtClean="0"/>
              <a:t>kalor</a:t>
            </a:r>
            <a:r>
              <a:rPr lang="en-US" sz="2400" dirty="0" smtClean="0"/>
              <a:t> </a:t>
            </a:r>
            <a:r>
              <a:rPr lang="en-US" sz="2400" dirty="0" err="1" smtClean="0"/>
              <a:t>tinggi</a:t>
            </a:r>
            <a:r>
              <a:rPr lang="en-US" sz="2400" dirty="0" smtClean="0"/>
              <a:t> ?. </a:t>
            </a:r>
          </a:p>
          <a:p>
            <a:pPr marL="457200" indent="-457200" algn="just">
              <a:buFont typeface="+mj-lt"/>
              <a:buAutoNum type="arabicPeriod" startAt="4"/>
            </a:pPr>
            <a:endParaRPr lang="en-US" sz="2400" i="1" dirty="0" smtClean="0"/>
          </a:p>
          <a:p>
            <a:pPr marL="457200" indent="-457200" algn="just">
              <a:buFont typeface="+mj-lt"/>
              <a:buAutoNum type="arabicPeriod" startAt="4"/>
            </a:pPr>
            <a:endParaRPr lang="en-US" sz="2400" dirty="0"/>
          </a:p>
        </p:txBody>
      </p:sp>
      <p:sp>
        <p:nvSpPr>
          <p:cNvPr id="4" name="Rounded Rectangle 3">
            <a:hlinkClick r:id="rId2" action="ppaction://hlinksldjump"/>
          </p:cNvPr>
          <p:cNvSpPr/>
          <p:nvPr/>
        </p:nvSpPr>
        <p:spPr>
          <a:xfrm>
            <a:off x="4572000" y="76200"/>
            <a:ext cx="1524000" cy="457200"/>
          </a:xfrm>
          <a:prstGeom prst="roundRect">
            <a:avLst/>
          </a:prstGeom>
          <a:no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5" name="Rounded Rectangle 4">
            <a:hlinkClick r:id="rId3" action="ppaction://hlinksldjump"/>
          </p:cNvPr>
          <p:cNvSpPr/>
          <p:nvPr/>
        </p:nvSpPr>
        <p:spPr>
          <a:xfrm>
            <a:off x="1524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6" name="Rounded Rectangle 5">
            <a:hlinkClick r:id="rId2" action="ppaction://hlinksldjump"/>
          </p:cNvPr>
          <p:cNvSpPr/>
          <p:nvPr/>
        </p:nvSpPr>
        <p:spPr>
          <a:xfrm>
            <a:off x="6096000" y="76200"/>
            <a:ext cx="1524000" cy="457200"/>
          </a:xfrm>
          <a:prstGeom prst="roundRect">
            <a:avLst/>
          </a:prstGeom>
          <a:solidFill>
            <a:schemeClr val="accent6">
              <a:lumMod val="60000"/>
              <a:lumOff val="40000"/>
            </a:schemeClr>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tx1"/>
                </a:solidFill>
                <a:latin typeface="Century Gothic" pitchFamily="34" charset="0"/>
                <a:cs typeface="Arial" pitchFamily="34" charset="0"/>
              </a:rPr>
              <a:t>Latihan</a:t>
            </a:r>
          </a:p>
        </p:txBody>
      </p:sp>
      <p:sp>
        <p:nvSpPr>
          <p:cNvPr id="7" name="Rounded Rectangle 6"/>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sp>
        <p:nvSpPr>
          <p:cNvPr id="8" name="Rounded Rectangle 7">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9" name="Rounded Rectangle 8">
            <a:hlinkClick r:id="rId4"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sp>
        <p:nvSpPr>
          <p:cNvPr id="10" name="Title 1"/>
          <p:cNvSpPr txBox="1">
            <a:spLocks/>
          </p:cNvSpPr>
          <p:nvPr/>
        </p:nvSpPr>
        <p:spPr bwMode="auto">
          <a:xfrm rot="16200000">
            <a:off x="5575300" y="3441700"/>
            <a:ext cx="6248400" cy="584200"/>
          </a:xfrm>
          <a:prstGeom prst="rect">
            <a:avLst/>
          </a:prstGeom>
          <a:solidFill>
            <a:schemeClr val="bg2">
              <a:lumMod val="75000"/>
            </a:scheme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bg1"/>
                </a:solidFill>
                <a:effectLst/>
                <a:uLnTx/>
                <a:uFillTx/>
                <a:latin typeface="+mj-lt"/>
                <a:ea typeface="+mj-ea"/>
                <a:cs typeface="+mj-cs"/>
              </a:rPr>
              <a:t>Ringkasan</a:t>
            </a:r>
            <a:endParaRPr kumimoji="0" lang="id-ID" sz="4400" b="0" i="0" u="none" strike="noStrike" kern="1200" cap="none" spc="0" normalizeH="0" baseline="0" noProof="0" dirty="0">
              <a:ln>
                <a:noFill/>
              </a:ln>
              <a:solidFill>
                <a:schemeClr val="bg1"/>
              </a:solidFill>
              <a:effectLst/>
              <a:uLnTx/>
              <a:uFillTx/>
              <a:latin typeface="+mj-lt"/>
              <a:ea typeface="+mj-ea"/>
              <a:cs typeface="+mj-cs"/>
            </a:endParaRPr>
          </a:p>
        </p:txBody>
      </p:sp>
      <p:sp>
        <p:nvSpPr>
          <p:cNvPr id="12" name="Rounded Rectangle 11">
            <a:hlinkClick r:id="rId3" action="ppaction://hlinksldjump"/>
          </p:cNvPr>
          <p:cNvSpPr/>
          <p:nvPr/>
        </p:nvSpPr>
        <p:spPr>
          <a:xfrm>
            <a:off x="2590800" y="8382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000" b="1" dirty="0" smtClean="0">
                <a:solidFill>
                  <a:schemeClr val="tx1"/>
                </a:solidFill>
                <a:latin typeface="Century Gothic" pitchFamily="34" charset="0"/>
                <a:cs typeface="Arial" pitchFamily="34" charset="0"/>
              </a:rPr>
              <a:t>LATIHAN</a:t>
            </a:r>
            <a:endParaRPr lang="en-US" sz="2000" b="1" dirty="0">
              <a:solidFill>
                <a:schemeClr val="tx1"/>
              </a:solidFill>
              <a:latin typeface="Century Gothic"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no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chemeClr val="accent2"/>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8382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2064"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3175" y="6096000"/>
            <a:ext cx="765175"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46" name="Content Placeholder 2"/>
          <p:cNvSpPr>
            <a:spLocks noGrp="1"/>
          </p:cNvSpPr>
          <p:nvPr>
            <p:ph idx="1"/>
          </p:nvPr>
        </p:nvSpPr>
        <p:spPr>
          <a:xfrm>
            <a:off x="609600" y="1524000"/>
            <a:ext cx="7391400" cy="3429000"/>
          </a:xfrm>
        </p:spPr>
        <p:txBody>
          <a:bodyPr>
            <a:normAutofit/>
          </a:bodyPr>
          <a:lstStyle/>
          <a:p>
            <a:pPr marL="0" indent="0" algn="just">
              <a:buNone/>
            </a:pPr>
            <a:r>
              <a:rPr lang="en-US" sz="2400" dirty="0" err="1" smtClean="0"/>
              <a:t>Efisisensi</a:t>
            </a:r>
            <a:r>
              <a:rPr lang="en-US" sz="2400" dirty="0" smtClean="0"/>
              <a:t> </a:t>
            </a:r>
            <a:r>
              <a:rPr lang="en-US" sz="2400" dirty="0" err="1" smtClean="0"/>
              <a:t>suatu</a:t>
            </a:r>
            <a:r>
              <a:rPr lang="en-US" sz="2400" dirty="0" smtClean="0"/>
              <a:t> </a:t>
            </a:r>
            <a:r>
              <a:rPr lang="en-US" sz="2400" dirty="0" err="1" smtClean="0"/>
              <a:t>mesin</a:t>
            </a:r>
            <a:r>
              <a:rPr lang="en-US" sz="2400" dirty="0" smtClean="0"/>
              <a:t> </a:t>
            </a:r>
            <a:r>
              <a:rPr lang="en-US" sz="2400" dirty="0" err="1" smtClean="0"/>
              <a:t>sangat</a:t>
            </a:r>
            <a:r>
              <a:rPr lang="en-US" sz="2400" dirty="0" smtClean="0"/>
              <a:t> </a:t>
            </a:r>
            <a:r>
              <a:rPr lang="en-US" sz="2400" dirty="0" err="1" smtClean="0"/>
              <a:t>tergantung</a:t>
            </a:r>
            <a:r>
              <a:rPr lang="en-US" sz="2400" dirty="0" smtClean="0"/>
              <a:t> </a:t>
            </a:r>
            <a:r>
              <a:rPr lang="en-US" sz="2400" dirty="0" err="1" smtClean="0"/>
              <a:t>pada</a:t>
            </a:r>
            <a:r>
              <a:rPr lang="en-US" sz="2400" dirty="0" smtClean="0"/>
              <a:t> </a:t>
            </a:r>
            <a:r>
              <a:rPr lang="en-US" sz="2400" dirty="0" err="1" smtClean="0"/>
              <a:t>proses</a:t>
            </a:r>
            <a:r>
              <a:rPr lang="en-US" sz="2400" dirty="0" smtClean="0"/>
              <a:t> </a:t>
            </a:r>
            <a:r>
              <a:rPr lang="en-US" sz="2400" dirty="0" err="1" smtClean="0"/>
              <a:t>siklus</a:t>
            </a:r>
            <a:r>
              <a:rPr lang="en-US" sz="2400" dirty="0" smtClean="0"/>
              <a:t> yang </a:t>
            </a:r>
            <a:r>
              <a:rPr lang="en-US" sz="2400" dirty="0" err="1" smtClean="0"/>
              <a:t>dilakukan</a:t>
            </a:r>
            <a:r>
              <a:rPr lang="en-US" sz="2400" dirty="0" smtClean="0"/>
              <a:t> </a:t>
            </a:r>
            <a:r>
              <a:rPr lang="en-US" sz="2400" dirty="0" err="1" smtClean="0"/>
              <a:t>terhadap</a:t>
            </a:r>
            <a:r>
              <a:rPr lang="en-US" sz="2400" dirty="0" smtClean="0"/>
              <a:t> gas yang </a:t>
            </a:r>
            <a:r>
              <a:rPr lang="en-US" sz="2400" dirty="0" err="1" smtClean="0"/>
              <a:t>menjadi</a:t>
            </a:r>
            <a:r>
              <a:rPr lang="en-US" sz="2400" dirty="0" smtClean="0"/>
              <a:t> </a:t>
            </a:r>
            <a:r>
              <a:rPr lang="en-US" sz="2400" dirty="0" err="1" smtClean="0"/>
              <a:t>sumber</a:t>
            </a:r>
            <a:r>
              <a:rPr lang="en-US" sz="2400" dirty="0" smtClean="0"/>
              <a:t> </a:t>
            </a:r>
            <a:r>
              <a:rPr lang="en-US" sz="2400" dirty="0" err="1" smtClean="0"/>
              <a:t>energi</a:t>
            </a:r>
            <a:r>
              <a:rPr lang="en-US" sz="2400" dirty="0" smtClean="0"/>
              <a:t> </a:t>
            </a:r>
            <a:r>
              <a:rPr lang="en-US" sz="2400" dirty="0" err="1" smtClean="0"/>
              <a:t>dari</a:t>
            </a:r>
            <a:r>
              <a:rPr lang="en-US" sz="2400" dirty="0" smtClean="0"/>
              <a:t> </a:t>
            </a:r>
            <a:r>
              <a:rPr lang="en-US" sz="2400" dirty="0" err="1" smtClean="0"/>
              <a:t>mesin</a:t>
            </a:r>
            <a:r>
              <a:rPr lang="en-US" sz="2400" dirty="0" smtClean="0"/>
              <a:t> </a:t>
            </a:r>
            <a:r>
              <a:rPr lang="en-US" sz="2400" dirty="0" err="1" smtClean="0"/>
              <a:t>tersebut</a:t>
            </a:r>
            <a:r>
              <a:rPr lang="en-US" sz="2400" dirty="0" smtClean="0"/>
              <a:t>.  </a:t>
            </a:r>
          </a:p>
          <a:p>
            <a:pPr marL="0" indent="0" algn="just">
              <a:buNone/>
            </a:pPr>
            <a:r>
              <a:rPr lang="id-ID" sz="2400" dirty="0" smtClean="0"/>
              <a:t>Pada </a:t>
            </a:r>
            <a:r>
              <a:rPr lang="id-ID" sz="2400" dirty="0" smtClean="0"/>
              <a:t>ba</a:t>
            </a:r>
            <a:r>
              <a:rPr lang="en-US" sz="2400" dirty="0" smtClean="0"/>
              <a:t>b</a:t>
            </a:r>
            <a:r>
              <a:rPr lang="id-ID" sz="2400" dirty="0" smtClean="0"/>
              <a:t> </a:t>
            </a:r>
            <a:r>
              <a:rPr lang="en-US" sz="2400" dirty="0" err="1" smtClean="0"/>
              <a:t>ini</a:t>
            </a:r>
            <a:r>
              <a:rPr lang="id-ID" sz="2400" dirty="0" smtClean="0"/>
              <a:t>, </a:t>
            </a:r>
            <a:r>
              <a:rPr lang="id-ID" sz="2400" dirty="0" smtClean="0"/>
              <a:t>akan </a:t>
            </a:r>
            <a:r>
              <a:rPr lang="en-US" sz="2400" dirty="0" err="1" smtClean="0"/>
              <a:t>di</a:t>
            </a:r>
            <a:r>
              <a:rPr lang="id-ID" sz="2400" dirty="0" smtClean="0"/>
              <a:t>bahas </a:t>
            </a:r>
            <a:r>
              <a:rPr lang="en-US" sz="2400" dirty="0" err="1" smtClean="0"/>
              <a:t>mengenai</a:t>
            </a:r>
            <a:r>
              <a:rPr lang="en-US" sz="2400" dirty="0" smtClean="0"/>
              <a:t> </a:t>
            </a:r>
            <a:r>
              <a:rPr lang="en-US" sz="2400" dirty="0" err="1" smtClean="0"/>
              <a:t>efisiensi</a:t>
            </a:r>
            <a:r>
              <a:rPr lang="en-US" sz="2400" dirty="0" smtClean="0"/>
              <a:t> </a:t>
            </a:r>
            <a:r>
              <a:rPr lang="en-US" sz="2400" dirty="0" err="1" smtClean="0"/>
              <a:t>berbagai</a:t>
            </a:r>
            <a:r>
              <a:rPr lang="en-US" sz="2400" dirty="0" smtClean="0"/>
              <a:t> </a:t>
            </a:r>
            <a:r>
              <a:rPr lang="en-US" sz="2400" dirty="0" err="1" smtClean="0"/>
              <a:t>proses</a:t>
            </a:r>
            <a:r>
              <a:rPr lang="en-US" sz="2400" dirty="0" smtClean="0"/>
              <a:t> </a:t>
            </a:r>
            <a:r>
              <a:rPr lang="en-US" sz="2400" dirty="0" err="1" smtClean="0"/>
              <a:t>siklus</a:t>
            </a:r>
            <a:r>
              <a:rPr lang="en-US" sz="2400" dirty="0" smtClean="0"/>
              <a:t> reversible yang </a:t>
            </a:r>
            <a:r>
              <a:rPr lang="en-US" sz="2400" dirty="0" err="1" smtClean="0"/>
              <a:t>diperlakukan</a:t>
            </a:r>
            <a:r>
              <a:rPr lang="en-US" sz="2400" dirty="0" smtClean="0"/>
              <a:t> </a:t>
            </a:r>
            <a:r>
              <a:rPr lang="en-US" sz="2400" dirty="0" err="1" smtClean="0"/>
              <a:t>pada</a:t>
            </a:r>
            <a:r>
              <a:rPr lang="en-US" sz="2400" dirty="0" smtClean="0"/>
              <a:t> gas yang </a:t>
            </a:r>
            <a:r>
              <a:rPr lang="en-US" sz="2400" dirty="0" err="1" smtClean="0"/>
              <a:t>berada</a:t>
            </a:r>
            <a:r>
              <a:rPr lang="en-US" sz="2400" dirty="0" smtClean="0"/>
              <a:t> </a:t>
            </a:r>
            <a:r>
              <a:rPr lang="en-US" sz="2400" dirty="0" err="1" smtClean="0"/>
              <a:t>di</a:t>
            </a:r>
            <a:r>
              <a:rPr lang="en-US" sz="2400" dirty="0" smtClean="0"/>
              <a:t> </a:t>
            </a:r>
            <a:r>
              <a:rPr lang="en-US" sz="2400" dirty="0" err="1" smtClean="0"/>
              <a:t>dalam</a:t>
            </a:r>
            <a:r>
              <a:rPr lang="en-US" sz="2400" dirty="0" smtClean="0"/>
              <a:t> </a:t>
            </a:r>
            <a:r>
              <a:rPr lang="en-US" sz="2400" dirty="0" err="1" smtClean="0"/>
              <a:t>tabung</a:t>
            </a:r>
            <a:r>
              <a:rPr lang="en-US" sz="2400" dirty="0" smtClean="0"/>
              <a:t> </a:t>
            </a:r>
            <a:r>
              <a:rPr lang="en-US" sz="2400" dirty="0" err="1" smtClean="0"/>
              <a:t>tertutup</a:t>
            </a:r>
            <a:r>
              <a:rPr lang="en-US" sz="2400" dirty="0" smtClean="0"/>
              <a:t>, </a:t>
            </a:r>
            <a:r>
              <a:rPr lang="en-US" sz="2400" dirty="0" err="1" smtClean="0"/>
              <a:t>yaitu</a:t>
            </a:r>
            <a:r>
              <a:rPr lang="en-US" sz="2400" dirty="0" smtClean="0"/>
              <a:t> </a:t>
            </a:r>
            <a:r>
              <a:rPr lang="en-US" sz="2400" dirty="0" err="1" smtClean="0"/>
              <a:t>pada</a:t>
            </a:r>
            <a:r>
              <a:rPr lang="en-US" sz="2400" dirty="0" smtClean="0"/>
              <a:t> </a:t>
            </a:r>
            <a:r>
              <a:rPr lang="en-US" sz="2400" dirty="0" err="1" smtClean="0"/>
              <a:t>proses</a:t>
            </a:r>
            <a:r>
              <a:rPr lang="en-US" sz="2400" dirty="0" smtClean="0"/>
              <a:t> </a:t>
            </a:r>
            <a:r>
              <a:rPr lang="en-US" sz="2400" dirty="0" err="1" smtClean="0"/>
              <a:t>siklus</a:t>
            </a:r>
            <a:r>
              <a:rPr lang="en-US" sz="2400" dirty="0" smtClean="0"/>
              <a:t> Carnot, </a:t>
            </a:r>
            <a:r>
              <a:rPr lang="en-US" sz="2400" dirty="0" err="1" smtClean="0"/>
              <a:t>siklus</a:t>
            </a:r>
            <a:r>
              <a:rPr lang="en-US" sz="2400" dirty="0" smtClean="0"/>
              <a:t>  </a:t>
            </a:r>
            <a:r>
              <a:rPr lang="id-ID" sz="2400" dirty="0" smtClean="0"/>
              <a:t>mesin panas</a:t>
            </a:r>
            <a:r>
              <a:rPr lang="en-US" sz="2400" dirty="0" smtClean="0"/>
              <a:t> (</a:t>
            </a:r>
            <a:r>
              <a:rPr lang="en-US" sz="2400" dirty="0" err="1" smtClean="0"/>
              <a:t>siklus</a:t>
            </a:r>
            <a:r>
              <a:rPr lang="en-US" sz="2400" dirty="0" smtClean="0"/>
              <a:t> OTTO), </a:t>
            </a:r>
            <a:r>
              <a:rPr lang="en-US" sz="2400" dirty="0" err="1" smtClean="0"/>
              <a:t>siklus</a:t>
            </a:r>
            <a:r>
              <a:rPr lang="en-US" sz="2400" dirty="0" smtClean="0"/>
              <a:t> </a:t>
            </a:r>
            <a:r>
              <a:rPr lang="en-US" sz="2400" dirty="0" err="1" smtClean="0"/>
              <a:t>mesin</a:t>
            </a:r>
            <a:r>
              <a:rPr lang="en-US" sz="2400" dirty="0" smtClean="0"/>
              <a:t> </a:t>
            </a:r>
            <a:r>
              <a:rPr lang="en-US" sz="2400" dirty="0" err="1" smtClean="0"/>
              <a:t>pendingin</a:t>
            </a:r>
            <a:r>
              <a:rPr lang="id-ID" sz="2400" dirty="0" smtClean="0"/>
              <a:t>. </a:t>
            </a:r>
            <a:endParaRPr lang="en-US" sz="2400" dirty="0" smtClean="0"/>
          </a:p>
        </p:txBody>
      </p:sp>
      <p:sp>
        <p:nvSpPr>
          <p:cNvPr id="45" name="Rounded Rectangle 44">
            <a:hlinkClick r:id="rId3" action="ppaction://hlinksldjump"/>
          </p:cNvPr>
          <p:cNvSpPr/>
          <p:nvPr/>
        </p:nvSpPr>
        <p:spPr>
          <a:xfrm>
            <a:off x="2544129" y="914400"/>
            <a:ext cx="2713671"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400" b="1" dirty="0" err="1" smtClean="0"/>
              <a:t>Pengantar</a:t>
            </a:r>
            <a:endParaRPr lang="en-US" sz="2400" b="1" dirty="0" smtClean="0">
              <a:solidFill>
                <a:prstClr val="black"/>
              </a:solidFill>
              <a:latin typeface="Century Gothic" pitchFamily="34" charset="0"/>
              <a:cs typeface="Arial" pitchFamily="34" charset="0"/>
            </a:endParaRPr>
          </a:p>
        </p:txBody>
      </p:sp>
      <p:sp>
        <p:nvSpPr>
          <p:cNvPr id="51" name="Right Arrow 50">
            <a:hlinkClick r:id="rId8" action="ppaction://hlinksldjump"/>
          </p:cNvPr>
          <p:cNvSpPr/>
          <p:nvPr/>
        </p:nvSpPr>
        <p:spPr>
          <a:xfrm>
            <a:off x="4343400" y="64008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3" name="Right Arrow 52">
            <a:hlinkClick r:id="rId9" action="ppaction://hlinksldjump"/>
          </p:cNvPr>
          <p:cNvSpPr/>
          <p:nvPr/>
        </p:nvSpPr>
        <p:spPr>
          <a:xfrm rot="10800000">
            <a:off x="3657600" y="64008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Tree>
    <p:extLst>
      <p:ext uri="{BB962C8B-B14F-4D97-AF65-F5344CB8AC3E}">
        <p14:creationId xmlns="" xmlns:p14="http://schemas.microsoft.com/office/powerpoint/2010/main" val="3752209198"/>
      </p:ext>
    </p:extLst>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Diagonal Corner Rectangle 14"/>
          <p:cNvSpPr/>
          <p:nvPr/>
        </p:nvSpPr>
        <p:spPr>
          <a:xfrm>
            <a:off x="457200" y="8382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6387" name="Picture 20" descr="http://png-3.findicons.com/files/icons/1742/ecqlipse_2/128/home.png">
            <a:hlinkClick r:id="rId3" action="ppaction://hlinksldjump"/>
          </p:cNvPr>
          <p:cNvPicPr>
            <a:picLocks noChangeAspect="1" noChangeArrowheads="1"/>
          </p:cNvPicPr>
          <p:nvPr/>
        </p:nvPicPr>
        <p:blipFill>
          <a:blip r:embed="rId4" cstate="print">
            <a:lum bright="70000" contrast="-70000"/>
            <a:extLst>
              <a:ext uri="{28A0092B-C50C-407E-A947-70E740481C1C}">
                <a14:useLocalDpi xmlns="" xmlns:a14="http://schemas.microsoft.com/office/drawing/2010/main" val="0"/>
              </a:ext>
            </a:extLst>
          </a:blip>
          <a:srcRect/>
          <a:stretch>
            <a:fillRect/>
          </a:stretch>
        </p:blipFill>
        <p:spPr bwMode="auto">
          <a:xfrm>
            <a:off x="75438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6388" name="Picture 12" descr="http://4.bp.blogspot.com/-VPLqur-gw3A/T1MynDDoE0I/AAAAAAAAAuw/4EWYbA084hY/s1600/lambang-its.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4922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 name="Rectangle 19">
            <a:hlinkClick r:id="rId6" action="ppaction://hlinksldjump"/>
          </p:cNvPr>
          <p:cNvSpPr/>
          <p:nvPr/>
        </p:nvSpPr>
        <p:spPr>
          <a:xfrm>
            <a:off x="0" y="2362200"/>
            <a:ext cx="9144000" cy="2286000"/>
          </a:xfrm>
          <a:prstGeom prst="rect">
            <a:avLst/>
          </a:prstGeom>
          <a:solidFill>
            <a:srgbClr val="2D17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US" sz="4400" b="1" dirty="0" smtClean="0"/>
              <a:t>SEKIAN </a:t>
            </a:r>
          </a:p>
          <a:p>
            <a:pPr algn="ctr">
              <a:defRPr/>
            </a:pPr>
            <a:r>
              <a:rPr lang="en-US" sz="4400" b="1" dirty="0"/>
              <a:t>&amp;</a:t>
            </a:r>
            <a:r>
              <a:rPr lang="en-US" sz="4400" b="1" dirty="0" smtClean="0"/>
              <a:t> </a:t>
            </a:r>
          </a:p>
          <a:p>
            <a:pPr algn="ctr">
              <a:defRPr/>
            </a:pPr>
            <a:r>
              <a:rPr lang="en-US" sz="4400" b="1" dirty="0" smtClean="0"/>
              <a:t>TERIMAKASIH</a:t>
            </a:r>
            <a:endParaRPr lang="en-US" sz="4400" b="1" dirty="0"/>
          </a:p>
        </p:txBody>
      </p:sp>
      <p:sp>
        <p:nvSpPr>
          <p:cNvPr id="21" name="Title 1"/>
          <p:cNvSpPr txBox="1">
            <a:spLocks/>
          </p:cNvSpPr>
          <p:nvPr/>
        </p:nvSpPr>
        <p:spPr bwMode="auto">
          <a:xfrm>
            <a:off x="0" y="2362200"/>
            <a:ext cx="9144000" cy="152400"/>
          </a:xfrm>
          <a:prstGeom prst="rect">
            <a:avLst/>
          </a:prstGeom>
          <a:solidFill>
            <a:srgbClr val="914105"/>
          </a:solidFill>
          <a:ln w="9525">
            <a:noFill/>
            <a:miter lim="800000"/>
            <a:headEnd/>
            <a:tailEnd/>
          </a:ln>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sz="4400" b="1" dirty="0">
              <a:solidFill>
                <a:schemeClr val="bg1"/>
              </a:solidFill>
              <a:latin typeface="+mj-lt"/>
              <a:ea typeface="+mj-ea"/>
              <a:cs typeface="+mj-cs"/>
            </a:endParaRPr>
          </a:p>
        </p:txBody>
      </p:sp>
      <p:sp>
        <p:nvSpPr>
          <p:cNvPr id="22" name="Title 1"/>
          <p:cNvSpPr txBox="1">
            <a:spLocks/>
          </p:cNvSpPr>
          <p:nvPr/>
        </p:nvSpPr>
        <p:spPr bwMode="auto">
          <a:xfrm>
            <a:off x="0" y="4495800"/>
            <a:ext cx="9144000" cy="152400"/>
          </a:xfrm>
          <a:prstGeom prst="rect">
            <a:avLst/>
          </a:prstGeom>
          <a:solidFill>
            <a:srgbClr val="914105"/>
          </a:solidFill>
          <a:ln w="9525">
            <a:noFill/>
            <a:miter lim="800000"/>
            <a:headEnd/>
            <a:tailEnd/>
          </a:ln>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sz="4400" b="1" dirty="0">
              <a:solidFill>
                <a:schemeClr val="bg1"/>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8382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2064"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3175" y="6096000"/>
            <a:ext cx="765175"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46" name="Content Placeholder 2"/>
          <p:cNvSpPr>
            <a:spLocks noGrp="1"/>
          </p:cNvSpPr>
          <p:nvPr>
            <p:ph idx="1"/>
          </p:nvPr>
        </p:nvSpPr>
        <p:spPr>
          <a:xfrm>
            <a:off x="4038600" y="1524000"/>
            <a:ext cx="3962400" cy="2895600"/>
          </a:xfrm>
        </p:spPr>
        <p:txBody>
          <a:bodyPr>
            <a:normAutofit/>
          </a:bodyPr>
          <a:lstStyle/>
          <a:p>
            <a:pPr marL="0" indent="0" algn="just">
              <a:buNone/>
            </a:pPr>
            <a:r>
              <a:rPr lang="en-US" sz="2200" dirty="0" err="1">
                <a:latin typeface="Times New Roman" pitchFamily="18" charset="0"/>
                <a:cs typeface="Times New Roman" pitchFamily="18" charset="0"/>
              </a:rPr>
              <a:t>Prinsip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kerja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mesin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kalor</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adalah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menyerap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panas</a:t>
            </a:r>
            <a:r>
              <a:rPr lang="en-US" sz="2200" dirty="0">
                <a:latin typeface="Times New Roman" pitchFamily="18" charset="0"/>
                <a:cs typeface="Times New Roman" pitchFamily="18" charset="0"/>
              </a:rPr>
              <a:t> Q</a:t>
            </a:r>
            <a:r>
              <a:rPr lang="en-US" sz="2200" baseline="-25000" dirty="0">
                <a:latin typeface="Times New Roman" pitchFamily="18" charset="0"/>
                <a:cs typeface="Times New Roman" pitchFamily="18" charset="0"/>
              </a:rPr>
              <a:t>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dari</a:t>
            </a:r>
            <a:r>
              <a:rPr lang="en-US" sz="2200" dirty="0">
                <a:latin typeface="Times New Roman" pitchFamily="18" charset="0"/>
                <a:cs typeface="Times New Roman" pitchFamily="18" charset="0"/>
              </a:rPr>
              <a:t> reservoir </a:t>
            </a:r>
            <a:r>
              <a:rPr lang="en-US" sz="2200" dirty="0" err="1">
                <a:latin typeface="Times New Roman" pitchFamily="18" charset="0"/>
                <a:cs typeface="Times New Roman" pitchFamily="18" charset="0"/>
              </a:rPr>
              <a:t>panas</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bertemperatur</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tinggi</a:t>
            </a:r>
            <a:r>
              <a:rPr lang="en-US" sz="2200" dirty="0">
                <a:latin typeface="Times New Roman" pitchFamily="18" charset="0"/>
                <a:cs typeface="Times New Roman" pitchFamily="18" charset="0"/>
              </a:rPr>
              <a:t> T</a:t>
            </a:r>
            <a:r>
              <a:rPr lang="en-US" sz="2200" baseline="-25000" dirty="0">
                <a:latin typeface="Times New Roman" pitchFamily="18" charset="0"/>
                <a:cs typeface="Times New Roman" pitchFamily="18" charset="0"/>
              </a:rPr>
              <a:t>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menggunakan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panas</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ini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untuk</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menghasilkan</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kerja</a:t>
            </a:r>
            <a:r>
              <a:rPr lang="en-US" sz="2200" dirty="0" smtClean="0">
                <a:latin typeface="Times New Roman" pitchFamily="18" charset="0"/>
                <a:cs typeface="Times New Roman" pitchFamily="18" charset="0"/>
              </a:rPr>
              <a:t> W </a:t>
            </a:r>
            <a:r>
              <a:rPr lang="en-US" sz="2200" dirty="0" err="1">
                <a:latin typeface="Times New Roman" pitchFamily="18" charset="0"/>
                <a:cs typeface="Times New Roman" pitchFamily="18" charset="0"/>
              </a:rPr>
              <a:t>dan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membuang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sisa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panas</a:t>
            </a:r>
            <a:r>
              <a:rPr lang="en-US" sz="2200" dirty="0">
                <a:latin typeface="Times New Roman" pitchFamily="18" charset="0"/>
                <a:cs typeface="Times New Roman" pitchFamily="18" charset="0"/>
              </a:rPr>
              <a:t> Q</a:t>
            </a:r>
            <a:r>
              <a:rPr lang="en-US" sz="2200" baseline="-25000" dirty="0">
                <a:latin typeface="Times New Roman" pitchFamily="18" charset="0"/>
                <a:cs typeface="Times New Roman" pitchFamily="18" charset="0"/>
              </a:rPr>
              <a:t>L </a:t>
            </a:r>
            <a:r>
              <a:rPr lang="en-US" sz="2200" dirty="0" err="1">
                <a:latin typeface="Times New Roman" pitchFamily="18" charset="0"/>
                <a:cs typeface="Times New Roman" pitchFamily="18" charset="0"/>
              </a:rPr>
              <a:t>ke</a:t>
            </a:r>
            <a:r>
              <a:rPr lang="en-US" sz="2200" dirty="0">
                <a:latin typeface="Times New Roman" pitchFamily="18" charset="0"/>
                <a:cs typeface="Times New Roman" pitchFamily="18" charset="0"/>
              </a:rPr>
              <a:t> reservoir </a:t>
            </a:r>
            <a:r>
              <a:rPr lang="en-US" sz="2200" dirty="0" err="1">
                <a:latin typeface="Times New Roman" pitchFamily="18" charset="0"/>
                <a:cs typeface="Times New Roman" pitchFamily="18" charset="0"/>
              </a:rPr>
              <a:t>bertemperatur</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dingin</a:t>
            </a:r>
            <a:r>
              <a:rPr lang="en-US" sz="2200" dirty="0">
                <a:latin typeface="Times New Roman" pitchFamily="18" charset="0"/>
                <a:cs typeface="Times New Roman" pitchFamily="18" charset="0"/>
              </a:rPr>
              <a:t> T</a:t>
            </a:r>
            <a:r>
              <a:rPr lang="en-US" sz="2200" baseline="-25000" dirty="0">
                <a:latin typeface="Times New Roman" pitchFamily="18" charset="0"/>
                <a:cs typeface="Times New Roman" pitchFamily="18" charset="0"/>
              </a:rPr>
              <a:t>L</a:t>
            </a:r>
            <a:r>
              <a:rPr lang="en-US" sz="2200" dirty="0" smtClean="0">
                <a:latin typeface="Times New Roman" pitchFamily="18" charset="0"/>
                <a:cs typeface="Times New Roman" pitchFamily="18" charset="0"/>
              </a:rPr>
              <a:t>.</a:t>
            </a:r>
            <a:endParaRPr lang="id-ID" sz="2200" dirty="0">
              <a:latin typeface="Times New Roman" pitchFamily="18" charset="0"/>
              <a:cs typeface="Times New Roman" pitchFamily="18" charset="0"/>
            </a:endParaRPr>
          </a:p>
        </p:txBody>
      </p:sp>
      <p:sp>
        <p:nvSpPr>
          <p:cNvPr id="47" name="Rectangle 46"/>
          <p:cNvSpPr/>
          <p:nvPr/>
        </p:nvSpPr>
        <p:spPr>
          <a:xfrm>
            <a:off x="3048000" y="4267200"/>
            <a:ext cx="5105400" cy="1446550"/>
          </a:xfrm>
          <a:prstGeom prst="rect">
            <a:avLst/>
          </a:prstGeom>
        </p:spPr>
        <p:txBody>
          <a:bodyPr wrap="square">
            <a:spAutoFit/>
          </a:bodyPr>
          <a:lstStyle/>
          <a:p>
            <a:r>
              <a:rPr lang="id-ID" sz="2200" dirty="0" smtClean="0">
                <a:latin typeface="Times New Roman" pitchFamily="18" charset="0"/>
                <a:cs typeface="Times New Roman" pitchFamily="18" charset="0"/>
              </a:rPr>
              <a:t>M</a:t>
            </a:r>
            <a:r>
              <a:rPr lang="en-US" sz="2200" dirty="0" err="1" smtClean="0">
                <a:latin typeface="Times New Roman" pitchFamily="18" charset="0"/>
                <a:cs typeface="Times New Roman" pitchFamily="18" charset="0"/>
              </a:rPr>
              <a:t>esin</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kalor</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dioperasikan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dengan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siklus</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berulang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dan</a:t>
            </a:r>
            <a:r>
              <a:rPr lang="en-US" sz="2200" dirty="0">
                <a:latin typeface="Times New Roman" pitchFamily="18" charset="0"/>
                <a:cs typeface="Times New Roman" pitchFamily="18" charset="0"/>
              </a:rPr>
              <a:t> Q</a:t>
            </a:r>
            <a:r>
              <a:rPr lang="en-US" sz="2200" baseline="-25000" dirty="0">
                <a:latin typeface="Times New Roman" pitchFamily="18" charset="0"/>
                <a:cs typeface="Times New Roman" pitchFamily="18" charset="0"/>
              </a:rPr>
              <a:t>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dan</a:t>
            </a:r>
            <a:r>
              <a:rPr lang="en-US" sz="2200" dirty="0">
                <a:latin typeface="Times New Roman" pitchFamily="18" charset="0"/>
                <a:cs typeface="Times New Roman" pitchFamily="18" charset="0"/>
              </a:rPr>
              <a:t> Q</a:t>
            </a:r>
            <a:r>
              <a:rPr lang="en-US" sz="2200" baseline="-25000" dirty="0">
                <a:latin typeface="Times New Roman" pitchFamily="18" charset="0"/>
                <a:cs typeface="Times New Roman" pitchFamily="18" charset="0"/>
              </a:rPr>
              <a:t>L</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adalah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panas</a:t>
            </a:r>
            <a:r>
              <a:rPr lang="en-US" sz="2200" dirty="0">
                <a:latin typeface="Times New Roman" pitchFamily="18" charset="0"/>
                <a:cs typeface="Times New Roman" pitchFamily="18" charset="0"/>
              </a:rPr>
              <a:t> yang </a:t>
            </a:r>
            <a:r>
              <a:rPr lang="en-US" sz="2200" dirty="0" err="1">
                <a:latin typeface="Times New Roman" pitchFamily="18" charset="0"/>
                <a:cs typeface="Times New Roman" pitchFamily="18" charset="0"/>
              </a:rPr>
              <a:t>diserap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dikeluarkan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oleh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bahan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kerja</a:t>
            </a:r>
            <a:r>
              <a:rPr lang="en-US" sz="2200" dirty="0">
                <a:latin typeface="Times New Roman" pitchFamily="18" charset="0"/>
                <a:cs typeface="Times New Roman" pitchFamily="18" charset="0"/>
              </a:rPr>
              <a:t> per </a:t>
            </a:r>
            <a:r>
              <a:rPr lang="en-US" sz="2200" dirty="0" err="1">
                <a:latin typeface="Times New Roman" pitchFamily="18" charset="0"/>
                <a:cs typeface="Times New Roman" pitchFamily="18" charset="0"/>
              </a:rPr>
              <a:t>siklus</a:t>
            </a:r>
            <a:r>
              <a:rPr lang="en-US" sz="2200" dirty="0">
                <a:latin typeface="Times New Roman" pitchFamily="18" charset="0"/>
                <a:cs typeface="Times New Roman" pitchFamily="18" charset="0"/>
              </a:rPr>
              <a:t>. </a:t>
            </a:r>
            <a:endParaRPr lang="id-ID" sz="2200" dirty="0" smtClean="0">
              <a:latin typeface="Times New Roman" pitchFamily="18" charset="0"/>
              <a:cs typeface="Times New Roman" pitchFamily="18" charset="0"/>
            </a:endParaRPr>
          </a:p>
        </p:txBody>
      </p:sp>
      <p:sp>
        <p:nvSpPr>
          <p:cNvPr id="45" name="Rounded Rectangle 44">
            <a:hlinkClick r:id="rId3" action="ppaction://hlinksldjump"/>
          </p:cNvPr>
          <p:cNvSpPr/>
          <p:nvPr/>
        </p:nvSpPr>
        <p:spPr>
          <a:xfrm>
            <a:off x="2544129" y="914400"/>
            <a:ext cx="42672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MESIN </a:t>
            </a:r>
            <a:r>
              <a:rPr lang="en-US" sz="2400" b="1" dirty="0" smtClean="0"/>
              <a:t>PANAS</a:t>
            </a:r>
            <a:endParaRPr lang="en-US" sz="2400" b="1" dirty="0" smtClean="0">
              <a:solidFill>
                <a:prstClr val="black"/>
              </a:solidFill>
              <a:latin typeface="Century Gothic" pitchFamily="34" charset="0"/>
              <a:cs typeface="Arial" pitchFamily="34" charset="0"/>
            </a:endParaRPr>
          </a:p>
        </p:txBody>
      </p:sp>
      <p:sp>
        <p:nvSpPr>
          <p:cNvPr id="50" name="Rectangle 49"/>
          <p:cNvSpPr/>
          <p:nvPr/>
        </p:nvSpPr>
        <p:spPr>
          <a:xfrm>
            <a:off x="914400" y="5638800"/>
            <a:ext cx="6858000" cy="769441"/>
          </a:xfrm>
          <a:prstGeom prst="rect">
            <a:avLst/>
          </a:prstGeom>
        </p:spPr>
        <p:txBody>
          <a:bodyPr wrap="square">
            <a:spAutoFit/>
          </a:bodyPr>
          <a:lstStyle/>
          <a:p>
            <a:r>
              <a:rPr lang="en-US" sz="2200" dirty="0" err="1" smtClean="0">
                <a:latin typeface="Times New Roman" pitchFamily="18" charset="0"/>
                <a:cs typeface="Times New Roman" pitchFamily="18" charset="0"/>
              </a:rPr>
              <a:t>Panas</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neto</a:t>
            </a:r>
            <a:r>
              <a:rPr lang="en-US" sz="2200" dirty="0" smtClean="0">
                <a:latin typeface="Times New Roman" pitchFamily="18" charset="0"/>
                <a:cs typeface="Times New Roman" pitchFamily="18" charset="0"/>
              </a:rPr>
              <a:t> yang </a:t>
            </a:r>
            <a:r>
              <a:rPr lang="en-US" sz="2200" dirty="0" err="1" smtClean="0">
                <a:latin typeface="Times New Roman" pitchFamily="18" charset="0"/>
                <a:cs typeface="Times New Roman" pitchFamily="18" charset="0"/>
              </a:rPr>
              <a:t>diserap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adalah</a:t>
            </a:r>
            <a:r>
              <a:rPr lang="en-US" sz="2200" dirty="0" smtClean="0">
                <a:latin typeface="Times New Roman" pitchFamily="18" charset="0"/>
                <a:cs typeface="Times New Roman" pitchFamily="18" charset="0"/>
              </a:rPr>
              <a:t> :  Q = Q</a:t>
            </a:r>
            <a:r>
              <a:rPr lang="en-US" sz="2200" baseline="-25000" dirty="0" smtClean="0">
                <a:latin typeface="Times New Roman" pitchFamily="18" charset="0"/>
                <a:cs typeface="Times New Roman" pitchFamily="18" charset="0"/>
              </a:rPr>
              <a:t>H</a:t>
            </a:r>
            <a:r>
              <a:rPr lang="en-US" sz="2200" dirty="0" smtClean="0">
                <a:latin typeface="Times New Roman" pitchFamily="18" charset="0"/>
                <a:cs typeface="Times New Roman" pitchFamily="18" charset="0"/>
              </a:rPr>
              <a:t> + Q</a:t>
            </a:r>
            <a:r>
              <a:rPr lang="en-US" sz="2200" baseline="-25000" dirty="0" smtClean="0">
                <a:latin typeface="Times New Roman" pitchFamily="18" charset="0"/>
                <a:cs typeface="Times New Roman" pitchFamily="18" charset="0"/>
              </a:rPr>
              <a:t>L</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dalam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satu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siklus</a:t>
            </a:r>
            <a:r>
              <a:rPr lang="en-US" sz="2200" dirty="0" smtClean="0">
                <a:latin typeface="Times New Roman" pitchFamily="18" charset="0"/>
                <a:cs typeface="Times New Roman" pitchFamily="18" charset="0"/>
              </a:rPr>
              <a:t>) , </a:t>
            </a:r>
            <a:r>
              <a:rPr lang="en-US" sz="2200" dirty="0" err="1" smtClean="0">
                <a:latin typeface="Times New Roman" pitchFamily="18" charset="0"/>
                <a:cs typeface="Times New Roman" pitchFamily="18" charset="0"/>
              </a:rPr>
              <a:t>dengan</a:t>
            </a: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Q</a:t>
            </a:r>
            <a:r>
              <a:rPr lang="en-US" sz="2200" b="1" baseline="-25000" dirty="0" smtClean="0">
                <a:latin typeface="Times New Roman" pitchFamily="18" charset="0"/>
                <a:cs typeface="Times New Roman" pitchFamily="18" charset="0"/>
              </a:rPr>
              <a:t>L</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adalah</a:t>
            </a:r>
            <a:r>
              <a:rPr lang="en-US" sz="2200"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negatif</a:t>
            </a:r>
            <a:r>
              <a:rPr lang="en-US" sz="2200" dirty="0" smtClean="0">
                <a:latin typeface="Times New Roman" pitchFamily="18" charset="0"/>
                <a:cs typeface="Times New Roman" pitchFamily="18" charset="0"/>
              </a:rPr>
              <a:t>. </a:t>
            </a:r>
            <a:endParaRPr lang="id-ID" sz="2200" dirty="0" smtClean="0">
              <a:latin typeface="Times New Roman" pitchFamily="18" charset="0"/>
              <a:cs typeface="Times New Roman" pitchFamily="18" charset="0"/>
            </a:endParaRPr>
          </a:p>
        </p:txBody>
      </p:sp>
      <p:sp>
        <p:nvSpPr>
          <p:cNvPr id="51" name="Right Arrow 50">
            <a:hlinkClick r:id="rId8" action="ppaction://hlinksldjump"/>
          </p:cNvPr>
          <p:cNvSpPr/>
          <p:nvPr/>
        </p:nvSpPr>
        <p:spPr>
          <a:xfrm>
            <a:off x="4343400" y="64008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3" name="Right Arrow 52">
            <a:hlinkClick r:id="rId9" action="ppaction://hlinksldjump"/>
          </p:cNvPr>
          <p:cNvSpPr/>
          <p:nvPr/>
        </p:nvSpPr>
        <p:spPr>
          <a:xfrm rot="10800000">
            <a:off x="3657600" y="64008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nvGrpSpPr>
          <p:cNvPr id="62" name="Group 61"/>
          <p:cNvGrpSpPr/>
          <p:nvPr/>
        </p:nvGrpSpPr>
        <p:grpSpPr>
          <a:xfrm>
            <a:off x="990600" y="1828800"/>
            <a:ext cx="2438400" cy="2133600"/>
            <a:chOff x="-1828800" y="1905000"/>
            <a:chExt cx="1947335" cy="1752600"/>
          </a:xfrm>
        </p:grpSpPr>
        <p:sp>
          <p:nvSpPr>
            <p:cNvPr id="23" name="Cube 22"/>
            <p:cNvSpPr/>
            <p:nvPr/>
          </p:nvSpPr>
          <p:spPr>
            <a:xfrm>
              <a:off x="-1524000" y="3200400"/>
              <a:ext cx="762000" cy="457200"/>
            </a:xfrm>
            <a:prstGeom prst="cub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an 24"/>
            <p:cNvSpPr/>
            <p:nvPr/>
          </p:nvSpPr>
          <p:spPr>
            <a:xfrm>
              <a:off x="-1295400" y="2286000"/>
              <a:ext cx="304800" cy="990600"/>
            </a:xfrm>
            <a:prstGeom prst="can">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108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an 25"/>
            <p:cNvSpPr/>
            <p:nvPr/>
          </p:nvSpPr>
          <p:spPr>
            <a:xfrm rot="5400000">
              <a:off x="-620605" y="2308860"/>
              <a:ext cx="182880" cy="990600"/>
            </a:xfrm>
            <a:prstGeom prst="can">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108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ube 26"/>
            <p:cNvSpPr/>
            <p:nvPr/>
          </p:nvSpPr>
          <p:spPr>
            <a:xfrm>
              <a:off x="-1676400" y="2514600"/>
              <a:ext cx="1143000" cy="533400"/>
            </a:xfrm>
            <a:prstGeom prst="cub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Can 27"/>
            <p:cNvSpPr/>
            <p:nvPr/>
          </p:nvSpPr>
          <p:spPr>
            <a:xfrm rot="5400000">
              <a:off x="-338665" y="2438400"/>
              <a:ext cx="182880" cy="731520"/>
            </a:xfrm>
            <a:prstGeom prst="can">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108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an 28"/>
            <p:cNvSpPr/>
            <p:nvPr/>
          </p:nvSpPr>
          <p:spPr>
            <a:xfrm>
              <a:off x="-1295400" y="2286000"/>
              <a:ext cx="304800" cy="304800"/>
            </a:xfrm>
            <a:prstGeom prst="can">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108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an 29"/>
            <p:cNvSpPr/>
            <p:nvPr/>
          </p:nvSpPr>
          <p:spPr>
            <a:xfrm>
              <a:off x="-1295400" y="3002280"/>
              <a:ext cx="304800" cy="274320"/>
            </a:xfrm>
            <a:prstGeom prst="can">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108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ube 21"/>
            <p:cNvSpPr/>
            <p:nvPr/>
          </p:nvSpPr>
          <p:spPr>
            <a:xfrm>
              <a:off x="-1524000" y="1905000"/>
              <a:ext cx="762000" cy="457200"/>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1447800" y="2057400"/>
              <a:ext cx="450444" cy="276999"/>
            </a:xfrm>
            <a:prstGeom prst="rect">
              <a:avLst/>
            </a:prstGeom>
            <a:noFill/>
          </p:spPr>
          <p:txBody>
            <a:bodyPr wrap="none" lIns="0" tIns="0" rIns="0" bIns="0" rtlCol="0">
              <a:spAutoFit/>
            </a:bodyPr>
            <a:lstStyle/>
            <a:p>
              <a:r>
                <a:rPr lang="en-US" dirty="0" smtClean="0"/>
                <a:t>T</a:t>
              </a:r>
              <a:r>
                <a:rPr lang="en-US" baseline="-25000" dirty="0" smtClean="0"/>
                <a:t>H</a:t>
              </a:r>
              <a:r>
                <a:rPr lang="en-US" dirty="0" smtClean="0"/>
                <a:t> &gt;</a:t>
              </a:r>
              <a:endParaRPr lang="en-US" dirty="0"/>
            </a:p>
          </p:txBody>
        </p:sp>
        <p:sp>
          <p:nvSpPr>
            <p:cNvPr id="32" name="TextBox 31"/>
            <p:cNvSpPr txBox="1"/>
            <p:nvPr/>
          </p:nvSpPr>
          <p:spPr>
            <a:xfrm>
              <a:off x="-1447800" y="3352800"/>
              <a:ext cx="419089" cy="276999"/>
            </a:xfrm>
            <a:prstGeom prst="rect">
              <a:avLst/>
            </a:prstGeom>
            <a:noFill/>
          </p:spPr>
          <p:txBody>
            <a:bodyPr wrap="none" lIns="0" tIns="0" rIns="0" bIns="0" rtlCol="0">
              <a:spAutoFit/>
            </a:bodyPr>
            <a:lstStyle/>
            <a:p>
              <a:r>
                <a:rPr lang="en-US" dirty="0" smtClean="0"/>
                <a:t>T</a:t>
              </a:r>
              <a:r>
                <a:rPr lang="en-US" baseline="-25000" dirty="0" smtClean="0"/>
                <a:t>L</a:t>
              </a:r>
              <a:r>
                <a:rPr lang="en-US" dirty="0" smtClean="0"/>
                <a:t> &lt;</a:t>
              </a:r>
              <a:endParaRPr lang="en-US" dirty="0"/>
            </a:p>
          </p:txBody>
        </p:sp>
        <p:sp>
          <p:nvSpPr>
            <p:cNvPr id="33" name="TextBox 32"/>
            <p:cNvSpPr txBox="1"/>
            <p:nvPr/>
          </p:nvSpPr>
          <p:spPr>
            <a:xfrm>
              <a:off x="-169918" y="2697090"/>
              <a:ext cx="169918" cy="215444"/>
            </a:xfrm>
            <a:prstGeom prst="rect">
              <a:avLst/>
            </a:prstGeom>
            <a:noFill/>
          </p:spPr>
          <p:txBody>
            <a:bodyPr wrap="none" lIns="0" tIns="0" rIns="0" bIns="0" rtlCol="0">
              <a:spAutoFit/>
            </a:bodyPr>
            <a:lstStyle/>
            <a:p>
              <a:r>
                <a:rPr lang="en-US" sz="1400" dirty="0" smtClean="0"/>
                <a:t>W</a:t>
              </a:r>
              <a:endParaRPr lang="en-US" sz="1400" dirty="0"/>
            </a:p>
          </p:txBody>
        </p:sp>
        <p:cxnSp>
          <p:nvCxnSpPr>
            <p:cNvPr id="36" name="Straight Arrow Connector 35"/>
            <p:cNvCxnSpPr/>
            <p:nvPr/>
          </p:nvCxnSpPr>
          <p:spPr>
            <a:xfrm>
              <a:off x="-533400" y="2819400"/>
              <a:ext cx="3048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1143000" y="2407920"/>
              <a:ext cx="0" cy="18288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1066800" y="3093720"/>
              <a:ext cx="0" cy="18288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1295400" y="2590800"/>
              <a:ext cx="325410" cy="215444"/>
            </a:xfrm>
            <a:prstGeom prst="rect">
              <a:avLst/>
            </a:prstGeom>
            <a:noFill/>
          </p:spPr>
          <p:txBody>
            <a:bodyPr wrap="none" lIns="0" tIns="0" rIns="0" bIns="0" rtlCol="0">
              <a:spAutoFit/>
            </a:bodyPr>
            <a:lstStyle/>
            <a:p>
              <a:r>
                <a:rPr lang="en-US" sz="1400" dirty="0" smtClean="0"/>
                <a:t>Q</a:t>
              </a:r>
              <a:r>
                <a:rPr lang="en-US" sz="1400" baseline="-25000" dirty="0" smtClean="0"/>
                <a:t>H</a:t>
              </a:r>
              <a:r>
                <a:rPr lang="en-US" sz="1400" dirty="0" smtClean="0"/>
                <a:t>  </a:t>
              </a:r>
              <a:endParaRPr lang="en-US" sz="1400" dirty="0"/>
            </a:p>
          </p:txBody>
        </p:sp>
        <p:sp>
          <p:nvSpPr>
            <p:cNvPr id="60" name="TextBox 59"/>
            <p:cNvSpPr txBox="1"/>
            <p:nvPr/>
          </p:nvSpPr>
          <p:spPr>
            <a:xfrm>
              <a:off x="-1317750" y="3048000"/>
              <a:ext cx="301749" cy="215444"/>
            </a:xfrm>
            <a:prstGeom prst="rect">
              <a:avLst/>
            </a:prstGeom>
            <a:noFill/>
          </p:spPr>
          <p:txBody>
            <a:bodyPr wrap="none" lIns="0" tIns="0" rIns="0" bIns="0" rtlCol="0">
              <a:spAutoFit/>
            </a:bodyPr>
            <a:lstStyle/>
            <a:p>
              <a:r>
                <a:rPr lang="en-US" sz="1400" dirty="0" smtClean="0"/>
                <a:t>Q</a:t>
              </a:r>
              <a:r>
                <a:rPr lang="en-US" sz="1400" baseline="-25000" dirty="0" smtClean="0"/>
                <a:t>L</a:t>
              </a:r>
              <a:r>
                <a:rPr lang="en-US" sz="1400" dirty="0" smtClean="0"/>
                <a:t>  </a:t>
              </a:r>
              <a:endParaRPr lang="en-US" sz="1400" dirty="0"/>
            </a:p>
          </p:txBody>
        </p:sp>
        <p:sp>
          <p:nvSpPr>
            <p:cNvPr id="61" name="TextBox 60"/>
            <p:cNvSpPr txBox="1"/>
            <p:nvPr/>
          </p:nvSpPr>
          <p:spPr>
            <a:xfrm>
              <a:off x="-1828800" y="2743200"/>
              <a:ext cx="577081" cy="215444"/>
            </a:xfrm>
            <a:prstGeom prst="rect">
              <a:avLst/>
            </a:prstGeom>
            <a:noFill/>
          </p:spPr>
          <p:txBody>
            <a:bodyPr wrap="none" lIns="0" tIns="0" rIns="0" bIns="0" rtlCol="0">
              <a:spAutoFit/>
            </a:bodyPr>
            <a:lstStyle/>
            <a:p>
              <a:r>
                <a:rPr lang="en-US" sz="1400" dirty="0" err="1" smtClean="0"/>
                <a:t>mesin</a:t>
              </a:r>
              <a:r>
                <a:rPr lang="en-US" sz="1400" dirty="0" smtClean="0"/>
                <a:t>  </a:t>
              </a:r>
              <a:endParaRPr lang="en-US" sz="1400" dirty="0"/>
            </a:p>
          </p:txBody>
        </p:sp>
      </p:grpSp>
    </p:spTree>
    <p:extLst>
      <p:ext uri="{BB962C8B-B14F-4D97-AF65-F5344CB8AC3E}">
        <p14:creationId xmlns="" xmlns:p14="http://schemas.microsoft.com/office/powerpoint/2010/main" val="3752209198"/>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762000"/>
            <a:ext cx="8229600" cy="57912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6324600"/>
            <a:ext cx="6127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1"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22" name="Content Placeholder 2"/>
          <p:cNvSpPr>
            <a:spLocks noGrp="1"/>
          </p:cNvSpPr>
          <p:nvPr>
            <p:ph idx="1"/>
          </p:nvPr>
        </p:nvSpPr>
        <p:spPr>
          <a:xfrm>
            <a:off x="228600" y="1512640"/>
            <a:ext cx="7924800" cy="4735760"/>
          </a:xfrm>
        </p:spPr>
        <p:txBody>
          <a:bodyPr>
            <a:normAutofit lnSpcReduction="10000"/>
          </a:bodyPr>
          <a:lstStyle/>
          <a:p>
            <a:pPr marL="0" indent="0" algn="just">
              <a:buNone/>
            </a:pPr>
            <a:r>
              <a:rPr lang="en-US" sz="2200" dirty="0" err="1" smtClean="0">
                <a:latin typeface="Times New Roman" pitchFamily="18" charset="0"/>
                <a:cs typeface="Times New Roman" pitchFamily="18" charset="0"/>
              </a:rPr>
              <a:t>Keluaran</a:t>
            </a:r>
            <a:r>
              <a:rPr lang="en-US" sz="2200" dirty="0" smtClean="0">
                <a:latin typeface="Times New Roman" pitchFamily="18" charset="0"/>
                <a:cs typeface="Times New Roman" pitchFamily="18" charset="0"/>
              </a:rPr>
              <a:t> yang </a:t>
            </a:r>
            <a:r>
              <a:rPr lang="en-US" sz="2200" dirty="0" err="1" smtClean="0">
                <a:latin typeface="Times New Roman" pitchFamily="18" charset="0"/>
                <a:cs typeface="Times New Roman" pitchFamily="18" charset="0"/>
              </a:rPr>
              <a:t>sangat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berguna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dari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mesin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tersebut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adalah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kerja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neto</a:t>
            </a:r>
            <a:r>
              <a:rPr lang="en-US" sz="2200" dirty="0" smtClean="0">
                <a:latin typeface="Times New Roman" pitchFamily="18" charset="0"/>
                <a:cs typeface="Times New Roman" pitchFamily="18" charset="0"/>
              </a:rPr>
              <a:t> yang </a:t>
            </a:r>
            <a:r>
              <a:rPr lang="en-US" sz="2200" dirty="0" err="1" smtClean="0">
                <a:latin typeface="Times New Roman" pitchFamily="18" charset="0"/>
                <a:cs typeface="Times New Roman" pitchFamily="18" charset="0"/>
              </a:rPr>
              <a:t>dilakukan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bahan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kerja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menurut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hukum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termodinamika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pertama</a:t>
            </a:r>
            <a:r>
              <a:rPr lang="en-US" sz="2200" dirty="0" smtClean="0">
                <a:latin typeface="Times New Roman" pitchFamily="18" charset="0"/>
                <a:cs typeface="Times New Roman" pitchFamily="18" charset="0"/>
              </a:rPr>
              <a:t> : </a:t>
            </a:r>
            <a:endParaRPr lang="id-ID" sz="2200" dirty="0" smtClean="0">
              <a:latin typeface="Times New Roman" pitchFamily="18" charset="0"/>
              <a:cs typeface="Times New Roman" pitchFamily="18" charset="0"/>
            </a:endParaRPr>
          </a:p>
          <a:p>
            <a:pPr marL="0" indent="0" algn="just">
              <a:buNone/>
            </a:pPr>
            <a:r>
              <a:rPr lang="en-US" sz="2200" dirty="0" smtClean="0">
                <a:latin typeface="Times New Roman" pitchFamily="18" charset="0"/>
                <a:cs typeface="Times New Roman" pitchFamily="18" charset="0"/>
              </a:rPr>
              <a:t>		W = Q = Q</a:t>
            </a:r>
            <a:r>
              <a:rPr lang="en-US" sz="2200" baseline="-25000" dirty="0" smtClean="0">
                <a:latin typeface="Times New Roman" pitchFamily="18" charset="0"/>
                <a:cs typeface="Times New Roman" pitchFamily="18" charset="0"/>
              </a:rPr>
              <a:t>H</a:t>
            </a:r>
            <a:r>
              <a:rPr lang="en-US" sz="2200" dirty="0" smtClean="0">
                <a:latin typeface="Times New Roman" pitchFamily="18" charset="0"/>
                <a:cs typeface="Times New Roman" pitchFamily="18" charset="0"/>
              </a:rPr>
              <a:t> + Q</a:t>
            </a:r>
            <a:r>
              <a:rPr lang="en-US" sz="2200" baseline="-25000" dirty="0" smtClean="0">
                <a:latin typeface="Times New Roman" pitchFamily="18" charset="0"/>
                <a:cs typeface="Times New Roman" pitchFamily="18" charset="0"/>
              </a:rPr>
              <a:t>L</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dalam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satu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siklus</a:t>
            </a:r>
            <a:r>
              <a:rPr lang="en-US" sz="2200" dirty="0" smtClean="0">
                <a:latin typeface="Times New Roman" pitchFamily="18" charset="0"/>
                <a:cs typeface="Times New Roman" pitchFamily="18" charset="0"/>
              </a:rPr>
              <a:t>)</a:t>
            </a:r>
            <a:endParaRPr lang="id-ID" sz="2200" dirty="0" smtClean="0">
              <a:latin typeface="Times New Roman" pitchFamily="18" charset="0"/>
              <a:cs typeface="Times New Roman" pitchFamily="18" charset="0"/>
            </a:endParaRPr>
          </a:p>
          <a:p>
            <a:pPr marL="0" indent="0" algn="just">
              <a:buNone/>
            </a:pPr>
            <a:r>
              <a:rPr lang="en-US" sz="2200" dirty="0" err="1" smtClean="0">
                <a:latin typeface="Times New Roman" pitchFamily="18" charset="0"/>
                <a:cs typeface="Times New Roman" pitchFamily="18" charset="0"/>
              </a:rPr>
              <a:t>Panas</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yang </a:t>
            </a:r>
            <a:r>
              <a:rPr lang="en-US" sz="2200" dirty="0" err="1">
                <a:latin typeface="Times New Roman" pitchFamily="18" charset="0"/>
                <a:cs typeface="Times New Roman" pitchFamily="18" charset="0"/>
              </a:rPr>
              <a:t>diserap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biasanya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berasal</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dari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pembakaran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dari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bahan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bakar</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Panas</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yang</a:t>
            </a:r>
            <a:r>
              <a:rPr lang="id-ID"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dibuang</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dikeluarkan</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biasanya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tidak</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mempunyai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nilai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ekonomis</a:t>
            </a:r>
            <a:r>
              <a:rPr lang="en-US" sz="2200" dirty="0">
                <a:latin typeface="Times New Roman" pitchFamily="18" charset="0"/>
                <a:cs typeface="Times New Roman" pitchFamily="18" charset="0"/>
              </a:rPr>
              <a:t>. </a:t>
            </a:r>
            <a:endParaRPr lang="id-ID" sz="2200" dirty="0" smtClean="0">
              <a:latin typeface="Times New Roman" pitchFamily="18" charset="0"/>
              <a:cs typeface="Times New Roman" pitchFamily="18" charset="0"/>
            </a:endParaRPr>
          </a:p>
          <a:p>
            <a:pPr marL="0" indent="0" algn="just">
              <a:buNone/>
            </a:pPr>
            <a:r>
              <a:rPr lang="en-US" sz="2200" dirty="0" err="1" smtClean="0">
                <a:latin typeface="Times New Roman" pitchFamily="18" charset="0"/>
                <a:cs typeface="Times New Roman" pitchFamily="18" charset="0"/>
              </a:rPr>
              <a:t>Efisiensi</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termal</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panas</a:t>
            </a:r>
            <a:r>
              <a:rPr lang="en-US" sz="2200" dirty="0">
                <a:latin typeface="Times New Roman" pitchFamily="18" charset="0"/>
                <a:cs typeface="Times New Roman" pitchFamily="18" charset="0"/>
              </a:rPr>
              <a:t>), η, </a:t>
            </a:r>
            <a:r>
              <a:rPr lang="en-US" sz="2200" dirty="0" err="1">
                <a:latin typeface="Times New Roman" pitchFamily="18" charset="0"/>
                <a:cs typeface="Times New Roman" pitchFamily="18" charset="0"/>
              </a:rPr>
              <a:t>satu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siklus</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didefinisikan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sebagai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perbandingan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antara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kerja</a:t>
            </a:r>
            <a:r>
              <a:rPr lang="en-US" sz="2200" dirty="0">
                <a:latin typeface="Times New Roman" pitchFamily="18" charset="0"/>
                <a:cs typeface="Times New Roman" pitchFamily="18" charset="0"/>
              </a:rPr>
              <a:t> yang </a:t>
            </a:r>
            <a:r>
              <a:rPr lang="en-US" sz="2200" dirty="0" err="1">
                <a:latin typeface="Times New Roman" pitchFamily="18" charset="0"/>
                <a:cs typeface="Times New Roman" pitchFamily="18" charset="0"/>
              </a:rPr>
              <a:t>dilakukan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dengan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panas</a:t>
            </a:r>
            <a:r>
              <a:rPr lang="en-US" sz="2200" dirty="0">
                <a:latin typeface="Times New Roman" pitchFamily="18" charset="0"/>
                <a:cs typeface="Times New Roman" pitchFamily="18" charset="0"/>
              </a:rPr>
              <a:t> yang </a:t>
            </a:r>
            <a:r>
              <a:rPr lang="en-US" sz="2200" dirty="0" err="1">
                <a:latin typeface="Times New Roman" pitchFamily="18" charset="0"/>
                <a:cs typeface="Times New Roman" pitchFamily="18" charset="0"/>
              </a:rPr>
              <a:t>diserap</a:t>
            </a:r>
            <a:r>
              <a:rPr lang="en-US" sz="2200" dirty="0">
                <a:latin typeface="Times New Roman" pitchFamily="18" charset="0"/>
                <a:cs typeface="Times New Roman" pitchFamily="18" charset="0"/>
              </a:rPr>
              <a:t>. </a:t>
            </a:r>
            <a:endParaRPr lang="id-ID" sz="2200" dirty="0" smtClean="0">
              <a:latin typeface="Times New Roman" pitchFamily="18" charset="0"/>
              <a:cs typeface="Times New Roman" pitchFamily="18" charset="0"/>
            </a:endParaRPr>
          </a:p>
          <a:p>
            <a:pPr marL="0" indent="0" algn="just">
              <a:buNone/>
            </a:pPr>
            <a:r>
              <a:rPr lang="en-US" sz="2200" dirty="0">
                <a:latin typeface="Times New Roman" pitchFamily="18" charset="0"/>
                <a:cs typeface="Times New Roman" pitchFamily="18" charset="0"/>
              </a:rPr>
              <a:t>	</a:t>
            </a:r>
            <a:r>
              <a:rPr lang="id-ID"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η </a:t>
            </a:r>
            <a:r>
              <a:rPr lang="en-US" sz="2200" dirty="0">
                <a:latin typeface="Times New Roman" pitchFamily="18" charset="0"/>
                <a:cs typeface="Times New Roman" pitchFamily="18" charset="0"/>
              </a:rPr>
              <a:t>= W/Q</a:t>
            </a:r>
            <a:r>
              <a:rPr lang="en-US" sz="2200" baseline="-25000" dirty="0">
                <a:latin typeface="Times New Roman" pitchFamily="18" charset="0"/>
                <a:cs typeface="Times New Roman" pitchFamily="18" charset="0"/>
              </a:rPr>
              <a:t>H</a:t>
            </a:r>
            <a:r>
              <a:rPr lang="en-US" sz="2200" dirty="0">
                <a:latin typeface="Times New Roman" pitchFamily="18" charset="0"/>
                <a:cs typeface="Times New Roman" pitchFamily="18" charset="0"/>
              </a:rPr>
              <a:t> = (Q</a:t>
            </a:r>
            <a:r>
              <a:rPr lang="en-US" sz="2200" baseline="-25000" dirty="0">
                <a:latin typeface="Times New Roman" pitchFamily="18" charset="0"/>
                <a:cs typeface="Times New Roman" pitchFamily="18" charset="0"/>
              </a:rPr>
              <a:t>H</a:t>
            </a:r>
            <a:r>
              <a:rPr lang="en-US" sz="2200" dirty="0">
                <a:latin typeface="Times New Roman" pitchFamily="18" charset="0"/>
                <a:cs typeface="Times New Roman" pitchFamily="18" charset="0"/>
              </a:rPr>
              <a:t> + Q</a:t>
            </a:r>
            <a:r>
              <a:rPr lang="en-US" sz="2200" baseline="-25000" dirty="0">
                <a:latin typeface="Times New Roman" pitchFamily="18" charset="0"/>
                <a:cs typeface="Times New Roman" pitchFamily="18" charset="0"/>
              </a:rPr>
              <a:t>C</a:t>
            </a:r>
            <a:r>
              <a:rPr lang="en-US" sz="2200" dirty="0">
                <a:latin typeface="Times New Roman" pitchFamily="18" charset="0"/>
                <a:cs typeface="Times New Roman" pitchFamily="18" charset="0"/>
              </a:rPr>
              <a:t>)/</a:t>
            </a:r>
            <a:r>
              <a:rPr lang="en-US" sz="2200" dirty="0" smtClean="0">
                <a:latin typeface="Times New Roman" pitchFamily="18" charset="0"/>
                <a:cs typeface="Times New Roman" pitchFamily="18" charset="0"/>
              </a:rPr>
              <a:t>Q</a:t>
            </a:r>
            <a:r>
              <a:rPr lang="en-US" sz="2200" baseline="-25000" dirty="0" smtClean="0">
                <a:latin typeface="Times New Roman" pitchFamily="18" charset="0"/>
                <a:cs typeface="Times New Roman" pitchFamily="18" charset="0"/>
              </a:rPr>
              <a:t>H</a:t>
            </a:r>
            <a:endParaRPr lang="id-ID" sz="2200" dirty="0">
              <a:latin typeface="Times New Roman" pitchFamily="18" charset="0"/>
              <a:cs typeface="Times New Roman" pitchFamily="18" charset="0"/>
            </a:endParaRPr>
          </a:p>
          <a:p>
            <a:pPr marL="0" indent="0" algn="just">
              <a:buNone/>
            </a:pPr>
            <a:r>
              <a:rPr lang="en-US" sz="2200" dirty="0" err="1">
                <a:latin typeface="Times New Roman" pitchFamily="18" charset="0"/>
                <a:cs typeface="Times New Roman" pitchFamily="18" charset="0"/>
              </a:rPr>
              <a:t>Karena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kehilangan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oleh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gesekan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kerja</a:t>
            </a:r>
            <a:r>
              <a:rPr lang="en-US" sz="2200" dirty="0">
                <a:latin typeface="Times New Roman" pitchFamily="18" charset="0"/>
                <a:cs typeface="Times New Roman" pitchFamily="18" charset="0"/>
              </a:rPr>
              <a:t> yang </a:t>
            </a:r>
            <a:r>
              <a:rPr lang="en-US" sz="2200" dirty="0" err="1">
                <a:latin typeface="Times New Roman" pitchFamily="18" charset="0"/>
                <a:cs typeface="Times New Roman" pitchFamily="18" charset="0"/>
              </a:rPr>
              <a:t>dihasilkan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oleh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mesin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akan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lebih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kecil</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dari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kerja</a:t>
            </a:r>
            <a:r>
              <a:rPr lang="en-US" sz="2200" dirty="0">
                <a:latin typeface="Times New Roman" pitchFamily="18" charset="0"/>
                <a:cs typeface="Times New Roman" pitchFamily="18" charset="0"/>
              </a:rPr>
              <a:t> W, </a:t>
            </a:r>
            <a:r>
              <a:rPr lang="en-US" sz="2200" dirty="0" err="1">
                <a:latin typeface="Times New Roman" pitchFamily="18" charset="0"/>
                <a:cs typeface="Times New Roman" pitchFamily="18" charset="0"/>
              </a:rPr>
              <a:t>dan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efisiensinya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menjadi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lebih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kecil</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dari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efisiensi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termal</a:t>
            </a:r>
            <a:r>
              <a:rPr lang="en-US" sz="2200" dirty="0">
                <a:latin typeface="Times New Roman" pitchFamily="18" charset="0"/>
                <a:cs typeface="Times New Roman" pitchFamily="18" charset="0"/>
              </a:rPr>
              <a:t>, η</a:t>
            </a:r>
            <a:r>
              <a:rPr lang="en-US" sz="2200" dirty="0" smtClean="0">
                <a:latin typeface="Times New Roman" pitchFamily="18" charset="0"/>
                <a:cs typeface="Times New Roman" pitchFamily="18" charset="0"/>
              </a:rPr>
              <a:t>.</a:t>
            </a:r>
            <a:endParaRPr lang="id-ID" sz="2200" dirty="0">
              <a:latin typeface="Times New Roman" pitchFamily="18" charset="0"/>
              <a:cs typeface="Times New Roman" pitchFamily="18" charset="0"/>
            </a:endParaRPr>
          </a:p>
        </p:txBody>
      </p:sp>
      <p:sp>
        <p:nvSpPr>
          <p:cNvPr id="23" name="Rounded Rectangle 22">
            <a:hlinkClick r:id="rId3" action="ppaction://hlinksldjump"/>
          </p:cNvPr>
          <p:cNvSpPr/>
          <p:nvPr/>
        </p:nvSpPr>
        <p:spPr>
          <a:xfrm>
            <a:off x="2544129" y="838200"/>
            <a:ext cx="42672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MESIN </a:t>
            </a:r>
            <a:r>
              <a:rPr lang="en-US" sz="2400" b="1" dirty="0" smtClean="0"/>
              <a:t>PANAS</a:t>
            </a:r>
            <a:endParaRPr lang="en-US" sz="2400" b="1" dirty="0" smtClean="0">
              <a:solidFill>
                <a:prstClr val="black"/>
              </a:solidFill>
              <a:latin typeface="Century Gothic" pitchFamily="34" charset="0"/>
              <a:cs typeface="Arial" pitchFamily="34" charset="0"/>
            </a:endParaRPr>
          </a:p>
        </p:txBody>
      </p:sp>
    </p:spTree>
    <p:extLst>
      <p:ext uri="{BB962C8B-B14F-4D97-AF65-F5344CB8AC3E}">
        <p14:creationId xmlns="" xmlns:p14="http://schemas.microsoft.com/office/powerpoint/2010/main" val="1429147901"/>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37" name="Rounded Rectangle 36">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39" name="Rounded Rectangle 38">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0" name="Rounded Rectangle 39"/>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3" name="Isosceles Triangle 42"/>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44" name="Isosceles Triangle 4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46" name="Rounded Rectangle 45">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24" name="Round Diagonal Corner Rectangle 23"/>
          <p:cNvSpPr/>
          <p:nvPr/>
        </p:nvSpPr>
        <p:spPr>
          <a:xfrm>
            <a:off x="228600" y="9144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25" name="Right Arrow 24">
            <a:hlinkClick r:id="rId4" action="ppaction://hlinksldjump"/>
          </p:cNvPr>
          <p:cNvSpPr/>
          <p:nvPr/>
        </p:nvSpPr>
        <p:spPr>
          <a:xfrm>
            <a:off x="42672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Right Arrow 28">
            <a:hlinkClick r:id="rId3" action="ppaction://hlinksldjump"/>
          </p:cNvPr>
          <p:cNvSpPr/>
          <p:nvPr/>
        </p:nvSpPr>
        <p:spPr>
          <a:xfrm rot="10800000">
            <a:off x="3581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13326" name="Picture 20" descr="http://png-3.findicons.com/files/icons/1742/ecqlipse_2/128/home.png">
            <a:hlinkClick r:id="rId5" action="ppaction://hlinksldjump"/>
          </p:cNvPr>
          <p:cNvPicPr>
            <a:picLocks noChangeAspect="1" noChangeArrowheads="1"/>
          </p:cNvPicPr>
          <p:nvPr/>
        </p:nvPicPr>
        <p:blipFill>
          <a:blip r:embed="rId6"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8" name="Rounded Rectangle 37">
            <a:hlinkClick r:id="rId7"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3328"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3175" y="57912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 name="Rounded Rectangle 19">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000" b="1" dirty="0" smtClean="0"/>
              <a:t>MESIN PENDINGIN</a:t>
            </a:r>
            <a:endParaRPr lang="en-US" sz="2000" b="1" dirty="0">
              <a:solidFill>
                <a:schemeClr val="tx1"/>
              </a:solidFill>
              <a:latin typeface="Century Gothic" pitchFamily="34" charset="0"/>
              <a:cs typeface="Arial" pitchFamily="34" charset="0"/>
            </a:endParaRPr>
          </a:p>
        </p:txBody>
      </p:sp>
      <p:sp>
        <p:nvSpPr>
          <p:cNvPr id="22" name="Content Placeholder 2"/>
          <p:cNvSpPr>
            <a:spLocks noGrp="1"/>
          </p:cNvSpPr>
          <p:nvPr>
            <p:ph idx="1"/>
          </p:nvPr>
        </p:nvSpPr>
        <p:spPr>
          <a:xfrm>
            <a:off x="304800" y="1828801"/>
            <a:ext cx="7848600" cy="914399"/>
          </a:xfrm>
        </p:spPr>
        <p:txBody>
          <a:bodyPr>
            <a:normAutofit/>
          </a:bodyPr>
          <a:lstStyle/>
          <a:p>
            <a:pPr marL="0" indent="0" algn="just">
              <a:buNone/>
            </a:pPr>
            <a:r>
              <a:rPr lang="id-ID" sz="2400" dirty="0"/>
              <a:t>Mesin pendingin atau refrigerator dapat dibayangkan sebagai mesin bensin (motor bakar) yang dioperasikan kebalikannya. </a:t>
            </a:r>
          </a:p>
        </p:txBody>
      </p:sp>
      <p:sp>
        <p:nvSpPr>
          <p:cNvPr id="50" name="Rectangle 49"/>
          <p:cNvSpPr/>
          <p:nvPr/>
        </p:nvSpPr>
        <p:spPr>
          <a:xfrm>
            <a:off x="4038600" y="2743200"/>
            <a:ext cx="4114800" cy="2308324"/>
          </a:xfrm>
          <a:prstGeom prst="rect">
            <a:avLst/>
          </a:prstGeom>
        </p:spPr>
        <p:txBody>
          <a:bodyPr wrap="square">
            <a:spAutoFit/>
          </a:bodyPr>
          <a:lstStyle/>
          <a:p>
            <a:pPr algn="just"/>
            <a:r>
              <a:rPr lang="id-ID" sz="2400" dirty="0" smtClean="0">
                <a:latin typeface="+mn-lt"/>
              </a:rPr>
              <a:t>Pada mesin bensin, kalor diambil dari suatu reservoir panas, sebagian diubah menjadi kerja mekanik dan sisa panas dibuang keluar ke suatu reservoir dingin. </a:t>
            </a:r>
            <a:endParaRPr lang="id-ID" sz="2400" dirty="0">
              <a:latin typeface="+mn-lt"/>
            </a:endParaRPr>
          </a:p>
        </p:txBody>
      </p:sp>
      <p:grpSp>
        <p:nvGrpSpPr>
          <p:cNvPr id="69" name="Group 68"/>
          <p:cNvGrpSpPr/>
          <p:nvPr/>
        </p:nvGrpSpPr>
        <p:grpSpPr>
          <a:xfrm>
            <a:off x="914400" y="2819400"/>
            <a:ext cx="2438400" cy="2133600"/>
            <a:chOff x="914400" y="2819400"/>
            <a:chExt cx="2438400" cy="2133600"/>
          </a:xfrm>
        </p:grpSpPr>
        <p:sp>
          <p:nvSpPr>
            <p:cNvPr id="52" name="Cube 51"/>
            <p:cNvSpPr/>
            <p:nvPr/>
          </p:nvSpPr>
          <p:spPr>
            <a:xfrm>
              <a:off x="1296062" y="4396409"/>
              <a:ext cx="954156" cy="556591"/>
            </a:xfrm>
            <a:prstGeom prst="cub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Can 52"/>
            <p:cNvSpPr/>
            <p:nvPr/>
          </p:nvSpPr>
          <p:spPr>
            <a:xfrm>
              <a:off x="1582309" y="3283226"/>
              <a:ext cx="381662" cy="1205948"/>
            </a:xfrm>
            <a:prstGeom prst="can">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108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Can 53"/>
            <p:cNvSpPr/>
            <p:nvPr/>
          </p:nvSpPr>
          <p:spPr>
            <a:xfrm rot="5400000">
              <a:off x="2430449" y="3293828"/>
              <a:ext cx="222637" cy="1240402"/>
            </a:xfrm>
            <a:prstGeom prst="can">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108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Cube 54"/>
            <p:cNvSpPr/>
            <p:nvPr/>
          </p:nvSpPr>
          <p:spPr>
            <a:xfrm>
              <a:off x="1105231" y="3561522"/>
              <a:ext cx="1431234" cy="649357"/>
            </a:xfrm>
            <a:prstGeom prst="cub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Can 55"/>
            <p:cNvSpPr/>
            <p:nvPr/>
          </p:nvSpPr>
          <p:spPr>
            <a:xfrm rot="5400000">
              <a:off x="2783487" y="3456035"/>
              <a:ext cx="222637" cy="915989"/>
            </a:xfrm>
            <a:prstGeom prst="can">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108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Can 56"/>
            <p:cNvSpPr/>
            <p:nvPr/>
          </p:nvSpPr>
          <p:spPr>
            <a:xfrm>
              <a:off x="1582309" y="3283226"/>
              <a:ext cx="381662" cy="371061"/>
            </a:xfrm>
            <a:prstGeom prst="can">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108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Can 57"/>
            <p:cNvSpPr/>
            <p:nvPr/>
          </p:nvSpPr>
          <p:spPr>
            <a:xfrm>
              <a:off x="1582309" y="4155219"/>
              <a:ext cx="381662" cy="333955"/>
            </a:xfrm>
            <a:prstGeom prst="can">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108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Cube 58"/>
            <p:cNvSpPr/>
            <p:nvPr/>
          </p:nvSpPr>
          <p:spPr>
            <a:xfrm>
              <a:off x="1296062" y="2819400"/>
              <a:ext cx="954156" cy="556591"/>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1391478" y="3004930"/>
              <a:ext cx="564034" cy="337216"/>
            </a:xfrm>
            <a:prstGeom prst="rect">
              <a:avLst/>
            </a:prstGeom>
            <a:noFill/>
          </p:spPr>
          <p:txBody>
            <a:bodyPr wrap="none" lIns="0" tIns="0" rIns="0" bIns="0" rtlCol="0">
              <a:spAutoFit/>
            </a:bodyPr>
            <a:lstStyle/>
            <a:p>
              <a:r>
                <a:rPr lang="en-US" dirty="0" smtClean="0"/>
                <a:t>T</a:t>
              </a:r>
              <a:r>
                <a:rPr lang="en-US" baseline="-25000" dirty="0" smtClean="0"/>
                <a:t>H</a:t>
              </a:r>
              <a:r>
                <a:rPr lang="en-US" dirty="0" smtClean="0"/>
                <a:t> &gt;</a:t>
              </a:r>
              <a:endParaRPr lang="en-US" dirty="0"/>
            </a:p>
          </p:txBody>
        </p:sp>
        <p:sp>
          <p:nvSpPr>
            <p:cNvPr id="61" name="TextBox 60"/>
            <p:cNvSpPr txBox="1"/>
            <p:nvPr/>
          </p:nvSpPr>
          <p:spPr>
            <a:xfrm>
              <a:off x="1391478" y="4581939"/>
              <a:ext cx="524772" cy="337216"/>
            </a:xfrm>
            <a:prstGeom prst="rect">
              <a:avLst/>
            </a:prstGeom>
            <a:noFill/>
          </p:spPr>
          <p:txBody>
            <a:bodyPr wrap="none" lIns="0" tIns="0" rIns="0" bIns="0" rtlCol="0">
              <a:spAutoFit/>
            </a:bodyPr>
            <a:lstStyle/>
            <a:p>
              <a:r>
                <a:rPr lang="en-US" dirty="0" smtClean="0"/>
                <a:t>T</a:t>
              </a:r>
              <a:r>
                <a:rPr lang="en-US" baseline="-25000" dirty="0" smtClean="0"/>
                <a:t>L</a:t>
              </a:r>
              <a:r>
                <a:rPr lang="en-US" dirty="0" smtClean="0"/>
                <a:t> &lt;</a:t>
              </a:r>
              <a:endParaRPr lang="en-US" dirty="0"/>
            </a:p>
          </p:txBody>
        </p:sp>
        <p:sp>
          <p:nvSpPr>
            <p:cNvPr id="62" name="TextBox 61"/>
            <p:cNvSpPr txBox="1"/>
            <p:nvPr/>
          </p:nvSpPr>
          <p:spPr>
            <a:xfrm>
              <a:off x="2991607" y="3783683"/>
              <a:ext cx="212767" cy="262280"/>
            </a:xfrm>
            <a:prstGeom prst="rect">
              <a:avLst/>
            </a:prstGeom>
            <a:noFill/>
          </p:spPr>
          <p:txBody>
            <a:bodyPr wrap="none" lIns="0" tIns="0" rIns="0" bIns="0" rtlCol="0">
              <a:spAutoFit/>
            </a:bodyPr>
            <a:lstStyle/>
            <a:p>
              <a:r>
                <a:rPr lang="en-US" sz="1400" dirty="0" smtClean="0"/>
                <a:t>W</a:t>
              </a:r>
              <a:endParaRPr lang="en-US" sz="1400" dirty="0"/>
            </a:p>
          </p:txBody>
        </p:sp>
        <p:cxnSp>
          <p:nvCxnSpPr>
            <p:cNvPr id="63" name="Straight Arrow Connector 62"/>
            <p:cNvCxnSpPr/>
            <p:nvPr/>
          </p:nvCxnSpPr>
          <p:spPr>
            <a:xfrm>
              <a:off x="2536465" y="3932583"/>
              <a:ext cx="381662" cy="0"/>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1773140" y="3431650"/>
              <a:ext cx="0" cy="222637"/>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1868556" y="4266537"/>
              <a:ext cx="0" cy="222637"/>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582309" y="3654287"/>
              <a:ext cx="325410" cy="215444"/>
            </a:xfrm>
            <a:prstGeom prst="rect">
              <a:avLst/>
            </a:prstGeom>
            <a:noFill/>
          </p:spPr>
          <p:txBody>
            <a:bodyPr wrap="none" lIns="0" tIns="0" rIns="0" bIns="0" rtlCol="0">
              <a:spAutoFit/>
            </a:bodyPr>
            <a:lstStyle/>
            <a:p>
              <a:r>
                <a:rPr lang="en-US" sz="1400" b="1" dirty="0" smtClean="0"/>
                <a:t>Q</a:t>
              </a:r>
              <a:r>
                <a:rPr lang="en-US" sz="1400" b="1" baseline="-25000" dirty="0" smtClean="0"/>
                <a:t>H</a:t>
              </a:r>
              <a:r>
                <a:rPr lang="en-US" sz="1400" dirty="0" smtClean="0"/>
                <a:t>  </a:t>
              </a:r>
              <a:endParaRPr lang="en-US" sz="1400" dirty="0"/>
            </a:p>
          </p:txBody>
        </p:sp>
        <p:sp>
          <p:nvSpPr>
            <p:cNvPr id="67" name="TextBox 66"/>
            <p:cNvSpPr txBox="1"/>
            <p:nvPr/>
          </p:nvSpPr>
          <p:spPr>
            <a:xfrm>
              <a:off x="1594594" y="4210878"/>
              <a:ext cx="310406" cy="215444"/>
            </a:xfrm>
            <a:prstGeom prst="rect">
              <a:avLst/>
            </a:prstGeom>
            <a:noFill/>
          </p:spPr>
          <p:txBody>
            <a:bodyPr wrap="none" lIns="0" tIns="0" rIns="0" bIns="0" rtlCol="0">
              <a:spAutoFit/>
            </a:bodyPr>
            <a:lstStyle/>
            <a:p>
              <a:r>
                <a:rPr lang="en-US" sz="1400" b="1" dirty="0" smtClean="0"/>
                <a:t>Q</a:t>
              </a:r>
              <a:r>
                <a:rPr lang="en-US" sz="1400" b="1" baseline="-25000" dirty="0" smtClean="0"/>
                <a:t>L</a:t>
              </a:r>
              <a:r>
                <a:rPr lang="en-US" sz="1400" b="1" dirty="0" smtClean="0"/>
                <a:t>  </a:t>
              </a:r>
              <a:endParaRPr lang="en-US" sz="1400" b="1" dirty="0"/>
            </a:p>
          </p:txBody>
        </p:sp>
        <p:sp>
          <p:nvSpPr>
            <p:cNvPr id="68" name="TextBox 67"/>
            <p:cNvSpPr txBox="1"/>
            <p:nvPr/>
          </p:nvSpPr>
          <p:spPr>
            <a:xfrm>
              <a:off x="914400" y="3839817"/>
              <a:ext cx="722605" cy="262280"/>
            </a:xfrm>
            <a:prstGeom prst="rect">
              <a:avLst/>
            </a:prstGeom>
            <a:noFill/>
          </p:spPr>
          <p:txBody>
            <a:bodyPr wrap="none" lIns="0" tIns="0" rIns="0" bIns="0" rtlCol="0">
              <a:spAutoFit/>
            </a:bodyPr>
            <a:lstStyle/>
            <a:p>
              <a:r>
                <a:rPr lang="en-US" sz="1400" dirty="0" err="1" smtClean="0"/>
                <a:t>mesin</a:t>
              </a:r>
              <a:r>
                <a:rPr lang="en-US" sz="1400" dirty="0" smtClean="0"/>
                <a:t>  </a:t>
              </a:r>
              <a:endParaRPr lang="en-US" sz="1400" dirty="0"/>
            </a:p>
          </p:txBody>
        </p:sp>
      </p:gr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34" name="Round Diagonal Corner Rectangle 33"/>
          <p:cNvSpPr/>
          <p:nvPr/>
        </p:nvSpPr>
        <p:spPr>
          <a:xfrm>
            <a:off x="152400" y="914400"/>
            <a:ext cx="8077200" cy="55626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72" name="Rounded Rectangle 71">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2064" name="Picture 20" descr="http://png-3.findicons.com/files/icons/1742/ecqlipse_2/128/home.png">
            <a:hlinkClick r:id="rId7" action="ppaction://hlinksldjump"/>
          </p:cNvPr>
          <p:cNvPicPr>
            <a:picLocks noChangeAspect="1" noChangeArrowheads="1"/>
          </p:cNvPicPr>
          <p:nvPr/>
        </p:nvPicPr>
        <p:blipFill>
          <a:blip r:embed="rId8" cstate="print">
            <a:lum bright="70000" contrast="-70000"/>
            <a:extLst>
              <a:ext uri="{28A0092B-C50C-407E-A947-70E740481C1C}">
                <a14:useLocalDpi xmlns="" xmlns:a14="http://schemas.microsoft.com/office/drawing/2010/main" val="0"/>
              </a:ext>
            </a:extLst>
          </a:blip>
          <a:srcRect/>
          <a:stretch>
            <a:fillRect/>
          </a:stretch>
        </p:blipFill>
        <p:spPr bwMode="auto">
          <a:xfrm>
            <a:off x="7391400" y="60198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228600" y="64008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1" name="Rectangle 20"/>
          <p:cNvSpPr/>
          <p:nvPr/>
        </p:nvSpPr>
        <p:spPr>
          <a:xfrm>
            <a:off x="381000" y="1753612"/>
            <a:ext cx="7696200" cy="3046988"/>
          </a:xfrm>
          <a:prstGeom prst="rect">
            <a:avLst/>
          </a:prstGeom>
        </p:spPr>
        <p:txBody>
          <a:bodyPr wrap="square">
            <a:spAutoFit/>
          </a:bodyPr>
          <a:lstStyle/>
          <a:p>
            <a:pPr algn="just"/>
            <a:r>
              <a:rPr lang="id-ID" sz="2400" dirty="0" smtClean="0"/>
              <a:t>Pada mesin pendingin, Kalor diambil dari suatu reservoir dingin, kompresor mengganti menjadi kerja mekanik dan sisa panas dibuang ke suatu reservoir panas. Dengan referensi refrigerator yang biasa di pakai dirumah tangga (Kulkas), maka  makanan dan kubus es didalam kulkas sebagai reservoir dingin, motor listrik sebagai kerja mekanik dan udara disekeliling luar kulkas sebagai reservoir panas.</a:t>
            </a:r>
            <a:endParaRPr lang="id-ID" sz="2400" dirty="0"/>
          </a:p>
        </p:txBody>
      </p:sp>
      <p:sp>
        <p:nvSpPr>
          <p:cNvPr id="22" name="Rounded Rectangle 21">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000" b="1" dirty="0" smtClean="0"/>
              <a:t>MESIN PENDINGIN</a:t>
            </a:r>
            <a:endParaRPr lang="en-US" sz="2000" b="1" dirty="0">
              <a:solidFill>
                <a:schemeClr val="tx1"/>
              </a:solidFill>
              <a:latin typeface="Century Gothic" pitchFamily="34" charset="0"/>
              <a:cs typeface="Arial" pitchFamily="34" charset="0"/>
            </a:endParaRP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72" name="Rounded Rectangle 71">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2064" name="Picture 20" descr="http://png-3.findicons.com/files/icons/1742/ecqlipse_2/128/home.png">
            <a:hlinkClick r:id="rId7" action="ppaction://hlinksldjump"/>
          </p:cNvPr>
          <p:cNvPicPr>
            <a:picLocks noChangeAspect="1" noChangeArrowheads="1"/>
          </p:cNvPicPr>
          <p:nvPr/>
        </p:nvPicPr>
        <p:blipFill>
          <a:blip r:embed="rId8"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0" y="6324600"/>
            <a:ext cx="1069975"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1" name="Content Placeholder 2"/>
          <p:cNvSpPr>
            <a:spLocks noGrp="1"/>
          </p:cNvSpPr>
          <p:nvPr>
            <p:ph idx="1"/>
          </p:nvPr>
        </p:nvSpPr>
        <p:spPr>
          <a:xfrm>
            <a:off x="395536" y="1844824"/>
            <a:ext cx="7529264" cy="3528392"/>
          </a:xfrm>
        </p:spPr>
        <p:txBody>
          <a:bodyPr>
            <a:normAutofit/>
          </a:bodyPr>
          <a:lstStyle/>
          <a:p>
            <a:pPr marL="0" indent="0" algn="just">
              <a:buNone/>
            </a:pPr>
            <a:r>
              <a:rPr lang="id-ID" sz="2600" dirty="0">
                <a:latin typeface="Times New Roman" pitchFamily="18" charset="0"/>
                <a:cs typeface="Times New Roman" pitchFamily="18" charset="0"/>
              </a:rPr>
              <a:t>Dari segi </a:t>
            </a:r>
            <a:r>
              <a:rPr lang="id-ID" sz="2600" dirty="0" smtClean="0">
                <a:latin typeface="Times New Roman" pitchFamily="18" charset="0"/>
                <a:cs typeface="Times New Roman" pitchFamily="18" charset="0"/>
              </a:rPr>
              <a:t>ekonomis, </a:t>
            </a:r>
            <a:r>
              <a:rPr lang="id-ID" sz="2600" dirty="0">
                <a:latin typeface="Times New Roman" pitchFamily="18" charset="0"/>
                <a:cs typeface="Times New Roman" pitchFamily="18" charset="0"/>
              </a:rPr>
              <a:t>kulkas yang baik adalah menarik panas sebanyak-banyaknya dari makanan dan bongkah es yang ada di dalamnya, dengan kerja mekanik yang serendah-rendahnya (tenaga listrik kecil). Oleh karena itu didefinisikan </a:t>
            </a:r>
            <a:r>
              <a:rPr lang="id-ID" sz="2600" dirty="0" smtClean="0">
                <a:latin typeface="Times New Roman" pitchFamily="18" charset="0"/>
                <a:cs typeface="Times New Roman" pitchFamily="18" charset="0"/>
              </a:rPr>
              <a:t>efisiensi </a:t>
            </a:r>
            <a:r>
              <a:rPr lang="id-ID" sz="2600" dirty="0">
                <a:latin typeface="Times New Roman" pitchFamily="18" charset="0"/>
                <a:cs typeface="Times New Roman" pitchFamily="18" charset="0"/>
              </a:rPr>
              <a:t>sebagai :</a:t>
            </a:r>
          </a:p>
          <a:p>
            <a:pPr marL="0" indent="0" algn="just">
              <a:buNone/>
            </a:pPr>
            <a:r>
              <a:rPr lang="id-ID" sz="2600" dirty="0">
                <a:latin typeface="Times New Roman" pitchFamily="18" charset="0"/>
                <a:cs typeface="Times New Roman" pitchFamily="18" charset="0"/>
              </a:rPr>
              <a:t> </a:t>
            </a:r>
            <a:endParaRPr lang="id-ID" sz="2400" dirty="0">
              <a:latin typeface="Times New Roman" pitchFamily="18" charset="0"/>
              <a:cs typeface="Times New Roman" pitchFamily="18" charset="0"/>
            </a:endParaRPr>
          </a:p>
          <a:p>
            <a:pPr marL="0" indent="0" algn="just">
              <a:buNone/>
            </a:pPr>
            <a:r>
              <a:rPr lang="id-ID" sz="2400" dirty="0" smtClean="0">
                <a:latin typeface="Times New Roman" pitchFamily="18" charset="0"/>
                <a:cs typeface="Times New Roman" pitchFamily="18" charset="0"/>
              </a:rPr>
              <a:t>Efisiensi</a:t>
            </a:r>
            <a:r>
              <a:rPr lang="en-US" sz="2400"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η</a:t>
            </a:r>
            <a:r>
              <a:rPr lang="id-ID" sz="2400" b="1" dirty="0" smtClean="0">
                <a:latin typeface="Times New Roman" pitchFamily="18" charset="0"/>
                <a:cs typeface="Times New Roman" pitchFamily="18" charset="0"/>
              </a:rPr>
              <a:t> </a:t>
            </a:r>
            <a:r>
              <a:rPr lang="id-ID" sz="2400" b="1" dirty="0">
                <a:latin typeface="Times New Roman" pitchFamily="18" charset="0"/>
                <a:cs typeface="Times New Roman" pitchFamily="18" charset="0"/>
              </a:rPr>
              <a:t> =  - Q</a:t>
            </a:r>
            <a:r>
              <a:rPr lang="id-ID" sz="2400" b="1" baseline="-25000" dirty="0">
                <a:latin typeface="Times New Roman" pitchFamily="18" charset="0"/>
                <a:cs typeface="Times New Roman" pitchFamily="18" charset="0"/>
              </a:rPr>
              <a:t>L</a:t>
            </a:r>
            <a:r>
              <a:rPr lang="id-ID" sz="2400" b="1" dirty="0">
                <a:latin typeface="Times New Roman" pitchFamily="18" charset="0"/>
                <a:cs typeface="Times New Roman" pitchFamily="18" charset="0"/>
              </a:rPr>
              <a:t> / W = - Q</a:t>
            </a:r>
            <a:r>
              <a:rPr lang="id-ID" sz="2400" b="1" baseline="-25000" dirty="0">
                <a:latin typeface="Times New Roman" pitchFamily="18" charset="0"/>
                <a:cs typeface="Times New Roman" pitchFamily="18" charset="0"/>
              </a:rPr>
              <a:t>L</a:t>
            </a:r>
            <a:r>
              <a:rPr lang="id-ID" sz="2400" b="1" dirty="0">
                <a:latin typeface="Times New Roman" pitchFamily="18" charset="0"/>
                <a:cs typeface="Times New Roman" pitchFamily="18" charset="0"/>
              </a:rPr>
              <a:t> /(Q</a:t>
            </a:r>
            <a:r>
              <a:rPr lang="id-ID" sz="2400" b="1" baseline="-25000" dirty="0">
                <a:latin typeface="Times New Roman" pitchFamily="18" charset="0"/>
                <a:cs typeface="Times New Roman" pitchFamily="18" charset="0"/>
              </a:rPr>
              <a:t>H</a:t>
            </a:r>
            <a:r>
              <a:rPr lang="id-ID" sz="2400" b="1" dirty="0">
                <a:latin typeface="Times New Roman" pitchFamily="18" charset="0"/>
                <a:cs typeface="Times New Roman" pitchFamily="18" charset="0"/>
              </a:rPr>
              <a:t> + Q</a:t>
            </a:r>
            <a:r>
              <a:rPr lang="id-ID" sz="2400" b="1" baseline="-25000" dirty="0">
                <a:latin typeface="Times New Roman" pitchFamily="18" charset="0"/>
                <a:cs typeface="Times New Roman" pitchFamily="18" charset="0"/>
              </a:rPr>
              <a:t>L</a:t>
            </a:r>
            <a:r>
              <a:rPr lang="id-ID" sz="2400" b="1" dirty="0">
                <a:latin typeface="Times New Roman" pitchFamily="18" charset="0"/>
                <a:cs typeface="Times New Roman" pitchFamily="18" charset="0"/>
              </a:rPr>
              <a:t>)</a:t>
            </a:r>
            <a:r>
              <a:rPr lang="id-ID" sz="2400" dirty="0">
                <a:latin typeface="Times New Roman" pitchFamily="18" charset="0"/>
                <a:cs typeface="Times New Roman" pitchFamily="18" charset="0"/>
              </a:rPr>
              <a:t> </a:t>
            </a:r>
          </a:p>
        </p:txBody>
      </p:sp>
      <p:sp>
        <p:nvSpPr>
          <p:cNvPr id="22" name="Rounded Rectangle 21">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000" b="1" dirty="0" smtClean="0"/>
              <a:t>MESIN PENDINGIN</a:t>
            </a:r>
            <a:endParaRPr lang="en-US" sz="2000" b="1" dirty="0">
              <a:solidFill>
                <a:schemeClr val="tx1"/>
              </a:solidFill>
              <a:latin typeface="Century Gothic" pitchFamily="34" charset="0"/>
              <a:cs typeface="Arial" pitchFamily="34" charset="0"/>
            </a:endParaRP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685800"/>
            <a:ext cx="8077200" cy="61722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476999"/>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476999"/>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0"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 xmlns:a14="http://schemas.microsoft.com/office/drawing/2010/main" val="0"/>
              </a:ext>
            </a:extLst>
          </a:blip>
          <a:srcRect/>
          <a:stretch>
            <a:fillRect/>
          </a:stretch>
        </p:blipFill>
        <p:spPr bwMode="auto">
          <a:xfrm>
            <a:off x="7391400" y="5867400"/>
            <a:ext cx="990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75" y="6096000"/>
            <a:ext cx="765175"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3" name="Rectangle 32"/>
          <p:cNvSpPr/>
          <p:nvPr/>
        </p:nvSpPr>
        <p:spPr>
          <a:xfrm>
            <a:off x="467544" y="1219200"/>
            <a:ext cx="7685856" cy="5509200"/>
          </a:xfrm>
          <a:prstGeom prst="rect">
            <a:avLst/>
          </a:prstGeom>
        </p:spPr>
        <p:txBody>
          <a:bodyPr wrap="square">
            <a:spAutoFit/>
          </a:bodyPr>
          <a:lstStyle/>
          <a:p>
            <a:pPr algn="just"/>
            <a:r>
              <a:rPr lang="id-ID" sz="2200" dirty="0">
                <a:latin typeface="Times New Roman" pitchFamily="18" charset="0"/>
                <a:cs typeface="Times New Roman" pitchFamily="18" charset="0"/>
              </a:rPr>
              <a:t>Jika tidak ada kerja yang dibutuhkan untuk mengoperasikan mesin pendingin, maka </a:t>
            </a:r>
            <a:r>
              <a:rPr lang="en-US" sz="2200" dirty="0" err="1" smtClean="0">
                <a:latin typeface="Times New Roman" pitchFamily="18" charset="0"/>
                <a:cs typeface="Times New Roman" pitchFamily="18" charset="0"/>
              </a:rPr>
              <a:t>efisiensi</a:t>
            </a:r>
            <a:r>
              <a:rPr lang="en-US" sz="2200" dirty="0" smtClean="0">
                <a:latin typeface="Times New Roman" pitchFamily="18" charset="0"/>
                <a:cs typeface="Times New Roman" pitchFamily="18" charset="0"/>
              </a:rPr>
              <a:t> </a:t>
            </a:r>
            <a:r>
              <a:rPr lang="id-ID" sz="2200" dirty="0" smtClean="0">
                <a:latin typeface="Times New Roman" pitchFamily="18" charset="0"/>
                <a:cs typeface="Times New Roman" pitchFamily="18" charset="0"/>
              </a:rPr>
              <a:t>(panas </a:t>
            </a:r>
            <a:r>
              <a:rPr lang="id-ID" sz="2200" dirty="0">
                <a:latin typeface="Times New Roman" pitchFamily="18" charset="0"/>
                <a:cs typeface="Times New Roman" pitchFamily="18" charset="0"/>
              </a:rPr>
              <a:t>yang diambil dibagi dengan kerja yang dilakukan) akan menjadi tak berhingga. </a:t>
            </a:r>
            <a:r>
              <a:rPr lang="en-US" sz="2200" dirty="0" smtClean="0">
                <a:latin typeface="Times New Roman" pitchFamily="18" charset="0"/>
                <a:cs typeface="Times New Roman" pitchFamily="18" charset="0"/>
              </a:rPr>
              <a:t>E</a:t>
            </a:r>
            <a:r>
              <a:rPr lang="id-ID" sz="2200" dirty="0" smtClean="0">
                <a:latin typeface="Times New Roman" pitchFamily="18" charset="0"/>
                <a:cs typeface="Times New Roman" pitchFamily="18" charset="0"/>
              </a:rPr>
              <a:t>fisiensi </a:t>
            </a:r>
            <a:r>
              <a:rPr lang="id-ID" sz="2200" dirty="0">
                <a:latin typeface="Times New Roman" pitchFamily="18" charset="0"/>
                <a:cs typeface="Times New Roman" pitchFamily="18" charset="0"/>
              </a:rPr>
              <a:t>dari suatu mesin pendingin bervariasi sekitar antara 2 dan 6. </a:t>
            </a:r>
            <a:r>
              <a:rPr lang="en-US" sz="2200" dirty="0" smtClean="0">
                <a:latin typeface="Times New Roman" pitchFamily="18" charset="0"/>
                <a:cs typeface="Times New Roman" pitchFamily="18" charset="0"/>
              </a:rPr>
              <a:t>K</a:t>
            </a:r>
            <a:r>
              <a:rPr lang="id-ID" sz="2200" dirty="0" smtClean="0">
                <a:latin typeface="Times New Roman" pitchFamily="18" charset="0"/>
                <a:cs typeface="Times New Roman" pitchFamily="18" charset="0"/>
              </a:rPr>
              <a:t>erja </a:t>
            </a:r>
            <a:r>
              <a:rPr lang="id-ID" sz="2200" dirty="0">
                <a:latin typeface="Times New Roman" pitchFamily="18" charset="0"/>
                <a:cs typeface="Times New Roman" pitchFamily="18" charset="0"/>
              </a:rPr>
              <a:t>selalu dibutuhkan untuk mengalirkan panas dari benda </a:t>
            </a:r>
            <a:r>
              <a:rPr lang="id-ID" sz="2200" dirty="0" smtClean="0">
                <a:latin typeface="Times New Roman" pitchFamily="18" charset="0"/>
                <a:cs typeface="Times New Roman" pitchFamily="18" charset="0"/>
              </a:rPr>
              <a:t>yang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bertemperatur</a:t>
            </a:r>
            <a:r>
              <a:rPr lang="id-ID" sz="2200" dirty="0" smtClean="0">
                <a:latin typeface="Times New Roman" pitchFamily="18" charset="0"/>
                <a:cs typeface="Times New Roman" pitchFamily="18" charset="0"/>
              </a:rPr>
              <a:t> </a:t>
            </a:r>
            <a:r>
              <a:rPr lang="id-ID" sz="2200" dirty="0">
                <a:latin typeface="Times New Roman" pitchFamily="18" charset="0"/>
                <a:cs typeface="Times New Roman" pitchFamily="18" charset="0"/>
              </a:rPr>
              <a:t>lebih </a:t>
            </a:r>
            <a:r>
              <a:rPr lang="en-US" sz="2200" dirty="0" err="1" smtClean="0">
                <a:latin typeface="Times New Roman" pitchFamily="18" charset="0"/>
                <a:cs typeface="Times New Roman" pitchFamily="18" charset="0"/>
              </a:rPr>
              <a:t>rendah</a:t>
            </a:r>
            <a:r>
              <a:rPr lang="id-ID" sz="2200" dirty="0" smtClean="0">
                <a:latin typeface="Times New Roman" pitchFamily="18" charset="0"/>
                <a:cs typeface="Times New Roman" pitchFamily="18" charset="0"/>
              </a:rPr>
              <a:t> </a:t>
            </a:r>
            <a:r>
              <a:rPr lang="id-ID" sz="2200" dirty="0">
                <a:latin typeface="Times New Roman" pitchFamily="18" charset="0"/>
                <a:cs typeface="Times New Roman" pitchFamily="18" charset="0"/>
              </a:rPr>
              <a:t>ke benda </a:t>
            </a:r>
            <a:r>
              <a:rPr lang="id-ID" sz="2200" dirty="0" smtClean="0">
                <a:latin typeface="Times New Roman" pitchFamily="18" charset="0"/>
                <a:cs typeface="Times New Roman" pitchFamily="18" charset="0"/>
              </a:rPr>
              <a:t>yang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bertemperatur</a:t>
            </a:r>
            <a:r>
              <a:rPr lang="id-ID" sz="2200" dirty="0" smtClean="0">
                <a:latin typeface="Times New Roman" pitchFamily="18" charset="0"/>
                <a:cs typeface="Times New Roman" pitchFamily="18" charset="0"/>
              </a:rPr>
              <a:t> </a:t>
            </a:r>
            <a:r>
              <a:rPr lang="id-ID" sz="2200" dirty="0">
                <a:latin typeface="Times New Roman" pitchFamily="18" charset="0"/>
                <a:cs typeface="Times New Roman" pitchFamily="18" charset="0"/>
              </a:rPr>
              <a:t>lebih </a:t>
            </a:r>
            <a:r>
              <a:rPr lang="en-US" sz="2200" dirty="0" err="1" smtClean="0">
                <a:latin typeface="Times New Roman" pitchFamily="18" charset="0"/>
                <a:cs typeface="Times New Roman" pitchFamily="18" charset="0"/>
              </a:rPr>
              <a:t>tinggi</a:t>
            </a:r>
            <a:r>
              <a:rPr lang="id-ID" sz="2200" dirty="0" smtClean="0">
                <a:latin typeface="Times New Roman" pitchFamily="18" charset="0"/>
                <a:cs typeface="Times New Roman" pitchFamily="18" charset="0"/>
              </a:rPr>
              <a:t>. </a:t>
            </a:r>
            <a:r>
              <a:rPr lang="id-ID" sz="2200" dirty="0">
                <a:latin typeface="Times New Roman" pitchFamily="18" charset="0"/>
                <a:cs typeface="Times New Roman" pitchFamily="18" charset="0"/>
              </a:rPr>
              <a:t>Pernyataan yang negatif ini membawa ke suatu pernyataan lain dari HUKUM TERMODINAMIKA KEDUA, yaitu :</a:t>
            </a:r>
          </a:p>
          <a:p>
            <a:pPr algn="just"/>
            <a:r>
              <a:rPr lang="id-ID" sz="2200" dirty="0">
                <a:latin typeface="Times New Roman" pitchFamily="18" charset="0"/>
                <a:cs typeface="Times New Roman" pitchFamily="18" charset="0"/>
              </a:rPr>
              <a:t> </a:t>
            </a:r>
          </a:p>
          <a:p>
            <a:pPr algn="just"/>
            <a:r>
              <a:rPr lang="id-ID" sz="2200" b="1" i="1" dirty="0">
                <a:latin typeface="Times New Roman" pitchFamily="18" charset="0"/>
                <a:cs typeface="Times New Roman" pitchFamily="18" charset="0"/>
              </a:rPr>
              <a:t>Tidak mungkin ada proses yang dengan sendirinya mengalirkan panas dari benda yang </a:t>
            </a:r>
            <a:r>
              <a:rPr lang="en-US" sz="2200" b="1" i="1" dirty="0" err="1" smtClean="0">
                <a:latin typeface="Times New Roman" pitchFamily="18" charset="0"/>
                <a:cs typeface="Times New Roman" pitchFamily="18" charset="0"/>
              </a:rPr>
              <a:t>bertemperatur</a:t>
            </a:r>
            <a:r>
              <a:rPr lang="en-US" sz="2200" b="1" i="1" dirty="0" smtClean="0">
                <a:latin typeface="Times New Roman" pitchFamily="18" charset="0"/>
                <a:cs typeface="Times New Roman" pitchFamily="18" charset="0"/>
              </a:rPr>
              <a:t> </a:t>
            </a:r>
            <a:r>
              <a:rPr lang="id-ID" sz="2200" b="1" i="1" dirty="0" smtClean="0">
                <a:latin typeface="Times New Roman" pitchFamily="18" charset="0"/>
                <a:cs typeface="Times New Roman" pitchFamily="18" charset="0"/>
              </a:rPr>
              <a:t>lebih </a:t>
            </a:r>
            <a:r>
              <a:rPr lang="en-US" sz="2200" b="1" i="1" dirty="0" err="1" smtClean="0">
                <a:latin typeface="Times New Roman" pitchFamily="18" charset="0"/>
                <a:cs typeface="Times New Roman" pitchFamily="18" charset="0"/>
              </a:rPr>
              <a:t>rendah</a:t>
            </a:r>
            <a:r>
              <a:rPr lang="en-US" sz="2200" b="1" i="1" dirty="0" smtClean="0">
                <a:latin typeface="Times New Roman" pitchFamily="18" charset="0"/>
                <a:cs typeface="Times New Roman" pitchFamily="18" charset="0"/>
              </a:rPr>
              <a:t> </a:t>
            </a:r>
            <a:r>
              <a:rPr lang="id-ID" sz="2200" b="1" i="1" dirty="0" smtClean="0">
                <a:latin typeface="Times New Roman" pitchFamily="18" charset="0"/>
                <a:cs typeface="Times New Roman" pitchFamily="18" charset="0"/>
              </a:rPr>
              <a:t>ke </a:t>
            </a:r>
            <a:r>
              <a:rPr lang="en-US" sz="2200" b="1" i="1" dirty="0" err="1" smtClean="0">
                <a:latin typeface="Times New Roman" pitchFamily="18" charset="0"/>
                <a:cs typeface="Times New Roman" pitchFamily="18" charset="0"/>
              </a:rPr>
              <a:t>benda</a:t>
            </a:r>
            <a:r>
              <a:rPr lang="en-US" sz="2200" b="1" i="1" dirty="0" smtClean="0">
                <a:latin typeface="Times New Roman" pitchFamily="18" charset="0"/>
                <a:cs typeface="Times New Roman" pitchFamily="18" charset="0"/>
              </a:rPr>
              <a:t> </a:t>
            </a:r>
            <a:r>
              <a:rPr lang="id-ID" sz="2200" b="1" i="1" dirty="0" smtClean="0">
                <a:latin typeface="Times New Roman" pitchFamily="18" charset="0"/>
                <a:cs typeface="Times New Roman" pitchFamily="18" charset="0"/>
              </a:rPr>
              <a:t>yang </a:t>
            </a:r>
            <a:r>
              <a:rPr lang="en-US" sz="2200" b="1" i="1" dirty="0" err="1" smtClean="0">
                <a:latin typeface="Times New Roman" pitchFamily="18" charset="0"/>
                <a:cs typeface="Times New Roman" pitchFamily="18" charset="0"/>
              </a:rPr>
              <a:t>bertemperatur</a:t>
            </a:r>
            <a:r>
              <a:rPr lang="en-US" sz="2200" b="1" i="1" dirty="0" smtClean="0">
                <a:latin typeface="Times New Roman" pitchFamily="18" charset="0"/>
                <a:cs typeface="Times New Roman" pitchFamily="18" charset="0"/>
              </a:rPr>
              <a:t> </a:t>
            </a:r>
            <a:r>
              <a:rPr lang="id-ID" sz="2200" b="1" i="1" dirty="0" smtClean="0">
                <a:latin typeface="Times New Roman" pitchFamily="18" charset="0"/>
                <a:cs typeface="Times New Roman" pitchFamily="18" charset="0"/>
              </a:rPr>
              <a:t>lebih </a:t>
            </a:r>
            <a:r>
              <a:rPr lang="en-US" sz="2200" b="1" i="1" dirty="0" err="1" smtClean="0">
                <a:latin typeface="Times New Roman" pitchFamily="18" charset="0"/>
                <a:cs typeface="Times New Roman" pitchFamily="18" charset="0"/>
              </a:rPr>
              <a:t>tinggi</a:t>
            </a:r>
            <a:r>
              <a:rPr lang="id-ID" sz="2200" b="1" i="1" dirty="0" smtClean="0">
                <a:latin typeface="Times New Roman" pitchFamily="18" charset="0"/>
                <a:cs typeface="Times New Roman" pitchFamily="18" charset="0"/>
              </a:rPr>
              <a:t>. </a:t>
            </a:r>
            <a:endParaRPr lang="id-ID" sz="2200" dirty="0">
              <a:latin typeface="Times New Roman" pitchFamily="18" charset="0"/>
              <a:cs typeface="Times New Roman" pitchFamily="18" charset="0"/>
            </a:endParaRPr>
          </a:p>
          <a:p>
            <a:pPr algn="just"/>
            <a:r>
              <a:rPr lang="id-ID" sz="2200" dirty="0">
                <a:latin typeface="Times New Roman" pitchFamily="18" charset="0"/>
                <a:cs typeface="Times New Roman" pitchFamily="18" charset="0"/>
              </a:rPr>
              <a:t> </a:t>
            </a:r>
          </a:p>
          <a:p>
            <a:pPr algn="just"/>
            <a:r>
              <a:rPr lang="id-ID" sz="2200" dirty="0">
                <a:latin typeface="Times New Roman" pitchFamily="18" charset="0"/>
                <a:cs typeface="Times New Roman" pitchFamily="18" charset="0"/>
              </a:rPr>
              <a:t>Secara sepintas, pernyataan ini tidak berhubungan dengan hukum termodinamika kedua yang telah didefinisikan sebelumnya, tetapi dapat ditunjukkan bahwa kedua pernyataan tersebut adalah sama. </a:t>
            </a:r>
          </a:p>
        </p:txBody>
      </p:sp>
      <p:sp>
        <p:nvSpPr>
          <p:cNvPr id="37" name="Rounded Rectangle 36">
            <a:hlinkClick r:id="rId3" action="ppaction://hlinksldjump"/>
          </p:cNvPr>
          <p:cNvSpPr/>
          <p:nvPr/>
        </p:nvSpPr>
        <p:spPr>
          <a:xfrm>
            <a:off x="2514600" y="7620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000" b="1" dirty="0" smtClean="0"/>
              <a:t>MESIN PENDINGIN</a:t>
            </a:r>
            <a:endParaRPr lang="en-US" sz="2000" b="1" dirty="0">
              <a:solidFill>
                <a:schemeClr val="tx1"/>
              </a:solidFill>
              <a:latin typeface="Century Gothic" pitchFamily="34" charset="0"/>
              <a:cs typeface="Arial" pitchFamily="34" charset="0"/>
            </a:endParaRPr>
          </a:p>
        </p:txBody>
      </p:sp>
    </p:spTree>
    <p:extLst>
      <p:ext uri="{BB962C8B-B14F-4D97-AF65-F5344CB8AC3E}">
        <p14:creationId xmlns="" xmlns:p14="http://schemas.microsoft.com/office/powerpoint/2010/main" val="1735098609"/>
      </p:ext>
    </p:extLst>
  </p:cSld>
  <p:clrMapOvr>
    <a:masterClrMapping/>
  </p:clrMapOvr>
  <p:transition>
    <p:fade thruBlk="1"/>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b361c663fc10dc551ae28da18f8af4076e986f4"/>
</p:tagLst>
</file>

<file path=ppt/theme/theme1.xml><?xml version="1.0" encoding="utf-8"?>
<a:theme xmlns:a="http://schemas.openxmlformats.org/drawingml/2006/main" name="Office Them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6373</TotalTime>
  <Words>1761</Words>
  <Application>Microsoft Office PowerPoint</Application>
  <PresentationFormat>On-screen Show (4:3)</PresentationFormat>
  <Paragraphs>453</Paragraphs>
  <Slides>30</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3" baseType="lpstr">
      <vt:lpstr>Office Theme</vt:lpstr>
      <vt:lpstr>Equation</vt:lpstr>
      <vt:lpstr>Microsoft Equation 3.0</vt:lpstr>
      <vt:lpstr>Slide 1</vt:lpstr>
      <vt:lpstr>Slide 2</vt:lpstr>
      <vt:lpstr>Materi</vt:lpstr>
      <vt:lpstr>Materi</vt:lpstr>
      <vt:lpstr>Materi</vt:lpstr>
      <vt:lpstr>Materi</vt:lpstr>
      <vt:lpstr>Materi</vt:lpstr>
      <vt:lpstr>Materi</vt:lpstr>
      <vt:lpstr>Materi</vt:lpstr>
      <vt:lpstr>Materi</vt:lpstr>
      <vt:lpstr>Materi</vt:lpstr>
      <vt:lpstr>Materi</vt:lpstr>
      <vt:lpstr>Materi</vt:lpstr>
      <vt:lpstr>Slide 14</vt:lpstr>
      <vt:lpstr>Materi</vt:lpstr>
      <vt:lpstr>Materi</vt:lpstr>
      <vt:lpstr>Materi</vt:lpstr>
      <vt:lpstr>Materi</vt:lpstr>
      <vt:lpstr>Materi</vt:lpstr>
      <vt:lpstr>Materi</vt:lpstr>
      <vt:lpstr>Materi</vt:lpstr>
      <vt:lpstr>Slide 22</vt:lpstr>
      <vt:lpstr>Slide 23</vt:lpstr>
      <vt:lpstr>Slide 24</vt:lpstr>
      <vt:lpstr>Materi</vt:lpstr>
      <vt:lpstr>Slide 26</vt:lpstr>
      <vt:lpstr>Ringkasan</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SENSOR</dc:title>
  <dc:creator>ndiiit</dc:creator>
  <cp:lastModifiedBy>PAK TUTUG</cp:lastModifiedBy>
  <cp:revision>138</cp:revision>
  <dcterms:created xsi:type="dcterms:W3CDTF">2014-01-01T21:40:07Z</dcterms:created>
  <dcterms:modified xsi:type="dcterms:W3CDTF">2016-11-16T02:49:26Z</dcterms:modified>
</cp:coreProperties>
</file>