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Poppins" panose="00000500000000000000" pitchFamily="2" charset="0"/>
      <p:regular r:id="rId26"/>
      <p:bold r:id="rId27"/>
      <p:italic r:id="rId28"/>
      <p:boldItalic r:id="rId29"/>
    </p:embeddedFont>
    <p:embeddedFont>
      <p:font typeface="Poppins Bold" panose="00000800000000000000" charset="0"/>
      <p:regular r:id="rId30"/>
      <p:bold r:id="rId31"/>
    </p:embeddedFont>
    <p:embeddedFont>
      <p:font typeface="Poppins Semi-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08643" y="-2845727"/>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495050" y="0"/>
            <a:ext cx="7792950" cy="10288229"/>
            <a:chOff x="0" y="0"/>
            <a:chExt cx="26797495" cy="35377971"/>
          </a:xfrm>
        </p:grpSpPr>
        <p:sp>
          <p:nvSpPr>
            <p:cNvPr id="6" name="Freeform 6"/>
            <p:cNvSpPr/>
            <p:nvPr/>
          </p:nvSpPr>
          <p:spPr>
            <a:xfrm>
              <a:off x="0" y="0"/>
              <a:ext cx="26797508" cy="35378008"/>
            </a:xfrm>
            <a:custGeom>
              <a:avLst/>
              <a:gdLst/>
              <a:ahLst/>
              <a:cxnLst/>
              <a:rect l="l" t="t" r="r" b="b"/>
              <a:pathLst>
                <a:path w="26797508" h="35378008">
                  <a:moveTo>
                    <a:pt x="26797508" y="0"/>
                  </a:moveTo>
                  <a:lnTo>
                    <a:pt x="0" y="14351"/>
                  </a:lnTo>
                  <a:lnTo>
                    <a:pt x="6650355" y="12865989"/>
                  </a:lnTo>
                  <a:lnTo>
                    <a:pt x="1410335" y="23432390"/>
                  </a:lnTo>
                  <a:lnTo>
                    <a:pt x="7510780" y="35378008"/>
                  </a:lnTo>
                  <a:lnTo>
                    <a:pt x="26797508" y="35371785"/>
                  </a:lnTo>
                  <a:lnTo>
                    <a:pt x="26797508" y="0"/>
                  </a:lnTo>
                  <a:close/>
                </a:path>
              </a:pathLst>
            </a:custGeom>
            <a:blipFill>
              <a:blip r:embed="rId2"/>
              <a:stretch>
                <a:fillRect l="-83390" t="-7053" r="-32341" b="-1920"/>
              </a:stretch>
            </a:blipFill>
          </p:spPr>
        </p:sp>
      </p:grpSp>
      <p:grpSp>
        <p:nvGrpSpPr>
          <p:cNvPr id="7" name="Group 7"/>
          <p:cNvGrpSpPr/>
          <p:nvPr/>
        </p:nvGrpSpPr>
        <p:grpSpPr>
          <a:xfrm rot="-1572850">
            <a:off x="10355827" y="-5379083"/>
            <a:ext cx="951101" cy="18359252"/>
            <a:chOff x="0" y="0"/>
            <a:chExt cx="250496" cy="4835359"/>
          </a:xfrm>
        </p:grpSpPr>
        <p:sp>
          <p:nvSpPr>
            <p:cNvPr id="8" name="Freeform 8"/>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9" name="TextBox 9"/>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10800000">
            <a:off x="7601645" y="6767849"/>
            <a:ext cx="4934623" cy="4871009"/>
            <a:chOff x="0" y="0"/>
            <a:chExt cx="720488" cy="711200"/>
          </a:xfrm>
        </p:grpSpPr>
        <p:sp>
          <p:nvSpPr>
            <p:cNvPr id="11" name="Freeform 11"/>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2" name="TextBox 12"/>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144000" y="5086350"/>
            <a:ext cx="1492830" cy="1473585"/>
            <a:chOff x="0" y="0"/>
            <a:chExt cx="720488" cy="711200"/>
          </a:xfrm>
        </p:grpSpPr>
        <p:sp>
          <p:nvSpPr>
            <p:cNvPr id="14" name="Freeform 14"/>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2D176B"/>
            </a:solidFill>
          </p:spPr>
        </p:sp>
        <p:sp>
          <p:nvSpPr>
            <p:cNvPr id="15" name="TextBox 15"/>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10800000">
            <a:off x="9144000" y="3612765"/>
            <a:ext cx="1492830" cy="1473585"/>
            <a:chOff x="0" y="0"/>
            <a:chExt cx="720488" cy="711200"/>
          </a:xfrm>
        </p:grpSpPr>
        <p:sp>
          <p:nvSpPr>
            <p:cNvPr id="17" name="Freeform 17"/>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8" name="TextBox 18"/>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10800000">
            <a:off x="7931220" y="7074263"/>
            <a:ext cx="4008535" cy="3956860"/>
            <a:chOff x="0" y="0"/>
            <a:chExt cx="720488" cy="711200"/>
          </a:xfrm>
        </p:grpSpPr>
        <p:sp>
          <p:nvSpPr>
            <p:cNvPr id="20" name="Freeform 20"/>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21" name="TextBox 21"/>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663677" y="630011"/>
            <a:ext cx="7416528" cy="1563395"/>
            <a:chOff x="0" y="0"/>
            <a:chExt cx="9888703" cy="2084526"/>
          </a:xfrm>
        </p:grpSpPr>
        <p:sp>
          <p:nvSpPr>
            <p:cNvPr id="23" name="Freeform 23"/>
            <p:cNvSpPr/>
            <p:nvPr/>
          </p:nvSpPr>
          <p:spPr>
            <a:xfrm>
              <a:off x="0" y="100246"/>
              <a:ext cx="1718472" cy="1718472"/>
            </a:xfrm>
            <a:custGeom>
              <a:avLst/>
              <a:gdLst/>
              <a:ahLst/>
              <a:cxnLst/>
              <a:rect l="l" t="t" r="r" b="b"/>
              <a:pathLst>
                <a:path w="1718472" h="1718472">
                  <a:moveTo>
                    <a:pt x="0" y="0"/>
                  </a:moveTo>
                  <a:lnTo>
                    <a:pt x="1718472" y="0"/>
                  </a:lnTo>
                  <a:lnTo>
                    <a:pt x="1718472" y="1718472"/>
                  </a:lnTo>
                  <a:lnTo>
                    <a:pt x="0" y="1718472"/>
                  </a:lnTo>
                  <a:lnTo>
                    <a:pt x="0" y="0"/>
                  </a:lnTo>
                  <a:close/>
                </a:path>
              </a:pathLst>
            </a:custGeom>
            <a:blipFill>
              <a:blip r:embed="rId3"/>
              <a:stretch>
                <a:fillRect/>
              </a:stretch>
            </a:blipFill>
          </p:spPr>
        </p:sp>
        <p:sp>
          <p:nvSpPr>
            <p:cNvPr id="24" name="Freeform 24"/>
            <p:cNvSpPr/>
            <p:nvPr/>
          </p:nvSpPr>
          <p:spPr>
            <a:xfrm>
              <a:off x="2058186" y="265809"/>
              <a:ext cx="2914551" cy="1552909"/>
            </a:xfrm>
            <a:custGeom>
              <a:avLst/>
              <a:gdLst/>
              <a:ahLst/>
              <a:cxnLst/>
              <a:rect l="l" t="t" r="r" b="b"/>
              <a:pathLst>
                <a:path w="2914551" h="1552909">
                  <a:moveTo>
                    <a:pt x="0" y="0"/>
                  </a:moveTo>
                  <a:lnTo>
                    <a:pt x="2914551" y="0"/>
                  </a:lnTo>
                  <a:lnTo>
                    <a:pt x="2914551" y="1552909"/>
                  </a:lnTo>
                  <a:lnTo>
                    <a:pt x="0" y="1552909"/>
                  </a:lnTo>
                  <a:lnTo>
                    <a:pt x="0" y="0"/>
                  </a:lnTo>
                  <a:close/>
                </a:path>
              </a:pathLst>
            </a:custGeom>
            <a:blipFill>
              <a:blip r:embed="rId4"/>
              <a:stretch>
                <a:fillRect/>
              </a:stretch>
            </a:blipFill>
          </p:spPr>
        </p:sp>
        <p:sp>
          <p:nvSpPr>
            <p:cNvPr id="25" name="Freeform 25"/>
            <p:cNvSpPr/>
            <p:nvPr/>
          </p:nvSpPr>
          <p:spPr>
            <a:xfrm>
              <a:off x="5307103" y="0"/>
              <a:ext cx="2084526" cy="2084526"/>
            </a:xfrm>
            <a:custGeom>
              <a:avLst/>
              <a:gdLst/>
              <a:ahLst/>
              <a:cxnLst/>
              <a:rect l="l" t="t" r="r" b="b"/>
              <a:pathLst>
                <a:path w="2084526" h="2084526">
                  <a:moveTo>
                    <a:pt x="0" y="0"/>
                  </a:moveTo>
                  <a:lnTo>
                    <a:pt x="2084526" y="0"/>
                  </a:lnTo>
                  <a:lnTo>
                    <a:pt x="2084526" y="2084526"/>
                  </a:lnTo>
                  <a:lnTo>
                    <a:pt x="0" y="2084526"/>
                  </a:lnTo>
                  <a:lnTo>
                    <a:pt x="0" y="0"/>
                  </a:lnTo>
                  <a:close/>
                </a:path>
              </a:pathLst>
            </a:custGeom>
            <a:blipFill>
              <a:blip r:embed="rId5"/>
              <a:stretch>
                <a:fillRect/>
              </a:stretch>
            </a:blipFill>
          </p:spPr>
        </p:sp>
        <p:sp>
          <p:nvSpPr>
            <p:cNvPr id="26" name="Freeform 26"/>
            <p:cNvSpPr/>
            <p:nvPr/>
          </p:nvSpPr>
          <p:spPr>
            <a:xfrm>
              <a:off x="7696214" y="0"/>
              <a:ext cx="2192490" cy="2029120"/>
            </a:xfrm>
            <a:custGeom>
              <a:avLst/>
              <a:gdLst/>
              <a:ahLst/>
              <a:cxnLst/>
              <a:rect l="l" t="t" r="r" b="b"/>
              <a:pathLst>
                <a:path w="2192490" h="2029120">
                  <a:moveTo>
                    <a:pt x="0" y="0"/>
                  </a:moveTo>
                  <a:lnTo>
                    <a:pt x="2192489" y="0"/>
                  </a:lnTo>
                  <a:lnTo>
                    <a:pt x="2192489" y="2029120"/>
                  </a:lnTo>
                  <a:lnTo>
                    <a:pt x="0" y="2029120"/>
                  </a:lnTo>
                  <a:lnTo>
                    <a:pt x="0" y="0"/>
                  </a:lnTo>
                  <a:close/>
                </a:path>
              </a:pathLst>
            </a:custGeom>
            <a:blipFill>
              <a:blip r:embed="rId6"/>
              <a:stretch>
                <a:fillRect/>
              </a:stretch>
            </a:blipFill>
          </p:spPr>
        </p:sp>
      </p:grpSp>
      <p:sp>
        <p:nvSpPr>
          <p:cNvPr id="27" name="TextBox 27"/>
          <p:cNvSpPr txBox="1"/>
          <p:nvPr/>
        </p:nvSpPr>
        <p:spPr>
          <a:xfrm>
            <a:off x="1028701" y="8613091"/>
            <a:ext cx="7051506" cy="1128514"/>
          </a:xfrm>
          <a:prstGeom prst="rect">
            <a:avLst/>
          </a:prstGeom>
        </p:spPr>
        <p:txBody>
          <a:bodyPr wrap="square" lIns="0" tIns="0" rIns="0" bIns="0" rtlCol="0" anchor="t">
            <a:spAutoFit/>
          </a:bodyPr>
          <a:lstStyle/>
          <a:p>
            <a:pPr algn="l">
              <a:lnSpc>
                <a:spcPts val="4399"/>
              </a:lnSpc>
            </a:pPr>
            <a:r>
              <a:rPr lang="en-US" sz="3858" b="1" dirty="0">
                <a:solidFill>
                  <a:srgbClr val="000000"/>
                </a:solidFill>
                <a:latin typeface="Poppins Semi-Bold"/>
                <a:ea typeface="Poppins Semi-Bold"/>
                <a:cs typeface="Poppins Semi-Bold"/>
                <a:sym typeface="Poppins Semi-Bold"/>
              </a:rPr>
              <a:t>Aftuqa </a:t>
            </a:r>
            <a:r>
              <a:rPr lang="en-US" sz="3858" b="1" dirty="0" err="1">
                <a:solidFill>
                  <a:srgbClr val="000000"/>
                </a:solidFill>
                <a:latin typeface="Poppins Semi-Bold"/>
                <a:ea typeface="Poppins Semi-Bold"/>
                <a:cs typeface="Poppins Semi-Bold"/>
                <a:sym typeface="Poppins Semi-Bold"/>
              </a:rPr>
              <a:t>Sholikatur</a:t>
            </a:r>
            <a:r>
              <a:rPr lang="en-US" sz="3858" b="1" dirty="0">
                <a:solidFill>
                  <a:srgbClr val="000000"/>
                </a:solidFill>
                <a:latin typeface="Poppins Semi-Bold"/>
                <a:ea typeface="Poppins Semi-Bold"/>
                <a:cs typeface="Poppins Semi-Bold"/>
                <a:sym typeface="Poppins Semi-Bold"/>
              </a:rPr>
              <a:t> Rohmania, S.M., M.M</a:t>
            </a:r>
          </a:p>
        </p:txBody>
      </p:sp>
      <p:sp>
        <p:nvSpPr>
          <p:cNvPr id="28" name="TextBox 28"/>
          <p:cNvSpPr txBox="1"/>
          <p:nvPr/>
        </p:nvSpPr>
        <p:spPr>
          <a:xfrm>
            <a:off x="1028700" y="8312918"/>
            <a:ext cx="4751052" cy="346640"/>
          </a:xfrm>
          <a:prstGeom prst="rect">
            <a:avLst/>
          </a:prstGeom>
        </p:spPr>
        <p:txBody>
          <a:bodyPr lIns="0" tIns="0" rIns="0" bIns="0" rtlCol="0" anchor="t">
            <a:spAutoFit/>
          </a:bodyPr>
          <a:lstStyle/>
          <a:p>
            <a:pPr algn="l">
              <a:lnSpc>
                <a:spcPts val="2553"/>
              </a:lnSpc>
            </a:pPr>
            <a:r>
              <a:rPr lang="en-US" sz="2240">
                <a:solidFill>
                  <a:srgbClr val="000000"/>
                </a:solidFill>
                <a:latin typeface="Poppins"/>
                <a:ea typeface="Poppins"/>
                <a:cs typeface="Poppins"/>
                <a:sym typeface="Poppins"/>
              </a:rPr>
              <a:t>dosen Pengampu </a:t>
            </a:r>
          </a:p>
        </p:txBody>
      </p:sp>
      <p:sp>
        <p:nvSpPr>
          <p:cNvPr id="29" name="TextBox 29"/>
          <p:cNvSpPr txBox="1"/>
          <p:nvPr/>
        </p:nvSpPr>
        <p:spPr>
          <a:xfrm>
            <a:off x="990600" y="3118595"/>
            <a:ext cx="7516074" cy="3227493"/>
          </a:xfrm>
          <a:prstGeom prst="rect">
            <a:avLst/>
          </a:prstGeom>
        </p:spPr>
        <p:txBody>
          <a:bodyPr lIns="0" tIns="0" rIns="0" bIns="0" rtlCol="0" anchor="t">
            <a:spAutoFit/>
          </a:bodyPr>
          <a:lstStyle/>
          <a:p>
            <a:pPr algn="l">
              <a:lnSpc>
                <a:spcPts val="8286"/>
              </a:lnSpc>
            </a:pPr>
            <a:r>
              <a:rPr lang="en-US" sz="7333" b="1" spc="-219" dirty="0">
                <a:solidFill>
                  <a:srgbClr val="000000"/>
                </a:solidFill>
                <a:latin typeface="Poppins Bold"/>
                <a:ea typeface="Poppins Bold"/>
                <a:cs typeface="Poppins Bold"/>
                <a:sym typeface="Poppins Bold"/>
              </a:rPr>
              <a:t>PENDEKATAN TEKNOLOGI INFORMASI</a:t>
            </a:r>
          </a:p>
        </p:txBody>
      </p:sp>
      <p:sp>
        <p:nvSpPr>
          <p:cNvPr id="30" name="TextBox 30"/>
          <p:cNvSpPr txBox="1"/>
          <p:nvPr/>
        </p:nvSpPr>
        <p:spPr>
          <a:xfrm>
            <a:off x="990600" y="6516102"/>
            <a:ext cx="7318043" cy="756639"/>
          </a:xfrm>
          <a:prstGeom prst="rect">
            <a:avLst/>
          </a:prstGeom>
        </p:spPr>
        <p:txBody>
          <a:bodyPr lIns="0" tIns="0" rIns="0" bIns="0" rtlCol="0" anchor="t">
            <a:spAutoFit/>
          </a:bodyPr>
          <a:lstStyle/>
          <a:p>
            <a:pPr algn="l">
              <a:lnSpc>
                <a:spcPts val="2940"/>
              </a:lnSpc>
            </a:pPr>
            <a:r>
              <a:rPr lang="en-US" sz="2579" b="1">
                <a:solidFill>
                  <a:srgbClr val="000000"/>
                </a:solidFill>
                <a:latin typeface="Poppins Semi-Bold"/>
                <a:ea typeface="Poppins Semi-Bold"/>
                <a:cs typeface="Poppins Semi-Bold"/>
                <a:sym typeface="Poppins Semi-Bold"/>
              </a:rPr>
              <a:t>Mata Kuliah : Sistem Informasi Manajemen</a:t>
            </a:r>
          </a:p>
          <a:p>
            <a:pPr algn="l">
              <a:lnSpc>
                <a:spcPts val="2940"/>
              </a:lnSpc>
            </a:pPr>
            <a:r>
              <a:rPr lang="en-US" sz="2579" b="1">
                <a:solidFill>
                  <a:srgbClr val="000000"/>
                </a:solidFill>
                <a:latin typeface="Poppins Semi-Bold"/>
                <a:ea typeface="Poppins Semi-Bold"/>
                <a:cs typeface="Poppins Semi-Bold"/>
                <a:sym typeface="Poppins Semi-Bold"/>
              </a:rPr>
              <a:t>Pertemuan :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854" y="9932533"/>
            <a:ext cx="20607885" cy="1582853"/>
            <a:chOff x="0" y="0"/>
            <a:chExt cx="5427591" cy="416883"/>
          </a:xfrm>
        </p:grpSpPr>
        <p:sp>
          <p:nvSpPr>
            <p:cNvPr id="3" name="Freeform 3"/>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4" name="TextBox 4"/>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8896" y="9932533"/>
            <a:ext cx="16110207" cy="1582853"/>
            <a:chOff x="0" y="0"/>
            <a:chExt cx="4243018" cy="416883"/>
          </a:xfrm>
        </p:grpSpPr>
        <p:sp>
          <p:nvSpPr>
            <p:cNvPr id="6" name="Freeform 6"/>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7" name="TextBox 7"/>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701465" y="-711763"/>
            <a:ext cx="1413604" cy="1395381"/>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802065" y="-517106"/>
            <a:ext cx="9907850" cy="1006067"/>
            <a:chOff x="0" y="0"/>
            <a:chExt cx="3953981" cy="401497"/>
          </a:xfrm>
        </p:grpSpPr>
        <p:sp>
          <p:nvSpPr>
            <p:cNvPr id="12" name="Freeform 12"/>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13" name="TextBox 13"/>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flipH="1">
            <a:off x="10700050" y="2318863"/>
            <a:ext cx="6829637" cy="6300340"/>
          </a:xfrm>
          <a:custGeom>
            <a:avLst/>
            <a:gdLst/>
            <a:ahLst/>
            <a:cxnLst/>
            <a:rect l="l" t="t" r="r" b="b"/>
            <a:pathLst>
              <a:path w="6829637" h="6300340">
                <a:moveTo>
                  <a:pt x="6829637" y="0"/>
                </a:moveTo>
                <a:lnTo>
                  <a:pt x="0" y="0"/>
                </a:lnTo>
                <a:lnTo>
                  <a:pt x="0" y="6300340"/>
                </a:lnTo>
                <a:lnTo>
                  <a:pt x="6829637" y="6300340"/>
                </a:lnTo>
                <a:lnTo>
                  <a:pt x="682963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720187" y="3389600"/>
            <a:ext cx="9482023" cy="5079768"/>
          </a:xfrm>
          <a:prstGeom prst="rect">
            <a:avLst/>
          </a:prstGeom>
        </p:spPr>
        <p:txBody>
          <a:bodyPr lIns="0" tIns="0" rIns="0" bIns="0" rtlCol="0" anchor="t">
            <a:spAutoFit/>
          </a:bodyPr>
          <a:lstStyle/>
          <a:p>
            <a:pPr marL="747757" lvl="1" indent="-373878" algn="l">
              <a:lnSpc>
                <a:spcPts val="3982"/>
              </a:lnSpc>
              <a:buFont typeface="Arial"/>
              <a:buChar char="•"/>
            </a:pPr>
            <a:r>
              <a:rPr lang="en-US" sz="3463" b="1" spc="-103">
                <a:solidFill>
                  <a:srgbClr val="000000"/>
                </a:solidFill>
                <a:latin typeface="Poppins Bold"/>
                <a:ea typeface="Poppins Bold"/>
                <a:cs typeface="Poppins Bold"/>
                <a:sym typeface="Poppins Bold"/>
              </a:rPr>
              <a:t>Analisa ini </a:t>
            </a:r>
            <a:r>
              <a:rPr lang="en-US" sz="3463" spc="-103">
                <a:solidFill>
                  <a:srgbClr val="000000"/>
                </a:solidFill>
                <a:latin typeface="Poppins"/>
                <a:ea typeface="Poppins"/>
                <a:cs typeface="Poppins"/>
                <a:sym typeface="Poppins"/>
              </a:rPr>
              <a:t>untuk menghasilkan spesifikasi kebutuhan (spesifikasi) yg rinci tentang hal-hal yg akan dilakukan sistem ketika diimplementasikan.</a:t>
            </a:r>
          </a:p>
          <a:p>
            <a:pPr algn="l">
              <a:lnSpc>
                <a:spcPts val="3982"/>
              </a:lnSpc>
            </a:pPr>
            <a:endParaRPr lang="en-US" sz="3463" spc="-103">
              <a:solidFill>
                <a:srgbClr val="000000"/>
              </a:solidFill>
              <a:latin typeface="Poppins"/>
              <a:ea typeface="Poppins"/>
              <a:cs typeface="Poppins"/>
              <a:sym typeface="Poppins"/>
            </a:endParaRPr>
          </a:p>
          <a:p>
            <a:pPr marL="747757" lvl="1" indent="-373878" algn="l">
              <a:lnSpc>
                <a:spcPts val="3982"/>
              </a:lnSpc>
              <a:buFont typeface="Arial"/>
              <a:buChar char="•"/>
            </a:pPr>
            <a:r>
              <a:rPr lang="en-US" sz="3463" b="1" spc="-103">
                <a:solidFill>
                  <a:srgbClr val="000000"/>
                </a:solidFill>
                <a:latin typeface="Poppins Bold"/>
                <a:ea typeface="Poppins Bold"/>
                <a:cs typeface="Poppins Bold"/>
                <a:sym typeface="Poppins Bold"/>
              </a:rPr>
              <a:t>Dipakai untuk membuat</a:t>
            </a:r>
            <a:r>
              <a:rPr lang="en-US" sz="3463" spc="-103">
                <a:solidFill>
                  <a:srgbClr val="000000"/>
                </a:solidFill>
                <a:latin typeface="Poppins"/>
                <a:ea typeface="Poppins"/>
                <a:cs typeface="Poppins"/>
                <a:sym typeface="Poppins"/>
              </a:rPr>
              <a:t> kesepahaman antara pengembang sistem, pemakai yg kelak menggunakan sistem, manajemen dan mitra kerja (auditor)</a:t>
            </a:r>
          </a:p>
          <a:p>
            <a:pPr algn="l">
              <a:lnSpc>
                <a:spcPts val="3982"/>
              </a:lnSpc>
            </a:pPr>
            <a:endParaRPr lang="en-US" sz="3463" spc="-103">
              <a:solidFill>
                <a:srgbClr val="000000"/>
              </a:solidFill>
              <a:latin typeface="Poppins"/>
              <a:ea typeface="Poppins"/>
              <a:cs typeface="Poppins"/>
              <a:sym typeface="Poppins"/>
            </a:endParaRPr>
          </a:p>
        </p:txBody>
      </p:sp>
      <p:sp>
        <p:nvSpPr>
          <p:cNvPr id="16" name="TextBox 16"/>
          <p:cNvSpPr txBox="1"/>
          <p:nvPr/>
        </p:nvSpPr>
        <p:spPr>
          <a:xfrm>
            <a:off x="1623552" y="962206"/>
            <a:ext cx="5468954" cy="1954148"/>
          </a:xfrm>
          <a:prstGeom prst="rect">
            <a:avLst/>
          </a:prstGeom>
        </p:spPr>
        <p:txBody>
          <a:bodyPr lIns="0" tIns="0" rIns="0" bIns="0" rtlCol="0" anchor="t">
            <a:spAutoFit/>
          </a:bodyPr>
          <a:lstStyle/>
          <a:p>
            <a:pPr algn="l">
              <a:lnSpc>
                <a:spcPts val="7457"/>
              </a:lnSpc>
            </a:pPr>
            <a:r>
              <a:rPr lang="en-US" sz="6599" b="1" spc="-197">
                <a:solidFill>
                  <a:srgbClr val="000000"/>
                </a:solidFill>
                <a:latin typeface="Poppins Bold"/>
                <a:ea typeface="Poppins Bold"/>
                <a:cs typeface="Poppins Bold"/>
                <a:sym typeface="Poppins Bold"/>
              </a:rPr>
              <a:t>Analisa Kebutuhan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82715" y="-928929"/>
            <a:ext cx="5832778" cy="1570018"/>
            <a:chOff x="0" y="0"/>
            <a:chExt cx="1536205" cy="413503"/>
          </a:xfrm>
        </p:grpSpPr>
        <p:sp>
          <p:nvSpPr>
            <p:cNvPr id="3" name="Freeform 3"/>
            <p:cNvSpPr/>
            <p:nvPr/>
          </p:nvSpPr>
          <p:spPr>
            <a:xfrm>
              <a:off x="0" y="0"/>
              <a:ext cx="1536205" cy="413503"/>
            </a:xfrm>
            <a:custGeom>
              <a:avLst/>
              <a:gdLst/>
              <a:ahLst/>
              <a:cxnLst/>
              <a:rect l="l" t="t" r="r" b="b"/>
              <a:pathLst>
                <a:path w="1536205" h="413503">
                  <a:moveTo>
                    <a:pt x="203200" y="0"/>
                  </a:moveTo>
                  <a:lnTo>
                    <a:pt x="1536205" y="0"/>
                  </a:lnTo>
                  <a:lnTo>
                    <a:pt x="1333005" y="413503"/>
                  </a:lnTo>
                  <a:lnTo>
                    <a:pt x="0" y="413503"/>
                  </a:lnTo>
                  <a:lnTo>
                    <a:pt x="203200" y="0"/>
                  </a:lnTo>
                  <a:close/>
                </a:path>
              </a:pathLst>
            </a:custGeom>
            <a:solidFill>
              <a:srgbClr val="2D176B"/>
            </a:solidFill>
          </p:spPr>
        </p:sp>
        <p:sp>
          <p:nvSpPr>
            <p:cNvPr id="4" name="TextBox 4"/>
            <p:cNvSpPr txBox="1"/>
            <p:nvPr/>
          </p:nvSpPr>
          <p:spPr>
            <a:xfrm>
              <a:off x="101600" y="-57150"/>
              <a:ext cx="1333005" cy="47065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300106" y="-754293"/>
            <a:ext cx="1413604" cy="1395381"/>
            <a:chOff x="0" y="0"/>
            <a:chExt cx="720488" cy="711200"/>
          </a:xfrm>
        </p:grpSpPr>
        <p:sp>
          <p:nvSpPr>
            <p:cNvPr id="6" name="Freeform 6"/>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7" name="TextBox 7"/>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497922" y="-755996"/>
            <a:ext cx="1413604" cy="1395381"/>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962716" y="-366681"/>
            <a:ext cx="9907850" cy="1006067"/>
            <a:chOff x="0" y="0"/>
            <a:chExt cx="3953981" cy="401497"/>
          </a:xfrm>
        </p:grpSpPr>
        <p:sp>
          <p:nvSpPr>
            <p:cNvPr id="12" name="Freeform 12"/>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13" name="TextBox 13"/>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224854" y="9932533"/>
            <a:ext cx="20607885" cy="1582853"/>
            <a:chOff x="0" y="0"/>
            <a:chExt cx="5427591" cy="416883"/>
          </a:xfrm>
        </p:grpSpPr>
        <p:sp>
          <p:nvSpPr>
            <p:cNvPr id="15" name="Freeform 15"/>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16" name="TextBox 16"/>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88896" y="9932533"/>
            <a:ext cx="16110207" cy="1582853"/>
            <a:chOff x="0" y="0"/>
            <a:chExt cx="4243018" cy="416883"/>
          </a:xfrm>
        </p:grpSpPr>
        <p:sp>
          <p:nvSpPr>
            <p:cNvPr id="18" name="Freeform 18"/>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19" name="TextBox 19"/>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4204724" y="1290008"/>
            <a:ext cx="9487544" cy="853440"/>
          </a:xfrm>
          <a:prstGeom prst="rect">
            <a:avLst/>
          </a:prstGeom>
        </p:spPr>
        <p:txBody>
          <a:bodyPr lIns="0" tIns="0" rIns="0" bIns="0" rtlCol="0" anchor="t">
            <a:spAutoFit/>
          </a:bodyPr>
          <a:lstStyle/>
          <a:p>
            <a:pPr algn="ctr">
              <a:lnSpc>
                <a:spcPts val="6209"/>
              </a:lnSpc>
            </a:pPr>
            <a:r>
              <a:rPr lang="en-US" sz="5399" b="1" spc="-161">
                <a:solidFill>
                  <a:srgbClr val="000000"/>
                </a:solidFill>
                <a:latin typeface="Poppins Bold"/>
                <a:ea typeface="Poppins Bold"/>
                <a:cs typeface="Poppins Bold"/>
                <a:sym typeface="Poppins Bold"/>
              </a:rPr>
              <a:t>Lingkup Analisa Kebutuhan</a:t>
            </a:r>
          </a:p>
        </p:txBody>
      </p:sp>
      <p:sp>
        <p:nvSpPr>
          <p:cNvPr id="21" name="Freeform 21"/>
          <p:cNvSpPr/>
          <p:nvPr/>
        </p:nvSpPr>
        <p:spPr>
          <a:xfrm>
            <a:off x="2142653" y="2829248"/>
            <a:ext cx="14002695" cy="5776112"/>
          </a:xfrm>
          <a:custGeom>
            <a:avLst/>
            <a:gdLst/>
            <a:ahLst/>
            <a:cxnLst/>
            <a:rect l="l" t="t" r="r" b="b"/>
            <a:pathLst>
              <a:path w="14002695" h="5776112">
                <a:moveTo>
                  <a:pt x="0" y="0"/>
                </a:moveTo>
                <a:lnTo>
                  <a:pt x="14002694" y="0"/>
                </a:lnTo>
                <a:lnTo>
                  <a:pt x="14002694" y="5776111"/>
                </a:lnTo>
                <a:lnTo>
                  <a:pt x="0" y="57761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TextBox 22"/>
          <p:cNvSpPr txBox="1"/>
          <p:nvPr/>
        </p:nvSpPr>
        <p:spPr>
          <a:xfrm>
            <a:off x="12274369" y="3224831"/>
            <a:ext cx="3152180" cy="526031"/>
          </a:xfrm>
          <a:prstGeom prst="rect">
            <a:avLst/>
          </a:prstGeom>
        </p:spPr>
        <p:txBody>
          <a:bodyPr lIns="0" tIns="0" rIns="0" bIns="0" rtlCol="0" anchor="t">
            <a:spAutoFit/>
          </a:bodyPr>
          <a:lstStyle/>
          <a:p>
            <a:pPr algn="ctr">
              <a:lnSpc>
                <a:spcPts val="3840"/>
              </a:lnSpc>
            </a:pPr>
            <a:r>
              <a:rPr lang="en-US" sz="3339" b="1" spc="-100">
                <a:solidFill>
                  <a:srgbClr val="000000"/>
                </a:solidFill>
                <a:latin typeface="Poppins Bold"/>
                <a:ea typeface="Poppins Bold"/>
                <a:cs typeface="Poppins Bold"/>
                <a:sym typeface="Poppins Bold"/>
              </a:rPr>
              <a:t>VOLUME DATA</a:t>
            </a:r>
          </a:p>
        </p:txBody>
      </p:sp>
      <p:sp>
        <p:nvSpPr>
          <p:cNvPr id="23" name="TextBox 23"/>
          <p:cNvSpPr txBox="1"/>
          <p:nvPr/>
        </p:nvSpPr>
        <p:spPr>
          <a:xfrm>
            <a:off x="12706625" y="5360626"/>
            <a:ext cx="3152180" cy="962911"/>
          </a:xfrm>
          <a:prstGeom prst="rect">
            <a:avLst/>
          </a:prstGeom>
        </p:spPr>
        <p:txBody>
          <a:bodyPr lIns="0" tIns="0" rIns="0" bIns="0" rtlCol="0" anchor="t">
            <a:spAutoFit/>
          </a:bodyPr>
          <a:lstStyle/>
          <a:p>
            <a:pPr algn="ctr">
              <a:lnSpc>
                <a:spcPts val="3610"/>
              </a:lnSpc>
            </a:pPr>
            <a:r>
              <a:rPr lang="en-US" sz="3139" b="1" spc="-94">
                <a:solidFill>
                  <a:srgbClr val="000000"/>
                </a:solidFill>
                <a:latin typeface="Poppins Bold"/>
                <a:ea typeface="Poppins Bold"/>
                <a:cs typeface="Poppins Bold"/>
                <a:sym typeface="Poppins Bold"/>
              </a:rPr>
              <a:t>JUMLAH PEMAKAI</a:t>
            </a:r>
          </a:p>
        </p:txBody>
      </p:sp>
      <p:sp>
        <p:nvSpPr>
          <p:cNvPr id="24" name="TextBox 24"/>
          <p:cNvSpPr txBox="1"/>
          <p:nvPr/>
        </p:nvSpPr>
        <p:spPr>
          <a:xfrm>
            <a:off x="12274369" y="7700872"/>
            <a:ext cx="3152180" cy="526665"/>
          </a:xfrm>
          <a:prstGeom prst="rect">
            <a:avLst/>
          </a:prstGeom>
        </p:spPr>
        <p:txBody>
          <a:bodyPr lIns="0" tIns="0" rIns="0" bIns="0" rtlCol="0" anchor="t">
            <a:spAutoFit/>
          </a:bodyPr>
          <a:lstStyle/>
          <a:p>
            <a:pPr algn="ctr">
              <a:lnSpc>
                <a:spcPts val="3955"/>
              </a:lnSpc>
            </a:pPr>
            <a:r>
              <a:rPr lang="en-US" sz="3439" b="1" spc="-103">
                <a:solidFill>
                  <a:srgbClr val="000000"/>
                </a:solidFill>
                <a:latin typeface="Poppins Bold"/>
                <a:ea typeface="Poppins Bold"/>
                <a:cs typeface="Poppins Bold"/>
                <a:sym typeface="Poppins Bold"/>
              </a:rPr>
              <a:t>KONTROL</a:t>
            </a:r>
          </a:p>
        </p:txBody>
      </p:sp>
      <p:sp>
        <p:nvSpPr>
          <p:cNvPr id="25" name="TextBox 25"/>
          <p:cNvSpPr txBox="1"/>
          <p:nvPr/>
        </p:nvSpPr>
        <p:spPr>
          <a:xfrm>
            <a:off x="3112826" y="3254040"/>
            <a:ext cx="2656325" cy="496821"/>
          </a:xfrm>
          <a:prstGeom prst="rect">
            <a:avLst/>
          </a:prstGeom>
        </p:spPr>
        <p:txBody>
          <a:bodyPr lIns="0" tIns="0" rIns="0" bIns="0" rtlCol="0" anchor="t">
            <a:spAutoFit/>
          </a:bodyPr>
          <a:lstStyle/>
          <a:p>
            <a:pPr algn="ctr">
              <a:lnSpc>
                <a:spcPts val="3725"/>
              </a:lnSpc>
            </a:pPr>
            <a:r>
              <a:rPr lang="en-US" sz="3239" b="1" spc="-97">
                <a:solidFill>
                  <a:srgbClr val="FFFFFF"/>
                </a:solidFill>
                <a:latin typeface="Poppins Bold"/>
                <a:ea typeface="Poppins Bold"/>
                <a:cs typeface="Poppins Bold"/>
                <a:sym typeface="Poppins Bold"/>
              </a:rPr>
              <a:t>MASUKAN</a:t>
            </a:r>
          </a:p>
        </p:txBody>
      </p:sp>
      <p:sp>
        <p:nvSpPr>
          <p:cNvPr id="26" name="TextBox 26"/>
          <p:cNvSpPr txBox="1"/>
          <p:nvPr/>
        </p:nvSpPr>
        <p:spPr>
          <a:xfrm>
            <a:off x="2473331" y="5330271"/>
            <a:ext cx="3152180" cy="963546"/>
          </a:xfrm>
          <a:prstGeom prst="rect">
            <a:avLst/>
          </a:prstGeom>
        </p:spPr>
        <p:txBody>
          <a:bodyPr lIns="0" tIns="0" rIns="0" bIns="0" rtlCol="0" anchor="t">
            <a:spAutoFit/>
          </a:bodyPr>
          <a:lstStyle/>
          <a:p>
            <a:pPr algn="ctr">
              <a:lnSpc>
                <a:spcPts val="3725"/>
              </a:lnSpc>
            </a:pPr>
            <a:r>
              <a:rPr lang="en-US" sz="3239" b="1" spc="-97">
                <a:solidFill>
                  <a:srgbClr val="FFFFFF"/>
                </a:solidFill>
                <a:latin typeface="Poppins Bold"/>
                <a:ea typeface="Poppins Bold"/>
                <a:cs typeface="Poppins Bold"/>
                <a:sym typeface="Poppins Bold"/>
              </a:rPr>
              <a:t>LINGKUP PROSES</a:t>
            </a:r>
          </a:p>
        </p:txBody>
      </p:sp>
      <p:sp>
        <p:nvSpPr>
          <p:cNvPr id="27" name="TextBox 27"/>
          <p:cNvSpPr txBox="1"/>
          <p:nvPr/>
        </p:nvSpPr>
        <p:spPr>
          <a:xfrm>
            <a:off x="2864898" y="7641817"/>
            <a:ext cx="3152180" cy="585720"/>
          </a:xfrm>
          <a:prstGeom prst="rect">
            <a:avLst/>
          </a:prstGeom>
        </p:spPr>
        <p:txBody>
          <a:bodyPr lIns="0" tIns="0" rIns="0" bIns="0" rtlCol="0" anchor="t">
            <a:spAutoFit/>
          </a:bodyPr>
          <a:lstStyle/>
          <a:p>
            <a:pPr algn="ctr">
              <a:lnSpc>
                <a:spcPts val="4300"/>
              </a:lnSpc>
            </a:pPr>
            <a:r>
              <a:rPr lang="en-US" sz="3739" b="1" spc="-112">
                <a:solidFill>
                  <a:srgbClr val="FFFFFF"/>
                </a:solidFill>
                <a:latin typeface="Poppins Bold"/>
                <a:ea typeface="Poppins Bold"/>
                <a:cs typeface="Poppins Bold"/>
                <a:sym typeface="Poppins Bold"/>
              </a:rPr>
              <a:t>KELUARAN</a:t>
            </a:r>
          </a:p>
        </p:txBody>
      </p:sp>
      <p:sp>
        <p:nvSpPr>
          <p:cNvPr id="28" name="TextBox 28"/>
          <p:cNvSpPr txBox="1"/>
          <p:nvPr/>
        </p:nvSpPr>
        <p:spPr>
          <a:xfrm>
            <a:off x="2864898" y="4316192"/>
            <a:ext cx="3152180" cy="490204"/>
          </a:xfrm>
          <a:prstGeom prst="rect">
            <a:avLst/>
          </a:prstGeom>
        </p:spPr>
        <p:txBody>
          <a:bodyPr lIns="0" tIns="0" rIns="0" bIns="0" rtlCol="0" anchor="t">
            <a:spAutoFit/>
          </a:bodyPr>
          <a:lstStyle/>
          <a:p>
            <a:pPr algn="l">
              <a:lnSpc>
                <a:spcPts val="1842"/>
              </a:lnSpc>
            </a:pPr>
            <a:r>
              <a:rPr lang="en-US" sz="1939" spc="-58">
                <a:solidFill>
                  <a:srgbClr val="040606"/>
                </a:solidFill>
                <a:latin typeface="Poppins"/>
                <a:ea typeface="Poppins"/>
                <a:cs typeface="Poppins"/>
                <a:sym typeface="Poppins"/>
              </a:rPr>
              <a:t>Yang akan dimasukan sistem</a:t>
            </a:r>
          </a:p>
        </p:txBody>
      </p:sp>
      <p:sp>
        <p:nvSpPr>
          <p:cNvPr id="29" name="TextBox 29"/>
          <p:cNvSpPr txBox="1"/>
          <p:nvPr/>
        </p:nvSpPr>
        <p:spPr>
          <a:xfrm>
            <a:off x="2142653" y="6656313"/>
            <a:ext cx="4095246" cy="490204"/>
          </a:xfrm>
          <a:prstGeom prst="rect">
            <a:avLst/>
          </a:prstGeom>
        </p:spPr>
        <p:txBody>
          <a:bodyPr lIns="0" tIns="0" rIns="0" bIns="0" rtlCol="0" anchor="t">
            <a:spAutoFit/>
          </a:bodyPr>
          <a:lstStyle/>
          <a:p>
            <a:pPr algn="l">
              <a:lnSpc>
                <a:spcPts val="1842"/>
              </a:lnSpc>
            </a:pPr>
            <a:r>
              <a:rPr lang="en-US" sz="1939" spc="-58">
                <a:solidFill>
                  <a:srgbClr val="040606"/>
                </a:solidFill>
                <a:latin typeface="Poppins"/>
                <a:ea typeface="Poppins"/>
                <a:cs typeface="Poppins"/>
                <a:sym typeface="Poppins"/>
              </a:rPr>
              <a:t>yang digunakan untuk mengolah masukan menjadi keluaran</a:t>
            </a:r>
          </a:p>
        </p:txBody>
      </p:sp>
      <p:sp>
        <p:nvSpPr>
          <p:cNvPr id="30" name="TextBox 30"/>
          <p:cNvSpPr txBox="1"/>
          <p:nvPr/>
        </p:nvSpPr>
        <p:spPr>
          <a:xfrm>
            <a:off x="2863904" y="8792677"/>
            <a:ext cx="4095246" cy="261604"/>
          </a:xfrm>
          <a:prstGeom prst="rect">
            <a:avLst/>
          </a:prstGeom>
        </p:spPr>
        <p:txBody>
          <a:bodyPr lIns="0" tIns="0" rIns="0" bIns="0" rtlCol="0" anchor="t">
            <a:spAutoFit/>
          </a:bodyPr>
          <a:lstStyle/>
          <a:p>
            <a:pPr algn="l">
              <a:lnSpc>
                <a:spcPts val="1842"/>
              </a:lnSpc>
            </a:pPr>
            <a:r>
              <a:rPr lang="en-US" sz="1939" spc="-58">
                <a:solidFill>
                  <a:srgbClr val="040606"/>
                </a:solidFill>
                <a:latin typeface="Poppins"/>
                <a:ea typeface="Poppins"/>
                <a:cs typeface="Poppins"/>
                <a:sym typeface="Poppins"/>
              </a:rPr>
              <a:t>Yang dihasilkan Sistem</a:t>
            </a:r>
          </a:p>
        </p:txBody>
      </p:sp>
      <p:sp>
        <p:nvSpPr>
          <p:cNvPr id="31" name="TextBox 31"/>
          <p:cNvSpPr txBox="1"/>
          <p:nvPr/>
        </p:nvSpPr>
        <p:spPr>
          <a:xfrm>
            <a:off x="11936045" y="4316192"/>
            <a:ext cx="3714529" cy="261604"/>
          </a:xfrm>
          <a:prstGeom prst="rect">
            <a:avLst/>
          </a:prstGeom>
        </p:spPr>
        <p:txBody>
          <a:bodyPr lIns="0" tIns="0" rIns="0" bIns="0" rtlCol="0" anchor="t">
            <a:spAutoFit/>
          </a:bodyPr>
          <a:lstStyle/>
          <a:p>
            <a:pPr algn="r">
              <a:lnSpc>
                <a:spcPts val="1842"/>
              </a:lnSpc>
            </a:pPr>
            <a:r>
              <a:rPr lang="en-US" sz="1939" spc="-58">
                <a:solidFill>
                  <a:srgbClr val="040606"/>
                </a:solidFill>
                <a:latin typeface="Poppins"/>
                <a:ea typeface="Poppins"/>
                <a:cs typeface="Poppins"/>
                <a:sym typeface="Poppins"/>
              </a:rPr>
              <a:t>yang akan ditangani sistem</a:t>
            </a:r>
          </a:p>
        </p:txBody>
      </p:sp>
      <p:sp>
        <p:nvSpPr>
          <p:cNvPr id="32" name="TextBox 32"/>
          <p:cNvSpPr txBox="1"/>
          <p:nvPr/>
        </p:nvSpPr>
        <p:spPr>
          <a:xfrm>
            <a:off x="12144275" y="6625524"/>
            <a:ext cx="3714529" cy="261604"/>
          </a:xfrm>
          <a:prstGeom prst="rect">
            <a:avLst/>
          </a:prstGeom>
        </p:spPr>
        <p:txBody>
          <a:bodyPr lIns="0" tIns="0" rIns="0" bIns="0" rtlCol="0" anchor="t">
            <a:spAutoFit/>
          </a:bodyPr>
          <a:lstStyle/>
          <a:p>
            <a:pPr algn="r">
              <a:lnSpc>
                <a:spcPts val="1842"/>
              </a:lnSpc>
            </a:pPr>
            <a:r>
              <a:rPr lang="en-US" sz="1939" spc="-58">
                <a:solidFill>
                  <a:srgbClr val="040606"/>
                </a:solidFill>
                <a:latin typeface="Poppins"/>
                <a:ea typeface="Poppins"/>
                <a:cs typeface="Poppins"/>
                <a:sym typeface="Poppins"/>
              </a:rPr>
              <a:t>kategori pemakai</a:t>
            </a:r>
          </a:p>
        </p:txBody>
      </p:sp>
      <p:sp>
        <p:nvSpPr>
          <p:cNvPr id="33" name="TextBox 33"/>
          <p:cNvSpPr txBox="1"/>
          <p:nvPr/>
        </p:nvSpPr>
        <p:spPr>
          <a:xfrm>
            <a:off x="11835004" y="8792677"/>
            <a:ext cx="3714529" cy="261604"/>
          </a:xfrm>
          <a:prstGeom prst="rect">
            <a:avLst/>
          </a:prstGeom>
        </p:spPr>
        <p:txBody>
          <a:bodyPr lIns="0" tIns="0" rIns="0" bIns="0" rtlCol="0" anchor="t">
            <a:spAutoFit/>
          </a:bodyPr>
          <a:lstStyle/>
          <a:p>
            <a:pPr algn="r">
              <a:lnSpc>
                <a:spcPts val="1842"/>
              </a:lnSpc>
            </a:pPr>
            <a:r>
              <a:rPr lang="en-US" sz="1939" spc="-58">
                <a:solidFill>
                  <a:srgbClr val="040606"/>
                </a:solidFill>
                <a:latin typeface="Poppins"/>
                <a:ea typeface="Poppins"/>
                <a:cs typeface="Poppins"/>
                <a:sym typeface="Poppins"/>
              </a:rPr>
              <a:t>Terhadap Sistem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3196" y="-2753728"/>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648193" y="-224238"/>
            <a:ext cx="7078902" cy="10695237"/>
            <a:chOff x="0" y="0"/>
            <a:chExt cx="20993392" cy="31718098"/>
          </a:xfrm>
        </p:grpSpPr>
        <p:sp>
          <p:nvSpPr>
            <p:cNvPr id="6" name="Freeform 6"/>
            <p:cNvSpPr/>
            <p:nvPr/>
          </p:nvSpPr>
          <p:spPr>
            <a:xfrm>
              <a:off x="0" y="0"/>
              <a:ext cx="20993354" cy="31717996"/>
            </a:xfrm>
            <a:custGeom>
              <a:avLst/>
              <a:gdLst/>
              <a:ahLst/>
              <a:cxnLst/>
              <a:rect l="l" t="t" r="r" b="b"/>
              <a:pathLst>
                <a:path w="20993354" h="31717996">
                  <a:moveTo>
                    <a:pt x="20746086" y="0"/>
                  </a:moveTo>
                  <a:lnTo>
                    <a:pt x="514223" y="158496"/>
                  </a:lnTo>
                  <a:lnTo>
                    <a:pt x="6450584" y="11768201"/>
                  </a:lnTo>
                  <a:lnTo>
                    <a:pt x="0" y="25031319"/>
                  </a:lnTo>
                  <a:lnTo>
                    <a:pt x="3537204" y="31717996"/>
                  </a:lnTo>
                  <a:lnTo>
                    <a:pt x="20993354" y="31581344"/>
                  </a:lnTo>
                  <a:lnTo>
                    <a:pt x="20746086" y="0"/>
                  </a:lnTo>
                  <a:close/>
                </a:path>
              </a:pathLst>
            </a:custGeom>
            <a:blipFill>
              <a:blip r:embed="rId2"/>
              <a:stretch>
                <a:fillRect l="-170728" t="-9074" r="-60962" b="-602"/>
              </a:stretch>
            </a:blipFill>
          </p:spPr>
        </p:sp>
      </p:grpSp>
      <p:grpSp>
        <p:nvGrpSpPr>
          <p:cNvPr id="7" name="Group 7"/>
          <p:cNvGrpSpPr/>
          <p:nvPr/>
        </p:nvGrpSpPr>
        <p:grpSpPr>
          <a:xfrm rot="-1572850">
            <a:off x="11650380" y="-5287084"/>
            <a:ext cx="951101" cy="18359252"/>
            <a:chOff x="0" y="0"/>
            <a:chExt cx="250496" cy="4835359"/>
          </a:xfrm>
        </p:grpSpPr>
        <p:sp>
          <p:nvSpPr>
            <p:cNvPr id="8" name="Freeform 8"/>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9" name="TextBox 9"/>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10800000">
            <a:off x="8281498" y="8077726"/>
            <a:ext cx="4934623" cy="4871009"/>
            <a:chOff x="0" y="0"/>
            <a:chExt cx="720488" cy="711200"/>
          </a:xfrm>
        </p:grpSpPr>
        <p:sp>
          <p:nvSpPr>
            <p:cNvPr id="11" name="Freeform 11"/>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2" name="TextBox 12"/>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0800000">
            <a:off x="8611074" y="8384140"/>
            <a:ext cx="4008535" cy="3956860"/>
            <a:chOff x="0" y="0"/>
            <a:chExt cx="720488" cy="711200"/>
          </a:xfrm>
        </p:grpSpPr>
        <p:sp>
          <p:nvSpPr>
            <p:cNvPr id="14" name="Freeform 14"/>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5" name="TextBox 15"/>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028700" y="1900355"/>
            <a:ext cx="9205212" cy="1574927"/>
          </a:xfrm>
          <a:prstGeom prst="rect">
            <a:avLst/>
          </a:prstGeom>
        </p:spPr>
        <p:txBody>
          <a:bodyPr lIns="0" tIns="0" rIns="0" bIns="0" rtlCol="0" anchor="t">
            <a:spAutoFit/>
          </a:bodyPr>
          <a:lstStyle/>
          <a:p>
            <a:pPr algn="just">
              <a:lnSpc>
                <a:spcPts val="3093"/>
              </a:lnSpc>
            </a:pPr>
            <a:r>
              <a:rPr lang="en-US" sz="2599">
                <a:solidFill>
                  <a:srgbClr val="000000"/>
                </a:solidFill>
                <a:latin typeface="Poppins"/>
                <a:ea typeface="Poppins"/>
                <a:cs typeface="Poppins"/>
                <a:sym typeface="Poppins"/>
              </a:rPr>
              <a:t>Menentukan kemungkinan keberhasilan solusi yg diusulkan dan memastikan bahwa solusi yg diusulkan benar-benar dapat dicapai dengan sumber daya dan melihat lingkungan sekitar. </a:t>
            </a:r>
            <a:r>
              <a:rPr lang="en-US" sz="2599" b="1">
                <a:solidFill>
                  <a:srgbClr val="000000"/>
                </a:solidFill>
                <a:latin typeface="Poppins Bold"/>
                <a:ea typeface="Poppins Bold"/>
                <a:cs typeface="Poppins Bold"/>
                <a:sym typeface="Poppins Bold"/>
              </a:rPr>
              <a:t>Tugas yg dilakukan:</a:t>
            </a:r>
          </a:p>
        </p:txBody>
      </p:sp>
      <p:sp>
        <p:nvSpPr>
          <p:cNvPr id="17" name="TextBox 17"/>
          <p:cNvSpPr txBox="1"/>
          <p:nvPr/>
        </p:nvSpPr>
        <p:spPr>
          <a:xfrm>
            <a:off x="1028700" y="1019175"/>
            <a:ext cx="5387084" cy="687705"/>
          </a:xfrm>
          <a:prstGeom prst="rect">
            <a:avLst/>
          </a:prstGeom>
        </p:spPr>
        <p:txBody>
          <a:bodyPr lIns="0" tIns="0" rIns="0" bIns="0" rtlCol="0" anchor="t">
            <a:spAutoFit/>
          </a:bodyPr>
          <a:lstStyle/>
          <a:p>
            <a:pPr algn="l">
              <a:lnSpc>
                <a:spcPts val="5084"/>
              </a:lnSpc>
            </a:pPr>
            <a:r>
              <a:rPr lang="en-US" sz="4499" b="1" spc="-134">
                <a:solidFill>
                  <a:srgbClr val="000000"/>
                </a:solidFill>
                <a:latin typeface="Poppins Bold"/>
                <a:ea typeface="Poppins Bold"/>
                <a:cs typeface="Poppins Bold"/>
                <a:sym typeface="Poppins Bold"/>
              </a:rPr>
              <a:t>Studi Kelayakan</a:t>
            </a:r>
          </a:p>
        </p:txBody>
      </p:sp>
      <p:grpSp>
        <p:nvGrpSpPr>
          <p:cNvPr id="18" name="Group 18"/>
          <p:cNvGrpSpPr/>
          <p:nvPr/>
        </p:nvGrpSpPr>
        <p:grpSpPr>
          <a:xfrm>
            <a:off x="1028700" y="4193057"/>
            <a:ext cx="8574496" cy="1235415"/>
            <a:chOff x="0" y="0"/>
            <a:chExt cx="11432662" cy="1647220"/>
          </a:xfrm>
        </p:grpSpPr>
        <p:grpSp>
          <p:nvGrpSpPr>
            <p:cNvPr id="19" name="Group 19"/>
            <p:cNvGrpSpPr/>
            <p:nvPr/>
          </p:nvGrpSpPr>
          <p:grpSpPr>
            <a:xfrm>
              <a:off x="576762" y="165126"/>
              <a:ext cx="10855900" cy="1482095"/>
              <a:chOff x="0" y="0"/>
              <a:chExt cx="2144375" cy="292759"/>
            </a:xfrm>
          </p:grpSpPr>
          <p:sp>
            <p:nvSpPr>
              <p:cNvPr id="20" name="Freeform 20"/>
              <p:cNvSpPr/>
              <p:nvPr/>
            </p:nvSpPr>
            <p:spPr>
              <a:xfrm>
                <a:off x="0" y="0"/>
                <a:ext cx="2144375" cy="292759"/>
              </a:xfrm>
              <a:custGeom>
                <a:avLst/>
                <a:gdLst/>
                <a:ahLst/>
                <a:cxnLst/>
                <a:rect l="l" t="t" r="r" b="b"/>
                <a:pathLst>
                  <a:path w="2144375" h="292759">
                    <a:moveTo>
                      <a:pt x="0" y="0"/>
                    </a:moveTo>
                    <a:lnTo>
                      <a:pt x="2144375" y="0"/>
                    </a:lnTo>
                    <a:lnTo>
                      <a:pt x="2144375" y="292759"/>
                    </a:lnTo>
                    <a:lnTo>
                      <a:pt x="0" y="292759"/>
                    </a:lnTo>
                    <a:close/>
                  </a:path>
                </a:pathLst>
              </a:custGeom>
              <a:solidFill>
                <a:srgbClr val="2D176B"/>
              </a:solidFill>
            </p:spPr>
          </p:sp>
          <p:sp>
            <p:nvSpPr>
              <p:cNvPr id="21" name="TextBox 21"/>
              <p:cNvSpPr txBox="1"/>
              <p:nvPr/>
            </p:nvSpPr>
            <p:spPr>
              <a:xfrm>
                <a:off x="0" y="-57150"/>
                <a:ext cx="2144375" cy="349909"/>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0" y="0"/>
              <a:ext cx="1153524" cy="115352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447061" y="313702"/>
              <a:ext cx="7561596" cy="1021419"/>
            </a:xfrm>
            <a:prstGeom prst="rect">
              <a:avLst/>
            </a:prstGeom>
          </p:spPr>
          <p:txBody>
            <a:bodyPr lIns="0" tIns="0" rIns="0" bIns="0" rtlCol="0" anchor="t">
              <a:spAutoFit/>
            </a:bodyPr>
            <a:lstStyle/>
            <a:p>
              <a:pPr algn="l">
                <a:lnSpc>
                  <a:spcPts val="2938"/>
                </a:lnSpc>
              </a:pPr>
              <a:r>
                <a:rPr lang="en-US" sz="2600" b="1" spc="-78">
                  <a:solidFill>
                    <a:srgbClr val="FFFFFF"/>
                  </a:solidFill>
                  <a:latin typeface="Poppins Semi-Bold"/>
                  <a:ea typeface="Poppins Semi-Bold"/>
                  <a:cs typeface="Poppins Semi-Bold"/>
                  <a:sym typeface="Poppins Semi-Bold"/>
                </a:rPr>
                <a:t>Penentuan masalah dan peluang yg dituju sistem</a:t>
              </a:r>
            </a:p>
          </p:txBody>
        </p:sp>
      </p:grpSp>
      <p:grpSp>
        <p:nvGrpSpPr>
          <p:cNvPr id="26" name="Group 26"/>
          <p:cNvGrpSpPr/>
          <p:nvPr/>
        </p:nvGrpSpPr>
        <p:grpSpPr>
          <a:xfrm>
            <a:off x="1461271" y="5685799"/>
            <a:ext cx="8141925" cy="1111571"/>
            <a:chOff x="0" y="0"/>
            <a:chExt cx="2144375" cy="292759"/>
          </a:xfrm>
        </p:grpSpPr>
        <p:sp>
          <p:nvSpPr>
            <p:cNvPr id="27" name="Freeform 27"/>
            <p:cNvSpPr/>
            <p:nvPr/>
          </p:nvSpPr>
          <p:spPr>
            <a:xfrm>
              <a:off x="0" y="0"/>
              <a:ext cx="2144375" cy="292759"/>
            </a:xfrm>
            <a:custGeom>
              <a:avLst/>
              <a:gdLst/>
              <a:ahLst/>
              <a:cxnLst/>
              <a:rect l="l" t="t" r="r" b="b"/>
              <a:pathLst>
                <a:path w="2144375" h="292759">
                  <a:moveTo>
                    <a:pt x="0" y="0"/>
                  </a:moveTo>
                  <a:lnTo>
                    <a:pt x="2144375" y="0"/>
                  </a:lnTo>
                  <a:lnTo>
                    <a:pt x="2144375" y="292759"/>
                  </a:lnTo>
                  <a:lnTo>
                    <a:pt x="0" y="292759"/>
                  </a:lnTo>
                  <a:close/>
                </a:path>
              </a:pathLst>
            </a:custGeom>
            <a:solidFill>
              <a:srgbClr val="2D176B"/>
            </a:solidFill>
          </p:spPr>
        </p:sp>
        <p:sp>
          <p:nvSpPr>
            <p:cNvPr id="28" name="TextBox 28"/>
            <p:cNvSpPr txBox="1"/>
            <p:nvPr/>
          </p:nvSpPr>
          <p:spPr>
            <a:xfrm>
              <a:off x="0" y="-57150"/>
              <a:ext cx="2144375" cy="349909"/>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28700" y="5561954"/>
            <a:ext cx="865143" cy="865143"/>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p:spPr>
        </p:sp>
        <p:sp>
          <p:nvSpPr>
            <p:cNvPr id="31" name="TextBox 3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2046243" y="5858328"/>
            <a:ext cx="5671197" cy="1137539"/>
          </a:xfrm>
          <a:prstGeom prst="rect">
            <a:avLst/>
          </a:prstGeom>
        </p:spPr>
        <p:txBody>
          <a:bodyPr lIns="0" tIns="0" rIns="0" bIns="0" rtlCol="0" anchor="t">
            <a:spAutoFit/>
          </a:bodyPr>
          <a:lstStyle/>
          <a:p>
            <a:pPr algn="l">
              <a:lnSpc>
                <a:spcPts val="2938"/>
              </a:lnSpc>
            </a:pPr>
            <a:r>
              <a:rPr lang="en-US" sz="2600" b="1" spc="-78">
                <a:solidFill>
                  <a:srgbClr val="FFFFFF"/>
                </a:solidFill>
                <a:latin typeface="Poppins Semi-Bold"/>
                <a:ea typeface="Poppins Semi-Bold"/>
                <a:cs typeface="Poppins Semi-Bold"/>
                <a:sym typeface="Poppins Semi-Bold"/>
              </a:rPr>
              <a:t>Pembentukan sasaran sistem baru secara keseluruhan</a:t>
            </a:r>
          </a:p>
          <a:p>
            <a:pPr algn="l">
              <a:lnSpc>
                <a:spcPts val="2938"/>
              </a:lnSpc>
            </a:pPr>
            <a:endParaRPr lang="en-US" sz="2600" b="1" spc="-78">
              <a:solidFill>
                <a:srgbClr val="FFFFFF"/>
              </a:solidFill>
              <a:latin typeface="Poppins Semi-Bold"/>
              <a:ea typeface="Poppins Semi-Bold"/>
              <a:cs typeface="Poppins Semi-Bold"/>
              <a:sym typeface="Poppins Semi-Bold"/>
            </a:endParaRPr>
          </a:p>
        </p:txBody>
      </p:sp>
      <p:grpSp>
        <p:nvGrpSpPr>
          <p:cNvPr id="33" name="Group 33"/>
          <p:cNvGrpSpPr/>
          <p:nvPr/>
        </p:nvGrpSpPr>
        <p:grpSpPr>
          <a:xfrm>
            <a:off x="1028700" y="6895006"/>
            <a:ext cx="8574496" cy="1235415"/>
            <a:chOff x="0" y="0"/>
            <a:chExt cx="11432662" cy="1647220"/>
          </a:xfrm>
        </p:grpSpPr>
        <p:grpSp>
          <p:nvGrpSpPr>
            <p:cNvPr id="34" name="Group 34"/>
            <p:cNvGrpSpPr/>
            <p:nvPr/>
          </p:nvGrpSpPr>
          <p:grpSpPr>
            <a:xfrm>
              <a:off x="576762" y="165126"/>
              <a:ext cx="10855900" cy="1482095"/>
              <a:chOff x="0" y="0"/>
              <a:chExt cx="2144375" cy="292759"/>
            </a:xfrm>
          </p:grpSpPr>
          <p:sp>
            <p:nvSpPr>
              <p:cNvPr id="35" name="Freeform 35"/>
              <p:cNvSpPr/>
              <p:nvPr/>
            </p:nvSpPr>
            <p:spPr>
              <a:xfrm>
                <a:off x="0" y="0"/>
                <a:ext cx="2144375" cy="292759"/>
              </a:xfrm>
              <a:custGeom>
                <a:avLst/>
                <a:gdLst/>
                <a:ahLst/>
                <a:cxnLst/>
                <a:rect l="l" t="t" r="r" b="b"/>
                <a:pathLst>
                  <a:path w="2144375" h="292759">
                    <a:moveTo>
                      <a:pt x="0" y="0"/>
                    </a:moveTo>
                    <a:lnTo>
                      <a:pt x="2144375" y="0"/>
                    </a:lnTo>
                    <a:lnTo>
                      <a:pt x="2144375" y="292759"/>
                    </a:lnTo>
                    <a:lnTo>
                      <a:pt x="0" y="292759"/>
                    </a:lnTo>
                    <a:close/>
                  </a:path>
                </a:pathLst>
              </a:custGeom>
              <a:solidFill>
                <a:srgbClr val="2D176B"/>
              </a:solidFill>
            </p:spPr>
          </p:sp>
          <p:sp>
            <p:nvSpPr>
              <p:cNvPr id="36" name="TextBox 36"/>
              <p:cNvSpPr txBox="1"/>
              <p:nvPr/>
            </p:nvSpPr>
            <p:spPr>
              <a:xfrm>
                <a:off x="0" y="-57150"/>
                <a:ext cx="2144375" cy="349909"/>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0" y="0"/>
              <a:ext cx="1153524" cy="1153524"/>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p:spPr>
          </p:sp>
          <p:sp>
            <p:nvSpPr>
              <p:cNvPr id="39" name="TextBox 3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40" name="TextBox 40"/>
            <p:cNvSpPr txBox="1"/>
            <p:nvPr/>
          </p:nvSpPr>
          <p:spPr>
            <a:xfrm>
              <a:off x="1447061" y="313702"/>
              <a:ext cx="7561596" cy="1021419"/>
            </a:xfrm>
            <a:prstGeom prst="rect">
              <a:avLst/>
            </a:prstGeom>
          </p:spPr>
          <p:txBody>
            <a:bodyPr lIns="0" tIns="0" rIns="0" bIns="0" rtlCol="0" anchor="t">
              <a:spAutoFit/>
            </a:bodyPr>
            <a:lstStyle/>
            <a:p>
              <a:pPr algn="l">
                <a:lnSpc>
                  <a:spcPts val="2938"/>
                </a:lnSpc>
              </a:pPr>
              <a:r>
                <a:rPr lang="en-US" sz="2600" b="1" spc="-78">
                  <a:solidFill>
                    <a:srgbClr val="FFFFFF"/>
                  </a:solidFill>
                  <a:latin typeface="Poppins Semi-Bold"/>
                  <a:ea typeface="Poppins Semi-Bold"/>
                  <a:cs typeface="Poppins Semi-Bold"/>
                  <a:sym typeface="Poppins Semi-Bold"/>
                </a:rPr>
                <a:t>Pengidentifikasian para pemakai sistem</a:t>
              </a:r>
            </a:p>
          </p:txBody>
        </p:sp>
      </p:grpSp>
      <p:grpSp>
        <p:nvGrpSpPr>
          <p:cNvPr id="41" name="Group 41"/>
          <p:cNvGrpSpPr/>
          <p:nvPr/>
        </p:nvGrpSpPr>
        <p:grpSpPr>
          <a:xfrm>
            <a:off x="1028700" y="8330446"/>
            <a:ext cx="8574496" cy="1235415"/>
            <a:chOff x="0" y="0"/>
            <a:chExt cx="11432662" cy="1647220"/>
          </a:xfrm>
        </p:grpSpPr>
        <p:grpSp>
          <p:nvGrpSpPr>
            <p:cNvPr id="42" name="Group 42"/>
            <p:cNvGrpSpPr/>
            <p:nvPr/>
          </p:nvGrpSpPr>
          <p:grpSpPr>
            <a:xfrm>
              <a:off x="576762" y="165126"/>
              <a:ext cx="10855900" cy="1482095"/>
              <a:chOff x="0" y="0"/>
              <a:chExt cx="2144375" cy="292759"/>
            </a:xfrm>
          </p:grpSpPr>
          <p:sp>
            <p:nvSpPr>
              <p:cNvPr id="43" name="Freeform 43"/>
              <p:cNvSpPr/>
              <p:nvPr/>
            </p:nvSpPr>
            <p:spPr>
              <a:xfrm>
                <a:off x="0" y="0"/>
                <a:ext cx="2144375" cy="292759"/>
              </a:xfrm>
              <a:custGeom>
                <a:avLst/>
                <a:gdLst/>
                <a:ahLst/>
                <a:cxnLst/>
                <a:rect l="l" t="t" r="r" b="b"/>
                <a:pathLst>
                  <a:path w="2144375" h="292759">
                    <a:moveTo>
                      <a:pt x="0" y="0"/>
                    </a:moveTo>
                    <a:lnTo>
                      <a:pt x="2144375" y="0"/>
                    </a:lnTo>
                    <a:lnTo>
                      <a:pt x="2144375" y="292759"/>
                    </a:lnTo>
                    <a:lnTo>
                      <a:pt x="0" y="292759"/>
                    </a:lnTo>
                    <a:close/>
                  </a:path>
                </a:pathLst>
              </a:custGeom>
              <a:solidFill>
                <a:srgbClr val="2D176B"/>
              </a:solidFill>
            </p:spPr>
          </p:sp>
          <p:sp>
            <p:nvSpPr>
              <p:cNvPr id="44" name="TextBox 44"/>
              <p:cNvSpPr txBox="1"/>
              <p:nvPr/>
            </p:nvSpPr>
            <p:spPr>
              <a:xfrm>
                <a:off x="0" y="-57150"/>
                <a:ext cx="2144375" cy="349909"/>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a:off x="0" y="0"/>
              <a:ext cx="1153524" cy="1153524"/>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p:spPr>
          </p:sp>
          <p:sp>
            <p:nvSpPr>
              <p:cNvPr id="47" name="TextBox 4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48" name="TextBox 48"/>
            <p:cNvSpPr txBox="1"/>
            <p:nvPr/>
          </p:nvSpPr>
          <p:spPr>
            <a:xfrm>
              <a:off x="1447061" y="313702"/>
              <a:ext cx="7561596" cy="526119"/>
            </a:xfrm>
            <a:prstGeom prst="rect">
              <a:avLst/>
            </a:prstGeom>
          </p:spPr>
          <p:txBody>
            <a:bodyPr lIns="0" tIns="0" rIns="0" bIns="0" rtlCol="0" anchor="t">
              <a:spAutoFit/>
            </a:bodyPr>
            <a:lstStyle/>
            <a:p>
              <a:pPr algn="l">
                <a:lnSpc>
                  <a:spcPts val="2938"/>
                </a:lnSpc>
              </a:pPr>
              <a:r>
                <a:rPr lang="en-US" sz="2600" b="1" spc="-78">
                  <a:solidFill>
                    <a:srgbClr val="FFFFFF"/>
                  </a:solidFill>
                  <a:latin typeface="Poppins Semi-Bold"/>
                  <a:ea typeface="Poppins Semi-Bold"/>
                  <a:cs typeface="Poppins Semi-Bold"/>
                  <a:sym typeface="Poppins Semi-Bold"/>
                </a:rPr>
                <a:t>Pembentukan lingkup sistem</a:t>
              </a:r>
            </a:p>
          </p:txBody>
        </p:sp>
      </p:grpSp>
      <p:sp>
        <p:nvSpPr>
          <p:cNvPr id="49" name="TextBox 49"/>
          <p:cNvSpPr txBox="1"/>
          <p:nvPr/>
        </p:nvSpPr>
        <p:spPr>
          <a:xfrm>
            <a:off x="1354846" y="4326414"/>
            <a:ext cx="309579" cy="555879"/>
          </a:xfrm>
          <a:prstGeom prst="rect">
            <a:avLst/>
          </a:prstGeom>
        </p:spPr>
        <p:txBody>
          <a:bodyPr lIns="0" tIns="0" rIns="0" bIns="0" rtlCol="0" anchor="t">
            <a:spAutoFit/>
          </a:bodyPr>
          <a:lstStyle/>
          <a:p>
            <a:pPr algn="l">
              <a:lnSpc>
                <a:spcPts val="4067"/>
              </a:lnSpc>
            </a:pPr>
            <a:r>
              <a:rPr lang="en-US" sz="3599" b="1" spc="-107">
                <a:solidFill>
                  <a:srgbClr val="040606"/>
                </a:solidFill>
                <a:latin typeface="Poppins Semi-Bold"/>
                <a:ea typeface="Poppins Semi-Bold"/>
                <a:cs typeface="Poppins Semi-Bold"/>
                <a:sym typeface="Poppins Semi-Bold"/>
              </a:rPr>
              <a:t>1</a:t>
            </a:r>
          </a:p>
        </p:txBody>
      </p:sp>
      <p:sp>
        <p:nvSpPr>
          <p:cNvPr id="50" name="TextBox 50"/>
          <p:cNvSpPr txBox="1"/>
          <p:nvPr/>
        </p:nvSpPr>
        <p:spPr>
          <a:xfrm>
            <a:off x="1306482" y="5711824"/>
            <a:ext cx="309579" cy="555879"/>
          </a:xfrm>
          <a:prstGeom prst="rect">
            <a:avLst/>
          </a:prstGeom>
        </p:spPr>
        <p:txBody>
          <a:bodyPr lIns="0" tIns="0" rIns="0" bIns="0" rtlCol="0" anchor="t">
            <a:spAutoFit/>
          </a:bodyPr>
          <a:lstStyle/>
          <a:p>
            <a:pPr algn="l">
              <a:lnSpc>
                <a:spcPts val="4067"/>
              </a:lnSpc>
            </a:pPr>
            <a:r>
              <a:rPr lang="en-US" sz="3599" b="1" spc="-107">
                <a:solidFill>
                  <a:srgbClr val="040606"/>
                </a:solidFill>
                <a:latin typeface="Poppins Semi-Bold"/>
                <a:ea typeface="Poppins Semi-Bold"/>
                <a:cs typeface="Poppins Semi-Bold"/>
                <a:sym typeface="Poppins Semi-Bold"/>
              </a:rPr>
              <a:t>2</a:t>
            </a:r>
          </a:p>
        </p:txBody>
      </p:sp>
      <p:sp>
        <p:nvSpPr>
          <p:cNvPr id="51" name="TextBox 51"/>
          <p:cNvSpPr txBox="1"/>
          <p:nvPr/>
        </p:nvSpPr>
        <p:spPr>
          <a:xfrm>
            <a:off x="1296957" y="7045020"/>
            <a:ext cx="309579" cy="555879"/>
          </a:xfrm>
          <a:prstGeom prst="rect">
            <a:avLst/>
          </a:prstGeom>
        </p:spPr>
        <p:txBody>
          <a:bodyPr lIns="0" tIns="0" rIns="0" bIns="0" rtlCol="0" anchor="t">
            <a:spAutoFit/>
          </a:bodyPr>
          <a:lstStyle/>
          <a:p>
            <a:pPr algn="l">
              <a:lnSpc>
                <a:spcPts val="4067"/>
              </a:lnSpc>
            </a:pPr>
            <a:r>
              <a:rPr lang="en-US" sz="3599" b="1" spc="-107">
                <a:solidFill>
                  <a:srgbClr val="040606"/>
                </a:solidFill>
                <a:latin typeface="Poppins Semi-Bold"/>
                <a:ea typeface="Poppins Semi-Bold"/>
                <a:cs typeface="Poppins Semi-Bold"/>
                <a:sym typeface="Poppins Semi-Bold"/>
              </a:rPr>
              <a:t>3</a:t>
            </a:r>
          </a:p>
        </p:txBody>
      </p:sp>
      <p:sp>
        <p:nvSpPr>
          <p:cNvPr id="52" name="TextBox 52"/>
          <p:cNvSpPr txBox="1"/>
          <p:nvPr/>
        </p:nvSpPr>
        <p:spPr>
          <a:xfrm>
            <a:off x="1287432" y="8482846"/>
            <a:ext cx="309579" cy="555879"/>
          </a:xfrm>
          <a:prstGeom prst="rect">
            <a:avLst/>
          </a:prstGeom>
        </p:spPr>
        <p:txBody>
          <a:bodyPr lIns="0" tIns="0" rIns="0" bIns="0" rtlCol="0" anchor="t">
            <a:spAutoFit/>
          </a:bodyPr>
          <a:lstStyle/>
          <a:p>
            <a:pPr algn="l">
              <a:lnSpc>
                <a:spcPts val="4067"/>
              </a:lnSpc>
            </a:pPr>
            <a:r>
              <a:rPr lang="en-US" sz="3599" b="1" spc="-107">
                <a:solidFill>
                  <a:srgbClr val="040606"/>
                </a:solidFill>
                <a:latin typeface="Poppins Semi-Bold"/>
                <a:ea typeface="Poppins Semi-Bold"/>
                <a:cs typeface="Poppins Semi-Bold"/>
                <a:sym typeface="Poppins Semi-Bold"/>
              </a:rPr>
              <a:t>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854" y="9932533"/>
            <a:ext cx="20607885" cy="1582853"/>
            <a:chOff x="0" y="0"/>
            <a:chExt cx="5427591" cy="416883"/>
          </a:xfrm>
        </p:grpSpPr>
        <p:sp>
          <p:nvSpPr>
            <p:cNvPr id="3" name="Freeform 3"/>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4" name="TextBox 4"/>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8896" y="9932533"/>
            <a:ext cx="16110207" cy="1582853"/>
            <a:chOff x="0" y="0"/>
            <a:chExt cx="4243018" cy="416883"/>
          </a:xfrm>
        </p:grpSpPr>
        <p:sp>
          <p:nvSpPr>
            <p:cNvPr id="6" name="Freeform 6"/>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7" name="TextBox 7"/>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028700" y="2624794"/>
            <a:ext cx="8353929" cy="6650836"/>
          </a:xfrm>
          <a:prstGeom prst="rect">
            <a:avLst/>
          </a:prstGeom>
        </p:spPr>
        <p:txBody>
          <a:bodyPr lIns="0" tIns="0" rIns="0" bIns="0" rtlCol="0" anchor="t">
            <a:spAutoFit/>
          </a:bodyPr>
          <a:lstStyle/>
          <a:p>
            <a:pPr algn="just">
              <a:lnSpc>
                <a:spcPts val="2236"/>
              </a:lnSpc>
            </a:pPr>
            <a:r>
              <a:rPr lang="en-US" sz="1879">
                <a:solidFill>
                  <a:srgbClr val="000000"/>
                </a:solidFill>
                <a:latin typeface="Poppins"/>
                <a:ea typeface="Poppins"/>
                <a:cs typeface="Poppins"/>
                <a:sym typeface="Poppins"/>
              </a:rPr>
              <a:t> </a:t>
            </a:r>
            <a:r>
              <a:rPr lang="en-US" sz="1879" b="1">
                <a:solidFill>
                  <a:srgbClr val="000000"/>
                </a:solidFill>
                <a:latin typeface="Poppins Bold"/>
                <a:ea typeface="Poppins Bold"/>
                <a:cs typeface="Poppins Bold"/>
                <a:sym typeface="Poppins Bold"/>
              </a:rPr>
              <a:t>Aspek </a:t>
            </a:r>
            <a:r>
              <a:rPr lang="en-US" sz="1879">
                <a:solidFill>
                  <a:srgbClr val="000000"/>
                </a:solidFill>
                <a:latin typeface="Poppins"/>
                <a:ea typeface="Poppins"/>
                <a:cs typeface="Poppins"/>
                <a:sym typeface="Poppins"/>
              </a:rPr>
              <a:t>Pertimbangan</a:t>
            </a:r>
          </a:p>
          <a:p>
            <a:pPr algn="just">
              <a:lnSpc>
                <a:spcPts val="2236"/>
              </a:lnSpc>
            </a:pPr>
            <a:endParaRPr lang="en-US" sz="1879">
              <a:solidFill>
                <a:srgbClr val="000000"/>
              </a:solidFill>
              <a:latin typeface="Poppins"/>
              <a:ea typeface="Poppins"/>
              <a:cs typeface="Poppins"/>
              <a:sym typeface="Poppins"/>
            </a:endParaRPr>
          </a:p>
          <a:p>
            <a:pPr algn="just">
              <a:lnSpc>
                <a:spcPts val="2236"/>
              </a:lnSpc>
            </a:pPr>
            <a:r>
              <a:rPr lang="en-US" sz="1879" b="1">
                <a:solidFill>
                  <a:srgbClr val="000000"/>
                </a:solidFill>
                <a:latin typeface="Poppins Bold"/>
                <a:ea typeface="Poppins Bold"/>
                <a:cs typeface="Poppins Bold"/>
                <a:sym typeface="Poppins Bold"/>
              </a:rPr>
              <a:t>Teknologi</a:t>
            </a:r>
            <a:r>
              <a:rPr lang="en-US" sz="1879">
                <a:solidFill>
                  <a:srgbClr val="000000"/>
                </a:solidFill>
                <a:latin typeface="Poppins"/>
                <a:ea typeface="Poppins"/>
                <a:cs typeface="Poppins"/>
                <a:sym typeface="Poppins"/>
              </a:rPr>
              <a:t> Apakah sistem dapat dikembangkan dan</a:t>
            </a:r>
          </a:p>
          <a:p>
            <a:pPr algn="just">
              <a:lnSpc>
                <a:spcPts val="2236"/>
              </a:lnSpc>
            </a:pPr>
            <a:r>
              <a:rPr lang="en-US" sz="1879">
                <a:solidFill>
                  <a:srgbClr val="000000"/>
                </a:solidFill>
                <a:latin typeface="Poppins"/>
                <a:ea typeface="Poppins"/>
                <a:cs typeface="Poppins"/>
                <a:sym typeface="Poppins"/>
              </a:rPr>
              <a:t>dioperasikan dengan teknologi yg tersedia?</a:t>
            </a:r>
          </a:p>
          <a:p>
            <a:pPr algn="just">
              <a:lnSpc>
                <a:spcPts val="2236"/>
              </a:lnSpc>
            </a:pPr>
            <a:endParaRPr lang="en-US" sz="1879">
              <a:solidFill>
                <a:srgbClr val="000000"/>
              </a:solidFill>
              <a:latin typeface="Poppins"/>
              <a:ea typeface="Poppins"/>
              <a:cs typeface="Poppins"/>
              <a:sym typeface="Poppins"/>
            </a:endParaRPr>
          </a:p>
          <a:p>
            <a:pPr algn="just">
              <a:lnSpc>
                <a:spcPts val="2236"/>
              </a:lnSpc>
            </a:pPr>
            <a:r>
              <a:rPr lang="en-US" sz="1879" b="1">
                <a:solidFill>
                  <a:srgbClr val="000000"/>
                </a:solidFill>
                <a:latin typeface="Poppins Bold"/>
                <a:ea typeface="Poppins Bold"/>
                <a:cs typeface="Poppins Bold"/>
                <a:sym typeface="Poppins Bold"/>
              </a:rPr>
              <a:t>Ekonomi </a:t>
            </a:r>
            <a:r>
              <a:rPr lang="en-US" sz="1879">
                <a:solidFill>
                  <a:srgbClr val="000000"/>
                </a:solidFill>
                <a:latin typeface="Poppins"/>
                <a:ea typeface="Poppins"/>
                <a:cs typeface="Poppins"/>
                <a:sym typeface="Poppins"/>
              </a:rPr>
              <a:t>Apakah manfaat sistem lebih besar daripada</a:t>
            </a:r>
          </a:p>
          <a:p>
            <a:pPr algn="just">
              <a:lnSpc>
                <a:spcPts val="2236"/>
              </a:lnSpc>
            </a:pPr>
            <a:r>
              <a:rPr lang="en-US" sz="1879">
                <a:solidFill>
                  <a:srgbClr val="000000"/>
                </a:solidFill>
                <a:latin typeface="Poppins"/>
                <a:ea typeface="Poppins"/>
                <a:cs typeface="Poppins"/>
                <a:sym typeface="Poppins"/>
              </a:rPr>
              <a:t>biaya yg dikeluarkan?</a:t>
            </a:r>
          </a:p>
          <a:p>
            <a:pPr algn="just">
              <a:lnSpc>
                <a:spcPts val="2236"/>
              </a:lnSpc>
            </a:pPr>
            <a:endParaRPr lang="en-US" sz="1879">
              <a:solidFill>
                <a:srgbClr val="000000"/>
              </a:solidFill>
              <a:latin typeface="Poppins"/>
              <a:ea typeface="Poppins"/>
              <a:cs typeface="Poppins"/>
              <a:sym typeface="Poppins"/>
            </a:endParaRPr>
          </a:p>
          <a:p>
            <a:pPr algn="just">
              <a:lnSpc>
                <a:spcPts val="2236"/>
              </a:lnSpc>
            </a:pPr>
            <a:r>
              <a:rPr lang="en-US" sz="1879" b="1">
                <a:solidFill>
                  <a:srgbClr val="000000"/>
                </a:solidFill>
                <a:latin typeface="Poppins Bold"/>
                <a:ea typeface="Poppins Bold"/>
                <a:cs typeface="Poppins Bold"/>
                <a:sym typeface="Poppins Bold"/>
              </a:rPr>
              <a:t>Non-Ekonomi</a:t>
            </a:r>
            <a:r>
              <a:rPr lang="en-US" sz="1879">
                <a:solidFill>
                  <a:srgbClr val="000000"/>
                </a:solidFill>
                <a:latin typeface="Poppins"/>
                <a:ea typeface="Poppins"/>
                <a:cs typeface="Poppins"/>
                <a:sym typeface="Poppins"/>
              </a:rPr>
              <a:t> Apakah sistem yg diusulkan memiliki keuntungan</a:t>
            </a:r>
          </a:p>
          <a:p>
            <a:pPr algn="just">
              <a:lnSpc>
                <a:spcPts val="2236"/>
              </a:lnSpc>
            </a:pPr>
            <a:r>
              <a:rPr lang="en-US" sz="1879">
                <a:solidFill>
                  <a:srgbClr val="000000"/>
                </a:solidFill>
                <a:latin typeface="Poppins"/>
                <a:ea typeface="Poppins"/>
                <a:cs typeface="Poppins"/>
                <a:sym typeface="Poppins"/>
              </a:rPr>
              <a:t>yg tidak dapat diukur dengan uang?</a:t>
            </a:r>
          </a:p>
          <a:p>
            <a:pPr algn="just">
              <a:lnSpc>
                <a:spcPts val="2236"/>
              </a:lnSpc>
            </a:pPr>
            <a:endParaRPr lang="en-US" sz="1879">
              <a:solidFill>
                <a:srgbClr val="000000"/>
              </a:solidFill>
              <a:latin typeface="Poppins"/>
              <a:ea typeface="Poppins"/>
              <a:cs typeface="Poppins"/>
              <a:sym typeface="Poppins"/>
            </a:endParaRPr>
          </a:p>
          <a:p>
            <a:pPr algn="just">
              <a:lnSpc>
                <a:spcPts val="2236"/>
              </a:lnSpc>
            </a:pPr>
            <a:r>
              <a:rPr lang="en-US" sz="1879" b="1">
                <a:solidFill>
                  <a:srgbClr val="000000"/>
                </a:solidFill>
                <a:latin typeface="Poppins Bold"/>
                <a:ea typeface="Poppins Bold"/>
                <a:cs typeface="Poppins Bold"/>
                <a:sym typeface="Poppins Bold"/>
              </a:rPr>
              <a:t>Organisasi dan Operasional</a:t>
            </a:r>
          </a:p>
          <a:p>
            <a:pPr algn="just">
              <a:lnSpc>
                <a:spcPts val="2236"/>
              </a:lnSpc>
            </a:pPr>
            <a:r>
              <a:rPr lang="en-US" sz="1879">
                <a:solidFill>
                  <a:srgbClr val="000000"/>
                </a:solidFill>
                <a:latin typeface="Poppins"/>
                <a:ea typeface="Poppins"/>
                <a:cs typeface="Poppins"/>
                <a:sym typeface="Poppins"/>
              </a:rPr>
              <a:t>Apakah sistem yg diusulkan bisa cocok dgn budaya organisasi? Dan keahlian sistem baru sesuai dgn user yg mengoperasikannya?</a:t>
            </a:r>
          </a:p>
          <a:p>
            <a:pPr algn="just">
              <a:lnSpc>
                <a:spcPts val="2236"/>
              </a:lnSpc>
            </a:pPr>
            <a:endParaRPr lang="en-US" sz="1879">
              <a:solidFill>
                <a:srgbClr val="000000"/>
              </a:solidFill>
              <a:latin typeface="Poppins"/>
              <a:ea typeface="Poppins"/>
              <a:cs typeface="Poppins"/>
              <a:sym typeface="Poppins"/>
            </a:endParaRPr>
          </a:p>
          <a:p>
            <a:pPr algn="just">
              <a:lnSpc>
                <a:spcPts val="2236"/>
              </a:lnSpc>
            </a:pPr>
            <a:r>
              <a:rPr lang="en-US" sz="1879" b="1">
                <a:solidFill>
                  <a:srgbClr val="000000"/>
                </a:solidFill>
                <a:latin typeface="Poppins Bold"/>
                <a:ea typeface="Poppins Bold"/>
                <a:cs typeface="Poppins Bold"/>
                <a:sym typeface="Poppins Bold"/>
              </a:rPr>
              <a:t>Jadwal</a:t>
            </a:r>
          </a:p>
          <a:p>
            <a:pPr algn="just">
              <a:lnSpc>
                <a:spcPts val="2236"/>
              </a:lnSpc>
            </a:pPr>
            <a:r>
              <a:rPr lang="en-US" sz="1879">
                <a:solidFill>
                  <a:srgbClr val="000000"/>
                </a:solidFill>
                <a:latin typeface="Poppins"/>
                <a:ea typeface="Poppins"/>
                <a:cs typeface="Poppins"/>
                <a:sym typeface="Poppins"/>
              </a:rPr>
              <a:t>Mungkinkah menerapkan sistem tersebut sesuai</a:t>
            </a:r>
          </a:p>
          <a:p>
            <a:pPr algn="just">
              <a:lnSpc>
                <a:spcPts val="2236"/>
              </a:lnSpc>
            </a:pPr>
            <a:r>
              <a:rPr lang="en-US" sz="1879">
                <a:solidFill>
                  <a:srgbClr val="000000"/>
                </a:solidFill>
                <a:latin typeface="Poppins"/>
                <a:ea typeface="Poppins"/>
                <a:cs typeface="Poppins"/>
                <a:sym typeface="Poppins"/>
              </a:rPr>
              <a:t>dengan jadwal yg telah ditetapkan?</a:t>
            </a:r>
          </a:p>
          <a:p>
            <a:pPr algn="just">
              <a:lnSpc>
                <a:spcPts val="2236"/>
              </a:lnSpc>
            </a:pPr>
            <a:endParaRPr lang="en-US" sz="1879">
              <a:solidFill>
                <a:srgbClr val="000000"/>
              </a:solidFill>
              <a:latin typeface="Poppins"/>
              <a:ea typeface="Poppins"/>
              <a:cs typeface="Poppins"/>
              <a:sym typeface="Poppins"/>
            </a:endParaRPr>
          </a:p>
          <a:p>
            <a:pPr algn="just">
              <a:lnSpc>
                <a:spcPts val="2236"/>
              </a:lnSpc>
            </a:pPr>
            <a:r>
              <a:rPr lang="en-US" sz="1879" b="1">
                <a:solidFill>
                  <a:srgbClr val="000000"/>
                </a:solidFill>
                <a:latin typeface="Poppins Bold"/>
                <a:ea typeface="Poppins Bold"/>
                <a:cs typeface="Poppins Bold"/>
                <a:sym typeface="Poppins Bold"/>
              </a:rPr>
              <a:t>Kendala Hukum, Etika dan Lainnya</a:t>
            </a:r>
          </a:p>
          <a:p>
            <a:pPr algn="just">
              <a:lnSpc>
                <a:spcPts val="2236"/>
              </a:lnSpc>
            </a:pPr>
            <a:r>
              <a:rPr lang="en-US" sz="1879">
                <a:solidFill>
                  <a:srgbClr val="000000"/>
                </a:solidFill>
                <a:latin typeface="Poppins"/>
                <a:ea typeface="Poppins"/>
                <a:cs typeface="Poppins"/>
                <a:sym typeface="Poppins"/>
              </a:rPr>
              <a:t>Apakah sistem yg diusulkan tidak bertentangan</a:t>
            </a:r>
          </a:p>
          <a:p>
            <a:pPr algn="just">
              <a:lnSpc>
                <a:spcPts val="2236"/>
              </a:lnSpc>
            </a:pPr>
            <a:r>
              <a:rPr lang="en-US" sz="1879">
                <a:solidFill>
                  <a:srgbClr val="000000"/>
                </a:solidFill>
                <a:latin typeface="Poppins"/>
                <a:ea typeface="Poppins"/>
                <a:cs typeface="Poppins"/>
                <a:sym typeface="Poppins"/>
              </a:rPr>
              <a:t>dengan etika atau hukum? Apakah terdapat kendala</a:t>
            </a:r>
          </a:p>
          <a:p>
            <a:pPr algn="just">
              <a:lnSpc>
                <a:spcPts val="2236"/>
              </a:lnSpc>
            </a:pPr>
            <a:r>
              <a:rPr lang="en-US" sz="1879">
                <a:solidFill>
                  <a:srgbClr val="000000"/>
                </a:solidFill>
                <a:latin typeface="Poppins"/>
                <a:ea typeface="Poppins"/>
                <a:cs typeface="Poppins"/>
                <a:sym typeface="Poppins"/>
              </a:rPr>
              <a:t>yg berbahaya yg dilanggar?</a:t>
            </a:r>
          </a:p>
          <a:p>
            <a:pPr algn="just">
              <a:lnSpc>
                <a:spcPts val="2236"/>
              </a:lnSpc>
            </a:pPr>
            <a:endParaRPr lang="en-US" sz="1879">
              <a:solidFill>
                <a:srgbClr val="000000"/>
              </a:solidFill>
              <a:latin typeface="Poppins"/>
              <a:ea typeface="Poppins"/>
              <a:cs typeface="Poppins"/>
              <a:sym typeface="Poppins"/>
            </a:endParaRPr>
          </a:p>
        </p:txBody>
      </p:sp>
      <p:sp>
        <p:nvSpPr>
          <p:cNvPr id="9" name="TextBox 9"/>
          <p:cNvSpPr txBox="1"/>
          <p:nvPr/>
        </p:nvSpPr>
        <p:spPr>
          <a:xfrm>
            <a:off x="1028700" y="1009650"/>
            <a:ext cx="6672765" cy="1362075"/>
          </a:xfrm>
          <a:prstGeom prst="rect">
            <a:avLst/>
          </a:prstGeom>
        </p:spPr>
        <p:txBody>
          <a:bodyPr lIns="0" tIns="0" rIns="0" bIns="0" rtlCol="0" anchor="t">
            <a:spAutoFit/>
          </a:bodyPr>
          <a:lstStyle/>
          <a:p>
            <a:pPr algn="l">
              <a:lnSpc>
                <a:spcPts val="5174"/>
              </a:lnSpc>
            </a:pPr>
            <a:r>
              <a:rPr lang="en-US" sz="4500" b="1" spc="-135">
                <a:solidFill>
                  <a:srgbClr val="000000"/>
                </a:solidFill>
                <a:latin typeface="Poppins Bold"/>
                <a:ea typeface="Poppins Bold"/>
                <a:cs typeface="Poppins Bold"/>
                <a:sym typeface="Poppins Bold"/>
              </a:rPr>
              <a:t>Ukuran Studi Kelayakan</a:t>
            </a:r>
          </a:p>
        </p:txBody>
      </p:sp>
      <p:grpSp>
        <p:nvGrpSpPr>
          <p:cNvPr id="10" name="Group 10"/>
          <p:cNvGrpSpPr/>
          <p:nvPr/>
        </p:nvGrpSpPr>
        <p:grpSpPr>
          <a:xfrm>
            <a:off x="9997551" y="1503567"/>
            <a:ext cx="7706466" cy="7575385"/>
            <a:chOff x="0" y="0"/>
            <a:chExt cx="10275288" cy="10100513"/>
          </a:xfrm>
        </p:grpSpPr>
        <p:grpSp>
          <p:nvGrpSpPr>
            <p:cNvPr id="11" name="Group 11"/>
            <p:cNvGrpSpPr/>
            <p:nvPr/>
          </p:nvGrpSpPr>
          <p:grpSpPr>
            <a:xfrm>
              <a:off x="3724877" y="0"/>
              <a:ext cx="2785754" cy="278575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57C"/>
              </a:solidFill>
              <a:ln w="76200" cap="sq">
                <a:solidFill>
                  <a:srgbClr val="FAC507"/>
                </a:solidFill>
                <a:prstDash val="solid"/>
                <a:miter/>
              </a:ln>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2774395" y="2888687"/>
              <a:ext cx="4510190" cy="4661695"/>
            </a:xfrm>
            <a:custGeom>
              <a:avLst/>
              <a:gdLst/>
              <a:ahLst/>
              <a:cxnLst/>
              <a:rect l="l" t="t" r="r" b="b"/>
              <a:pathLst>
                <a:path w="4510190" h="4661695">
                  <a:moveTo>
                    <a:pt x="0" y="0"/>
                  </a:moveTo>
                  <a:lnTo>
                    <a:pt x="4510190" y="0"/>
                  </a:lnTo>
                  <a:lnTo>
                    <a:pt x="4510190" y="4661695"/>
                  </a:lnTo>
                  <a:lnTo>
                    <a:pt x="0" y="46616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5" name="Group 15"/>
            <p:cNvGrpSpPr/>
            <p:nvPr/>
          </p:nvGrpSpPr>
          <p:grpSpPr>
            <a:xfrm>
              <a:off x="706036" y="1491094"/>
              <a:ext cx="2785754" cy="278575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57C"/>
              </a:solidFill>
              <a:ln w="76200" cap="sq">
                <a:solidFill>
                  <a:srgbClr val="FAC507"/>
                </a:solidFill>
                <a:prstDash val="solid"/>
                <a:miter/>
              </a:ln>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0" y="4764628"/>
              <a:ext cx="2785754" cy="278575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57C"/>
              </a:solidFill>
              <a:ln w="76200" cap="sq">
                <a:solidFill>
                  <a:srgbClr val="FAC507"/>
                </a:solidFill>
                <a:prstDash val="solid"/>
                <a:miter/>
              </a:ln>
            </p:spPr>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2065558" y="7293648"/>
              <a:ext cx="2785754" cy="278575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57C"/>
              </a:solidFill>
              <a:ln w="76200" cap="sq">
                <a:solidFill>
                  <a:srgbClr val="FAC507"/>
                </a:solidFill>
                <a:prstDash val="solid"/>
                <a:miter/>
              </a:ln>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5391943" y="7314760"/>
              <a:ext cx="2785754" cy="278575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57C"/>
              </a:solidFill>
              <a:ln w="76200" cap="sq">
                <a:solidFill>
                  <a:srgbClr val="FAC507"/>
                </a:solidFill>
                <a:prstDash val="solid"/>
                <a:miter/>
              </a:ln>
            </p:spPr>
          </p:sp>
          <p:sp>
            <p:nvSpPr>
              <p:cNvPr id="26" name="TextBox 2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4758866" y="2706883"/>
              <a:ext cx="717776" cy="617288"/>
              <a:chOff x="0" y="0"/>
              <a:chExt cx="826976" cy="711200"/>
            </a:xfrm>
          </p:grpSpPr>
          <p:sp>
            <p:nvSpPr>
              <p:cNvPr id="28" name="Freeform 28"/>
              <p:cNvSpPr/>
              <p:nvPr/>
            </p:nvSpPr>
            <p:spPr>
              <a:xfrm>
                <a:off x="0" y="0"/>
                <a:ext cx="826976" cy="711200"/>
              </a:xfrm>
              <a:custGeom>
                <a:avLst/>
                <a:gdLst/>
                <a:ahLst/>
                <a:cxnLst/>
                <a:rect l="l" t="t" r="r" b="b"/>
                <a:pathLst>
                  <a:path w="826976" h="711200">
                    <a:moveTo>
                      <a:pt x="413488" y="711200"/>
                    </a:moveTo>
                    <a:lnTo>
                      <a:pt x="826976" y="0"/>
                    </a:lnTo>
                    <a:lnTo>
                      <a:pt x="0" y="0"/>
                    </a:lnTo>
                    <a:lnTo>
                      <a:pt x="413488" y="711200"/>
                    </a:lnTo>
                    <a:close/>
                  </a:path>
                </a:pathLst>
              </a:custGeom>
              <a:solidFill>
                <a:srgbClr val="FAC507"/>
              </a:solidFill>
              <a:ln w="76200" cap="sq">
                <a:solidFill>
                  <a:srgbClr val="FAC507"/>
                </a:solidFill>
                <a:prstDash val="solid"/>
                <a:miter/>
              </a:ln>
            </p:spPr>
          </p:sp>
          <p:sp>
            <p:nvSpPr>
              <p:cNvPr id="29" name="TextBox 29"/>
              <p:cNvSpPr txBox="1"/>
              <p:nvPr/>
            </p:nvSpPr>
            <p:spPr>
              <a:xfrm>
                <a:off x="129215" y="-6350"/>
                <a:ext cx="568546" cy="38735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rot="-3138093">
              <a:off x="3052564" y="3496205"/>
              <a:ext cx="717776" cy="617288"/>
              <a:chOff x="0" y="0"/>
              <a:chExt cx="826976" cy="711200"/>
            </a:xfrm>
          </p:grpSpPr>
          <p:sp>
            <p:nvSpPr>
              <p:cNvPr id="31" name="Freeform 31"/>
              <p:cNvSpPr/>
              <p:nvPr/>
            </p:nvSpPr>
            <p:spPr>
              <a:xfrm>
                <a:off x="0" y="0"/>
                <a:ext cx="826976" cy="711200"/>
              </a:xfrm>
              <a:custGeom>
                <a:avLst/>
                <a:gdLst/>
                <a:ahLst/>
                <a:cxnLst/>
                <a:rect l="l" t="t" r="r" b="b"/>
                <a:pathLst>
                  <a:path w="826976" h="711200">
                    <a:moveTo>
                      <a:pt x="413488" y="711200"/>
                    </a:moveTo>
                    <a:lnTo>
                      <a:pt x="826976" y="0"/>
                    </a:lnTo>
                    <a:lnTo>
                      <a:pt x="0" y="0"/>
                    </a:lnTo>
                    <a:lnTo>
                      <a:pt x="413488" y="711200"/>
                    </a:lnTo>
                    <a:close/>
                  </a:path>
                </a:pathLst>
              </a:custGeom>
              <a:solidFill>
                <a:srgbClr val="FAC507"/>
              </a:solidFill>
              <a:ln w="76200" cap="sq">
                <a:solidFill>
                  <a:srgbClr val="FAC507"/>
                </a:solidFill>
                <a:prstDash val="solid"/>
                <a:miter/>
              </a:ln>
            </p:spPr>
          </p:sp>
          <p:sp>
            <p:nvSpPr>
              <p:cNvPr id="32" name="TextBox 32"/>
              <p:cNvSpPr txBox="1"/>
              <p:nvPr/>
            </p:nvSpPr>
            <p:spPr>
              <a:xfrm>
                <a:off x="129215" y="-6350"/>
                <a:ext cx="568546" cy="38735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rot="-1885132">
              <a:off x="3787021" y="7104446"/>
              <a:ext cx="717776" cy="617288"/>
              <a:chOff x="0" y="0"/>
              <a:chExt cx="826976" cy="711200"/>
            </a:xfrm>
          </p:grpSpPr>
          <p:sp>
            <p:nvSpPr>
              <p:cNvPr id="34" name="Freeform 34"/>
              <p:cNvSpPr/>
              <p:nvPr/>
            </p:nvSpPr>
            <p:spPr>
              <a:xfrm>
                <a:off x="0" y="0"/>
                <a:ext cx="826976" cy="711200"/>
              </a:xfrm>
              <a:custGeom>
                <a:avLst/>
                <a:gdLst/>
                <a:ahLst/>
                <a:cxnLst/>
                <a:rect l="l" t="t" r="r" b="b"/>
                <a:pathLst>
                  <a:path w="826976" h="711200">
                    <a:moveTo>
                      <a:pt x="413488" y="711200"/>
                    </a:moveTo>
                    <a:lnTo>
                      <a:pt x="826976" y="0"/>
                    </a:lnTo>
                    <a:lnTo>
                      <a:pt x="0" y="0"/>
                    </a:lnTo>
                    <a:lnTo>
                      <a:pt x="413488" y="711200"/>
                    </a:lnTo>
                    <a:close/>
                  </a:path>
                </a:pathLst>
              </a:custGeom>
              <a:solidFill>
                <a:srgbClr val="FAC507"/>
              </a:solidFill>
              <a:ln w="76200" cap="sq">
                <a:solidFill>
                  <a:srgbClr val="FAC507"/>
                </a:solidFill>
                <a:prstDash val="solid"/>
                <a:miter/>
              </a:ln>
            </p:spPr>
          </p:sp>
          <p:sp>
            <p:nvSpPr>
              <p:cNvPr id="35" name="TextBox 35"/>
              <p:cNvSpPr txBox="1"/>
              <p:nvPr/>
            </p:nvSpPr>
            <p:spPr>
              <a:xfrm>
                <a:off x="129215" y="-6350"/>
                <a:ext cx="568546" cy="387350"/>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rot="-5400000">
              <a:off x="5875123" y="7012859"/>
              <a:ext cx="717776" cy="617288"/>
              <a:chOff x="0" y="0"/>
              <a:chExt cx="826976" cy="711200"/>
            </a:xfrm>
          </p:grpSpPr>
          <p:sp>
            <p:nvSpPr>
              <p:cNvPr id="37" name="Freeform 37"/>
              <p:cNvSpPr/>
              <p:nvPr/>
            </p:nvSpPr>
            <p:spPr>
              <a:xfrm>
                <a:off x="0" y="0"/>
                <a:ext cx="826976" cy="711200"/>
              </a:xfrm>
              <a:custGeom>
                <a:avLst/>
                <a:gdLst/>
                <a:ahLst/>
                <a:cxnLst/>
                <a:rect l="l" t="t" r="r" b="b"/>
                <a:pathLst>
                  <a:path w="826976" h="711200">
                    <a:moveTo>
                      <a:pt x="413488" y="711200"/>
                    </a:moveTo>
                    <a:lnTo>
                      <a:pt x="826976" y="0"/>
                    </a:lnTo>
                    <a:lnTo>
                      <a:pt x="0" y="0"/>
                    </a:lnTo>
                    <a:lnTo>
                      <a:pt x="413488" y="711200"/>
                    </a:lnTo>
                    <a:close/>
                  </a:path>
                </a:pathLst>
              </a:custGeom>
              <a:solidFill>
                <a:srgbClr val="FAC507"/>
              </a:solidFill>
              <a:ln w="76200" cap="sq">
                <a:solidFill>
                  <a:srgbClr val="FAC507"/>
                </a:solidFill>
                <a:prstDash val="solid"/>
                <a:miter/>
              </a:ln>
            </p:spPr>
          </p:sp>
          <p:sp>
            <p:nvSpPr>
              <p:cNvPr id="38" name="TextBox 38"/>
              <p:cNvSpPr txBox="1"/>
              <p:nvPr/>
            </p:nvSpPr>
            <p:spPr>
              <a:xfrm>
                <a:off x="129215" y="-6350"/>
                <a:ext cx="568546" cy="38735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rot="1150043">
              <a:off x="2516406" y="5750264"/>
              <a:ext cx="717776" cy="617288"/>
              <a:chOff x="0" y="0"/>
              <a:chExt cx="826976" cy="711200"/>
            </a:xfrm>
          </p:grpSpPr>
          <p:sp>
            <p:nvSpPr>
              <p:cNvPr id="40" name="Freeform 40"/>
              <p:cNvSpPr/>
              <p:nvPr/>
            </p:nvSpPr>
            <p:spPr>
              <a:xfrm>
                <a:off x="0" y="0"/>
                <a:ext cx="826976" cy="711200"/>
              </a:xfrm>
              <a:custGeom>
                <a:avLst/>
                <a:gdLst/>
                <a:ahLst/>
                <a:cxnLst/>
                <a:rect l="l" t="t" r="r" b="b"/>
                <a:pathLst>
                  <a:path w="826976" h="711200">
                    <a:moveTo>
                      <a:pt x="413488" y="711200"/>
                    </a:moveTo>
                    <a:lnTo>
                      <a:pt x="826976" y="0"/>
                    </a:lnTo>
                    <a:lnTo>
                      <a:pt x="0" y="0"/>
                    </a:lnTo>
                    <a:lnTo>
                      <a:pt x="413488" y="711200"/>
                    </a:lnTo>
                    <a:close/>
                  </a:path>
                </a:pathLst>
              </a:custGeom>
              <a:solidFill>
                <a:srgbClr val="FAC507"/>
              </a:solidFill>
              <a:ln w="76200" cap="sq">
                <a:solidFill>
                  <a:srgbClr val="FAC507"/>
                </a:solidFill>
                <a:prstDash val="solid"/>
                <a:miter/>
              </a:ln>
            </p:spPr>
          </p:sp>
          <p:sp>
            <p:nvSpPr>
              <p:cNvPr id="41" name="TextBox 41"/>
              <p:cNvSpPr txBox="1"/>
              <p:nvPr/>
            </p:nvSpPr>
            <p:spPr>
              <a:xfrm>
                <a:off x="129215" y="-6350"/>
                <a:ext cx="568546" cy="387350"/>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7489534" y="4727963"/>
              <a:ext cx="2785754" cy="278575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57C"/>
              </a:solidFill>
              <a:ln w="76200" cap="sq">
                <a:solidFill>
                  <a:srgbClr val="FAC507"/>
                </a:solidFill>
                <a:prstDash val="solid"/>
                <a:miter/>
              </a:ln>
            </p:spPr>
          </p:sp>
          <p:sp>
            <p:nvSpPr>
              <p:cNvPr id="44" name="TextBox 4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rot="5932461">
              <a:off x="6925697" y="5514180"/>
              <a:ext cx="717776" cy="617288"/>
              <a:chOff x="0" y="0"/>
              <a:chExt cx="826976" cy="711200"/>
            </a:xfrm>
          </p:grpSpPr>
          <p:sp>
            <p:nvSpPr>
              <p:cNvPr id="46" name="Freeform 46"/>
              <p:cNvSpPr/>
              <p:nvPr/>
            </p:nvSpPr>
            <p:spPr>
              <a:xfrm>
                <a:off x="0" y="0"/>
                <a:ext cx="826976" cy="711200"/>
              </a:xfrm>
              <a:custGeom>
                <a:avLst/>
                <a:gdLst/>
                <a:ahLst/>
                <a:cxnLst/>
                <a:rect l="l" t="t" r="r" b="b"/>
                <a:pathLst>
                  <a:path w="826976" h="711200">
                    <a:moveTo>
                      <a:pt x="413488" y="711200"/>
                    </a:moveTo>
                    <a:lnTo>
                      <a:pt x="826976" y="0"/>
                    </a:lnTo>
                    <a:lnTo>
                      <a:pt x="0" y="0"/>
                    </a:lnTo>
                    <a:lnTo>
                      <a:pt x="413488" y="711200"/>
                    </a:lnTo>
                    <a:close/>
                  </a:path>
                </a:pathLst>
              </a:custGeom>
              <a:solidFill>
                <a:srgbClr val="FAC507"/>
              </a:solidFill>
              <a:ln w="76200" cap="sq">
                <a:solidFill>
                  <a:srgbClr val="FAC507"/>
                </a:solidFill>
                <a:prstDash val="solid"/>
                <a:miter/>
              </a:ln>
            </p:spPr>
          </p:sp>
          <p:sp>
            <p:nvSpPr>
              <p:cNvPr id="47" name="TextBox 47"/>
              <p:cNvSpPr txBox="1"/>
              <p:nvPr/>
            </p:nvSpPr>
            <p:spPr>
              <a:xfrm>
                <a:off x="129215" y="-6350"/>
                <a:ext cx="568546" cy="387350"/>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6731506" y="1447472"/>
              <a:ext cx="2785754" cy="2785754"/>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57C"/>
              </a:solidFill>
              <a:ln w="76200" cap="sq">
                <a:solidFill>
                  <a:srgbClr val="FAC507"/>
                </a:solidFill>
                <a:prstDash val="solid"/>
                <a:miter/>
              </a:ln>
            </p:spPr>
          </p:sp>
          <p:sp>
            <p:nvSpPr>
              <p:cNvPr id="50" name="TextBox 5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1" name="Group 51"/>
            <p:cNvGrpSpPr/>
            <p:nvPr/>
          </p:nvGrpSpPr>
          <p:grpSpPr>
            <a:xfrm rot="3142411">
              <a:off x="6490519" y="3495531"/>
              <a:ext cx="717776" cy="617288"/>
              <a:chOff x="0" y="0"/>
              <a:chExt cx="826976" cy="711200"/>
            </a:xfrm>
          </p:grpSpPr>
          <p:sp>
            <p:nvSpPr>
              <p:cNvPr id="52" name="Freeform 52"/>
              <p:cNvSpPr/>
              <p:nvPr/>
            </p:nvSpPr>
            <p:spPr>
              <a:xfrm>
                <a:off x="0" y="0"/>
                <a:ext cx="826976" cy="711200"/>
              </a:xfrm>
              <a:custGeom>
                <a:avLst/>
                <a:gdLst/>
                <a:ahLst/>
                <a:cxnLst/>
                <a:rect l="l" t="t" r="r" b="b"/>
                <a:pathLst>
                  <a:path w="826976" h="711200">
                    <a:moveTo>
                      <a:pt x="413488" y="711200"/>
                    </a:moveTo>
                    <a:lnTo>
                      <a:pt x="826976" y="0"/>
                    </a:lnTo>
                    <a:lnTo>
                      <a:pt x="0" y="0"/>
                    </a:lnTo>
                    <a:lnTo>
                      <a:pt x="413488" y="711200"/>
                    </a:lnTo>
                    <a:close/>
                  </a:path>
                </a:pathLst>
              </a:custGeom>
              <a:solidFill>
                <a:srgbClr val="FAC507"/>
              </a:solidFill>
              <a:ln w="76200" cap="sq">
                <a:solidFill>
                  <a:srgbClr val="FAC507"/>
                </a:solidFill>
                <a:prstDash val="solid"/>
                <a:miter/>
              </a:ln>
            </p:spPr>
          </p:sp>
          <p:sp>
            <p:nvSpPr>
              <p:cNvPr id="53" name="TextBox 53"/>
              <p:cNvSpPr txBox="1"/>
              <p:nvPr/>
            </p:nvSpPr>
            <p:spPr>
              <a:xfrm>
                <a:off x="129215" y="-6350"/>
                <a:ext cx="568546" cy="387350"/>
              </a:xfrm>
              <a:prstGeom prst="rect">
                <a:avLst/>
              </a:prstGeom>
            </p:spPr>
            <p:txBody>
              <a:bodyPr lIns="50800" tIns="50800" rIns="50800" bIns="50800" rtlCol="0" anchor="ctr"/>
              <a:lstStyle/>
              <a:p>
                <a:pPr algn="ctr">
                  <a:lnSpc>
                    <a:spcPts val="2659"/>
                  </a:lnSpc>
                </a:pPr>
                <a:endParaRPr/>
              </a:p>
            </p:txBody>
          </p:sp>
        </p:grpSp>
        <p:sp>
          <p:nvSpPr>
            <p:cNvPr id="54" name="TextBox 54"/>
            <p:cNvSpPr txBox="1"/>
            <p:nvPr/>
          </p:nvSpPr>
          <p:spPr>
            <a:xfrm>
              <a:off x="4001497" y="4705653"/>
              <a:ext cx="2232514" cy="1026068"/>
            </a:xfrm>
            <a:prstGeom prst="rect">
              <a:avLst/>
            </a:prstGeom>
          </p:spPr>
          <p:txBody>
            <a:bodyPr lIns="0" tIns="0" rIns="0" bIns="0" rtlCol="0" anchor="t">
              <a:spAutoFit/>
            </a:bodyPr>
            <a:lstStyle/>
            <a:p>
              <a:pPr algn="ctr">
                <a:lnSpc>
                  <a:spcPts val="1995"/>
                </a:lnSpc>
              </a:pPr>
              <a:r>
                <a:rPr lang="en-US" sz="1735" b="1" spc="-52">
                  <a:solidFill>
                    <a:srgbClr val="FFFFFF"/>
                  </a:solidFill>
                  <a:latin typeface="Poppins Bold"/>
                  <a:ea typeface="Poppins Bold"/>
                  <a:cs typeface="Poppins Bold"/>
                  <a:sym typeface="Poppins Bold"/>
                </a:rPr>
                <a:t>UKURAN</a:t>
              </a:r>
            </a:p>
            <a:p>
              <a:pPr algn="ctr">
                <a:lnSpc>
                  <a:spcPts val="1995"/>
                </a:lnSpc>
              </a:pPr>
              <a:r>
                <a:rPr lang="en-US" sz="1735" b="1" spc="-52">
                  <a:solidFill>
                    <a:srgbClr val="FFFFFF"/>
                  </a:solidFill>
                  <a:latin typeface="Poppins Bold"/>
                  <a:ea typeface="Poppins Bold"/>
                  <a:cs typeface="Poppins Bold"/>
                  <a:sym typeface="Poppins Bold"/>
                </a:rPr>
                <a:t>STUDI KELAYAKAN</a:t>
              </a:r>
            </a:p>
          </p:txBody>
        </p:sp>
        <p:sp>
          <p:nvSpPr>
            <p:cNvPr id="55" name="TextBox 55"/>
            <p:cNvSpPr txBox="1"/>
            <p:nvPr/>
          </p:nvSpPr>
          <p:spPr>
            <a:xfrm>
              <a:off x="4001497" y="1045798"/>
              <a:ext cx="2232514" cy="410199"/>
            </a:xfrm>
            <a:prstGeom prst="rect">
              <a:avLst/>
            </a:prstGeom>
          </p:spPr>
          <p:txBody>
            <a:bodyPr lIns="0" tIns="0" rIns="0" bIns="0" rtlCol="0" anchor="t">
              <a:spAutoFit/>
            </a:bodyPr>
            <a:lstStyle/>
            <a:p>
              <a:pPr algn="ctr">
                <a:lnSpc>
                  <a:spcPts val="2315"/>
                </a:lnSpc>
              </a:pPr>
              <a:r>
                <a:rPr lang="en-US" sz="2013" b="1" spc="-60">
                  <a:solidFill>
                    <a:srgbClr val="FFFFFF"/>
                  </a:solidFill>
                  <a:latin typeface="Poppins Bold"/>
                  <a:ea typeface="Poppins Bold"/>
                  <a:cs typeface="Poppins Bold"/>
                  <a:sym typeface="Poppins Bold"/>
                </a:rPr>
                <a:t>TEKNOLOGI</a:t>
              </a:r>
            </a:p>
          </p:txBody>
        </p:sp>
        <p:sp>
          <p:nvSpPr>
            <p:cNvPr id="56" name="TextBox 56"/>
            <p:cNvSpPr txBox="1"/>
            <p:nvPr/>
          </p:nvSpPr>
          <p:spPr>
            <a:xfrm>
              <a:off x="7061440" y="2674108"/>
              <a:ext cx="2232514" cy="410199"/>
            </a:xfrm>
            <a:prstGeom prst="rect">
              <a:avLst/>
            </a:prstGeom>
          </p:spPr>
          <p:txBody>
            <a:bodyPr lIns="0" tIns="0" rIns="0" bIns="0" rtlCol="0" anchor="t">
              <a:spAutoFit/>
            </a:bodyPr>
            <a:lstStyle/>
            <a:p>
              <a:pPr algn="ctr">
                <a:lnSpc>
                  <a:spcPts val="2315"/>
                </a:lnSpc>
              </a:pPr>
              <a:r>
                <a:rPr lang="en-US" sz="2013" b="1" spc="-60">
                  <a:solidFill>
                    <a:srgbClr val="FFFFFF"/>
                  </a:solidFill>
                  <a:latin typeface="Poppins Bold"/>
                  <a:ea typeface="Poppins Bold"/>
                  <a:cs typeface="Poppins Bold"/>
                  <a:sym typeface="Poppins Bold"/>
                </a:rPr>
                <a:t>EKONOMI</a:t>
              </a:r>
            </a:p>
          </p:txBody>
        </p:sp>
        <p:sp>
          <p:nvSpPr>
            <p:cNvPr id="57" name="TextBox 57"/>
            <p:cNvSpPr txBox="1"/>
            <p:nvPr/>
          </p:nvSpPr>
          <p:spPr>
            <a:xfrm>
              <a:off x="7691974" y="5719165"/>
              <a:ext cx="2380875" cy="410199"/>
            </a:xfrm>
            <a:prstGeom prst="rect">
              <a:avLst/>
            </a:prstGeom>
          </p:spPr>
          <p:txBody>
            <a:bodyPr lIns="0" tIns="0" rIns="0" bIns="0" rtlCol="0" anchor="t">
              <a:spAutoFit/>
            </a:bodyPr>
            <a:lstStyle/>
            <a:p>
              <a:pPr algn="ctr">
                <a:lnSpc>
                  <a:spcPts val="2315"/>
                </a:lnSpc>
              </a:pPr>
              <a:r>
                <a:rPr lang="en-US" sz="2013" b="1" spc="-60">
                  <a:solidFill>
                    <a:srgbClr val="FFFFFF"/>
                  </a:solidFill>
                  <a:latin typeface="Poppins Bold"/>
                  <a:ea typeface="Poppins Bold"/>
                  <a:cs typeface="Poppins Bold"/>
                  <a:sym typeface="Poppins Bold"/>
                </a:rPr>
                <a:t>NON EKONOMI</a:t>
              </a:r>
            </a:p>
          </p:txBody>
        </p:sp>
        <p:sp>
          <p:nvSpPr>
            <p:cNvPr id="58" name="TextBox 58"/>
            <p:cNvSpPr txBox="1"/>
            <p:nvPr/>
          </p:nvSpPr>
          <p:spPr>
            <a:xfrm>
              <a:off x="2370589" y="8284164"/>
              <a:ext cx="2242480" cy="373850"/>
            </a:xfrm>
            <a:prstGeom prst="rect">
              <a:avLst/>
            </a:prstGeom>
          </p:spPr>
          <p:txBody>
            <a:bodyPr lIns="0" tIns="0" rIns="0" bIns="0" rtlCol="0" anchor="t">
              <a:spAutoFit/>
            </a:bodyPr>
            <a:lstStyle/>
            <a:p>
              <a:pPr algn="ctr">
                <a:lnSpc>
                  <a:spcPts val="2115"/>
                </a:lnSpc>
              </a:pPr>
              <a:r>
                <a:rPr lang="en-US" sz="1839" b="1" spc="-55">
                  <a:solidFill>
                    <a:srgbClr val="FFFFFF"/>
                  </a:solidFill>
                  <a:latin typeface="Poppins Bold"/>
                  <a:ea typeface="Poppins Bold"/>
                  <a:cs typeface="Poppins Bold"/>
                  <a:sym typeface="Poppins Bold"/>
                </a:rPr>
                <a:t>JADWAL</a:t>
              </a:r>
            </a:p>
          </p:txBody>
        </p:sp>
        <p:sp>
          <p:nvSpPr>
            <p:cNvPr id="59" name="TextBox 59"/>
            <p:cNvSpPr txBox="1"/>
            <p:nvPr/>
          </p:nvSpPr>
          <p:spPr>
            <a:xfrm>
              <a:off x="220608" y="5719165"/>
              <a:ext cx="2344537" cy="1032173"/>
            </a:xfrm>
            <a:prstGeom prst="rect">
              <a:avLst/>
            </a:prstGeom>
          </p:spPr>
          <p:txBody>
            <a:bodyPr lIns="0" tIns="0" rIns="0" bIns="0" rtlCol="0" anchor="t">
              <a:spAutoFit/>
            </a:bodyPr>
            <a:lstStyle/>
            <a:p>
              <a:pPr algn="ctr">
                <a:lnSpc>
                  <a:spcPts val="2027"/>
                </a:lnSpc>
              </a:pPr>
              <a:r>
                <a:rPr lang="en-US" sz="1763" b="1" spc="-52">
                  <a:solidFill>
                    <a:srgbClr val="FFFFFF"/>
                  </a:solidFill>
                  <a:latin typeface="Poppins Bold"/>
                  <a:ea typeface="Poppins Bold"/>
                  <a:cs typeface="Poppins Bold"/>
                  <a:sym typeface="Poppins Bold"/>
                </a:rPr>
                <a:t>KENDALA HUKUM ETIKA</a:t>
              </a:r>
            </a:p>
            <a:p>
              <a:pPr algn="ctr">
                <a:lnSpc>
                  <a:spcPts val="2027"/>
                </a:lnSpc>
              </a:pPr>
              <a:r>
                <a:rPr lang="en-US" sz="1763" b="1" spc="-52">
                  <a:solidFill>
                    <a:srgbClr val="FFFFFF"/>
                  </a:solidFill>
                  <a:latin typeface="Poppins Bold"/>
                  <a:ea typeface="Poppins Bold"/>
                  <a:cs typeface="Poppins Bold"/>
                  <a:sym typeface="Poppins Bold"/>
                </a:rPr>
                <a:t>DLL.</a:t>
              </a:r>
            </a:p>
          </p:txBody>
        </p:sp>
        <p:sp>
          <p:nvSpPr>
            <p:cNvPr id="60" name="TextBox 60"/>
            <p:cNvSpPr txBox="1"/>
            <p:nvPr/>
          </p:nvSpPr>
          <p:spPr>
            <a:xfrm>
              <a:off x="797999" y="2662483"/>
              <a:ext cx="2601827" cy="410199"/>
            </a:xfrm>
            <a:prstGeom prst="rect">
              <a:avLst/>
            </a:prstGeom>
          </p:spPr>
          <p:txBody>
            <a:bodyPr lIns="0" tIns="0" rIns="0" bIns="0" rtlCol="0" anchor="t">
              <a:spAutoFit/>
            </a:bodyPr>
            <a:lstStyle/>
            <a:p>
              <a:pPr algn="ctr">
                <a:lnSpc>
                  <a:spcPts val="2315"/>
                </a:lnSpc>
              </a:pPr>
              <a:r>
                <a:rPr lang="en-US" sz="2013" b="1" spc="-60">
                  <a:solidFill>
                    <a:srgbClr val="FFFFFF"/>
                  </a:solidFill>
                  <a:latin typeface="Poppins Bold"/>
                  <a:ea typeface="Poppins Bold"/>
                  <a:cs typeface="Poppins Bold"/>
                  <a:sym typeface="Poppins Bold"/>
                </a:rPr>
                <a:t>ASPEK</a:t>
              </a:r>
            </a:p>
          </p:txBody>
        </p:sp>
        <p:sp>
          <p:nvSpPr>
            <p:cNvPr id="61" name="TextBox 61"/>
            <p:cNvSpPr txBox="1"/>
            <p:nvPr/>
          </p:nvSpPr>
          <p:spPr>
            <a:xfrm>
              <a:off x="5668563" y="8284164"/>
              <a:ext cx="2232514" cy="1071273"/>
            </a:xfrm>
            <a:prstGeom prst="rect">
              <a:avLst/>
            </a:prstGeom>
          </p:spPr>
          <p:txBody>
            <a:bodyPr lIns="0" tIns="0" rIns="0" bIns="0" rtlCol="0" anchor="t">
              <a:spAutoFit/>
            </a:bodyPr>
            <a:lstStyle/>
            <a:p>
              <a:pPr algn="ctr">
                <a:lnSpc>
                  <a:spcPts val="2105"/>
                </a:lnSpc>
              </a:pPr>
              <a:r>
                <a:rPr lang="en-US" sz="1830" b="1" spc="-54">
                  <a:solidFill>
                    <a:srgbClr val="FFFFFF"/>
                  </a:solidFill>
                  <a:latin typeface="Poppins Bold"/>
                  <a:ea typeface="Poppins Bold"/>
                  <a:cs typeface="Poppins Bold"/>
                  <a:sym typeface="Poppins Bold"/>
                </a:rPr>
                <a:t>ORGANISASI &amp; JAM OPERASIONAL</a:t>
              </a:r>
            </a:p>
          </p:txBody>
        </p:sp>
      </p:grpSp>
      <p:grpSp>
        <p:nvGrpSpPr>
          <p:cNvPr id="62" name="Group 62"/>
          <p:cNvGrpSpPr/>
          <p:nvPr/>
        </p:nvGrpSpPr>
        <p:grpSpPr>
          <a:xfrm>
            <a:off x="7701465" y="-711763"/>
            <a:ext cx="1413604" cy="1395381"/>
            <a:chOff x="0" y="0"/>
            <a:chExt cx="720488" cy="711200"/>
          </a:xfrm>
        </p:grpSpPr>
        <p:sp>
          <p:nvSpPr>
            <p:cNvPr id="63" name="Freeform 63"/>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64" name="TextBox 64"/>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802065" y="-517106"/>
            <a:ext cx="9907850" cy="1006067"/>
            <a:chOff x="0" y="0"/>
            <a:chExt cx="3953981" cy="401497"/>
          </a:xfrm>
        </p:grpSpPr>
        <p:sp>
          <p:nvSpPr>
            <p:cNvPr id="66" name="Freeform 66"/>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67" name="TextBox 67"/>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46356" y="-2753728"/>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622736">
            <a:off x="5532747" y="-5230646"/>
            <a:ext cx="951101" cy="18359252"/>
            <a:chOff x="0" y="0"/>
            <a:chExt cx="250496" cy="4835359"/>
          </a:xfrm>
        </p:grpSpPr>
        <p:sp>
          <p:nvSpPr>
            <p:cNvPr id="6" name="Freeform 6"/>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7" name="TextBox 7"/>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5115773" y="8077726"/>
            <a:ext cx="4934623" cy="4871009"/>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5693625" y="8384140"/>
            <a:ext cx="4008535" cy="3956860"/>
            <a:chOff x="0" y="0"/>
            <a:chExt cx="720488" cy="711200"/>
          </a:xfrm>
        </p:grpSpPr>
        <p:sp>
          <p:nvSpPr>
            <p:cNvPr id="12" name="Freeform 12"/>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3" name="TextBox 13"/>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18618" y="-225328"/>
            <a:ext cx="7106977" cy="10737655"/>
            <a:chOff x="0" y="0"/>
            <a:chExt cx="20993392" cy="31718098"/>
          </a:xfrm>
        </p:grpSpPr>
        <p:sp>
          <p:nvSpPr>
            <p:cNvPr id="15" name="Freeform 15"/>
            <p:cNvSpPr/>
            <p:nvPr/>
          </p:nvSpPr>
          <p:spPr>
            <a:xfrm>
              <a:off x="0" y="0"/>
              <a:ext cx="20993481" cy="31717996"/>
            </a:xfrm>
            <a:custGeom>
              <a:avLst/>
              <a:gdLst/>
              <a:ahLst/>
              <a:cxnLst/>
              <a:rect l="l" t="t" r="r" b="b"/>
              <a:pathLst>
                <a:path w="20993481" h="31717996">
                  <a:moveTo>
                    <a:pt x="247269" y="0"/>
                  </a:moveTo>
                  <a:lnTo>
                    <a:pt x="0" y="31581344"/>
                  </a:lnTo>
                  <a:lnTo>
                    <a:pt x="17456277" y="31717996"/>
                  </a:lnTo>
                  <a:lnTo>
                    <a:pt x="20993481" y="25031319"/>
                  </a:lnTo>
                  <a:lnTo>
                    <a:pt x="14542897" y="11768201"/>
                  </a:lnTo>
                  <a:lnTo>
                    <a:pt x="20479131" y="158496"/>
                  </a:lnTo>
                  <a:lnTo>
                    <a:pt x="247269" y="0"/>
                  </a:lnTo>
                  <a:close/>
                </a:path>
              </a:pathLst>
            </a:custGeom>
            <a:blipFill>
              <a:blip r:embed="rId2"/>
              <a:stretch>
                <a:fillRect l="-63384" r="-63384"/>
              </a:stretch>
            </a:blipFill>
          </p:spPr>
        </p:sp>
      </p:grpSp>
      <p:grpSp>
        <p:nvGrpSpPr>
          <p:cNvPr id="16" name="Group 16"/>
          <p:cNvGrpSpPr/>
          <p:nvPr/>
        </p:nvGrpSpPr>
        <p:grpSpPr>
          <a:xfrm>
            <a:off x="8413392" y="3335636"/>
            <a:ext cx="477000" cy="477000"/>
            <a:chOff x="0" y="0"/>
            <a:chExt cx="636000" cy="636000"/>
          </a:xfrm>
        </p:grpSpPr>
        <p:grpSp>
          <p:nvGrpSpPr>
            <p:cNvPr id="17" name="Group 17"/>
            <p:cNvGrpSpPr/>
            <p:nvPr/>
          </p:nvGrpSpPr>
          <p:grpSpPr>
            <a:xfrm>
              <a:off x="0" y="0"/>
              <a:ext cx="636000" cy="6360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176B"/>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09523" y="115647"/>
              <a:ext cx="391554" cy="404707"/>
            </a:xfrm>
            <a:custGeom>
              <a:avLst/>
              <a:gdLst/>
              <a:ahLst/>
              <a:cxnLst/>
              <a:rect l="l" t="t" r="r" b="b"/>
              <a:pathLst>
                <a:path w="391554" h="404707">
                  <a:moveTo>
                    <a:pt x="0" y="0"/>
                  </a:moveTo>
                  <a:lnTo>
                    <a:pt x="391554" y="0"/>
                  </a:lnTo>
                  <a:lnTo>
                    <a:pt x="391554" y="404706"/>
                  </a:lnTo>
                  <a:lnTo>
                    <a:pt x="0" y="4047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21" name="Group 21"/>
          <p:cNvGrpSpPr/>
          <p:nvPr/>
        </p:nvGrpSpPr>
        <p:grpSpPr>
          <a:xfrm>
            <a:off x="8413392" y="6545626"/>
            <a:ext cx="477000" cy="477000"/>
            <a:chOff x="0" y="0"/>
            <a:chExt cx="636000" cy="636000"/>
          </a:xfrm>
        </p:grpSpPr>
        <p:grpSp>
          <p:nvGrpSpPr>
            <p:cNvPr id="22" name="Group 22"/>
            <p:cNvGrpSpPr/>
            <p:nvPr/>
          </p:nvGrpSpPr>
          <p:grpSpPr>
            <a:xfrm>
              <a:off x="0" y="0"/>
              <a:ext cx="636000" cy="6360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09523" y="115647"/>
              <a:ext cx="391554" cy="404707"/>
            </a:xfrm>
            <a:custGeom>
              <a:avLst/>
              <a:gdLst/>
              <a:ahLst/>
              <a:cxnLst/>
              <a:rect l="l" t="t" r="r" b="b"/>
              <a:pathLst>
                <a:path w="391554" h="404707">
                  <a:moveTo>
                    <a:pt x="0" y="0"/>
                  </a:moveTo>
                  <a:lnTo>
                    <a:pt x="391554" y="0"/>
                  </a:lnTo>
                  <a:lnTo>
                    <a:pt x="391554" y="404706"/>
                  </a:lnTo>
                  <a:lnTo>
                    <a:pt x="0" y="404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26" name="TextBox 26"/>
          <p:cNvSpPr txBox="1"/>
          <p:nvPr/>
        </p:nvSpPr>
        <p:spPr>
          <a:xfrm>
            <a:off x="8824452" y="3287139"/>
            <a:ext cx="8983412" cy="2203387"/>
          </a:xfrm>
          <a:prstGeom prst="rect">
            <a:avLst/>
          </a:prstGeom>
        </p:spPr>
        <p:txBody>
          <a:bodyPr lIns="0" tIns="0" rIns="0" bIns="0" rtlCol="0" anchor="t">
            <a:spAutoFit/>
          </a:bodyPr>
          <a:lstStyle/>
          <a:p>
            <a:pPr marL="528956" lvl="1" indent="-264478" algn="l">
              <a:lnSpc>
                <a:spcPts val="2915"/>
              </a:lnSpc>
              <a:buFont typeface="Arial"/>
              <a:buChar char="•"/>
            </a:pPr>
            <a:r>
              <a:rPr lang="en-US" sz="2450" b="1">
                <a:solidFill>
                  <a:srgbClr val="000000"/>
                </a:solidFill>
                <a:latin typeface="Poppins Bold"/>
                <a:ea typeface="Poppins Bold"/>
                <a:cs typeface="Poppins Bold"/>
                <a:sym typeface="Poppins Bold"/>
              </a:rPr>
              <a:t>Kegiatan ekonomi memerlukan pengembangan infrastruktur teknologi informas</a:t>
            </a:r>
            <a:r>
              <a:rPr lang="en-US" sz="2450">
                <a:solidFill>
                  <a:srgbClr val="000000"/>
                </a:solidFill>
                <a:latin typeface="Poppins"/>
                <a:ea typeface="Poppins"/>
                <a:cs typeface="Poppins"/>
                <a:sym typeface="Poppins"/>
              </a:rPr>
              <a:t>i sebagai suatu sistem keuangan yang dapat memperluas akses masyarakat terhadap berbagai layanan keuangan seperti tabungan, pinjaman, kredit maupun asuransi melalui inklusi keuangan</a:t>
            </a:r>
          </a:p>
        </p:txBody>
      </p:sp>
      <p:sp>
        <p:nvSpPr>
          <p:cNvPr id="27" name="TextBox 27"/>
          <p:cNvSpPr txBox="1"/>
          <p:nvPr/>
        </p:nvSpPr>
        <p:spPr>
          <a:xfrm>
            <a:off x="8824452" y="1000125"/>
            <a:ext cx="8434848" cy="1800225"/>
          </a:xfrm>
          <a:prstGeom prst="rect">
            <a:avLst/>
          </a:prstGeom>
        </p:spPr>
        <p:txBody>
          <a:bodyPr lIns="0" tIns="0" rIns="0" bIns="0" rtlCol="0" anchor="t">
            <a:spAutoFit/>
          </a:bodyPr>
          <a:lstStyle/>
          <a:p>
            <a:pPr algn="r">
              <a:lnSpc>
                <a:spcPts val="6899"/>
              </a:lnSpc>
            </a:pPr>
            <a:r>
              <a:rPr lang="en-US" sz="5999" b="1" spc="-179">
                <a:solidFill>
                  <a:srgbClr val="00157C"/>
                </a:solidFill>
                <a:latin typeface="Poppins Bold"/>
                <a:ea typeface="Poppins Bold"/>
                <a:cs typeface="Poppins Bold"/>
                <a:sym typeface="Poppins Bold"/>
              </a:rPr>
              <a:t>Teknologi informasi Bidang Keuangan</a:t>
            </a:r>
          </a:p>
        </p:txBody>
      </p:sp>
      <p:sp>
        <p:nvSpPr>
          <p:cNvPr id="28" name="TextBox 28"/>
          <p:cNvSpPr txBox="1"/>
          <p:nvPr/>
        </p:nvSpPr>
        <p:spPr>
          <a:xfrm>
            <a:off x="8824452" y="6423975"/>
            <a:ext cx="8016977" cy="2203393"/>
          </a:xfrm>
          <a:prstGeom prst="rect">
            <a:avLst/>
          </a:prstGeom>
        </p:spPr>
        <p:txBody>
          <a:bodyPr lIns="0" tIns="0" rIns="0" bIns="0" rtlCol="0" anchor="t">
            <a:spAutoFit/>
          </a:bodyPr>
          <a:lstStyle/>
          <a:p>
            <a:pPr marL="530031" lvl="1" indent="-265015" algn="l">
              <a:lnSpc>
                <a:spcPts val="2921"/>
              </a:lnSpc>
              <a:buFont typeface="Arial"/>
              <a:buChar char="•"/>
            </a:pPr>
            <a:r>
              <a:rPr lang="en-US" sz="2454" b="1">
                <a:solidFill>
                  <a:srgbClr val="000000"/>
                </a:solidFill>
                <a:latin typeface="Poppins Bold"/>
                <a:ea typeface="Poppins Bold"/>
                <a:cs typeface="Poppins Bold"/>
                <a:sym typeface="Poppins Bold"/>
              </a:rPr>
              <a:t>Peraturan OJK Nomor 13/POJK.02/2018</a:t>
            </a:r>
            <a:r>
              <a:rPr lang="en-US" sz="2454">
                <a:solidFill>
                  <a:srgbClr val="000000"/>
                </a:solidFill>
                <a:latin typeface="Poppins"/>
                <a:ea typeface="Poppins"/>
                <a:cs typeface="Poppins"/>
                <a:sym typeface="Poppins"/>
              </a:rPr>
              <a:t> tentang Inovasi Keuangan Digital di Sektor Jasa Keuangan sebagai ketentuan tentang pengawasan dan pengaturan industri keuangan digital.</a:t>
            </a:r>
          </a:p>
          <a:p>
            <a:pPr algn="l">
              <a:lnSpc>
                <a:spcPts val="2921"/>
              </a:lnSpc>
            </a:pPr>
            <a:endParaRPr lang="en-US" sz="2454">
              <a:solidFill>
                <a:srgbClr val="000000"/>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46356" y="-2753728"/>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622736">
            <a:off x="5532747" y="-5230646"/>
            <a:ext cx="951101" cy="18359252"/>
            <a:chOff x="0" y="0"/>
            <a:chExt cx="250496" cy="4835359"/>
          </a:xfrm>
        </p:grpSpPr>
        <p:sp>
          <p:nvSpPr>
            <p:cNvPr id="6" name="Freeform 6"/>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7" name="TextBox 7"/>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5115773" y="8077726"/>
            <a:ext cx="4934623" cy="4871009"/>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5693625" y="8384140"/>
            <a:ext cx="4008535" cy="3956860"/>
            <a:chOff x="0" y="0"/>
            <a:chExt cx="720488" cy="711200"/>
          </a:xfrm>
        </p:grpSpPr>
        <p:sp>
          <p:nvSpPr>
            <p:cNvPr id="12" name="Freeform 12"/>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3" name="TextBox 13"/>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18618" y="-225328"/>
            <a:ext cx="7106977" cy="10737655"/>
            <a:chOff x="0" y="0"/>
            <a:chExt cx="20993392" cy="31718098"/>
          </a:xfrm>
        </p:grpSpPr>
        <p:sp>
          <p:nvSpPr>
            <p:cNvPr id="15" name="Freeform 15"/>
            <p:cNvSpPr/>
            <p:nvPr/>
          </p:nvSpPr>
          <p:spPr>
            <a:xfrm>
              <a:off x="0" y="0"/>
              <a:ext cx="20993481" cy="31717996"/>
            </a:xfrm>
            <a:custGeom>
              <a:avLst/>
              <a:gdLst/>
              <a:ahLst/>
              <a:cxnLst/>
              <a:rect l="l" t="t" r="r" b="b"/>
              <a:pathLst>
                <a:path w="20993481" h="31717996">
                  <a:moveTo>
                    <a:pt x="247269" y="0"/>
                  </a:moveTo>
                  <a:lnTo>
                    <a:pt x="0" y="31581344"/>
                  </a:lnTo>
                  <a:lnTo>
                    <a:pt x="17456277" y="31717996"/>
                  </a:lnTo>
                  <a:lnTo>
                    <a:pt x="20993481" y="25031319"/>
                  </a:lnTo>
                  <a:lnTo>
                    <a:pt x="14542897" y="11768201"/>
                  </a:lnTo>
                  <a:lnTo>
                    <a:pt x="20479131" y="158496"/>
                  </a:lnTo>
                  <a:lnTo>
                    <a:pt x="247269" y="0"/>
                  </a:lnTo>
                  <a:close/>
                </a:path>
              </a:pathLst>
            </a:custGeom>
            <a:blipFill>
              <a:blip r:embed="rId2"/>
              <a:stretch>
                <a:fillRect l="-63384" r="-63384"/>
              </a:stretch>
            </a:blipFill>
          </p:spPr>
        </p:sp>
      </p:grpSp>
      <p:sp>
        <p:nvSpPr>
          <p:cNvPr id="16" name="TextBox 16"/>
          <p:cNvSpPr txBox="1"/>
          <p:nvPr/>
        </p:nvSpPr>
        <p:spPr>
          <a:xfrm>
            <a:off x="8585154" y="3555123"/>
            <a:ext cx="8913444" cy="5813337"/>
          </a:xfrm>
          <a:prstGeom prst="rect">
            <a:avLst/>
          </a:prstGeom>
        </p:spPr>
        <p:txBody>
          <a:bodyPr lIns="0" tIns="0" rIns="0" bIns="0" rtlCol="0" anchor="t">
            <a:spAutoFit/>
          </a:bodyPr>
          <a:lstStyle/>
          <a:p>
            <a:pPr marL="524836" lvl="1" indent="-262418" algn="just">
              <a:lnSpc>
                <a:spcPts val="2892"/>
              </a:lnSpc>
              <a:buFont typeface="Arial"/>
              <a:buChar char="•"/>
            </a:pPr>
            <a:r>
              <a:rPr lang="en-US" sz="2430" b="1">
                <a:solidFill>
                  <a:srgbClr val="000000"/>
                </a:solidFill>
                <a:latin typeface="Poppins Bold"/>
                <a:ea typeface="Poppins Bold"/>
                <a:cs typeface="Poppins Bold"/>
                <a:sym typeface="Poppins Bold"/>
              </a:rPr>
              <a:t>cost effectiveness</a:t>
            </a:r>
            <a:r>
              <a:rPr lang="en-US" sz="2430">
                <a:solidFill>
                  <a:srgbClr val="000000"/>
                </a:solidFill>
                <a:latin typeface="Poppins"/>
                <a:ea typeface="Poppins"/>
                <a:cs typeface="Poppins"/>
                <a:sym typeface="Poppins"/>
              </a:rPr>
              <a:t> yaitu mengurangi kebutuhan belanja modal untuk membangun piranti keras dan piranti lunak di pusat data sendiri. Teknologi informasi berdampak pada  efisiensi waktu dan biaya sehingga akan memberikan keuntungan ekonomis yang tinggi dalam jangka panjang. </a:t>
            </a:r>
          </a:p>
          <a:p>
            <a:pPr algn="just">
              <a:lnSpc>
                <a:spcPts val="2892"/>
              </a:lnSpc>
            </a:pPr>
            <a:endParaRPr lang="en-US" sz="2430">
              <a:solidFill>
                <a:srgbClr val="000000"/>
              </a:solidFill>
              <a:latin typeface="Poppins"/>
              <a:ea typeface="Poppins"/>
              <a:cs typeface="Poppins"/>
              <a:sym typeface="Poppins"/>
            </a:endParaRPr>
          </a:p>
          <a:p>
            <a:pPr marL="524836" lvl="1" indent="-262418" algn="just">
              <a:lnSpc>
                <a:spcPts val="2892"/>
              </a:lnSpc>
              <a:buFont typeface="Arial"/>
              <a:buChar char="•"/>
            </a:pPr>
            <a:r>
              <a:rPr lang="en-US" sz="2430" b="1">
                <a:solidFill>
                  <a:srgbClr val="000000"/>
                </a:solidFill>
                <a:latin typeface="Poppins Bold"/>
                <a:ea typeface="Poppins Bold"/>
                <a:cs typeface="Poppins Bold"/>
                <a:sym typeface="Poppins Bold"/>
              </a:rPr>
              <a:t>feasibility</a:t>
            </a:r>
            <a:r>
              <a:rPr lang="en-US" sz="2430">
                <a:solidFill>
                  <a:srgbClr val="000000"/>
                </a:solidFill>
                <a:latin typeface="Poppins"/>
                <a:ea typeface="Poppins"/>
                <a:cs typeface="Poppins"/>
                <a:sym typeface="Poppins"/>
              </a:rPr>
              <a:t> yaitu kemudahan dalam penggunaan data </a:t>
            </a:r>
          </a:p>
          <a:p>
            <a:pPr algn="just">
              <a:lnSpc>
                <a:spcPts val="2892"/>
              </a:lnSpc>
            </a:pPr>
            <a:endParaRPr lang="en-US" sz="2430">
              <a:solidFill>
                <a:srgbClr val="000000"/>
              </a:solidFill>
              <a:latin typeface="Poppins"/>
              <a:ea typeface="Poppins"/>
              <a:cs typeface="Poppins"/>
              <a:sym typeface="Poppins"/>
            </a:endParaRPr>
          </a:p>
          <a:p>
            <a:pPr marL="524836" lvl="1" indent="-262418" algn="just">
              <a:lnSpc>
                <a:spcPts val="2892"/>
              </a:lnSpc>
              <a:buFont typeface="Arial"/>
              <a:buChar char="•"/>
            </a:pPr>
            <a:r>
              <a:rPr lang="en-US" sz="2430" b="1">
                <a:solidFill>
                  <a:srgbClr val="000000"/>
                </a:solidFill>
                <a:latin typeface="Poppins Bold"/>
                <a:ea typeface="Poppins Bold"/>
                <a:cs typeface="Poppins Bold"/>
                <a:sym typeface="Poppins Bold"/>
              </a:rPr>
              <a:t>reliability </a:t>
            </a:r>
            <a:r>
              <a:rPr lang="en-US" sz="2430">
                <a:solidFill>
                  <a:srgbClr val="000000"/>
                </a:solidFill>
                <a:latin typeface="Poppins"/>
                <a:ea typeface="Poppins"/>
                <a:cs typeface="Poppins"/>
                <a:sym typeface="Poppins"/>
              </a:rPr>
              <a:t>yaitu sistem keamanan yang tinggi menjadikan kemudahan dan keamanan dalam mengakses data. </a:t>
            </a:r>
          </a:p>
          <a:p>
            <a:pPr algn="just">
              <a:lnSpc>
                <a:spcPts val="2892"/>
              </a:lnSpc>
            </a:pPr>
            <a:endParaRPr lang="en-US" sz="2430">
              <a:solidFill>
                <a:srgbClr val="000000"/>
              </a:solidFill>
              <a:latin typeface="Poppins"/>
              <a:ea typeface="Poppins"/>
              <a:cs typeface="Poppins"/>
              <a:sym typeface="Poppins"/>
            </a:endParaRPr>
          </a:p>
          <a:p>
            <a:pPr marL="524836" lvl="1" indent="-262418" algn="just">
              <a:lnSpc>
                <a:spcPts val="2892"/>
              </a:lnSpc>
              <a:buFont typeface="Arial"/>
              <a:buChar char="•"/>
            </a:pPr>
            <a:r>
              <a:rPr lang="en-US" sz="2430" b="1">
                <a:solidFill>
                  <a:srgbClr val="000000"/>
                </a:solidFill>
                <a:latin typeface="Poppins Bold"/>
                <a:ea typeface="Poppins Bold"/>
                <a:cs typeface="Poppins Bold"/>
                <a:sym typeface="Poppins Bold"/>
              </a:rPr>
              <a:t>productivity </a:t>
            </a:r>
            <a:r>
              <a:rPr lang="en-US" sz="2430">
                <a:solidFill>
                  <a:srgbClr val="000000"/>
                </a:solidFill>
                <a:latin typeface="Poppins"/>
                <a:ea typeface="Poppins"/>
                <a:cs typeface="Poppins"/>
                <a:sym typeface="Poppins"/>
              </a:rPr>
              <a:t>yaitu semakin efisien dalam penyimpanan dan penggunaan data.</a:t>
            </a:r>
          </a:p>
        </p:txBody>
      </p:sp>
      <p:sp>
        <p:nvSpPr>
          <p:cNvPr id="17" name="TextBox 17"/>
          <p:cNvSpPr txBox="1"/>
          <p:nvPr/>
        </p:nvSpPr>
        <p:spPr>
          <a:xfrm>
            <a:off x="8824452" y="1000125"/>
            <a:ext cx="8434848" cy="933450"/>
          </a:xfrm>
          <a:prstGeom prst="rect">
            <a:avLst/>
          </a:prstGeom>
        </p:spPr>
        <p:txBody>
          <a:bodyPr lIns="0" tIns="0" rIns="0" bIns="0" rtlCol="0" anchor="t">
            <a:spAutoFit/>
          </a:bodyPr>
          <a:lstStyle/>
          <a:p>
            <a:pPr algn="r">
              <a:lnSpc>
                <a:spcPts val="6899"/>
              </a:lnSpc>
            </a:pPr>
            <a:r>
              <a:rPr lang="en-US" sz="5999" b="1" spc="-179">
                <a:solidFill>
                  <a:srgbClr val="00157C"/>
                </a:solidFill>
                <a:latin typeface="Poppins Bold"/>
                <a:ea typeface="Poppins Bold"/>
                <a:cs typeface="Poppins Bold"/>
                <a:sym typeface="Poppins Bold"/>
              </a:rPr>
              <a:t>Lanjutan</a:t>
            </a:r>
          </a:p>
        </p:txBody>
      </p:sp>
      <p:sp>
        <p:nvSpPr>
          <p:cNvPr id="18" name="TextBox 18"/>
          <p:cNvSpPr txBox="1"/>
          <p:nvPr/>
        </p:nvSpPr>
        <p:spPr>
          <a:xfrm>
            <a:off x="8502272" y="2190713"/>
            <a:ext cx="8757028" cy="1116760"/>
          </a:xfrm>
          <a:prstGeom prst="rect">
            <a:avLst/>
          </a:prstGeom>
        </p:spPr>
        <p:txBody>
          <a:bodyPr lIns="0" tIns="0" rIns="0" bIns="0" rtlCol="0" anchor="t">
            <a:spAutoFit/>
          </a:bodyPr>
          <a:lstStyle/>
          <a:p>
            <a:pPr algn="r">
              <a:lnSpc>
                <a:spcPts val="2187"/>
              </a:lnSpc>
            </a:pPr>
            <a:r>
              <a:rPr lang="en-US" sz="1838">
                <a:solidFill>
                  <a:srgbClr val="000000"/>
                </a:solidFill>
                <a:latin typeface="Poppins"/>
                <a:ea typeface="Poppins"/>
                <a:cs typeface="Poppins"/>
                <a:sym typeface="Poppins"/>
              </a:rPr>
              <a:t>Ray (2018) menyatakan bahwa pemanfaatan teknologi informasi memberikan banyak keuntungan bagi pengembangan jasa keuangan, antara lain:</a:t>
            </a:r>
          </a:p>
          <a:p>
            <a:pPr algn="r">
              <a:lnSpc>
                <a:spcPts val="2187"/>
              </a:lnSpc>
            </a:pPr>
            <a:endParaRPr lang="en-US" sz="1838">
              <a:solidFill>
                <a:srgbClr val="000000"/>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854" y="9932533"/>
            <a:ext cx="20607885" cy="1582853"/>
            <a:chOff x="0" y="0"/>
            <a:chExt cx="5427591" cy="416883"/>
          </a:xfrm>
        </p:grpSpPr>
        <p:sp>
          <p:nvSpPr>
            <p:cNvPr id="3" name="Freeform 3"/>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4" name="TextBox 4"/>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8896" y="9932533"/>
            <a:ext cx="16110207" cy="1582853"/>
            <a:chOff x="0" y="0"/>
            <a:chExt cx="4243018" cy="416883"/>
          </a:xfrm>
        </p:grpSpPr>
        <p:sp>
          <p:nvSpPr>
            <p:cNvPr id="6" name="Freeform 6"/>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7" name="TextBox 7"/>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701465" y="-711763"/>
            <a:ext cx="1413604" cy="1395381"/>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802065" y="-517106"/>
            <a:ext cx="9907850" cy="1006067"/>
            <a:chOff x="0" y="0"/>
            <a:chExt cx="3953981" cy="401497"/>
          </a:xfrm>
        </p:grpSpPr>
        <p:sp>
          <p:nvSpPr>
            <p:cNvPr id="12" name="Freeform 12"/>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13" name="TextBox 13"/>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1286243" y="3667026"/>
            <a:ext cx="6408548" cy="5182913"/>
          </a:xfrm>
          <a:custGeom>
            <a:avLst/>
            <a:gdLst/>
            <a:ahLst/>
            <a:cxnLst/>
            <a:rect l="l" t="t" r="r" b="b"/>
            <a:pathLst>
              <a:path w="6408548" h="5182913">
                <a:moveTo>
                  <a:pt x="0" y="0"/>
                </a:moveTo>
                <a:lnTo>
                  <a:pt x="6408548" y="0"/>
                </a:lnTo>
                <a:lnTo>
                  <a:pt x="6408548" y="5182913"/>
                </a:lnTo>
                <a:lnTo>
                  <a:pt x="0" y="5182913"/>
                </a:lnTo>
                <a:lnTo>
                  <a:pt x="0" y="0"/>
                </a:lnTo>
                <a:close/>
              </a:path>
            </a:pathLst>
          </a:custGeom>
          <a:blipFill>
            <a:blip r:embed="rId2"/>
            <a:stretch>
              <a:fillRect/>
            </a:stretch>
          </a:blipFill>
        </p:spPr>
      </p:sp>
      <p:sp>
        <p:nvSpPr>
          <p:cNvPr id="15" name="TextBox 15"/>
          <p:cNvSpPr txBox="1"/>
          <p:nvPr/>
        </p:nvSpPr>
        <p:spPr>
          <a:xfrm>
            <a:off x="1088896" y="3093140"/>
            <a:ext cx="8353929" cy="573886"/>
          </a:xfrm>
          <a:prstGeom prst="rect">
            <a:avLst/>
          </a:prstGeom>
        </p:spPr>
        <p:txBody>
          <a:bodyPr lIns="0" tIns="0" rIns="0" bIns="0" rtlCol="0" anchor="t">
            <a:spAutoFit/>
          </a:bodyPr>
          <a:lstStyle/>
          <a:p>
            <a:pPr algn="l">
              <a:lnSpc>
                <a:spcPts val="2236"/>
              </a:lnSpc>
            </a:pPr>
            <a:r>
              <a:rPr lang="en-US" sz="1879">
                <a:solidFill>
                  <a:srgbClr val="000000"/>
                </a:solidFill>
                <a:latin typeface="Poppins"/>
                <a:ea typeface="Poppins"/>
                <a:cs typeface="Poppins"/>
                <a:sym typeface="Poppins"/>
              </a:rPr>
              <a:t>Kadir dan Triwahyuni (2005), teknologi sistem informasi yang dipergunakan oleh perbankan dikelompokkan menjadi dua yaitu</a:t>
            </a:r>
          </a:p>
        </p:txBody>
      </p:sp>
      <p:sp>
        <p:nvSpPr>
          <p:cNvPr id="16" name="TextBox 16"/>
          <p:cNvSpPr txBox="1"/>
          <p:nvPr/>
        </p:nvSpPr>
        <p:spPr>
          <a:xfrm>
            <a:off x="1028700" y="953604"/>
            <a:ext cx="9115811" cy="1863311"/>
          </a:xfrm>
          <a:prstGeom prst="rect">
            <a:avLst/>
          </a:prstGeom>
        </p:spPr>
        <p:txBody>
          <a:bodyPr lIns="0" tIns="0" rIns="0" bIns="0" rtlCol="0" anchor="t">
            <a:spAutoFit/>
          </a:bodyPr>
          <a:lstStyle/>
          <a:p>
            <a:pPr algn="l">
              <a:lnSpc>
                <a:spcPts val="7069"/>
              </a:lnSpc>
            </a:pPr>
            <a:r>
              <a:rPr lang="en-US" sz="6147" b="1" spc="-184" dirty="0">
                <a:solidFill>
                  <a:srgbClr val="00157C"/>
                </a:solidFill>
                <a:latin typeface="Poppins Bold"/>
                <a:ea typeface="Poppins Bold"/>
                <a:cs typeface="Poppins Bold"/>
                <a:sym typeface="Poppins Bold"/>
              </a:rPr>
              <a:t>Teknologi Informasi </a:t>
            </a:r>
            <a:r>
              <a:rPr lang="en-US" sz="6147" b="1" spc="-184" dirty="0" err="1">
                <a:solidFill>
                  <a:srgbClr val="00157C"/>
                </a:solidFill>
                <a:latin typeface="Poppins Bold"/>
                <a:ea typeface="Poppins Bold"/>
                <a:cs typeface="Poppins Bold"/>
                <a:sym typeface="Poppins Bold"/>
              </a:rPr>
              <a:t>Perbankan</a:t>
            </a:r>
            <a:endParaRPr lang="en-US" sz="6147" b="1" spc="-184" dirty="0">
              <a:solidFill>
                <a:srgbClr val="00157C"/>
              </a:solidFill>
              <a:latin typeface="Poppins Bold"/>
              <a:ea typeface="Poppins Bold"/>
              <a:cs typeface="Poppins Bold"/>
              <a:sym typeface="Poppins Bold"/>
            </a:endParaRPr>
          </a:p>
        </p:txBody>
      </p:sp>
      <p:sp>
        <p:nvSpPr>
          <p:cNvPr id="17" name="TextBox 17"/>
          <p:cNvSpPr txBox="1"/>
          <p:nvPr/>
        </p:nvSpPr>
        <p:spPr>
          <a:xfrm>
            <a:off x="528515" y="4143276"/>
            <a:ext cx="8353929" cy="4823052"/>
          </a:xfrm>
          <a:prstGeom prst="rect">
            <a:avLst/>
          </a:prstGeom>
        </p:spPr>
        <p:txBody>
          <a:bodyPr lIns="0" tIns="0" rIns="0" bIns="0" rtlCol="0" anchor="t">
            <a:spAutoFit/>
          </a:bodyPr>
          <a:lstStyle/>
          <a:p>
            <a:pPr marL="578406" lvl="1" indent="-289203" algn="l">
              <a:lnSpc>
                <a:spcPts val="3188"/>
              </a:lnSpc>
              <a:buAutoNum type="arabicPeriod"/>
            </a:pPr>
            <a:r>
              <a:rPr lang="en-US" sz="2679" b="1">
                <a:solidFill>
                  <a:srgbClr val="000000"/>
                </a:solidFill>
                <a:latin typeface="Poppins Bold"/>
                <a:ea typeface="Poppins Bold"/>
                <a:cs typeface="Poppins Bold"/>
                <a:sym typeface="Poppins Bold"/>
              </a:rPr>
              <a:t>Operation Support System Function </a:t>
            </a:r>
            <a:r>
              <a:rPr lang="en-US" sz="2679">
                <a:solidFill>
                  <a:srgbClr val="000000"/>
                </a:solidFill>
                <a:latin typeface="Poppins"/>
                <a:ea typeface="Poppins"/>
                <a:cs typeface="Poppins"/>
                <a:sym typeface="Poppins"/>
              </a:rPr>
              <a:t>yang diterapkan sebagai fungsi Transaction Processing System (TPS) yang digunakan untuk memproses transaksi produk perbankan seperti pembiayaan, penyimpanan uang (deposit), trade finance serta jasa perbankan lainnya </a:t>
            </a:r>
          </a:p>
          <a:p>
            <a:pPr algn="l">
              <a:lnSpc>
                <a:spcPts val="3188"/>
              </a:lnSpc>
            </a:pPr>
            <a:r>
              <a:rPr lang="en-US" sz="2679">
                <a:solidFill>
                  <a:srgbClr val="000000"/>
                </a:solidFill>
                <a:latin typeface="Poppins"/>
                <a:ea typeface="Poppins"/>
                <a:cs typeface="Poppins"/>
                <a:sym typeface="Poppins"/>
              </a:rPr>
              <a:t> </a:t>
            </a:r>
          </a:p>
          <a:p>
            <a:pPr marL="578406" lvl="1" indent="-289203" algn="l">
              <a:lnSpc>
                <a:spcPts val="3188"/>
              </a:lnSpc>
              <a:buAutoNum type="arabicPeriod"/>
            </a:pPr>
            <a:r>
              <a:rPr lang="en-US" sz="2679" b="1">
                <a:solidFill>
                  <a:srgbClr val="000000"/>
                </a:solidFill>
                <a:latin typeface="Poppins Bold"/>
                <a:ea typeface="Poppins Bold"/>
                <a:cs typeface="Poppins Bold"/>
                <a:sym typeface="Poppins Bold"/>
              </a:rPr>
              <a:t>Management Information System (MIS)</a:t>
            </a:r>
            <a:r>
              <a:rPr lang="en-US" sz="2679">
                <a:solidFill>
                  <a:srgbClr val="000000"/>
                </a:solidFill>
                <a:latin typeface="Poppins"/>
                <a:ea typeface="Poppins"/>
                <a:cs typeface="Poppins"/>
                <a:sym typeface="Poppins"/>
              </a:rPr>
              <a:t> yang digunakan dalam rangka menyediakan informasi yang diperlukan bagi manajemen untuk dalam pengambilan keputusan.</a:t>
            </a:r>
          </a:p>
        </p:txBody>
      </p:sp>
      <p:grpSp>
        <p:nvGrpSpPr>
          <p:cNvPr id="18" name="Group 18"/>
          <p:cNvGrpSpPr/>
          <p:nvPr/>
        </p:nvGrpSpPr>
        <p:grpSpPr>
          <a:xfrm>
            <a:off x="11286243" y="1438045"/>
            <a:ext cx="5249197" cy="923003"/>
            <a:chOff x="0" y="0"/>
            <a:chExt cx="1382505" cy="243095"/>
          </a:xfrm>
        </p:grpSpPr>
        <p:sp>
          <p:nvSpPr>
            <p:cNvPr id="19" name="Freeform 19"/>
            <p:cNvSpPr/>
            <p:nvPr/>
          </p:nvSpPr>
          <p:spPr>
            <a:xfrm>
              <a:off x="0" y="0"/>
              <a:ext cx="1382504" cy="243096"/>
            </a:xfrm>
            <a:custGeom>
              <a:avLst/>
              <a:gdLst/>
              <a:ahLst/>
              <a:cxnLst/>
              <a:rect l="l" t="t" r="r" b="b"/>
              <a:pathLst>
                <a:path w="1382504" h="243096">
                  <a:moveTo>
                    <a:pt x="75219" y="0"/>
                  </a:moveTo>
                  <a:lnTo>
                    <a:pt x="1307286" y="0"/>
                  </a:lnTo>
                  <a:cubicBezTo>
                    <a:pt x="1327235" y="0"/>
                    <a:pt x="1346367" y="7925"/>
                    <a:pt x="1360473" y="22031"/>
                  </a:cubicBezTo>
                  <a:cubicBezTo>
                    <a:pt x="1374580" y="36137"/>
                    <a:pt x="1382504" y="55269"/>
                    <a:pt x="1382504" y="75219"/>
                  </a:cubicBezTo>
                  <a:lnTo>
                    <a:pt x="1382504" y="167877"/>
                  </a:lnTo>
                  <a:cubicBezTo>
                    <a:pt x="1382504" y="209419"/>
                    <a:pt x="1348828" y="243096"/>
                    <a:pt x="1307286" y="243096"/>
                  </a:cubicBezTo>
                  <a:lnTo>
                    <a:pt x="75219" y="243096"/>
                  </a:lnTo>
                  <a:cubicBezTo>
                    <a:pt x="55269" y="243096"/>
                    <a:pt x="36137" y="235171"/>
                    <a:pt x="22031" y="221064"/>
                  </a:cubicBezTo>
                  <a:cubicBezTo>
                    <a:pt x="7925" y="206958"/>
                    <a:pt x="0" y="187826"/>
                    <a:pt x="0" y="167877"/>
                  </a:cubicBezTo>
                  <a:lnTo>
                    <a:pt x="0" y="75219"/>
                  </a:lnTo>
                  <a:cubicBezTo>
                    <a:pt x="0" y="55269"/>
                    <a:pt x="7925" y="36137"/>
                    <a:pt x="22031" y="22031"/>
                  </a:cubicBezTo>
                  <a:cubicBezTo>
                    <a:pt x="36137" y="7925"/>
                    <a:pt x="55269" y="0"/>
                    <a:pt x="75219" y="0"/>
                  </a:cubicBezTo>
                  <a:close/>
                </a:path>
              </a:pathLst>
            </a:custGeom>
            <a:solidFill>
              <a:srgbClr val="00157C"/>
            </a:solidFill>
          </p:spPr>
        </p:sp>
        <p:sp>
          <p:nvSpPr>
            <p:cNvPr id="20" name="TextBox 20"/>
            <p:cNvSpPr txBox="1"/>
            <p:nvPr/>
          </p:nvSpPr>
          <p:spPr>
            <a:xfrm>
              <a:off x="0" y="-57150"/>
              <a:ext cx="1382505" cy="30024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2451802" y="1567484"/>
            <a:ext cx="3184779" cy="645076"/>
          </a:xfrm>
          <a:prstGeom prst="rect">
            <a:avLst/>
          </a:prstGeom>
        </p:spPr>
        <p:txBody>
          <a:bodyPr lIns="0" tIns="0" rIns="0" bIns="0" rtlCol="0" anchor="t">
            <a:spAutoFit/>
          </a:bodyPr>
          <a:lstStyle/>
          <a:p>
            <a:pPr algn="l">
              <a:lnSpc>
                <a:spcPts val="4723"/>
              </a:lnSpc>
            </a:pPr>
            <a:r>
              <a:rPr lang="en-US" sz="4107" b="1" spc="-123">
                <a:solidFill>
                  <a:srgbClr val="FFFFFF"/>
                </a:solidFill>
                <a:latin typeface="Poppins Bold"/>
                <a:ea typeface="Poppins Bold"/>
                <a:cs typeface="Poppins Bold"/>
                <a:sym typeface="Poppins Bold"/>
              </a:rPr>
              <a:t>PERBANKAN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854" y="9932533"/>
            <a:ext cx="20607885" cy="1582853"/>
            <a:chOff x="0" y="0"/>
            <a:chExt cx="5427591" cy="416883"/>
          </a:xfrm>
        </p:grpSpPr>
        <p:sp>
          <p:nvSpPr>
            <p:cNvPr id="3" name="Freeform 3"/>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4" name="TextBox 4"/>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8896" y="9932533"/>
            <a:ext cx="16110207" cy="1582853"/>
            <a:chOff x="0" y="0"/>
            <a:chExt cx="4243018" cy="416883"/>
          </a:xfrm>
        </p:grpSpPr>
        <p:sp>
          <p:nvSpPr>
            <p:cNvPr id="6" name="Freeform 6"/>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7" name="TextBox 7"/>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701465" y="-711763"/>
            <a:ext cx="1413604" cy="1395381"/>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802065" y="-517106"/>
            <a:ext cx="9907850" cy="1006067"/>
            <a:chOff x="0" y="0"/>
            <a:chExt cx="3953981" cy="401497"/>
          </a:xfrm>
        </p:grpSpPr>
        <p:sp>
          <p:nvSpPr>
            <p:cNvPr id="12" name="Freeform 12"/>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13" name="TextBox 13"/>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1405419" y="3253922"/>
            <a:ext cx="5111227" cy="6004378"/>
          </a:xfrm>
          <a:custGeom>
            <a:avLst/>
            <a:gdLst/>
            <a:ahLst/>
            <a:cxnLst/>
            <a:rect l="l" t="t" r="r" b="b"/>
            <a:pathLst>
              <a:path w="5111227" h="6004378">
                <a:moveTo>
                  <a:pt x="0" y="0"/>
                </a:moveTo>
                <a:lnTo>
                  <a:pt x="5111228" y="0"/>
                </a:lnTo>
                <a:lnTo>
                  <a:pt x="5111228" y="6004378"/>
                </a:lnTo>
                <a:lnTo>
                  <a:pt x="0" y="6004378"/>
                </a:lnTo>
                <a:lnTo>
                  <a:pt x="0" y="0"/>
                </a:lnTo>
                <a:close/>
              </a:path>
            </a:pathLst>
          </a:custGeom>
          <a:blipFill>
            <a:blip r:embed="rId2"/>
            <a:stretch>
              <a:fillRect/>
            </a:stretch>
          </a:blipFill>
        </p:spPr>
      </p:sp>
      <p:sp>
        <p:nvSpPr>
          <p:cNvPr id="15" name="TextBox 15"/>
          <p:cNvSpPr txBox="1"/>
          <p:nvPr/>
        </p:nvSpPr>
        <p:spPr>
          <a:xfrm>
            <a:off x="1028700" y="953604"/>
            <a:ext cx="9115811" cy="1863311"/>
          </a:xfrm>
          <a:prstGeom prst="rect">
            <a:avLst/>
          </a:prstGeom>
        </p:spPr>
        <p:txBody>
          <a:bodyPr lIns="0" tIns="0" rIns="0" bIns="0" rtlCol="0" anchor="t">
            <a:spAutoFit/>
          </a:bodyPr>
          <a:lstStyle/>
          <a:p>
            <a:pPr algn="l">
              <a:lnSpc>
                <a:spcPts val="7069"/>
              </a:lnSpc>
            </a:pPr>
            <a:r>
              <a:rPr lang="en-US" sz="6147" b="1" spc="-184" dirty="0">
                <a:solidFill>
                  <a:srgbClr val="2D176B"/>
                </a:solidFill>
                <a:latin typeface="Poppins Bold"/>
                <a:ea typeface="Poppins Bold"/>
                <a:cs typeface="Poppins Bold"/>
                <a:sym typeface="Poppins Bold"/>
              </a:rPr>
              <a:t>Teknologi Informasi </a:t>
            </a:r>
            <a:r>
              <a:rPr lang="en-US" sz="6147" b="1" spc="-184" dirty="0" err="1">
                <a:solidFill>
                  <a:srgbClr val="2D176B"/>
                </a:solidFill>
                <a:latin typeface="Poppins Bold"/>
                <a:ea typeface="Poppins Bold"/>
                <a:cs typeface="Poppins Bold"/>
                <a:sym typeface="Poppins Bold"/>
              </a:rPr>
              <a:t>Asuransi</a:t>
            </a:r>
            <a:endParaRPr lang="en-US" sz="6147" b="1" spc="-184" dirty="0">
              <a:solidFill>
                <a:srgbClr val="2D176B"/>
              </a:solidFill>
              <a:latin typeface="Poppins Bold"/>
              <a:ea typeface="Poppins Bold"/>
              <a:cs typeface="Poppins Bold"/>
              <a:sym typeface="Poppins Bold"/>
            </a:endParaRPr>
          </a:p>
        </p:txBody>
      </p:sp>
      <p:sp>
        <p:nvSpPr>
          <p:cNvPr id="16" name="TextBox 16"/>
          <p:cNvSpPr txBox="1"/>
          <p:nvPr/>
        </p:nvSpPr>
        <p:spPr>
          <a:xfrm>
            <a:off x="700579" y="3293165"/>
            <a:ext cx="9067567" cy="6365737"/>
          </a:xfrm>
          <a:prstGeom prst="rect">
            <a:avLst/>
          </a:prstGeom>
        </p:spPr>
        <p:txBody>
          <a:bodyPr lIns="0" tIns="0" rIns="0" bIns="0" rtlCol="0" anchor="t">
            <a:spAutoFit/>
          </a:bodyPr>
          <a:lstStyle/>
          <a:p>
            <a:pPr marL="516253" lvl="1" indent="-258126" algn="l">
              <a:lnSpc>
                <a:spcPts val="2845"/>
              </a:lnSpc>
              <a:buFont typeface="Arial"/>
              <a:buChar char="•"/>
            </a:pPr>
            <a:r>
              <a:rPr lang="en-US" sz="2391" b="1">
                <a:solidFill>
                  <a:srgbClr val="000000"/>
                </a:solidFill>
                <a:latin typeface="Poppins Bold"/>
                <a:ea typeface="Poppins Bold"/>
                <a:cs typeface="Poppins Bold"/>
                <a:sym typeface="Poppins Bold"/>
              </a:rPr>
              <a:t>Sidi (2018)</a:t>
            </a:r>
            <a:r>
              <a:rPr lang="en-US" sz="2391">
                <a:solidFill>
                  <a:srgbClr val="000000"/>
                </a:solidFill>
                <a:latin typeface="Poppins"/>
                <a:ea typeface="Poppins"/>
                <a:cs typeface="Poppins"/>
                <a:sym typeface="Poppins"/>
              </a:rPr>
              <a:t> perusahaan asuransi dunia mengalami perkembangan teknologi asuransi (insurance technology atau insurtech) yang mengubah industri asuransi melalui inovasi teknologi digital. </a:t>
            </a:r>
          </a:p>
          <a:p>
            <a:pPr algn="l">
              <a:lnSpc>
                <a:spcPts val="2845"/>
              </a:lnSpc>
            </a:pPr>
            <a:endParaRPr lang="en-US" sz="2391">
              <a:solidFill>
                <a:srgbClr val="000000"/>
              </a:solidFill>
              <a:latin typeface="Poppins"/>
              <a:ea typeface="Poppins"/>
              <a:cs typeface="Poppins"/>
              <a:sym typeface="Poppins"/>
            </a:endParaRPr>
          </a:p>
          <a:p>
            <a:pPr marL="516253" lvl="1" indent="-258126" algn="l">
              <a:lnSpc>
                <a:spcPts val="2845"/>
              </a:lnSpc>
              <a:buFont typeface="Arial"/>
              <a:buChar char="•"/>
            </a:pPr>
            <a:r>
              <a:rPr lang="en-US" sz="2391" b="1">
                <a:solidFill>
                  <a:srgbClr val="000000"/>
                </a:solidFill>
                <a:latin typeface="Poppins Bold"/>
                <a:ea typeface="Poppins Bold"/>
                <a:cs typeface="Poppins Bold"/>
                <a:sym typeface="Poppins Bold"/>
              </a:rPr>
              <a:t>InsurTech, </a:t>
            </a:r>
            <a:r>
              <a:rPr lang="en-US" sz="2391">
                <a:solidFill>
                  <a:srgbClr val="000000"/>
                </a:solidFill>
                <a:latin typeface="Poppins"/>
                <a:ea typeface="Poppins"/>
                <a:cs typeface="Poppins"/>
                <a:sym typeface="Poppins"/>
              </a:rPr>
              <a:t>diharapkan mampu meningkatkan penggunaan produk asuransi yang sederhana dan terintegrasi dengan menggunakan platform e-commerce sehingga dapat memudahkan konsumen dalam mengakses produk asuransi digital.</a:t>
            </a:r>
          </a:p>
          <a:p>
            <a:pPr algn="l">
              <a:lnSpc>
                <a:spcPts val="2845"/>
              </a:lnSpc>
            </a:pPr>
            <a:endParaRPr lang="en-US" sz="2391">
              <a:solidFill>
                <a:srgbClr val="000000"/>
              </a:solidFill>
              <a:latin typeface="Poppins"/>
              <a:ea typeface="Poppins"/>
              <a:cs typeface="Poppins"/>
              <a:sym typeface="Poppins"/>
            </a:endParaRPr>
          </a:p>
          <a:p>
            <a:pPr marL="516253" lvl="1" indent="-258126" algn="l">
              <a:lnSpc>
                <a:spcPts val="2845"/>
              </a:lnSpc>
              <a:buFont typeface="Arial"/>
              <a:buChar char="•"/>
            </a:pPr>
            <a:r>
              <a:rPr lang="en-US" sz="2391" b="1">
                <a:solidFill>
                  <a:srgbClr val="000000"/>
                </a:solidFill>
                <a:latin typeface="Poppins Bold"/>
                <a:ea typeface="Poppins Bold"/>
                <a:cs typeface="Poppins Bold"/>
                <a:sym typeface="Poppins Bold"/>
              </a:rPr>
              <a:t> Perusahaan asuransi di Indonesia </a:t>
            </a:r>
            <a:r>
              <a:rPr lang="en-US" sz="2391">
                <a:solidFill>
                  <a:srgbClr val="000000"/>
                </a:solidFill>
                <a:latin typeface="Poppins"/>
                <a:ea typeface="Poppins"/>
                <a:cs typeface="Poppins"/>
                <a:sym typeface="Poppins"/>
              </a:rPr>
              <a:t>memperkenalkan layanan asuransi digital baik melalui website maupun aplikasi mobile, diharapkan dapat membantu permasalahan nasabah ketika ingin mengajukan klaim dan melihat polis dengan melalui layar smartphone nasabah</a:t>
            </a:r>
          </a:p>
          <a:p>
            <a:pPr algn="l">
              <a:lnSpc>
                <a:spcPts val="2845"/>
              </a:lnSpc>
            </a:pPr>
            <a:endParaRPr lang="en-US" sz="2391">
              <a:solidFill>
                <a:srgbClr val="000000"/>
              </a:solidFill>
              <a:latin typeface="Poppins"/>
              <a:ea typeface="Poppins"/>
              <a:cs typeface="Poppins"/>
              <a:sym typeface="Poppins"/>
            </a:endParaRPr>
          </a:p>
        </p:txBody>
      </p:sp>
      <p:grpSp>
        <p:nvGrpSpPr>
          <p:cNvPr id="17" name="Group 17"/>
          <p:cNvGrpSpPr/>
          <p:nvPr/>
        </p:nvGrpSpPr>
        <p:grpSpPr>
          <a:xfrm>
            <a:off x="11286243" y="1438045"/>
            <a:ext cx="5249197" cy="923003"/>
            <a:chOff x="0" y="0"/>
            <a:chExt cx="1382505" cy="243095"/>
          </a:xfrm>
        </p:grpSpPr>
        <p:sp>
          <p:nvSpPr>
            <p:cNvPr id="18" name="Freeform 18"/>
            <p:cNvSpPr/>
            <p:nvPr/>
          </p:nvSpPr>
          <p:spPr>
            <a:xfrm>
              <a:off x="0" y="0"/>
              <a:ext cx="1382504" cy="243096"/>
            </a:xfrm>
            <a:custGeom>
              <a:avLst/>
              <a:gdLst/>
              <a:ahLst/>
              <a:cxnLst/>
              <a:rect l="l" t="t" r="r" b="b"/>
              <a:pathLst>
                <a:path w="1382504" h="243096">
                  <a:moveTo>
                    <a:pt x="75219" y="0"/>
                  </a:moveTo>
                  <a:lnTo>
                    <a:pt x="1307286" y="0"/>
                  </a:lnTo>
                  <a:cubicBezTo>
                    <a:pt x="1327235" y="0"/>
                    <a:pt x="1346367" y="7925"/>
                    <a:pt x="1360473" y="22031"/>
                  </a:cubicBezTo>
                  <a:cubicBezTo>
                    <a:pt x="1374580" y="36137"/>
                    <a:pt x="1382504" y="55269"/>
                    <a:pt x="1382504" y="75219"/>
                  </a:cubicBezTo>
                  <a:lnTo>
                    <a:pt x="1382504" y="167877"/>
                  </a:lnTo>
                  <a:cubicBezTo>
                    <a:pt x="1382504" y="209419"/>
                    <a:pt x="1348828" y="243096"/>
                    <a:pt x="1307286" y="243096"/>
                  </a:cubicBezTo>
                  <a:lnTo>
                    <a:pt x="75219" y="243096"/>
                  </a:lnTo>
                  <a:cubicBezTo>
                    <a:pt x="55269" y="243096"/>
                    <a:pt x="36137" y="235171"/>
                    <a:pt x="22031" y="221064"/>
                  </a:cubicBezTo>
                  <a:cubicBezTo>
                    <a:pt x="7925" y="206958"/>
                    <a:pt x="0" y="187826"/>
                    <a:pt x="0" y="167877"/>
                  </a:cubicBezTo>
                  <a:lnTo>
                    <a:pt x="0" y="75219"/>
                  </a:lnTo>
                  <a:cubicBezTo>
                    <a:pt x="0" y="55269"/>
                    <a:pt x="7925" y="36137"/>
                    <a:pt x="22031" y="22031"/>
                  </a:cubicBezTo>
                  <a:cubicBezTo>
                    <a:pt x="36137" y="7925"/>
                    <a:pt x="55269" y="0"/>
                    <a:pt x="75219" y="0"/>
                  </a:cubicBezTo>
                  <a:close/>
                </a:path>
              </a:pathLst>
            </a:custGeom>
            <a:solidFill>
              <a:srgbClr val="00157C"/>
            </a:solidFill>
          </p:spPr>
        </p:sp>
        <p:sp>
          <p:nvSpPr>
            <p:cNvPr id="19" name="TextBox 19"/>
            <p:cNvSpPr txBox="1"/>
            <p:nvPr/>
          </p:nvSpPr>
          <p:spPr>
            <a:xfrm>
              <a:off x="0" y="-57150"/>
              <a:ext cx="1382505" cy="30024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2539677" y="1567484"/>
            <a:ext cx="3184779" cy="645076"/>
          </a:xfrm>
          <a:prstGeom prst="rect">
            <a:avLst/>
          </a:prstGeom>
        </p:spPr>
        <p:txBody>
          <a:bodyPr lIns="0" tIns="0" rIns="0" bIns="0" rtlCol="0" anchor="t">
            <a:spAutoFit/>
          </a:bodyPr>
          <a:lstStyle/>
          <a:p>
            <a:pPr algn="l">
              <a:lnSpc>
                <a:spcPts val="4723"/>
              </a:lnSpc>
            </a:pPr>
            <a:r>
              <a:rPr lang="en-US" sz="4107" b="1" spc="-123">
                <a:solidFill>
                  <a:srgbClr val="FFFFFF"/>
                </a:solidFill>
                <a:latin typeface="Poppins Bold"/>
                <a:ea typeface="Poppins Bold"/>
                <a:cs typeface="Poppins Bold"/>
                <a:sym typeface="Poppins Bold"/>
              </a:rPr>
              <a:t>ASURANSI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854" y="9932533"/>
            <a:ext cx="20607885" cy="1582853"/>
            <a:chOff x="0" y="0"/>
            <a:chExt cx="5427591" cy="416883"/>
          </a:xfrm>
        </p:grpSpPr>
        <p:sp>
          <p:nvSpPr>
            <p:cNvPr id="3" name="Freeform 3"/>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4" name="TextBox 4"/>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8896" y="9932533"/>
            <a:ext cx="16110207" cy="1582853"/>
            <a:chOff x="0" y="0"/>
            <a:chExt cx="4243018" cy="416883"/>
          </a:xfrm>
        </p:grpSpPr>
        <p:sp>
          <p:nvSpPr>
            <p:cNvPr id="6" name="Freeform 6"/>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7" name="TextBox 7"/>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701465" y="-711763"/>
            <a:ext cx="1413604" cy="1395381"/>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802065" y="-517106"/>
            <a:ext cx="9907850" cy="1006067"/>
            <a:chOff x="0" y="0"/>
            <a:chExt cx="3953981" cy="401497"/>
          </a:xfrm>
        </p:grpSpPr>
        <p:sp>
          <p:nvSpPr>
            <p:cNvPr id="12" name="Freeform 12"/>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13" name="TextBox 13"/>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0562382" y="3396379"/>
            <a:ext cx="6696918" cy="5321005"/>
          </a:xfrm>
          <a:custGeom>
            <a:avLst/>
            <a:gdLst/>
            <a:ahLst/>
            <a:cxnLst/>
            <a:rect l="l" t="t" r="r" b="b"/>
            <a:pathLst>
              <a:path w="6696918" h="5321005">
                <a:moveTo>
                  <a:pt x="0" y="0"/>
                </a:moveTo>
                <a:lnTo>
                  <a:pt x="6696918" y="0"/>
                </a:lnTo>
                <a:lnTo>
                  <a:pt x="6696918" y="5321005"/>
                </a:lnTo>
                <a:lnTo>
                  <a:pt x="0" y="53210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5" name="Group 15"/>
          <p:cNvGrpSpPr/>
          <p:nvPr/>
        </p:nvGrpSpPr>
        <p:grpSpPr>
          <a:xfrm>
            <a:off x="11286243" y="1438045"/>
            <a:ext cx="5249197" cy="923003"/>
            <a:chOff x="0" y="0"/>
            <a:chExt cx="1382505" cy="243095"/>
          </a:xfrm>
        </p:grpSpPr>
        <p:sp>
          <p:nvSpPr>
            <p:cNvPr id="16" name="Freeform 16"/>
            <p:cNvSpPr/>
            <p:nvPr/>
          </p:nvSpPr>
          <p:spPr>
            <a:xfrm>
              <a:off x="0" y="0"/>
              <a:ext cx="1382504" cy="243096"/>
            </a:xfrm>
            <a:custGeom>
              <a:avLst/>
              <a:gdLst/>
              <a:ahLst/>
              <a:cxnLst/>
              <a:rect l="l" t="t" r="r" b="b"/>
              <a:pathLst>
                <a:path w="1382504" h="243096">
                  <a:moveTo>
                    <a:pt x="75219" y="0"/>
                  </a:moveTo>
                  <a:lnTo>
                    <a:pt x="1307286" y="0"/>
                  </a:lnTo>
                  <a:cubicBezTo>
                    <a:pt x="1327235" y="0"/>
                    <a:pt x="1346367" y="7925"/>
                    <a:pt x="1360473" y="22031"/>
                  </a:cubicBezTo>
                  <a:cubicBezTo>
                    <a:pt x="1374580" y="36137"/>
                    <a:pt x="1382504" y="55269"/>
                    <a:pt x="1382504" y="75219"/>
                  </a:cubicBezTo>
                  <a:lnTo>
                    <a:pt x="1382504" y="167877"/>
                  </a:lnTo>
                  <a:cubicBezTo>
                    <a:pt x="1382504" y="209419"/>
                    <a:pt x="1348828" y="243096"/>
                    <a:pt x="1307286" y="243096"/>
                  </a:cubicBezTo>
                  <a:lnTo>
                    <a:pt x="75219" y="243096"/>
                  </a:lnTo>
                  <a:cubicBezTo>
                    <a:pt x="55269" y="243096"/>
                    <a:pt x="36137" y="235171"/>
                    <a:pt x="22031" y="221064"/>
                  </a:cubicBezTo>
                  <a:cubicBezTo>
                    <a:pt x="7925" y="206958"/>
                    <a:pt x="0" y="187826"/>
                    <a:pt x="0" y="167877"/>
                  </a:cubicBezTo>
                  <a:lnTo>
                    <a:pt x="0" y="75219"/>
                  </a:lnTo>
                  <a:cubicBezTo>
                    <a:pt x="0" y="55269"/>
                    <a:pt x="7925" y="36137"/>
                    <a:pt x="22031" y="22031"/>
                  </a:cubicBezTo>
                  <a:cubicBezTo>
                    <a:pt x="36137" y="7925"/>
                    <a:pt x="55269" y="0"/>
                    <a:pt x="75219" y="0"/>
                  </a:cubicBezTo>
                  <a:close/>
                </a:path>
              </a:pathLst>
            </a:custGeom>
            <a:solidFill>
              <a:srgbClr val="00157C"/>
            </a:solidFill>
          </p:spPr>
        </p:sp>
        <p:sp>
          <p:nvSpPr>
            <p:cNvPr id="17" name="TextBox 17"/>
            <p:cNvSpPr txBox="1"/>
            <p:nvPr/>
          </p:nvSpPr>
          <p:spPr>
            <a:xfrm>
              <a:off x="0" y="-57150"/>
              <a:ext cx="1382505" cy="30024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028700" y="953604"/>
            <a:ext cx="9115811" cy="1863311"/>
          </a:xfrm>
          <a:prstGeom prst="rect">
            <a:avLst/>
          </a:prstGeom>
        </p:spPr>
        <p:txBody>
          <a:bodyPr lIns="0" tIns="0" rIns="0" bIns="0" rtlCol="0" anchor="t">
            <a:spAutoFit/>
          </a:bodyPr>
          <a:lstStyle/>
          <a:p>
            <a:pPr algn="l">
              <a:lnSpc>
                <a:spcPts val="7069"/>
              </a:lnSpc>
            </a:pPr>
            <a:r>
              <a:rPr lang="en-US" sz="6147" b="1" spc="-184" dirty="0">
                <a:solidFill>
                  <a:srgbClr val="2D176B"/>
                </a:solidFill>
                <a:latin typeface="Poppins Bold"/>
                <a:ea typeface="Poppins Bold"/>
                <a:cs typeface="Poppins Bold"/>
                <a:sym typeface="Poppins Bold"/>
              </a:rPr>
              <a:t>Teknologi Informasi </a:t>
            </a:r>
            <a:r>
              <a:rPr lang="en-US" sz="6147" b="1" spc="-184" dirty="0" err="1">
                <a:solidFill>
                  <a:srgbClr val="2D176B"/>
                </a:solidFill>
                <a:latin typeface="Poppins Bold"/>
                <a:ea typeface="Poppins Bold"/>
                <a:cs typeface="Poppins Bold"/>
                <a:sym typeface="Poppins Bold"/>
              </a:rPr>
              <a:t>Pembiayaan</a:t>
            </a:r>
            <a:endParaRPr lang="en-US" sz="6147" b="1" spc="-184" dirty="0">
              <a:solidFill>
                <a:srgbClr val="2D176B"/>
              </a:solidFill>
              <a:latin typeface="Poppins Bold"/>
              <a:ea typeface="Poppins Bold"/>
              <a:cs typeface="Poppins Bold"/>
              <a:sym typeface="Poppins Bold"/>
            </a:endParaRPr>
          </a:p>
        </p:txBody>
      </p:sp>
      <p:sp>
        <p:nvSpPr>
          <p:cNvPr id="19" name="TextBox 19"/>
          <p:cNvSpPr txBox="1"/>
          <p:nvPr/>
        </p:nvSpPr>
        <p:spPr>
          <a:xfrm>
            <a:off x="798902" y="3293165"/>
            <a:ext cx="8772599" cy="5660887"/>
          </a:xfrm>
          <a:prstGeom prst="rect">
            <a:avLst/>
          </a:prstGeom>
        </p:spPr>
        <p:txBody>
          <a:bodyPr lIns="0" tIns="0" rIns="0" bIns="0" rtlCol="0" anchor="t">
            <a:spAutoFit/>
          </a:bodyPr>
          <a:lstStyle/>
          <a:p>
            <a:pPr marL="516253" lvl="1" indent="-258126" algn="l">
              <a:lnSpc>
                <a:spcPts val="2845"/>
              </a:lnSpc>
              <a:buFont typeface="Arial"/>
              <a:buChar char="•"/>
            </a:pPr>
            <a:r>
              <a:rPr lang="en-US" sz="2391" b="1">
                <a:solidFill>
                  <a:srgbClr val="000000"/>
                </a:solidFill>
                <a:latin typeface="Poppins Bold"/>
                <a:ea typeface="Poppins Bold"/>
                <a:cs typeface="Poppins Bold"/>
                <a:sym typeface="Poppins Bold"/>
              </a:rPr>
              <a:t>Alwi (2018) </a:t>
            </a:r>
            <a:r>
              <a:rPr lang="en-US" sz="2391">
                <a:solidFill>
                  <a:srgbClr val="000000"/>
                </a:solidFill>
                <a:latin typeface="Poppins"/>
                <a:ea typeface="Poppins"/>
                <a:cs typeface="Poppins"/>
                <a:sym typeface="Poppins"/>
              </a:rPr>
              <a:t>inovasi layanan digital di berbagai bidang salah satunya adalah layanan peminjaman uang yang berbasis teknologi informasi (peer to peer lending) merupakan salah satu solusi bagi masyarakat Indonesia yang tidak tersentuh oleh layanan jasa perbankan maupun lembaga keuangan lainnya. </a:t>
            </a:r>
            <a:r>
              <a:rPr lang="en-US" sz="2391" b="1">
                <a:solidFill>
                  <a:srgbClr val="000000"/>
                </a:solidFill>
                <a:latin typeface="Poppins Bold"/>
                <a:ea typeface="Poppins Bold"/>
                <a:cs typeface="Poppins Bold"/>
                <a:sym typeface="Poppins Bold"/>
              </a:rPr>
              <a:t> </a:t>
            </a:r>
          </a:p>
          <a:p>
            <a:pPr algn="l">
              <a:lnSpc>
                <a:spcPts val="2845"/>
              </a:lnSpc>
            </a:pPr>
            <a:endParaRPr lang="en-US" sz="2391" b="1">
              <a:solidFill>
                <a:srgbClr val="000000"/>
              </a:solidFill>
              <a:latin typeface="Poppins Bold"/>
              <a:ea typeface="Poppins Bold"/>
              <a:cs typeface="Poppins Bold"/>
              <a:sym typeface="Poppins Bold"/>
            </a:endParaRPr>
          </a:p>
          <a:p>
            <a:pPr marL="516253" lvl="1" indent="-258126" algn="l">
              <a:lnSpc>
                <a:spcPts val="2845"/>
              </a:lnSpc>
              <a:buFont typeface="Arial"/>
              <a:buChar char="•"/>
            </a:pPr>
            <a:r>
              <a:rPr lang="en-US" sz="2391" b="1">
                <a:solidFill>
                  <a:srgbClr val="000000"/>
                </a:solidFill>
                <a:latin typeface="Poppins Bold"/>
                <a:ea typeface="Poppins Bold"/>
                <a:cs typeface="Poppins Bold"/>
                <a:sym typeface="Poppins Bold"/>
              </a:rPr>
              <a:t>Buckley (2016) </a:t>
            </a:r>
            <a:r>
              <a:rPr lang="en-US" sz="2391">
                <a:solidFill>
                  <a:srgbClr val="000000"/>
                </a:solidFill>
                <a:latin typeface="Poppins"/>
                <a:ea typeface="Poppins"/>
                <a:cs typeface="Poppins"/>
                <a:sym typeface="Poppins"/>
              </a:rPr>
              <a:t>menyatakan bahwa teknologi finansial berbasis peer to peer lending bertindak sebagai penghubung antara pihak yang membutuhkan dana dengan pihak yang kelebihan dana melalui internet dan teknologi yang canggih yang meliputi kegiatan crowdfunding, micro-loans, credit facilities</a:t>
            </a:r>
          </a:p>
          <a:p>
            <a:pPr algn="l">
              <a:lnSpc>
                <a:spcPts val="2845"/>
              </a:lnSpc>
            </a:pPr>
            <a:endParaRPr lang="en-US" sz="2391">
              <a:solidFill>
                <a:srgbClr val="000000"/>
              </a:solidFill>
              <a:latin typeface="Poppins"/>
              <a:ea typeface="Poppins"/>
              <a:cs typeface="Poppins"/>
              <a:sym typeface="Poppins"/>
            </a:endParaRPr>
          </a:p>
        </p:txBody>
      </p:sp>
      <p:sp>
        <p:nvSpPr>
          <p:cNvPr id="20" name="TextBox 20"/>
          <p:cNvSpPr txBox="1"/>
          <p:nvPr/>
        </p:nvSpPr>
        <p:spPr>
          <a:xfrm>
            <a:off x="12736322" y="1567484"/>
            <a:ext cx="3184779" cy="645076"/>
          </a:xfrm>
          <a:prstGeom prst="rect">
            <a:avLst/>
          </a:prstGeom>
        </p:spPr>
        <p:txBody>
          <a:bodyPr lIns="0" tIns="0" rIns="0" bIns="0" rtlCol="0" anchor="t">
            <a:spAutoFit/>
          </a:bodyPr>
          <a:lstStyle/>
          <a:p>
            <a:pPr algn="l">
              <a:lnSpc>
                <a:spcPts val="4723"/>
              </a:lnSpc>
            </a:pPr>
            <a:r>
              <a:rPr lang="en-US" sz="4107" b="1" spc="-123">
                <a:solidFill>
                  <a:srgbClr val="FFFFFF"/>
                </a:solidFill>
                <a:latin typeface="Poppins Bold"/>
                <a:ea typeface="Poppins Bold"/>
                <a:cs typeface="Poppins Bold"/>
                <a:sym typeface="Poppins Bold"/>
              </a:rPr>
              <a:t>FINANCY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854" y="9932533"/>
            <a:ext cx="20607885" cy="1582853"/>
            <a:chOff x="0" y="0"/>
            <a:chExt cx="5427591" cy="416883"/>
          </a:xfrm>
        </p:grpSpPr>
        <p:sp>
          <p:nvSpPr>
            <p:cNvPr id="3" name="Freeform 3"/>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4" name="TextBox 4"/>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8896" y="9932533"/>
            <a:ext cx="16110207" cy="1582853"/>
            <a:chOff x="0" y="0"/>
            <a:chExt cx="4243018" cy="416883"/>
          </a:xfrm>
        </p:grpSpPr>
        <p:sp>
          <p:nvSpPr>
            <p:cNvPr id="6" name="Freeform 6"/>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7" name="TextBox 7"/>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701465" y="-711763"/>
            <a:ext cx="1413604" cy="1395381"/>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802065" y="-517106"/>
            <a:ext cx="9907850" cy="1006067"/>
            <a:chOff x="0" y="0"/>
            <a:chExt cx="3953981" cy="401497"/>
          </a:xfrm>
        </p:grpSpPr>
        <p:sp>
          <p:nvSpPr>
            <p:cNvPr id="12" name="Freeform 12"/>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13" name="TextBox 13"/>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1286243" y="1438045"/>
            <a:ext cx="5249197" cy="923003"/>
            <a:chOff x="0" y="0"/>
            <a:chExt cx="1382505" cy="243095"/>
          </a:xfrm>
        </p:grpSpPr>
        <p:sp>
          <p:nvSpPr>
            <p:cNvPr id="15" name="Freeform 15"/>
            <p:cNvSpPr/>
            <p:nvPr/>
          </p:nvSpPr>
          <p:spPr>
            <a:xfrm>
              <a:off x="0" y="0"/>
              <a:ext cx="1382504" cy="243096"/>
            </a:xfrm>
            <a:custGeom>
              <a:avLst/>
              <a:gdLst/>
              <a:ahLst/>
              <a:cxnLst/>
              <a:rect l="l" t="t" r="r" b="b"/>
              <a:pathLst>
                <a:path w="1382504" h="243096">
                  <a:moveTo>
                    <a:pt x="75219" y="0"/>
                  </a:moveTo>
                  <a:lnTo>
                    <a:pt x="1307286" y="0"/>
                  </a:lnTo>
                  <a:cubicBezTo>
                    <a:pt x="1327235" y="0"/>
                    <a:pt x="1346367" y="7925"/>
                    <a:pt x="1360473" y="22031"/>
                  </a:cubicBezTo>
                  <a:cubicBezTo>
                    <a:pt x="1374580" y="36137"/>
                    <a:pt x="1382504" y="55269"/>
                    <a:pt x="1382504" y="75219"/>
                  </a:cubicBezTo>
                  <a:lnTo>
                    <a:pt x="1382504" y="167877"/>
                  </a:lnTo>
                  <a:cubicBezTo>
                    <a:pt x="1382504" y="209419"/>
                    <a:pt x="1348828" y="243096"/>
                    <a:pt x="1307286" y="243096"/>
                  </a:cubicBezTo>
                  <a:lnTo>
                    <a:pt x="75219" y="243096"/>
                  </a:lnTo>
                  <a:cubicBezTo>
                    <a:pt x="55269" y="243096"/>
                    <a:pt x="36137" y="235171"/>
                    <a:pt x="22031" y="221064"/>
                  </a:cubicBezTo>
                  <a:cubicBezTo>
                    <a:pt x="7925" y="206958"/>
                    <a:pt x="0" y="187826"/>
                    <a:pt x="0" y="167877"/>
                  </a:cubicBezTo>
                  <a:lnTo>
                    <a:pt x="0" y="75219"/>
                  </a:lnTo>
                  <a:cubicBezTo>
                    <a:pt x="0" y="55269"/>
                    <a:pt x="7925" y="36137"/>
                    <a:pt x="22031" y="22031"/>
                  </a:cubicBezTo>
                  <a:cubicBezTo>
                    <a:pt x="36137" y="7925"/>
                    <a:pt x="55269" y="0"/>
                    <a:pt x="75219" y="0"/>
                  </a:cubicBezTo>
                  <a:close/>
                </a:path>
              </a:pathLst>
            </a:custGeom>
            <a:solidFill>
              <a:srgbClr val="00157C"/>
            </a:solidFill>
          </p:spPr>
        </p:sp>
        <p:sp>
          <p:nvSpPr>
            <p:cNvPr id="16" name="TextBox 16"/>
            <p:cNvSpPr txBox="1"/>
            <p:nvPr/>
          </p:nvSpPr>
          <p:spPr>
            <a:xfrm>
              <a:off x="0" y="-57150"/>
              <a:ext cx="1382505" cy="30024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flipH="1">
            <a:off x="10287178" y="3826569"/>
            <a:ext cx="7247326" cy="5127483"/>
          </a:xfrm>
          <a:custGeom>
            <a:avLst/>
            <a:gdLst/>
            <a:ahLst/>
            <a:cxnLst/>
            <a:rect l="l" t="t" r="r" b="b"/>
            <a:pathLst>
              <a:path w="7247326" h="5127483">
                <a:moveTo>
                  <a:pt x="7247326" y="0"/>
                </a:moveTo>
                <a:lnTo>
                  <a:pt x="0" y="0"/>
                </a:lnTo>
                <a:lnTo>
                  <a:pt x="0" y="5127483"/>
                </a:lnTo>
                <a:lnTo>
                  <a:pt x="7247326" y="5127483"/>
                </a:lnTo>
                <a:lnTo>
                  <a:pt x="724732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TextBox 18"/>
          <p:cNvSpPr txBox="1"/>
          <p:nvPr/>
        </p:nvSpPr>
        <p:spPr>
          <a:xfrm>
            <a:off x="1028700" y="953604"/>
            <a:ext cx="9115811" cy="1863311"/>
          </a:xfrm>
          <a:prstGeom prst="rect">
            <a:avLst/>
          </a:prstGeom>
        </p:spPr>
        <p:txBody>
          <a:bodyPr lIns="0" tIns="0" rIns="0" bIns="0" rtlCol="0" anchor="t">
            <a:spAutoFit/>
          </a:bodyPr>
          <a:lstStyle/>
          <a:p>
            <a:pPr algn="l">
              <a:lnSpc>
                <a:spcPts val="7069"/>
              </a:lnSpc>
            </a:pPr>
            <a:r>
              <a:rPr lang="en-US" sz="6147" b="1" spc="-184" dirty="0">
                <a:solidFill>
                  <a:srgbClr val="2D176B"/>
                </a:solidFill>
                <a:latin typeface="Poppins Bold"/>
                <a:ea typeface="Poppins Bold"/>
                <a:cs typeface="Poppins Bold"/>
                <a:sym typeface="Poppins Bold"/>
              </a:rPr>
              <a:t>Teknologi Informasi </a:t>
            </a:r>
            <a:r>
              <a:rPr lang="en-US" sz="6147" b="1" spc="-184" dirty="0" err="1">
                <a:solidFill>
                  <a:srgbClr val="2D176B"/>
                </a:solidFill>
                <a:latin typeface="Poppins Bold"/>
                <a:ea typeface="Poppins Bold"/>
                <a:cs typeface="Poppins Bold"/>
                <a:sym typeface="Poppins Bold"/>
              </a:rPr>
              <a:t>Pegadaian</a:t>
            </a:r>
            <a:endParaRPr lang="en-US" sz="6147" b="1" spc="-184" dirty="0">
              <a:solidFill>
                <a:srgbClr val="2D176B"/>
              </a:solidFill>
              <a:latin typeface="Poppins Bold"/>
              <a:ea typeface="Poppins Bold"/>
              <a:cs typeface="Poppins Bold"/>
              <a:sym typeface="Poppins Bold"/>
            </a:endParaRPr>
          </a:p>
        </p:txBody>
      </p:sp>
      <p:sp>
        <p:nvSpPr>
          <p:cNvPr id="19" name="TextBox 19"/>
          <p:cNvSpPr txBox="1"/>
          <p:nvPr/>
        </p:nvSpPr>
        <p:spPr>
          <a:xfrm>
            <a:off x="798902" y="3293165"/>
            <a:ext cx="8917443" cy="5784160"/>
          </a:xfrm>
          <a:prstGeom prst="rect">
            <a:avLst/>
          </a:prstGeom>
        </p:spPr>
        <p:txBody>
          <a:bodyPr lIns="0" tIns="0" rIns="0" bIns="0" rtlCol="0" anchor="t">
            <a:spAutoFit/>
          </a:bodyPr>
          <a:lstStyle/>
          <a:p>
            <a:pPr marL="444115" lvl="1" indent="-222057" algn="l">
              <a:lnSpc>
                <a:spcPts val="2447"/>
              </a:lnSpc>
              <a:buFont typeface="Arial"/>
              <a:buChar char="•"/>
            </a:pPr>
            <a:r>
              <a:rPr lang="en-US" sz="2057" b="1">
                <a:solidFill>
                  <a:srgbClr val="000000"/>
                </a:solidFill>
                <a:latin typeface="Poppins Bold"/>
                <a:ea typeface="Poppins Bold"/>
                <a:cs typeface="Poppins Bold"/>
                <a:sym typeface="Poppins Bold"/>
              </a:rPr>
              <a:t>Pegadaian (2020) </a:t>
            </a:r>
            <a:r>
              <a:rPr lang="en-US" sz="2057">
                <a:solidFill>
                  <a:srgbClr val="000000"/>
                </a:solidFill>
                <a:latin typeface="Poppins"/>
                <a:ea typeface="Poppins"/>
                <a:cs typeface="Poppins"/>
                <a:sym typeface="Poppins"/>
              </a:rPr>
              <a:t>mencantumkan “Digital is Me” merupakan perwujudan bahwa Pegadaian telah bertransformasi menjadi organisasi moderen yang memanfaatkan teknologi digital. </a:t>
            </a:r>
            <a:r>
              <a:rPr lang="en-US" sz="2057" b="1">
                <a:solidFill>
                  <a:srgbClr val="000000"/>
                </a:solidFill>
                <a:latin typeface="Poppins Bold"/>
                <a:ea typeface="Poppins Bold"/>
                <a:cs typeface="Poppins Bold"/>
                <a:sym typeface="Poppins Bold"/>
              </a:rPr>
              <a:t> </a:t>
            </a:r>
          </a:p>
          <a:p>
            <a:pPr algn="l">
              <a:lnSpc>
                <a:spcPts val="2447"/>
              </a:lnSpc>
            </a:pPr>
            <a:endParaRPr lang="en-US" sz="2057" b="1">
              <a:solidFill>
                <a:srgbClr val="000000"/>
              </a:solidFill>
              <a:latin typeface="Poppins Bold"/>
              <a:ea typeface="Poppins Bold"/>
              <a:cs typeface="Poppins Bold"/>
              <a:sym typeface="Poppins Bold"/>
            </a:endParaRPr>
          </a:p>
          <a:p>
            <a:pPr marL="444115" lvl="1" indent="-222057" algn="l">
              <a:lnSpc>
                <a:spcPts val="2447"/>
              </a:lnSpc>
              <a:buFont typeface="Arial"/>
              <a:buChar char="•"/>
            </a:pPr>
            <a:r>
              <a:rPr lang="en-US" sz="2057" b="1">
                <a:solidFill>
                  <a:srgbClr val="000000"/>
                </a:solidFill>
                <a:latin typeface="Poppins Bold"/>
                <a:ea typeface="Poppins Bold"/>
                <a:cs typeface="Poppins Bold"/>
                <a:sym typeface="Poppins Bold"/>
              </a:rPr>
              <a:t>Transformasi </a:t>
            </a:r>
            <a:r>
              <a:rPr lang="en-US" sz="2057">
                <a:solidFill>
                  <a:srgbClr val="000000"/>
                </a:solidFill>
                <a:latin typeface="Poppins"/>
                <a:ea typeface="Poppins"/>
                <a:cs typeface="Poppins"/>
                <a:sym typeface="Poppins"/>
              </a:rPr>
              <a:t>yang dilakukan Pegadaian sejalan dengan perubahan perilaku dan gaya hidup masyarakat yang memerlukan layanan yang efisien, cepat dan akurat, kapanpun dan dimanapun berada. </a:t>
            </a:r>
          </a:p>
          <a:p>
            <a:pPr algn="l">
              <a:lnSpc>
                <a:spcPts val="2447"/>
              </a:lnSpc>
            </a:pPr>
            <a:endParaRPr lang="en-US" sz="2057">
              <a:solidFill>
                <a:srgbClr val="000000"/>
              </a:solidFill>
              <a:latin typeface="Poppins"/>
              <a:ea typeface="Poppins"/>
              <a:cs typeface="Poppins"/>
              <a:sym typeface="Poppins"/>
            </a:endParaRPr>
          </a:p>
          <a:p>
            <a:pPr marL="444115" lvl="1" indent="-222057" algn="l">
              <a:lnSpc>
                <a:spcPts val="2447"/>
              </a:lnSpc>
              <a:buFont typeface="Arial"/>
              <a:buChar char="•"/>
            </a:pPr>
            <a:r>
              <a:rPr lang="en-US" sz="2057" b="1">
                <a:solidFill>
                  <a:srgbClr val="000000"/>
                </a:solidFill>
                <a:latin typeface="Poppins Bold"/>
                <a:ea typeface="Poppins Bold"/>
                <a:cs typeface="Poppins Bold"/>
                <a:sym typeface="Poppins Bold"/>
              </a:rPr>
              <a:t>Fitur </a:t>
            </a:r>
            <a:r>
              <a:rPr lang="en-US" sz="2057">
                <a:solidFill>
                  <a:srgbClr val="000000"/>
                </a:solidFill>
                <a:latin typeface="Poppins"/>
                <a:ea typeface="Poppins"/>
                <a:cs typeface="Poppins"/>
                <a:sym typeface="Poppins"/>
              </a:rPr>
              <a:t>yang tersedia pada</a:t>
            </a:r>
            <a:r>
              <a:rPr lang="en-US" sz="2057" b="1">
                <a:solidFill>
                  <a:srgbClr val="000000"/>
                </a:solidFill>
                <a:latin typeface="Poppins Bold"/>
                <a:ea typeface="Poppins Bold"/>
                <a:cs typeface="Poppins Bold"/>
                <a:sym typeface="Poppins Bold"/>
              </a:rPr>
              <a:t> aplikasi Pegadaian Digital Service </a:t>
            </a:r>
            <a:r>
              <a:rPr lang="en-US" sz="2057">
                <a:solidFill>
                  <a:srgbClr val="000000"/>
                </a:solidFill>
                <a:latin typeface="Poppins"/>
                <a:ea typeface="Poppins"/>
                <a:cs typeface="Poppins"/>
                <a:sym typeface="Poppins"/>
              </a:rPr>
              <a:t>seperti, informasi produk-produk dan layanan pegadaian, booking gadai daring, pengajuan pembiayaan usaha daring, pembukaan rekening tabungan emas pegadaian, pembayaran transaksi gadai, pembelian (top up) tabungan emas pegadaian pembayaran transaksi tagihan, pembayaran transaksi mikro, simulasi transaksi gadai, dan transaksi pembayaran tagihan PLN, PDAM, Indihome, Token Listrik dan serta berbagai fitur unggulan lainnya</a:t>
            </a:r>
          </a:p>
          <a:p>
            <a:pPr algn="l">
              <a:lnSpc>
                <a:spcPts val="2209"/>
              </a:lnSpc>
            </a:pPr>
            <a:endParaRPr lang="en-US" sz="2057">
              <a:solidFill>
                <a:srgbClr val="000000"/>
              </a:solidFill>
              <a:latin typeface="Poppins"/>
              <a:ea typeface="Poppins"/>
              <a:cs typeface="Poppins"/>
              <a:sym typeface="Poppins"/>
            </a:endParaRPr>
          </a:p>
        </p:txBody>
      </p:sp>
      <p:sp>
        <p:nvSpPr>
          <p:cNvPr id="20" name="TextBox 20"/>
          <p:cNvSpPr txBox="1"/>
          <p:nvPr/>
        </p:nvSpPr>
        <p:spPr>
          <a:xfrm>
            <a:off x="12465935" y="1567484"/>
            <a:ext cx="3184779" cy="645076"/>
          </a:xfrm>
          <a:prstGeom prst="rect">
            <a:avLst/>
          </a:prstGeom>
        </p:spPr>
        <p:txBody>
          <a:bodyPr lIns="0" tIns="0" rIns="0" bIns="0" rtlCol="0" anchor="t">
            <a:spAutoFit/>
          </a:bodyPr>
          <a:lstStyle/>
          <a:p>
            <a:pPr algn="l">
              <a:lnSpc>
                <a:spcPts val="4723"/>
              </a:lnSpc>
            </a:pPr>
            <a:r>
              <a:rPr lang="en-US" sz="4107" b="1" spc="-123">
                <a:solidFill>
                  <a:srgbClr val="FFFFFF"/>
                </a:solidFill>
                <a:latin typeface="Poppins Bold"/>
                <a:ea typeface="Poppins Bold"/>
                <a:cs typeface="Poppins Bold"/>
                <a:sym typeface="Poppins Bold"/>
              </a:rPr>
              <a:t>PEGADAIAN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9603196" y="-2753728"/>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648193" y="-224238"/>
            <a:ext cx="7078902" cy="10695237"/>
            <a:chOff x="0" y="0"/>
            <a:chExt cx="20993392" cy="31718098"/>
          </a:xfrm>
        </p:grpSpPr>
        <p:sp>
          <p:nvSpPr>
            <p:cNvPr id="6" name="Freeform 6"/>
            <p:cNvSpPr/>
            <p:nvPr/>
          </p:nvSpPr>
          <p:spPr>
            <a:xfrm>
              <a:off x="0" y="0"/>
              <a:ext cx="20993354" cy="31717996"/>
            </a:xfrm>
            <a:custGeom>
              <a:avLst/>
              <a:gdLst/>
              <a:ahLst/>
              <a:cxnLst/>
              <a:rect l="l" t="t" r="r" b="b"/>
              <a:pathLst>
                <a:path w="20993354" h="31717996">
                  <a:moveTo>
                    <a:pt x="20746086" y="0"/>
                  </a:moveTo>
                  <a:lnTo>
                    <a:pt x="514223" y="158496"/>
                  </a:lnTo>
                  <a:lnTo>
                    <a:pt x="6450584" y="11768201"/>
                  </a:lnTo>
                  <a:lnTo>
                    <a:pt x="0" y="25031319"/>
                  </a:lnTo>
                  <a:lnTo>
                    <a:pt x="3537204" y="31717996"/>
                  </a:lnTo>
                  <a:lnTo>
                    <a:pt x="20993354" y="31581344"/>
                  </a:lnTo>
                  <a:lnTo>
                    <a:pt x="20746086" y="0"/>
                  </a:lnTo>
                  <a:close/>
                </a:path>
              </a:pathLst>
            </a:custGeom>
            <a:blipFill>
              <a:blip r:embed="rId2"/>
              <a:stretch>
                <a:fillRect l="-129516" t="-18130" r="-110173"/>
              </a:stretch>
            </a:blipFill>
          </p:spPr>
        </p:sp>
      </p:grpSp>
      <p:grpSp>
        <p:nvGrpSpPr>
          <p:cNvPr id="7" name="Group 7"/>
          <p:cNvGrpSpPr/>
          <p:nvPr/>
        </p:nvGrpSpPr>
        <p:grpSpPr>
          <a:xfrm rot="-1572850">
            <a:off x="11650380" y="-5287084"/>
            <a:ext cx="951101" cy="18359252"/>
            <a:chOff x="0" y="0"/>
            <a:chExt cx="250496" cy="4835359"/>
          </a:xfrm>
        </p:grpSpPr>
        <p:sp>
          <p:nvSpPr>
            <p:cNvPr id="8" name="Freeform 8"/>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9" name="TextBox 9"/>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28700" y="3774536"/>
            <a:ext cx="9205212" cy="5414239"/>
          </a:xfrm>
          <a:prstGeom prst="rect">
            <a:avLst/>
          </a:prstGeom>
        </p:spPr>
        <p:txBody>
          <a:bodyPr lIns="0" tIns="0" rIns="0" bIns="0" rtlCol="0" anchor="t">
            <a:spAutoFit/>
          </a:bodyPr>
          <a:lstStyle/>
          <a:p>
            <a:pPr algn="l">
              <a:lnSpc>
                <a:spcPts val="4759"/>
              </a:lnSpc>
            </a:pPr>
            <a:r>
              <a:rPr lang="en-US" sz="3999" b="1" dirty="0" err="1">
                <a:solidFill>
                  <a:srgbClr val="000000"/>
                </a:solidFill>
                <a:latin typeface="Poppins Bold"/>
                <a:ea typeface="Poppins Bold"/>
                <a:cs typeface="Poppins Bold"/>
                <a:sym typeface="Poppins Bold"/>
              </a:rPr>
              <a:t>Menjelaskan</a:t>
            </a:r>
            <a:r>
              <a:rPr lang="en-US" sz="3999" b="1" dirty="0">
                <a:solidFill>
                  <a:srgbClr val="000000"/>
                </a:solidFill>
                <a:latin typeface="Poppins Bold"/>
                <a:ea typeface="Poppins Bold"/>
                <a:cs typeface="Poppins Bold"/>
                <a:sym typeface="Poppins Bold"/>
              </a:rPr>
              <a:t> </a:t>
            </a:r>
            <a:r>
              <a:rPr lang="en-US" sz="3999" b="1" dirty="0" err="1">
                <a:solidFill>
                  <a:srgbClr val="000000"/>
                </a:solidFill>
                <a:latin typeface="Poppins Bold"/>
                <a:ea typeface="Poppins Bold"/>
                <a:cs typeface="Poppins Bold"/>
                <a:sym typeface="Poppins Bold"/>
              </a:rPr>
              <a:t>pengertian</a:t>
            </a:r>
            <a:r>
              <a:rPr lang="en-US" sz="3999" dirty="0">
                <a:solidFill>
                  <a:srgbClr val="000000"/>
                </a:solidFill>
                <a:latin typeface="Poppins"/>
                <a:ea typeface="Poppins"/>
                <a:cs typeface="Poppins"/>
                <a:sym typeface="Poppins"/>
              </a:rPr>
              <a:t> </a:t>
            </a:r>
            <a:r>
              <a:rPr lang="en-US" sz="3999" dirty="0" err="1">
                <a:solidFill>
                  <a:srgbClr val="000000"/>
                </a:solidFill>
                <a:latin typeface="Poppins"/>
                <a:ea typeface="Poppins"/>
                <a:cs typeface="Poppins"/>
                <a:sym typeface="Poppins"/>
              </a:rPr>
              <a:t>teknologi</a:t>
            </a:r>
            <a:r>
              <a:rPr lang="en-US" sz="3999" dirty="0">
                <a:solidFill>
                  <a:srgbClr val="000000"/>
                </a:solidFill>
                <a:latin typeface="Poppins"/>
                <a:ea typeface="Poppins"/>
                <a:cs typeface="Poppins"/>
                <a:sym typeface="Poppins"/>
              </a:rPr>
              <a:t> Informasi </a:t>
            </a:r>
            <a:r>
              <a:rPr lang="en-US" sz="3999" dirty="0" err="1">
                <a:solidFill>
                  <a:srgbClr val="000000"/>
                </a:solidFill>
                <a:latin typeface="Poppins"/>
                <a:ea typeface="Poppins"/>
                <a:cs typeface="Poppins"/>
                <a:sym typeface="Poppins"/>
              </a:rPr>
              <a:t>dalam</a:t>
            </a:r>
            <a:r>
              <a:rPr lang="en-US" sz="3999" dirty="0">
                <a:solidFill>
                  <a:srgbClr val="000000"/>
                </a:solidFill>
                <a:latin typeface="Poppins"/>
                <a:ea typeface="Poppins"/>
                <a:cs typeface="Poppins"/>
                <a:sym typeface="Poppins"/>
              </a:rPr>
              <a:t> sistem informasi</a:t>
            </a:r>
          </a:p>
          <a:p>
            <a:pPr algn="l">
              <a:lnSpc>
                <a:spcPts val="4759"/>
              </a:lnSpc>
            </a:pPr>
            <a:endParaRPr lang="en-US" sz="3999" dirty="0">
              <a:solidFill>
                <a:srgbClr val="000000"/>
              </a:solidFill>
              <a:latin typeface="Poppins"/>
              <a:ea typeface="Poppins"/>
              <a:cs typeface="Poppins"/>
              <a:sym typeface="Poppins"/>
            </a:endParaRPr>
          </a:p>
          <a:p>
            <a:pPr algn="l">
              <a:lnSpc>
                <a:spcPts val="4759"/>
              </a:lnSpc>
            </a:pPr>
            <a:r>
              <a:rPr lang="en-US" sz="3999" b="1" dirty="0" err="1">
                <a:solidFill>
                  <a:srgbClr val="000000"/>
                </a:solidFill>
                <a:latin typeface="Poppins Bold"/>
                <a:ea typeface="Poppins Bold"/>
                <a:cs typeface="Poppins Bold"/>
                <a:sym typeface="Poppins Bold"/>
              </a:rPr>
              <a:t>Menjelaskan</a:t>
            </a:r>
            <a:r>
              <a:rPr lang="en-US" sz="3999" b="1" dirty="0">
                <a:solidFill>
                  <a:srgbClr val="000000"/>
                </a:solidFill>
                <a:latin typeface="Poppins Bold"/>
                <a:ea typeface="Poppins Bold"/>
                <a:cs typeface="Poppins Bold"/>
                <a:sym typeface="Poppins Bold"/>
              </a:rPr>
              <a:t> </a:t>
            </a:r>
            <a:r>
              <a:rPr lang="en-US" sz="3999" b="1" dirty="0" err="1">
                <a:solidFill>
                  <a:srgbClr val="000000"/>
                </a:solidFill>
                <a:latin typeface="Poppins Bold"/>
                <a:ea typeface="Poppins Bold"/>
                <a:cs typeface="Poppins Bold"/>
                <a:sym typeface="Poppins Bold"/>
              </a:rPr>
              <a:t>tujuan</a:t>
            </a:r>
            <a:r>
              <a:rPr lang="en-US" sz="3999" dirty="0">
                <a:solidFill>
                  <a:srgbClr val="000000"/>
                </a:solidFill>
                <a:latin typeface="Poppins"/>
                <a:ea typeface="Poppins"/>
                <a:cs typeface="Poppins"/>
                <a:sym typeface="Poppins"/>
              </a:rPr>
              <a:t> dan </a:t>
            </a:r>
            <a:r>
              <a:rPr lang="en-US" sz="3999" b="1" dirty="0">
                <a:solidFill>
                  <a:srgbClr val="000000"/>
                </a:solidFill>
                <a:latin typeface="Poppins Bold"/>
                <a:ea typeface="Poppins Bold"/>
                <a:cs typeface="Poppins Bold"/>
                <a:sym typeface="Poppins Bold"/>
              </a:rPr>
              <a:t>fungsi</a:t>
            </a:r>
            <a:r>
              <a:rPr lang="en-US" sz="3999" dirty="0">
                <a:solidFill>
                  <a:srgbClr val="000000"/>
                </a:solidFill>
                <a:latin typeface="Poppins"/>
                <a:ea typeface="Poppins"/>
                <a:cs typeface="Poppins"/>
                <a:sym typeface="Poppins"/>
              </a:rPr>
              <a:t> penggunaan </a:t>
            </a:r>
            <a:r>
              <a:rPr lang="en-US" sz="3999" dirty="0" err="1">
                <a:solidFill>
                  <a:srgbClr val="000000"/>
                </a:solidFill>
                <a:latin typeface="Poppins"/>
                <a:ea typeface="Poppins"/>
                <a:cs typeface="Poppins"/>
                <a:sym typeface="Poppins"/>
              </a:rPr>
              <a:t>teknologi</a:t>
            </a:r>
            <a:r>
              <a:rPr lang="en-US" sz="3999" dirty="0">
                <a:solidFill>
                  <a:srgbClr val="000000"/>
                </a:solidFill>
                <a:latin typeface="Poppins"/>
                <a:ea typeface="Poppins"/>
                <a:cs typeface="Poppins"/>
                <a:sym typeface="Poppins"/>
              </a:rPr>
              <a:t> informasi</a:t>
            </a:r>
          </a:p>
          <a:p>
            <a:pPr algn="l">
              <a:lnSpc>
                <a:spcPts val="4759"/>
              </a:lnSpc>
            </a:pPr>
            <a:endParaRPr lang="en-US" sz="3999" dirty="0">
              <a:solidFill>
                <a:srgbClr val="000000"/>
              </a:solidFill>
              <a:latin typeface="Poppins"/>
              <a:ea typeface="Poppins"/>
              <a:cs typeface="Poppins"/>
              <a:sym typeface="Poppins"/>
            </a:endParaRPr>
          </a:p>
          <a:p>
            <a:pPr algn="l">
              <a:lnSpc>
                <a:spcPts val="4759"/>
              </a:lnSpc>
            </a:pPr>
            <a:r>
              <a:rPr lang="en-US" sz="3999" b="1" dirty="0" err="1">
                <a:solidFill>
                  <a:srgbClr val="000000"/>
                </a:solidFill>
                <a:latin typeface="Poppins Bold"/>
                <a:ea typeface="Poppins Bold"/>
                <a:cs typeface="Poppins Bold"/>
                <a:sym typeface="Poppins Bold"/>
              </a:rPr>
              <a:t>Menjelaskan</a:t>
            </a:r>
            <a:r>
              <a:rPr lang="en-US" sz="3999" b="1" dirty="0">
                <a:solidFill>
                  <a:srgbClr val="000000"/>
                </a:solidFill>
                <a:latin typeface="Poppins Bold"/>
                <a:ea typeface="Poppins Bold"/>
                <a:cs typeface="Poppins Bold"/>
                <a:sym typeface="Poppins Bold"/>
              </a:rPr>
              <a:t> </a:t>
            </a:r>
            <a:r>
              <a:rPr lang="en-US" sz="3999" b="1" dirty="0" err="1">
                <a:solidFill>
                  <a:srgbClr val="000000"/>
                </a:solidFill>
                <a:latin typeface="Poppins Bold"/>
                <a:ea typeface="Poppins Bold"/>
                <a:cs typeface="Poppins Bold"/>
                <a:sym typeface="Poppins Bold"/>
              </a:rPr>
              <a:t>peran</a:t>
            </a:r>
            <a:r>
              <a:rPr lang="en-US" sz="3999" dirty="0">
                <a:solidFill>
                  <a:srgbClr val="000000"/>
                </a:solidFill>
                <a:latin typeface="Poppins"/>
                <a:ea typeface="Poppins"/>
                <a:cs typeface="Poppins"/>
                <a:sym typeface="Poppins"/>
              </a:rPr>
              <a:t> </a:t>
            </a:r>
            <a:r>
              <a:rPr lang="en-US" sz="3999" dirty="0" err="1">
                <a:solidFill>
                  <a:srgbClr val="000000"/>
                </a:solidFill>
                <a:latin typeface="Poppins"/>
                <a:ea typeface="Poppins"/>
                <a:cs typeface="Poppins"/>
                <a:sym typeface="Poppins"/>
              </a:rPr>
              <a:t>teknologi</a:t>
            </a:r>
            <a:r>
              <a:rPr lang="en-US" sz="3999" dirty="0">
                <a:solidFill>
                  <a:srgbClr val="000000"/>
                </a:solidFill>
                <a:latin typeface="Poppins"/>
                <a:ea typeface="Poppins"/>
                <a:cs typeface="Poppins"/>
                <a:sym typeface="Poppins"/>
              </a:rPr>
              <a:t> Informasi di </a:t>
            </a:r>
            <a:r>
              <a:rPr lang="en-US" sz="3999" dirty="0" err="1">
                <a:solidFill>
                  <a:srgbClr val="000000"/>
                </a:solidFill>
                <a:latin typeface="Poppins"/>
                <a:ea typeface="Poppins"/>
                <a:cs typeface="Poppins"/>
                <a:sym typeface="Poppins"/>
              </a:rPr>
              <a:t>bidang</a:t>
            </a:r>
            <a:r>
              <a:rPr lang="en-US" sz="3999" dirty="0">
                <a:solidFill>
                  <a:srgbClr val="000000"/>
                </a:solidFill>
                <a:latin typeface="Poppins"/>
                <a:ea typeface="Poppins"/>
                <a:cs typeface="Poppins"/>
                <a:sym typeface="Poppins"/>
              </a:rPr>
              <a:t> </a:t>
            </a:r>
            <a:r>
              <a:rPr lang="en-US" sz="3999" dirty="0" err="1">
                <a:solidFill>
                  <a:srgbClr val="000000"/>
                </a:solidFill>
                <a:latin typeface="Poppins"/>
                <a:ea typeface="Poppins"/>
                <a:cs typeface="Poppins"/>
                <a:sym typeface="Poppins"/>
              </a:rPr>
              <a:t>keuangan</a:t>
            </a:r>
            <a:r>
              <a:rPr lang="en-US" sz="3999" dirty="0">
                <a:solidFill>
                  <a:srgbClr val="000000"/>
                </a:solidFill>
                <a:latin typeface="Poppins"/>
                <a:ea typeface="Poppins"/>
                <a:cs typeface="Poppins"/>
                <a:sym typeface="Poppins"/>
              </a:rPr>
              <a:t> </a:t>
            </a:r>
          </a:p>
          <a:p>
            <a:pPr algn="just">
              <a:lnSpc>
                <a:spcPts val="3569"/>
              </a:lnSpc>
            </a:pPr>
            <a:endParaRPr lang="en-US" sz="3999" dirty="0">
              <a:solidFill>
                <a:srgbClr val="000000"/>
              </a:solidFill>
              <a:latin typeface="Poppins"/>
              <a:ea typeface="Poppins"/>
              <a:cs typeface="Poppins"/>
              <a:sym typeface="Poppins"/>
            </a:endParaRPr>
          </a:p>
        </p:txBody>
      </p:sp>
      <p:sp>
        <p:nvSpPr>
          <p:cNvPr id="11" name="TextBox 11"/>
          <p:cNvSpPr txBox="1"/>
          <p:nvPr/>
        </p:nvSpPr>
        <p:spPr>
          <a:xfrm>
            <a:off x="1028700" y="1009650"/>
            <a:ext cx="7075954" cy="1630045"/>
          </a:xfrm>
          <a:prstGeom prst="rect">
            <a:avLst/>
          </a:prstGeom>
        </p:spPr>
        <p:txBody>
          <a:bodyPr lIns="0" tIns="0" rIns="0" bIns="0" rtlCol="0" anchor="t">
            <a:spAutoFit/>
          </a:bodyPr>
          <a:lstStyle/>
          <a:p>
            <a:pPr algn="l">
              <a:lnSpc>
                <a:spcPts val="6214"/>
              </a:lnSpc>
            </a:pPr>
            <a:r>
              <a:rPr lang="en-US" sz="5499" b="1" spc="-164">
                <a:solidFill>
                  <a:srgbClr val="2D176B"/>
                </a:solidFill>
                <a:latin typeface="Poppins Bold"/>
                <a:ea typeface="Poppins Bold"/>
                <a:cs typeface="Poppins Bold"/>
                <a:sym typeface="Poppins Bold"/>
              </a:rPr>
              <a:t>Tujuan Pembelajaran</a:t>
            </a:r>
          </a:p>
        </p:txBody>
      </p:sp>
      <p:grpSp>
        <p:nvGrpSpPr>
          <p:cNvPr id="12" name="Group 12"/>
          <p:cNvGrpSpPr/>
          <p:nvPr/>
        </p:nvGrpSpPr>
        <p:grpSpPr>
          <a:xfrm rot="-10800000">
            <a:off x="8281498" y="8077726"/>
            <a:ext cx="4934623" cy="4871009"/>
            <a:chOff x="0" y="0"/>
            <a:chExt cx="720488" cy="711200"/>
          </a:xfrm>
        </p:grpSpPr>
        <p:sp>
          <p:nvSpPr>
            <p:cNvPr id="13" name="Freeform 13"/>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4" name="TextBox 14"/>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0800000">
            <a:off x="8611074" y="8384140"/>
            <a:ext cx="4008535" cy="3956860"/>
            <a:chOff x="0" y="0"/>
            <a:chExt cx="720488" cy="711200"/>
          </a:xfrm>
        </p:grpSpPr>
        <p:sp>
          <p:nvSpPr>
            <p:cNvPr id="16" name="Freeform 16"/>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7" name="TextBox 17"/>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08643" y="-2845727"/>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495050" y="0"/>
            <a:ext cx="7792950" cy="10288229"/>
            <a:chOff x="0" y="0"/>
            <a:chExt cx="26797495" cy="35377971"/>
          </a:xfrm>
        </p:grpSpPr>
        <p:sp>
          <p:nvSpPr>
            <p:cNvPr id="6" name="Freeform 6"/>
            <p:cNvSpPr/>
            <p:nvPr/>
          </p:nvSpPr>
          <p:spPr>
            <a:xfrm>
              <a:off x="0" y="0"/>
              <a:ext cx="26797508" cy="35378008"/>
            </a:xfrm>
            <a:custGeom>
              <a:avLst/>
              <a:gdLst/>
              <a:ahLst/>
              <a:cxnLst/>
              <a:rect l="l" t="t" r="r" b="b"/>
              <a:pathLst>
                <a:path w="26797508" h="35378008">
                  <a:moveTo>
                    <a:pt x="26797508" y="0"/>
                  </a:moveTo>
                  <a:lnTo>
                    <a:pt x="0" y="14351"/>
                  </a:lnTo>
                  <a:lnTo>
                    <a:pt x="6650355" y="12865989"/>
                  </a:lnTo>
                  <a:lnTo>
                    <a:pt x="1410335" y="23432390"/>
                  </a:lnTo>
                  <a:lnTo>
                    <a:pt x="7510780" y="35378008"/>
                  </a:lnTo>
                  <a:lnTo>
                    <a:pt x="26797508" y="35371785"/>
                  </a:lnTo>
                  <a:lnTo>
                    <a:pt x="26797508" y="0"/>
                  </a:lnTo>
                  <a:close/>
                </a:path>
              </a:pathLst>
            </a:custGeom>
            <a:blipFill>
              <a:blip r:embed="rId2"/>
              <a:stretch>
                <a:fillRect l="-66394" r="-31634"/>
              </a:stretch>
            </a:blipFill>
          </p:spPr>
        </p:sp>
      </p:grpSp>
      <p:grpSp>
        <p:nvGrpSpPr>
          <p:cNvPr id="7" name="Group 7"/>
          <p:cNvGrpSpPr/>
          <p:nvPr/>
        </p:nvGrpSpPr>
        <p:grpSpPr>
          <a:xfrm rot="-1572850">
            <a:off x="10355827" y="-5379083"/>
            <a:ext cx="951101" cy="18359252"/>
            <a:chOff x="0" y="0"/>
            <a:chExt cx="250496" cy="4835359"/>
          </a:xfrm>
        </p:grpSpPr>
        <p:sp>
          <p:nvSpPr>
            <p:cNvPr id="8" name="Freeform 8"/>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9" name="TextBox 9"/>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10800000">
            <a:off x="7601645" y="6767849"/>
            <a:ext cx="4934623" cy="4871009"/>
            <a:chOff x="0" y="0"/>
            <a:chExt cx="720488" cy="711200"/>
          </a:xfrm>
        </p:grpSpPr>
        <p:sp>
          <p:nvSpPr>
            <p:cNvPr id="11" name="Freeform 11"/>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2" name="TextBox 12"/>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144000" y="5086350"/>
            <a:ext cx="1492830" cy="1473585"/>
            <a:chOff x="0" y="0"/>
            <a:chExt cx="720488" cy="711200"/>
          </a:xfrm>
        </p:grpSpPr>
        <p:sp>
          <p:nvSpPr>
            <p:cNvPr id="14" name="Freeform 14"/>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2D176B"/>
            </a:solidFill>
          </p:spPr>
        </p:sp>
        <p:sp>
          <p:nvSpPr>
            <p:cNvPr id="15" name="TextBox 15"/>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10800000">
            <a:off x="9144000" y="3612765"/>
            <a:ext cx="1492830" cy="1473585"/>
            <a:chOff x="0" y="0"/>
            <a:chExt cx="720488" cy="711200"/>
          </a:xfrm>
        </p:grpSpPr>
        <p:sp>
          <p:nvSpPr>
            <p:cNvPr id="17" name="Freeform 17"/>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8" name="TextBox 18"/>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10800000">
            <a:off x="7931220" y="7074263"/>
            <a:ext cx="4008535" cy="3956860"/>
            <a:chOff x="0" y="0"/>
            <a:chExt cx="720488" cy="711200"/>
          </a:xfrm>
        </p:grpSpPr>
        <p:sp>
          <p:nvSpPr>
            <p:cNvPr id="20" name="Freeform 20"/>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21" name="TextBox 21"/>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821370" y="3619500"/>
            <a:ext cx="7963239" cy="1444977"/>
          </a:xfrm>
          <a:prstGeom prst="rect">
            <a:avLst/>
          </a:prstGeom>
        </p:spPr>
        <p:txBody>
          <a:bodyPr lIns="0" tIns="0" rIns="0" bIns="0" rtlCol="0" anchor="t">
            <a:spAutoFit/>
          </a:bodyPr>
          <a:lstStyle/>
          <a:p>
            <a:pPr algn="l">
              <a:lnSpc>
                <a:spcPts val="10537"/>
              </a:lnSpc>
            </a:pPr>
            <a:r>
              <a:rPr lang="en-US" sz="9325" b="1" spc="-279">
                <a:solidFill>
                  <a:srgbClr val="00157C"/>
                </a:solidFill>
                <a:latin typeface="Poppins Bold"/>
                <a:ea typeface="Poppins Bold"/>
                <a:cs typeface="Poppins Bold"/>
                <a:sym typeface="Poppins Bold"/>
              </a:rPr>
              <a:t>TERIMAKASIH</a:t>
            </a:r>
          </a:p>
        </p:txBody>
      </p:sp>
      <p:grpSp>
        <p:nvGrpSpPr>
          <p:cNvPr id="23" name="Group 23"/>
          <p:cNvGrpSpPr/>
          <p:nvPr/>
        </p:nvGrpSpPr>
        <p:grpSpPr>
          <a:xfrm>
            <a:off x="663677" y="630011"/>
            <a:ext cx="7416528" cy="1563395"/>
            <a:chOff x="0" y="0"/>
            <a:chExt cx="9888703" cy="2084526"/>
          </a:xfrm>
        </p:grpSpPr>
        <p:sp>
          <p:nvSpPr>
            <p:cNvPr id="24" name="Freeform 24"/>
            <p:cNvSpPr/>
            <p:nvPr/>
          </p:nvSpPr>
          <p:spPr>
            <a:xfrm>
              <a:off x="0" y="100246"/>
              <a:ext cx="1718472" cy="1718472"/>
            </a:xfrm>
            <a:custGeom>
              <a:avLst/>
              <a:gdLst/>
              <a:ahLst/>
              <a:cxnLst/>
              <a:rect l="l" t="t" r="r" b="b"/>
              <a:pathLst>
                <a:path w="1718472" h="1718472">
                  <a:moveTo>
                    <a:pt x="0" y="0"/>
                  </a:moveTo>
                  <a:lnTo>
                    <a:pt x="1718472" y="0"/>
                  </a:lnTo>
                  <a:lnTo>
                    <a:pt x="1718472" y="1718472"/>
                  </a:lnTo>
                  <a:lnTo>
                    <a:pt x="0" y="1718472"/>
                  </a:lnTo>
                  <a:lnTo>
                    <a:pt x="0" y="0"/>
                  </a:lnTo>
                  <a:close/>
                </a:path>
              </a:pathLst>
            </a:custGeom>
            <a:blipFill>
              <a:blip r:embed="rId3"/>
              <a:stretch>
                <a:fillRect/>
              </a:stretch>
            </a:blipFill>
          </p:spPr>
        </p:sp>
        <p:sp>
          <p:nvSpPr>
            <p:cNvPr id="25" name="Freeform 25"/>
            <p:cNvSpPr/>
            <p:nvPr/>
          </p:nvSpPr>
          <p:spPr>
            <a:xfrm>
              <a:off x="2058186" y="265809"/>
              <a:ext cx="2914551" cy="1552909"/>
            </a:xfrm>
            <a:custGeom>
              <a:avLst/>
              <a:gdLst/>
              <a:ahLst/>
              <a:cxnLst/>
              <a:rect l="l" t="t" r="r" b="b"/>
              <a:pathLst>
                <a:path w="2914551" h="1552909">
                  <a:moveTo>
                    <a:pt x="0" y="0"/>
                  </a:moveTo>
                  <a:lnTo>
                    <a:pt x="2914551" y="0"/>
                  </a:lnTo>
                  <a:lnTo>
                    <a:pt x="2914551" y="1552909"/>
                  </a:lnTo>
                  <a:lnTo>
                    <a:pt x="0" y="1552909"/>
                  </a:lnTo>
                  <a:lnTo>
                    <a:pt x="0" y="0"/>
                  </a:lnTo>
                  <a:close/>
                </a:path>
              </a:pathLst>
            </a:custGeom>
            <a:blipFill>
              <a:blip r:embed="rId4"/>
              <a:stretch>
                <a:fillRect/>
              </a:stretch>
            </a:blipFill>
          </p:spPr>
        </p:sp>
        <p:sp>
          <p:nvSpPr>
            <p:cNvPr id="26" name="Freeform 26"/>
            <p:cNvSpPr/>
            <p:nvPr/>
          </p:nvSpPr>
          <p:spPr>
            <a:xfrm>
              <a:off x="5307103" y="0"/>
              <a:ext cx="2084526" cy="2084526"/>
            </a:xfrm>
            <a:custGeom>
              <a:avLst/>
              <a:gdLst/>
              <a:ahLst/>
              <a:cxnLst/>
              <a:rect l="l" t="t" r="r" b="b"/>
              <a:pathLst>
                <a:path w="2084526" h="2084526">
                  <a:moveTo>
                    <a:pt x="0" y="0"/>
                  </a:moveTo>
                  <a:lnTo>
                    <a:pt x="2084526" y="0"/>
                  </a:lnTo>
                  <a:lnTo>
                    <a:pt x="2084526" y="2084526"/>
                  </a:lnTo>
                  <a:lnTo>
                    <a:pt x="0" y="2084526"/>
                  </a:lnTo>
                  <a:lnTo>
                    <a:pt x="0" y="0"/>
                  </a:lnTo>
                  <a:close/>
                </a:path>
              </a:pathLst>
            </a:custGeom>
            <a:blipFill>
              <a:blip r:embed="rId5"/>
              <a:stretch>
                <a:fillRect/>
              </a:stretch>
            </a:blipFill>
          </p:spPr>
        </p:sp>
        <p:sp>
          <p:nvSpPr>
            <p:cNvPr id="27" name="Freeform 27"/>
            <p:cNvSpPr/>
            <p:nvPr/>
          </p:nvSpPr>
          <p:spPr>
            <a:xfrm>
              <a:off x="7696214" y="0"/>
              <a:ext cx="2192490" cy="2029120"/>
            </a:xfrm>
            <a:custGeom>
              <a:avLst/>
              <a:gdLst/>
              <a:ahLst/>
              <a:cxnLst/>
              <a:rect l="l" t="t" r="r" b="b"/>
              <a:pathLst>
                <a:path w="2192490" h="2029120">
                  <a:moveTo>
                    <a:pt x="0" y="0"/>
                  </a:moveTo>
                  <a:lnTo>
                    <a:pt x="2192489" y="0"/>
                  </a:lnTo>
                  <a:lnTo>
                    <a:pt x="2192489" y="2029120"/>
                  </a:lnTo>
                  <a:lnTo>
                    <a:pt x="0" y="2029120"/>
                  </a:lnTo>
                  <a:lnTo>
                    <a:pt x="0" y="0"/>
                  </a:lnTo>
                  <a:close/>
                </a:path>
              </a:pathLst>
            </a:custGeom>
            <a:blipFill>
              <a:blip r:embed="rId6"/>
              <a:stretch>
                <a:fillRect/>
              </a:stretch>
            </a:blipFill>
          </p:spPr>
        </p:sp>
      </p:grpSp>
      <p:sp>
        <p:nvSpPr>
          <p:cNvPr id="31" name="TextBox 27">
            <a:extLst>
              <a:ext uri="{FF2B5EF4-FFF2-40B4-BE49-F238E27FC236}">
                <a16:creationId xmlns:a16="http://schemas.microsoft.com/office/drawing/2014/main" id="{CBCD0A38-A1EF-400D-A300-6504E682D50F}"/>
              </a:ext>
            </a:extLst>
          </p:cNvPr>
          <p:cNvSpPr txBox="1"/>
          <p:nvPr/>
        </p:nvSpPr>
        <p:spPr>
          <a:xfrm>
            <a:off x="944907" y="4987418"/>
            <a:ext cx="7869336" cy="2900794"/>
          </a:xfrm>
          <a:prstGeom prst="rect">
            <a:avLst/>
          </a:prstGeom>
        </p:spPr>
        <p:txBody>
          <a:bodyPr lIns="0" tIns="0" rIns="0" bIns="0" rtlCol="0" anchor="t">
            <a:spAutoFit/>
          </a:bodyPr>
          <a:lstStyle/>
          <a:p>
            <a:pPr algn="ctr">
              <a:lnSpc>
                <a:spcPts val="4659"/>
              </a:lnSpc>
            </a:pPr>
            <a:r>
              <a:rPr lang="en-US" sz="4000" b="1" dirty="0">
                <a:solidFill>
                  <a:srgbClr val="002060"/>
                </a:solidFill>
                <a:latin typeface="Poppins Semi-Bold" panose="020B0604020202020204" charset="0"/>
                <a:ea typeface="Poppins Semi-Bold"/>
                <a:cs typeface="Poppins Semi-Bold" panose="020B0604020202020204" charset="0"/>
                <a:sym typeface="Poppins Semi-Bold"/>
              </a:rPr>
              <a:t>Universitas </a:t>
            </a:r>
            <a:r>
              <a:rPr lang="en-US" sz="4000" b="1" dirty="0" err="1">
                <a:solidFill>
                  <a:srgbClr val="002060"/>
                </a:solidFill>
                <a:latin typeface="Poppins Semi-Bold" panose="020B0604020202020204" charset="0"/>
                <a:ea typeface="Poppins Semi-Bold"/>
                <a:cs typeface="Poppins Semi-Bold" panose="020B0604020202020204" charset="0"/>
                <a:sym typeface="Poppins Semi-Bold"/>
              </a:rPr>
              <a:t>Sains</a:t>
            </a:r>
            <a:r>
              <a:rPr lang="en-US" sz="4000" b="1" dirty="0">
                <a:solidFill>
                  <a:srgbClr val="002060"/>
                </a:solidFill>
                <a:latin typeface="Poppins Semi-Bold" panose="020B0604020202020204" charset="0"/>
                <a:ea typeface="Poppins Semi-Bold"/>
                <a:cs typeface="Poppins Semi-Bold" panose="020B0604020202020204" charset="0"/>
                <a:sym typeface="Poppins Semi-Bold"/>
              </a:rPr>
              <a:t> dan Teknologi Komputer </a:t>
            </a:r>
          </a:p>
          <a:p>
            <a:pPr algn="ctr">
              <a:lnSpc>
                <a:spcPts val="4659"/>
              </a:lnSpc>
            </a:pPr>
            <a:r>
              <a:rPr lang="en-US" sz="4000" b="1" dirty="0">
                <a:solidFill>
                  <a:srgbClr val="002060"/>
                </a:solidFill>
                <a:latin typeface="Poppins Semi-Bold" panose="020B0604020202020204" charset="0"/>
                <a:ea typeface="Poppins Semi-Bold"/>
                <a:cs typeface="Poppins Semi-Bold" panose="020B0604020202020204" charset="0"/>
                <a:sym typeface="Poppins Semi-Bold"/>
              </a:rPr>
              <a:t>&amp;</a:t>
            </a:r>
          </a:p>
          <a:p>
            <a:pPr algn="ctr">
              <a:lnSpc>
                <a:spcPts val="4659"/>
              </a:lnSpc>
            </a:pPr>
            <a:r>
              <a:rPr lang="en-US" sz="4000" b="1" dirty="0" err="1">
                <a:solidFill>
                  <a:srgbClr val="002060"/>
                </a:solidFill>
                <a:latin typeface="Poppins Semi-Bold" panose="020B0604020202020204" charset="0"/>
                <a:ea typeface="Poppins Semi-Bold"/>
                <a:cs typeface="Poppins Semi-Bold" panose="020B0604020202020204" charset="0"/>
                <a:sym typeface="Poppins Semi-Bold"/>
              </a:rPr>
              <a:t>Sekolah</a:t>
            </a:r>
            <a:r>
              <a:rPr lang="en-US" sz="4000" b="1" dirty="0">
                <a:solidFill>
                  <a:srgbClr val="002060"/>
                </a:solidFill>
                <a:latin typeface="Poppins Semi-Bold" panose="020B0604020202020204" charset="0"/>
                <a:ea typeface="Poppins Semi-Bold"/>
                <a:cs typeface="Poppins Semi-Bold" panose="020B0604020202020204" charset="0"/>
                <a:sym typeface="Poppins Semi-Bold"/>
              </a:rPr>
              <a:t> Tinggi </a:t>
            </a:r>
            <a:r>
              <a:rPr lang="en-US" sz="4000" b="1" dirty="0" err="1">
                <a:solidFill>
                  <a:srgbClr val="002060"/>
                </a:solidFill>
                <a:latin typeface="Poppins Semi-Bold" panose="020B0604020202020204" charset="0"/>
                <a:ea typeface="Poppins Semi-Bold"/>
                <a:cs typeface="Poppins Semi-Bold" panose="020B0604020202020204" charset="0"/>
                <a:sym typeface="Poppins Semi-Bold"/>
              </a:rPr>
              <a:t>Ilmu</a:t>
            </a:r>
            <a:r>
              <a:rPr lang="en-US" sz="4000" b="1" dirty="0">
                <a:solidFill>
                  <a:srgbClr val="002060"/>
                </a:solidFill>
                <a:latin typeface="Poppins Semi-Bold" panose="020B0604020202020204" charset="0"/>
                <a:ea typeface="Poppins Semi-Bold"/>
                <a:cs typeface="Poppins Semi-Bold" panose="020B0604020202020204" charset="0"/>
                <a:sym typeface="Poppins Semi-Bold"/>
              </a:rPr>
              <a:t> </a:t>
            </a:r>
            <a:r>
              <a:rPr lang="en-US" sz="4000" b="1" dirty="0" err="1">
                <a:solidFill>
                  <a:srgbClr val="002060"/>
                </a:solidFill>
                <a:latin typeface="Poppins Semi-Bold" panose="020B0604020202020204" charset="0"/>
                <a:ea typeface="Poppins Semi-Bold"/>
                <a:cs typeface="Poppins Semi-Bold" panose="020B0604020202020204" charset="0"/>
                <a:sym typeface="Poppins Semi-Bold"/>
              </a:rPr>
              <a:t>Ekonomi</a:t>
            </a:r>
            <a:r>
              <a:rPr lang="en-US" sz="4000" b="1" dirty="0">
                <a:solidFill>
                  <a:srgbClr val="002060"/>
                </a:solidFill>
                <a:latin typeface="Poppins Semi-Bold" panose="020B0604020202020204" charset="0"/>
                <a:ea typeface="Poppins Semi-Bold"/>
                <a:cs typeface="Poppins Semi-Bold" panose="020B0604020202020204" charset="0"/>
                <a:sym typeface="Poppins Semi-Bold"/>
              </a:rPr>
              <a:t> </a:t>
            </a:r>
          </a:p>
          <a:p>
            <a:pPr algn="ctr">
              <a:lnSpc>
                <a:spcPts val="3633"/>
              </a:lnSpc>
            </a:pPr>
            <a:r>
              <a:rPr lang="en-US" sz="4000" b="1" dirty="0">
                <a:solidFill>
                  <a:srgbClr val="002060"/>
                </a:solidFill>
                <a:latin typeface="Poppins Semi-Bold" panose="020B0604020202020204" charset="0"/>
                <a:ea typeface="Poppins"/>
                <a:cs typeface="Poppins Semi-Bold" panose="020B0604020202020204" charset="0"/>
                <a:sym typeface="Poppins"/>
              </a:rPr>
              <a:t>Studi </a:t>
            </a:r>
            <a:r>
              <a:rPr lang="en-US" sz="4000" b="1" dirty="0" err="1">
                <a:solidFill>
                  <a:srgbClr val="002060"/>
                </a:solidFill>
                <a:latin typeface="Poppins Semi-Bold" panose="020B0604020202020204" charset="0"/>
                <a:ea typeface="Poppins"/>
                <a:cs typeface="Poppins Semi-Bold" panose="020B0604020202020204" charset="0"/>
                <a:sym typeface="Poppins"/>
              </a:rPr>
              <a:t>Ekonomi</a:t>
            </a:r>
            <a:r>
              <a:rPr lang="en-US" sz="4000" b="1" dirty="0">
                <a:solidFill>
                  <a:srgbClr val="002060"/>
                </a:solidFill>
                <a:latin typeface="Poppins Semi-Bold" panose="020B0604020202020204" charset="0"/>
                <a:ea typeface="Poppins"/>
                <a:cs typeface="Poppins Semi-Bold" panose="020B0604020202020204" charset="0"/>
                <a:sym typeface="Poppins"/>
              </a:rPr>
              <a:t> Modern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46356" y="-2753728"/>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622736">
            <a:off x="5532747" y="-5230646"/>
            <a:ext cx="951101" cy="18359252"/>
            <a:chOff x="0" y="0"/>
            <a:chExt cx="250496" cy="4835359"/>
          </a:xfrm>
        </p:grpSpPr>
        <p:sp>
          <p:nvSpPr>
            <p:cNvPr id="6" name="Freeform 6"/>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7" name="TextBox 7"/>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5115773" y="8077726"/>
            <a:ext cx="4934623" cy="4871009"/>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5693625" y="8384140"/>
            <a:ext cx="4008535" cy="3956860"/>
            <a:chOff x="0" y="0"/>
            <a:chExt cx="720488" cy="711200"/>
          </a:xfrm>
        </p:grpSpPr>
        <p:sp>
          <p:nvSpPr>
            <p:cNvPr id="12" name="Freeform 12"/>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3" name="TextBox 13"/>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18618" y="-225328"/>
            <a:ext cx="7106977" cy="10737655"/>
            <a:chOff x="0" y="0"/>
            <a:chExt cx="20993392" cy="31718098"/>
          </a:xfrm>
        </p:grpSpPr>
        <p:sp>
          <p:nvSpPr>
            <p:cNvPr id="15" name="Freeform 15"/>
            <p:cNvSpPr/>
            <p:nvPr/>
          </p:nvSpPr>
          <p:spPr>
            <a:xfrm>
              <a:off x="0" y="0"/>
              <a:ext cx="20993481" cy="31717996"/>
            </a:xfrm>
            <a:custGeom>
              <a:avLst/>
              <a:gdLst/>
              <a:ahLst/>
              <a:cxnLst/>
              <a:rect l="l" t="t" r="r" b="b"/>
              <a:pathLst>
                <a:path w="20993481" h="31717996">
                  <a:moveTo>
                    <a:pt x="247269" y="0"/>
                  </a:moveTo>
                  <a:lnTo>
                    <a:pt x="0" y="31581344"/>
                  </a:lnTo>
                  <a:lnTo>
                    <a:pt x="17456277" y="31717996"/>
                  </a:lnTo>
                  <a:lnTo>
                    <a:pt x="20993481" y="25031319"/>
                  </a:lnTo>
                  <a:lnTo>
                    <a:pt x="14542897" y="11768201"/>
                  </a:lnTo>
                  <a:lnTo>
                    <a:pt x="20479131" y="158496"/>
                  </a:lnTo>
                  <a:lnTo>
                    <a:pt x="247269" y="0"/>
                  </a:lnTo>
                  <a:close/>
                </a:path>
              </a:pathLst>
            </a:custGeom>
            <a:blipFill>
              <a:blip r:embed="rId2"/>
              <a:stretch>
                <a:fillRect l="-115137" r="-11489"/>
              </a:stretch>
            </a:blipFill>
          </p:spPr>
        </p:sp>
      </p:grpSp>
      <p:sp>
        <p:nvSpPr>
          <p:cNvPr id="16" name="TextBox 16"/>
          <p:cNvSpPr txBox="1"/>
          <p:nvPr/>
        </p:nvSpPr>
        <p:spPr>
          <a:xfrm>
            <a:off x="8275888" y="2452000"/>
            <a:ext cx="9407488" cy="6213520"/>
          </a:xfrm>
          <a:prstGeom prst="rect">
            <a:avLst/>
          </a:prstGeom>
        </p:spPr>
        <p:txBody>
          <a:bodyPr lIns="0" tIns="0" rIns="0" bIns="0" rtlCol="0" anchor="t">
            <a:spAutoFit/>
          </a:bodyPr>
          <a:lstStyle/>
          <a:p>
            <a:pPr marL="518531" lvl="1" indent="-259265" algn="just">
              <a:lnSpc>
                <a:spcPts val="2858"/>
              </a:lnSpc>
              <a:buFont typeface="Arial"/>
              <a:buChar char="•"/>
            </a:pPr>
            <a:r>
              <a:rPr lang="en-US" sz="2401" b="1" dirty="0">
                <a:solidFill>
                  <a:srgbClr val="000000"/>
                </a:solidFill>
                <a:latin typeface="Poppins Bold"/>
                <a:ea typeface="Poppins Bold"/>
                <a:cs typeface="Poppins Bold"/>
                <a:sym typeface="Poppins Bold"/>
              </a:rPr>
              <a:t>Teknologi Informasi </a:t>
            </a:r>
            <a:r>
              <a:rPr lang="en-US" sz="2401" b="1" dirty="0" err="1">
                <a:solidFill>
                  <a:srgbClr val="000000"/>
                </a:solidFill>
                <a:latin typeface="Poppins Bold"/>
                <a:ea typeface="Poppins Bold"/>
                <a:cs typeface="Poppins Bold"/>
                <a:sym typeface="Poppins Bold"/>
              </a:rPr>
              <a:t>diperlukan</a:t>
            </a:r>
            <a:r>
              <a:rPr lang="en-US" sz="2401" b="1" dirty="0">
                <a:solidFill>
                  <a:srgbClr val="000000"/>
                </a:solidFill>
                <a:latin typeface="Poppins Bold"/>
                <a:ea typeface="Poppins Bold"/>
                <a:cs typeface="Poppins Bold"/>
                <a:sym typeface="Poppins Bold"/>
              </a:rPr>
              <a:t> </a:t>
            </a:r>
            <a:r>
              <a:rPr lang="en-US" sz="2401" b="1" dirty="0" err="1">
                <a:solidFill>
                  <a:srgbClr val="000000"/>
                </a:solidFill>
                <a:latin typeface="Poppins Bold"/>
                <a:ea typeface="Poppins Bold"/>
                <a:cs typeface="Poppins Bold"/>
                <a:sym typeface="Poppins Bold"/>
              </a:rPr>
              <a:t>karena</a:t>
            </a:r>
            <a:r>
              <a:rPr lang="en-US" sz="2401" b="1" dirty="0">
                <a:solidFill>
                  <a:srgbClr val="000000"/>
                </a:solidFill>
                <a:latin typeface="Poppins Bold"/>
                <a:ea typeface="Poppins Bold"/>
                <a:cs typeface="Poppins Bold"/>
                <a:sym typeface="Poppins Bold"/>
              </a:rPr>
              <a:t>:</a:t>
            </a:r>
          </a:p>
          <a:p>
            <a:pPr algn="just">
              <a:lnSpc>
                <a:spcPts val="2858"/>
              </a:lnSpc>
            </a:pP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Kompleksitas</a:t>
            </a:r>
            <a:r>
              <a:rPr lang="en-US" sz="2401" dirty="0">
                <a:solidFill>
                  <a:srgbClr val="000000"/>
                </a:solidFill>
                <a:latin typeface="Poppins"/>
                <a:ea typeface="Poppins"/>
                <a:cs typeface="Poppins"/>
                <a:sym typeface="Poppins"/>
              </a:rPr>
              <a:t> tugas manajemen; </a:t>
            </a:r>
            <a:r>
              <a:rPr lang="en-US" sz="2401" dirty="0" err="1">
                <a:solidFill>
                  <a:srgbClr val="000000"/>
                </a:solidFill>
                <a:latin typeface="Poppins"/>
                <a:ea typeface="Poppins"/>
                <a:cs typeface="Poppins"/>
                <a:sym typeface="Poppins"/>
              </a:rPr>
              <a:t>Pengaruh</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globalisasi</a:t>
            </a:r>
            <a:endParaRPr lang="en-US" sz="2401" dirty="0">
              <a:solidFill>
                <a:srgbClr val="000000"/>
              </a:solidFill>
              <a:latin typeface="Poppins"/>
              <a:ea typeface="Poppins"/>
              <a:cs typeface="Poppins"/>
              <a:sym typeface="Poppins"/>
            </a:endParaRPr>
          </a:p>
          <a:p>
            <a:pPr algn="just">
              <a:lnSpc>
                <a:spcPts val="2858"/>
              </a:lnSpc>
            </a:pP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Perlunya</a:t>
            </a:r>
            <a:r>
              <a:rPr lang="en-US" sz="2401" dirty="0">
                <a:solidFill>
                  <a:srgbClr val="000000"/>
                </a:solidFill>
                <a:latin typeface="Poppins"/>
                <a:ea typeface="Poppins"/>
                <a:cs typeface="Poppins"/>
                <a:sym typeface="Poppins"/>
              </a:rPr>
              <a:t> response time cepat; </a:t>
            </a:r>
            <a:r>
              <a:rPr lang="en-US" sz="2401" dirty="0" err="1">
                <a:solidFill>
                  <a:srgbClr val="000000"/>
                </a:solidFill>
                <a:latin typeface="Poppins"/>
                <a:ea typeface="Poppins"/>
                <a:cs typeface="Poppins"/>
                <a:sym typeface="Poppins"/>
              </a:rPr>
              <a:t>Tekanan</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persaingan</a:t>
            </a:r>
            <a:r>
              <a:rPr lang="en-US" sz="2401" dirty="0">
                <a:solidFill>
                  <a:srgbClr val="000000"/>
                </a:solidFill>
                <a:latin typeface="Poppins"/>
                <a:ea typeface="Poppins"/>
                <a:cs typeface="Poppins"/>
                <a:sym typeface="Poppins"/>
              </a:rPr>
              <a:t> bisnis</a:t>
            </a:r>
          </a:p>
          <a:p>
            <a:pPr algn="just">
              <a:lnSpc>
                <a:spcPts val="2858"/>
              </a:lnSpc>
            </a:pPr>
            <a:endParaRPr lang="en-US" sz="2401" dirty="0">
              <a:solidFill>
                <a:srgbClr val="000000"/>
              </a:solidFill>
              <a:latin typeface="Poppins"/>
              <a:ea typeface="Poppins"/>
              <a:cs typeface="Poppins"/>
              <a:sym typeface="Poppins"/>
            </a:endParaRPr>
          </a:p>
          <a:p>
            <a:pPr marL="518531" lvl="1" indent="-259265" algn="just">
              <a:lnSpc>
                <a:spcPts val="2858"/>
              </a:lnSpc>
              <a:buFont typeface="Arial"/>
              <a:buChar char="•"/>
            </a:pPr>
            <a:r>
              <a:rPr lang="en-US" sz="2401" b="1" dirty="0">
                <a:solidFill>
                  <a:srgbClr val="000000"/>
                </a:solidFill>
                <a:latin typeface="Poppins Bold"/>
                <a:ea typeface="Poppins Bold"/>
                <a:cs typeface="Poppins Bold"/>
                <a:sym typeface="Poppins Bold"/>
              </a:rPr>
              <a:t>Teknologi Komputer dan </a:t>
            </a:r>
            <a:r>
              <a:rPr lang="en-US" sz="2401" b="1" dirty="0" err="1">
                <a:solidFill>
                  <a:srgbClr val="000000"/>
                </a:solidFill>
                <a:latin typeface="Poppins Bold"/>
                <a:ea typeface="Poppins Bold"/>
                <a:cs typeface="Poppins Bold"/>
                <a:sym typeface="Poppins Bold"/>
              </a:rPr>
              <a:t>Komunikasi</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membantu</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menghasilkan</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memproses</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menyimpan</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mengkomunikasikan</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atau</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menyebarkan</a:t>
            </a:r>
            <a:r>
              <a:rPr lang="en-US" sz="2401" dirty="0">
                <a:solidFill>
                  <a:srgbClr val="000000"/>
                </a:solidFill>
                <a:latin typeface="Poppins"/>
                <a:ea typeface="Poppins"/>
                <a:cs typeface="Poppins"/>
                <a:sym typeface="Poppins"/>
              </a:rPr>
              <a:t> informasi dan </a:t>
            </a:r>
            <a:r>
              <a:rPr lang="en-US" sz="2401" dirty="0" err="1">
                <a:solidFill>
                  <a:srgbClr val="000000"/>
                </a:solidFill>
                <a:latin typeface="Poppins"/>
                <a:ea typeface="Poppins"/>
                <a:cs typeface="Poppins"/>
                <a:sym typeface="Poppins"/>
              </a:rPr>
              <a:t>pencarian</a:t>
            </a:r>
            <a:r>
              <a:rPr lang="en-US" sz="2401" dirty="0">
                <a:solidFill>
                  <a:srgbClr val="000000"/>
                </a:solidFill>
                <a:latin typeface="Poppins"/>
                <a:ea typeface="Poppins"/>
                <a:cs typeface="Poppins"/>
                <a:sym typeface="Poppins"/>
              </a:rPr>
              <a:t> kembali informasi </a:t>
            </a:r>
            <a:r>
              <a:rPr lang="en-US" sz="2401" dirty="0" err="1">
                <a:solidFill>
                  <a:srgbClr val="000000"/>
                </a:solidFill>
                <a:latin typeface="Poppins"/>
                <a:ea typeface="Poppins"/>
                <a:cs typeface="Poppins"/>
                <a:sym typeface="Poppins"/>
              </a:rPr>
              <a:t>desain</a:t>
            </a:r>
            <a:r>
              <a:rPr lang="en-US" sz="2401" dirty="0">
                <a:solidFill>
                  <a:srgbClr val="000000"/>
                </a:solidFill>
                <a:latin typeface="Poppins"/>
                <a:ea typeface="Poppins"/>
                <a:cs typeface="Poppins"/>
                <a:sym typeface="Poppins"/>
              </a:rPr>
              <a:t>, pengembangan dan </a:t>
            </a:r>
            <a:r>
              <a:rPr lang="en-US" sz="2401" dirty="0" err="1">
                <a:solidFill>
                  <a:srgbClr val="000000"/>
                </a:solidFill>
                <a:latin typeface="Poppins"/>
                <a:ea typeface="Poppins"/>
                <a:cs typeface="Poppins"/>
                <a:sym typeface="Poppins"/>
              </a:rPr>
              <a:t>implementasi</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managemen</a:t>
            </a:r>
            <a:r>
              <a:rPr lang="en-US" sz="2401" dirty="0">
                <a:solidFill>
                  <a:srgbClr val="000000"/>
                </a:solidFill>
                <a:latin typeface="Poppins"/>
                <a:ea typeface="Poppins"/>
                <a:cs typeface="Poppins"/>
                <a:sym typeface="Poppins"/>
              </a:rPr>
              <a:t>/support sistem informasi berbasis komputer</a:t>
            </a:r>
          </a:p>
          <a:p>
            <a:pPr algn="just">
              <a:lnSpc>
                <a:spcPts val="2858"/>
              </a:lnSpc>
            </a:pPr>
            <a:endParaRPr lang="en-US" sz="2401" dirty="0">
              <a:solidFill>
                <a:srgbClr val="000000"/>
              </a:solidFill>
              <a:latin typeface="Poppins"/>
              <a:ea typeface="Poppins"/>
              <a:cs typeface="Poppins"/>
              <a:sym typeface="Poppins"/>
            </a:endParaRPr>
          </a:p>
          <a:p>
            <a:pPr marL="518531" lvl="1" indent="-259265" algn="just">
              <a:lnSpc>
                <a:spcPts val="2858"/>
              </a:lnSpc>
              <a:buFont typeface="Arial"/>
              <a:buChar char="•"/>
            </a:pPr>
            <a:r>
              <a:rPr lang="en-US" sz="2401" b="1" dirty="0">
                <a:solidFill>
                  <a:srgbClr val="000000"/>
                </a:solidFill>
                <a:latin typeface="Poppins Bold"/>
                <a:ea typeface="Poppins Bold"/>
                <a:cs typeface="Poppins Bold"/>
                <a:sym typeface="Poppins Bold"/>
              </a:rPr>
              <a:t>Penggunaan dan/</a:t>
            </a:r>
            <a:r>
              <a:rPr lang="en-US" sz="2401" b="1" dirty="0" err="1">
                <a:solidFill>
                  <a:srgbClr val="000000"/>
                </a:solidFill>
                <a:latin typeface="Poppins Bold"/>
                <a:ea typeface="Poppins Bold"/>
                <a:cs typeface="Poppins Bold"/>
                <a:sym typeface="Poppins Bold"/>
              </a:rPr>
              <a:t>atau</a:t>
            </a:r>
            <a:r>
              <a:rPr lang="en-US" sz="2401" b="1" dirty="0">
                <a:solidFill>
                  <a:srgbClr val="000000"/>
                </a:solidFill>
                <a:latin typeface="Poppins Bold"/>
                <a:ea typeface="Poppins Bold"/>
                <a:cs typeface="Poppins Bold"/>
                <a:sym typeface="Poppins Bold"/>
              </a:rPr>
              <a:t> pengembangan </a:t>
            </a:r>
            <a:r>
              <a:rPr lang="en-US" sz="2401" b="1" dirty="0" err="1">
                <a:solidFill>
                  <a:srgbClr val="000000"/>
                </a:solidFill>
                <a:latin typeface="Poppins Bold"/>
                <a:ea typeface="Poppins Bold"/>
                <a:cs typeface="Poppins Bold"/>
                <a:sym typeface="Poppins Bold"/>
              </a:rPr>
              <a:t>perangkat</a:t>
            </a:r>
            <a:r>
              <a:rPr lang="en-US" sz="2401" b="1" dirty="0">
                <a:solidFill>
                  <a:srgbClr val="000000"/>
                </a:solidFill>
                <a:latin typeface="Poppins Bold"/>
                <a:ea typeface="Poppins Bold"/>
                <a:cs typeface="Poppins Bold"/>
                <a:sym typeface="Poppins Bold"/>
              </a:rPr>
              <a:t> </a:t>
            </a:r>
            <a:r>
              <a:rPr lang="en-US" sz="2401" b="1" dirty="0" err="1">
                <a:solidFill>
                  <a:srgbClr val="000000"/>
                </a:solidFill>
                <a:latin typeface="Poppins Bold"/>
                <a:ea typeface="Poppins Bold"/>
                <a:cs typeface="Poppins Bold"/>
                <a:sym typeface="Poppins Bold"/>
              </a:rPr>
              <a:t>lunak</a:t>
            </a:r>
            <a:r>
              <a:rPr lang="en-US" sz="2401" dirty="0">
                <a:solidFill>
                  <a:srgbClr val="000000"/>
                </a:solidFill>
                <a:latin typeface="Poppins"/>
                <a:ea typeface="Poppins"/>
                <a:cs typeface="Poppins"/>
                <a:sym typeface="Poppins"/>
              </a:rPr>
              <a:t> dan </a:t>
            </a:r>
            <a:r>
              <a:rPr lang="en-US" sz="2401" dirty="0" err="1">
                <a:solidFill>
                  <a:srgbClr val="000000"/>
                </a:solidFill>
                <a:latin typeface="Poppins"/>
                <a:ea typeface="Poppins"/>
                <a:cs typeface="Poppins"/>
                <a:sym typeface="Poppins"/>
              </a:rPr>
              <a:t>perangkat</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keras</a:t>
            </a:r>
            <a:r>
              <a:rPr lang="en-US" sz="2401" dirty="0">
                <a:solidFill>
                  <a:srgbClr val="000000"/>
                </a:solidFill>
                <a:latin typeface="Poppins"/>
                <a:ea typeface="Poppins"/>
                <a:cs typeface="Poppins"/>
                <a:sym typeface="Poppins"/>
              </a:rPr>
              <a:t> komputer </a:t>
            </a:r>
            <a:r>
              <a:rPr lang="en-US" sz="2401" dirty="0" err="1">
                <a:solidFill>
                  <a:srgbClr val="000000"/>
                </a:solidFill>
                <a:latin typeface="Poppins"/>
                <a:ea typeface="Poppins"/>
                <a:cs typeface="Poppins"/>
                <a:sym typeface="Poppins"/>
              </a:rPr>
              <a:t>untuk</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pengkonversian</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penyimpanan</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pengamanan</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pemrosesan</a:t>
            </a:r>
            <a:r>
              <a:rPr lang="en-US" sz="2401" dirty="0">
                <a:solidFill>
                  <a:srgbClr val="000000"/>
                </a:solidFill>
                <a:latin typeface="Poppins"/>
                <a:ea typeface="Poppins"/>
                <a:cs typeface="Poppins"/>
                <a:sym typeface="Poppins"/>
              </a:rPr>
              <a:t>, </a:t>
            </a:r>
            <a:r>
              <a:rPr lang="en-US" sz="2401" dirty="0" err="1">
                <a:solidFill>
                  <a:srgbClr val="000000"/>
                </a:solidFill>
                <a:latin typeface="Poppins"/>
                <a:ea typeface="Poppins"/>
                <a:cs typeface="Poppins"/>
                <a:sym typeface="Poppins"/>
              </a:rPr>
              <a:t>pengiriman</a:t>
            </a:r>
            <a:r>
              <a:rPr lang="en-US" sz="2401" dirty="0">
                <a:solidFill>
                  <a:srgbClr val="000000"/>
                </a:solidFill>
                <a:latin typeface="Poppins"/>
                <a:ea typeface="Poppins"/>
                <a:cs typeface="Poppins"/>
                <a:sym typeface="Poppins"/>
              </a:rPr>
              <a:t> dan </a:t>
            </a:r>
            <a:r>
              <a:rPr lang="en-US" sz="2401" dirty="0" err="1">
                <a:solidFill>
                  <a:srgbClr val="000000"/>
                </a:solidFill>
                <a:latin typeface="Poppins"/>
                <a:ea typeface="Poppins"/>
                <a:cs typeface="Poppins"/>
                <a:sym typeface="Poppins"/>
              </a:rPr>
              <a:t>pencarian</a:t>
            </a:r>
            <a:r>
              <a:rPr lang="en-US" sz="2401" dirty="0">
                <a:solidFill>
                  <a:srgbClr val="000000"/>
                </a:solidFill>
                <a:latin typeface="Poppins"/>
                <a:ea typeface="Poppins"/>
                <a:cs typeface="Poppins"/>
                <a:sym typeface="Poppins"/>
              </a:rPr>
              <a:t> kembali informasi.</a:t>
            </a:r>
          </a:p>
          <a:p>
            <a:pPr algn="just">
              <a:lnSpc>
                <a:spcPts val="3175"/>
              </a:lnSpc>
            </a:pPr>
            <a:endParaRPr lang="en-US" sz="2401" dirty="0">
              <a:solidFill>
                <a:srgbClr val="000000"/>
              </a:solidFill>
              <a:latin typeface="Poppins"/>
              <a:ea typeface="Poppins"/>
              <a:cs typeface="Poppins"/>
              <a:sym typeface="Poppins"/>
            </a:endParaRPr>
          </a:p>
        </p:txBody>
      </p:sp>
      <p:sp>
        <p:nvSpPr>
          <p:cNvPr id="17" name="TextBox 17"/>
          <p:cNvSpPr txBox="1"/>
          <p:nvPr/>
        </p:nvSpPr>
        <p:spPr>
          <a:xfrm>
            <a:off x="12329433" y="1009650"/>
            <a:ext cx="4929867" cy="774700"/>
          </a:xfrm>
          <a:prstGeom prst="rect">
            <a:avLst/>
          </a:prstGeom>
        </p:spPr>
        <p:txBody>
          <a:bodyPr lIns="0" tIns="0" rIns="0" bIns="0" rtlCol="0" anchor="t">
            <a:spAutoFit/>
          </a:bodyPr>
          <a:lstStyle/>
          <a:p>
            <a:pPr algn="r">
              <a:lnSpc>
                <a:spcPts val="5749"/>
              </a:lnSpc>
            </a:pPr>
            <a:r>
              <a:rPr lang="en-US" sz="4999" b="1" spc="-149">
                <a:solidFill>
                  <a:srgbClr val="000000"/>
                </a:solidFill>
                <a:latin typeface="Poppins Bold"/>
                <a:ea typeface="Poppins Bold"/>
                <a:cs typeface="Poppins Bold"/>
                <a:sym typeface="Poppins Bold"/>
              </a:rPr>
              <a:t>PENDAHULUAN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854" y="9932533"/>
            <a:ext cx="20607885" cy="1582853"/>
            <a:chOff x="0" y="0"/>
            <a:chExt cx="5427591" cy="416883"/>
          </a:xfrm>
        </p:grpSpPr>
        <p:sp>
          <p:nvSpPr>
            <p:cNvPr id="3" name="Freeform 3"/>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4" name="TextBox 4"/>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8896" y="9932533"/>
            <a:ext cx="16110207" cy="1582853"/>
            <a:chOff x="0" y="0"/>
            <a:chExt cx="4243018" cy="416883"/>
          </a:xfrm>
        </p:grpSpPr>
        <p:sp>
          <p:nvSpPr>
            <p:cNvPr id="6" name="Freeform 6"/>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7" name="TextBox 7"/>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701465" y="-711763"/>
            <a:ext cx="1413604" cy="1395381"/>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802065" y="-517106"/>
            <a:ext cx="9907850" cy="1006067"/>
            <a:chOff x="0" y="0"/>
            <a:chExt cx="3953981" cy="401497"/>
          </a:xfrm>
        </p:grpSpPr>
        <p:sp>
          <p:nvSpPr>
            <p:cNvPr id="12" name="Freeform 12"/>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13" name="TextBox 13"/>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0820729" y="1700213"/>
            <a:ext cx="6378375" cy="7384515"/>
          </a:xfrm>
          <a:custGeom>
            <a:avLst/>
            <a:gdLst/>
            <a:ahLst/>
            <a:cxnLst/>
            <a:rect l="l" t="t" r="r" b="b"/>
            <a:pathLst>
              <a:path w="6378375" h="7384515">
                <a:moveTo>
                  <a:pt x="0" y="0"/>
                </a:moveTo>
                <a:lnTo>
                  <a:pt x="6378375" y="0"/>
                </a:lnTo>
                <a:lnTo>
                  <a:pt x="6378375" y="7384514"/>
                </a:lnTo>
                <a:lnTo>
                  <a:pt x="0" y="7384514"/>
                </a:lnTo>
                <a:lnTo>
                  <a:pt x="0" y="0"/>
                </a:lnTo>
                <a:close/>
              </a:path>
            </a:pathLst>
          </a:custGeom>
          <a:blipFill>
            <a:blip r:embed="rId2"/>
            <a:stretch>
              <a:fillRect/>
            </a:stretch>
          </a:blipFill>
        </p:spPr>
      </p:sp>
      <p:sp>
        <p:nvSpPr>
          <p:cNvPr id="15" name="TextBox 15"/>
          <p:cNvSpPr txBox="1"/>
          <p:nvPr/>
        </p:nvSpPr>
        <p:spPr>
          <a:xfrm>
            <a:off x="663568" y="2778456"/>
            <a:ext cx="8796313" cy="6870446"/>
          </a:xfrm>
          <a:prstGeom prst="rect">
            <a:avLst/>
          </a:prstGeom>
        </p:spPr>
        <p:txBody>
          <a:bodyPr lIns="0" tIns="0" rIns="0" bIns="0" rtlCol="0" anchor="t">
            <a:spAutoFit/>
          </a:bodyPr>
          <a:lstStyle/>
          <a:p>
            <a:pPr marL="496571" lvl="1" indent="-248285" algn="just">
              <a:lnSpc>
                <a:spcPts val="2737"/>
              </a:lnSpc>
              <a:buFont typeface="Arial"/>
              <a:buChar char="•"/>
            </a:pPr>
            <a:r>
              <a:rPr lang="en-US" sz="2300" b="1" dirty="0">
                <a:solidFill>
                  <a:srgbClr val="000000"/>
                </a:solidFill>
                <a:latin typeface="Poppins Bold"/>
                <a:ea typeface="Poppins Bold"/>
                <a:cs typeface="Poppins Bold"/>
                <a:sym typeface="Poppins Bold"/>
              </a:rPr>
              <a:t>Teknologi adalah</a:t>
            </a:r>
            <a:r>
              <a:rPr lang="en-US" sz="2300" dirty="0">
                <a:solidFill>
                  <a:srgbClr val="000000"/>
                </a:solidFill>
                <a:latin typeface="Poppins"/>
                <a:ea typeface="Poppins"/>
                <a:cs typeface="Poppins"/>
                <a:sym typeface="Poppins"/>
              </a:rPr>
              <a:t> pengembangan dan </a:t>
            </a:r>
            <a:r>
              <a:rPr lang="en-US" sz="2300" dirty="0" err="1">
                <a:solidFill>
                  <a:srgbClr val="000000"/>
                </a:solidFill>
                <a:latin typeface="Poppins"/>
                <a:ea typeface="Poppins"/>
                <a:cs typeface="Poppins"/>
                <a:sym typeface="Poppins"/>
              </a:rPr>
              <a:t>aplikasi</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dari</a:t>
            </a:r>
            <a:r>
              <a:rPr lang="en-US" sz="2300" dirty="0">
                <a:solidFill>
                  <a:srgbClr val="000000"/>
                </a:solidFill>
                <a:latin typeface="Poppins"/>
                <a:ea typeface="Poppins"/>
                <a:cs typeface="Poppins"/>
                <a:sym typeface="Poppins"/>
              </a:rPr>
              <a:t> alat, </a:t>
            </a:r>
            <a:r>
              <a:rPr lang="en-US" sz="2300" dirty="0" err="1">
                <a:solidFill>
                  <a:srgbClr val="000000"/>
                </a:solidFill>
                <a:latin typeface="Poppins"/>
                <a:ea typeface="Poppins"/>
                <a:cs typeface="Poppins"/>
                <a:sym typeface="Poppins"/>
              </a:rPr>
              <a:t>mesin</a:t>
            </a:r>
            <a:r>
              <a:rPr lang="en-US" sz="2300" dirty="0">
                <a:solidFill>
                  <a:srgbClr val="000000"/>
                </a:solidFill>
                <a:latin typeface="Poppins"/>
                <a:ea typeface="Poppins"/>
                <a:cs typeface="Poppins"/>
                <a:sym typeface="Poppins"/>
              </a:rPr>
              <a:t>, material dan proses yang </a:t>
            </a:r>
            <a:r>
              <a:rPr lang="en-US" sz="2300" dirty="0" err="1">
                <a:solidFill>
                  <a:srgbClr val="000000"/>
                </a:solidFill>
                <a:latin typeface="Poppins"/>
                <a:ea typeface="Poppins"/>
                <a:cs typeface="Poppins"/>
                <a:sym typeface="Poppins"/>
              </a:rPr>
              <a:t>menolong</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manusia</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menyelesaikan</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masalahnya</a:t>
            </a:r>
            <a:r>
              <a:rPr lang="en-US" sz="2300" dirty="0">
                <a:solidFill>
                  <a:srgbClr val="000000"/>
                </a:solidFill>
                <a:latin typeface="Poppins"/>
                <a:ea typeface="Poppins"/>
                <a:cs typeface="Poppins"/>
                <a:sym typeface="Poppins"/>
              </a:rPr>
              <a:t>.</a:t>
            </a:r>
          </a:p>
          <a:p>
            <a:pPr algn="just">
              <a:lnSpc>
                <a:spcPts val="2737"/>
              </a:lnSpc>
            </a:pPr>
            <a:endParaRPr lang="en-US" sz="2300" dirty="0">
              <a:solidFill>
                <a:srgbClr val="000000"/>
              </a:solidFill>
              <a:latin typeface="Poppins"/>
              <a:ea typeface="Poppins"/>
              <a:cs typeface="Poppins"/>
              <a:sym typeface="Poppins"/>
            </a:endParaRPr>
          </a:p>
          <a:p>
            <a:pPr marL="496571" lvl="1" indent="-248285" algn="just">
              <a:lnSpc>
                <a:spcPts val="2737"/>
              </a:lnSpc>
              <a:buFont typeface="Arial"/>
              <a:buChar char="•"/>
            </a:pPr>
            <a:r>
              <a:rPr lang="en-US" sz="2300" b="1" dirty="0">
                <a:solidFill>
                  <a:srgbClr val="000000"/>
                </a:solidFill>
                <a:latin typeface="Poppins Bold"/>
                <a:ea typeface="Poppins Bold"/>
                <a:cs typeface="Poppins Bold"/>
                <a:sym typeface="Poppins Bold"/>
              </a:rPr>
              <a:t>Informasi adalah hasil </a:t>
            </a:r>
            <a:r>
              <a:rPr lang="en-US" sz="2300" b="1" dirty="0" err="1">
                <a:solidFill>
                  <a:srgbClr val="000000"/>
                </a:solidFill>
                <a:latin typeface="Poppins Bold"/>
                <a:ea typeface="Poppins Bold"/>
                <a:cs typeface="Poppins Bold"/>
                <a:sym typeface="Poppins Bold"/>
              </a:rPr>
              <a:t>pemrosesan</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manipulasi</a:t>
            </a:r>
            <a:r>
              <a:rPr lang="en-US" sz="2300" dirty="0">
                <a:solidFill>
                  <a:srgbClr val="000000"/>
                </a:solidFill>
                <a:latin typeface="Poppins"/>
                <a:ea typeface="Poppins"/>
                <a:cs typeface="Poppins"/>
                <a:sym typeface="Poppins"/>
              </a:rPr>
              <a:t> dan </a:t>
            </a:r>
            <a:r>
              <a:rPr lang="en-US" sz="2300" dirty="0" err="1">
                <a:solidFill>
                  <a:srgbClr val="000000"/>
                </a:solidFill>
                <a:latin typeface="Poppins"/>
                <a:ea typeface="Poppins"/>
                <a:cs typeface="Poppins"/>
                <a:sym typeface="Poppins"/>
              </a:rPr>
              <a:t>pengorganisasian</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atau</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penataan</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dari</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sekelompok</a:t>
            </a:r>
            <a:r>
              <a:rPr lang="en-US" sz="2300" dirty="0">
                <a:solidFill>
                  <a:srgbClr val="000000"/>
                </a:solidFill>
                <a:latin typeface="Poppins"/>
                <a:ea typeface="Poppins"/>
                <a:cs typeface="Poppins"/>
                <a:sym typeface="Poppins"/>
              </a:rPr>
              <a:t> data yang </a:t>
            </a:r>
            <a:r>
              <a:rPr lang="en-US" sz="2300" dirty="0" err="1">
                <a:solidFill>
                  <a:srgbClr val="000000"/>
                </a:solidFill>
                <a:latin typeface="Poppins"/>
                <a:ea typeface="Poppins"/>
                <a:cs typeface="Poppins"/>
                <a:sym typeface="Poppins"/>
              </a:rPr>
              <a:t>mempunyai</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nilai</a:t>
            </a:r>
            <a:r>
              <a:rPr lang="en-US" sz="2300" dirty="0">
                <a:solidFill>
                  <a:srgbClr val="000000"/>
                </a:solidFill>
                <a:latin typeface="Poppins"/>
                <a:ea typeface="Poppins"/>
                <a:cs typeface="Poppins"/>
                <a:sym typeface="Poppins"/>
              </a:rPr>
              <a:t> pengetahuan (knowledge) bagi </a:t>
            </a:r>
            <a:r>
              <a:rPr lang="en-US" sz="2300" dirty="0" err="1">
                <a:solidFill>
                  <a:srgbClr val="000000"/>
                </a:solidFill>
                <a:latin typeface="Poppins"/>
                <a:ea typeface="Poppins"/>
                <a:cs typeface="Poppins"/>
                <a:sym typeface="Poppins"/>
              </a:rPr>
              <a:t>penggunanya</a:t>
            </a:r>
            <a:r>
              <a:rPr lang="en-US" sz="2300" dirty="0">
                <a:solidFill>
                  <a:srgbClr val="000000"/>
                </a:solidFill>
                <a:latin typeface="Poppins"/>
                <a:ea typeface="Poppins"/>
                <a:cs typeface="Poppins"/>
                <a:sym typeface="Poppins"/>
              </a:rPr>
              <a:t>.</a:t>
            </a:r>
          </a:p>
          <a:p>
            <a:pPr algn="just">
              <a:lnSpc>
                <a:spcPts val="2737"/>
              </a:lnSpc>
            </a:pPr>
            <a:endParaRPr lang="en-US" sz="2300" dirty="0">
              <a:solidFill>
                <a:srgbClr val="000000"/>
              </a:solidFill>
              <a:latin typeface="Poppins"/>
              <a:ea typeface="Poppins"/>
              <a:cs typeface="Poppins"/>
              <a:sym typeface="Poppins"/>
            </a:endParaRPr>
          </a:p>
          <a:p>
            <a:pPr marL="496571" lvl="1" indent="-248285" algn="just">
              <a:lnSpc>
                <a:spcPts val="2737"/>
              </a:lnSpc>
              <a:buFont typeface="Arial"/>
              <a:buChar char="•"/>
            </a:pPr>
            <a:r>
              <a:rPr lang="en-US" sz="2300" dirty="0">
                <a:solidFill>
                  <a:srgbClr val="000000"/>
                </a:solidFill>
                <a:latin typeface="Poppins"/>
                <a:ea typeface="Poppins"/>
                <a:cs typeface="Poppins"/>
                <a:sym typeface="Poppins"/>
              </a:rPr>
              <a:t> </a:t>
            </a:r>
            <a:r>
              <a:rPr lang="en-US" sz="2300" b="1" dirty="0">
                <a:solidFill>
                  <a:srgbClr val="000000"/>
                </a:solidFill>
                <a:latin typeface="Poppins Bold"/>
                <a:ea typeface="Poppins Bold"/>
                <a:cs typeface="Poppins Bold"/>
                <a:sym typeface="Poppins Bold"/>
              </a:rPr>
              <a:t>Teknologi informasi adalah</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suatu</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teknologi</a:t>
            </a:r>
            <a:r>
              <a:rPr lang="en-US" sz="2300" dirty="0">
                <a:solidFill>
                  <a:srgbClr val="000000"/>
                </a:solidFill>
                <a:latin typeface="Poppins"/>
                <a:ea typeface="Poppins"/>
                <a:cs typeface="Poppins"/>
                <a:sym typeface="Poppins"/>
              </a:rPr>
              <a:t> yang </a:t>
            </a:r>
            <a:r>
              <a:rPr lang="en-US" sz="2300" dirty="0" err="1">
                <a:solidFill>
                  <a:srgbClr val="000000"/>
                </a:solidFill>
                <a:latin typeface="Poppins"/>
                <a:ea typeface="Poppins"/>
                <a:cs typeface="Poppins"/>
                <a:sym typeface="Poppins"/>
              </a:rPr>
              <a:t>berhubungan</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pengolahan</a:t>
            </a:r>
            <a:r>
              <a:rPr lang="en-US" sz="2300" dirty="0">
                <a:solidFill>
                  <a:srgbClr val="000000"/>
                </a:solidFill>
                <a:latin typeface="Poppins"/>
                <a:ea typeface="Poppins"/>
                <a:cs typeface="Poppins"/>
                <a:sym typeface="Poppins"/>
              </a:rPr>
              <a:t> data </a:t>
            </a:r>
            <a:r>
              <a:rPr lang="en-US" sz="2300" dirty="0" err="1">
                <a:solidFill>
                  <a:srgbClr val="000000"/>
                </a:solidFill>
                <a:latin typeface="Poppins"/>
                <a:ea typeface="Poppins"/>
                <a:cs typeface="Poppins"/>
                <a:sym typeface="Poppins"/>
              </a:rPr>
              <a:t>menjadi</a:t>
            </a:r>
            <a:r>
              <a:rPr lang="en-US" sz="2300" dirty="0">
                <a:solidFill>
                  <a:srgbClr val="000000"/>
                </a:solidFill>
                <a:latin typeface="Poppins"/>
                <a:ea typeface="Poppins"/>
                <a:cs typeface="Poppins"/>
                <a:sym typeface="Poppins"/>
              </a:rPr>
              <a:t> informasi dan proses </a:t>
            </a:r>
            <a:r>
              <a:rPr lang="en-US" sz="2300" dirty="0" err="1">
                <a:solidFill>
                  <a:srgbClr val="000000"/>
                </a:solidFill>
                <a:latin typeface="Poppins"/>
                <a:ea typeface="Poppins"/>
                <a:cs typeface="Poppins"/>
                <a:sym typeface="Poppins"/>
              </a:rPr>
              <a:t>penyaluran</a:t>
            </a:r>
            <a:r>
              <a:rPr lang="en-US" sz="2300" dirty="0">
                <a:solidFill>
                  <a:srgbClr val="000000"/>
                </a:solidFill>
                <a:latin typeface="Poppins"/>
                <a:ea typeface="Poppins"/>
                <a:cs typeface="Poppins"/>
                <a:sym typeface="Poppins"/>
              </a:rPr>
              <a:t> data/informasi tersebut </a:t>
            </a:r>
            <a:r>
              <a:rPr lang="en-US" sz="2300" dirty="0" err="1">
                <a:solidFill>
                  <a:srgbClr val="000000"/>
                </a:solidFill>
                <a:latin typeface="Poppins"/>
                <a:ea typeface="Poppins"/>
                <a:cs typeface="Poppins"/>
                <a:sym typeface="Poppins"/>
              </a:rPr>
              <a:t>dalam</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batas-batas</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ruang</a:t>
            </a:r>
            <a:r>
              <a:rPr lang="en-US" sz="2300" dirty="0">
                <a:solidFill>
                  <a:srgbClr val="000000"/>
                </a:solidFill>
                <a:latin typeface="Poppins"/>
                <a:ea typeface="Poppins"/>
                <a:cs typeface="Poppins"/>
                <a:sym typeface="Poppins"/>
              </a:rPr>
              <a:t> dan waktu.</a:t>
            </a:r>
          </a:p>
          <a:p>
            <a:pPr algn="just">
              <a:lnSpc>
                <a:spcPts val="2737"/>
              </a:lnSpc>
            </a:pPr>
            <a:endParaRPr lang="en-US" sz="2300" dirty="0">
              <a:solidFill>
                <a:srgbClr val="000000"/>
              </a:solidFill>
              <a:latin typeface="Poppins"/>
              <a:ea typeface="Poppins"/>
              <a:cs typeface="Poppins"/>
              <a:sym typeface="Poppins"/>
            </a:endParaRPr>
          </a:p>
          <a:p>
            <a:pPr marL="496571" lvl="1" indent="-248285" algn="just">
              <a:lnSpc>
                <a:spcPts val="2737"/>
              </a:lnSpc>
              <a:buFont typeface="Arial"/>
              <a:buChar char="•"/>
            </a:pPr>
            <a:r>
              <a:rPr lang="en-US" sz="2300" dirty="0">
                <a:solidFill>
                  <a:srgbClr val="000000"/>
                </a:solidFill>
                <a:latin typeface="Poppins"/>
                <a:ea typeface="Poppins"/>
                <a:cs typeface="Poppins"/>
                <a:sym typeface="Poppins"/>
              </a:rPr>
              <a:t> </a:t>
            </a:r>
            <a:r>
              <a:rPr lang="en-US" sz="2300" b="1" dirty="0">
                <a:solidFill>
                  <a:srgbClr val="000000"/>
                </a:solidFill>
                <a:latin typeface="Poppins Bold"/>
                <a:ea typeface="Poppins Bold"/>
                <a:cs typeface="Poppins Bold"/>
                <a:sym typeface="Poppins Bold"/>
              </a:rPr>
              <a:t>Teknologi informasi dan </a:t>
            </a:r>
            <a:r>
              <a:rPr lang="en-US" sz="2300" b="1" dirty="0" err="1">
                <a:solidFill>
                  <a:srgbClr val="000000"/>
                </a:solidFill>
                <a:latin typeface="Poppins Bold"/>
                <a:ea typeface="Poppins Bold"/>
                <a:cs typeface="Poppins Bold"/>
                <a:sym typeface="Poppins Bold"/>
              </a:rPr>
              <a:t>komunikasi</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merupakan</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sarana</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atau</a:t>
            </a:r>
            <a:r>
              <a:rPr lang="en-US" sz="2300" dirty="0">
                <a:solidFill>
                  <a:srgbClr val="000000"/>
                </a:solidFill>
                <a:latin typeface="Poppins"/>
                <a:ea typeface="Poppins"/>
                <a:cs typeface="Poppins"/>
                <a:sym typeface="Poppins"/>
              </a:rPr>
              <a:t> media yang dipakai </a:t>
            </a:r>
            <a:r>
              <a:rPr lang="en-US" sz="2300" dirty="0" err="1">
                <a:solidFill>
                  <a:srgbClr val="000000"/>
                </a:solidFill>
                <a:latin typeface="Poppins"/>
                <a:ea typeface="Poppins"/>
                <a:cs typeface="Poppins"/>
                <a:sym typeface="Poppins"/>
              </a:rPr>
              <a:t>untuk</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kebutuhan</a:t>
            </a:r>
            <a:r>
              <a:rPr lang="en-US" sz="2300" dirty="0">
                <a:solidFill>
                  <a:srgbClr val="000000"/>
                </a:solidFill>
                <a:latin typeface="Poppins"/>
                <a:ea typeface="Poppins"/>
                <a:cs typeface="Poppins"/>
                <a:sym typeface="Poppins"/>
              </a:rPr>
              <a:t> transfer file, baik berupa informasi maupun data. </a:t>
            </a:r>
            <a:r>
              <a:rPr lang="en-US" sz="2300" dirty="0" err="1">
                <a:solidFill>
                  <a:srgbClr val="000000"/>
                </a:solidFill>
                <a:latin typeface="Poppins"/>
                <a:ea typeface="Poppins"/>
                <a:cs typeface="Poppins"/>
                <a:sym typeface="Poppins"/>
              </a:rPr>
              <a:t>Selain</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itu</a:t>
            </a:r>
            <a:r>
              <a:rPr lang="en-US" sz="2300" dirty="0">
                <a:solidFill>
                  <a:srgbClr val="000000"/>
                </a:solidFill>
                <a:latin typeface="Poppins"/>
                <a:ea typeface="Poppins"/>
                <a:cs typeface="Poppins"/>
                <a:sym typeface="Poppins"/>
              </a:rPr>
              <a:t>, juga </a:t>
            </a:r>
            <a:r>
              <a:rPr lang="en-US" sz="2300" dirty="0" err="1">
                <a:solidFill>
                  <a:srgbClr val="000000"/>
                </a:solidFill>
                <a:latin typeface="Poppins"/>
                <a:ea typeface="Poppins"/>
                <a:cs typeface="Poppins"/>
                <a:sym typeface="Poppins"/>
              </a:rPr>
              <a:t>menjadi</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sebuah</a:t>
            </a:r>
            <a:r>
              <a:rPr lang="en-US" sz="2300" dirty="0">
                <a:solidFill>
                  <a:srgbClr val="000000"/>
                </a:solidFill>
                <a:latin typeface="Poppins"/>
                <a:ea typeface="Poppins"/>
                <a:cs typeface="Poppins"/>
                <a:sym typeface="Poppins"/>
              </a:rPr>
              <a:t> alat </a:t>
            </a:r>
            <a:r>
              <a:rPr lang="en-US" sz="2300" dirty="0" err="1">
                <a:solidFill>
                  <a:srgbClr val="000000"/>
                </a:solidFill>
                <a:latin typeface="Poppins"/>
                <a:ea typeface="Poppins"/>
                <a:cs typeface="Poppins"/>
                <a:sym typeface="Poppins"/>
              </a:rPr>
              <a:t>komunikasi</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secara</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searah</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atau</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dua</a:t>
            </a:r>
            <a:r>
              <a:rPr lang="en-US" sz="2300" dirty="0">
                <a:solidFill>
                  <a:srgbClr val="000000"/>
                </a:solidFill>
                <a:latin typeface="Poppins"/>
                <a:ea typeface="Poppins"/>
                <a:cs typeface="Poppins"/>
                <a:sym typeface="Poppins"/>
              </a:rPr>
              <a:t> arah.</a:t>
            </a:r>
          </a:p>
          <a:p>
            <a:pPr algn="just">
              <a:lnSpc>
                <a:spcPts val="2737"/>
              </a:lnSpc>
            </a:pPr>
            <a:endParaRPr lang="en-US" sz="2300" dirty="0">
              <a:solidFill>
                <a:srgbClr val="000000"/>
              </a:solidFill>
              <a:latin typeface="Poppins"/>
              <a:ea typeface="Poppins"/>
              <a:cs typeface="Poppins"/>
              <a:sym typeface="Poppins"/>
            </a:endParaRPr>
          </a:p>
        </p:txBody>
      </p:sp>
      <p:sp>
        <p:nvSpPr>
          <p:cNvPr id="16" name="TextBox 16"/>
          <p:cNvSpPr txBox="1"/>
          <p:nvPr/>
        </p:nvSpPr>
        <p:spPr>
          <a:xfrm>
            <a:off x="1028700" y="1009650"/>
            <a:ext cx="6672765" cy="1362075"/>
          </a:xfrm>
          <a:prstGeom prst="rect">
            <a:avLst/>
          </a:prstGeom>
        </p:spPr>
        <p:txBody>
          <a:bodyPr lIns="0" tIns="0" rIns="0" bIns="0" rtlCol="0" anchor="t">
            <a:spAutoFit/>
          </a:bodyPr>
          <a:lstStyle/>
          <a:p>
            <a:pPr algn="l">
              <a:lnSpc>
                <a:spcPts val="5174"/>
              </a:lnSpc>
            </a:pPr>
            <a:r>
              <a:rPr lang="en-US" sz="4500" b="1" spc="-135">
                <a:solidFill>
                  <a:srgbClr val="000000"/>
                </a:solidFill>
                <a:latin typeface="Poppins Bold"/>
                <a:ea typeface="Poppins Bold"/>
                <a:cs typeface="Poppins Bold"/>
                <a:sym typeface="Poppins Bold"/>
              </a:rPr>
              <a:t>Definisi Teknologi Informasi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854" y="9932533"/>
            <a:ext cx="20607885" cy="1582853"/>
            <a:chOff x="0" y="0"/>
            <a:chExt cx="5427591" cy="416883"/>
          </a:xfrm>
        </p:grpSpPr>
        <p:sp>
          <p:nvSpPr>
            <p:cNvPr id="3" name="Freeform 3"/>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4" name="TextBox 4"/>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8896" y="9932533"/>
            <a:ext cx="16110207" cy="1582853"/>
            <a:chOff x="0" y="0"/>
            <a:chExt cx="4243018" cy="416883"/>
          </a:xfrm>
        </p:grpSpPr>
        <p:sp>
          <p:nvSpPr>
            <p:cNvPr id="6" name="Freeform 6"/>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7" name="TextBox 7"/>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flipV="1">
            <a:off x="13945320" y="195198"/>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9"/>
          <p:cNvSpPr txBox="1"/>
          <p:nvPr/>
        </p:nvSpPr>
        <p:spPr>
          <a:xfrm>
            <a:off x="1028700" y="1046098"/>
            <a:ext cx="6403901" cy="1206500"/>
          </a:xfrm>
          <a:prstGeom prst="rect">
            <a:avLst/>
          </a:prstGeom>
        </p:spPr>
        <p:txBody>
          <a:bodyPr lIns="0" tIns="0" rIns="0" bIns="0" rtlCol="0" anchor="t">
            <a:spAutoFit/>
          </a:bodyPr>
          <a:lstStyle/>
          <a:p>
            <a:pPr algn="ctr">
              <a:lnSpc>
                <a:spcPts val="4599"/>
              </a:lnSpc>
            </a:pPr>
            <a:r>
              <a:rPr lang="en-US" sz="3999" b="1" spc="-119" dirty="0" err="1">
                <a:solidFill>
                  <a:srgbClr val="2D176B"/>
                </a:solidFill>
                <a:latin typeface="Poppins Bold"/>
                <a:ea typeface="Poppins Bold"/>
                <a:cs typeface="Poppins Bold"/>
                <a:sym typeface="Poppins Bold"/>
              </a:rPr>
              <a:t>Tujuan</a:t>
            </a:r>
            <a:r>
              <a:rPr lang="en-US" sz="3999" b="1" spc="-119" dirty="0">
                <a:solidFill>
                  <a:srgbClr val="2D176B"/>
                </a:solidFill>
                <a:latin typeface="Poppins Bold"/>
                <a:ea typeface="Poppins Bold"/>
                <a:cs typeface="Poppins Bold"/>
                <a:sym typeface="Poppins Bold"/>
              </a:rPr>
              <a:t> Penggunaan</a:t>
            </a:r>
          </a:p>
          <a:p>
            <a:pPr algn="ctr">
              <a:lnSpc>
                <a:spcPts val="4599"/>
              </a:lnSpc>
            </a:pPr>
            <a:r>
              <a:rPr lang="en-US" sz="3999" b="1" spc="-119" dirty="0">
                <a:solidFill>
                  <a:srgbClr val="2D176B"/>
                </a:solidFill>
                <a:latin typeface="Poppins Bold"/>
                <a:ea typeface="Poppins Bold"/>
                <a:cs typeface="Poppins Bold"/>
                <a:sym typeface="Poppins Bold"/>
              </a:rPr>
              <a:t>Teknologi Informasi</a:t>
            </a:r>
          </a:p>
        </p:txBody>
      </p:sp>
      <p:grpSp>
        <p:nvGrpSpPr>
          <p:cNvPr id="10" name="Group 10"/>
          <p:cNvGrpSpPr/>
          <p:nvPr/>
        </p:nvGrpSpPr>
        <p:grpSpPr>
          <a:xfrm>
            <a:off x="9079088" y="3003525"/>
            <a:ext cx="7711077" cy="6198801"/>
            <a:chOff x="0" y="0"/>
            <a:chExt cx="10281436" cy="8265068"/>
          </a:xfrm>
        </p:grpSpPr>
        <p:sp>
          <p:nvSpPr>
            <p:cNvPr id="11" name="Freeform 11"/>
            <p:cNvSpPr/>
            <p:nvPr/>
          </p:nvSpPr>
          <p:spPr>
            <a:xfrm>
              <a:off x="0" y="0"/>
              <a:ext cx="9913125" cy="8265068"/>
            </a:xfrm>
            <a:custGeom>
              <a:avLst/>
              <a:gdLst/>
              <a:ahLst/>
              <a:cxnLst/>
              <a:rect l="l" t="t" r="r" b="b"/>
              <a:pathLst>
                <a:path w="9913125" h="8265068">
                  <a:moveTo>
                    <a:pt x="0" y="0"/>
                  </a:moveTo>
                  <a:lnTo>
                    <a:pt x="9913125" y="0"/>
                  </a:lnTo>
                  <a:lnTo>
                    <a:pt x="9913125" y="8265068"/>
                  </a:lnTo>
                  <a:lnTo>
                    <a:pt x="0" y="82650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725170" y="1192524"/>
              <a:ext cx="9556266" cy="4197172"/>
            </a:xfrm>
            <a:prstGeom prst="rect">
              <a:avLst/>
            </a:prstGeom>
          </p:spPr>
          <p:txBody>
            <a:bodyPr lIns="0" tIns="0" rIns="0" bIns="0" rtlCol="0" anchor="t">
              <a:spAutoFit/>
            </a:bodyPr>
            <a:lstStyle/>
            <a:p>
              <a:pPr algn="l">
                <a:lnSpc>
                  <a:spcPts val="3133"/>
                </a:lnSpc>
              </a:pPr>
              <a:r>
                <a:rPr lang="en-US" sz="2773" b="1" spc="-83">
                  <a:solidFill>
                    <a:srgbClr val="000000"/>
                  </a:solidFill>
                  <a:latin typeface="Poppins Semi-Bold"/>
                  <a:ea typeface="Poppins Semi-Bold"/>
                  <a:cs typeface="Poppins Semi-Bold"/>
                  <a:sym typeface="Poppins Semi-Bold"/>
                </a:rPr>
                <a:t>Prinsip Teknologi Informasi</a:t>
              </a:r>
            </a:p>
            <a:p>
              <a:pPr algn="l">
                <a:lnSpc>
                  <a:spcPts val="3133"/>
                </a:lnSpc>
              </a:pPr>
              <a:r>
                <a:rPr lang="en-US" sz="2773" b="1" spc="-83">
                  <a:solidFill>
                    <a:srgbClr val="000000"/>
                  </a:solidFill>
                  <a:latin typeface="Poppins Semi-Bold"/>
                  <a:ea typeface="Poppins Semi-Bold"/>
                  <a:cs typeface="Poppins Semi-Bold"/>
                  <a:sym typeface="Poppins Semi-Bold"/>
                </a:rPr>
                <a:t>High-Tech-High-Touch</a:t>
              </a:r>
            </a:p>
            <a:p>
              <a:pPr algn="l">
                <a:lnSpc>
                  <a:spcPts val="3133"/>
                </a:lnSpc>
              </a:pPr>
              <a:endParaRPr lang="en-US" sz="2773" b="1" spc="-83">
                <a:solidFill>
                  <a:srgbClr val="000000"/>
                </a:solidFill>
                <a:latin typeface="Poppins Semi-Bold"/>
                <a:ea typeface="Poppins Semi-Bold"/>
                <a:cs typeface="Poppins Semi-Bold"/>
                <a:sym typeface="Poppins Semi-Bold"/>
              </a:endParaRPr>
            </a:p>
            <a:p>
              <a:pPr algn="l">
                <a:lnSpc>
                  <a:spcPts val="3133"/>
                </a:lnSpc>
              </a:pPr>
              <a:r>
                <a:rPr lang="en-US" sz="2773" spc="-83">
                  <a:solidFill>
                    <a:srgbClr val="000000"/>
                  </a:solidFill>
                  <a:latin typeface="Poppins"/>
                  <a:ea typeface="Poppins"/>
                  <a:cs typeface="Poppins"/>
                  <a:sym typeface="Poppins"/>
                </a:rPr>
                <a:t>Dampak TI dapat menciptakan Value Advantage (nilai pelanggan) and Productive Advantage (kemampuan produksi yg efisien dan efektif)</a:t>
              </a:r>
            </a:p>
            <a:p>
              <a:pPr algn="ctr">
                <a:lnSpc>
                  <a:spcPts val="3133"/>
                </a:lnSpc>
              </a:pPr>
              <a:endParaRPr lang="en-US" sz="2773" spc="-83">
                <a:solidFill>
                  <a:srgbClr val="000000"/>
                </a:solidFill>
                <a:latin typeface="Poppins"/>
                <a:ea typeface="Poppins"/>
                <a:cs typeface="Poppins"/>
                <a:sym typeface="Poppins"/>
              </a:endParaRPr>
            </a:p>
          </p:txBody>
        </p:sp>
      </p:grpSp>
      <p:sp>
        <p:nvSpPr>
          <p:cNvPr id="13" name="TextBox 13"/>
          <p:cNvSpPr txBox="1"/>
          <p:nvPr/>
        </p:nvSpPr>
        <p:spPr>
          <a:xfrm>
            <a:off x="1088896" y="3003525"/>
            <a:ext cx="6875701" cy="5893928"/>
          </a:xfrm>
          <a:prstGeom prst="rect">
            <a:avLst/>
          </a:prstGeom>
        </p:spPr>
        <p:txBody>
          <a:bodyPr lIns="0" tIns="0" rIns="0" bIns="0" rtlCol="0" anchor="t">
            <a:spAutoFit/>
          </a:bodyPr>
          <a:lstStyle/>
          <a:p>
            <a:pPr marL="644251" lvl="1" indent="-322125" algn="l">
              <a:lnSpc>
                <a:spcPts val="3371"/>
              </a:lnSpc>
              <a:buFont typeface="Arial"/>
              <a:buChar char="•"/>
            </a:pPr>
            <a:r>
              <a:rPr lang="en-US" sz="2984" b="1" spc="-89">
                <a:solidFill>
                  <a:srgbClr val="000000"/>
                </a:solidFill>
                <a:latin typeface="Poppins Semi-Bold"/>
                <a:ea typeface="Poppins Semi-Bold"/>
                <a:cs typeface="Poppins Semi-Bold"/>
                <a:sym typeface="Poppins Semi-Bold"/>
              </a:rPr>
              <a:t>Tujuan penggunaan TI </a:t>
            </a:r>
            <a:r>
              <a:rPr lang="en-US" sz="2984" spc="-89">
                <a:solidFill>
                  <a:srgbClr val="000000"/>
                </a:solidFill>
                <a:latin typeface="Poppins"/>
                <a:ea typeface="Poppins"/>
                <a:cs typeface="Poppins"/>
                <a:sym typeface="Poppins"/>
              </a:rPr>
              <a:t>untuk memperkuat dalam pengembangan, pengoperasionalan, serta pengelolaan bisnis. Memecahkan masalah, membuka kreativitas, efektivitas dan efisiensi.</a:t>
            </a:r>
          </a:p>
          <a:p>
            <a:pPr algn="l">
              <a:lnSpc>
                <a:spcPts val="3371"/>
              </a:lnSpc>
            </a:pPr>
            <a:endParaRPr lang="en-US" sz="2984" spc="-89">
              <a:solidFill>
                <a:srgbClr val="000000"/>
              </a:solidFill>
              <a:latin typeface="Poppins"/>
              <a:ea typeface="Poppins"/>
              <a:cs typeface="Poppins"/>
              <a:sym typeface="Poppins"/>
            </a:endParaRPr>
          </a:p>
          <a:p>
            <a:pPr marL="644251" lvl="1" indent="-322125" algn="l">
              <a:lnSpc>
                <a:spcPts val="3371"/>
              </a:lnSpc>
              <a:buFont typeface="Arial"/>
              <a:buChar char="•"/>
            </a:pPr>
            <a:r>
              <a:rPr lang="en-US" sz="2984" b="1" spc="-89">
                <a:solidFill>
                  <a:srgbClr val="000000"/>
                </a:solidFill>
                <a:latin typeface="Poppins Semi-Bold"/>
                <a:ea typeface="Poppins Semi-Bold"/>
                <a:cs typeface="Poppins Semi-Bold"/>
                <a:sym typeface="Poppins Semi-Bold"/>
              </a:rPr>
              <a:t>Tujuan tersebut </a:t>
            </a:r>
            <a:r>
              <a:rPr lang="en-US" sz="2984" spc="-89">
                <a:solidFill>
                  <a:srgbClr val="000000"/>
                </a:solidFill>
                <a:latin typeface="Poppins"/>
                <a:ea typeface="Poppins"/>
                <a:cs typeface="Poppins"/>
                <a:sym typeface="Poppins"/>
              </a:rPr>
              <a:t>menjadi sebuah kerangka untuk Pembuatan Keputusan oleh Executive dalam mengorganisir dan menjalankan TI</a:t>
            </a:r>
          </a:p>
          <a:p>
            <a:pPr algn="ctr">
              <a:lnSpc>
                <a:spcPts val="3371"/>
              </a:lnSpc>
            </a:pPr>
            <a:endParaRPr lang="en-US" sz="2984" spc="-89">
              <a:solidFill>
                <a:srgbClr val="000000"/>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854" y="9932533"/>
            <a:ext cx="20607885" cy="1582853"/>
            <a:chOff x="0" y="0"/>
            <a:chExt cx="5427591" cy="416883"/>
          </a:xfrm>
        </p:grpSpPr>
        <p:sp>
          <p:nvSpPr>
            <p:cNvPr id="3" name="Freeform 3"/>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4" name="TextBox 4"/>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8896" y="9932533"/>
            <a:ext cx="16110207" cy="1582853"/>
            <a:chOff x="0" y="0"/>
            <a:chExt cx="4243018" cy="416883"/>
          </a:xfrm>
        </p:grpSpPr>
        <p:sp>
          <p:nvSpPr>
            <p:cNvPr id="6" name="Freeform 6"/>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7" name="TextBox 7"/>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701465" y="-711763"/>
            <a:ext cx="1413604" cy="1395381"/>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802065" y="-517106"/>
            <a:ext cx="9907850" cy="1006067"/>
            <a:chOff x="0" y="0"/>
            <a:chExt cx="3953981" cy="401497"/>
          </a:xfrm>
        </p:grpSpPr>
        <p:sp>
          <p:nvSpPr>
            <p:cNvPr id="12" name="Freeform 12"/>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13" name="TextBox 13"/>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8105785" y="1397884"/>
            <a:ext cx="8546867" cy="7820383"/>
          </a:xfrm>
          <a:custGeom>
            <a:avLst/>
            <a:gdLst/>
            <a:ahLst/>
            <a:cxnLst/>
            <a:rect l="l" t="t" r="r" b="b"/>
            <a:pathLst>
              <a:path w="8546867" h="7820383">
                <a:moveTo>
                  <a:pt x="0" y="0"/>
                </a:moveTo>
                <a:lnTo>
                  <a:pt x="8546867" y="0"/>
                </a:lnTo>
                <a:lnTo>
                  <a:pt x="8546867" y="7820383"/>
                </a:lnTo>
                <a:lnTo>
                  <a:pt x="0" y="7820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889372" y="3609358"/>
            <a:ext cx="7379567" cy="4830508"/>
          </a:xfrm>
          <a:prstGeom prst="rect">
            <a:avLst/>
          </a:prstGeom>
        </p:spPr>
        <p:txBody>
          <a:bodyPr lIns="0" tIns="0" rIns="0" bIns="0" rtlCol="0" anchor="t">
            <a:spAutoFit/>
          </a:bodyPr>
          <a:lstStyle/>
          <a:p>
            <a:pPr algn="just">
              <a:lnSpc>
                <a:spcPts val="3926"/>
              </a:lnSpc>
            </a:pPr>
            <a:r>
              <a:rPr lang="en-US" sz="3299" b="1" dirty="0">
                <a:solidFill>
                  <a:srgbClr val="000000"/>
                </a:solidFill>
                <a:latin typeface="Poppins Bold"/>
                <a:ea typeface="Poppins Bold"/>
                <a:cs typeface="Poppins Bold"/>
                <a:sym typeface="Poppins Bold"/>
              </a:rPr>
              <a:t>Fungsi Teknologi Informasi</a:t>
            </a:r>
          </a:p>
          <a:p>
            <a:pPr algn="just">
              <a:lnSpc>
                <a:spcPts val="3926"/>
              </a:lnSpc>
            </a:pPr>
            <a:endParaRPr lang="en-US" sz="3299" b="1" dirty="0">
              <a:solidFill>
                <a:srgbClr val="000000"/>
              </a:solidFill>
              <a:latin typeface="Poppins Bold"/>
              <a:ea typeface="Poppins Bold"/>
              <a:cs typeface="Poppins Bold"/>
              <a:sym typeface="Poppins Bold"/>
            </a:endParaRPr>
          </a:p>
          <a:p>
            <a:pPr algn="l">
              <a:lnSpc>
                <a:spcPts val="2771"/>
              </a:lnSpc>
            </a:pPr>
            <a:r>
              <a:rPr lang="en-US" sz="2799" dirty="0" err="1">
                <a:solidFill>
                  <a:srgbClr val="000000"/>
                </a:solidFill>
                <a:latin typeface="Poppins"/>
                <a:ea typeface="Poppins"/>
                <a:cs typeface="Poppins"/>
                <a:sym typeface="Poppins"/>
              </a:rPr>
              <a:t>Menangkap</a:t>
            </a:r>
            <a:r>
              <a:rPr lang="en-US" sz="2799" dirty="0">
                <a:solidFill>
                  <a:srgbClr val="000000"/>
                </a:solidFill>
                <a:latin typeface="Poppins"/>
                <a:ea typeface="Poppins"/>
                <a:cs typeface="Poppins"/>
                <a:sym typeface="Poppins"/>
              </a:rPr>
              <a:t> (Capture),</a:t>
            </a:r>
          </a:p>
          <a:p>
            <a:pPr algn="l">
              <a:lnSpc>
                <a:spcPts val="2771"/>
              </a:lnSpc>
            </a:pPr>
            <a:endParaRPr lang="en-US" sz="2799" dirty="0">
              <a:solidFill>
                <a:srgbClr val="000000"/>
              </a:solidFill>
              <a:latin typeface="Poppins"/>
              <a:ea typeface="Poppins"/>
              <a:cs typeface="Poppins"/>
              <a:sym typeface="Poppins"/>
            </a:endParaRPr>
          </a:p>
          <a:p>
            <a:pPr algn="l">
              <a:lnSpc>
                <a:spcPts val="2771"/>
              </a:lnSpc>
            </a:pPr>
            <a:r>
              <a:rPr lang="en-US" sz="2799" dirty="0" err="1">
                <a:solidFill>
                  <a:srgbClr val="000000"/>
                </a:solidFill>
                <a:latin typeface="Poppins"/>
                <a:ea typeface="Poppins"/>
                <a:cs typeface="Poppins"/>
                <a:sym typeface="Poppins"/>
              </a:rPr>
              <a:t>Mengolah</a:t>
            </a:r>
            <a:r>
              <a:rPr lang="en-US" sz="2799" dirty="0">
                <a:solidFill>
                  <a:srgbClr val="000000"/>
                </a:solidFill>
                <a:latin typeface="Poppins"/>
                <a:ea typeface="Poppins"/>
                <a:cs typeface="Poppins"/>
                <a:sym typeface="Poppins"/>
              </a:rPr>
              <a:t> (Processing),</a:t>
            </a:r>
          </a:p>
          <a:p>
            <a:pPr algn="l">
              <a:lnSpc>
                <a:spcPts val="2771"/>
              </a:lnSpc>
            </a:pPr>
            <a:endParaRPr lang="en-US" sz="2799" dirty="0">
              <a:solidFill>
                <a:srgbClr val="000000"/>
              </a:solidFill>
              <a:latin typeface="Poppins"/>
              <a:ea typeface="Poppins"/>
              <a:cs typeface="Poppins"/>
              <a:sym typeface="Poppins"/>
            </a:endParaRPr>
          </a:p>
          <a:p>
            <a:pPr algn="l">
              <a:lnSpc>
                <a:spcPts val="2771"/>
              </a:lnSpc>
            </a:pPr>
            <a:r>
              <a:rPr lang="en-US" sz="2799" dirty="0" err="1">
                <a:solidFill>
                  <a:srgbClr val="000000"/>
                </a:solidFill>
                <a:latin typeface="Poppins"/>
                <a:ea typeface="Poppins"/>
                <a:cs typeface="Poppins"/>
                <a:sym typeface="Poppins"/>
              </a:rPr>
              <a:t>Menghasilkan</a:t>
            </a:r>
            <a:r>
              <a:rPr lang="en-US" sz="2799" dirty="0">
                <a:solidFill>
                  <a:srgbClr val="000000"/>
                </a:solidFill>
                <a:latin typeface="Poppins"/>
                <a:ea typeface="Poppins"/>
                <a:cs typeface="Poppins"/>
                <a:sym typeface="Poppins"/>
              </a:rPr>
              <a:t> (Generating),</a:t>
            </a:r>
          </a:p>
          <a:p>
            <a:pPr algn="l">
              <a:lnSpc>
                <a:spcPts val="2771"/>
              </a:lnSpc>
            </a:pPr>
            <a:endParaRPr lang="en-US" sz="2799" dirty="0">
              <a:solidFill>
                <a:srgbClr val="000000"/>
              </a:solidFill>
              <a:latin typeface="Poppins"/>
              <a:ea typeface="Poppins"/>
              <a:cs typeface="Poppins"/>
              <a:sym typeface="Poppins"/>
            </a:endParaRPr>
          </a:p>
          <a:p>
            <a:pPr algn="l">
              <a:lnSpc>
                <a:spcPts val="2771"/>
              </a:lnSpc>
            </a:pPr>
            <a:r>
              <a:rPr lang="en-US" sz="2799" dirty="0" err="1">
                <a:solidFill>
                  <a:srgbClr val="000000"/>
                </a:solidFill>
                <a:latin typeface="Poppins"/>
                <a:ea typeface="Poppins"/>
                <a:cs typeface="Poppins"/>
                <a:sym typeface="Poppins"/>
              </a:rPr>
              <a:t>Menyimpan</a:t>
            </a:r>
            <a:r>
              <a:rPr lang="en-US" sz="2799" dirty="0">
                <a:solidFill>
                  <a:srgbClr val="000000"/>
                </a:solidFill>
                <a:latin typeface="Poppins"/>
                <a:ea typeface="Poppins"/>
                <a:cs typeface="Poppins"/>
                <a:sym typeface="Poppins"/>
              </a:rPr>
              <a:t> (Storage),</a:t>
            </a:r>
          </a:p>
          <a:p>
            <a:pPr algn="l">
              <a:lnSpc>
                <a:spcPts val="2771"/>
              </a:lnSpc>
            </a:pPr>
            <a:endParaRPr lang="en-US" sz="2799" dirty="0">
              <a:solidFill>
                <a:srgbClr val="000000"/>
              </a:solidFill>
              <a:latin typeface="Poppins"/>
              <a:ea typeface="Poppins"/>
              <a:cs typeface="Poppins"/>
              <a:sym typeface="Poppins"/>
            </a:endParaRPr>
          </a:p>
          <a:p>
            <a:pPr algn="l">
              <a:lnSpc>
                <a:spcPts val="2771"/>
              </a:lnSpc>
            </a:pPr>
            <a:r>
              <a:rPr lang="en-US" sz="2799" dirty="0">
                <a:solidFill>
                  <a:srgbClr val="000000"/>
                </a:solidFill>
                <a:latin typeface="Poppins"/>
                <a:ea typeface="Poppins"/>
                <a:cs typeface="Poppins"/>
                <a:sym typeface="Poppins"/>
              </a:rPr>
              <a:t>Mencari Kembali (Retrieval),</a:t>
            </a:r>
          </a:p>
          <a:p>
            <a:pPr algn="l">
              <a:lnSpc>
                <a:spcPts val="2771"/>
              </a:lnSpc>
            </a:pPr>
            <a:endParaRPr lang="en-US" sz="2799" dirty="0">
              <a:solidFill>
                <a:srgbClr val="000000"/>
              </a:solidFill>
              <a:latin typeface="Poppins"/>
              <a:ea typeface="Poppins"/>
              <a:cs typeface="Poppins"/>
              <a:sym typeface="Poppins"/>
            </a:endParaRPr>
          </a:p>
          <a:p>
            <a:pPr algn="l">
              <a:lnSpc>
                <a:spcPts val="2771"/>
              </a:lnSpc>
            </a:pPr>
            <a:r>
              <a:rPr lang="en-US" sz="2799" dirty="0">
                <a:solidFill>
                  <a:srgbClr val="000000"/>
                </a:solidFill>
                <a:latin typeface="Poppins"/>
                <a:ea typeface="Poppins"/>
                <a:cs typeface="Poppins"/>
                <a:sym typeface="Poppins"/>
              </a:rPr>
              <a:t>Melakukan </a:t>
            </a:r>
            <a:r>
              <a:rPr lang="en-US" sz="2799" dirty="0" err="1">
                <a:solidFill>
                  <a:srgbClr val="000000"/>
                </a:solidFill>
                <a:latin typeface="Poppins"/>
                <a:ea typeface="Poppins"/>
                <a:cs typeface="Poppins"/>
                <a:sym typeface="Poppins"/>
              </a:rPr>
              <a:t>Transmisi</a:t>
            </a:r>
            <a:r>
              <a:rPr lang="en-US" sz="2799" dirty="0">
                <a:solidFill>
                  <a:srgbClr val="000000"/>
                </a:solidFill>
                <a:latin typeface="Poppins"/>
                <a:ea typeface="Poppins"/>
                <a:cs typeface="Poppins"/>
                <a:sym typeface="Poppins"/>
              </a:rPr>
              <a:t> (Transmission).</a:t>
            </a:r>
          </a:p>
        </p:txBody>
      </p:sp>
      <p:sp>
        <p:nvSpPr>
          <p:cNvPr id="16" name="TextBox 16"/>
          <p:cNvSpPr txBox="1"/>
          <p:nvPr/>
        </p:nvSpPr>
        <p:spPr>
          <a:xfrm>
            <a:off x="1028700" y="1009650"/>
            <a:ext cx="6672765" cy="2019300"/>
          </a:xfrm>
          <a:prstGeom prst="rect">
            <a:avLst/>
          </a:prstGeom>
        </p:spPr>
        <p:txBody>
          <a:bodyPr lIns="0" tIns="0" rIns="0" bIns="0" rtlCol="0" anchor="t">
            <a:spAutoFit/>
          </a:bodyPr>
          <a:lstStyle/>
          <a:p>
            <a:pPr algn="l">
              <a:lnSpc>
                <a:spcPts val="5174"/>
              </a:lnSpc>
            </a:pPr>
            <a:r>
              <a:rPr lang="en-US" sz="4500" b="1" spc="-135" dirty="0">
                <a:solidFill>
                  <a:srgbClr val="000000"/>
                </a:solidFill>
                <a:latin typeface="Poppins Bold"/>
                <a:ea typeface="Poppins Bold"/>
                <a:cs typeface="Poppins Bold"/>
                <a:sym typeface="Poppins Bold"/>
              </a:rPr>
              <a:t>Fungsi dan </a:t>
            </a:r>
            <a:r>
              <a:rPr lang="en-US" sz="4500" b="1" spc="-135" dirty="0" err="1">
                <a:solidFill>
                  <a:srgbClr val="000000"/>
                </a:solidFill>
                <a:latin typeface="Poppins Bold"/>
                <a:ea typeface="Poppins Bold"/>
                <a:cs typeface="Poppins Bold"/>
                <a:sym typeface="Poppins Bold"/>
              </a:rPr>
              <a:t>Keuntungan</a:t>
            </a:r>
            <a:r>
              <a:rPr lang="en-US" sz="4500" b="1" spc="-135" dirty="0">
                <a:solidFill>
                  <a:srgbClr val="000000"/>
                </a:solidFill>
                <a:latin typeface="Poppins Bold"/>
                <a:ea typeface="Poppins Bold"/>
                <a:cs typeface="Poppins Bold"/>
                <a:sym typeface="Poppins Bold"/>
              </a:rPr>
              <a:t> Teknologi Informasi</a:t>
            </a:r>
          </a:p>
        </p:txBody>
      </p:sp>
      <p:sp>
        <p:nvSpPr>
          <p:cNvPr id="17" name="TextBox 17"/>
          <p:cNvSpPr txBox="1"/>
          <p:nvPr/>
        </p:nvSpPr>
        <p:spPr>
          <a:xfrm>
            <a:off x="8916539" y="4946126"/>
            <a:ext cx="1958824" cy="704850"/>
          </a:xfrm>
          <a:prstGeom prst="rect">
            <a:avLst/>
          </a:prstGeom>
        </p:spPr>
        <p:txBody>
          <a:bodyPr lIns="0" tIns="0" rIns="0" bIns="0" rtlCol="0" anchor="t">
            <a:spAutoFit/>
          </a:bodyPr>
          <a:lstStyle/>
          <a:p>
            <a:pPr algn="l">
              <a:lnSpc>
                <a:spcPts val="5174"/>
              </a:lnSpc>
            </a:pPr>
            <a:r>
              <a:rPr lang="en-US" sz="4500" b="1" spc="-135">
                <a:solidFill>
                  <a:srgbClr val="FFFFFF"/>
                </a:solidFill>
                <a:latin typeface="Poppins Bold"/>
                <a:ea typeface="Poppins Bold"/>
                <a:cs typeface="Poppins Bold"/>
                <a:sym typeface="Poppins Bold"/>
              </a:rPr>
              <a:t>Fungsi </a:t>
            </a:r>
          </a:p>
        </p:txBody>
      </p:sp>
      <p:sp>
        <p:nvSpPr>
          <p:cNvPr id="18" name="TextBox 18"/>
          <p:cNvSpPr txBox="1"/>
          <p:nvPr/>
        </p:nvSpPr>
        <p:spPr>
          <a:xfrm>
            <a:off x="14247307" y="3009900"/>
            <a:ext cx="2951797" cy="436880"/>
          </a:xfrm>
          <a:prstGeom prst="rect">
            <a:avLst/>
          </a:prstGeom>
        </p:spPr>
        <p:txBody>
          <a:bodyPr lIns="0" tIns="0" rIns="0" bIns="0" rtlCol="0" anchor="t">
            <a:spAutoFit/>
          </a:bodyPr>
          <a:lstStyle/>
          <a:p>
            <a:pPr algn="l">
              <a:lnSpc>
                <a:spcPts val="3219"/>
              </a:lnSpc>
            </a:pPr>
            <a:r>
              <a:rPr lang="en-US" sz="2799" spc="-83">
                <a:solidFill>
                  <a:srgbClr val="FFFFFF"/>
                </a:solidFill>
                <a:latin typeface="Poppins"/>
                <a:ea typeface="Poppins"/>
                <a:cs typeface="Poppins"/>
                <a:sym typeface="Poppins"/>
              </a:rPr>
              <a:t>Processing</a:t>
            </a:r>
          </a:p>
        </p:txBody>
      </p:sp>
      <p:sp>
        <p:nvSpPr>
          <p:cNvPr id="19" name="TextBox 19"/>
          <p:cNvSpPr txBox="1"/>
          <p:nvPr/>
        </p:nvSpPr>
        <p:spPr>
          <a:xfrm>
            <a:off x="14470568" y="1639570"/>
            <a:ext cx="1958824" cy="436880"/>
          </a:xfrm>
          <a:prstGeom prst="rect">
            <a:avLst/>
          </a:prstGeom>
        </p:spPr>
        <p:txBody>
          <a:bodyPr lIns="0" tIns="0" rIns="0" bIns="0" rtlCol="0" anchor="t">
            <a:spAutoFit/>
          </a:bodyPr>
          <a:lstStyle/>
          <a:p>
            <a:pPr algn="l">
              <a:lnSpc>
                <a:spcPts val="3219"/>
              </a:lnSpc>
            </a:pPr>
            <a:r>
              <a:rPr lang="en-US" sz="2799" spc="-83">
                <a:solidFill>
                  <a:srgbClr val="000000"/>
                </a:solidFill>
                <a:latin typeface="Poppins"/>
                <a:ea typeface="Poppins"/>
                <a:cs typeface="Poppins"/>
                <a:sym typeface="Poppins"/>
              </a:rPr>
              <a:t>Capture</a:t>
            </a:r>
          </a:p>
        </p:txBody>
      </p:sp>
      <p:sp>
        <p:nvSpPr>
          <p:cNvPr id="20" name="TextBox 20"/>
          <p:cNvSpPr txBox="1"/>
          <p:nvPr/>
        </p:nvSpPr>
        <p:spPr>
          <a:xfrm>
            <a:off x="14247307" y="4380230"/>
            <a:ext cx="2405345" cy="436880"/>
          </a:xfrm>
          <a:prstGeom prst="rect">
            <a:avLst/>
          </a:prstGeom>
        </p:spPr>
        <p:txBody>
          <a:bodyPr lIns="0" tIns="0" rIns="0" bIns="0" rtlCol="0" anchor="t">
            <a:spAutoFit/>
          </a:bodyPr>
          <a:lstStyle/>
          <a:p>
            <a:pPr algn="l">
              <a:lnSpc>
                <a:spcPts val="3219"/>
              </a:lnSpc>
            </a:pPr>
            <a:r>
              <a:rPr lang="en-US" sz="2799" spc="-83">
                <a:solidFill>
                  <a:srgbClr val="000000"/>
                </a:solidFill>
                <a:latin typeface="Poppins"/>
                <a:ea typeface="Poppins"/>
                <a:cs typeface="Poppins"/>
                <a:sym typeface="Poppins"/>
              </a:rPr>
              <a:t>Generating</a:t>
            </a:r>
          </a:p>
        </p:txBody>
      </p:sp>
      <p:sp>
        <p:nvSpPr>
          <p:cNvPr id="21" name="TextBox 21"/>
          <p:cNvSpPr txBox="1"/>
          <p:nvPr/>
        </p:nvSpPr>
        <p:spPr>
          <a:xfrm>
            <a:off x="14549185" y="5750560"/>
            <a:ext cx="2951797" cy="436880"/>
          </a:xfrm>
          <a:prstGeom prst="rect">
            <a:avLst/>
          </a:prstGeom>
        </p:spPr>
        <p:txBody>
          <a:bodyPr lIns="0" tIns="0" rIns="0" bIns="0" rtlCol="0" anchor="t">
            <a:spAutoFit/>
          </a:bodyPr>
          <a:lstStyle/>
          <a:p>
            <a:pPr algn="l">
              <a:lnSpc>
                <a:spcPts val="3219"/>
              </a:lnSpc>
            </a:pPr>
            <a:r>
              <a:rPr lang="en-US" sz="2799" spc="-83">
                <a:solidFill>
                  <a:srgbClr val="FFFFFF"/>
                </a:solidFill>
                <a:latin typeface="Poppins"/>
                <a:ea typeface="Poppins"/>
                <a:cs typeface="Poppins"/>
                <a:sym typeface="Poppins"/>
              </a:rPr>
              <a:t>Storage</a:t>
            </a:r>
          </a:p>
        </p:txBody>
      </p:sp>
      <p:sp>
        <p:nvSpPr>
          <p:cNvPr id="22" name="TextBox 22"/>
          <p:cNvSpPr txBox="1"/>
          <p:nvPr/>
        </p:nvSpPr>
        <p:spPr>
          <a:xfrm>
            <a:off x="14549185" y="7120889"/>
            <a:ext cx="2405345" cy="436880"/>
          </a:xfrm>
          <a:prstGeom prst="rect">
            <a:avLst/>
          </a:prstGeom>
        </p:spPr>
        <p:txBody>
          <a:bodyPr lIns="0" tIns="0" rIns="0" bIns="0" rtlCol="0" anchor="t">
            <a:spAutoFit/>
          </a:bodyPr>
          <a:lstStyle/>
          <a:p>
            <a:pPr algn="l">
              <a:lnSpc>
                <a:spcPts val="3219"/>
              </a:lnSpc>
            </a:pPr>
            <a:r>
              <a:rPr lang="en-US" sz="2799" spc="-83">
                <a:solidFill>
                  <a:srgbClr val="000000"/>
                </a:solidFill>
                <a:latin typeface="Poppins"/>
                <a:ea typeface="Poppins"/>
                <a:cs typeface="Poppins"/>
                <a:sym typeface="Poppins"/>
              </a:rPr>
              <a:t>Retrieval</a:t>
            </a:r>
          </a:p>
        </p:txBody>
      </p:sp>
      <p:sp>
        <p:nvSpPr>
          <p:cNvPr id="23" name="TextBox 23"/>
          <p:cNvSpPr txBox="1"/>
          <p:nvPr/>
        </p:nvSpPr>
        <p:spPr>
          <a:xfrm>
            <a:off x="14061536" y="8420816"/>
            <a:ext cx="2817333" cy="436880"/>
          </a:xfrm>
          <a:prstGeom prst="rect">
            <a:avLst/>
          </a:prstGeom>
        </p:spPr>
        <p:txBody>
          <a:bodyPr lIns="0" tIns="0" rIns="0" bIns="0" rtlCol="0" anchor="t">
            <a:spAutoFit/>
          </a:bodyPr>
          <a:lstStyle/>
          <a:p>
            <a:pPr algn="l">
              <a:lnSpc>
                <a:spcPts val="3219"/>
              </a:lnSpc>
            </a:pPr>
            <a:r>
              <a:rPr lang="en-US" sz="2799" spc="-83">
                <a:solidFill>
                  <a:srgbClr val="FFFFFF"/>
                </a:solidFill>
                <a:latin typeface="Poppins"/>
                <a:ea typeface="Poppins"/>
                <a:cs typeface="Poppins"/>
                <a:sym typeface="Poppins"/>
              </a:rPr>
              <a:t>Transmission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82715" y="-928929"/>
            <a:ext cx="5832778" cy="1570018"/>
            <a:chOff x="0" y="0"/>
            <a:chExt cx="1536205" cy="413503"/>
          </a:xfrm>
        </p:grpSpPr>
        <p:sp>
          <p:nvSpPr>
            <p:cNvPr id="3" name="Freeform 3"/>
            <p:cNvSpPr/>
            <p:nvPr/>
          </p:nvSpPr>
          <p:spPr>
            <a:xfrm>
              <a:off x="0" y="0"/>
              <a:ext cx="1536205" cy="413503"/>
            </a:xfrm>
            <a:custGeom>
              <a:avLst/>
              <a:gdLst/>
              <a:ahLst/>
              <a:cxnLst/>
              <a:rect l="l" t="t" r="r" b="b"/>
              <a:pathLst>
                <a:path w="1536205" h="413503">
                  <a:moveTo>
                    <a:pt x="203200" y="0"/>
                  </a:moveTo>
                  <a:lnTo>
                    <a:pt x="1536205" y="0"/>
                  </a:lnTo>
                  <a:lnTo>
                    <a:pt x="1333005" y="413503"/>
                  </a:lnTo>
                  <a:lnTo>
                    <a:pt x="0" y="413503"/>
                  </a:lnTo>
                  <a:lnTo>
                    <a:pt x="203200" y="0"/>
                  </a:lnTo>
                  <a:close/>
                </a:path>
              </a:pathLst>
            </a:custGeom>
            <a:solidFill>
              <a:srgbClr val="2D176B"/>
            </a:solidFill>
          </p:spPr>
        </p:sp>
        <p:sp>
          <p:nvSpPr>
            <p:cNvPr id="4" name="TextBox 4"/>
            <p:cNvSpPr txBox="1"/>
            <p:nvPr/>
          </p:nvSpPr>
          <p:spPr>
            <a:xfrm>
              <a:off x="101600" y="-57150"/>
              <a:ext cx="1333005" cy="47065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300106" y="-754293"/>
            <a:ext cx="1413604" cy="1395381"/>
            <a:chOff x="0" y="0"/>
            <a:chExt cx="720488" cy="711200"/>
          </a:xfrm>
        </p:grpSpPr>
        <p:sp>
          <p:nvSpPr>
            <p:cNvPr id="6" name="Freeform 6"/>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7" name="TextBox 7"/>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497922" y="-755996"/>
            <a:ext cx="1413604" cy="1395381"/>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962716" y="-366681"/>
            <a:ext cx="9907850" cy="1006067"/>
            <a:chOff x="0" y="0"/>
            <a:chExt cx="3953981" cy="401497"/>
          </a:xfrm>
        </p:grpSpPr>
        <p:sp>
          <p:nvSpPr>
            <p:cNvPr id="12" name="Freeform 12"/>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13" name="TextBox 13"/>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224854" y="9932533"/>
            <a:ext cx="20607885" cy="1582853"/>
            <a:chOff x="0" y="0"/>
            <a:chExt cx="5427591" cy="416883"/>
          </a:xfrm>
        </p:grpSpPr>
        <p:sp>
          <p:nvSpPr>
            <p:cNvPr id="15" name="Freeform 15"/>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16" name="TextBox 16"/>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88896" y="9932533"/>
            <a:ext cx="16110207" cy="1582853"/>
            <a:chOff x="0" y="0"/>
            <a:chExt cx="4243018" cy="416883"/>
          </a:xfrm>
        </p:grpSpPr>
        <p:sp>
          <p:nvSpPr>
            <p:cNvPr id="18" name="Freeform 18"/>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19" name="TextBox 19"/>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124584" y="2259407"/>
            <a:ext cx="3225428" cy="7335613"/>
            <a:chOff x="0" y="0"/>
            <a:chExt cx="849496" cy="1932013"/>
          </a:xfrm>
        </p:grpSpPr>
        <p:sp>
          <p:nvSpPr>
            <p:cNvPr id="21" name="Freeform 21"/>
            <p:cNvSpPr/>
            <p:nvPr/>
          </p:nvSpPr>
          <p:spPr>
            <a:xfrm>
              <a:off x="0" y="0"/>
              <a:ext cx="849496" cy="1932013"/>
            </a:xfrm>
            <a:custGeom>
              <a:avLst/>
              <a:gdLst/>
              <a:ahLst/>
              <a:cxnLst/>
              <a:rect l="l" t="t" r="r" b="b"/>
              <a:pathLst>
                <a:path w="849496" h="1932013">
                  <a:moveTo>
                    <a:pt x="0" y="0"/>
                  </a:moveTo>
                  <a:lnTo>
                    <a:pt x="849496" y="0"/>
                  </a:lnTo>
                  <a:lnTo>
                    <a:pt x="849496" y="1932013"/>
                  </a:lnTo>
                  <a:lnTo>
                    <a:pt x="0" y="1932013"/>
                  </a:lnTo>
                  <a:close/>
                </a:path>
              </a:pathLst>
            </a:custGeom>
            <a:solidFill>
              <a:srgbClr val="00157C"/>
            </a:solidFill>
          </p:spPr>
        </p:sp>
        <p:sp>
          <p:nvSpPr>
            <p:cNvPr id="22" name="TextBox 22"/>
            <p:cNvSpPr txBox="1"/>
            <p:nvPr/>
          </p:nvSpPr>
          <p:spPr>
            <a:xfrm>
              <a:off x="0" y="-57150"/>
              <a:ext cx="849496" cy="1989163"/>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4767941" y="2259407"/>
            <a:ext cx="12281768" cy="7335613"/>
            <a:chOff x="0" y="0"/>
            <a:chExt cx="3234704" cy="1932013"/>
          </a:xfrm>
        </p:grpSpPr>
        <p:sp>
          <p:nvSpPr>
            <p:cNvPr id="24" name="Freeform 24"/>
            <p:cNvSpPr/>
            <p:nvPr/>
          </p:nvSpPr>
          <p:spPr>
            <a:xfrm>
              <a:off x="0" y="0"/>
              <a:ext cx="3234704" cy="1932013"/>
            </a:xfrm>
            <a:custGeom>
              <a:avLst/>
              <a:gdLst/>
              <a:ahLst/>
              <a:cxnLst/>
              <a:rect l="l" t="t" r="r" b="b"/>
              <a:pathLst>
                <a:path w="3234704" h="1932013">
                  <a:moveTo>
                    <a:pt x="0" y="0"/>
                  </a:moveTo>
                  <a:lnTo>
                    <a:pt x="3234704" y="0"/>
                  </a:lnTo>
                  <a:lnTo>
                    <a:pt x="3234704" y="1932013"/>
                  </a:lnTo>
                  <a:lnTo>
                    <a:pt x="0" y="1932013"/>
                  </a:lnTo>
                  <a:close/>
                </a:path>
              </a:pathLst>
            </a:custGeom>
            <a:solidFill>
              <a:srgbClr val="FAC507"/>
            </a:solidFill>
          </p:spPr>
        </p:sp>
        <p:sp>
          <p:nvSpPr>
            <p:cNvPr id="25" name="TextBox 25"/>
            <p:cNvSpPr txBox="1"/>
            <p:nvPr/>
          </p:nvSpPr>
          <p:spPr>
            <a:xfrm>
              <a:off x="0" y="-57150"/>
              <a:ext cx="3234704" cy="1989163"/>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985245" y="1087832"/>
            <a:ext cx="3219480" cy="704850"/>
          </a:xfrm>
          <a:prstGeom prst="rect">
            <a:avLst/>
          </a:prstGeom>
        </p:spPr>
        <p:txBody>
          <a:bodyPr lIns="0" tIns="0" rIns="0" bIns="0" rtlCol="0" anchor="t">
            <a:spAutoFit/>
          </a:bodyPr>
          <a:lstStyle/>
          <a:p>
            <a:pPr algn="ctr">
              <a:lnSpc>
                <a:spcPts val="5174"/>
              </a:lnSpc>
            </a:pPr>
            <a:r>
              <a:rPr lang="en-US" sz="4500" b="1" spc="-135">
                <a:solidFill>
                  <a:srgbClr val="000000"/>
                </a:solidFill>
                <a:latin typeface="Poppins Bold"/>
                <a:ea typeface="Poppins Bold"/>
                <a:cs typeface="Poppins Bold"/>
                <a:sym typeface="Poppins Bold"/>
              </a:rPr>
              <a:t>Lanjutan</a:t>
            </a:r>
          </a:p>
        </p:txBody>
      </p:sp>
      <p:sp>
        <p:nvSpPr>
          <p:cNvPr id="27" name="TextBox 27"/>
          <p:cNvSpPr txBox="1"/>
          <p:nvPr/>
        </p:nvSpPr>
        <p:spPr>
          <a:xfrm>
            <a:off x="4853792" y="2572988"/>
            <a:ext cx="12110066" cy="6685312"/>
          </a:xfrm>
          <a:prstGeom prst="rect">
            <a:avLst/>
          </a:prstGeom>
        </p:spPr>
        <p:txBody>
          <a:bodyPr lIns="0" tIns="0" rIns="0" bIns="0" rtlCol="0" anchor="t">
            <a:spAutoFit/>
          </a:bodyPr>
          <a:lstStyle/>
          <a:p>
            <a:pPr marL="585090" lvl="1" indent="-292545" algn="just">
              <a:lnSpc>
                <a:spcPts val="3794"/>
              </a:lnSpc>
              <a:buFont typeface="Arial"/>
              <a:buChar char="•"/>
            </a:pPr>
            <a:r>
              <a:rPr lang="en-US" sz="2710" b="1">
                <a:solidFill>
                  <a:srgbClr val="000000"/>
                </a:solidFill>
                <a:latin typeface="Poppins Bold"/>
                <a:ea typeface="Poppins Bold"/>
                <a:cs typeface="Poppins Bold"/>
                <a:sym typeface="Poppins Bold"/>
              </a:rPr>
              <a:t>Capture: </a:t>
            </a:r>
          </a:p>
          <a:p>
            <a:pPr algn="just">
              <a:lnSpc>
                <a:spcPts val="3794"/>
              </a:lnSpc>
            </a:pPr>
            <a:r>
              <a:rPr lang="en-US" sz="2710">
                <a:solidFill>
                  <a:srgbClr val="000000"/>
                </a:solidFill>
                <a:latin typeface="Poppins"/>
                <a:ea typeface="Poppins"/>
                <a:cs typeface="Poppins"/>
                <a:sym typeface="Poppins"/>
              </a:rPr>
              <a:t>      proses penyusunan record aktifitas yang terperinci.</a:t>
            </a:r>
          </a:p>
          <a:p>
            <a:pPr algn="just">
              <a:lnSpc>
                <a:spcPts val="3794"/>
              </a:lnSpc>
            </a:pPr>
            <a:endParaRPr lang="en-US" sz="2710">
              <a:solidFill>
                <a:srgbClr val="000000"/>
              </a:solidFill>
              <a:latin typeface="Poppins"/>
              <a:ea typeface="Poppins"/>
              <a:cs typeface="Poppins"/>
              <a:sym typeface="Poppins"/>
            </a:endParaRPr>
          </a:p>
          <a:p>
            <a:pPr marL="585090" lvl="1" indent="-292545" algn="just">
              <a:lnSpc>
                <a:spcPts val="3794"/>
              </a:lnSpc>
              <a:buFont typeface="Arial"/>
              <a:buChar char="•"/>
            </a:pPr>
            <a:r>
              <a:rPr lang="en-US" sz="2710" b="1">
                <a:solidFill>
                  <a:srgbClr val="000000"/>
                </a:solidFill>
                <a:latin typeface="Poppins Bold"/>
                <a:ea typeface="Poppins Bold"/>
                <a:cs typeface="Poppins Bold"/>
                <a:sym typeface="Poppins Bold"/>
              </a:rPr>
              <a:t>Processing:</a:t>
            </a:r>
            <a:r>
              <a:rPr lang="en-US" sz="2710">
                <a:solidFill>
                  <a:srgbClr val="000000"/>
                </a:solidFill>
                <a:latin typeface="Poppins"/>
                <a:ea typeface="Poppins"/>
                <a:cs typeface="Poppins"/>
                <a:sym typeface="Poppins"/>
              </a:rPr>
              <a:t> proses mengubah, menganalisa, menghitung,</a:t>
            </a:r>
          </a:p>
          <a:p>
            <a:pPr algn="just">
              <a:lnSpc>
                <a:spcPts val="3794"/>
              </a:lnSpc>
            </a:pPr>
            <a:r>
              <a:rPr lang="en-US" sz="2710">
                <a:solidFill>
                  <a:srgbClr val="000000"/>
                </a:solidFill>
                <a:latin typeface="Poppins"/>
                <a:ea typeface="Poppins"/>
                <a:cs typeface="Poppins"/>
                <a:sym typeface="Poppins"/>
              </a:rPr>
              <a:t>      dan mengumpulkan semua bentuk data atau informasi.</a:t>
            </a:r>
          </a:p>
          <a:p>
            <a:pPr marL="1170179" lvl="2" indent="-390060" algn="just">
              <a:lnSpc>
                <a:spcPts val="3794"/>
              </a:lnSpc>
              <a:buFont typeface="Arial"/>
              <a:buChar char="⚬"/>
            </a:pPr>
            <a:r>
              <a:rPr lang="en-US" sz="2710">
                <a:solidFill>
                  <a:srgbClr val="000000"/>
                </a:solidFill>
                <a:latin typeface="Poppins"/>
                <a:ea typeface="Poppins"/>
                <a:cs typeface="Poppins"/>
                <a:sym typeface="Poppins"/>
              </a:rPr>
              <a:t>pengolahan data.</a:t>
            </a:r>
          </a:p>
          <a:p>
            <a:pPr marL="1170179" lvl="2" indent="-390060" algn="just">
              <a:lnSpc>
                <a:spcPts val="3794"/>
              </a:lnSpc>
              <a:buFont typeface="Arial"/>
              <a:buChar char="⚬"/>
            </a:pPr>
            <a:r>
              <a:rPr lang="en-US" sz="2710">
                <a:solidFill>
                  <a:srgbClr val="000000"/>
                </a:solidFill>
                <a:latin typeface="Poppins"/>
                <a:ea typeface="Poppins"/>
                <a:cs typeface="Poppins"/>
                <a:sym typeface="Poppins"/>
              </a:rPr>
              <a:t>pengolahan informasi.</a:t>
            </a:r>
          </a:p>
          <a:p>
            <a:pPr marL="1170179" lvl="2" indent="-390060" algn="just">
              <a:lnSpc>
                <a:spcPts val="3794"/>
              </a:lnSpc>
              <a:buFont typeface="Arial"/>
              <a:buChar char="⚬"/>
            </a:pPr>
            <a:r>
              <a:rPr lang="en-US" sz="2710">
                <a:solidFill>
                  <a:srgbClr val="000000"/>
                </a:solidFill>
                <a:latin typeface="Poppins"/>
                <a:ea typeface="Poppins"/>
                <a:cs typeface="Poppins"/>
                <a:sym typeface="Poppins"/>
              </a:rPr>
              <a:t>pengolahan kata.</a:t>
            </a:r>
          </a:p>
          <a:p>
            <a:pPr marL="1170179" lvl="2" indent="-390060" algn="just">
              <a:lnSpc>
                <a:spcPts val="3794"/>
              </a:lnSpc>
              <a:buFont typeface="Arial"/>
              <a:buChar char="⚬"/>
            </a:pPr>
            <a:r>
              <a:rPr lang="en-US" sz="2710">
                <a:solidFill>
                  <a:srgbClr val="000000"/>
                </a:solidFill>
                <a:latin typeface="Poppins"/>
                <a:ea typeface="Poppins"/>
                <a:cs typeface="Poppins"/>
                <a:sym typeface="Poppins"/>
              </a:rPr>
              <a:t>pengolahan gambar.</a:t>
            </a:r>
          </a:p>
          <a:p>
            <a:pPr marL="1170179" lvl="2" indent="-390060" algn="just">
              <a:lnSpc>
                <a:spcPts val="3794"/>
              </a:lnSpc>
              <a:buFont typeface="Arial"/>
              <a:buChar char="⚬"/>
            </a:pPr>
            <a:r>
              <a:rPr lang="en-US" sz="2710">
                <a:solidFill>
                  <a:srgbClr val="000000"/>
                </a:solidFill>
                <a:latin typeface="Poppins"/>
                <a:ea typeface="Poppins"/>
                <a:cs typeface="Poppins"/>
                <a:sym typeface="Poppins"/>
              </a:rPr>
              <a:t>pengolahan suara.</a:t>
            </a:r>
          </a:p>
          <a:p>
            <a:pPr marL="1170179" lvl="2" indent="-390060" algn="just">
              <a:lnSpc>
                <a:spcPts val="3794"/>
              </a:lnSpc>
              <a:buFont typeface="Arial"/>
              <a:buChar char="⚬"/>
            </a:pPr>
            <a:endParaRPr lang="en-US" sz="2710">
              <a:solidFill>
                <a:srgbClr val="000000"/>
              </a:solidFill>
              <a:latin typeface="Poppins"/>
              <a:ea typeface="Poppins"/>
              <a:cs typeface="Poppins"/>
              <a:sym typeface="Poppins"/>
            </a:endParaRPr>
          </a:p>
          <a:p>
            <a:pPr marL="585090" lvl="1" indent="-292545" algn="just">
              <a:lnSpc>
                <a:spcPts val="3794"/>
              </a:lnSpc>
              <a:buFont typeface="Arial"/>
              <a:buChar char="•"/>
            </a:pPr>
            <a:r>
              <a:rPr lang="en-US" sz="2710" b="1">
                <a:solidFill>
                  <a:srgbClr val="000000"/>
                </a:solidFill>
                <a:latin typeface="Poppins Bold"/>
                <a:ea typeface="Poppins Bold"/>
                <a:cs typeface="Poppins Bold"/>
                <a:sym typeface="Poppins Bold"/>
              </a:rPr>
              <a:t>Generation:</a:t>
            </a:r>
            <a:r>
              <a:rPr lang="en-US" sz="2710">
                <a:solidFill>
                  <a:srgbClr val="000000"/>
                </a:solidFill>
                <a:latin typeface="Poppins"/>
                <a:ea typeface="Poppins"/>
                <a:cs typeface="Poppins"/>
                <a:sym typeface="Poppins"/>
              </a:rPr>
              <a:t> proses yang mengorganisir informasi ke dalam bentuk yang bermanfaat, apakah sebagai angka-angka, teks, bunyi, atau gambar visual.</a:t>
            </a:r>
          </a:p>
        </p:txBody>
      </p:sp>
      <p:sp>
        <p:nvSpPr>
          <p:cNvPr id="28" name="Freeform 28"/>
          <p:cNvSpPr/>
          <p:nvPr/>
        </p:nvSpPr>
        <p:spPr>
          <a:xfrm>
            <a:off x="1800943" y="4967274"/>
            <a:ext cx="1696979" cy="1696979"/>
          </a:xfrm>
          <a:custGeom>
            <a:avLst/>
            <a:gdLst/>
            <a:ahLst/>
            <a:cxnLst/>
            <a:rect l="l" t="t" r="r" b="b"/>
            <a:pathLst>
              <a:path w="1696979" h="1696979">
                <a:moveTo>
                  <a:pt x="0" y="0"/>
                </a:moveTo>
                <a:lnTo>
                  <a:pt x="1696979" y="0"/>
                </a:lnTo>
                <a:lnTo>
                  <a:pt x="1696979" y="1696979"/>
                </a:lnTo>
                <a:lnTo>
                  <a:pt x="0" y="1696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9" name="Freeform 29"/>
          <p:cNvSpPr/>
          <p:nvPr/>
        </p:nvSpPr>
        <p:spPr>
          <a:xfrm>
            <a:off x="1832492" y="7979206"/>
            <a:ext cx="1888831" cy="1029413"/>
          </a:xfrm>
          <a:custGeom>
            <a:avLst/>
            <a:gdLst/>
            <a:ahLst/>
            <a:cxnLst/>
            <a:rect l="l" t="t" r="r" b="b"/>
            <a:pathLst>
              <a:path w="1888831" h="1029413">
                <a:moveTo>
                  <a:pt x="0" y="0"/>
                </a:moveTo>
                <a:lnTo>
                  <a:pt x="1888831" y="0"/>
                </a:lnTo>
                <a:lnTo>
                  <a:pt x="1888831" y="1029413"/>
                </a:lnTo>
                <a:lnTo>
                  <a:pt x="0" y="102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a:off x="1901598" y="2686591"/>
            <a:ext cx="1386774" cy="1386774"/>
          </a:xfrm>
          <a:custGeom>
            <a:avLst/>
            <a:gdLst/>
            <a:ahLst/>
            <a:cxnLst/>
            <a:rect l="l" t="t" r="r" b="b"/>
            <a:pathLst>
              <a:path w="1386774" h="1386774">
                <a:moveTo>
                  <a:pt x="0" y="0"/>
                </a:moveTo>
                <a:lnTo>
                  <a:pt x="1386773" y="0"/>
                </a:lnTo>
                <a:lnTo>
                  <a:pt x="1386773" y="1386774"/>
                </a:lnTo>
                <a:lnTo>
                  <a:pt x="0" y="13867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82715" y="-928929"/>
            <a:ext cx="5832778" cy="1570018"/>
            <a:chOff x="0" y="0"/>
            <a:chExt cx="1536205" cy="413503"/>
          </a:xfrm>
        </p:grpSpPr>
        <p:sp>
          <p:nvSpPr>
            <p:cNvPr id="3" name="Freeform 3"/>
            <p:cNvSpPr/>
            <p:nvPr/>
          </p:nvSpPr>
          <p:spPr>
            <a:xfrm>
              <a:off x="0" y="0"/>
              <a:ext cx="1536205" cy="413503"/>
            </a:xfrm>
            <a:custGeom>
              <a:avLst/>
              <a:gdLst/>
              <a:ahLst/>
              <a:cxnLst/>
              <a:rect l="l" t="t" r="r" b="b"/>
              <a:pathLst>
                <a:path w="1536205" h="413503">
                  <a:moveTo>
                    <a:pt x="203200" y="0"/>
                  </a:moveTo>
                  <a:lnTo>
                    <a:pt x="1536205" y="0"/>
                  </a:lnTo>
                  <a:lnTo>
                    <a:pt x="1333005" y="413503"/>
                  </a:lnTo>
                  <a:lnTo>
                    <a:pt x="0" y="413503"/>
                  </a:lnTo>
                  <a:lnTo>
                    <a:pt x="203200" y="0"/>
                  </a:lnTo>
                  <a:close/>
                </a:path>
              </a:pathLst>
            </a:custGeom>
            <a:solidFill>
              <a:srgbClr val="2D176B"/>
            </a:solidFill>
          </p:spPr>
        </p:sp>
        <p:sp>
          <p:nvSpPr>
            <p:cNvPr id="4" name="TextBox 4"/>
            <p:cNvSpPr txBox="1"/>
            <p:nvPr/>
          </p:nvSpPr>
          <p:spPr>
            <a:xfrm>
              <a:off x="101600" y="-57150"/>
              <a:ext cx="1333005" cy="47065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300106" y="-754293"/>
            <a:ext cx="1413604" cy="1395381"/>
            <a:chOff x="0" y="0"/>
            <a:chExt cx="720488" cy="711200"/>
          </a:xfrm>
        </p:grpSpPr>
        <p:sp>
          <p:nvSpPr>
            <p:cNvPr id="6" name="Freeform 6"/>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7" name="TextBox 7"/>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497922" y="-755996"/>
            <a:ext cx="1413604" cy="1395381"/>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962716" y="-366681"/>
            <a:ext cx="9907850" cy="1006067"/>
            <a:chOff x="0" y="0"/>
            <a:chExt cx="3953981" cy="401497"/>
          </a:xfrm>
        </p:grpSpPr>
        <p:sp>
          <p:nvSpPr>
            <p:cNvPr id="12" name="Freeform 12"/>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13" name="TextBox 13"/>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224854" y="9932533"/>
            <a:ext cx="20607885" cy="1582853"/>
            <a:chOff x="0" y="0"/>
            <a:chExt cx="5427591" cy="416883"/>
          </a:xfrm>
        </p:grpSpPr>
        <p:sp>
          <p:nvSpPr>
            <p:cNvPr id="15" name="Freeform 15"/>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16" name="TextBox 16"/>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88896" y="9932533"/>
            <a:ext cx="16110207" cy="1582853"/>
            <a:chOff x="0" y="0"/>
            <a:chExt cx="4243018" cy="416883"/>
          </a:xfrm>
        </p:grpSpPr>
        <p:sp>
          <p:nvSpPr>
            <p:cNvPr id="18" name="Freeform 18"/>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19" name="TextBox 19"/>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124584" y="2259407"/>
            <a:ext cx="3225428" cy="7335613"/>
            <a:chOff x="0" y="0"/>
            <a:chExt cx="849496" cy="1932013"/>
          </a:xfrm>
        </p:grpSpPr>
        <p:sp>
          <p:nvSpPr>
            <p:cNvPr id="21" name="Freeform 21"/>
            <p:cNvSpPr/>
            <p:nvPr/>
          </p:nvSpPr>
          <p:spPr>
            <a:xfrm>
              <a:off x="0" y="0"/>
              <a:ext cx="849496" cy="1932013"/>
            </a:xfrm>
            <a:custGeom>
              <a:avLst/>
              <a:gdLst/>
              <a:ahLst/>
              <a:cxnLst/>
              <a:rect l="l" t="t" r="r" b="b"/>
              <a:pathLst>
                <a:path w="849496" h="1932013">
                  <a:moveTo>
                    <a:pt x="0" y="0"/>
                  </a:moveTo>
                  <a:lnTo>
                    <a:pt x="849496" y="0"/>
                  </a:lnTo>
                  <a:lnTo>
                    <a:pt x="849496" y="1932013"/>
                  </a:lnTo>
                  <a:lnTo>
                    <a:pt x="0" y="1932013"/>
                  </a:lnTo>
                  <a:close/>
                </a:path>
              </a:pathLst>
            </a:custGeom>
            <a:solidFill>
              <a:srgbClr val="00157C"/>
            </a:solidFill>
          </p:spPr>
        </p:sp>
        <p:sp>
          <p:nvSpPr>
            <p:cNvPr id="22" name="TextBox 22"/>
            <p:cNvSpPr txBox="1"/>
            <p:nvPr/>
          </p:nvSpPr>
          <p:spPr>
            <a:xfrm>
              <a:off x="0" y="-57150"/>
              <a:ext cx="849496" cy="1989163"/>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1832492" y="2480010"/>
            <a:ext cx="1444827" cy="1444827"/>
          </a:xfrm>
          <a:custGeom>
            <a:avLst/>
            <a:gdLst/>
            <a:ahLst/>
            <a:cxnLst/>
            <a:rect l="l" t="t" r="r" b="b"/>
            <a:pathLst>
              <a:path w="1444827" h="1444827">
                <a:moveTo>
                  <a:pt x="0" y="0"/>
                </a:moveTo>
                <a:lnTo>
                  <a:pt x="1444827" y="0"/>
                </a:lnTo>
                <a:lnTo>
                  <a:pt x="1444827" y="1444827"/>
                </a:lnTo>
                <a:lnTo>
                  <a:pt x="0" y="14448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a:off x="1832492" y="4817768"/>
            <a:ext cx="1575035" cy="1613352"/>
          </a:xfrm>
          <a:custGeom>
            <a:avLst/>
            <a:gdLst/>
            <a:ahLst/>
            <a:cxnLst/>
            <a:rect l="l" t="t" r="r" b="b"/>
            <a:pathLst>
              <a:path w="1575035" h="1613352">
                <a:moveTo>
                  <a:pt x="0" y="0"/>
                </a:moveTo>
                <a:lnTo>
                  <a:pt x="1575034" y="0"/>
                </a:lnTo>
                <a:lnTo>
                  <a:pt x="1575034" y="1613352"/>
                </a:lnTo>
                <a:lnTo>
                  <a:pt x="0" y="16133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a:off x="1976674" y="7324050"/>
            <a:ext cx="1521248" cy="1521248"/>
          </a:xfrm>
          <a:custGeom>
            <a:avLst/>
            <a:gdLst/>
            <a:ahLst/>
            <a:cxnLst/>
            <a:rect l="l" t="t" r="r" b="b"/>
            <a:pathLst>
              <a:path w="1521248" h="1521248">
                <a:moveTo>
                  <a:pt x="0" y="0"/>
                </a:moveTo>
                <a:lnTo>
                  <a:pt x="1521248" y="0"/>
                </a:lnTo>
                <a:lnTo>
                  <a:pt x="1521248" y="1521248"/>
                </a:lnTo>
                <a:lnTo>
                  <a:pt x="0" y="15212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6" name="Group 26"/>
          <p:cNvGrpSpPr/>
          <p:nvPr/>
        </p:nvGrpSpPr>
        <p:grpSpPr>
          <a:xfrm>
            <a:off x="4767941" y="2259407"/>
            <a:ext cx="12281768" cy="7335613"/>
            <a:chOff x="0" y="0"/>
            <a:chExt cx="3234704" cy="1932013"/>
          </a:xfrm>
        </p:grpSpPr>
        <p:sp>
          <p:nvSpPr>
            <p:cNvPr id="27" name="Freeform 27"/>
            <p:cNvSpPr/>
            <p:nvPr/>
          </p:nvSpPr>
          <p:spPr>
            <a:xfrm>
              <a:off x="0" y="0"/>
              <a:ext cx="3234704" cy="1932013"/>
            </a:xfrm>
            <a:custGeom>
              <a:avLst/>
              <a:gdLst/>
              <a:ahLst/>
              <a:cxnLst/>
              <a:rect l="l" t="t" r="r" b="b"/>
              <a:pathLst>
                <a:path w="3234704" h="1932013">
                  <a:moveTo>
                    <a:pt x="0" y="0"/>
                  </a:moveTo>
                  <a:lnTo>
                    <a:pt x="3234704" y="0"/>
                  </a:lnTo>
                  <a:lnTo>
                    <a:pt x="3234704" y="1932013"/>
                  </a:lnTo>
                  <a:lnTo>
                    <a:pt x="0" y="1932013"/>
                  </a:lnTo>
                  <a:close/>
                </a:path>
              </a:pathLst>
            </a:custGeom>
            <a:solidFill>
              <a:srgbClr val="FAC507"/>
            </a:solidFill>
          </p:spPr>
        </p:sp>
        <p:sp>
          <p:nvSpPr>
            <p:cNvPr id="28" name="TextBox 28"/>
            <p:cNvSpPr txBox="1"/>
            <p:nvPr/>
          </p:nvSpPr>
          <p:spPr>
            <a:xfrm>
              <a:off x="0" y="-57150"/>
              <a:ext cx="3234704" cy="1989163"/>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5636695" y="2183207"/>
            <a:ext cx="10857323" cy="7604082"/>
          </a:xfrm>
          <a:prstGeom prst="rect">
            <a:avLst/>
          </a:prstGeom>
        </p:spPr>
        <p:txBody>
          <a:bodyPr lIns="0" tIns="0" rIns="0" bIns="0" rtlCol="0" anchor="t">
            <a:spAutoFit/>
          </a:bodyPr>
          <a:lstStyle/>
          <a:p>
            <a:pPr algn="just">
              <a:lnSpc>
                <a:spcPts val="4036"/>
              </a:lnSpc>
            </a:pPr>
            <a:endParaRPr/>
          </a:p>
          <a:p>
            <a:pPr algn="just">
              <a:lnSpc>
                <a:spcPts val="4036"/>
              </a:lnSpc>
            </a:pPr>
            <a:r>
              <a:rPr lang="en-US" sz="2883" b="1">
                <a:solidFill>
                  <a:srgbClr val="000000"/>
                </a:solidFill>
                <a:latin typeface="Poppins Bold"/>
                <a:ea typeface="Poppins Bold"/>
                <a:cs typeface="Poppins Bold"/>
                <a:sym typeface="Poppins Bold"/>
              </a:rPr>
              <a:t>Storage </a:t>
            </a:r>
            <a:r>
              <a:rPr lang="en-US" sz="2883">
                <a:solidFill>
                  <a:srgbClr val="000000"/>
                </a:solidFill>
                <a:latin typeface="Poppins"/>
                <a:ea typeface="Poppins"/>
                <a:cs typeface="Poppins"/>
                <a:sym typeface="Poppins"/>
              </a:rPr>
              <a:t>adalah proses komputer penguat informasi untuk penggunaan masa depan. </a:t>
            </a:r>
          </a:p>
          <a:p>
            <a:pPr algn="just">
              <a:lnSpc>
                <a:spcPts val="4036"/>
              </a:lnSpc>
            </a:pPr>
            <a:endParaRPr lang="en-US" sz="2883">
              <a:solidFill>
                <a:srgbClr val="000000"/>
              </a:solidFill>
              <a:latin typeface="Poppins"/>
              <a:ea typeface="Poppins"/>
              <a:cs typeface="Poppins"/>
              <a:sym typeface="Poppins"/>
            </a:endParaRPr>
          </a:p>
          <a:p>
            <a:pPr algn="just">
              <a:lnSpc>
                <a:spcPts val="4036"/>
              </a:lnSpc>
            </a:pPr>
            <a:endParaRPr lang="en-US" sz="2883">
              <a:solidFill>
                <a:srgbClr val="000000"/>
              </a:solidFill>
              <a:latin typeface="Poppins"/>
              <a:ea typeface="Poppins"/>
              <a:cs typeface="Poppins"/>
              <a:sym typeface="Poppins"/>
            </a:endParaRPr>
          </a:p>
          <a:p>
            <a:pPr algn="just">
              <a:lnSpc>
                <a:spcPts val="4036"/>
              </a:lnSpc>
            </a:pPr>
            <a:r>
              <a:rPr lang="en-US" sz="2883" b="1">
                <a:solidFill>
                  <a:srgbClr val="000000"/>
                </a:solidFill>
                <a:latin typeface="Poppins Bold"/>
                <a:ea typeface="Poppins Bold"/>
                <a:cs typeface="Poppins Bold"/>
                <a:sym typeface="Poppins Bold"/>
              </a:rPr>
              <a:t>Retrieval </a:t>
            </a:r>
            <a:r>
              <a:rPr lang="en-US" sz="2883">
                <a:solidFill>
                  <a:srgbClr val="000000"/>
                </a:solidFill>
                <a:latin typeface="Poppins"/>
                <a:ea typeface="Poppins"/>
                <a:cs typeface="Poppins"/>
                <a:sym typeface="Poppins"/>
              </a:rPr>
              <a:t>adalah proses dimana penempatan komputer dan menyimpan salinan data atau informasi untuk pengolahan lebih lanjut atau untuk ditransmisikan ke pengguna lain.</a:t>
            </a:r>
          </a:p>
          <a:p>
            <a:pPr algn="just">
              <a:lnSpc>
                <a:spcPts val="4036"/>
              </a:lnSpc>
            </a:pPr>
            <a:endParaRPr lang="en-US" sz="2883">
              <a:solidFill>
                <a:srgbClr val="000000"/>
              </a:solidFill>
              <a:latin typeface="Poppins"/>
              <a:ea typeface="Poppins"/>
              <a:cs typeface="Poppins"/>
              <a:sym typeface="Poppins"/>
            </a:endParaRPr>
          </a:p>
          <a:p>
            <a:pPr algn="just">
              <a:lnSpc>
                <a:spcPts val="4036"/>
              </a:lnSpc>
            </a:pPr>
            <a:r>
              <a:rPr lang="en-US" sz="2883" b="1">
                <a:solidFill>
                  <a:srgbClr val="000000"/>
                </a:solidFill>
                <a:latin typeface="Poppins Bold"/>
                <a:ea typeface="Poppins Bold"/>
                <a:cs typeface="Poppins Bold"/>
                <a:sym typeface="Poppins Bold"/>
              </a:rPr>
              <a:t>Transmission: </a:t>
            </a:r>
            <a:r>
              <a:rPr lang="en-US" sz="2883">
                <a:solidFill>
                  <a:srgbClr val="000000"/>
                </a:solidFill>
                <a:latin typeface="Poppins"/>
                <a:ea typeface="Poppins"/>
                <a:cs typeface="Poppins"/>
                <a:sym typeface="Poppins"/>
              </a:rPr>
              <a:t>proses komputer mendistribusikan informasi melalui jaringan komunikasi.</a:t>
            </a:r>
          </a:p>
          <a:p>
            <a:pPr algn="just">
              <a:lnSpc>
                <a:spcPts val="4036"/>
              </a:lnSpc>
            </a:pPr>
            <a:r>
              <a:rPr lang="en-US" sz="2883">
                <a:solidFill>
                  <a:srgbClr val="000000"/>
                </a:solidFill>
                <a:latin typeface="Poppins"/>
                <a:ea typeface="Poppins"/>
                <a:cs typeface="Poppins"/>
                <a:sym typeface="Poppins"/>
              </a:rPr>
              <a:t>Electronic Mail, atau E-Mail</a:t>
            </a:r>
          </a:p>
          <a:p>
            <a:pPr algn="just">
              <a:lnSpc>
                <a:spcPts val="4036"/>
              </a:lnSpc>
            </a:pPr>
            <a:r>
              <a:rPr lang="en-US" sz="2883">
                <a:solidFill>
                  <a:srgbClr val="000000"/>
                </a:solidFill>
                <a:latin typeface="Poppins"/>
                <a:ea typeface="Poppins"/>
                <a:cs typeface="Poppins"/>
                <a:sym typeface="Poppins"/>
              </a:rPr>
              <a:t>Voice Messaging, atau Voice Mail</a:t>
            </a:r>
          </a:p>
          <a:p>
            <a:pPr algn="just">
              <a:lnSpc>
                <a:spcPts val="4036"/>
              </a:lnSpc>
            </a:pPr>
            <a:endParaRPr lang="en-US" sz="2883">
              <a:solidFill>
                <a:srgbClr val="000000"/>
              </a:solidFill>
              <a:latin typeface="Poppins"/>
              <a:ea typeface="Poppins"/>
              <a:cs typeface="Poppins"/>
              <a:sym typeface="Poppins"/>
            </a:endParaRPr>
          </a:p>
        </p:txBody>
      </p:sp>
      <p:sp>
        <p:nvSpPr>
          <p:cNvPr id="30" name="TextBox 30"/>
          <p:cNvSpPr txBox="1"/>
          <p:nvPr/>
        </p:nvSpPr>
        <p:spPr>
          <a:xfrm>
            <a:off x="985245" y="1087832"/>
            <a:ext cx="3219480" cy="704850"/>
          </a:xfrm>
          <a:prstGeom prst="rect">
            <a:avLst/>
          </a:prstGeom>
        </p:spPr>
        <p:txBody>
          <a:bodyPr lIns="0" tIns="0" rIns="0" bIns="0" rtlCol="0" anchor="t">
            <a:spAutoFit/>
          </a:bodyPr>
          <a:lstStyle/>
          <a:p>
            <a:pPr algn="ctr">
              <a:lnSpc>
                <a:spcPts val="5174"/>
              </a:lnSpc>
            </a:pPr>
            <a:r>
              <a:rPr lang="en-US" sz="4500" b="1" spc="-135">
                <a:solidFill>
                  <a:srgbClr val="000000"/>
                </a:solidFill>
                <a:latin typeface="Poppins Bold"/>
                <a:ea typeface="Poppins Bold"/>
                <a:cs typeface="Poppins Bold"/>
                <a:sym typeface="Poppins Bold"/>
              </a:rPr>
              <a:t>Lanjutan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3196" y="-2753728"/>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648193" y="-224238"/>
            <a:ext cx="7078902" cy="10695237"/>
            <a:chOff x="0" y="0"/>
            <a:chExt cx="20993392" cy="31718098"/>
          </a:xfrm>
        </p:grpSpPr>
        <p:sp>
          <p:nvSpPr>
            <p:cNvPr id="6" name="Freeform 6"/>
            <p:cNvSpPr/>
            <p:nvPr/>
          </p:nvSpPr>
          <p:spPr>
            <a:xfrm>
              <a:off x="0" y="0"/>
              <a:ext cx="20993354" cy="31717996"/>
            </a:xfrm>
            <a:custGeom>
              <a:avLst/>
              <a:gdLst/>
              <a:ahLst/>
              <a:cxnLst/>
              <a:rect l="l" t="t" r="r" b="b"/>
              <a:pathLst>
                <a:path w="20993354" h="31717996">
                  <a:moveTo>
                    <a:pt x="20746086" y="0"/>
                  </a:moveTo>
                  <a:lnTo>
                    <a:pt x="514223" y="158496"/>
                  </a:lnTo>
                  <a:lnTo>
                    <a:pt x="6450584" y="11768201"/>
                  </a:lnTo>
                  <a:lnTo>
                    <a:pt x="0" y="25031319"/>
                  </a:lnTo>
                  <a:lnTo>
                    <a:pt x="3537204" y="31717996"/>
                  </a:lnTo>
                  <a:lnTo>
                    <a:pt x="20993354" y="31581344"/>
                  </a:lnTo>
                  <a:lnTo>
                    <a:pt x="20746086" y="0"/>
                  </a:lnTo>
                  <a:close/>
                </a:path>
              </a:pathLst>
            </a:custGeom>
            <a:blipFill>
              <a:blip r:embed="rId2"/>
              <a:stretch>
                <a:fillRect l="-83704" r="-83704"/>
              </a:stretch>
            </a:blipFill>
          </p:spPr>
        </p:sp>
      </p:grpSp>
      <p:grpSp>
        <p:nvGrpSpPr>
          <p:cNvPr id="7" name="Group 7"/>
          <p:cNvGrpSpPr/>
          <p:nvPr/>
        </p:nvGrpSpPr>
        <p:grpSpPr>
          <a:xfrm rot="-1572850">
            <a:off x="11650380" y="-5287084"/>
            <a:ext cx="951101" cy="18359252"/>
            <a:chOff x="0" y="0"/>
            <a:chExt cx="250496" cy="4835359"/>
          </a:xfrm>
        </p:grpSpPr>
        <p:sp>
          <p:nvSpPr>
            <p:cNvPr id="8" name="Freeform 8"/>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9" name="TextBox 9"/>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10800000">
            <a:off x="8281498" y="8077726"/>
            <a:ext cx="4934623" cy="4871009"/>
            <a:chOff x="0" y="0"/>
            <a:chExt cx="720488" cy="711200"/>
          </a:xfrm>
        </p:grpSpPr>
        <p:sp>
          <p:nvSpPr>
            <p:cNvPr id="11" name="Freeform 11"/>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2" name="TextBox 12"/>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0800000">
            <a:off x="8611074" y="8384140"/>
            <a:ext cx="4008535" cy="3956860"/>
            <a:chOff x="0" y="0"/>
            <a:chExt cx="720488" cy="711200"/>
          </a:xfrm>
        </p:grpSpPr>
        <p:sp>
          <p:nvSpPr>
            <p:cNvPr id="14" name="Freeform 14"/>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5" name="TextBox 15"/>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832055" y="3398374"/>
            <a:ext cx="7449443" cy="4985766"/>
          </a:xfrm>
          <a:prstGeom prst="rect">
            <a:avLst/>
          </a:prstGeom>
        </p:spPr>
        <p:txBody>
          <a:bodyPr lIns="0" tIns="0" rIns="0" bIns="0" rtlCol="0" anchor="t">
            <a:spAutoFit/>
          </a:bodyPr>
          <a:lstStyle/>
          <a:p>
            <a:pPr marL="712465" lvl="1" indent="-356233" algn="just">
              <a:lnSpc>
                <a:spcPts val="3926"/>
              </a:lnSpc>
              <a:buFont typeface="Arial"/>
              <a:buChar char="•"/>
            </a:pPr>
            <a:r>
              <a:rPr lang="en-US" sz="3299">
                <a:solidFill>
                  <a:srgbClr val="000000"/>
                </a:solidFill>
                <a:latin typeface="Poppins"/>
                <a:ea typeface="Poppins"/>
                <a:cs typeface="Poppins"/>
                <a:sym typeface="Poppins"/>
              </a:rPr>
              <a:t>Keuntungan Teknologi Informasi</a:t>
            </a:r>
          </a:p>
          <a:p>
            <a:pPr marL="712465" lvl="1" indent="-356233" algn="just">
              <a:lnSpc>
                <a:spcPts val="3926"/>
              </a:lnSpc>
              <a:buFont typeface="Arial"/>
              <a:buChar char="•"/>
            </a:pPr>
            <a:r>
              <a:rPr lang="en-US" sz="3299">
                <a:solidFill>
                  <a:srgbClr val="000000"/>
                </a:solidFill>
                <a:latin typeface="Poppins"/>
                <a:ea typeface="Poppins"/>
                <a:cs typeface="Poppins"/>
                <a:sym typeface="Poppins"/>
              </a:rPr>
              <a:t>Speed, Consistency, Precision, Reliability</a:t>
            </a:r>
          </a:p>
          <a:p>
            <a:pPr marL="712465" lvl="1" indent="-356233" algn="just">
              <a:lnSpc>
                <a:spcPts val="3926"/>
              </a:lnSpc>
              <a:buFont typeface="Arial"/>
              <a:buChar char="•"/>
            </a:pPr>
            <a:r>
              <a:rPr lang="en-US" sz="3299">
                <a:solidFill>
                  <a:srgbClr val="000000"/>
                </a:solidFill>
                <a:latin typeface="Poppins"/>
                <a:ea typeface="Poppins"/>
                <a:cs typeface="Poppins"/>
                <a:sym typeface="Poppins"/>
              </a:rPr>
              <a:t>Teknologi Informasi dalam Berbagai Bidang</a:t>
            </a:r>
          </a:p>
          <a:p>
            <a:pPr algn="just">
              <a:lnSpc>
                <a:spcPts val="3926"/>
              </a:lnSpc>
            </a:pPr>
            <a:endParaRPr lang="en-US" sz="3299">
              <a:solidFill>
                <a:srgbClr val="000000"/>
              </a:solidFill>
              <a:latin typeface="Poppins"/>
              <a:ea typeface="Poppins"/>
              <a:cs typeface="Poppins"/>
              <a:sym typeface="Poppins"/>
            </a:endParaRPr>
          </a:p>
          <a:p>
            <a:pPr algn="just">
              <a:lnSpc>
                <a:spcPts val="3926"/>
              </a:lnSpc>
            </a:pPr>
            <a:r>
              <a:rPr lang="en-US" sz="3299">
                <a:solidFill>
                  <a:srgbClr val="000000"/>
                </a:solidFill>
                <a:latin typeface="Poppins"/>
                <a:ea typeface="Poppins"/>
                <a:cs typeface="Poppins"/>
                <a:sym typeface="Poppins"/>
              </a:rPr>
              <a:t>Akuntansi, Finance, Marketing, Produksi atau Manajemen Produksi, Manajemen Sumber Daya Manusia</a:t>
            </a:r>
          </a:p>
        </p:txBody>
      </p:sp>
      <p:sp>
        <p:nvSpPr>
          <p:cNvPr id="17" name="TextBox 17"/>
          <p:cNvSpPr txBox="1"/>
          <p:nvPr/>
        </p:nvSpPr>
        <p:spPr>
          <a:xfrm>
            <a:off x="1028700" y="1166659"/>
            <a:ext cx="9205212" cy="1325880"/>
          </a:xfrm>
          <a:prstGeom prst="rect">
            <a:avLst/>
          </a:prstGeom>
        </p:spPr>
        <p:txBody>
          <a:bodyPr lIns="0" tIns="0" rIns="0" bIns="0" rtlCol="0" anchor="t">
            <a:spAutoFit/>
          </a:bodyPr>
          <a:lstStyle/>
          <a:p>
            <a:pPr algn="l">
              <a:lnSpc>
                <a:spcPts val="5084"/>
              </a:lnSpc>
            </a:pPr>
            <a:r>
              <a:rPr lang="en-US" sz="4499" b="1" spc="-134">
                <a:solidFill>
                  <a:srgbClr val="000000"/>
                </a:solidFill>
                <a:latin typeface="Poppins Bold"/>
                <a:ea typeface="Poppins Bold"/>
                <a:cs typeface="Poppins Bold"/>
                <a:sym typeface="Poppins Bold"/>
              </a:rPr>
              <a:t>Keuntungan Teknologi</a:t>
            </a:r>
          </a:p>
          <a:p>
            <a:pPr algn="l">
              <a:lnSpc>
                <a:spcPts val="5084"/>
              </a:lnSpc>
            </a:pPr>
            <a:r>
              <a:rPr lang="en-US" sz="4499" b="1" spc="-134">
                <a:solidFill>
                  <a:srgbClr val="000000"/>
                </a:solidFill>
                <a:latin typeface="Poppins Bold"/>
                <a:ea typeface="Poppins Bold"/>
                <a:cs typeface="Poppins Bold"/>
                <a:sym typeface="Poppins Bold"/>
              </a:rPr>
              <a:t> Informasi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1300</Words>
  <Application>Microsoft Office PowerPoint</Application>
  <PresentationFormat>Custom</PresentationFormat>
  <Paragraphs>189</Paragraphs>
  <Slides>20</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Poppins</vt:lpstr>
      <vt:lpstr>Poppins Bold</vt:lpstr>
      <vt:lpstr>Calibri</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 11 PENDEKATAN TEHNOLOGI INFORMASI</dc:title>
  <cp:lastModifiedBy>Hp</cp:lastModifiedBy>
  <cp:revision>6</cp:revision>
  <dcterms:created xsi:type="dcterms:W3CDTF">2006-08-16T00:00:00Z</dcterms:created>
  <dcterms:modified xsi:type="dcterms:W3CDTF">2024-10-02T12:57:17Z</dcterms:modified>
  <dc:identifier>DAGNXslQ68g</dc:identifier>
</cp:coreProperties>
</file>