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Majesty" panose="020B0604020202020204" charset="-12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MU Serif" panose="020B0604020202020204" charset="0"/>
      <p:regular r:id="rId17"/>
    </p:embeddedFont>
    <p:embeddedFont>
      <p:font typeface="CMU Serif Italics" panose="020B0604020202020204" charset="0"/>
      <p:regular r:id="rId18"/>
    </p:embeddedFont>
    <p:embeddedFont>
      <p:font typeface="Open Sans Bold" panose="020B0806030504020204" pitchFamily="34" charset="0"/>
      <p:regular r:id="rId19"/>
      <p:bold r:id="rId20"/>
    </p:embeddedFont>
    <p:embeddedFont>
      <p:font typeface="Open Sans Extra Bold" panose="020B0604020202020204" charset="0"/>
      <p:regular r:id="rId21"/>
    </p:embeddedFont>
    <p:embeddedFont>
      <p:font typeface="Open Sauce Heavy" panose="020B0604020202020204" charset="0"/>
      <p:regular r:id="rId22"/>
    </p:embeddedFont>
    <p:embeddedFont>
      <p:font typeface="Open Sauce Light" panose="020B0604020202020204" charset="0"/>
      <p:regular r:id="rId23"/>
    </p:embeddedFont>
    <p:embeddedFont>
      <p:font typeface="Open Sauce Medium" panose="020B0604020202020204" charset="0"/>
      <p:regular r:id="rId24"/>
    </p:embeddedFont>
    <p:embeddedFont>
      <p:font typeface="Raleway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sv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svg"/><Relationship Id="rId7" Type="http://schemas.openxmlformats.org/officeDocument/2006/relationships/image" Target="../media/image1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1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841259" y="-166816"/>
            <a:ext cx="10249593" cy="10287000"/>
          </a:xfrm>
          <a:custGeom>
            <a:avLst/>
            <a:gdLst/>
            <a:ahLst/>
            <a:cxnLst/>
            <a:rect l="l" t="t" r="r" b="b"/>
            <a:pathLst>
              <a:path w="10249593" h="10287000">
                <a:moveTo>
                  <a:pt x="10249593" y="0"/>
                </a:moveTo>
                <a:lnTo>
                  <a:pt x="0" y="0"/>
                </a:lnTo>
                <a:lnTo>
                  <a:pt x="0" y="10287000"/>
                </a:lnTo>
                <a:lnTo>
                  <a:pt x="10249593" y="10287000"/>
                </a:lnTo>
                <a:lnTo>
                  <a:pt x="102495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415336" y="1150202"/>
            <a:ext cx="8220155" cy="7652964"/>
            <a:chOff x="0" y="0"/>
            <a:chExt cx="6350000" cy="5911850"/>
          </a:xfrm>
        </p:grpSpPr>
        <p:sp>
          <p:nvSpPr>
            <p:cNvPr id="4" name="Freeform 4"/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blipFill>
              <a:blip r:embed="rId4"/>
              <a:stretch>
                <a:fillRect l="-29253" r="-29253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7883441"/>
            <a:ext cx="18288000" cy="2749718"/>
          </a:xfrm>
          <a:custGeom>
            <a:avLst/>
            <a:gdLst/>
            <a:ahLst/>
            <a:cxnLst/>
            <a:rect l="l" t="t" r="r" b="b"/>
            <a:pathLst>
              <a:path w="18288000" h="2749718">
                <a:moveTo>
                  <a:pt x="0" y="0"/>
                </a:moveTo>
                <a:lnTo>
                  <a:pt x="18288000" y="0"/>
                </a:lnTo>
                <a:lnTo>
                  <a:pt x="18288000" y="2749718"/>
                </a:lnTo>
                <a:lnTo>
                  <a:pt x="0" y="2749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4953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484273" y="163830"/>
            <a:ext cx="2205405" cy="1972743"/>
          </a:xfrm>
          <a:custGeom>
            <a:avLst/>
            <a:gdLst/>
            <a:ahLst/>
            <a:cxnLst/>
            <a:rect l="l" t="t" r="r" b="b"/>
            <a:pathLst>
              <a:path w="2205405" h="1972743">
                <a:moveTo>
                  <a:pt x="0" y="0"/>
                </a:moveTo>
                <a:lnTo>
                  <a:pt x="2205405" y="0"/>
                </a:lnTo>
                <a:lnTo>
                  <a:pt x="2205405" y="1972743"/>
                </a:lnTo>
                <a:lnTo>
                  <a:pt x="0" y="19727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2483034" y="0"/>
            <a:ext cx="2871758" cy="2243561"/>
          </a:xfrm>
          <a:custGeom>
            <a:avLst/>
            <a:gdLst/>
            <a:ahLst/>
            <a:cxnLst/>
            <a:rect l="l" t="t" r="r" b="b"/>
            <a:pathLst>
              <a:path w="2871758" h="2243561">
                <a:moveTo>
                  <a:pt x="0" y="0"/>
                </a:moveTo>
                <a:lnTo>
                  <a:pt x="2871758" y="0"/>
                </a:lnTo>
                <a:lnTo>
                  <a:pt x="2871758" y="2243561"/>
                </a:lnTo>
                <a:lnTo>
                  <a:pt x="0" y="22435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525663" y="3031837"/>
            <a:ext cx="9658259" cy="279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910C00"/>
                </a:solidFill>
                <a:latin typeface="Open Sauce Heavy"/>
              </a:rPr>
              <a:t>Digital Financial Management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4273" y="7826291"/>
            <a:ext cx="7554134" cy="887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040404"/>
                </a:solidFill>
                <a:latin typeface="Open Sans Bold"/>
              </a:rPr>
              <a:t>by : </a:t>
            </a:r>
            <a:r>
              <a:rPr lang="en-US" sz="2700" dirty="0" err="1">
                <a:solidFill>
                  <a:srgbClr val="040404"/>
                </a:solidFill>
                <a:latin typeface="Open Sans Bold"/>
              </a:rPr>
              <a:t>Chusnul</a:t>
            </a:r>
            <a:r>
              <a:rPr lang="en-US" sz="2700" dirty="0">
                <a:solidFill>
                  <a:srgbClr val="040404"/>
                </a:solidFill>
                <a:latin typeface="Open Sans Bold"/>
              </a:rPr>
              <a:t> Maulidina Hidayat, S.M., M.M</a:t>
            </a:r>
          </a:p>
          <a:p>
            <a:pPr algn="ctr">
              <a:lnSpc>
                <a:spcPts val="3360"/>
              </a:lnSpc>
            </a:pPr>
            <a:r>
              <a:rPr lang="en-US" sz="2400" u="sng" dirty="0">
                <a:solidFill>
                  <a:srgbClr val="040404"/>
                </a:solidFill>
                <a:latin typeface="Open Sans Bold"/>
              </a:rPr>
              <a:t>email : chusnul@ittelkom-pwt.ac.id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7987" y="6780469"/>
            <a:ext cx="2524702" cy="35065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52403" y="7824663"/>
            <a:ext cx="1772882" cy="24623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06360" y="8533735"/>
            <a:ext cx="1262351" cy="17532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9055832"/>
            <a:ext cx="886441" cy="1231168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8286466" y="2609301"/>
            <a:ext cx="10001534" cy="7351128"/>
          </a:xfrm>
          <a:custGeom>
            <a:avLst/>
            <a:gdLst/>
            <a:ahLst/>
            <a:cxnLst/>
            <a:rect l="l" t="t" r="r" b="b"/>
            <a:pathLst>
              <a:path w="10001534" h="7351128">
                <a:moveTo>
                  <a:pt x="0" y="0"/>
                </a:moveTo>
                <a:lnTo>
                  <a:pt x="10001534" y="0"/>
                </a:lnTo>
                <a:lnTo>
                  <a:pt x="10001534" y="7351128"/>
                </a:lnTo>
                <a:lnTo>
                  <a:pt x="0" y="7351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637429" y="529570"/>
            <a:ext cx="2205405" cy="1972743"/>
          </a:xfrm>
          <a:custGeom>
            <a:avLst/>
            <a:gdLst/>
            <a:ahLst/>
            <a:cxnLst/>
            <a:rect l="l" t="t" r="r" b="b"/>
            <a:pathLst>
              <a:path w="2205405" h="1972743">
                <a:moveTo>
                  <a:pt x="0" y="0"/>
                </a:moveTo>
                <a:lnTo>
                  <a:pt x="2205405" y="0"/>
                </a:lnTo>
                <a:lnTo>
                  <a:pt x="2205405" y="1972743"/>
                </a:lnTo>
                <a:lnTo>
                  <a:pt x="0" y="19727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2636190" y="365740"/>
            <a:ext cx="2871758" cy="2243561"/>
          </a:xfrm>
          <a:custGeom>
            <a:avLst/>
            <a:gdLst/>
            <a:ahLst/>
            <a:cxnLst/>
            <a:rect l="l" t="t" r="r" b="b"/>
            <a:pathLst>
              <a:path w="2871758" h="2243561">
                <a:moveTo>
                  <a:pt x="0" y="0"/>
                </a:moveTo>
                <a:lnTo>
                  <a:pt x="2871758" y="0"/>
                </a:lnTo>
                <a:lnTo>
                  <a:pt x="2871758" y="2243561"/>
                </a:lnTo>
                <a:lnTo>
                  <a:pt x="0" y="22435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7208" y="4322883"/>
            <a:ext cx="906704" cy="906704"/>
          </a:xfrm>
          <a:custGeom>
            <a:avLst/>
            <a:gdLst/>
            <a:ahLst/>
            <a:cxnLst/>
            <a:rect l="l" t="t" r="r" b="b"/>
            <a:pathLst>
              <a:path w="906704" h="906704">
                <a:moveTo>
                  <a:pt x="0" y="0"/>
                </a:moveTo>
                <a:lnTo>
                  <a:pt x="906704" y="0"/>
                </a:lnTo>
                <a:lnTo>
                  <a:pt x="906704" y="906705"/>
                </a:lnTo>
                <a:lnTo>
                  <a:pt x="0" y="906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5128670" y="4321202"/>
            <a:ext cx="906704" cy="906704"/>
          </a:xfrm>
          <a:custGeom>
            <a:avLst/>
            <a:gdLst/>
            <a:ahLst/>
            <a:cxnLst/>
            <a:rect l="l" t="t" r="r" b="b"/>
            <a:pathLst>
              <a:path w="906704" h="906704">
                <a:moveTo>
                  <a:pt x="0" y="0"/>
                </a:moveTo>
                <a:lnTo>
                  <a:pt x="906704" y="0"/>
                </a:lnTo>
                <a:lnTo>
                  <a:pt x="906704" y="906704"/>
                </a:lnTo>
                <a:lnTo>
                  <a:pt x="0" y="906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5128670" y="5563716"/>
            <a:ext cx="906704" cy="906704"/>
          </a:xfrm>
          <a:custGeom>
            <a:avLst/>
            <a:gdLst/>
            <a:ahLst/>
            <a:cxnLst/>
            <a:rect l="l" t="t" r="r" b="b"/>
            <a:pathLst>
              <a:path w="906704" h="906704">
                <a:moveTo>
                  <a:pt x="0" y="0"/>
                </a:moveTo>
                <a:lnTo>
                  <a:pt x="906704" y="0"/>
                </a:lnTo>
                <a:lnTo>
                  <a:pt x="906704" y="906704"/>
                </a:lnTo>
                <a:lnTo>
                  <a:pt x="0" y="906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267208" y="6811275"/>
            <a:ext cx="906704" cy="906704"/>
          </a:xfrm>
          <a:custGeom>
            <a:avLst/>
            <a:gdLst/>
            <a:ahLst/>
            <a:cxnLst/>
            <a:rect l="l" t="t" r="r" b="b"/>
            <a:pathLst>
              <a:path w="906704" h="906704">
                <a:moveTo>
                  <a:pt x="0" y="0"/>
                </a:moveTo>
                <a:lnTo>
                  <a:pt x="906704" y="0"/>
                </a:lnTo>
                <a:lnTo>
                  <a:pt x="906704" y="906704"/>
                </a:lnTo>
                <a:lnTo>
                  <a:pt x="0" y="906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5128670" y="6809593"/>
            <a:ext cx="906704" cy="906704"/>
          </a:xfrm>
          <a:custGeom>
            <a:avLst/>
            <a:gdLst/>
            <a:ahLst/>
            <a:cxnLst/>
            <a:rect l="l" t="t" r="r" b="b"/>
            <a:pathLst>
              <a:path w="906704" h="906704">
                <a:moveTo>
                  <a:pt x="0" y="0"/>
                </a:moveTo>
                <a:lnTo>
                  <a:pt x="906704" y="0"/>
                </a:lnTo>
                <a:lnTo>
                  <a:pt x="906704" y="906704"/>
                </a:lnTo>
                <a:lnTo>
                  <a:pt x="0" y="906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2173912" y="1504315"/>
            <a:ext cx="4872998" cy="1988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13"/>
              </a:lnSpc>
              <a:spcBef>
                <a:spcPct val="0"/>
              </a:spcBef>
            </a:pPr>
            <a:r>
              <a:rPr lang="en-US" sz="5723">
                <a:solidFill>
                  <a:srgbClr val="FFFFFF"/>
                </a:solidFill>
                <a:latin typeface="Open Sauce Heavy"/>
              </a:rPr>
              <a:t>Topik Pembahasan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144000" y="-1055880"/>
            <a:ext cx="13239245" cy="13239192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-1596954" y="0"/>
            <a:ext cx="4925837" cy="4560579"/>
          </a:xfrm>
          <a:custGeom>
            <a:avLst/>
            <a:gdLst/>
            <a:ahLst/>
            <a:cxnLst/>
            <a:rect l="l" t="t" r="r" b="b"/>
            <a:pathLst>
              <a:path w="4925837" h="4560579">
                <a:moveTo>
                  <a:pt x="4925837" y="0"/>
                </a:moveTo>
                <a:lnTo>
                  <a:pt x="0" y="0"/>
                </a:lnTo>
                <a:lnTo>
                  <a:pt x="0" y="4560579"/>
                </a:lnTo>
                <a:lnTo>
                  <a:pt x="4925837" y="4560579"/>
                </a:lnTo>
                <a:lnTo>
                  <a:pt x="49258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97711" r="-8405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541219" y="4061946"/>
            <a:ext cx="974961" cy="712608"/>
          </a:xfrm>
          <a:custGeom>
            <a:avLst/>
            <a:gdLst/>
            <a:ahLst/>
            <a:cxnLst/>
            <a:rect l="l" t="t" r="r" b="b"/>
            <a:pathLst>
              <a:path w="974961" h="712608">
                <a:moveTo>
                  <a:pt x="0" y="0"/>
                </a:moveTo>
                <a:lnTo>
                  <a:pt x="974962" y="0"/>
                </a:lnTo>
                <a:lnTo>
                  <a:pt x="974962" y="712608"/>
                </a:lnTo>
                <a:lnTo>
                  <a:pt x="0" y="712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1720560" y="4094466"/>
            <a:ext cx="6603657" cy="52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4"/>
              </a:lnSpc>
              <a:spcBef>
                <a:spcPct val="0"/>
              </a:spcBef>
            </a:pPr>
            <a:r>
              <a:rPr lang="en-US" sz="2967">
                <a:solidFill>
                  <a:srgbClr val="FFFFFF"/>
                </a:solidFill>
                <a:latin typeface="Raleway"/>
              </a:rPr>
              <a:t>Manajemen Keuangan Digital</a:t>
            </a:r>
          </a:p>
        </p:txBody>
      </p:sp>
      <p:sp>
        <p:nvSpPr>
          <p:cNvPr id="13" name="Freeform 13"/>
          <p:cNvSpPr/>
          <p:nvPr/>
        </p:nvSpPr>
        <p:spPr>
          <a:xfrm>
            <a:off x="541219" y="5170847"/>
            <a:ext cx="974961" cy="712608"/>
          </a:xfrm>
          <a:custGeom>
            <a:avLst/>
            <a:gdLst/>
            <a:ahLst/>
            <a:cxnLst/>
            <a:rect l="l" t="t" r="r" b="b"/>
            <a:pathLst>
              <a:path w="974961" h="712608">
                <a:moveTo>
                  <a:pt x="0" y="0"/>
                </a:moveTo>
                <a:lnTo>
                  <a:pt x="974962" y="0"/>
                </a:lnTo>
                <a:lnTo>
                  <a:pt x="974962" y="712608"/>
                </a:lnTo>
                <a:lnTo>
                  <a:pt x="0" y="712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TextBox 14"/>
          <p:cNvSpPr txBox="1"/>
          <p:nvPr/>
        </p:nvSpPr>
        <p:spPr>
          <a:xfrm>
            <a:off x="1826842" y="5224835"/>
            <a:ext cx="6603657" cy="52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4"/>
              </a:lnSpc>
              <a:spcBef>
                <a:spcPct val="0"/>
              </a:spcBef>
            </a:pPr>
            <a:r>
              <a:rPr lang="en-US" sz="2967">
                <a:solidFill>
                  <a:srgbClr val="FFFFFF"/>
                </a:solidFill>
                <a:latin typeface="Raleway"/>
              </a:rPr>
              <a:t>Fungsi Manajemen Keuangan Digital</a:t>
            </a:r>
          </a:p>
        </p:txBody>
      </p:sp>
      <p:sp>
        <p:nvSpPr>
          <p:cNvPr id="15" name="Freeform 15"/>
          <p:cNvSpPr/>
          <p:nvPr/>
        </p:nvSpPr>
        <p:spPr>
          <a:xfrm>
            <a:off x="541219" y="6284031"/>
            <a:ext cx="974961" cy="712608"/>
          </a:xfrm>
          <a:custGeom>
            <a:avLst/>
            <a:gdLst/>
            <a:ahLst/>
            <a:cxnLst/>
            <a:rect l="l" t="t" r="r" b="b"/>
            <a:pathLst>
              <a:path w="974961" h="712608">
                <a:moveTo>
                  <a:pt x="0" y="0"/>
                </a:moveTo>
                <a:lnTo>
                  <a:pt x="974962" y="0"/>
                </a:lnTo>
                <a:lnTo>
                  <a:pt x="974962" y="712608"/>
                </a:lnTo>
                <a:lnTo>
                  <a:pt x="0" y="712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TextBox 16"/>
          <p:cNvSpPr txBox="1"/>
          <p:nvPr/>
        </p:nvSpPr>
        <p:spPr>
          <a:xfrm>
            <a:off x="1826842" y="6243476"/>
            <a:ext cx="6603657" cy="1056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4"/>
              </a:lnSpc>
              <a:spcBef>
                <a:spcPct val="0"/>
              </a:spcBef>
            </a:pPr>
            <a:r>
              <a:rPr lang="en-US" sz="2967">
                <a:solidFill>
                  <a:srgbClr val="FFFFFF"/>
                </a:solidFill>
                <a:latin typeface="Raleway"/>
              </a:rPr>
              <a:t>Manfaat Manajemen Keuangan Digital</a:t>
            </a:r>
          </a:p>
        </p:txBody>
      </p:sp>
      <p:sp>
        <p:nvSpPr>
          <p:cNvPr id="17" name="Freeform 17"/>
          <p:cNvSpPr/>
          <p:nvPr/>
        </p:nvSpPr>
        <p:spPr>
          <a:xfrm>
            <a:off x="541219" y="7398240"/>
            <a:ext cx="974961" cy="712608"/>
          </a:xfrm>
          <a:custGeom>
            <a:avLst/>
            <a:gdLst/>
            <a:ahLst/>
            <a:cxnLst/>
            <a:rect l="l" t="t" r="r" b="b"/>
            <a:pathLst>
              <a:path w="974961" h="712608">
                <a:moveTo>
                  <a:pt x="0" y="0"/>
                </a:moveTo>
                <a:lnTo>
                  <a:pt x="974962" y="0"/>
                </a:lnTo>
                <a:lnTo>
                  <a:pt x="974962" y="712608"/>
                </a:lnTo>
                <a:lnTo>
                  <a:pt x="0" y="712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TextBox 18"/>
          <p:cNvSpPr txBox="1"/>
          <p:nvPr/>
        </p:nvSpPr>
        <p:spPr>
          <a:xfrm>
            <a:off x="1826842" y="7444576"/>
            <a:ext cx="6603657" cy="52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4"/>
              </a:lnSpc>
              <a:spcBef>
                <a:spcPct val="0"/>
              </a:spcBef>
            </a:pPr>
            <a:r>
              <a:rPr lang="en-US" sz="2967" dirty="0" err="1">
                <a:solidFill>
                  <a:srgbClr val="FFFFFF"/>
                </a:solidFill>
                <a:latin typeface="Raleway"/>
              </a:rPr>
              <a:t>Tujuan</a:t>
            </a:r>
            <a:r>
              <a:rPr lang="en-US" sz="2967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967" dirty="0" err="1">
                <a:solidFill>
                  <a:srgbClr val="FFFFFF"/>
                </a:solidFill>
                <a:latin typeface="Raleway"/>
              </a:rPr>
              <a:t>Manajemen</a:t>
            </a:r>
            <a:r>
              <a:rPr lang="en-US" sz="2967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967" dirty="0" err="1">
                <a:solidFill>
                  <a:srgbClr val="FFFFFF"/>
                </a:solidFill>
                <a:latin typeface="Raleway"/>
              </a:rPr>
              <a:t>Keuangan</a:t>
            </a:r>
            <a:r>
              <a:rPr lang="en-US" sz="2967" dirty="0">
                <a:solidFill>
                  <a:srgbClr val="FFFFFF"/>
                </a:solidFill>
                <a:latin typeface="Raleway"/>
              </a:rPr>
              <a:t> Digital</a:t>
            </a:r>
          </a:p>
        </p:txBody>
      </p:sp>
      <p:sp>
        <p:nvSpPr>
          <p:cNvPr id="20" name="TextBox 18"/>
          <p:cNvSpPr txBox="1"/>
          <p:nvPr/>
        </p:nvSpPr>
        <p:spPr>
          <a:xfrm>
            <a:off x="1826841" y="8352767"/>
            <a:ext cx="660365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4"/>
              </a:lnSpc>
              <a:spcBef>
                <a:spcPct val="0"/>
              </a:spcBef>
            </a:pPr>
            <a:r>
              <a:rPr lang="id-ID" sz="2967" dirty="0">
                <a:solidFill>
                  <a:srgbClr val="FFFFFF"/>
                </a:solidFill>
                <a:latin typeface="Raleway"/>
              </a:rPr>
              <a:t>Matematika Bisnis Dalam Manajemen Keuangan</a:t>
            </a:r>
            <a:endParaRPr lang="en-US" sz="2967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21" name="Freeform 17"/>
          <p:cNvSpPr/>
          <p:nvPr/>
        </p:nvSpPr>
        <p:spPr>
          <a:xfrm>
            <a:off x="573905" y="8352767"/>
            <a:ext cx="974961" cy="712608"/>
          </a:xfrm>
          <a:custGeom>
            <a:avLst/>
            <a:gdLst/>
            <a:ahLst/>
            <a:cxnLst/>
            <a:rect l="l" t="t" r="r" b="b"/>
            <a:pathLst>
              <a:path w="974961" h="712608">
                <a:moveTo>
                  <a:pt x="0" y="0"/>
                </a:moveTo>
                <a:lnTo>
                  <a:pt x="974962" y="0"/>
                </a:lnTo>
                <a:lnTo>
                  <a:pt x="974962" y="712608"/>
                </a:lnTo>
                <a:lnTo>
                  <a:pt x="0" y="712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27835" y="1028700"/>
            <a:ext cx="8674288" cy="8229600"/>
            <a:chOff x="0" y="0"/>
            <a:chExt cx="6716055" cy="6371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16055" cy="6371756"/>
            </a:xfrm>
            <a:custGeom>
              <a:avLst/>
              <a:gdLst/>
              <a:ahLst/>
              <a:cxnLst/>
              <a:rect l="l" t="t" r="r" b="b"/>
              <a:pathLst>
                <a:path w="6716055" h="6371756">
                  <a:moveTo>
                    <a:pt x="6591595" y="6371756"/>
                  </a:moveTo>
                  <a:lnTo>
                    <a:pt x="124460" y="6371756"/>
                  </a:lnTo>
                  <a:cubicBezTo>
                    <a:pt x="55880" y="6371756"/>
                    <a:pt x="0" y="6315876"/>
                    <a:pt x="0" y="62472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591595" y="0"/>
                  </a:lnTo>
                  <a:cubicBezTo>
                    <a:pt x="6660175" y="0"/>
                    <a:pt x="6716055" y="55880"/>
                    <a:pt x="6716055" y="124460"/>
                  </a:cubicBezTo>
                  <a:lnTo>
                    <a:pt x="6716055" y="6247296"/>
                  </a:lnTo>
                  <a:cubicBezTo>
                    <a:pt x="6716055" y="6315876"/>
                    <a:pt x="6660175" y="6371756"/>
                    <a:pt x="6591595" y="6371756"/>
                  </a:cubicBezTo>
                </a:path>
              </a:pathLst>
            </a:custGeom>
            <a:solidFill>
              <a:srgbClr val="990000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4" name="Freeform 4"/>
          <p:cNvSpPr/>
          <p:nvPr/>
        </p:nvSpPr>
        <p:spPr>
          <a:xfrm>
            <a:off x="1959555" y="460980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TextBox 5"/>
          <p:cNvSpPr txBox="1"/>
          <p:nvPr/>
        </p:nvSpPr>
        <p:spPr>
          <a:xfrm>
            <a:off x="9723563" y="1607820"/>
            <a:ext cx="7882831" cy="785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0"/>
              </a:lnSpc>
            </a:pPr>
            <a:r>
              <a:rPr lang="en-US" sz="3200" u="sng">
                <a:solidFill>
                  <a:srgbClr val="FFFFFF"/>
                </a:solidFill>
                <a:latin typeface="CMU Serif"/>
              </a:rPr>
              <a:t>Manajemen Keuangan</a:t>
            </a:r>
            <a:r>
              <a:rPr lang="en-US" sz="3200">
                <a:solidFill>
                  <a:srgbClr val="FFFFFF"/>
                </a:solidFill>
                <a:latin typeface="CMU Serif"/>
              </a:rPr>
              <a:t> adalah  Kegiatan Operasional bisnis yang bertanggung jawab untuk memperoleh dan menggunakan dana yang diperlukan untuk operasi yang efektif dan efisien (Josseph Massie).</a:t>
            </a:r>
          </a:p>
          <a:p>
            <a:pPr algn="just">
              <a:lnSpc>
                <a:spcPts val="4160"/>
              </a:lnSpc>
            </a:pPr>
            <a:endParaRPr lang="en-US" sz="3200">
              <a:solidFill>
                <a:srgbClr val="FFFFFF"/>
              </a:solidFill>
              <a:latin typeface="CMU Serif"/>
            </a:endParaRPr>
          </a:p>
          <a:p>
            <a:pPr algn="just">
              <a:lnSpc>
                <a:spcPts val="4160"/>
              </a:lnSpc>
            </a:pPr>
            <a:r>
              <a:rPr lang="en-US" sz="3200" u="sng">
                <a:solidFill>
                  <a:srgbClr val="FFFFFF"/>
                </a:solidFill>
                <a:latin typeface="CMU Serif"/>
              </a:rPr>
              <a:t>Manajemen Keuangan </a:t>
            </a:r>
            <a:r>
              <a:rPr lang="en-US" sz="3200">
                <a:solidFill>
                  <a:srgbClr val="FFFFFF"/>
                </a:solidFill>
                <a:latin typeface="CMU Serif"/>
              </a:rPr>
              <a:t>yaitu area atau serangkaian fungsi administratif dalam suatu organisasi yang berhubungan dengan pengaturan kas dan kredit, sehingga organisasi dapat memiliki sarana untuk melaksanakan tujuannya sebaik mungkin (Howard &amp; Upton).</a:t>
            </a:r>
          </a:p>
          <a:p>
            <a:pPr algn="just">
              <a:lnSpc>
                <a:spcPts val="4160"/>
              </a:lnSpc>
            </a:pPr>
            <a:endParaRPr lang="en-US" sz="3200">
              <a:solidFill>
                <a:srgbClr val="FFFFFF"/>
              </a:solidFill>
              <a:latin typeface="CMU Serif"/>
            </a:endParaRPr>
          </a:p>
          <a:p>
            <a:pPr marL="0" lvl="0" indent="0" algn="just">
              <a:lnSpc>
                <a:spcPts val="4160"/>
              </a:lnSpc>
              <a:spcBef>
                <a:spcPct val="0"/>
              </a:spcBef>
            </a:pPr>
            <a:endParaRPr lang="en-US" sz="3200">
              <a:solidFill>
                <a:srgbClr val="FFFFFF"/>
              </a:solidFill>
              <a:latin typeface="CMU Serif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51341" y="1826389"/>
            <a:ext cx="6687186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990000"/>
                </a:solidFill>
                <a:latin typeface="Open Sauce Heavy"/>
              </a:rPr>
              <a:t>Manajemen Keuangan 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-1596954" y="0"/>
            <a:ext cx="4925837" cy="4560579"/>
          </a:xfrm>
          <a:custGeom>
            <a:avLst/>
            <a:gdLst/>
            <a:ahLst/>
            <a:cxnLst/>
            <a:rect l="l" t="t" r="r" b="b"/>
            <a:pathLst>
              <a:path w="4925837" h="4560579">
                <a:moveTo>
                  <a:pt x="4925837" y="0"/>
                </a:moveTo>
                <a:lnTo>
                  <a:pt x="0" y="0"/>
                </a:lnTo>
                <a:lnTo>
                  <a:pt x="0" y="4560579"/>
                </a:lnTo>
                <a:lnTo>
                  <a:pt x="4925837" y="4560579"/>
                </a:lnTo>
                <a:lnTo>
                  <a:pt x="492583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97711" r="-84055"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9712" y="5143500"/>
            <a:ext cx="8674288" cy="4637314"/>
            <a:chOff x="0" y="0"/>
            <a:chExt cx="6716055" cy="35904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16055" cy="3590434"/>
            </a:xfrm>
            <a:custGeom>
              <a:avLst/>
              <a:gdLst/>
              <a:ahLst/>
              <a:cxnLst/>
              <a:rect l="l" t="t" r="r" b="b"/>
              <a:pathLst>
                <a:path w="6716055" h="3590434">
                  <a:moveTo>
                    <a:pt x="6591595" y="3590434"/>
                  </a:moveTo>
                  <a:lnTo>
                    <a:pt x="124460" y="3590434"/>
                  </a:lnTo>
                  <a:cubicBezTo>
                    <a:pt x="55880" y="3590434"/>
                    <a:pt x="0" y="3534554"/>
                    <a:pt x="0" y="34659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591595" y="0"/>
                  </a:lnTo>
                  <a:cubicBezTo>
                    <a:pt x="6660175" y="0"/>
                    <a:pt x="6716055" y="55880"/>
                    <a:pt x="6716055" y="124460"/>
                  </a:cubicBezTo>
                  <a:lnTo>
                    <a:pt x="6716055" y="3465974"/>
                  </a:lnTo>
                  <a:cubicBezTo>
                    <a:pt x="6716055" y="3534554"/>
                    <a:pt x="6660175" y="3590434"/>
                    <a:pt x="6591595" y="3590434"/>
                  </a:cubicBezTo>
                </a:path>
              </a:pathLst>
            </a:custGeom>
            <a:solidFill>
              <a:srgbClr val="990000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4" name="Freeform 4"/>
          <p:cNvSpPr/>
          <p:nvPr/>
        </p:nvSpPr>
        <p:spPr>
          <a:xfrm flipH="1">
            <a:off x="-1596954" y="0"/>
            <a:ext cx="4925837" cy="4560579"/>
          </a:xfrm>
          <a:custGeom>
            <a:avLst/>
            <a:gdLst/>
            <a:ahLst/>
            <a:cxnLst/>
            <a:rect l="l" t="t" r="r" b="b"/>
            <a:pathLst>
              <a:path w="4925837" h="4560579">
                <a:moveTo>
                  <a:pt x="4925837" y="0"/>
                </a:moveTo>
                <a:lnTo>
                  <a:pt x="0" y="0"/>
                </a:lnTo>
                <a:lnTo>
                  <a:pt x="0" y="4560579"/>
                </a:lnTo>
                <a:lnTo>
                  <a:pt x="4925837" y="4560579"/>
                </a:lnTo>
                <a:lnTo>
                  <a:pt x="492583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7711" r="-8405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9524812" y="372375"/>
            <a:ext cx="8393971" cy="4385522"/>
          </a:xfrm>
          <a:custGeom>
            <a:avLst/>
            <a:gdLst/>
            <a:ahLst/>
            <a:cxnLst/>
            <a:rect l="l" t="t" r="r" b="b"/>
            <a:pathLst>
              <a:path w="8393971" h="4385522">
                <a:moveTo>
                  <a:pt x="0" y="0"/>
                </a:moveTo>
                <a:lnTo>
                  <a:pt x="8393970" y="0"/>
                </a:lnTo>
                <a:lnTo>
                  <a:pt x="8393970" y="4385522"/>
                </a:lnTo>
                <a:lnTo>
                  <a:pt x="0" y="43855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TextBox 6"/>
          <p:cNvSpPr txBox="1"/>
          <p:nvPr/>
        </p:nvSpPr>
        <p:spPr>
          <a:xfrm>
            <a:off x="865964" y="5635624"/>
            <a:ext cx="7882831" cy="3622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4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CMU Serif Italics"/>
              </a:rPr>
              <a:t>-Semua kegiatan bisnis untuk mendapatkan dan memperoleh dana melalui teknologi digital-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63486" y="2270764"/>
            <a:ext cx="6687186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990000"/>
                </a:solidFill>
                <a:latin typeface="Open Sauce Heavy"/>
              </a:rPr>
              <a:t>Manajemen Keuangan Digital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479743"/>
            <a:ext cx="18288000" cy="4807257"/>
          </a:xfrm>
          <a:prstGeom prst="rect">
            <a:avLst/>
          </a:prstGeom>
          <a:solidFill>
            <a:srgbClr val="990000"/>
          </a:solid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40840" y="3441140"/>
            <a:ext cx="3752402" cy="3752387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8107" r="-58107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172954" y="3441140"/>
            <a:ext cx="3752402" cy="3752387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361640" y="3441140"/>
            <a:ext cx="3752402" cy="3752387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629" r="-20629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3550326" y="3441140"/>
            <a:ext cx="3752402" cy="3752387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36606" r="-13392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83313" y="7766257"/>
            <a:ext cx="315431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uce Medium"/>
              </a:rPr>
              <a:t>Step 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7839" y="8442297"/>
            <a:ext cx="4635115" cy="77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1999" dirty="0" err="1">
                <a:solidFill>
                  <a:srgbClr val="FFFFFF"/>
                </a:solidFill>
                <a:latin typeface="Open Sauce Light"/>
              </a:rPr>
              <a:t>Melakukan</a:t>
            </a:r>
            <a:r>
              <a:rPr lang="en-US" sz="1999" dirty="0">
                <a:solidFill>
                  <a:srgbClr val="FFFFFF"/>
                </a:solidFill>
                <a:latin typeface="Open Sauce Light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Open Sauce Light"/>
              </a:rPr>
              <a:t>Perencanaan</a:t>
            </a:r>
            <a:r>
              <a:rPr lang="en-US" sz="1999" dirty="0">
                <a:solidFill>
                  <a:srgbClr val="FFFFFF"/>
                </a:solidFill>
                <a:latin typeface="Open Sauce Light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Open Sauce Light"/>
              </a:rPr>
              <a:t>Anggaran</a:t>
            </a:r>
            <a:r>
              <a:rPr lang="en-US" sz="1999" dirty="0">
                <a:solidFill>
                  <a:srgbClr val="FFFFFF"/>
                </a:solidFill>
                <a:latin typeface="Open Sauce Light"/>
              </a:rPr>
              <a:t> (</a:t>
            </a:r>
            <a:r>
              <a:rPr lang="en-US" sz="1999" dirty="0" err="1">
                <a:solidFill>
                  <a:srgbClr val="FFFFFF"/>
                </a:solidFill>
                <a:latin typeface="Open Sauce Light"/>
              </a:rPr>
              <a:t>Investasi</a:t>
            </a:r>
            <a:r>
              <a:rPr lang="en-US" sz="1999" dirty="0">
                <a:solidFill>
                  <a:srgbClr val="FFFFFF"/>
                </a:solidFill>
                <a:latin typeface="Open Sauce Light"/>
              </a:rPr>
              <a:t>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71999" y="7766257"/>
            <a:ext cx="315431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uce Medium"/>
              </a:rPr>
              <a:t>Step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16382" y="8442297"/>
            <a:ext cx="3665546" cy="77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1999" dirty="0" err="1">
                <a:solidFill>
                  <a:srgbClr val="FFFFFF"/>
                </a:solidFill>
                <a:latin typeface="Open Sauce Light"/>
              </a:rPr>
              <a:t>Mengendalikan</a:t>
            </a:r>
            <a:r>
              <a:rPr lang="en-US" sz="1999" dirty="0">
                <a:solidFill>
                  <a:srgbClr val="FFFFFF"/>
                </a:solidFill>
                <a:latin typeface="Open Sauce Light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Open Sauce Light"/>
              </a:rPr>
              <a:t>Keuangan</a:t>
            </a:r>
            <a:r>
              <a:rPr lang="en-US" sz="1999" dirty="0">
                <a:solidFill>
                  <a:srgbClr val="FFFFFF"/>
                </a:solidFill>
                <a:latin typeface="Open Sauce Light"/>
              </a:rPr>
              <a:t> (</a:t>
            </a:r>
            <a:r>
              <a:rPr lang="en-US" sz="1999" dirty="0" err="1">
                <a:solidFill>
                  <a:srgbClr val="FFFFFF"/>
                </a:solidFill>
                <a:latin typeface="Open Sauce Light"/>
              </a:rPr>
              <a:t>Sumber</a:t>
            </a:r>
            <a:r>
              <a:rPr lang="en-US" sz="1999" dirty="0">
                <a:solidFill>
                  <a:srgbClr val="FFFFFF"/>
                </a:solidFill>
                <a:latin typeface="Open Sauce Light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Open Sauce Light"/>
              </a:rPr>
              <a:t>Pendanaan</a:t>
            </a:r>
            <a:r>
              <a:rPr lang="en-US" sz="1999" dirty="0">
                <a:solidFill>
                  <a:srgbClr val="FFFFFF"/>
                </a:solidFill>
                <a:latin typeface="Open Sauce Light"/>
              </a:rPr>
              <a:t>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05068" y="7766257"/>
            <a:ext cx="366554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uce Medium"/>
              </a:rPr>
              <a:t>Step 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05068" y="8442297"/>
            <a:ext cx="3665546" cy="77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1999" dirty="0" err="1">
                <a:solidFill>
                  <a:srgbClr val="FFFFFF"/>
                </a:solidFill>
                <a:latin typeface="Open Sauce Light"/>
              </a:rPr>
              <a:t>Memeriksa</a:t>
            </a:r>
            <a:r>
              <a:rPr lang="en-US" sz="1999" dirty="0">
                <a:solidFill>
                  <a:srgbClr val="FFFFFF"/>
                </a:solidFill>
                <a:latin typeface="Open Sauce Light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Open Sauce Light"/>
              </a:rPr>
              <a:t>Keuangan</a:t>
            </a:r>
            <a:r>
              <a:rPr lang="en-US" sz="1999" dirty="0">
                <a:solidFill>
                  <a:srgbClr val="FFFFFF"/>
                </a:solidFill>
                <a:latin typeface="Open Sauce Light"/>
              </a:rPr>
              <a:t> (</a:t>
            </a:r>
            <a:r>
              <a:rPr lang="en-US" sz="1999" dirty="0" err="1">
                <a:solidFill>
                  <a:srgbClr val="FFFFFF"/>
                </a:solidFill>
                <a:latin typeface="Open Sauce Light"/>
              </a:rPr>
              <a:t>Pengelolaan</a:t>
            </a:r>
            <a:r>
              <a:rPr lang="en-US" sz="1999" dirty="0">
                <a:solidFill>
                  <a:srgbClr val="FFFFFF"/>
                </a:solidFill>
                <a:latin typeface="Open Sauce Light"/>
              </a:rPr>
              <a:t> </a:t>
            </a:r>
            <a:r>
              <a:rPr lang="en-US" sz="1999" dirty="0" err="1">
                <a:solidFill>
                  <a:srgbClr val="FFFFFF"/>
                </a:solidFill>
                <a:latin typeface="Open Sauce Light"/>
              </a:rPr>
              <a:t>Aset</a:t>
            </a:r>
            <a:r>
              <a:rPr lang="en-US" sz="1999" dirty="0">
                <a:solidFill>
                  <a:srgbClr val="FFFFFF"/>
                </a:solidFill>
                <a:latin typeface="Open Sauce Light"/>
              </a:rPr>
              <a:t>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800805" y="7766257"/>
            <a:ext cx="325144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uce Medium"/>
              </a:rPr>
              <a:t>Step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593754" y="8483600"/>
            <a:ext cx="3665546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1999">
                <a:solidFill>
                  <a:srgbClr val="FFFFFF"/>
                </a:solidFill>
                <a:latin typeface="Open Sauce Light"/>
              </a:rPr>
              <a:t>Melaporkan Keuangan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87722" y="527771"/>
            <a:ext cx="12075267" cy="202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>
                <a:solidFill>
                  <a:srgbClr val="910C00"/>
                </a:solidFill>
                <a:latin typeface="Open Sauce Heavy"/>
              </a:rPr>
              <a:t>FUNGSI MANAJEMEN KEUANGAN DIGITAL</a:t>
            </a:r>
          </a:p>
        </p:txBody>
      </p:sp>
      <p:sp>
        <p:nvSpPr>
          <p:cNvPr id="20" name="Freeform 20"/>
          <p:cNvSpPr/>
          <p:nvPr/>
        </p:nvSpPr>
        <p:spPr>
          <a:xfrm>
            <a:off x="1015592" y="1028700"/>
            <a:ext cx="1158446" cy="1136821"/>
          </a:xfrm>
          <a:custGeom>
            <a:avLst/>
            <a:gdLst/>
            <a:ahLst/>
            <a:cxnLst/>
            <a:rect l="l" t="t" r="r" b="b"/>
            <a:pathLst>
              <a:path w="1158446" h="1136821">
                <a:moveTo>
                  <a:pt x="0" y="0"/>
                </a:moveTo>
                <a:lnTo>
                  <a:pt x="1158446" y="0"/>
                </a:lnTo>
                <a:lnTo>
                  <a:pt x="1158446" y="1136821"/>
                </a:lnTo>
                <a:lnTo>
                  <a:pt x="0" y="11368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44183" b="-361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1" name="Freeform 21"/>
          <p:cNvSpPr/>
          <p:nvPr/>
        </p:nvSpPr>
        <p:spPr>
          <a:xfrm>
            <a:off x="16112754" y="1028700"/>
            <a:ext cx="1158446" cy="1136821"/>
          </a:xfrm>
          <a:custGeom>
            <a:avLst/>
            <a:gdLst/>
            <a:ahLst/>
            <a:cxnLst/>
            <a:rect l="l" t="t" r="r" b="b"/>
            <a:pathLst>
              <a:path w="1158446" h="1136821">
                <a:moveTo>
                  <a:pt x="0" y="0"/>
                </a:moveTo>
                <a:lnTo>
                  <a:pt x="1158446" y="0"/>
                </a:lnTo>
                <a:lnTo>
                  <a:pt x="1158446" y="1136821"/>
                </a:lnTo>
                <a:lnTo>
                  <a:pt x="0" y="11368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44183" b="-36177"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3520" y="0"/>
            <a:ext cx="9427016" cy="10287000"/>
          </a:xfrm>
          <a:custGeom>
            <a:avLst/>
            <a:gdLst/>
            <a:ahLst/>
            <a:cxnLst/>
            <a:rect l="l" t="t" r="r" b="b"/>
            <a:pathLst>
              <a:path w="9427016" h="10287000">
                <a:moveTo>
                  <a:pt x="0" y="0"/>
                </a:moveTo>
                <a:lnTo>
                  <a:pt x="9427017" y="0"/>
                </a:lnTo>
                <a:lnTo>
                  <a:pt x="942701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356" r="-32356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8423224" y="1028700"/>
            <a:ext cx="10325165" cy="8556194"/>
          </a:xfrm>
          <a:custGeom>
            <a:avLst/>
            <a:gdLst/>
            <a:ahLst/>
            <a:cxnLst/>
            <a:rect l="l" t="t" r="r" b="b"/>
            <a:pathLst>
              <a:path w="10325165" h="8556194">
                <a:moveTo>
                  <a:pt x="0" y="0"/>
                </a:moveTo>
                <a:lnTo>
                  <a:pt x="10325164" y="0"/>
                </a:lnTo>
                <a:lnTo>
                  <a:pt x="10325164" y="8556194"/>
                </a:lnTo>
                <a:lnTo>
                  <a:pt x="0" y="8556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255" r="-1525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089372" y="4609807"/>
            <a:ext cx="7004125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8"/>
              </a:lnSpc>
              <a:spcBef>
                <a:spcPct val="0"/>
              </a:spcBef>
            </a:pPr>
            <a:r>
              <a:rPr lang="en-US" sz="6006">
                <a:solidFill>
                  <a:srgbClr val="990000"/>
                </a:solidFill>
                <a:latin typeface="Open Sauce Heavy"/>
              </a:rPr>
              <a:t>Manfaat Manajemen Keuangan Digital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8665" y="6096818"/>
            <a:ext cx="323399" cy="323399"/>
          </a:xfrm>
          <a:custGeom>
            <a:avLst/>
            <a:gdLst/>
            <a:ahLst/>
            <a:cxnLst/>
            <a:rect l="l" t="t" r="r" b="b"/>
            <a:pathLst>
              <a:path w="323399" h="323399">
                <a:moveTo>
                  <a:pt x="0" y="0"/>
                </a:moveTo>
                <a:lnTo>
                  <a:pt x="323399" y="0"/>
                </a:lnTo>
                <a:lnTo>
                  <a:pt x="323399" y="323399"/>
                </a:lnTo>
                <a:lnTo>
                  <a:pt x="0" y="323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828665" y="7007711"/>
            <a:ext cx="341656" cy="341656"/>
          </a:xfrm>
          <a:custGeom>
            <a:avLst/>
            <a:gdLst/>
            <a:ahLst/>
            <a:cxnLst/>
            <a:rect l="l" t="t" r="r" b="b"/>
            <a:pathLst>
              <a:path w="341656" h="341656">
                <a:moveTo>
                  <a:pt x="0" y="0"/>
                </a:moveTo>
                <a:lnTo>
                  <a:pt x="341656" y="0"/>
                </a:lnTo>
                <a:lnTo>
                  <a:pt x="341656" y="341656"/>
                </a:lnTo>
                <a:lnTo>
                  <a:pt x="0" y="341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flipH="1">
            <a:off x="-1596954" y="0"/>
            <a:ext cx="4925837" cy="4560579"/>
          </a:xfrm>
          <a:custGeom>
            <a:avLst/>
            <a:gdLst/>
            <a:ahLst/>
            <a:cxnLst/>
            <a:rect l="l" t="t" r="r" b="b"/>
            <a:pathLst>
              <a:path w="4925837" h="4560579">
                <a:moveTo>
                  <a:pt x="4925837" y="0"/>
                </a:moveTo>
                <a:lnTo>
                  <a:pt x="0" y="0"/>
                </a:lnTo>
                <a:lnTo>
                  <a:pt x="0" y="4560579"/>
                </a:lnTo>
                <a:lnTo>
                  <a:pt x="4925837" y="4560579"/>
                </a:lnTo>
                <a:lnTo>
                  <a:pt x="492583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97711" r="-8405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0" y="3644968"/>
            <a:ext cx="5036583" cy="1498532"/>
          </a:xfrm>
          <a:custGeom>
            <a:avLst/>
            <a:gdLst/>
            <a:ahLst/>
            <a:cxnLst/>
            <a:rect l="l" t="t" r="r" b="b"/>
            <a:pathLst>
              <a:path w="5036583" h="1498532">
                <a:moveTo>
                  <a:pt x="0" y="0"/>
                </a:moveTo>
                <a:lnTo>
                  <a:pt x="5036583" y="0"/>
                </a:lnTo>
                <a:lnTo>
                  <a:pt x="5036583" y="1498532"/>
                </a:lnTo>
                <a:lnTo>
                  <a:pt x="0" y="1498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TextBox 6"/>
          <p:cNvSpPr txBox="1"/>
          <p:nvPr/>
        </p:nvSpPr>
        <p:spPr>
          <a:xfrm>
            <a:off x="5216892" y="441964"/>
            <a:ext cx="8873220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Open Sauce Heavy"/>
              </a:rPr>
              <a:t>TUJUAN MANAJEMEN KEUANGAN DIGITAL</a:t>
            </a:r>
          </a:p>
        </p:txBody>
      </p:sp>
      <p:sp>
        <p:nvSpPr>
          <p:cNvPr id="7" name="Freeform 7"/>
          <p:cNvSpPr/>
          <p:nvPr/>
        </p:nvSpPr>
        <p:spPr>
          <a:xfrm>
            <a:off x="6625709" y="7349367"/>
            <a:ext cx="5036583" cy="1498532"/>
          </a:xfrm>
          <a:custGeom>
            <a:avLst/>
            <a:gdLst/>
            <a:ahLst/>
            <a:cxnLst/>
            <a:rect l="l" t="t" r="r" b="b"/>
            <a:pathLst>
              <a:path w="5036583" h="1498532">
                <a:moveTo>
                  <a:pt x="0" y="0"/>
                </a:moveTo>
                <a:lnTo>
                  <a:pt x="5036582" y="0"/>
                </a:lnTo>
                <a:lnTo>
                  <a:pt x="5036582" y="1498532"/>
                </a:lnTo>
                <a:lnTo>
                  <a:pt x="0" y="1498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2518291" y="5410907"/>
            <a:ext cx="5036583" cy="1498532"/>
          </a:xfrm>
          <a:custGeom>
            <a:avLst/>
            <a:gdLst/>
            <a:ahLst/>
            <a:cxnLst/>
            <a:rect l="l" t="t" r="r" b="b"/>
            <a:pathLst>
              <a:path w="5036583" h="1498532">
                <a:moveTo>
                  <a:pt x="0" y="0"/>
                </a:moveTo>
                <a:lnTo>
                  <a:pt x="5036583" y="0"/>
                </a:lnTo>
                <a:lnTo>
                  <a:pt x="5036583" y="1498532"/>
                </a:lnTo>
                <a:lnTo>
                  <a:pt x="0" y="1498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0189793" y="5461554"/>
            <a:ext cx="5036583" cy="1498532"/>
          </a:xfrm>
          <a:custGeom>
            <a:avLst/>
            <a:gdLst/>
            <a:ahLst/>
            <a:cxnLst/>
            <a:rect l="l" t="t" r="r" b="b"/>
            <a:pathLst>
              <a:path w="5036583" h="1498532">
                <a:moveTo>
                  <a:pt x="0" y="0"/>
                </a:moveTo>
                <a:lnTo>
                  <a:pt x="5036582" y="0"/>
                </a:lnTo>
                <a:lnTo>
                  <a:pt x="5036582" y="1498532"/>
                </a:lnTo>
                <a:lnTo>
                  <a:pt x="0" y="1498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3251417" y="3744638"/>
            <a:ext cx="5036583" cy="1498532"/>
          </a:xfrm>
          <a:custGeom>
            <a:avLst/>
            <a:gdLst/>
            <a:ahLst/>
            <a:cxnLst/>
            <a:rect l="l" t="t" r="r" b="b"/>
            <a:pathLst>
              <a:path w="5036583" h="1498532">
                <a:moveTo>
                  <a:pt x="0" y="0"/>
                </a:moveTo>
                <a:lnTo>
                  <a:pt x="5036583" y="0"/>
                </a:lnTo>
                <a:lnTo>
                  <a:pt x="5036583" y="1498532"/>
                </a:lnTo>
                <a:lnTo>
                  <a:pt x="0" y="1498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TextBox 11"/>
          <p:cNvSpPr txBox="1"/>
          <p:nvPr/>
        </p:nvSpPr>
        <p:spPr>
          <a:xfrm>
            <a:off x="-366227" y="3879859"/>
            <a:ext cx="5036583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 err="1">
                <a:solidFill>
                  <a:srgbClr val="910C00"/>
                </a:solidFill>
                <a:latin typeface="Open Sans Extra Bold"/>
              </a:rPr>
              <a:t>Memaksimalkan</a:t>
            </a:r>
            <a:r>
              <a:rPr lang="en-US" sz="3100" dirty="0">
                <a:solidFill>
                  <a:srgbClr val="910C00"/>
                </a:solidFill>
                <a:latin typeface="Open Sans Extra Bold"/>
              </a:rPr>
              <a:t> </a:t>
            </a:r>
            <a:r>
              <a:rPr lang="en-US" sz="3100" dirty="0" err="1">
                <a:solidFill>
                  <a:srgbClr val="910C00"/>
                </a:solidFill>
                <a:latin typeface="Open Sans Extra Bold"/>
              </a:rPr>
              <a:t>keuntungan</a:t>
            </a:r>
            <a:endParaRPr lang="en-US" sz="3100" dirty="0">
              <a:solidFill>
                <a:srgbClr val="910C00"/>
              </a:solidFill>
              <a:latin typeface="Open Sans Extr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18291" y="5807575"/>
            <a:ext cx="5036583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 err="1">
                <a:solidFill>
                  <a:srgbClr val="910C00"/>
                </a:solidFill>
                <a:latin typeface="Open Sans Extra Bold"/>
              </a:rPr>
              <a:t>Pengawasan</a:t>
            </a:r>
            <a:endParaRPr lang="en-US" sz="3100" dirty="0">
              <a:solidFill>
                <a:srgbClr val="910C00"/>
              </a:solidFill>
              <a:latin typeface="Open Sans Extr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625709" y="7537928"/>
            <a:ext cx="5036583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910C00"/>
                </a:solidFill>
                <a:latin typeface="Open Sans Extra Bold"/>
              </a:rPr>
              <a:t>Menjaga arus kas perusahaan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89793" y="5845675"/>
            <a:ext cx="5036583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910C00"/>
                </a:solidFill>
                <a:latin typeface="Open Sans Extra Bold"/>
              </a:rPr>
              <a:t>Mengurangi resiko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51417" y="3879859"/>
            <a:ext cx="5036583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910C00"/>
                </a:solidFill>
                <a:latin typeface="Open Sans Extra Bold"/>
              </a:rPr>
              <a:t>Pengembalian dana pemegang saham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43613">
            <a:off x="4674396" y="4426334"/>
            <a:ext cx="6311738" cy="3356030"/>
          </a:xfrm>
          <a:custGeom>
            <a:avLst/>
            <a:gdLst/>
            <a:ahLst/>
            <a:cxnLst/>
            <a:rect l="l" t="t" r="r" b="b"/>
            <a:pathLst>
              <a:path w="6311738" h="3356030">
                <a:moveTo>
                  <a:pt x="0" y="0"/>
                </a:moveTo>
                <a:lnTo>
                  <a:pt x="6311738" y="0"/>
                </a:lnTo>
                <a:lnTo>
                  <a:pt x="6311738" y="3356030"/>
                </a:lnTo>
                <a:lnTo>
                  <a:pt x="0" y="33560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52785" y="1028700"/>
            <a:ext cx="15382430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5185" y="1181100"/>
            <a:ext cx="15382430" cy="8229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480599">
            <a:off x="-576629" y="1952837"/>
            <a:ext cx="10983184" cy="222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9000">
                <a:solidFill>
                  <a:srgbClr val="FA3343"/>
                </a:solidFill>
                <a:latin typeface="Majesty"/>
              </a:rPr>
              <a:t>Manajemen Keuangan</a:t>
            </a:r>
          </a:p>
        </p:txBody>
      </p:sp>
      <p:sp>
        <p:nvSpPr>
          <p:cNvPr id="6" name="TextBox 6"/>
          <p:cNvSpPr txBox="1"/>
          <p:nvPr/>
        </p:nvSpPr>
        <p:spPr>
          <a:xfrm rot="-480599">
            <a:off x="7951460" y="6742729"/>
            <a:ext cx="11884107" cy="222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9000">
                <a:solidFill>
                  <a:srgbClr val="FA3343"/>
                </a:solidFill>
                <a:latin typeface="Majesty"/>
              </a:rPr>
              <a:t>Laporan</a:t>
            </a:r>
          </a:p>
          <a:p>
            <a:pPr algn="ctr">
              <a:lnSpc>
                <a:spcPts val="8100"/>
              </a:lnSpc>
            </a:pPr>
            <a:r>
              <a:rPr lang="en-US" sz="9000">
                <a:solidFill>
                  <a:srgbClr val="FA3343"/>
                </a:solidFill>
                <a:latin typeface="Majesty"/>
              </a:rPr>
              <a:t> Keuangan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>
            <a:off x="14150617" y="3284558"/>
            <a:ext cx="3170133" cy="5419031"/>
          </a:xfrm>
          <a:custGeom>
            <a:avLst/>
            <a:gdLst/>
            <a:ahLst/>
            <a:cxnLst/>
            <a:rect l="l" t="t" r="r" b="b"/>
            <a:pathLst>
              <a:path w="3170133" h="5419031">
                <a:moveTo>
                  <a:pt x="0" y="0"/>
                </a:moveTo>
                <a:lnTo>
                  <a:pt x="3170133" y="0"/>
                </a:lnTo>
                <a:lnTo>
                  <a:pt x="3170133" y="5419030"/>
                </a:lnTo>
                <a:lnTo>
                  <a:pt x="0" y="54190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Freeform 2"/>
          <p:cNvSpPr/>
          <p:nvPr/>
        </p:nvSpPr>
        <p:spPr>
          <a:xfrm>
            <a:off x="1028700" y="3271858"/>
            <a:ext cx="3170133" cy="5419031"/>
          </a:xfrm>
          <a:custGeom>
            <a:avLst/>
            <a:gdLst/>
            <a:ahLst/>
            <a:cxnLst/>
            <a:rect l="l" t="t" r="r" b="b"/>
            <a:pathLst>
              <a:path w="3170133" h="5419031">
                <a:moveTo>
                  <a:pt x="0" y="0"/>
                </a:moveTo>
                <a:lnTo>
                  <a:pt x="3170133" y="0"/>
                </a:lnTo>
                <a:lnTo>
                  <a:pt x="3170133" y="5419031"/>
                </a:lnTo>
                <a:lnTo>
                  <a:pt x="0" y="5419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4239231" y="3284558"/>
            <a:ext cx="3170133" cy="5419031"/>
          </a:xfrm>
          <a:custGeom>
            <a:avLst/>
            <a:gdLst/>
            <a:ahLst/>
            <a:cxnLst/>
            <a:rect l="l" t="t" r="r" b="b"/>
            <a:pathLst>
              <a:path w="3170133" h="5419031">
                <a:moveTo>
                  <a:pt x="0" y="0"/>
                </a:moveTo>
                <a:lnTo>
                  <a:pt x="3170133" y="0"/>
                </a:lnTo>
                <a:lnTo>
                  <a:pt x="3170133" y="5419030"/>
                </a:lnTo>
                <a:lnTo>
                  <a:pt x="0" y="54190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3845896" y="-266700"/>
            <a:ext cx="4925837" cy="4560579"/>
          </a:xfrm>
          <a:custGeom>
            <a:avLst/>
            <a:gdLst/>
            <a:ahLst/>
            <a:cxnLst/>
            <a:rect l="l" t="t" r="r" b="b"/>
            <a:pathLst>
              <a:path w="4925837" h="4560579">
                <a:moveTo>
                  <a:pt x="0" y="0"/>
                </a:moveTo>
                <a:lnTo>
                  <a:pt x="4925837" y="0"/>
                </a:lnTo>
                <a:lnTo>
                  <a:pt x="4925837" y="4560579"/>
                </a:lnTo>
                <a:lnTo>
                  <a:pt x="0" y="45605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97711" r="-8405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7546413" y="3284558"/>
            <a:ext cx="3170133" cy="5419031"/>
          </a:xfrm>
          <a:custGeom>
            <a:avLst/>
            <a:gdLst/>
            <a:ahLst/>
            <a:cxnLst/>
            <a:rect l="l" t="t" r="r" b="b"/>
            <a:pathLst>
              <a:path w="3170133" h="5419031">
                <a:moveTo>
                  <a:pt x="0" y="0"/>
                </a:moveTo>
                <a:lnTo>
                  <a:pt x="3170133" y="0"/>
                </a:lnTo>
                <a:lnTo>
                  <a:pt x="3170133" y="5419031"/>
                </a:lnTo>
                <a:lnTo>
                  <a:pt x="0" y="5419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0848515" y="3284558"/>
            <a:ext cx="3170133" cy="5419031"/>
          </a:xfrm>
          <a:custGeom>
            <a:avLst/>
            <a:gdLst/>
            <a:ahLst/>
            <a:cxnLst/>
            <a:rect l="l" t="t" r="r" b="b"/>
            <a:pathLst>
              <a:path w="3170133" h="5419031">
                <a:moveTo>
                  <a:pt x="0" y="0"/>
                </a:moveTo>
                <a:lnTo>
                  <a:pt x="3170132" y="0"/>
                </a:lnTo>
                <a:lnTo>
                  <a:pt x="3170132" y="5419031"/>
                </a:lnTo>
                <a:lnTo>
                  <a:pt x="0" y="5419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1028700" y="1019175"/>
            <a:ext cx="10942178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  <a:spcBef>
                <a:spcPct val="0"/>
              </a:spcBef>
            </a:pPr>
            <a:r>
              <a:rPr lang="en-US" sz="5000" dirty="0">
                <a:solidFill>
                  <a:srgbClr val="910C00"/>
                </a:solidFill>
                <a:latin typeface="Open Sauce Heavy"/>
              </a:rPr>
              <a:t>MATEMATIKA BISNIS DI DALAM MANAJEMEN KEUANGAN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7225" y="4915153"/>
            <a:ext cx="3033083" cy="2316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FFFFFF"/>
                </a:solidFill>
                <a:latin typeface="Open Sauce Light"/>
              </a:rPr>
              <a:t>Analisis Keuangan yang Lebih Mendalam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71201" y="4915153"/>
            <a:ext cx="3033083" cy="2316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19"/>
              </a:lnSpc>
              <a:spcBef>
                <a:spcPct val="0"/>
              </a:spcBef>
            </a:pPr>
            <a:r>
              <a:rPr lang="en-US" sz="3299" dirty="0" err="1">
                <a:solidFill>
                  <a:srgbClr val="FFFFFF"/>
                </a:solidFill>
                <a:latin typeface="Open Sauce Light"/>
              </a:rPr>
              <a:t>Penentuan</a:t>
            </a:r>
            <a:r>
              <a:rPr lang="en-US" sz="3299" dirty="0">
                <a:solidFill>
                  <a:srgbClr val="FFFFFF"/>
                </a:solidFill>
                <a:latin typeface="Open Sauce Light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Open Sauce Light"/>
              </a:rPr>
              <a:t>Anggaran</a:t>
            </a:r>
            <a:r>
              <a:rPr lang="en-US" sz="3299" dirty="0">
                <a:solidFill>
                  <a:srgbClr val="FFFFFF"/>
                </a:solidFill>
                <a:latin typeface="Open Sauce Light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Open Sauce Light"/>
              </a:rPr>
              <a:t>dan</a:t>
            </a:r>
            <a:r>
              <a:rPr lang="en-US" sz="3299" dirty="0">
                <a:solidFill>
                  <a:srgbClr val="FFFFFF"/>
                </a:solidFill>
                <a:latin typeface="Open Sauce Light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Open Sauce Light"/>
              </a:rPr>
              <a:t>Perencanaan</a:t>
            </a:r>
            <a:r>
              <a:rPr lang="en-US" sz="3299" dirty="0">
                <a:solidFill>
                  <a:srgbClr val="FFFFFF"/>
                </a:solidFill>
                <a:latin typeface="Open Sauce Light"/>
              </a:rPr>
              <a:t> </a:t>
            </a:r>
            <a:r>
              <a:rPr lang="en-US" sz="3299" dirty="0" err="1">
                <a:solidFill>
                  <a:srgbClr val="FFFFFF"/>
                </a:solidFill>
                <a:latin typeface="Open Sauce Light"/>
              </a:rPr>
              <a:t>Keuangan</a:t>
            </a:r>
            <a:endParaRPr lang="en-US" sz="3299" dirty="0">
              <a:solidFill>
                <a:srgbClr val="FFFFFF"/>
              </a:solidFill>
              <a:latin typeface="Open Sauce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129013" y="4972396"/>
            <a:ext cx="3033083" cy="294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19"/>
              </a:lnSpc>
              <a:spcBef>
                <a:spcPct val="0"/>
              </a:spcBef>
            </a:pPr>
            <a:r>
              <a:rPr lang="id-ID" sz="2800" dirty="0">
                <a:solidFill>
                  <a:srgbClr val="FFFFFF"/>
                </a:solidFill>
                <a:latin typeface="Open Sauce Light"/>
              </a:rPr>
              <a:t>Manajemen piutang, persediaan, kas, proyek dan portofolio</a:t>
            </a:r>
            <a:endParaRPr lang="en-US" sz="2800" dirty="0">
              <a:solidFill>
                <a:srgbClr val="FFFFFF"/>
              </a:solidFill>
              <a:latin typeface="Open Sauce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17039" y="5262909"/>
            <a:ext cx="3033083" cy="112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19"/>
              </a:lnSpc>
              <a:spcBef>
                <a:spcPct val="0"/>
              </a:spcBef>
            </a:pPr>
            <a:r>
              <a:rPr lang="en-US" sz="3299" dirty="0" err="1">
                <a:solidFill>
                  <a:srgbClr val="FFFFFF"/>
                </a:solidFill>
                <a:latin typeface="Open Sauce Light"/>
              </a:rPr>
              <a:t>Manajemen</a:t>
            </a:r>
            <a:r>
              <a:rPr lang="en-US" sz="3299" dirty="0">
                <a:solidFill>
                  <a:srgbClr val="FFFFFF"/>
                </a:solidFill>
                <a:latin typeface="Open Sauce Light"/>
              </a:rPr>
              <a:t> </a:t>
            </a:r>
            <a:r>
              <a:rPr lang="id-ID" sz="3299" dirty="0">
                <a:solidFill>
                  <a:srgbClr val="FFFFFF"/>
                </a:solidFill>
                <a:latin typeface="Open Sauce Light"/>
              </a:rPr>
              <a:t>Modal Kerja</a:t>
            </a:r>
            <a:endParaRPr lang="en-US" sz="3299" dirty="0">
              <a:solidFill>
                <a:srgbClr val="FFFFFF"/>
              </a:solidFill>
              <a:latin typeface="Open Sauce Ligh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7614937" y="5262909"/>
            <a:ext cx="3033083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19"/>
              </a:lnSpc>
              <a:spcBef>
                <a:spcPct val="0"/>
              </a:spcBef>
            </a:pPr>
            <a:r>
              <a:rPr lang="id-ID" sz="3299" dirty="0">
                <a:solidFill>
                  <a:srgbClr val="FFFFFF"/>
                </a:solidFill>
                <a:latin typeface="Open Sauce Light"/>
              </a:rPr>
              <a:t>Nilai Waktu dari Uang</a:t>
            </a:r>
            <a:endParaRPr lang="en-US" sz="3299" dirty="0">
              <a:solidFill>
                <a:srgbClr val="FFFFFF"/>
              </a:solidFill>
              <a:latin typeface="Open Sauc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215</Words>
  <Application>Microsoft Office PowerPoint</Application>
  <PresentationFormat>Custom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CMU Serif Italics</vt:lpstr>
      <vt:lpstr>Open Sauce Medium</vt:lpstr>
      <vt:lpstr>Open Sans Bold</vt:lpstr>
      <vt:lpstr>Open Sauce Light</vt:lpstr>
      <vt:lpstr>Open Sauce Heavy</vt:lpstr>
      <vt:lpstr>CMU Serif</vt:lpstr>
      <vt:lpstr>Arial</vt:lpstr>
      <vt:lpstr>Calibri</vt:lpstr>
      <vt:lpstr>Raleway</vt:lpstr>
      <vt:lpstr>Majesty</vt:lpstr>
      <vt:lpstr>Open Sans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Financial</dc:title>
  <cp:lastModifiedBy>maulidina hidayat</cp:lastModifiedBy>
  <cp:revision>4</cp:revision>
  <dcterms:created xsi:type="dcterms:W3CDTF">2006-08-16T00:00:00Z</dcterms:created>
  <dcterms:modified xsi:type="dcterms:W3CDTF">2023-09-01T02:58:42Z</dcterms:modified>
  <dc:identifier>DAFsymVl81k</dc:identifier>
</cp:coreProperties>
</file>