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7" r:id="rId17"/>
    <p:sldId id="308" r:id="rId18"/>
    <p:sldId id="274" r:id="rId19"/>
    <p:sldId id="275" r:id="rId20"/>
    <p:sldId id="276" r:id="rId21"/>
    <p:sldId id="277" r:id="rId22"/>
    <p:sldId id="278" r:id="rId23"/>
    <p:sldId id="279" r:id="rId24"/>
    <p:sldId id="280" r:id="rId25"/>
    <p:sldId id="282" r:id="rId26"/>
    <p:sldId id="283" r:id="rId27"/>
    <p:sldId id="284" r:id="rId28"/>
    <p:sldId id="285" r:id="rId29"/>
    <p:sldId id="288" r:id="rId30"/>
    <p:sldId id="289" r:id="rId31"/>
    <p:sldId id="290" r:id="rId32"/>
    <p:sldId id="286" r:id="rId33"/>
    <p:sldId id="291" r:id="rId34"/>
    <p:sldId id="287" r:id="rId35"/>
    <p:sldId id="292" r:id="rId36"/>
    <p:sldId id="293" r:id="rId37"/>
    <p:sldId id="294" r:id="rId38"/>
    <p:sldId id="295" r:id="rId39"/>
    <p:sldId id="296" r:id="rId40"/>
    <p:sldId id="300" r:id="rId41"/>
    <p:sldId id="302" r:id="rId42"/>
    <p:sldId id="301" r:id="rId43"/>
    <p:sldId id="298" r:id="rId44"/>
    <p:sldId id="299" r:id="rId45"/>
    <p:sldId id="303" r:id="rId46"/>
    <p:sldId id="304" r:id="rId47"/>
    <p:sldId id="305" r:id="rId48"/>
    <p:sldId id="306" r:id="rId4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43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643392002470339E-2"/>
          <c:y val="0.12852253720579737"/>
          <c:w val="0.87187258761772424"/>
          <c:h val="0.7760180891486711"/>
        </c:manualLayout>
      </c:layout>
      <c:scatterChart>
        <c:scatterStyle val="lineMarker"/>
        <c:varyColors val="0"/>
        <c:ser>
          <c:idx val="0"/>
          <c:order val="0"/>
          <c:tx>
            <c:strRef>
              <c:f>Sheet1!$B$1</c:f>
              <c:strCache>
                <c:ptCount val="1"/>
                <c:pt idx="0">
                  <c:v>x2</c:v>
                </c:pt>
              </c:strCache>
            </c:strRef>
          </c:tx>
          <c:spPr>
            <a:ln w="19050" cap="rnd">
              <a:noFill/>
              <a:round/>
            </a:ln>
            <a:effectLst/>
          </c:spPr>
          <c:marker>
            <c:symbol val="circle"/>
            <c:size val="5"/>
            <c:spPr>
              <a:solidFill>
                <a:schemeClr val="accent1"/>
              </a:solidFill>
              <a:ln w="254000">
                <a:solidFill>
                  <a:srgbClr val="00B050"/>
                </a:solidFill>
              </a:ln>
              <a:effectLst/>
            </c:spPr>
          </c:marker>
          <c:dPt>
            <c:idx val="0"/>
            <c:marker>
              <c:spPr>
                <a:solidFill>
                  <a:schemeClr val="accent1"/>
                </a:solidFill>
                <a:ln w="254000">
                  <a:solidFill>
                    <a:srgbClr val="FF0000"/>
                  </a:solidFill>
                </a:ln>
                <a:effectLst/>
              </c:spPr>
            </c:marker>
            <c:bubble3D val="0"/>
            <c:extLst>
              <c:ext xmlns:c16="http://schemas.microsoft.com/office/drawing/2014/chart" uri="{C3380CC4-5D6E-409C-BE32-E72D297353CC}">
                <c16:uniqueId val="{00000000-E65F-4B62-8D04-6EC787A810EB}"/>
              </c:ext>
            </c:extLst>
          </c:dPt>
          <c:xVal>
            <c:numRef>
              <c:f>Sheet1!$A$2:$A$5</c:f>
              <c:numCache>
                <c:formatCode>General</c:formatCode>
                <c:ptCount val="4"/>
                <c:pt idx="0">
                  <c:v>1</c:v>
                </c:pt>
                <c:pt idx="1">
                  <c:v>0</c:v>
                </c:pt>
                <c:pt idx="2">
                  <c:v>1</c:v>
                </c:pt>
                <c:pt idx="3">
                  <c:v>0</c:v>
                </c:pt>
              </c:numCache>
            </c:numRef>
          </c:xVal>
          <c:yVal>
            <c:numRef>
              <c:f>Sheet1!$B$2:$B$5</c:f>
              <c:numCache>
                <c:formatCode>General</c:formatCode>
                <c:ptCount val="4"/>
                <c:pt idx="0">
                  <c:v>1</c:v>
                </c:pt>
                <c:pt idx="1">
                  <c:v>0</c:v>
                </c:pt>
                <c:pt idx="2">
                  <c:v>0</c:v>
                </c:pt>
                <c:pt idx="3">
                  <c:v>1</c:v>
                </c:pt>
              </c:numCache>
            </c:numRef>
          </c:yVal>
          <c:smooth val="0"/>
          <c:extLst>
            <c:ext xmlns:c16="http://schemas.microsoft.com/office/drawing/2014/chart" uri="{C3380CC4-5D6E-409C-BE32-E72D297353CC}">
              <c16:uniqueId val="{00000001-E65F-4B62-8D04-6EC787A810EB}"/>
            </c:ext>
          </c:extLst>
        </c:ser>
        <c:dLbls>
          <c:showLegendKey val="0"/>
          <c:showVal val="0"/>
          <c:showCatName val="0"/>
          <c:showSerName val="0"/>
          <c:showPercent val="0"/>
          <c:showBubbleSize val="0"/>
        </c:dLbls>
        <c:axId val="141000704"/>
        <c:axId val="141002624"/>
      </c:scatterChart>
      <c:valAx>
        <c:axId val="141000704"/>
        <c:scaling>
          <c:orientation val="minMax"/>
        </c:scaling>
        <c:delete val="0"/>
        <c:axPos val="b"/>
        <c:title>
          <c:tx>
            <c:rich>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id-ID" sz="1800" dirty="0" smtClean="0"/>
                  <a:t>“hadiah”</a:t>
                </a:r>
                <a:endParaRPr lang="id-ID" sz="1800" dirty="0"/>
              </a:p>
            </c:rich>
          </c:tx>
          <c:layout>
            <c:manualLayout>
              <c:xMode val="edge"/>
              <c:yMode val="edge"/>
              <c:x val="0.41221321599505956"/>
              <c:y val="0.827872943908287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1002624"/>
        <c:crosses val="autoZero"/>
        <c:crossBetween val="midCat"/>
      </c:valAx>
      <c:valAx>
        <c:axId val="141002624"/>
        <c:scaling>
          <c:orientation val="minMax"/>
        </c:scaling>
        <c:delete val="0"/>
        <c:axPos val="l"/>
        <c:title>
          <c:tx>
            <c:rich>
              <a:bodyPr rot="-540000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r>
                  <a:rPr lang="id-ID" sz="2000" dirty="0" smtClean="0"/>
                  <a:t>“besar”</a:t>
                </a:r>
                <a:endParaRPr lang="id-ID" sz="2000" dirty="0"/>
              </a:p>
            </c:rich>
          </c:tx>
          <c:layout>
            <c:manualLayout>
              <c:xMode val="edge"/>
              <c:yMode val="edge"/>
              <c:x val="8.5784313725490252E-2"/>
              <c:y val="0.452999973801161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10007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643392002470298E-2"/>
          <c:y val="0.12852253720579737"/>
          <c:w val="0.87187258761772424"/>
          <c:h val="0.77601808914867132"/>
        </c:manualLayout>
      </c:layout>
      <c:scatterChart>
        <c:scatterStyle val="lineMarker"/>
        <c:varyColors val="0"/>
        <c:ser>
          <c:idx val="0"/>
          <c:order val="0"/>
          <c:tx>
            <c:strRef>
              <c:f>Sheet1!$B$1</c:f>
              <c:strCache>
                <c:ptCount val="1"/>
                <c:pt idx="0">
                  <c:v>x2</c:v>
                </c:pt>
              </c:strCache>
            </c:strRef>
          </c:tx>
          <c:spPr>
            <a:ln w="19050" cap="rnd">
              <a:noFill/>
              <a:round/>
            </a:ln>
            <a:effectLst/>
          </c:spPr>
          <c:marker>
            <c:symbol val="circle"/>
            <c:size val="5"/>
            <c:spPr>
              <a:solidFill>
                <a:schemeClr val="accent1"/>
              </a:solidFill>
              <a:ln w="254000">
                <a:solidFill>
                  <a:srgbClr val="00B050"/>
                </a:solidFill>
              </a:ln>
              <a:effectLst/>
            </c:spPr>
          </c:marker>
          <c:dPt>
            <c:idx val="0"/>
            <c:marker>
              <c:spPr>
                <a:solidFill>
                  <a:schemeClr val="accent1"/>
                </a:solidFill>
                <a:ln w="254000">
                  <a:solidFill>
                    <a:srgbClr val="FF0000"/>
                  </a:solidFill>
                </a:ln>
                <a:effectLst/>
              </c:spPr>
            </c:marker>
            <c:bubble3D val="0"/>
            <c:extLst>
              <c:ext xmlns:c16="http://schemas.microsoft.com/office/drawing/2014/chart" uri="{C3380CC4-5D6E-409C-BE32-E72D297353CC}">
                <c16:uniqueId val="{00000000-BD71-4A3E-9FB8-70647B2531CC}"/>
              </c:ext>
            </c:extLst>
          </c:dPt>
          <c:xVal>
            <c:numRef>
              <c:f>Sheet1!$A$2:$A$5</c:f>
              <c:numCache>
                <c:formatCode>General</c:formatCode>
                <c:ptCount val="4"/>
                <c:pt idx="0">
                  <c:v>1</c:v>
                </c:pt>
                <c:pt idx="1">
                  <c:v>0</c:v>
                </c:pt>
                <c:pt idx="2">
                  <c:v>1</c:v>
                </c:pt>
                <c:pt idx="3">
                  <c:v>0</c:v>
                </c:pt>
              </c:numCache>
            </c:numRef>
          </c:xVal>
          <c:yVal>
            <c:numRef>
              <c:f>Sheet1!$B$2:$B$5</c:f>
              <c:numCache>
                <c:formatCode>General</c:formatCode>
                <c:ptCount val="4"/>
                <c:pt idx="0">
                  <c:v>1</c:v>
                </c:pt>
                <c:pt idx="1">
                  <c:v>0</c:v>
                </c:pt>
                <c:pt idx="2">
                  <c:v>0</c:v>
                </c:pt>
                <c:pt idx="3">
                  <c:v>1</c:v>
                </c:pt>
              </c:numCache>
            </c:numRef>
          </c:yVal>
          <c:smooth val="0"/>
          <c:extLst>
            <c:ext xmlns:c16="http://schemas.microsoft.com/office/drawing/2014/chart" uri="{C3380CC4-5D6E-409C-BE32-E72D297353CC}">
              <c16:uniqueId val="{00000001-BD71-4A3E-9FB8-70647B2531CC}"/>
            </c:ext>
          </c:extLst>
        </c:ser>
        <c:dLbls>
          <c:showLegendKey val="0"/>
          <c:showVal val="0"/>
          <c:showCatName val="0"/>
          <c:showSerName val="0"/>
          <c:showPercent val="0"/>
          <c:showBubbleSize val="0"/>
        </c:dLbls>
        <c:axId val="102846464"/>
        <c:axId val="102848384"/>
      </c:scatterChart>
      <c:valAx>
        <c:axId val="102846464"/>
        <c:scaling>
          <c:orientation val="minMax"/>
        </c:scaling>
        <c:delete val="0"/>
        <c:axPos val="b"/>
        <c:title>
          <c:tx>
            <c:rich>
              <a:bodyPr rot="0" spcFirstLastPara="1" vertOverflow="ellipsis" vert="horz" wrap="square" anchor="ctr" anchorCtr="1"/>
              <a:lstStyle/>
              <a:p>
                <a:pPr>
                  <a:defRPr lang="en-US" sz="1800" b="0" i="0" u="none" strike="noStrike" kern="1200" baseline="0">
                    <a:solidFill>
                      <a:schemeClr val="tx1">
                        <a:lumMod val="65000"/>
                        <a:lumOff val="35000"/>
                      </a:schemeClr>
                    </a:solidFill>
                    <a:latin typeface="+mn-lt"/>
                    <a:ea typeface="+mn-ea"/>
                    <a:cs typeface="+mn-cs"/>
                  </a:defRPr>
                </a:pPr>
                <a:r>
                  <a:rPr lang="id-ID" sz="1800" dirty="0" smtClean="0"/>
                  <a:t>“hadiah”</a:t>
                </a:r>
                <a:endParaRPr lang="id-ID" sz="1800" dirty="0"/>
              </a:p>
            </c:rich>
          </c:tx>
          <c:layout>
            <c:manualLayout>
              <c:xMode val="edge"/>
              <c:yMode val="edge"/>
              <c:x val="0.41221321599505956"/>
              <c:y val="0.827872943908287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02848384"/>
        <c:crosses val="autoZero"/>
        <c:crossBetween val="midCat"/>
      </c:valAx>
      <c:valAx>
        <c:axId val="102848384"/>
        <c:scaling>
          <c:orientation val="minMax"/>
        </c:scaling>
        <c:delete val="0"/>
        <c:axPos val="l"/>
        <c:title>
          <c:tx>
            <c:rich>
              <a:bodyPr rot="-5400000" spcFirstLastPara="1" vertOverflow="ellipsis" vert="horz" wrap="square" anchor="ctr" anchorCtr="1"/>
              <a:lstStyle/>
              <a:p>
                <a:pPr>
                  <a:defRPr lang="en-US" sz="2000" b="0" i="0" u="none" strike="noStrike" kern="1200" baseline="0">
                    <a:solidFill>
                      <a:schemeClr val="tx1">
                        <a:lumMod val="65000"/>
                        <a:lumOff val="35000"/>
                      </a:schemeClr>
                    </a:solidFill>
                    <a:latin typeface="+mn-lt"/>
                    <a:ea typeface="+mn-ea"/>
                    <a:cs typeface="+mn-cs"/>
                  </a:defRPr>
                </a:pPr>
                <a:r>
                  <a:rPr lang="id-ID" sz="2000" dirty="0" smtClean="0"/>
                  <a:t>“besar”</a:t>
                </a:r>
                <a:endParaRPr lang="id-ID" sz="2000" dirty="0"/>
              </a:p>
            </c:rich>
          </c:tx>
          <c:layout>
            <c:manualLayout>
              <c:xMode val="edge"/>
              <c:yMode val="edge"/>
              <c:x val="8.5784313725490238E-2"/>
              <c:y val="0.452999973801161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028464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0.12882</cdr:x>
      <cdr:y>0</cdr:y>
    </cdr:from>
    <cdr:to>
      <cdr:x>1</cdr:x>
      <cdr:y>0.82869</cdr:y>
    </cdr:to>
    <cdr:cxnSp macro="">
      <cdr:nvCxnSpPr>
        <cdr:cNvPr id="3" name="Straight Connector 2"/>
        <cdr:cNvCxnSpPr/>
      </cdr:nvCxnSpPr>
      <cdr:spPr>
        <a:xfrm xmlns:a="http://schemas.openxmlformats.org/drawingml/2006/main">
          <a:off x="667512" y="0"/>
          <a:ext cx="4514088" cy="3605911"/>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19852C3-1CF3-4558-AED2-E61CA70B286A}" type="datetimeFigureOut">
              <a:rPr lang="id-ID" smtClean="0"/>
              <a:pPr/>
              <a:t>10/06/2020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71F69C-953D-492E-A5FB-15FA43E3636D}" type="slidenum">
              <a:rPr lang="id-ID" smtClean="0"/>
              <a:pPr/>
              <a:t>‹#›</a:t>
            </a:fld>
            <a:endParaRPr 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38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71F69C-953D-492E-A5FB-15FA43E3636D}" type="slidenum">
              <a:rPr lang="id-ID" smtClean="0"/>
              <a:pPr/>
              <a:t>‹#›</a:t>
            </a:fld>
            <a:endParaRPr lang="id-ID"/>
          </a:p>
        </p:txBody>
      </p:sp>
    </p:spTree>
    <p:extLst>
      <p:ext uri="{BB962C8B-B14F-4D97-AF65-F5344CB8AC3E}">
        <p14:creationId xmlns:p14="http://schemas.microsoft.com/office/powerpoint/2010/main" val="44752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71F69C-953D-492E-A5FB-15FA43E3636D}" type="slidenum">
              <a:rPr lang="id-ID" smtClean="0"/>
              <a:pPr/>
              <a:t>‹#›</a:t>
            </a:fld>
            <a:endParaRPr lang="id-ID"/>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04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71F69C-953D-492E-A5FB-15FA43E3636D}" type="slidenum">
              <a:rPr lang="id-ID" smtClean="0"/>
              <a:pPr/>
              <a:t>‹#›</a:t>
            </a:fld>
            <a:endParaRPr lang="id-ID"/>
          </a:p>
        </p:txBody>
      </p:sp>
    </p:spTree>
    <p:extLst>
      <p:ext uri="{BB962C8B-B14F-4D97-AF65-F5344CB8AC3E}">
        <p14:creationId xmlns:p14="http://schemas.microsoft.com/office/powerpoint/2010/main" val="11344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D71F69C-953D-492E-A5FB-15FA43E3636D}" type="slidenum">
              <a:rPr lang="id-ID" smtClean="0"/>
              <a:pPr/>
              <a:t>‹#›</a:t>
            </a:fld>
            <a:endParaRPr lang="id-ID"/>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9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71F69C-953D-492E-A5FB-15FA43E3636D}" type="slidenum">
              <a:rPr lang="id-ID" smtClean="0"/>
              <a:pPr/>
              <a:t>‹#›</a:t>
            </a:fld>
            <a:endParaRPr lang="id-ID"/>
          </a:p>
        </p:txBody>
      </p:sp>
    </p:spTree>
    <p:extLst>
      <p:ext uri="{BB962C8B-B14F-4D97-AF65-F5344CB8AC3E}">
        <p14:creationId xmlns:p14="http://schemas.microsoft.com/office/powerpoint/2010/main" val="319583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D71F69C-953D-492E-A5FB-15FA43E3636D}" type="slidenum">
              <a:rPr lang="id-ID" smtClean="0"/>
              <a:pPr/>
              <a:t>‹#›</a:t>
            </a:fld>
            <a:endParaRPr lang="id-ID"/>
          </a:p>
        </p:txBody>
      </p:sp>
    </p:spTree>
    <p:extLst>
      <p:ext uri="{BB962C8B-B14F-4D97-AF65-F5344CB8AC3E}">
        <p14:creationId xmlns:p14="http://schemas.microsoft.com/office/powerpoint/2010/main" val="2231571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D71F69C-953D-492E-A5FB-15FA43E3636D}" type="slidenum">
              <a:rPr lang="id-ID" smtClean="0"/>
              <a:pPr/>
              <a:t>‹#›</a:t>
            </a:fld>
            <a:endParaRPr lang="id-ID"/>
          </a:p>
        </p:txBody>
      </p:sp>
    </p:spTree>
    <p:extLst>
      <p:ext uri="{BB962C8B-B14F-4D97-AF65-F5344CB8AC3E}">
        <p14:creationId xmlns:p14="http://schemas.microsoft.com/office/powerpoint/2010/main" val="2007400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D71F69C-953D-492E-A5FB-15FA43E3636D}" type="slidenum">
              <a:rPr lang="id-ID" smtClean="0"/>
              <a:pPr/>
              <a:t>‹#›</a:t>
            </a:fld>
            <a:endParaRPr lang="id-ID"/>
          </a:p>
        </p:txBody>
      </p:sp>
    </p:spTree>
    <p:extLst>
      <p:ext uri="{BB962C8B-B14F-4D97-AF65-F5344CB8AC3E}">
        <p14:creationId xmlns:p14="http://schemas.microsoft.com/office/powerpoint/2010/main" val="348089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71F69C-953D-492E-A5FB-15FA43E3636D}" type="slidenum">
              <a:rPr lang="id-ID" smtClean="0"/>
              <a:pPr/>
              <a:t>‹#›</a:t>
            </a:fld>
            <a:endParaRPr lang="id-ID"/>
          </a:p>
        </p:txBody>
      </p:sp>
    </p:spTree>
    <p:extLst>
      <p:ext uri="{BB962C8B-B14F-4D97-AF65-F5344CB8AC3E}">
        <p14:creationId xmlns:p14="http://schemas.microsoft.com/office/powerpoint/2010/main" val="371692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852C3-1CF3-4558-AED2-E61CA70B286A}" type="datetimeFigureOut">
              <a:rPr lang="id-ID" smtClean="0"/>
              <a:pPr/>
              <a:t>10/06/2020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D71F69C-953D-492E-A5FB-15FA43E3636D}" type="slidenum">
              <a:rPr lang="id-ID" smtClean="0"/>
              <a:pPr/>
              <a:t>‹#›</a:t>
            </a:fld>
            <a:endParaRPr lang="id-ID"/>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94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19852C3-1CF3-4558-AED2-E61CA70B286A}" type="datetimeFigureOut">
              <a:rPr lang="id-ID" smtClean="0"/>
              <a:pPr/>
              <a:t>10/06/2020</a:t>
            </a:fld>
            <a:endParaRPr lang="id-ID"/>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d-ID"/>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D71F69C-953D-492E-A5FB-15FA43E3636D}" type="slidenum">
              <a:rPr lang="id-ID" smtClean="0"/>
              <a:pPr/>
              <a:t>‹#›</a:t>
            </a:fld>
            <a:endParaRPr lang="id-ID"/>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3435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Ingredients of Machine Learning</a:t>
            </a:r>
            <a:endParaRPr lang="id-ID" dirty="0"/>
          </a:p>
        </p:txBody>
      </p:sp>
      <p:sp>
        <p:nvSpPr>
          <p:cNvPr id="3" name="Subtitle 2"/>
          <p:cNvSpPr>
            <a:spLocks noGrp="1"/>
          </p:cNvSpPr>
          <p:nvPr>
            <p:ph type="subTitle" idx="1"/>
          </p:nvPr>
        </p:nvSpPr>
        <p:spPr/>
        <p:txBody>
          <a:bodyPr/>
          <a:lstStyle/>
          <a:p>
            <a:r>
              <a:rPr lang="id-ID" b="1" dirty="0"/>
              <a:t>KS141321 </a:t>
            </a:r>
            <a:r>
              <a:rPr lang="id-ID" b="1" dirty="0">
                <a:solidFill>
                  <a:srgbClr val="00B0F0"/>
                </a:solidFill>
              </a:rPr>
              <a:t>SISTEM CERDAS</a:t>
            </a:r>
            <a:r>
              <a:rPr lang="id-ID" dirty="0">
                <a:solidFill>
                  <a:srgbClr val="00B0F0"/>
                </a:solidFill>
              </a:rPr>
              <a:t> </a:t>
            </a:r>
          </a:p>
          <a:p>
            <a:r>
              <a:rPr lang="id-ID">
                <a:solidFill>
                  <a:srgbClr val="C00000"/>
                </a:solidFill>
              </a:rPr>
              <a:t>Materi </a:t>
            </a:r>
            <a:r>
              <a:rPr lang="id-ID" smtClean="0">
                <a:solidFill>
                  <a:srgbClr val="C00000"/>
                </a:solidFill>
              </a:rPr>
              <a:t>3</a:t>
            </a:r>
            <a:endParaRPr lang="id-ID" dirty="0">
              <a:solidFill>
                <a:srgbClr val="C00000"/>
              </a:solidFill>
            </a:endParaRPr>
          </a:p>
          <a:p>
            <a:r>
              <a:rPr lang="id-ID" b="1" dirty="0">
                <a:solidFill>
                  <a:schemeClr val="tx1"/>
                </a:solidFill>
              </a:rPr>
              <a:t>Jurusan Sistem Informasi ITS</a:t>
            </a:r>
          </a:p>
        </p:txBody>
      </p:sp>
    </p:spTree>
    <p:extLst>
      <p:ext uri="{BB962C8B-B14F-4D97-AF65-F5344CB8AC3E}">
        <p14:creationId xmlns:p14="http://schemas.microsoft.com/office/powerpoint/2010/main" val="3553398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 Small Training Example Set for Spam Filtering</a:t>
            </a:r>
            <a:endParaRPr lang="id-ID" dirty="0"/>
          </a:p>
        </p:txBody>
      </p:sp>
      <p:sp>
        <p:nvSpPr>
          <p:cNvPr id="4" name="Content Placeholder 3"/>
          <p:cNvSpPr>
            <a:spLocks noGrp="1"/>
          </p:cNvSpPr>
          <p:nvPr>
            <p:ph sz="half" idx="1"/>
          </p:nvPr>
        </p:nvSpPr>
        <p:spPr>
          <a:xfrm>
            <a:off x="838199" y="2161801"/>
            <a:ext cx="10349753" cy="1428563"/>
          </a:xfrm>
        </p:spPr>
        <p:txBody>
          <a:bodyPr>
            <a:normAutofit/>
          </a:bodyPr>
          <a:lstStyle/>
          <a:p>
            <a:r>
              <a:rPr lang="id-ID" sz="2400" dirty="0" smtClean="0"/>
              <a:t>Misalkan kita memiliki contoh data empat buah e-mail yang sudah digolongkan menjadi spam dan bukan spam</a:t>
            </a:r>
          </a:p>
          <a:p>
            <a:r>
              <a:rPr lang="id-ID" sz="2400" dirty="0" smtClean="0"/>
              <a:t>Ada dua kata yang kita pilih sebagai fitur, “hadiah” (x</a:t>
            </a:r>
            <a:r>
              <a:rPr lang="id-ID" sz="2400" baseline="-25000" dirty="0" smtClean="0"/>
              <a:t>1</a:t>
            </a:r>
            <a:r>
              <a:rPr lang="id-ID" sz="2400" dirty="0" smtClean="0"/>
              <a:t>) dan “besar” (x</a:t>
            </a:r>
            <a:r>
              <a:rPr lang="id-ID" sz="2400" baseline="-25000" dirty="0" smtClean="0"/>
              <a:t>2</a:t>
            </a:r>
            <a:r>
              <a:rPr lang="id-ID" sz="2400" dirty="0" smtClean="0"/>
              <a:t>)</a:t>
            </a:r>
          </a:p>
          <a:p>
            <a:endParaRPr lang="id-ID" sz="2400" dirty="0" smtClean="0"/>
          </a:p>
          <a:p>
            <a:endParaRPr lang="id-ID" sz="32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632888478"/>
              </p:ext>
            </p:extLst>
          </p:nvPr>
        </p:nvGraphicFramePr>
        <p:xfrm>
          <a:off x="1027488" y="3590364"/>
          <a:ext cx="9716712" cy="2590800"/>
        </p:xfrm>
        <a:graphic>
          <a:graphicData uri="http://schemas.openxmlformats.org/drawingml/2006/table">
            <a:tbl>
              <a:tblPr firstRow="1" bandRow="1">
                <a:tableStyleId>{5C22544A-7EE6-4342-B048-85BDC9FD1C3A}</a:tableStyleId>
              </a:tblPr>
              <a:tblGrid>
                <a:gridCol w="1619452">
                  <a:extLst>
                    <a:ext uri="{9D8B030D-6E8A-4147-A177-3AD203B41FA5}">
                      <a16:colId xmlns:a16="http://schemas.microsoft.com/office/drawing/2014/main" val="20000"/>
                    </a:ext>
                  </a:extLst>
                </a:gridCol>
                <a:gridCol w="1619452">
                  <a:extLst>
                    <a:ext uri="{9D8B030D-6E8A-4147-A177-3AD203B41FA5}">
                      <a16:colId xmlns:a16="http://schemas.microsoft.com/office/drawing/2014/main" val="20001"/>
                    </a:ext>
                  </a:extLst>
                </a:gridCol>
                <a:gridCol w="1619452">
                  <a:extLst>
                    <a:ext uri="{9D8B030D-6E8A-4147-A177-3AD203B41FA5}">
                      <a16:colId xmlns:a16="http://schemas.microsoft.com/office/drawing/2014/main" val="20002"/>
                    </a:ext>
                  </a:extLst>
                </a:gridCol>
                <a:gridCol w="1619452">
                  <a:extLst>
                    <a:ext uri="{9D8B030D-6E8A-4147-A177-3AD203B41FA5}">
                      <a16:colId xmlns:a16="http://schemas.microsoft.com/office/drawing/2014/main" val="20003"/>
                    </a:ext>
                  </a:extLst>
                </a:gridCol>
                <a:gridCol w="1619452">
                  <a:extLst>
                    <a:ext uri="{9D8B030D-6E8A-4147-A177-3AD203B41FA5}">
                      <a16:colId xmlns:a16="http://schemas.microsoft.com/office/drawing/2014/main" val="20004"/>
                    </a:ext>
                  </a:extLst>
                </a:gridCol>
                <a:gridCol w="1619452">
                  <a:extLst>
                    <a:ext uri="{9D8B030D-6E8A-4147-A177-3AD203B41FA5}">
                      <a16:colId xmlns:a16="http://schemas.microsoft.com/office/drawing/2014/main" val="20005"/>
                    </a:ext>
                  </a:extLst>
                </a:gridCol>
              </a:tblGrid>
              <a:tr h="370840">
                <a:tc>
                  <a:txBody>
                    <a:bodyPr/>
                    <a:lstStyle/>
                    <a:p>
                      <a:r>
                        <a:rPr lang="id-ID" sz="2000" dirty="0" smtClean="0"/>
                        <a:t>E-mail</a:t>
                      </a:r>
                      <a:endParaRPr lang="id-ID" sz="2000" dirty="0"/>
                    </a:p>
                  </a:txBody>
                  <a:tcPr/>
                </a:tc>
                <a:tc>
                  <a:txBody>
                    <a:bodyPr/>
                    <a:lstStyle/>
                    <a:p>
                      <a:r>
                        <a:rPr lang="id-ID" sz="2000" dirty="0" smtClean="0"/>
                        <a:t>Mengandung</a:t>
                      </a:r>
                      <a:r>
                        <a:rPr lang="id-ID" sz="2000" baseline="0" dirty="0" smtClean="0"/>
                        <a:t> kata “hadiah”?</a:t>
                      </a:r>
                      <a:endParaRPr lang="id-ID" sz="2000" dirty="0"/>
                    </a:p>
                  </a:txBody>
                  <a:tcPr/>
                </a:tc>
                <a:tc>
                  <a:txBody>
                    <a:bodyPr/>
                    <a:lstStyle/>
                    <a:p>
                      <a:r>
                        <a:rPr lang="id-ID" sz="2000" dirty="0" smtClean="0"/>
                        <a:t>Mengandung kata “besar”?</a:t>
                      </a:r>
                      <a:endParaRPr lang="id-ID" sz="2000" dirty="0"/>
                    </a:p>
                  </a:txBody>
                  <a:tcPr/>
                </a:tc>
                <a:tc>
                  <a:txBody>
                    <a:bodyPr/>
                    <a:lstStyle/>
                    <a:p>
                      <a:r>
                        <a:rPr lang="id-ID" sz="2400" dirty="0" smtClean="0"/>
                        <a:t>x</a:t>
                      </a:r>
                      <a:r>
                        <a:rPr lang="id-ID" sz="2400" baseline="-25000" dirty="0" smtClean="0"/>
                        <a:t>1</a:t>
                      </a:r>
                      <a:endParaRPr lang="id-ID" sz="2400" baseline="-25000" dirty="0"/>
                    </a:p>
                  </a:txBody>
                  <a:tcPr/>
                </a:tc>
                <a:tc>
                  <a:txBody>
                    <a:bodyPr/>
                    <a:lstStyle/>
                    <a:p>
                      <a:r>
                        <a:rPr lang="id-ID" sz="2400" dirty="0" smtClean="0"/>
                        <a:t>x</a:t>
                      </a:r>
                      <a:r>
                        <a:rPr lang="id-ID" sz="2400" baseline="-25000" dirty="0" smtClean="0"/>
                        <a:t>2</a:t>
                      </a:r>
                      <a:endParaRPr lang="id-ID" sz="2400" baseline="-25000" dirty="0"/>
                    </a:p>
                  </a:txBody>
                  <a:tcPr/>
                </a:tc>
                <a:tc>
                  <a:txBody>
                    <a:bodyPr/>
                    <a:lstStyle/>
                    <a:p>
                      <a:r>
                        <a:rPr lang="id-ID" sz="2000" dirty="0" smtClean="0"/>
                        <a:t>Spam?</a:t>
                      </a:r>
                      <a:endParaRPr lang="id-ID" sz="2000" dirty="0"/>
                    </a:p>
                  </a:txBody>
                  <a:tcPr/>
                </a:tc>
                <a:extLst>
                  <a:ext uri="{0D108BD9-81ED-4DB2-BD59-A6C34878D82A}">
                    <a16:rowId xmlns:a16="http://schemas.microsoft.com/office/drawing/2014/main" val="10000"/>
                  </a:ext>
                </a:extLst>
              </a:tr>
              <a:tr h="370840">
                <a:tc>
                  <a:txBody>
                    <a:bodyPr/>
                    <a:lstStyle/>
                    <a:p>
                      <a:r>
                        <a:rPr lang="id-ID" sz="2000" dirty="0" smtClean="0"/>
                        <a:t>1</a:t>
                      </a:r>
                      <a:endParaRPr lang="id-ID" sz="2000" dirty="0"/>
                    </a:p>
                  </a:txBody>
                  <a:tcPr/>
                </a:tc>
                <a:tc>
                  <a:txBody>
                    <a:bodyPr/>
                    <a:lstStyle/>
                    <a:p>
                      <a:r>
                        <a:rPr lang="id-ID" sz="2000" dirty="0" smtClean="0"/>
                        <a:t>Ya</a:t>
                      </a:r>
                      <a:endParaRPr lang="id-ID" sz="2000" dirty="0"/>
                    </a:p>
                  </a:txBody>
                  <a:tcPr/>
                </a:tc>
                <a:tc>
                  <a:txBody>
                    <a:bodyPr/>
                    <a:lstStyle/>
                    <a:p>
                      <a:r>
                        <a:rPr lang="id-ID" sz="2000" dirty="0" smtClean="0"/>
                        <a:t>Ya</a:t>
                      </a:r>
                      <a:endParaRPr lang="id-ID" sz="2000" dirty="0"/>
                    </a:p>
                  </a:txBody>
                  <a:tcPr/>
                </a:tc>
                <a:tc>
                  <a:txBody>
                    <a:bodyPr/>
                    <a:lstStyle/>
                    <a:p>
                      <a:r>
                        <a:rPr lang="id-ID" sz="2000" dirty="0" smtClean="0"/>
                        <a:t>1</a:t>
                      </a:r>
                      <a:endParaRPr lang="id-ID" sz="2000" dirty="0"/>
                    </a:p>
                  </a:txBody>
                  <a:tcPr/>
                </a:tc>
                <a:tc>
                  <a:txBody>
                    <a:bodyPr/>
                    <a:lstStyle/>
                    <a:p>
                      <a:r>
                        <a:rPr lang="id-ID" sz="2000" dirty="0" smtClean="0"/>
                        <a:t>1</a:t>
                      </a:r>
                      <a:endParaRPr lang="id-ID" sz="2000" dirty="0"/>
                    </a:p>
                  </a:txBody>
                  <a:tcPr/>
                </a:tc>
                <a:tc>
                  <a:txBody>
                    <a:bodyPr/>
                    <a:lstStyle/>
                    <a:p>
                      <a:r>
                        <a:rPr lang="id-ID" sz="2000" dirty="0" smtClean="0"/>
                        <a:t>Ya</a:t>
                      </a:r>
                      <a:endParaRPr lang="id-ID" sz="2000" dirty="0"/>
                    </a:p>
                  </a:txBody>
                  <a:tcPr/>
                </a:tc>
                <a:extLst>
                  <a:ext uri="{0D108BD9-81ED-4DB2-BD59-A6C34878D82A}">
                    <a16:rowId xmlns:a16="http://schemas.microsoft.com/office/drawing/2014/main" val="10001"/>
                  </a:ext>
                </a:extLst>
              </a:tr>
              <a:tr h="370840">
                <a:tc>
                  <a:txBody>
                    <a:bodyPr/>
                    <a:lstStyle/>
                    <a:p>
                      <a:r>
                        <a:rPr lang="id-ID" sz="2000" dirty="0" smtClean="0"/>
                        <a:t>2</a:t>
                      </a:r>
                      <a:endParaRPr lang="id-ID" sz="2000" dirty="0"/>
                    </a:p>
                  </a:txBody>
                  <a:tcPr/>
                </a:tc>
                <a:tc>
                  <a:txBody>
                    <a:bodyPr/>
                    <a:lstStyle/>
                    <a:p>
                      <a:r>
                        <a:rPr lang="id-ID" sz="2000" dirty="0" smtClean="0"/>
                        <a:t>Tidak</a:t>
                      </a:r>
                      <a:endParaRPr lang="id-ID" sz="2000" dirty="0"/>
                    </a:p>
                  </a:txBody>
                  <a:tcPr/>
                </a:tc>
                <a:tc>
                  <a:txBody>
                    <a:bodyPr/>
                    <a:lstStyle/>
                    <a:p>
                      <a:r>
                        <a:rPr lang="id-ID" sz="2000" dirty="0" smtClean="0"/>
                        <a:t>Tidak</a:t>
                      </a:r>
                      <a:endParaRPr lang="id-ID" sz="2000" dirty="0"/>
                    </a:p>
                  </a:txBody>
                  <a:tcPr/>
                </a:tc>
                <a:tc>
                  <a:txBody>
                    <a:bodyPr/>
                    <a:lstStyle/>
                    <a:p>
                      <a:r>
                        <a:rPr lang="id-ID" sz="2000" dirty="0" smtClean="0"/>
                        <a:t>0</a:t>
                      </a:r>
                      <a:endParaRPr lang="id-ID" sz="2000" dirty="0"/>
                    </a:p>
                  </a:txBody>
                  <a:tcPr/>
                </a:tc>
                <a:tc>
                  <a:txBody>
                    <a:bodyPr/>
                    <a:lstStyle/>
                    <a:p>
                      <a:r>
                        <a:rPr lang="id-ID" sz="2000" dirty="0" smtClean="0"/>
                        <a:t>0</a:t>
                      </a:r>
                      <a:endParaRPr lang="id-ID" sz="2000" dirty="0"/>
                    </a:p>
                  </a:txBody>
                  <a:tcPr/>
                </a:tc>
                <a:tc>
                  <a:txBody>
                    <a:bodyPr/>
                    <a:lstStyle/>
                    <a:p>
                      <a:r>
                        <a:rPr lang="id-ID" sz="2000" dirty="0" smtClean="0"/>
                        <a:t>Bukan</a:t>
                      </a:r>
                      <a:endParaRPr lang="id-ID" sz="2000" dirty="0"/>
                    </a:p>
                  </a:txBody>
                  <a:tcPr/>
                </a:tc>
                <a:extLst>
                  <a:ext uri="{0D108BD9-81ED-4DB2-BD59-A6C34878D82A}">
                    <a16:rowId xmlns:a16="http://schemas.microsoft.com/office/drawing/2014/main" val="10002"/>
                  </a:ext>
                </a:extLst>
              </a:tr>
              <a:tr h="370840">
                <a:tc>
                  <a:txBody>
                    <a:bodyPr/>
                    <a:lstStyle/>
                    <a:p>
                      <a:r>
                        <a:rPr lang="id-ID" sz="2000" dirty="0" smtClean="0"/>
                        <a:t>3</a:t>
                      </a:r>
                      <a:endParaRPr lang="id-ID" sz="2000" dirty="0"/>
                    </a:p>
                  </a:txBody>
                  <a:tcPr/>
                </a:tc>
                <a:tc>
                  <a:txBody>
                    <a:bodyPr/>
                    <a:lstStyle/>
                    <a:p>
                      <a:r>
                        <a:rPr lang="id-ID" sz="2000" dirty="0" smtClean="0"/>
                        <a:t>Ya</a:t>
                      </a:r>
                      <a:endParaRPr lang="id-ID" sz="2000" dirty="0"/>
                    </a:p>
                  </a:txBody>
                  <a:tcPr/>
                </a:tc>
                <a:tc>
                  <a:txBody>
                    <a:bodyPr/>
                    <a:lstStyle/>
                    <a:p>
                      <a:r>
                        <a:rPr lang="id-ID" sz="2000" dirty="0" smtClean="0"/>
                        <a:t>Tidak</a:t>
                      </a:r>
                      <a:endParaRPr lang="id-ID" sz="2000" dirty="0"/>
                    </a:p>
                  </a:txBody>
                  <a:tcPr/>
                </a:tc>
                <a:tc>
                  <a:txBody>
                    <a:bodyPr/>
                    <a:lstStyle/>
                    <a:p>
                      <a:r>
                        <a:rPr lang="id-ID" sz="2000" dirty="0" smtClean="0"/>
                        <a:t>1</a:t>
                      </a:r>
                      <a:endParaRPr lang="id-ID" sz="2000" dirty="0"/>
                    </a:p>
                  </a:txBody>
                  <a:tcPr/>
                </a:tc>
                <a:tc>
                  <a:txBody>
                    <a:bodyPr/>
                    <a:lstStyle/>
                    <a:p>
                      <a:r>
                        <a:rPr lang="id-ID" sz="2000" dirty="0" smtClean="0"/>
                        <a:t>0</a:t>
                      </a:r>
                      <a:endParaRPr lang="id-ID" sz="2000" dirty="0"/>
                    </a:p>
                  </a:txBody>
                  <a:tcPr/>
                </a:tc>
                <a:tc>
                  <a:txBody>
                    <a:bodyPr/>
                    <a:lstStyle/>
                    <a:p>
                      <a:r>
                        <a:rPr lang="id-ID" sz="2000" dirty="0" smtClean="0"/>
                        <a:t>Bukan</a:t>
                      </a:r>
                      <a:endParaRPr lang="id-ID" sz="2000" dirty="0"/>
                    </a:p>
                  </a:txBody>
                  <a:tcPr/>
                </a:tc>
                <a:extLst>
                  <a:ext uri="{0D108BD9-81ED-4DB2-BD59-A6C34878D82A}">
                    <a16:rowId xmlns:a16="http://schemas.microsoft.com/office/drawing/2014/main" val="10003"/>
                  </a:ext>
                </a:extLst>
              </a:tr>
              <a:tr h="370840">
                <a:tc>
                  <a:txBody>
                    <a:bodyPr/>
                    <a:lstStyle/>
                    <a:p>
                      <a:r>
                        <a:rPr lang="id-ID" sz="2000" dirty="0" smtClean="0"/>
                        <a:t>4</a:t>
                      </a:r>
                      <a:endParaRPr lang="id-ID" sz="2000" dirty="0"/>
                    </a:p>
                  </a:txBody>
                  <a:tcPr/>
                </a:tc>
                <a:tc>
                  <a:txBody>
                    <a:bodyPr/>
                    <a:lstStyle/>
                    <a:p>
                      <a:r>
                        <a:rPr lang="id-ID" sz="2000" dirty="0" smtClean="0"/>
                        <a:t>Tidak</a:t>
                      </a:r>
                      <a:endParaRPr lang="id-ID" sz="2000" dirty="0"/>
                    </a:p>
                  </a:txBody>
                  <a:tcPr/>
                </a:tc>
                <a:tc>
                  <a:txBody>
                    <a:bodyPr/>
                    <a:lstStyle/>
                    <a:p>
                      <a:r>
                        <a:rPr lang="id-ID" sz="2000" dirty="0" smtClean="0"/>
                        <a:t>Ya</a:t>
                      </a:r>
                      <a:endParaRPr lang="id-ID" sz="2000" dirty="0"/>
                    </a:p>
                  </a:txBody>
                  <a:tcPr/>
                </a:tc>
                <a:tc>
                  <a:txBody>
                    <a:bodyPr/>
                    <a:lstStyle/>
                    <a:p>
                      <a:r>
                        <a:rPr lang="id-ID" sz="2000" dirty="0" smtClean="0"/>
                        <a:t>0</a:t>
                      </a:r>
                      <a:endParaRPr lang="id-ID" sz="2000" dirty="0"/>
                    </a:p>
                  </a:txBody>
                  <a:tcPr/>
                </a:tc>
                <a:tc>
                  <a:txBody>
                    <a:bodyPr/>
                    <a:lstStyle/>
                    <a:p>
                      <a:r>
                        <a:rPr lang="id-ID" sz="2000" dirty="0" smtClean="0"/>
                        <a:t>1</a:t>
                      </a:r>
                      <a:endParaRPr lang="id-ID" sz="2000" dirty="0"/>
                    </a:p>
                  </a:txBody>
                  <a:tcPr/>
                </a:tc>
                <a:tc>
                  <a:txBody>
                    <a:bodyPr/>
                    <a:lstStyle/>
                    <a:p>
                      <a:r>
                        <a:rPr lang="id-ID" sz="2000" dirty="0" smtClean="0"/>
                        <a:t>Bukan</a:t>
                      </a:r>
                      <a:endParaRPr lang="id-ID"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2070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Pemisah Spam dan Bukan Spam</a:t>
            </a:r>
            <a:endParaRPr lang="id-ID" dirty="0"/>
          </a:p>
        </p:txBody>
      </p:sp>
      <p:sp>
        <p:nvSpPr>
          <p:cNvPr id="3" name="Content Placeholder 2"/>
          <p:cNvSpPr>
            <a:spLocks noGrp="1"/>
          </p:cNvSpPr>
          <p:nvPr>
            <p:ph sz="half" idx="1"/>
          </p:nvPr>
        </p:nvSpPr>
        <p:spPr>
          <a:xfrm>
            <a:off x="838200" y="2757267"/>
            <a:ext cx="5181600" cy="2996419"/>
          </a:xfrm>
        </p:spPr>
        <p:txBody>
          <a:bodyPr>
            <a:normAutofit/>
          </a:bodyPr>
          <a:lstStyle/>
          <a:p>
            <a:r>
              <a:rPr lang="id-ID" sz="2400" dirty="0" smtClean="0"/>
              <a:t>Misalkan data pelatihan tersebut kita gambarkan dalam ruang dua dimensi seperti gambar di samping</a:t>
            </a:r>
          </a:p>
          <a:p>
            <a:endParaRPr lang="id-ID" sz="2400" dirty="0"/>
          </a:p>
          <a:p>
            <a:r>
              <a:rPr lang="id-ID" sz="2400" dirty="0"/>
              <a:t>Bagaimana memisahkan antara spam dan bukan spam</a:t>
            </a:r>
            <a:r>
              <a:rPr lang="id-ID" sz="2400" dirty="0" smtClean="0"/>
              <a:t>?</a:t>
            </a:r>
            <a:endParaRPr lang="id-ID" sz="2400"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043229931"/>
              </p:ext>
            </p:extLst>
          </p:nvPr>
        </p:nvGraphicFramePr>
        <p:xfrm>
          <a:off x="5989638" y="2286000"/>
          <a:ext cx="47545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822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Pemisah Spam dan Bukan Spam (2)</a:t>
            </a:r>
            <a:endParaRPr lang="id-ID" dirty="0"/>
          </a:p>
        </p:txBody>
      </p:sp>
      <p:sp>
        <p:nvSpPr>
          <p:cNvPr id="3" name="Content Placeholder 2"/>
          <p:cNvSpPr>
            <a:spLocks noGrp="1"/>
          </p:cNvSpPr>
          <p:nvPr>
            <p:ph sz="half" idx="1"/>
          </p:nvPr>
        </p:nvSpPr>
        <p:spPr/>
        <p:txBody>
          <a:bodyPr>
            <a:normAutofit/>
          </a:bodyPr>
          <a:lstStyle/>
          <a:p>
            <a:r>
              <a:rPr lang="id-ID" sz="2600" dirty="0" smtClean="0"/>
              <a:t>Kita dapat memisahkan kedua kategori tersebut dengan suatu garis pemisah, sebagai contoh:</a:t>
            </a:r>
          </a:p>
          <a:p>
            <a:pPr marL="0" indent="0">
              <a:buNone/>
            </a:pPr>
            <a:r>
              <a:rPr lang="id-ID" sz="2600" dirty="0" smtClean="0"/>
              <a:t>	4x</a:t>
            </a:r>
            <a:r>
              <a:rPr lang="id-ID" sz="2600" baseline="-25000" dirty="0" smtClean="0"/>
              <a:t>1</a:t>
            </a:r>
            <a:r>
              <a:rPr lang="id-ID" sz="2600" dirty="0" smtClean="0"/>
              <a:t> + 4x</a:t>
            </a:r>
            <a:r>
              <a:rPr lang="id-ID" sz="2600" baseline="-25000" dirty="0" smtClean="0"/>
              <a:t>2</a:t>
            </a:r>
            <a:r>
              <a:rPr lang="id-ID" sz="2600" dirty="0" smtClean="0"/>
              <a:t> = 5</a:t>
            </a:r>
          </a:p>
          <a:p>
            <a:pPr marL="0" indent="0">
              <a:buNone/>
            </a:pPr>
            <a:endParaRPr lang="id-ID" sz="2600" dirty="0"/>
          </a:p>
          <a:p>
            <a:r>
              <a:rPr lang="id-ID" sz="2600" dirty="0" smtClean="0"/>
              <a:t>Jika suatu e-mail terpetakan ke</a:t>
            </a:r>
          </a:p>
          <a:p>
            <a:pPr marL="0" indent="0">
              <a:buNone/>
            </a:pPr>
            <a:r>
              <a:rPr lang="id-ID" sz="2400" dirty="0" smtClean="0"/>
              <a:t>	4x</a:t>
            </a:r>
            <a:r>
              <a:rPr lang="id-ID" sz="2400" baseline="-25000" dirty="0" smtClean="0"/>
              <a:t>1</a:t>
            </a:r>
            <a:r>
              <a:rPr lang="id-ID" sz="2400" dirty="0" smtClean="0"/>
              <a:t> </a:t>
            </a:r>
            <a:r>
              <a:rPr lang="id-ID" sz="2400" dirty="0"/>
              <a:t>+ 4x</a:t>
            </a:r>
            <a:r>
              <a:rPr lang="id-ID" sz="2400" baseline="-25000" dirty="0"/>
              <a:t>2</a:t>
            </a:r>
            <a:r>
              <a:rPr lang="id-ID" sz="2400" dirty="0"/>
              <a:t> </a:t>
            </a:r>
            <a:r>
              <a:rPr lang="id-ID" sz="2400" dirty="0" smtClean="0"/>
              <a:t>&gt; 5 </a:t>
            </a:r>
            <a:r>
              <a:rPr lang="id-ID" sz="2400" dirty="0" smtClean="0">
                <a:sym typeface="Wingdings" panose="05000000000000000000" pitchFamily="2" charset="2"/>
              </a:rPr>
              <a:t> spam</a:t>
            </a:r>
          </a:p>
          <a:p>
            <a:pPr marL="0" indent="0">
              <a:buNone/>
            </a:pPr>
            <a:r>
              <a:rPr lang="id-ID" sz="2400" dirty="0">
                <a:sym typeface="Wingdings" panose="05000000000000000000" pitchFamily="2" charset="2"/>
              </a:rPr>
              <a:t>	</a:t>
            </a:r>
            <a:r>
              <a:rPr lang="id-ID" sz="2400" dirty="0" smtClean="0"/>
              <a:t>4x</a:t>
            </a:r>
            <a:r>
              <a:rPr lang="id-ID" sz="2400" baseline="-25000" dirty="0" smtClean="0"/>
              <a:t>1</a:t>
            </a:r>
            <a:r>
              <a:rPr lang="id-ID" sz="2400" dirty="0" smtClean="0"/>
              <a:t> </a:t>
            </a:r>
            <a:r>
              <a:rPr lang="id-ID" sz="2400" dirty="0"/>
              <a:t>+ 4x</a:t>
            </a:r>
            <a:r>
              <a:rPr lang="id-ID" sz="2400" baseline="-25000" dirty="0"/>
              <a:t>2</a:t>
            </a:r>
            <a:r>
              <a:rPr lang="id-ID" sz="2400" dirty="0"/>
              <a:t> </a:t>
            </a:r>
            <a:r>
              <a:rPr lang="id-ID" sz="2400" dirty="0" smtClean="0"/>
              <a:t>&lt; </a:t>
            </a:r>
            <a:r>
              <a:rPr lang="id-ID" sz="2400" dirty="0"/>
              <a:t>5 </a:t>
            </a:r>
            <a:r>
              <a:rPr lang="id-ID" sz="2400" dirty="0">
                <a:sym typeface="Wingdings" panose="05000000000000000000" pitchFamily="2" charset="2"/>
              </a:rPr>
              <a:t> </a:t>
            </a:r>
            <a:r>
              <a:rPr lang="id-ID" sz="2400" dirty="0" smtClean="0">
                <a:sym typeface="Wingdings" panose="05000000000000000000" pitchFamily="2" charset="2"/>
              </a:rPr>
              <a:t>bukan spam</a:t>
            </a:r>
            <a:endParaRPr lang="id-ID" sz="2400" dirty="0"/>
          </a:p>
          <a:p>
            <a:endParaRPr lang="id-ID" sz="2600" dirty="0" smtClean="0"/>
          </a:p>
          <a:p>
            <a:pPr marL="0" indent="0">
              <a:buNone/>
            </a:pPr>
            <a:endParaRPr lang="id-ID" sz="2600" dirty="0" smtClean="0"/>
          </a:p>
          <a:p>
            <a:pPr marL="0" indent="0">
              <a:buNone/>
            </a:pPr>
            <a:endParaRPr lang="id-ID" sz="2600" dirty="0"/>
          </a:p>
        </p:txBody>
      </p:sp>
      <p:graphicFrame>
        <p:nvGraphicFramePr>
          <p:cNvPr id="9" name="Content Placeholder 7"/>
          <p:cNvGraphicFramePr>
            <a:graphicFrameLocks noGrp="1"/>
          </p:cNvGraphicFramePr>
          <p:nvPr>
            <p:ph sz="half" idx="2"/>
            <p:extLst>
              <p:ext uri="{D42A27DB-BD31-4B8C-83A1-F6EECF244321}">
                <p14:modId xmlns:p14="http://schemas.microsoft.com/office/powerpoint/2010/main" val="716280646"/>
              </p:ext>
            </p:extLst>
          </p:nvPr>
        </p:nvGraphicFramePr>
        <p:xfrm>
          <a:off x="5989638" y="2286000"/>
          <a:ext cx="475456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6" name="Isosceles Triangle 5"/>
          <p:cNvSpPr/>
          <p:nvPr/>
        </p:nvSpPr>
        <p:spPr>
          <a:xfrm rot="10800000">
            <a:off x="6060403" y="1883873"/>
            <a:ext cx="5092504" cy="4048930"/>
          </a:xfrm>
          <a:prstGeom prst="triangle">
            <a:avLst>
              <a:gd name="adj" fmla="val 0"/>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Isosceles Triangle 9"/>
          <p:cNvSpPr/>
          <p:nvPr/>
        </p:nvSpPr>
        <p:spPr>
          <a:xfrm>
            <a:off x="6132945" y="1922508"/>
            <a:ext cx="5092504" cy="4048930"/>
          </a:xfrm>
          <a:prstGeom prst="triangle">
            <a:avLst>
              <a:gd name="adj" fmla="val 0"/>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3793" name="Picture 1"/>
          <p:cNvPicPr>
            <a:picLocks noChangeAspect="1" noChangeArrowheads="1"/>
          </p:cNvPicPr>
          <p:nvPr/>
        </p:nvPicPr>
        <p:blipFill>
          <a:blip r:embed="rId3" cstate="print"/>
          <a:srcRect/>
          <a:stretch>
            <a:fillRect/>
          </a:stretch>
        </p:blipFill>
        <p:spPr bwMode="auto">
          <a:xfrm rot="21600000" flipH="1">
            <a:off x="11148265" y="5233739"/>
            <a:ext cx="821386" cy="711118"/>
          </a:xfrm>
          <a:prstGeom prst="rect">
            <a:avLst/>
          </a:prstGeom>
          <a:noFill/>
          <a:ln w="9525">
            <a:noFill/>
            <a:miter lim="800000"/>
            <a:headEnd/>
            <a:tailEnd/>
          </a:ln>
        </p:spPr>
      </p:pic>
    </p:spTree>
    <p:extLst>
      <p:ext uri="{BB962C8B-B14F-4D97-AF65-F5344CB8AC3E}">
        <p14:creationId xmlns:p14="http://schemas.microsoft.com/office/powerpoint/2010/main" val="1964851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408695" y="3092116"/>
            <a:ext cx="2406316" cy="866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id-ID" dirty="0"/>
              <a:t>Model: Pemisah Spam dan Bukan Spam </a:t>
            </a:r>
            <a:r>
              <a:rPr lang="id-ID" dirty="0" smtClean="0"/>
              <a:t>(3)</a:t>
            </a:r>
            <a:endParaRPr lang="id-ID" dirty="0"/>
          </a:p>
        </p:txBody>
      </p:sp>
      <p:sp>
        <p:nvSpPr>
          <p:cNvPr id="6" name="Content Placeholder 5"/>
          <p:cNvSpPr>
            <a:spLocks noGrp="1"/>
          </p:cNvSpPr>
          <p:nvPr>
            <p:ph idx="1"/>
          </p:nvPr>
        </p:nvSpPr>
        <p:spPr/>
        <p:txBody>
          <a:bodyPr>
            <a:noAutofit/>
          </a:bodyPr>
          <a:lstStyle/>
          <a:p>
            <a:r>
              <a:rPr lang="id-ID" sz="2400" dirty="0" smtClean="0"/>
              <a:t>Dalam kasus ini, model pemisah spam dan bukan spam berupa suatu garis pemisah</a:t>
            </a:r>
          </a:p>
          <a:p>
            <a:pPr lvl="1"/>
            <a:r>
              <a:rPr lang="id-ID" sz="2000" dirty="0" smtClean="0"/>
              <a:t>Terdapat berbagai jenis model yang dapat dipergunakan</a:t>
            </a:r>
          </a:p>
          <a:p>
            <a:r>
              <a:rPr lang="id-ID" sz="2400" dirty="0" smtClean="0"/>
              <a:t>Bagaimana kita menemukan garis ini?</a:t>
            </a:r>
          </a:p>
          <a:p>
            <a:pPr lvl="1"/>
            <a:r>
              <a:rPr lang="id-ID" sz="2000" dirty="0" smtClean="0"/>
              <a:t>Cukup mudah, jika jumlah data dan dimensi kecil</a:t>
            </a:r>
          </a:p>
          <a:p>
            <a:pPr lvl="1"/>
            <a:r>
              <a:rPr lang="id-ID" sz="2000" dirty="0" smtClean="0"/>
              <a:t>Bagaimana jika data berjumlah besar dan berdimensi besar?</a:t>
            </a:r>
          </a:p>
          <a:p>
            <a:pPr marL="457200" lvl="1" indent="0">
              <a:buNone/>
            </a:pPr>
            <a:r>
              <a:rPr lang="id-ID" sz="2000" dirty="0"/>
              <a:t>	</a:t>
            </a:r>
            <a:r>
              <a:rPr lang="id-ID" sz="2000" dirty="0" smtClean="0">
                <a:sym typeface="Wingdings" panose="05000000000000000000" pitchFamily="2" charset="2"/>
              </a:rPr>
              <a:t> sebagai contoh, jumlah kata pada suatu e-mail tentunya lebih dari 2, dan 			terdapat banyak kata yang dapat dievaluasi, tidak terbatas pada kata 			yang telah ditentukan sebelumnya</a:t>
            </a:r>
            <a:endParaRPr lang="id-ID" sz="2000" dirty="0" smtClean="0"/>
          </a:p>
          <a:p>
            <a:pPr marL="0" indent="0">
              <a:buNone/>
            </a:pPr>
            <a:r>
              <a:rPr lang="id-ID" sz="2400" dirty="0"/>
              <a:t>	</a:t>
            </a:r>
            <a:r>
              <a:rPr lang="id-ID" sz="2400" dirty="0" smtClean="0">
                <a:sym typeface="Wingdings" panose="05000000000000000000" pitchFamily="2" charset="2"/>
              </a:rPr>
              <a:t> No worries, you just find an appropriate machine learning 				algorithm to do it for you </a:t>
            </a:r>
            <a:endParaRPr lang="id-ID" sz="2400" dirty="0"/>
          </a:p>
        </p:txBody>
      </p:sp>
      <p:sp>
        <p:nvSpPr>
          <p:cNvPr id="4" name="TextBox 3"/>
          <p:cNvSpPr txBox="1"/>
          <p:nvPr/>
        </p:nvSpPr>
        <p:spPr>
          <a:xfrm>
            <a:off x="9589168" y="3260558"/>
            <a:ext cx="2117558" cy="461665"/>
          </a:xfrm>
          <a:prstGeom prst="rect">
            <a:avLst/>
          </a:prstGeom>
          <a:noFill/>
        </p:spPr>
        <p:txBody>
          <a:bodyPr wrap="square" rtlCol="0">
            <a:spAutoFit/>
          </a:bodyPr>
          <a:lstStyle/>
          <a:p>
            <a:r>
              <a:rPr lang="en-US" sz="2400" b="1" dirty="0" smtClean="0"/>
              <a:t>Demo SVM Toy</a:t>
            </a:r>
            <a:endParaRPr lang="en-US" sz="2400" b="1" dirty="0"/>
          </a:p>
        </p:txBody>
      </p:sp>
    </p:spTree>
    <p:extLst>
      <p:ext uri="{BB962C8B-B14F-4D97-AF65-F5344CB8AC3E}">
        <p14:creationId xmlns:p14="http://schemas.microsoft.com/office/powerpoint/2010/main" val="1438613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smtClean="0"/>
              <a:t>Machine Learning Tasks</a:t>
            </a:r>
            <a:endParaRPr lang="id-ID" dirty="0"/>
          </a:p>
        </p:txBody>
      </p:sp>
      <p:sp>
        <p:nvSpPr>
          <p:cNvPr id="5" name="Text Placeholder 4"/>
          <p:cNvSpPr>
            <a:spLocks noGrp="1"/>
          </p:cNvSpPr>
          <p:nvPr>
            <p:ph type="body" idx="1"/>
          </p:nvPr>
        </p:nvSpPr>
        <p:spPr/>
        <p:txBody>
          <a:bodyPr/>
          <a:lstStyle/>
          <a:p>
            <a:endParaRPr lang="id-ID"/>
          </a:p>
        </p:txBody>
      </p:sp>
    </p:spTree>
    <p:extLst>
      <p:ext uri="{BB962C8B-B14F-4D97-AF65-F5344CB8AC3E}">
        <p14:creationId xmlns:p14="http://schemas.microsoft.com/office/powerpoint/2010/main" val="384727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Tugas-Tugas yang Dapat Diselesaikan dengan Pembelajaran Mesin</a:t>
            </a:r>
          </a:p>
        </p:txBody>
      </p:sp>
      <p:sp>
        <p:nvSpPr>
          <p:cNvPr id="3" name="Content Placeholder 2"/>
          <p:cNvSpPr>
            <a:spLocks noGrp="1"/>
          </p:cNvSpPr>
          <p:nvPr>
            <p:ph idx="1"/>
          </p:nvPr>
        </p:nvSpPr>
        <p:spPr>
          <a:xfrm>
            <a:off x="1024129" y="2286000"/>
            <a:ext cx="7073123" cy="4023360"/>
          </a:xfrm>
        </p:spPr>
        <p:txBody>
          <a:bodyPr>
            <a:normAutofit fontScale="85000" lnSpcReduction="20000"/>
          </a:bodyPr>
          <a:lstStyle/>
          <a:p>
            <a:pPr>
              <a:buFont typeface="Wingdings" panose="05000000000000000000" pitchFamily="2" charset="2"/>
              <a:buChar char="v"/>
            </a:pPr>
            <a:r>
              <a:rPr lang="id-ID" sz="2600" dirty="0" smtClean="0"/>
              <a:t>Klasifikasi (Classification)</a:t>
            </a:r>
          </a:p>
          <a:p>
            <a:pPr>
              <a:buFont typeface="Wingdings" panose="05000000000000000000" pitchFamily="2" charset="2"/>
              <a:buChar char="v"/>
            </a:pPr>
            <a:r>
              <a:rPr lang="id-ID" sz="2600" dirty="0" smtClean="0"/>
              <a:t>Regresi (Regression)</a:t>
            </a:r>
            <a:endParaRPr lang="en-US" sz="2600" dirty="0" smtClean="0"/>
          </a:p>
          <a:p>
            <a:pPr>
              <a:buFont typeface="Wingdings" panose="05000000000000000000" pitchFamily="2" charset="2"/>
              <a:buChar char="v"/>
            </a:pPr>
            <a:endParaRPr lang="id-ID" sz="2600" dirty="0" smtClean="0"/>
          </a:p>
          <a:p>
            <a:pPr>
              <a:buFont typeface="Wingdings" panose="05000000000000000000" pitchFamily="2" charset="2"/>
              <a:buChar char="v"/>
            </a:pPr>
            <a:r>
              <a:rPr lang="id-ID" sz="2600" dirty="0" smtClean="0"/>
              <a:t>Klastering/penemuan kelompok (Clustering)</a:t>
            </a:r>
          </a:p>
          <a:p>
            <a:pPr>
              <a:buFont typeface="Wingdings" panose="05000000000000000000" pitchFamily="2" charset="2"/>
              <a:buChar char="v"/>
            </a:pPr>
            <a:r>
              <a:rPr lang="id-ID" sz="2600" dirty="0" smtClean="0"/>
              <a:t>Analisis asosiasi (Association Analysis)</a:t>
            </a:r>
          </a:p>
          <a:p>
            <a:pPr>
              <a:buFont typeface="Wingdings" panose="05000000000000000000" pitchFamily="2" charset="2"/>
              <a:buChar char="v"/>
            </a:pPr>
            <a:r>
              <a:rPr lang="id-ID" sz="2600" dirty="0" smtClean="0"/>
              <a:t>Pencarian pola</a:t>
            </a:r>
          </a:p>
          <a:p>
            <a:pPr marL="0" indent="0">
              <a:buNone/>
            </a:pPr>
            <a:endParaRPr lang="id-ID" dirty="0"/>
          </a:p>
          <a:p>
            <a:r>
              <a:rPr lang="id-ID" sz="2400" dirty="0" smtClean="0"/>
              <a:t>Klasifikasi dan regresi membutuhkan ketersediaan data berlabel, sehingga disebut </a:t>
            </a:r>
            <a:r>
              <a:rPr lang="id-ID" sz="2400" b="1" i="1" dirty="0" smtClean="0">
                <a:solidFill>
                  <a:srgbClr val="FF0000"/>
                </a:solidFill>
              </a:rPr>
              <a:t>supervised learning</a:t>
            </a:r>
          </a:p>
          <a:p>
            <a:r>
              <a:rPr lang="id-ID" sz="2400" dirty="0" smtClean="0"/>
              <a:t>Klastering, analisis asosiasi, dan pencarian pola tidak membutuhkan data berlabel, sehingga disebut </a:t>
            </a:r>
            <a:r>
              <a:rPr lang="id-ID" sz="2400" b="1" i="1" dirty="0" smtClean="0">
                <a:solidFill>
                  <a:srgbClr val="FF0000"/>
                </a:solidFill>
              </a:rPr>
              <a:t>unsupervised learning</a:t>
            </a:r>
          </a:p>
        </p:txBody>
      </p:sp>
      <p:sp>
        <p:nvSpPr>
          <p:cNvPr id="6" name="Left Arrow 5"/>
          <p:cNvSpPr/>
          <p:nvPr/>
        </p:nvSpPr>
        <p:spPr>
          <a:xfrm>
            <a:off x="4752474" y="1876926"/>
            <a:ext cx="2574757" cy="12753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Supervised</a:t>
            </a:r>
          </a:p>
          <a:p>
            <a:pPr algn="ctr"/>
            <a:r>
              <a:rPr lang="en-US" dirty="0" smtClean="0"/>
              <a:t>Learning</a:t>
            </a:r>
            <a:endParaRPr lang="en-US" dirty="0"/>
          </a:p>
        </p:txBody>
      </p:sp>
      <p:sp>
        <p:nvSpPr>
          <p:cNvPr id="7" name="Left Arrow 6"/>
          <p:cNvSpPr/>
          <p:nvPr/>
        </p:nvSpPr>
        <p:spPr>
          <a:xfrm>
            <a:off x="6797841" y="3525249"/>
            <a:ext cx="2502569" cy="12392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Unsupervised</a:t>
            </a:r>
          </a:p>
          <a:p>
            <a:pPr algn="ctr"/>
            <a:r>
              <a:rPr lang="en-US" dirty="0" smtClean="0"/>
              <a:t>Learning</a:t>
            </a:r>
            <a:endParaRPr lang="en-US" dirty="0"/>
          </a:p>
        </p:txBody>
      </p:sp>
    </p:spTree>
    <p:extLst>
      <p:ext uri="{BB962C8B-B14F-4D97-AF65-F5344CB8AC3E}">
        <p14:creationId xmlns:p14="http://schemas.microsoft.com/office/powerpoint/2010/main" val="4192394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74198" y="216568"/>
            <a:ext cx="5408455" cy="3844481"/>
          </a:xfrm>
          <a:prstGeom prst="rect">
            <a:avLst/>
          </a:prstGeom>
          <a:noFill/>
          <a:ln w="9525">
            <a:noFill/>
            <a:miter lim="800000"/>
            <a:headEnd/>
            <a:tailEnd/>
          </a:ln>
        </p:spPr>
      </p:pic>
      <p:pic>
        <p:nvPicPr>
          <p:cNvPr id="60418" name="Picture 2"/>
          <p:cNvPicPr>
            <a:picLocks noChangeAspect="1" noChangeArrowheads="1"/>
          </p:cNvPicPr>
          <p:nvPr/>
        </p:nvPicPr>
        <p:blipFill>
          <a:blip r:embed="rId3" cstate="print"/>
          <a:srcRect/>
          <a:stretch>
            <a:fillRect/>
          </a:stretch>
        </p:blipFill>
        <p:spPr bwMode="auto">
          <a:xfrm>
            <a:off x="5600197" y="2574480"/>
            <a:ext cx="6543675" cy="3939869"/>
          </a:xfrm>
          <a:prstGeom prst="rect">
            <a:avLst/>
          </a:prstGeom>
          <a:noFill/>
          <a:ln w="9525">
            <a:noFill/>
            <a:miter lim="800000"/>
            <a:headEnd/>
            <a:tailEnd/>
          </a:ln>
        </p:spPr>
      </p:pic>
      <p:sp>
        <p:nvSpPr>
          <p:cNvPr id="4" name="TextBox 3"/>
          <p:cNvSpPr txBox="1"/>
          <p:nvPr/>
        </p:nvSpPr>
        <p:spPr>
          <a:xfrm>
            <a:off x="1600200" y="4199021"/>
            <a:ext cx="2057400" cy="584775"/>
          </a:xfrm>
          <a:prstGeom prst="rect">
            <a:avLst/>
          </a:prstGeom>
          <a:noFill/>
        </p:spPr>
        <p:txBody>
          <a:bodyPr wrap="square" rtlCol="0">
            <a:spAutoFit/>
          </a:bodyPr>
          <a:lstStyle/>
          <a:p>
            <a:r>
              <a:rPr lang="en-US" sz="3200" dirty="0" smtClean="0"/>
              <a:t>Clustering</a:t>
            </a:r>
            <a:endParaRPr lang="en-US" sz="3200" dirty="0"/>
          </a:p>
        </p:txBody>
      </p:sp>
      <p:sp>
        <p:nvSpPr>
          <p:cNvPr id="5" name="TextBox 4"/>
          <p:cNvSpPr txBox="1"/>
          <p:nvPr/>
        </p:nvSpPr>
        <p:spPr>
          <a:xfrm>
            <a:off x="7636042" y="1800726"/>
            <a:ext cx="2374232" cy="584775"/>
          </a:xfrm>
          <a:prstGeom prst="rect">
            <a:avLst/>
          </a:prstGeom>
          <a:noFill/>
        </p:spPr>
        <p:txBody>
          <a:bodyPr wrap="square" rtlCol="0">
            <a:spAutoFit/>
          </a:bodyPr>
          <a:lstStyle/>
          <a:p>
            <a:r>
              <a:rPr lang="en-US" sz="3200" dirty="0" smtClean="0"/>
              <a:t>Classification</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a:t>
            </a:r>
            <a:endParaRPr lang="en-US" dirty="0"/>
          </a:p>
        </p:txBody>
      </p:sp>
      <p:graphicFrame>
        <p:nvGraphicFramePr>
          <p:cNvPr id="3" name="Table 2"/>
          <p:cNvGraphicFramePr>
            <a:graphicFrameLocks noGrp="1"/>
          </p:cNvGraphicFramePr>
          <p:nvPr/>
        </p:nvGraphicFramePr>
        <p:xfrm>
          <a:off x="419767" y="1965959"/>
          <a:ext cx="6594642" cy="3261360"/>
        </p:xfrm>
        <a:graphic>
          <a:graphicData uri="http://schemas.openxmlformats.org/drawingml/2006/table">
            <a:tbl>
              <a:tblPr/>
              <a:tblGrid>
                <a:gridCol w="1099107">
                  <a:extLst>
                    <a:ext uri="{9D8B030D-6E8A-4147-A177-3AD203B41FA5}">
                      <a16:colId xmlns:a16="http://schemas.microsoft.com/office/drawing/2014/main" val="20000"/>
                    </a:ext>
                  </a:extLst>
                </a:gridCol>
                <a:gridCol w="1099107">
                  <a:extLst>
                    <a:ext uri="{9D8B030D-6E8A-4147-A177-3AD203B41FA5}">
                      <a16:colId xmlns:a16="http://schemas.microsoft.com/office/drawing/2014/main" val="20001"/>
                    </a:ext>
                  </a:extLst>
                </a:gridCol>
                <a:gridCol w="1099107">
                  <a:extLst>
                    <a:ext uri="{9D8B030D-6E8A-4147-A177-3AD203B41FA5}">
                      <a16:colId xmlns:a16="http://schemas.microsoft.com/office/drawing/2014/main" val="20002"/>
                    </a:ext>
                  </a:extLst>
                </a:gridCol>
                <a:gridCol w="1099107">
                  <a:extLst>
                    <a:ext uri="{9D8B030D-6E8A-4147-A177-3AD203B41FA5}">
                      <a16:colId xmlns:a16="http://schemas.microsoft.com/office/drawing/2014/main" val="20003"/>
                    </a:ext>
                  </a:extLst>
                </a:gridCol>
                <a:gridCol w="1099107">
                  <a:extLst>
                    <a:ext uri="{9D8B030D-6E8A-4147-A177-3AD203B41FA5}">
                      <a16:colId xmlns:a16="http://schemas.microsoft.com/office/drawing/2014/main" val="20004"/>
                    </a:ext>
                  </a:extLst>
                </a:gridCol>
                <a:gridCol w="1099107">
                  <a:extLst>
                    <a:ext uri="{9D8B030D-6E8A-4147-A177-3AD203B41FA5}">
                      <a16:colId xmlns:a16="http://schemas.microsoft.com/office/drawing/2014/main" val="20005"/>
                    </a:ext>
                  </a:extLst>
                </a:gridCol>
              </a:tblGrid>
              <a:tr h="558732">
                <a:tc>
                  <a:txBody>
                    <a:bodyPr/>
                    <a:lstStyle/>
                    <a:p>
                      <a:pPr algn="ctr"/>
                      <a:r>
                        <a:rPr lang="en-US" sz="1600" dirty="0">
                          <a:latin typeface="Calibri"/>
                        </a:rPr>
                        <a:t>House </a:t>
                      </a:r>
                      <a:r>
                        <a:rPr lang="en-US" sz="1600" dirty="0" smtClean="0">
                          <a:latin typeface="Calibri"/>
                        </a:rPr>
                        <a:t>size</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Lot size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Bedrooms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Granite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Upgraded bathroom?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Selling price</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2615">
                <a:tc>
                  <a:txBody>
                    <a:bodyPr/>
                    <a:lstStyle/>
                    <a:p>
                      <a:pPr algn="ctr"/>
                      <a:r>
                        <a:rPr lang="en-US" sz="1600" dirty="0">
                          <a:latin typeface="Calibri"/>
                        </a:rPr>
                        <a:t>3529</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9191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6</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a:t>
                      </a:r>
                      <a:r>
                        <a:rPr lang="en-US" sz="1600" dirty="0" smtClean="0">
                          <a:latin typeface="Calibri"/>
                        </a:rPr>
                        <a:t>205000</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2615">
                <a:tc>
                  <a:txBody>
                    <a:bodyPr/>
                    <a:lstStyle/>
                    <a:p>
                      <a:pPr algn="ctr"/>
                      <a:r>
                        <a:rPr lang="en-US" sz="1600">
                          <a:latin typeface="Calibri"/>
                        </a:rPr>
                        <a:t>3247</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10061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5</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a:t>
                      </a:r>
                      <a:r>
                        <a:rPr lang="en-US" sz="1600" dirty="0" smtClean="0">
                          <a:latin typeface="Calibri"/>
                        </a:rPr>
                        <a:t>224900</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2615">
                <a:tc>
                  <a:txBody>
                    <a:bodyPr/>
                    <a:lstStyle/>
                    <a:p>
                      <a:pPr algn="ctr"/>
                      <a:r>
                        <a:rPr lang="en-US" sz="1600">
                          <a:latin typeface="Calibri"/>
                        </a:rPr>
                        <a:t>4032</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10150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5</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a:t>
                      </a:r>
                      <a:r>
                        <a:rPr lang="en-US" sz="1600" dirty="0" smtClean="0">
                          <a:latin typeface="Calibri"/>
                        </a:rPr>
                        <a:t>197900</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2615">
                <a:tc>
                  <a:txBody>
                    <a:bodyPr/>
                    <a:lstStyle/>
                    <a:p>
                      <a:pPr algn="ctr"/>
                      <a:r>
                        <a:rPr lang="en-US" sz="1600">
                          <a:latin typeface="Calibri"/>
                        </a:rPr>
                        <a:t>2397</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14156</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4</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a:t>
                      </a:r>
                      <a:r>
                        <a:rPr lang="en-US" sz="1600" dirty="0" smtClean="0">
                          <a:latin typeface="Calibri"/>
                        </a:rPr>
                        <a:t>189900</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2615">
                <a:tc>
                  <a:txBody>
                    <a:bodyPr/>
                    <a:lstStyle/>
                    <a:p>
                      <a:pPr algn="ctr"/>
                      <a:r>
                        <a:rPr lang="en-US" sz="1600">
                          <a:latin typeface="Calibri"/>
                        </a:rPr>
                        <a:t>2200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9600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4</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a:t>
                      </a:r>
                      <a:r>
                        <a:rPr lang="en-US" sz="1600" dirty="0" smtClean="0">
                          <a:latin typeface="Calibri"/>
                        </a:rPr>
                        <a:t>195000</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2615">
                <a:tc>
                  <a:txBody>
                    <a:bodyPr/>
                    <a:lstStyle/>
                    <a:p>
                      <a:pPr algn="ctr"/>
                      <a:r>
                        <a:rPr lang="en-US" sz="1600">
                          <a:latin typeface="Calibri"/>
                        </a:rPr>
                        <a:t>3536</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19994</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6</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a:t>
                      </a:r>
                      <a:r>
                        <a:rPr lang="en-US" sz="1600" dirty="0" smtClean="0">
                          <a:latin typeface="Calibri"/>
                        </a:rPr>
                        <a:t>325000</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2615">
                <a:tc>
                  <a:txBody>
                    <a:bodyPr/>
                    <a:lstStyle/>
                    <a:p>
                      <a:pPr algn="ctr"/>
                      <a:r>
                        <a:rPr lang="en-US" sz="1600">
                          <a:latin typeface="Calibri"/>
                        </a:rPr>
                        <a:t>2983</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9365</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5</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0</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a:t>
                      </a:r>
                      <a:r>
                        <a:rPr lang="en-US" sz="1600" dirty="0" smtClean="0">
                          <a:latin typeface="Calibri"/>
                        </a:rPr>
                        <a:t>230000</a:t>
                      </a:r>
                      <a:endParaRPr lang="en-US" sz="1600" dirty="0">
                        <a:latin typeface="Calibri"/>
                      </a:endParaRP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2615">
                <a:tc>
                  <a:txBody>
                    <a:bodyPr/>
                    <a:lstStyle/>
                    <a:p>
                      <a:pPr algn="ctr"/>
                      <a:r>
                        <a:rPr lang="en-US" sz="1600">
                          <a:latin typeface="Calibri"/>
                        </a:rPr>
                        <a:t>3198</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9669</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5</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1</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600" dirty="0">
                          <a:latin typeface="Calibri"/>
                        </a:rPr>
                        <a:t>???? </a:t>
                      </a:r>
                    </a:p>
                  </a:txBody>
                  <a:tcPr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1441" name="Picture 1"/>
          <p:cNvPicPr>
            <a:picLocks noChangeAspect="1" noChangeArrowheads="1"/>
          </p:cNvPicPr>
          <p:nvPr/>
        </p:nvPicPr>
        <p:blipFill>
          <a:blip r:embed="rId2" cstate="print"/>
          <a:srcRect/>
          <a:stretch>
            <a:fillRect/>
          </a:stretch>
        </p:blipFill>
        <p:spPr bwMode="auto">
          <a:xfrm>
            <a:off x="7262584" y="240631"/>
            <a:ext cx="4732650" cy="3874169"/>
          </a:xfrm>
          <a:prstGeom prst="rect">
            <a:avLst/>
          </a:prstGeom>
          <a:noFill/>
          <a:ln w="9525">
            <a:noFill/>
            <a:miter lim="800000"/>
            <a:headEnd/>
            <a:tailEnd/>
          </a:ln>
        </p:spPr>
      </p:pic>
      <p:sp>
        <p:nvSpPr>
          <p:cNvPr id="5" name="TextBox 4"/>
          <p:cNvSpPr txBox="1"/>
          <p:nvPr/>
        </p:nvSpPr>
        <p:spPr>
          <a:xfrm>
            <a:off x="902368" y="5522495"/>
            <a:ext cx="10407316" cy="1015663"/>
          </a:xfrm>
          <a:prstGeom prst="rect">
            <a:avLst/>
          </a:prstGeom>
          <a:noFill/>
        </p:spPr>
        <p:txBody>
          <a:bodyPr wrap="square" rtlCol="0">
            <a:spAutoFit/>
          </a:bodyPr>
          <a:lstStyle/>
          <a:p>
            <a:r>
              <a:rPr lang="en-US" sz="1400" dirty="0" smtClean="0"/>
              <a:t>Selling price = -26.6882 * </a:t>
            </a:r>
            <a:r>
              <a:rPr lang="en-US" sz="1400" dirty="0" err="1" smtClean="0"/>
              <a:t>houseSize</a:t>
            </a:r>
            <a:r>
              <a:rPr lang="en-US" sz="1400" dirty="0" smtClean="0"/>
              <a:t> + 7.0551 * </a:t>
            </a:r>
            <a:r>
              <a:rPr lang="en-US" sz="1400" dirty="0" err="1" smtClean="0"/>
              <a:t>lotSize</a:t>
            </a:r>
            <a:r>
              <a:rPr lang="en-US" sz="1400" dirty="0" smtClean="0"/>
              <a:t> + 43166.0767 * bedrooms +  42292.0901 * bathroom  -21661.1208</a:t>
            </a:r>
          </a:p>
          <a:p>
            <a:r>
              <a:rPr lang="en-US" sz="1400" dirty="0" smtClean="0"/>
              <a:t>                  =  $219,328.25</a:t>
            </a:r>
          </a:p>
          <a:p>
            <a:endParaRPr lang="en-US" sz="14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Pencarian Struktur</a:t>
            </a:r>
            <a:endParaRPr lang="id-ID" dirty="0"/>
          </a:p>
        </p:txBody>
      </p:sp>
      <p:sp>
        <p:nvSpPr>
          <p:cNvPr id="3" name="Content Placeholder 2"/>
          <p:cNvSpPr>
            <a:spLocks noGrp="1"/>
          </p:cNvSpPr>
          <p:nvPr>
            <p:ph sz="half" idx="1"/>
          </p:nvPr>
        </p:nvSpPr>
        <p:spPr>
          <a:xfrm>
            <a:off x="838200" y="1825625"/>
            <a:ext cx="7588348" cy="4547040"/>
          </a:xfrm>
        </p:spPr>
        <p:txBody>
          <a:bodyPr>
            <a:noAutofit/>
          </a:bodyPr>
          <a:lstStyle/>
          <a:p>
            <a:r>
              <a:rPr lang="id-ID" sz="2400" dirty="0" smtClean="0"/>
              <a:t>Misalnya matriks di bawah ini mewakili penilaian yang dilakukan oleh enam orang, masing-masing pada tiap baris, terhadap empat film berbeda, dengan skor antara 0 s.d. 3:</a:t>
            </a:r>
          </a:p>
          <a:p>
            <a:pPr lvl="1">
              <a:spcBef>
                <a:spcPts val="0"/>
              </a:spcBef>
            </a:pPr>
            <a:r>
              <a:rPr lang="id-ID" dirty="0" smtClean="0"/>
              <a:t>The Imitation Game</a:t>
            </a:r>
          </a:p>
          <a:p>
            <a:pPr lvl="1">
              <a:spcBef>
                <a:spcPts val="0"/>
              </a:spcBef>
            </a:pPr>
            <a:r>
              <a:rPr lang="id-ID" dirty="0" smtClean="0"/>
              <a:t>Frozen</a:t>
            </a:r>
          </a:p>
          <a:p>
            <a:pPr lvl="1">
              <a:spcBef>
                <a:spcPts val="0"/>
              </a:spcBef>
            </a:pPr>
            <a:r>
              <a:rPr lang="id-ID" dirty="0" smtClean="0"/>
              <a:t>Interstellar</a:t>
            </a:r>
          </a:p>
          <a:p>
            <a:pPr lvl="1">
              <a:spcBef>
                <a:spcPts val="0"/>
              </a:spcBef>
            </a:pPr>
            <a:r>
              <a:rPr lang="id-ID" dirty="0" smtClean="0"/>
              <a:t>The Hobbit</a:t>
            </a:r>
          </a:p>
          <a:p>
            <a:r>
              <a:rPr lang="id-ID" sz="2400" dirty="0" smtClean="0"/>
              <a:t>Secara rata-rata, terlihat bahwa Interstellar merupakan film yang paling disukai dengan skor rata-rata (1+2+0+3+1+2)/6 = 1.5, dan The Imitation Game memiliki skor terendah dengan rata-rata 0.5</a:t>
            </a:r>
          </a:p>
          <a:p>
            <a:r>
              <a:rPr lang="id-ID" sz="2400" dirty="0" smtClean="0"/>
              <a:t>Namun, adakah pola lain yang dapat terkuak?</a:t>
            </a:r>
            <a:endParaRPr lang="id-ID" sz="2400" dirty="0"/>
          </a:p>
          <a:p>
            <a:endParaRPr lang="id-ID" sz="2400" dirty="0"/>
          </a:p>
        </p:txBody>
      </p:sp>
      <p:pic>
        <p:nvPicPr>
          <p:cNvPr id="6" name="Content Placeholder 5"/>
          <p:cNvPicPr>
            <a:picLocks noGrp="1" noChangeAspect="1"/>
          </p:cNvPicPr>
          <p:nvPr>
            <p:ph sz="half" idx="2"/>
          </p:nvPr>
        </p:nvPicPr>
        <p:blipFill>
          <a:blip r:embed="rId2" cstate="print"/>
          <a:stretch>
            <a:fillRect/>
          </a:stretch>
        </p:blipFill>
        <p:spPr>
          <a:xfrm>
            <a:off x="8760914" y="2168990"/>
            <a:ext cx="2592886" cy="2951650"/>
          </a:xfrm>
          <a:prstGeom prst="rect">
            <a:avLst/>
          </a:prstGeom>
        </p:spPr>
      </p:pic>
    </p:spTree>
    <p:extLst>
      <p:ext uri="{BB962C8B-B14F-4D97-AF65-F5344CB8AC3E}">
        <p14:creationId xmlns:p14="http://schemas.microsoft.com/office/powerpoint/2010/main" val="4261581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Pencarian Struktur (2)</a:t>
            </a:r>
            <a:endParaRPr lang="id-ID" dirty="0"/>
          </a:p>
        </p:txBody>
      </p:sp>
      <p:sp>
        <p:nvSpPr>
          <p:cNvPr id="3" name="Content Placeholder 2"/>
          <p:cNvSpPr>
            <a:spLocks noGrp="1"/>
          </p:cNvSpPr>
          <p:nvPr>
            <p:ph sz="half" idx="1"/>
          </p:nvPr>
        </p:nvSpPr>
        <p:spPr>
          <a:xfrm>
            <a:off x="838200" y="1825625"/>
            <a:ext cx="7588348" cy="4547040"/>
          </a:xfrm>
        </p:spPr>
        <p:txBody>
          <a:bodyPr>
            <a:noAutofit/>
          </a:bodyPr>
          <a:lstStyle/>
          <a:p>
            <a:r>
              <a:rPr lang="id-ID" sz="2400" dirty="0" smtClean="0"/>
              <a:t>Bila dicermati, pada matrix di samping terdapat kolom yang merupakan hasil penjumlahan dari kolom-kolom lain, dan baris yang merupakan penjumlahan dari baris-baris lain</a:t>
            </a:r>
          </a:p>
          <a:p>
            <a:pPr lvl="1"/>
            <a:r>
              <a:rPr lang="id-ID" sz="2000" dirty="0" smtClean="0"/>
              <a:t>Kolom 3 merupakan jumlah dari kolom 1 dan 2</a:t>
            </a:r>
          </a:p>
          <a:p>
            <a:pPr lvl="1"/>
            <a:r>
              <a:rPr lang="id-ID" sz="2000" dirty="0" smtClean="0"/>
              <a:t>Baris 4 merupakan jumlah dari baris 1 dan 2</a:t>
            </a:r>
          </a:p>
          <a:p>
            <a:pPr lvl="1"/>
            <a:r>
              <a:rPr lang="id-ID" sz="2000" dirty="0" smtClean="0"/>
              <a:t>Ingat bahwa kolom mewakili film dan baris mewakili orang, sehingga hasil di atas mencerminkan bahwa:</a:t>
            </a:r>
          </a:p>
          <a:p>
            <a:pPr lvl="2"/>
            <a:r>
              <a:rPr lang="id-ID" sz="2200" dirty="0" smtClean="0"/>
              <a:t>genre dari film ketiga merupakan kombinasi dari genre film pertama dan kedua,</a:t>
            </a:r>
          </a:p>
          <a:p>
            <a:pPr lvl="2"/>
            <a:r>
              <a:rPr lang="id-ID" sz="2200" dirty="0" smtClean="0"/>
              <a:t>selera dari orang keempat merupakan gabungan dari selera orang pertama dan kedua</a:t>
            </a:r>
            <a:endParaRPr lang="id-ID" sz="2200" dirty="0"/>
          </a:p>
        </p:txBody>
      </p:sp>
      <p:pic>
        <p:nvPicPr>
          <p:cNvPr id="6" name="Content Placeholder 5"/>
          <p:cNvPicPr>
            <a:picLocks noGrp="1" noChangeAspect="1"/>
          </p:cNvPicPr>
          <p:nvPr>
            <p:ph sz="half" idx="2"/>
          </p:nvPr>
        </p:nvPicPr>
        <p:blipFill>
          <a:blip r:embed="rId2" cstate="print"/>
          <a:stretch>
            <a:fillRect/>
          </a:stretch>
        </p:blipFill>
        <p:spPr>
          <a:xfrm>
            <a:off x="8760914" y="2168990"/>
            <a:ext cx="2592886" cy="2951650"/>
          </a:xfrm>
          <a:prstGeom prst="rect">
            <a:avLst/>
          </a:prstGeom>
        </p:spPr>
      </p:pic>
      <p:sp>
        <p:nvSpPr>
          <p:cNvPr id="4" name="Rectangle 3"/>
          <p:cNvSpPr/>
          <p:nvPr/>
        </p:nvSpPr>
        <p:spPr>
          <a:xfrm>
            <a:off x="9059593" y="2183058"/>
            <a:ext cx="365760" cy="285317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p:cNvSpPr/>
          <p:nvPr/>
        </p:nvSpPr>
        <p:spPr>
          <a:xfrm>
            <a:off x="9576839" y="2168990"/>
            <a:ext cx="365760" cy="2853176"/>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10113626" y="2168990"/>
            <a:ext cx="365760" cy="2853176"/>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10113626" y="2168990"/>
            <a:ext cx="365760" cy="2853176"/>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675729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OUtline</a:t>
            </a:r>
            <a:endParaRPr lang="id-ID" dirty="0"/>
          </a:p>
        </p:txBody>
      </p:sp>
      <p:sp>
        <p:nvSpPr>
          <p:cNvPr id="3" name="Content Placeholder 2"/>
          <p:cNvSpPr>
            <a:spLocks noGrp="1"/>
          </p:cNvSpPr>
          <p:nvPr>
            <p:ph idx="1"/>
          </p:nvPr>
        </p:nvSpPr>
        <p:spPr/>
        <p:txBody>
          <a:bodyPr>
            <a:normAutofit/>
          </a:bodyPr>
          <a:lstStyle/>
          <a:p>
            <a:r>
              <a:rPr lang="id-ID" sz="3200" dirty="0" smtClean="0"/>
              <a:t>Pengertian</a:t>
            </a:r>
          </a:p>
          <a:p>
            <a:r>
              <a:rPr lang="id-ID" sz="3200" dirty="0" smtClean="0"/>
              <a:t>Komponen-komponen</a:t>
            </a:r>
            <a:endParaRPr lang="id-ID" sz="3200" dirty="0"/>
          </a:p>
          <a:p>
            <a:pPr lvl="1"/>
            <a:r>
              <a:rPr lang="id-ID" sz="2800" dirty="0"/>
              <a:t>T</a:t>
            </a:r>
            <a:r>
              <a:rPr lang="id-ID" sz="2800" dirty="0" smtClean="0"/>
              <a:t>ask</a:t>
            </a:r>
          </a:p>
          <a:p>
            <a:pPr lvl="1"/>
            <a:r>
              <a:rPr lang="id-ID" sz="2800" dirty="0" smtClean="0"/>
              <a:t>Model</a:t>
            </a:r>
          </a:p>
          <a:p>
            <a:pPr lvl="1"/>
            <a:r>
              <a:rPr lang="id-ID" sz="2800" dirty="0" smtClean="0"/>
              <a:t>Feature</a:t>
            </a:r>
          </a:p>
          <a:p>
            <a:pPr lvl="1"/>
            <a:endParaRPr lang="id-ID" sz="2800" dirty="0" smtClean="0"/>
          </a:p>
        </p:txBody>
      </p:sp>
    </p:spTree>
    <p:extLst>
      <p:ext uri="{BB962C8B-B14F-4D97-AF65-F5344CB8AC3E}">
        <p14:creationId xmlns:p14="http://schemas.microsoft.com/office/powerpoint/2010/main" val="1686748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37" y="1040373"/>
            <a:ext cx="2495842" cy="3025189"/>
          </a:xfrm>
        </p:spPr>
        <p:txBody>
          <a:bodyPr>
            <a:normAutofit/>
          </a:bodyPr>
          <a:lstStyle/>
          <a:p>
            <a:r>
              <a:rPr lang="id-ID" dirty="0"/>
              <a:t>Contoh: Pencarian Struktur </a:t>
            </a:r>
            <a:r>
              <a:rPr lang="id-ID" dirty="0" smtClean="0"/>
              <a:t>(3)</a:t>
            </a:r>
            <a:endParaRPr lang="id-ID" dirty="0"/>
          </a:p>
        </p:txBody>
      </p:sp>
      <p:sp>
        <p:nvSpPr>
          <p:cNvPr id="5" name="Content Placeholder 4"/>
          <p:cNvSpPr>
            <a:spLocks noGrp="1"/>
          </p:cNvSpPr>
          <p:nvPr>
            <p:ph idx="1"/>
          </p:nvPr>
        </p:nvSpPr>
        <p:spPr>
          <a:xfrm>
            <a:off x="3080825" y="407328"/>
            <a:ext cx="8806375" cy="6274826"/>
          </a:xfrm>
        </p:spPr>
        <p:txBody>
          <a:bodyPr>
            <a:normAutofit fontScale="92500" lnSpcReduction="10000"/>
          </a:bodyPr>
          <a:lstStyle/>
          <a:p>
            <a:r>
              <a:rPr lang="id-ID" sz="2400" dirty="0" smtClean="0"/>
              <a:t>Dengan menggunakan teknik dekomposisi matriks (matrix decomposition), diperoleh hasil sebagai berikut:</a:t>
            </a:r>
          </a:p>
          <a:p>
            <a:endParaRPr lang="id-ID" sz="2400" dirty="0" smtClean="0"/>
          </a:p>
          <a:p>
            <a:endParaRPr lang="id-ID" sz="2400" dirty="0"/>
          </a:p>
          <a:p>
            <a:endParaRPr lang="id-ID" sz="2400" dirty="0" smtClean="0"/>
          </a:p>
          <a:p>
            <a:endParaRPr lang="id-ID" sz="2400" dirty="0"/>
          </a:p>
          <a:p>
            <a:endParaRPr lang="id-ID" sz="2400" dirty="0" smtClean="0"/>
          </a:p>
          <a:p>
            <a:endParaRPr lang="id-ID" sz="2400" dirty="0"/>
          </a:p>
          <a:p>
            <a:endParaRPr lang="id-ID" sz="2400" dirty="0" smtClean="0"/>
          </a:p>
          <a:p>
            <a:r>
              <a:rPr lang="id-ID" sz="2400" dirty="0" smtClean="0"/>
              <a:t>Perhatikan kolom-kolom pada matriks film:</a:t>
            </a:r>
          </a:p>
          <a:p>
            <a:pPr marL="0" indent="0">
              <a:buNone/>
            </a:pPr>
            <a:r>
              <a:rPr lang="id-ID" sz="2400" dirty="0" smtClean="0"/>
              <a:t>			Film 1 (The Imitation Game) merupakan film				genre 1 (misalkan drama), sedangkan film 2				(Frozen) merupakan film genre 2 (misalkan 				fantasi). Film 3 (Interstellar) merupakan 					kombinasi dari genre 1 dan 2 (jadi, drama 				fantasi)</a:t>
            </a:r>
            <a:endParaRPr lang="id-ID" sz="2400" dirty="0"/>
          </a:p>
        </p:txBody>
      </p:sp>
      <p:pic>
        <p:nvPicPr>
          <p:cNvPr id="6" name="Picture 5"/>
          <p:cNvPicPr>
            <a:picLocks noChangeAspect="1"/>
          </p:cNvPicPr>
          <p:nvPr/>
        </p:nvPicPr>
        <p:blipFill>
          <a:blip r:embed="rId2" cstate="print"/>
          <a:stretch>
            <a:fillRect/>
          </a:stretch>
        </p:blipFill>
        <p:spPr>
          <a:xfrm>
            <a:off x="3266501" y="1404839"/>
            <a:ext cx="8167735" cy="2020326"/>
          </a:xfrm>
          <a:prstGeom prst="rect">
            <a:avLst/>
          </a:prstGeom>
        </p:spPr>
      </p:pic>
      <p:sp>
        <p:nvSpPr>
          <p:cNvPr id="7" name="TextBox 6"/>
          <p:cNvSpPr txBox="1"/>
          <p:nvPr/>
        </p:nvSpPr>
        <p:spPr>
          <a:xfrm>
            <a:off x="5950634" y="3425165"/>
            <a:ext cx="928468" cy="369332"/>
          </a:xfrm>
          <a:prstGeom prst="rect">
            <a:avLst/>
          </a:prstGeom>
          <a:solidFill>
            <a:srgbClr val="FFFF66"/>
          </a:solidFill>
        </p:spPr>
        <p:txBody>
          <a:bodyPr wrap="square" rtlCol="0">
            <a:spAutoFit/>
          </a:bodyPr>
          <a:lstStyle/>
          <a:p>
            <a:pPr algn="ctr"/>
            <a:r>
              <a:rPr lang="id-ID" dirty="0" smtClean="0"/>
              <a:t>orang</a:t>
            </a:r>
            <a:endParaRPr lang="id-ID" dirty="0"/>
          </a:p>
        </p:txBody>
      </p:sp>
      <p:sp>
        <p:nvSpPr>
          <p:cNvPr id="8" name="TextBox 7"/>
          <p:cNvSpPr txBox="1"/>
          <p:nvPr/>
        </p:nvSpPr>
        <p:spPr>
          <a:xfrm>
            <a:off x="7495733" y="3148166"/>
            <a:ext cx="1901485" cy="646331"/>
          </a:xfrm>
          <a:prstGeom prst="rect">
            <a:avLst/>
          </a:prstGeom>
          <a:solidFill>
            <a:srgbClr val="66FF66"/>
          </a:solidFill>
        </p:spPr>
        <p:txBody>
          <a:bodyPr wrap="square" rtlCol="0">
            <a:spAutoFit/>
          </a:bodyPr>
          <a:lstStyle/>
          <a:p>
            <a:pPr algn="ctr"/>
            <a:r>
              <a:rPr lang="id-ID" dirty="0"/>
              <a:t>f</a:t>
            </a:r>
            <a:r>
              <a:rPr lang="id-ID" dirty="0" smtClean="0"/>
              <a:t>aktor pengali (matriks diagonal)</a:t>
            </a:r>
            <a:endParaRPr lang="id-ID" dirty="0"/>
          </a:p>
        </p:txBody>
      </p:sp>
      <p:sp>
        <p:nvSpPr>
          <p:cNvPr id="9" name="TextBox 8"/>
          <p:cNvSpPr txBox="1"/>
          <p:nvPr/>
        </p:nvSpPr>
        <p:spPr>
          <a:xfrm>
            <a:off x="10013849" y="3417813"/>
            <a:ext cx="1229525" cy="369332"/>
          </a:xfrm>
          <a:prstGeom prst="rect">
            <a:avLst/>
          </a:prstGeom>
          <a:solidFill>
            <a:srgbClr val="99CCFF"/>
          </a:solidFill>
        </p:spPr>
        <p:txBody>
          <a:bodyPr wrap="square" rtlCol="0">
            <a:spAutoFit/>
          </a:bodyPr>
          <a:lstStyle/>
          <a:p>
            <a:pPr algn="ctr"/>
            <a:r>
              <a:rPr lang="id-ID" dirty="0"/>
              <a:t>g</a:t>
            </a:r>
            <a:r>
              <a:rPr lang="id-ID" dirty="0" smtClean="0"/>
              <a:t>enre film</a:t>
            </a:r>
            <a:endParaRPr lang="id-ID" dirty="0"/>
          </a:p>
        </p:txBody>
      </p:sp>
      <p:pic>
        <p:nvPicPr>
          <p:cNvPr id="10" name="Picture 9"/>
          <p:cNvPicPr>
            <a:picLocks noChangeAspect="1"/>
          </p:cNvPicPr>
          <p:nvPr/>
        </p:nvPicPr>
        <p:blipFill>
          <a:blip r:embed="rId3" cstate="print"/>
          <a:stretch>
            <a:fillRect/>
          </a:stretch>
        </p:blipFill>
        <p:spPr>
          <a:xfrm>
            <a:off x="3266499" y="5129679"/>
            <a:ext cx="2276173" cy="1201706"/>
          </a:xfrm>
          <a:prstGeom prst="rect">
            <a:avLst/>
          </a:prstGeom>
        </p:spPr>
      </p:pic>
      <p:sp>
        <p:nvSpPr>
          <p:cNvPr id="11" name="TextBox 10"/>
          <p:cNvSpPr txBox="1"/>
          <p:nvPr/>
        </p:nvSpPr>
        <p:spPr>
          <a:xfrm>
            <a:off x="2036976" y="5111772"/>
            <a:ext cx="1229525" cy="369332"/>
          </a:xfrm>
          <a:prstGeom prst="rect">
            <a:avLst/>
          </a:prstGeom>
          <a:solidFill>
            <a:srgbClr val="99CCFF"/>
          </a:solidFill>
        </p:spPr>
        <p:txBody>
          <a:bodyPr wrap="square" rtlCol="0">
            <a:spAutoFit/>
          </a:bodyPr>
          <a:lstStyle/>
          <a:p>
            <a:pPr algn="ctr"/>
            <a:r>
              <a:rPr lang="id-ID" dirty="0"/>
              <a:t>g</a:t>
            </a:r>
            <a:r>
              <a:rPr lang="id-ID" dirty="0" smtClean="0"/>
              <a:t>enre 1</a:t>
            </a:r>
            <a:endParaRPr lang="id-ID" dirty="0"/>
          </a:p>
        </p:txBody>
      </p:sp>
      <p:sp>
        <p:nvSpPr>
          <p:cNvPr id="13" name="TextBox 12"/>
          <p:cNvSpPr txBox="1"/>
          <p:nvPr/>
        </p:nvSpPr>
        <p:spPr>
          <a:xfrm>
            <a:off x="2036974" y="5536912"/>
            <a:ext cx="1229525" cy="369332"/>
          </a:xfrm>
          <a:prstGeom prst="rect">
            <a:avLst/>
          </a:prstGeom>
          <a:solidFill>
            <a:srgbClr val="99CCFF"/>
          </a:solidFill>
        </p:spPr>
        <p:txBody>
          <a:bodyPr wrap="square" rtlCol="0">
            <a:spAutoFit/>
          </a:bodyPr>
          <a:lstStyle/>
          <a:p>
            <a:pPr algn="ctr"/>
            <a:r>
              <a:rPr lang="id-ID" dirty="0"/>
              <a:t>g</a:t>
            </a:r>
            <a:r>
              <a:rPr lang="id-ID" dirty="0" smtClean="0"/>
              <a:t>enre 2</a:t>
            </a:r>
            <a:endParaRPr lang="id-ID" dirty="0"/>
          </a:p>
        </p:txBody>
      </p:sp>
      <p:sp>
        <p:nvSpPr>
          <p:cNvPr id="14" name="TextBox 13"/>
          <p:cNvSpPr txBox="1"/>
          <p:nvPr/>
        </p:nvSpPr>
        <p:spPr>
          <a:xfrm>
            <a:off x="2036974" y="5962053"/>
            <a:ext cx="1229525" cy="369332"/>
          </a:xfrm>
          <a:prstGeom prst="rect">
            <a:avLst/>
          </a:prstGeom>
          <a:solidFill>
            <a:srgbClr val="99CCFF"/>
          </a:solidFill>
        </p:spPr>
        <p:txBody>
          <a:bodyPr wrap="square" rtlCol="0">
            <a:spAutoFit/>
          </a:bodyPr>
          <a:lstStyle/>
          <a:p>
            <a:pPr algn="ctr"/>
            <a:r>
              <a:rPr lang="id-ID" dirty="0"/>
              <a:t>g</a:t>
            </a:r>
            <a:r>
              <a:rPr lang="id-ID" dirty="0" smtClean="0"/>
              <a:t>enre 3</a:t>
            </a:r>
            <a:endParaRPr lang="id-ID" dirty="0"/>
          </a:p>
        </p:txBody>
      </p:sp>
      <p:sp>
        <p:nvSpPr>
          <p:cNvPr id="15" name="TextBox 14"/>
          <p:cNvSpPr txBox="1"/>
          <p:nvPr/>
        </p:nvSpPr>
        <p:spPr>
          <a:xfrm>
            <a:off x="3476118" y="4742440"/>
            <a:ext cx="462836" cy="369332"/>
          </a:xfrm>
          <a:prstGeom prst="rect">
            <a:avLst/>
          </a:prstGeom>
          <a:solidFill>
            <a:schemeClr val="accent6"/>
          </a:solidFill>
        </p:spPr>
        <p:txBody>
          <a:bodyPr wrap="square" rtlCol="0">
            <a:spAutoFit/>
          </a:bodyPr>
          <a:lstStyle/>
          <a:p>
            <a:pPr algn="ctr"/>
            <a:r>
              <a:rPr lang="id-ID" dirty="0" smtClean="0"/>
              <a:t>f1</a:t>
            </a:r>
            <a:endParaRPr lang="id-ID" dirty="0"/>
          </a:p>
        </p:txBody>
      </p:sp>
      <p:sp>
        <p:nvSpPr>
          <p:cNvPr id="16" name="TextBox 15"/>
          <p:cNvSpPr txBox="1"/>
          <p:nvPr/>
        </p:nvSpPr>
        <p:spPr>
          <a:xfrm>
            <a:off x="3941750" y="4738335"/>
            <a:ext cx="462836" cy="369332"/>
          </a:xfrm>
          <a:prstGeom prst="rect">
            <a:avLst/>
          </a:prstGeom>
          <a:solidFill>
            <a:schemeClr val="accent5"/>
          </a:solidFill>
        </p:spPr>
        <p:txBody>
          <a:bodyPr wrap="square" rtlCol="0">
            <a:spAutoFit/>
          </a:bodyPr>
          <a:lstStyle/>
          <a:p>
            <a:pPr algn="ctr"/>
            <a:r>
              <a:rPr lang="id-ID" dirty="0" smtClean="0"/>
              <a:t>f2</a:t>
            </a:r>
            <a:endParaRPr lang="id-ID" dirty="0"/>
          </a:p>
        </p:txBody>
      </p:sp>
      <p:sp>
        <p:nvSpPr>
          <p:cNvPr id="17" name="TextBox 16"/>
          <p:cNvSpPr txBox="1"/>
          <p:nvPr/>
        </p:nvSpPr>
        <p:spPr>
          <a:xfrm>
            <a:off x="4334247" y="4738335"/>
            <a:ext cx="462836" cy="369332"/>
          </a:xfrm>
          <a:prstGeom prst="rect">
            <a:avLst/>
          </a:prstGeom>
          <a:solidFill>
            <a:schemeClr val="accent4"/>
          </a:solidFill>
        </p:spPr>
        <p:txBody>
          <a:bodyPr wrap="square" rtlCol="0">
            <a:spAutoFit/>
          </a:bodyPr>
          <a:lstStyle/>
          <a:p>
            <a:pPr algn="ctr"/>
            <a:r>
              <a:rPr lang="id-ID" dirty="0" smtClean="0"/>
              <a:t>f3</a:t>
            </a:r>
            <a:endParaRPr lang="id-ID" dirty="0"/>
          </a:p>
        </p:txBody>
      </p:sp>
      <p:sp>
        <p:nvSpPr>
          <p:cNvPr id="18" name="TextBox 17"/>
          <p:cNvSpPr txBox="1"/>
          <p:nvPr/>
        </p:nvSpPr>
        <p:spPr>
          <a:xfrm>
            <a:off x="4804072" y="4735350"/>
            <a:ext cx="462836" cy="369332"/>
          </a:xfrm>
          <a:prstGeom prst="rect">
            <a:avLst/>
          </a:prstGeom>
          <a:solidFill>
            <a:schemeClr val="accent3"/>
          </a:solidFill>
        </p:spPr>
        <p:txBody>
          <a:bodyPr wrap="square" rtlCol="0">
            <a:spAutoFit/>
          </a:bodyPr>
          <a:lstStyle/>
          <a:p>
            <a:pPr algn="ctr"/>
            <a:r>
              <a:rPr lang="id-ID" dirty="0" smtClean="0"/>
              <a:t>f4</a:t>
            </a:r>
            <a:endParaRPr lang="id-ID" dirty="0"/>
          </a:p>
        </p:txBody>
      </p:sp>
    </p:spTree>
    <p:extLst>
      <p:ext uri="{BB962C8B-B14F-4D97-AF65-F5344CB8AC3E}">
        <p14:creationId xmlns:p14="http://schemas.microsoft.com/office/powerpoint/2010/main" val="242885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Penggolongan Model yang Dibentuk</a:t>
            </a:r>
            <a:endParaRPr lang="id-ID" dirty="0"/>
          </a:p>
        </p:txBody>
      </p:sp>
      <p:sp>
        <p:nvSpPr>
          <p:cNvPr id="3" name="Content Placeholder 2"/>
          <p:cNvSpPr>
            <a:spLocks noGrp="1"/>
          </p:cNvSpPr>
          <p:nvPr>
            <p:ph idx="1"/>
          </p:nvPr>
        </p:nvSpPr>
        <p:spPr>
          <a:xfrm>
            <a:off x="838200" y="1825625"/>
            <a:ext cx="10515600" cy="4588054"/>
          </a:xfrm>
        </p:spPr>
        <p:txBody>
          <a:bodyPr>
            <a:normAutofit/>
          </a:bodyPr>
          <a:lstStyle/>
          <a:p>
            <a:r>
              <a:rPr lang="id-ID" sz="2800" b="1" dirty="0" smtClean="0"/>
              <a:t>Prediktif</a:t>
            </a:r>
          </a:p>
          <a:p>
            <a:pPr marL="457200" lvl="1" indent="0">
              <a:buNone/>
            </a:pPr>
            <a:r>
              <a:rPr lang="id-ID" sz="2400" dirty="0" smtClean="0"/>
              <a:t>Model prediktif menghasilkan output berupa suatu nilai variabel target</a:t>
            </a:r>
          </a:p>
          <a:p>
            <a:pPr marL="457200" lvl="1" indent="0">
              <a:buNone/>
            </a:pPr>
            <a:r>
              <a:rPr lang="id-ID" sz="2400" dirty="0" smtClean="0"/>
              <a:t>Contoh: model pada spam filter menghasilkan keputusan apakah suatu e-mail termasuk spam atau bukan spam</a:t>
            </a:r>
          </a:p>
          <a:p>
            <a:pPr marL="457200" lvl="1" indent="0">
              <a:buNone/>
            </a:pPr>
            <a:endParaRPr lang="id-ID" sz="2400" dirty="0" smtClean="0"/>
          </a:p>
          <a:p>
            <a:r>
              <a:rPr lang="id-ID" sz="2800" b="1" dirty="0" smtClean="0"/>
              <a:t>Deskriptif</a:t>
            </a:r>
          </a:p>
          <a:p>
            <a:pPr marL="457200" lvl="1" indent="0">
              <a:buNone/>
            </a:pPr>
            <a:r>
              <a:rPr lang="id-ID" sz="2400" dirty="0" smtClean="0"/>
              <a:t>Model deskriptif tidak bertujuan untuk menghasilkan output berupa suatu variable target, melainkan untuk menangkap/mendeskripsikan perilaku dari suatu kumpulan data</a:t>
            </a:r>
          </a:p>
          <a:p>
            <a:pPr marL="457200" lvl="1" indent="0">
              <a:buNone/>
            </a:pPr>
            <a:r>
              <a:rPr lang="id-ID" sz="2400" dirty="0" smtClean="0"/>
              <a:t>Contoh: pada suatu kumpulan data karakteristik mahasiswa, kelompok-kelompok minat apa saja yang ada?</a:t>
            </a:r>
            <a:endParaRPr lang="id-ID" sz="2400" dirty="0"/>
          </a:p>
        </p:txBody>
      </p:sp>
    </p:spTree>
    <p:extLst>
      <p:ext uri="{BB962C8B-B14F-4D97-AF65-F5344CB8AC3E}">
        <p14:creationId xmlns:p14="http://schemas.microsoft.com/office/powerpoint/2010/main" val="3073148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Pengkategorian Task Pembelajaran Mesin</a:t>
            </a:r>
            <a:endParaRPr lang="id-ID"/>
          </a:p>
        </p:txBody>
      </p:sp>
      <p:sp>
        <p:nvSpPr>
          <p:cNvPr id="3" name="Content Placeholder 2"/>
          <p:cNvSpPr>
            <a:spLocks noGrp="1"/>
          </p:cNvSpPr>
          <p:nvPr>
            <p:ph idx="1"/>
          </p:nvPr>
        </p:nvSpPr>
        <p:spPr>
          <a:xfrm>
            <a:off x="838200" y="1825624"/>
            <a:ext cx="10515600" cy="4858511"/>
          </a:xfrm>
        </p:spPr>
        <p:txBody>
          <a:bodyPr>
            <a:normAutofit lnSpcReduction="10000"/>
          </a:bodyPr>
          <a:lstStyle/>
          <a:p>
            <a:pPr marL="0" indent="0">
              <a:buNone/>
            </a:pPr>
            <a:endParaRPr lang="id-ID" dirty="0" smtClean="0"/>
          </a:p>
          <a:p>
            <a:endParaRPr lang="id-ID" dirty="0"/>
          </a:p>
          <a:p>
            <a:endParaRPr lang="id-ID" dirty="0"/>
          </a:p>
          <a:p>
            <a:pPr marL="0" indent="0">
              <a:buNone/>
            </a:pPr>
            <a:endParaRPr lang="id-ID" sz="2000" dirty="0" smtClean="0"/>
          </a:p>
          <a:p>
            <a:pPr marL="0" indent="0">
              <a:buNone/>
            </a:pPr>
            <a:endParaRPr lang="id-ID" sz="2000" dirty="0"/>
          </a:p>
          <a:p>
            <a:pPr marL="0" indent="0">
              <a:buNone/>
            </a:pPr>
            <a:endParaRPr lang="id-ID" sz="2000" dirty="0" smtClean="0"/>
          </a:p>
          <a:p>
            <a:pPr marL="0" indent="0">
              <a:buNone/>
            </a:pPr>
            <a:endParaRPr lang="id-ID" sz="2000" dirty="0"/>
          </a:p>
          <a:p>
            <a:pPr marL="0" indent="0">
              <a:buNone/>
            </a:pPr>
            <a:r>
              <a:rPr lang="id-ID" sz="2000" dirty="0" smtClean="0"/>
              <a:t>Keterangan:</a:t>
            </a:r>
          </a:p>
          <a:p>
            <a:r>
              <a:rPr lang="id-ID" sz="2000" dirty="0" smtClean="0"/>
              <a:t>pada </a:t>
            </a:r>
            <a:r>
              <a:rPr lang="id-ID" sz="2000" b="1" dirty="0" smtClean="0"/>
              <a:t>subgroup discovery</a:t>
            </a:r>
            <a:r>
              <a:rPr lang="id-ID" sz="2000" dirty="0" smtClean="0"/>
              <a:t>, proses yang dilakukan sama dengan klasifikasi, yaitu membuat model yang keluarannya adalah nilai variabel output, namun tujuannya adalah untuk menganalisis perilaku dari variabel output tersebut, bukan menghasilkan tebakan nilai output seakurat mungkin seperti pada klasifikasi</a:t>
            </a:r>
            <a:endParaRPr lang="id-ID" sz="2000" dirty="0"/>
          </a:p>
        </p:txBody>
      </p:sp>
      <p:pic>
        <p:nvPicPr>
          <p:cNvPr id="4" name="Picture 3"/>
          <p:cNvPicPr>
            <a:picLocks noChangeAspect="1"/>
          </p:cNvPicPr>
          <p:nvPr/>
        </p:nvPicPr>
        <p:blipFill>
          <a:blip r:embed="rId2" cstate="print"/>
          <a:stretch>
            <a:fillRect/>
          </a:stretch>
        </p:blipFill>
        <p:spPr>
          <a:xfrm>
            <a:off x="1049091" y="1944710"/>
            <a:ext cx="10093817" cy="2125014"/>
          </a:xfrm>
          <a:prstGeom prst="rect">
            <a:avLst/>
          </a:prstGeom>
        </p:spPr>
      </p:pic>
    </p:spTree>
    <p:extLst>
      <p:ext uri="{BB962C8B-B14F-4D97-AF65-F5344CB8AC3E}">
        <p14:creationId xmlns:p14="http://schemas.microsoft.com/office/powerpoint/2010/main" val="1904611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Evaluasi Performa pada Task</a:t>
            </a:r>
            <a:endParaRPr lang="id-ID" dirty="0"/>
          </a:p>
        </p:txBody>
      </p:sp>
      <p:sp>
        <p:nvSpPr>
          <p:cNvPr id="3" name="Content Placeholder 2"/>
          <p:cNvSpPr>
            <a:spLocks noGrp="1"/>
          </p:cNvSpPr>
          <p:nvPr>
            <p:ph idx="1"/>
          </p:nvPr>
        </p:nvSpPr>
        <p:spPr>
          <a:xfrm>
            <a:off x="838200" y="1690688"/>
            <a:ext cx="10515600" cy="5032083"/>
          </a:xfrm>
        </p:spPr>
        <p:txBody>
          <a:bodyPr>
            <a:normAutofit/>
          </a:bodyPr>
          <a:lstStyle/>
          <a:p>
            <a:r>
              <a:rPr lang="id-ID" sz="2600" b="1" dirty="0" smtClean="0"/>
              <a:t>Performa model pada task pembelajaran mesin memiliki metode evaluasi yang terukur</a:t>
            </a:r>
          </a:p>
          <a:p>
            <a:r>
              <a:rPr lang="id-ID" sz="2400" u="sng" dirty="0" smtClean="0"/>
              <a:t>Contoh:</a:t>
            </a:r>
          </a:p>
          <a:p>
            <a:pPr lvl="1"/>
            <a:r>
              <a:rPr lang="id-ID" sz="2400" dirty="0" smtClean="0"/>
              <a:t>Pada task klasifikasi, ukurannya adalah seberapa tepat prediksi kelas yang dihasilkan oleh model yang terbentuk</a:t>
            </a:r>
          </a:p>
          <a:p>
            <a:pPr lvl="2"/>
            <a:r>
              <a:rPr lang="id-ID" sz="2400" dirty="0" smtClean="0"/>
              <a:t>contoh: jika dari 100 e-mail yang masuk, penggolongan spam dan bukan spam yang dihasilkan sistem tepat pada 90 e-mail, berarti </a:t>
            </a:r>
            <a:r>
              <a:rPr lang="id-ID" sz="2400" b="1" dirty="0" smtClean="0"/>
              <a:t>akurasi</a:t>
            </a:r>
            <a:r>
              <a:rPr lang="id-ID" sz="2400" dirty="0" smtClean="0"/>
              <a:t> sistem tersebut adalah 90%</a:t>
            </a:r>
          </a:p>
          <a:p>
            <a:pPr lvl="2"/>
            <a:endParaRPr lang="id-ID" sz="2400" dirty="0" smtClean="0"/>
          </a:p>
          <a:p>
            <a:pPr lvl="1"/>
            <a:r>
              <a:rPr lang="id-ID" sz="2400" dirty="0" smtClean="0"/>
              <a:t>Pada task klastering, ukurannya adalah seberapa jauh kelompok yang dihasilkan memiliki kesamaan di dalam kelompoknya sendiri dan berbeda dengan kelompok yang lain</a:t>
            </a:r>
          </a:p>
        </p:txBody>
      </p:sp>
    </p:spTree>
    <p:extLst>
      <p:ext uri="{BB962C8B-B14F-4D97-AF65-F5344CB8AC3E}">
        <p14:creationId xmlns:p14="http://schemas.microsoft.com/office/powerpoint/2010/main" val="62023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Evaluasi Performa pada Task (2)</a:t>
            </a:r>
            <a:endParaRPr lang="id-ID" dirty="0"/>
          </a:p>
        </p:txBody>
      </p:sp>
      <p:sp>
        <p:nvSpPr>
          <p:cNvPr id="3" name="Content Placeholder 2"/>
          <p:cNvSpPr>
            <a:spLocks noGrp="1"/>
          </p:cNvSpPr>
          <p:nvPr>
            <p:ph idx="1"/>
          </p:nvPr>
        </p:nvSpPr>
        <p:spPr>
          <a:xfrm>
            <a:off x="838200" y="1825624"/>
            <a:ext cx="10515600" cy="5032376"/>
          </a:xfrm>
        </p:spPr>
        <p:txBody>
          <a:bodyPr>
            <a:normAutofit/>
          </a:bodyPr>
          <a:lstStyle/>
          <a:p>
            <a:r>
              <a:rPr lang="id-ID" sz="2400" dirty="0" smtClean="0"/>
              <a:t>Untuk memperoleh gambaran yang tepat mengenai performa sistem, data yang dimiliki dipisahkan menjadi dua bagian:</a:t>
            </a:r>
          </a:p>
          <a:p>
            <a:pPr marL="914400" lvl="1" indent="-457200">
              <a:buFont typeface="+mj-lt"/>
              <a:buAutoNum type="arabicPeriod"/>
            </a:pPr>
            <a:r>
              <a:rPr lang="id-ID" sz="2000" b="1" dirty="0" smtClean="0"/>
              <a:t>Training set / data pelatihan</a:t>
            </a:r>
          </a:p>
          <a:p>
            <a:pPr marL="914400" lvl="2" indent="0">
              <a:buNone/>
            </a:pPr>
            <a:r>
              <a:rPr lang="id-ID" sz="2400" dirty="0" smtClean="0"/>
              <a:t>Digunakan untuk membentuk model</a:t>
            </a:r>
          </a:p>
          <a:p>
            <a:pPr marL="914400" lvl="1" indent="-457200">
              <a:buFont typeface="+mj-lt"/>
              <a:buAutoNum type="arabicPeriod"/>
            </a:pPr>
            <a:r>
              <a:rPr lang="id-ID" sz="2000" b="1" dirty="0" smtClean="0"/>
              <a:t>Test set / data pengujian</a:t>
            </a:r>
          </a:p>
          <a:p>
            <a:pPr marL="914400" lvl="2" indent="0">
              <a:buNone/>
            </a:pPr>
            <a:r>
              <a:rPr lang="id-ID" sz="2400" dirty="0" smtClean="0"/>
              <a:t>Digunakan untuk menguji performa model</a:t>
            </a:r>
          </a:p>
          <a:p>
            <a:r>
              <a:rPr lang="id-ID" sz="2400" dirty="0" smtClean="0"/>
              <a:t>Tujuan dari pemisahan ini adalah supaya performa sistem dapat diukur secara objektif</a:t>
            </a:r>
          </a:p>
          <a:p>
            <a:pPr lvl="1"/>
            <a:r>
              <a:rPr lang="id-ID" sz="2000" dirty="0" smtClean="0"/>
              <a:t>Performa sistem seharusnya bagus tidak hanya pada data yang telah dipelajari saja, melainkan juga pada data yang belum pernah dilihat</a:t>
            </a:r>
          </a:p>
          <a:p>
            <a:pPr lvl="1"/>
            <a:r>
              <a:rPr lang="id-ID" sz="2000" dirty="0" smtClean="0"/>
              <a:t>Performa semacam ini disebut performa </a:t>
            </a:r>
            <a:r>
              <a:rPr lang="id-ID" sz="2000" b="1" dirty="0" smtClean="0"/>
              <a:t>generalisasi</a:t>
            </a:r>
            <a:r>
              <a:rPr lang="id-ID" sz="2000" dirty="0" smtClean="0"/>
              <a:t>, yaitu mengukur apakah dari data yang ada sistem telah dapat mempelajari konsep yang terkandung pada data</a:t>
            </a:r>
          </a:p>
          <a:p>
            <a:pPr lvl="1"/>
            <a:r>
              <a:rPr lang="id-ID" sz="2000" dirty="0" smtClean="0"/>
              <a:t>Konsep terkait: </a:t>
            </a:r>
            <a:r>
              <a:rPr lang="id-ID" sz="2000" b="1" dirty="0" smtClean="0"/>
              <a:t>cross-validation</a:t>
            </a:r>
            <a:r>
              <a:rPr lang="id-ID" sz="2000" dirty="0" smtClean="0"/>
              <a:t> </a:t>
            </a:r>
            <a:r>
              <a:rPr lang="id-ID" sz="2000" dirty="0" smtClean="0">
                <a:sym typeface="Wingdings" panose="05000000000000000000" pitchFamily="2" charset="2"/>
              </a:rPr>
              <a:t> carilah apa artinya dan mengapa diperlukan</a:t>
            </a:r>
            <a:endParaRPr lang="id-ID" sz="2000" dirty="0" smtClean="0"/>
          </a:p>
        </p:txBody>
      </p:sp>
    </p:spTree>
    <p:extLst>
      <p:ext uri="{BB962C8B-B14F-4D97-AF65-F5344CB8AC3E}">
        <p14:creationId xmlns:p14="http://schemas.microsoft.com/office/powerpoint/2010/main" val="2593708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85454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Model</a:t>
            </a:r>
            <a:endParaRPr lang="id-ID" dirty="0"/>
          </a:p>
        </p:txBody>
      </p:sp>
      <p:sp>
        <p:nvSpPr>
          <p:cNvPr id="3" name="Content Placeholder 2"/>
          <p:cNvSpPr>
            <a:spLocks noGrp="1"/>
          </p:cNvSpPr>
          <p:nvPr>
            <p:ph idx="1"/>
          </p:nvPr>
        </p:nvSpPr>
        <p:spPr/>
        <p:txBody>
          <a:bodyPr>
            <a:normAutofit/>
          </a:bodyPr>
          <a:lstStyle/>
          <a:p>
            <a:r>
              <a:rPr lang="id-ID" sz="2800" b="1" dirty="0" smtClean="0">
                <a:solidFill>
                  <a:srgbClr val="FF0000"/>
                </a:solidFill>
              </a:rPr>
              <a:t>Model</a:t>
            </a:r>
            <a:r>
              <a:rPr lang="id-ID" sz="2800" b="1" dirty="0" smtClean="0"/>
              <a:t> </a:t>
            </a:r>
            <a:r>
              <a:rPr lang="id-ID" sz="2800" dirty="0" smtClean="0"/>
              <a:t>merupakan suatu konsep yang dibentuk dari data melalui proses pembelajaran, yang menangkap kesimpulan apa yang ditarik oleh sistem mengenai hubungan-hubungan yang terdapat di dalam data tersebut</a:t>
            </a:r>
          </a:p>
          <a:p>
            <a:endParaRPr lang="id-ID" sz="2800" dirty="0" smtClean="0"/>
          </a:p>
          <a:p>
            <a:r>
              <a:rPr lang="id-ID" sz="2800" dirty="0" smtClean="0"/>
              <a:t>Secara abstrak, model merupakan sesuatu yang dipergunakan sistem untuk memetakan masukan ke keluaran</a:t>
            </a:r>
          </a:p>
        </p:txBody>
      </p:sp>
    </p:spTree>
    <p:extLst>
      <p:ext uri="{BB962C8B-B14F-4D97-AF65-F5344CB8AC3E}">
        <p14:creationId xmlns:p14="http://schemas.microsoft.com/office/powerpoint/2010/main" val="2759156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id-ID" dirty="0" smtClean="0"/>
              <a:t>Jenis-jenis Model</a:t>
            </a:r>
            <a:endParaRPr lang="id-ID" dirty="0"/>
          </a:p>
        </p:txBody>
      </p:sp>
      <p:sp>
        <p:nvSpPr>
          <p:cNvPr id="3" name="Content Placeholder 2"/>
          <p:cNvSpPr>
            <a:spLocks noGrp="1"/>
          </p:cNvSpPr>
          <p:nvPr>
            <p:ph idx="1"/>
          </p:nvPr>
        </p:nvSpPr>
        <p:spPr>
          <a:xfrm>
            <a:off x="838200" y="1325563"/>
            <a:ext cx="10515600" cy="5532437"/>
          </a:xfrm>
        </p:spPr>
        <p:txBody>
          <a:bodyPr>
            <a:normAutofit fontScale="92500" lnSpcReduction="10000"/>
          </a:bodyPr>
          <a:lstStyle/>
          <a:p>
            <a:pPr marL="0" indent="0">
              <a:buNone/>
            </a:pPr>
            <a:r>
              <a:rPr lang="id-ID" sz="2400" dirty="0" smtClean="0"/>
              <a:t>Berdasarkan ‘bentuk’ dari model:</a:t>
            </a:r>
          </a:p>
          <a:p>
            <a:pPr lvl="1"/>
            <a:r>
              <a:rPr lang="id-ID" sz="2400" dirty="0" smtClean="0"/>
              <a:t>Model geometris</a:t>
            </a:r>
          </a:p>
          <a:p>
            <a:pPr lvl="1"/>
            <a:r>
              <a:rPr lang="id-ID" sz="2400" dirty="0" smtClean="0"/>
              <a:t>Model probabilistik</a:t>
            </a:r>
          </a:p>
          <a:p>
            <a:pPr lvl="1"/>
            <a:r>
              <a:rPr lang="id-ID" sz="2400" dirty="0" smtClean="0"/>
              <a:t>Model logika</a:t>
            </a:r>
          </a:p>
          <a:p>
            <a:pPr marL="0" indent="0">
              <a:buNone/>
            </a:pPr>
            <a:endParaRPr lang="id-ID" sz="2400" dirty="0"/>
          </a:p>
          <a:p>
            <a:pPr marL="0" indent="0">
              <a:buNone/>
            </a:pPr>
            <a:r>
              <a:rPr lang="id-ID" sz="2400" dirty="0" smtClean="0"/>
              <a:t>Berdasarkan keputusan pada ruang masukan*:</a:t>
            </a:r>
          </a:p>
          <a:p>
            <a:pPr lvl="1"/>
            <a:r>
              <a:rPr lang="id-ID" sz="2400" dirty="0" smtClean="0"/>
              <a:t>Grouping</a:t>
            </a:r>
          </a:p>
          <a:p>
            <a:pPr marL="914400" lvl="2" indent="0">
              <a:buNone/>
            </a:pPr>
            <a:r>
              <a:rPr lang="id-ID" sz="2400" dirty="0" smtClean="0"/>
              <a:t>Model membagi ruang masukan menjadi segmen-segmen; pada masing-masing segmen tersebut model yang dihasilkan dapat berbeda</a:t>
            </a:r>
          </a:p>
          <a:p>
            <a:pPr lvl="1"/>
            <a:r>
              <a:rPr lang="id-ID" sz="2400" dirty="0"/>
              <a:t>G</a:t>
            </a:r>
            <a:r>
              <a:rPr lang="id-ID" sz="2400" dirty="0" smtClean="0"/>
              <a:t>rading</a:t>
            </a:r>
          </a:p>
          <a:p>
            <a:pPr marL="0" indent="0">
              <a:buNone/>
            </a:pPr>
            <a:r>
              <a:rPr lang="id-ID" sz="2400" dirty="0" smtClean="0"/>
              <a:t>	Menghasilkan satu model tunggal yang berlaku di seluruh ruang masukan</a:t>
            </a:r>
          </a:p>
          <a:p>
            <a:pPr marL="0" indent="0">
              <a:buNone/>
            </a:pPr>
            <a:endParaRPr lang="id-ID" sz="2600" dirty="0"/>
          </a:p>
          <a:p>
            <a:pPr marL="0" indent="0">
              <a:buNone/>
            </a:pPr>
            <a:r>
              <a:rPr lang="id-ID" sz="2200" dirty="0" smtClean="0"/>
              <a:t>*himpunan seluruh </a:t>
            </a:r>
            <a:r>
              <a:rPr lang="id-ID" sz="2200" dirty="0"/>
              <a:t>kemungkinan </a:t>
            </a:r>
            <a:r>
              <a:rPr lang="id-ID" sz="2200" dirty="0" smtClean="0"/>
              <a:t>nilai masukan, contohnya, bila masukan terdiri dari gender dan tinggi badan, maka ruang masukan merupakan seluruh kombinasi yang mungkin antara {laki-laki, perempuan}, dengan {30 cm – 250 cm}</a:t>
            </a:r>
            <a:endParaRPr lang="id-ID" sz="2200" dirty="0"/>
          </a:p>
          <a:p>
            <a:pPr marL="0" indent="0">
              <a:buNone/>
            </a:pPr>
            <a:endParaRPr lang="id-ID" dirty="0" smtClean="0"/>
          </a:p>
        </p:txBody>
      </p:sp>
    </p:spTree>
    <p:extLst>
      <p:ext uri="{BB962C8B-B14F-4D97-AF65-F5344CB8AC3E}">
        <p14:creationId xmlns:p14="http://schemas.microsoft.com/office/powerpoint/2010/main" val="113057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Geometris</a:t>
            </a:r>
            <a:endParaRPr lang="id-ID" dirty="0"/>
          </a:p>
        </p:txBody>
      </p:sp>
      <p:sp>
        <p:nvSpPr>
          <p:cNvPr id="3" name="Content Placeholder 2"/>
          <p:cNvSpPr>
            <a:spLocks noGrp="1"/>
          </p:cNvSpPr>
          <p:nvPr>
            <p:ph idx="1"/>
          </p:nvPr>
        </p:nvSpPr>
        <p:spPr/>
        <p:txBody>
          <a:bodyPr>
            <a:normAutofit/>
          </a:bodyPr>
          <a:lstStyle/>
          <a:p>
            <a:r>
              <a:rPr lang="id-ID" sz="2800" dirty="0" smtClean="0">
                <a:solidFill>
                  <a:srgbClr val="FF0000"/>
                </a:solidFill>
              </a:rPr>
              <a:t>Pemodelan geometris </a:t>
            </a:r>
            <a:r>
              <a:rPr lang="id-ID" sz="2800" dirty="0" smtClean="0"/>
              <a:t>memandang ruang masukan sebagai ruang koordinat, sehingga dapat </a:t>
            </a:r>
            <a:r>
              <a:rPr lang="id-ID" sz="2800" u="sng" dirty="0" smtClean="0"/>
              <a:t>dioperasikan dengan menggunakan operasi-operasi geometris</a:t>
            </a:r>
          </a:p>
          <a:p>
            <a:endParaRPr lang="id-ID" sz="2800" dirty="0" smtClean="0"/>
          </a:p>
          <a:p>
            <a:r>
              <a:rPr lang="id-ID" sz="2800" dirty="0" smtClean="0"/>
              <a:t>Contoh:</a:t>
            </a:r>
          </a:p>
          <a:p>
            <a:pPr marL="457200" lvl="1" indent="0">
              <a:buNone/>
            </a:pPr>
            <a:r>
              <a:rPr lang="id-ID" sz="2400" dirty="0" smtClean="0"/>
              <a:t>Pada contoh spam filtering, kita memandang ruang masukan sebagai ruang dua dimensi, sehingga </a:t>
            </a:r>
            <a:r>
              <a:rPr lang="id-ID" sz="2400" dirty="0" smtClean="0">
                <a:solidFill>
                  <a:srgbClr val="FF0000"/>
                </a:solidFill>
              </a:rPr>
              <a:t>antara e-mail spam dan bukan spam </a:t>
            </a:r>
            <a:r>
              <a:rPr lang="id-ID" sz="2400" dirty="0" smtClean="0"/>
              <a:t>dapat </a:t>
            </a:r>
            <a:r>
              <a:rPr lang="id-ID" sz="2400" u="sng" dirty="0" smtClean="0"/>
              <a:t>dipisahkan dengan suatu persamaan garis</a:t>
            </a:r>
            <a:endParaRPr lang="id-ID" sz="2400" u="sng" dirty="0"/>
          </a:p>
        </p:txBody>
      </p:sp>
    </p:spTree>
    <p:extLst>
      <p:ext uri="{BB962C8B-B14F-4D97-AF65-F5344CB8AC3E}">
        <p14:creationId xmlns:p14="http://schemas.microsoft.com/office/powerpoint/2010/main" val="46228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Contoh:</a:t>
            </a:r>
            <a:br>
              <a:rPr lang="id-ID" dirty="0" smtClean="0"/>
            </a:br>
            <a:r>
              <a:rPr lang="id-ID" sz="3600" dirty="0" smtClean="0"/>
              <a:t>Basic Linear Classifier (Pengklasifikasi Linear Dasar)</a:t>
            </a:r>
            <a:endParaRPr lang="id-ID" sz="3600" dirty="0"/>
          </a:p>
        </p:txBody>
      </p:sp>
      <p:sp>
        <p:nvSpPr>
          <p:cNvPr id="3" name="Content Placeholder 2"/>
          <p:cNvSpPr>
            <a:spLocks noGrp="1"/>
          </p:cNvSpPr>
          <p:nvPr>
            <p:ph idx="1"/>
          </p:nvPr>
        </p:nvSpPr>
        <p:spPr>
          <a:xfrm>
            <a:off x="838200" y="2064957"/>
            <a:ext cx="10515600" cy="4351338"/>
          </a:xfrm>
        </p:spPr>
        <p:txBody>
          <a:bodyPr>
            <a:normAutofit/>
          </a:bodyPr>
          <a:lstStyle/>
          <a:p>
            <a:r>
              <a:rPr lang="id-ID" sz="2400" dirty="0" smtClean="0"/>
              <a:t>Pengklasifikasi linear dasar membentuk garis batas pemisah (decision boundary) antara dua kelas, misalnya kelas positif dan kelas negatif</a:t>
            </a:r>
          </a:p>
          <a:p>
            <a:endParaRPr lang="id-ID" sz="2400" dirty="0" smtClean="0"/>
          </a:p>
          <a:p>
            <a:r>
              <a:rPr lang="id-ID" sz="2400" dirty="0" smtClean="0"/>
              <a:t>Dari data-data berlabel positif dan negatif, pengklasifikasi membentuk model pemisah berupa persamaan yang memisahkan kedua kelas tersebut</a:t>
            </a:r>
          </a:p>
          <a:p>
            <a:endParaRPr lang="id-ID" sz="2400" dirty="0" smtClean="0"/>
          </a:p>
          <a:p>
            <a:r>
              <a:rPr lang="id-ID" sz="2400" dirty="0" smtClean="0"/>
              <a:t>Secara spesifik, pada pengklasifikasi linear dasar, garis persamaan pemisah dibentuk dengan membagi dua pusat dari kelompok data negatif dengan kelompok data positif</a:t>
            </a:r>
            <a:endParaRPr lang="id-ID" sz="2400" dirty="0"/>
          </a:p>
        </p:txBody>
      </p:sp>
    </p:spTree>
    <p:extLst>
      <p:ext uri="{BB962C8B-B14F-4D97-AF65-F5344CB8AC3E}">
        <p14:creationId xmlns:p14="http://schemas.microsoft.com/office/powerpoint/2010/main" val="371401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Pembelajaran Mesin</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1001639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id-ID" dirty="0"/>
              <a:t>Contoh:</a:t>
            </a:r>
            <a:br>
              <a:rPr lang="id-ID" dirty="0"/>
            </a:br>
            <a:r>
              <a:rPr lang="id-ID" sz="4000" dirty="0"/>
              <a:t>Basic Linear Classifier (Pengklasifikasi Linear Dasar</a:t>
            </a:r>
            <a:r>
              <a:rPr lang="id-ID" sz="4000" dirty="0" smtClean="0"/>
              <a:t>) - 2</a:t>
            </a:r>
            <a:endParaRPr lang="id-ID" sz="4000" dirty="0"/>
          </a:p>
        </p:txBody>
      </p:sp>
      <p:sp>
        <p:nvSpPr>
          <p:cNvPr id="3" name="Content Placeholder 2"/>
          <p:cNvSpPr>
            <a:spLocks noGrp="1"/>
          </p:cNvSpPr>
          <p:nvPr>
            <p:ph sz="half" idx="1"/>
          </p:nvPr>
        </p:nvSpPr>
        <p:spPr/>
        <p:txBody>
          <a:bodyPr>
            <a:normAutofit lnSpcReduction="10000"/>
          </a:bodyPr>
          <a:lstStyle/>
          <a:p>
            <a:r>
              <a:rPr lang="id-ID" sz="2400" dirty="0" smtClean="0"/>
              <a:t>Pengklasifikasi linear dasar dideskripsikan dengan persamaan:</a:t>
            </a:r>
          </a:p>
          <a:p>
            <a:pPr marL="0" indent="0">
              <a:buNone/>
            </a:pPr>
            <a:r>
              <a:rPr lang="id-ID" sz="2400" dirty="0"/>
              <a:t>	</a:t>
            </a:r>
            <a:r>
              <a:rPr lang="id-ID" sz="2400" b="1" dirty="0" smtClean="0"/>
              <a:t>w</a:t>
            </a:r>
            <a:r>
              <a:rPr lang="id-ID" sz="2400" dirty="0" smtClean="0"/>
              <a:t> . </a:t>
            </a:r>
            <a:r>
              <a:rPr lang="id-ID" sz="2400" b="1" dirty="0" smtClean="0"/>
              <a:t>x</a:t>
            </a:r>
            <a:r>
              <a:rPr lang="id-ID" sz="2400" dirty="0" smtClean="0"/>
              <a:t> = t</a:t>
            </a:r>
          </a:p>
          <a:p>
            <a:pPr marL="457200" lvl="1" indent="0">
              <a:buNone/>
            </a:pPr>
            <a:r>
              <a:rPr lang="id-ID" dirty="0" smtClean="0"/>
              <a:t>dengan </a:t>
            </a:r>
            <a:r>
              <a:rPr lang="id-ID" b="1" dirty="0" smtClean="0"/>
              <a:t>w</a:t>
            </a:r>
            <a:r>
              <a:rPr lang="id-ID" dirty="0" smtClean="0"/>
              <a:t> = </a:t>
            </a:r>
            <a:r>
              <a:rPr lang="id-ID" b="1" dirty="0" smtClean="0"/>
              <a:t>p – n</a:t>
            </a:r>
          </a:p>
          <a:p>
            <a:endParaRPr lang="id-ID" sz="2400" dirty="0" smtClean="0"/>
          </a:p>
          <a:p>
            <a:r>
              <a:rPr lang="id-ID" sz="2400" dirty="0" smtClean="0"/>
              <a:t>Garis batas pemisah dapat ditemukan dengan memperhatikan bahwa (</a:t>
            </a:r>
            <a:r>
              <a:rPr lang="id-ID" sz="2400" b="1" dirty="0" smtClean="0"/>
              <a:t>p</a:t>
            </a:r>
            <a:r>
              <a:rPr lang="id-ID" sz="2400" dirty="0" smtClean="0"/>
              <a:t>+</a:t>
            </a:r>
            <a:r>
              <a:rPr lang="id-ID" sz="2400" b="1" dirty="0" smtClean="0"/>
              <a:t>n</a:t>
            </a:r>
            <a:r>
              <a:rPr lang="id-ID" sz="2400" dirty="0" smtClean="0"/>
              <a:t>)/2 terletak pada decision boundary, sehingga:</a:t>
            </a:r>
          </a:p>
          <a:p>
            <a:pPr marL="0" indent="0">
              <a:buNone/>
            </a:pPr>
            <a:r>
              <a:rPr lang="id-ID" sz="2400" dirty="0"/>
              <a:t>	</a:t>
            </a:r>
            <a:endParaRPr lang="id-ID" sz="2400" dirty="0" smtClean="0"/>
          </a:p>
        </p:txBody>
      </p:sp>
      <p:sp>
        <p:nvSpPr>
          <p:cNvPr id="6" name="Content Placeholder 5"/>
          <p:cNvSpPr>
            <a:spLocks noGrp="1"/>
          </p:cNvSpPr>
          <p:nvPr>
            <p:ph sz="half" idx="2"/>
          </p:nvPr>
        </p:nvSpPr>
        <p:spPr/>
        <p:txBody>
          <a:bodyPr>
            <a:normAutofit lnSpcReduction="10000"/>
          </a:bodyPr>
          <a:lstStyle/>
          <a:p>
            <a:endParaRPr lang="id-ID"/>
          </a:p>
        </p:txBody>
      </p:sp>
      <p:pic>
        <p:nvPicPr>
          <p:cNvPr id="4" name="Picture 3"/>
          <p:cNvPicPr>
            <a:picLocks noChangeAspect="1"/>
          </p:cNvPicPr>
          <p:nvPr/>
        </p:nvPicPr>
        <p:blipFill>
          <a:blip r:embed="rId2" cstate="print"/>
          <a:stretch>
            <a:fillRect/>
          </a:stretch>
        </p:blipFill>
        <p:spPr>
          <a:xfrm>
            <a:off x="6096000" y="1825625"/>
            <a:ext cx="5479463" cy="4351338"/>
          </a:xfrm>
          <a:prstGeom prst="rect">
            <a:avLst/>
          </a:prstGeom>
        </p:spPr>
      </p:pic>
      <p:pic>
        <p:nvPicPr>
          <p:cNvPr id="7" name="Picture 6"/>
          <p:cNvPicPr>
            <a:picLocks noChangeAspect="1"/>
          </p:cNvPicPr>
          <p:nvPr/>
        </p:nvPicPr>
        <p:blipFill>
          <a:blip r:embed="rId3" cstate="print"/>
          <a:stretch>
            <a:fillRect/>
          </a:stretch>
        </p:blipFill>
        <p:spPr>
          <a:xfrm>
            <a:off x="1130006" y="5449887"/>
            <a:ext cx="4119295" cy="341313"/>
          </a:xfrm>
          <a:prstGeom prst="rect">
            <a:avLst/>
          </a:prstGeom>
        </p:spPr>
      </p:pic>
    </p:spTree>
    <p:extLst>
      <p:ext uri="{BB962C8B-B14F-4D97-AF65-F5344CB8AC3E}">
        <p14:creationId xmlns:p14="http://schemas.microsoft.com/office/powerpoint/2010/main" val="227132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234" y="168357"/>
            <a:ext cx="9720072" cy="1499616"/>
          </a:xfrm>
        </p:spPr>
        <p:txBody>
          <a:bodyPr/>
          <a:lstStyle/>
          <a:p>
            <a:pPr algn="r"/>
            <a:r>
              <a:rPr lang="id-ID" dirty="0" smtClean="0"/>
              <a:t>Contoh: Support Vector Machine (SVM)</a:t>
            </a:r>
            <a:endParaRPr lang="id-ID" dirty="0"/>
          </a:p>
        </p:txBody>
      </p:sp>
      <p:sp>
        <p:nvSpPr>
          <p:cNvPr id="3" name="Content Placeholder 2"/>
          <p:cNvSpPr>
            <a:spLocks noGrp="1"/>
          </p:cNvSpPr>
          <p:nvPr>
            <p:ph sz="half" idx="1"/>
          </p:nvPr>
        </p:nvSpPr>
        <p:spPr>
          <a:xfrm>
            <a:off x="838200" y="1452282"/>
            <a:ext cx="5181600" cy="5050117"/>
          </a:xfrm>
        </p:spPr>
        <p:txBody>
          <a:bodyPr>
            <a:normAutofit lnSpcReduction="10000"/>
          </a:bodyPr>
          <a:lstStyle/>
          <a:p>
            <a:r>
              <a:rPr lang="id-ID" sz="2400" dirty="0" smtClean="0"/>
              <a:t>SVM membentuk garis batas pemisah dari dua kelompok data dengan memaksimalkan margin dari dua kelompok tersebut</a:t>
            </a:r>
          </a:p>
          <a:p>
            <a:endParaRPr lang="id-ID" sz="2400" dirty="0" smtClean="0"/>
          </a:p>
          <a:p>
            <a:pPr lvl="1"/>
            <a:r>
              <a:rPr lang="id-ID" sz="2400" b="1" dirty="0" smtClean="0"/>
              <a:t>Margin:</a:t>
            </a:r>
          </a:p>
          <a:p>
            <a:pPr marL="457200" lvl="1" indent="0">
              <a:buNone/>
            </a:pPr>
            <a:r>
              <a:rPr lang="id-ID" sz="2400" dirty="0"/>
              <a:t>J</a:t>
            </a:r>
            <a:r>
              <a:rPr lang="id-ID" sz="2400" dirty="0" smtClean="0"/>
              <a:t>arak antara data-data pada kedua kelompok, diukur dari titik-titik data pada perbatasan kedua kelompok</a:t>
            </a:r>
          </a:p>
          <a:p>
            <a:pPr lvl="1"/>
            <a:r>
              <a:rPr lang="id-ID" sz="2400" b="1" dirty="0" smtClean="0"/>
              <a:t>Support Vectors:</a:t>
            </a:r>
          </a:p>
          <a:p>
            <a:pPr marL="457200" lvl="1" indent="0">
              <a:buNone/>
            </a:pPr>
            <a:r>
              <a:rPr lang="id-ID" sz="2400" dirty="0" smtClean="0"/>
              <a:t>Titik-titik terluar pada perbatasan di antara dua kelompok yang menjadi acuan penetapan garis pemisah (titik-titik yang dilingkari pada ilustrasi di samping)</a:t>
            </a:r>
            <a:endParaRPr lang="id-ID" sz="2400" dirty="0"/>
          </a:p>
        </p:txBody>
      </p:sp>
      <p:pic>
        <p:nvPicPr>
          <p:cNvPr id="5" name="Content Placeholder 4"/>
          <p:cNvPicPr>
            <a:picLocks noGrp="1" noChangeAspect="1"/>
          </p:cNvPicPr>
          <p:nvPr>
            <p:ph sz="half" idx="2"/>
          </p:nvPr>
        </p:nvPicPr>
        <p:blipFill>
          <a:blip r:embed="rId2" cstate="print"/>
          <a:stretch>
            <a:fillRect/>
          </a:stretch>
        </p:blipFill>
        <p:spPr>
          <a:xfrm>
            <a:off x="6593588" y="2016685"/>
            <a:ext cx="4769177" cy="3797678"/>
          </a:xfrm>
          <a:prstGeom prst="rect">
            <a:avLst/>
          </a:prstGeom>
        </p:spPr>
      </p:pic>
    </p:spTree>
    <p:extLst>
      <p:ext uri="{BB962C8B-B14F-4D97-AF65-F5344CB8AC3E}">
        <p14:creationId xmlns:p14="http://schemas.microsoft.com/office/powerpoint/2010/main" val="3411334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Probabilistik</a:t>
            </a:r>
            <a:endParaRPr lang="id-ID"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id-ID" sz="2400" dirty="0" smtClean="0"/>
              <a:t>Model probabilistik memodelkan kemungkinan suatu titik data dikelompokkan ke suatu kelas tertentu</a:t>
            </a:r>
          </a:p>
          <a:p>
            <a:pPr>
              <a:buFont typeface="Wingdings" panose="05000000000000000000" pitchFamily="2" charset="2"/>
              <a:buChar char="v"/>
            </a:pPr>
            <a:endParaRPr lang="id-ID" sz="2400" dirty="0" smtClean="0"/>
          </a:p>
          <a:p>
            <a:pPr>
              <a:buFont typeface="Wingdings" panose="05000000000000000000" pitchFamily="2" charset="2"/>
              <a:buChar char="v"/>
            </a:pPr>
            <a:r>
              <a:rPr lang="id-ID" sz="2400" dirty="0" smtClean="0"/>
              <a:t>Proses pembelajaran pada model ini ditujukan untuk semakin mengurangi ketidakpastian pada pengelompokan data</a:t>
            </a:r>
            <a:endParaRPr lang="id-ID" sz="2400" dirty="0"/>
          </a:p>
        </p:txBody>
      </p:sp>
    </p:spTree>
    <p:extLst>
      <p:ext uri="{BB962C8B-B14F-4D97-AF65-F5344CB8AC3E}">
        <p14:creationId xmlns:p14="http://schemas.microsoft.com/office/powerpoint/2010/main" val="85236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a:t>
            </a:r>
            <a:br>
              <a:rPr lang="id-ID" dirty="0" smtClean="0"/>
            </a:br>
            <a:r>
              <a:rPr lang="id-ID" dirty="0" smtClean="0"/>
              <a:t>Model Probabilistik Sederhana</a:t>
            </a:r>
            <a:endParaRPr lang="id-ID" dirty="0"/>
          </a:p>
        </p:txBody>
      </p:sp>
      <p:sp>
        <p:nvSpPr>
          <p:cNvPr id="3" name="Content Placeholder 2"/>
          <p:cNvSpPr>
            <a:spLocks noGrp="1"/>
          </p:cNvSpPr>
          <p:nvPr>
            <p:ph idx="1"/>
          </p:nvPr>
        </p:nvSpPr>
        <p:spPr>
          <a:xfrm>
            <a:off x="838199" y="1825624"/>
            <a:ext cx="10515601" cy="5032375"/>
          </a:xfrm>
        </p:spPr>
        <p:txBody>
          <a:bodyPr>
            <a:normAutofit lnSpcReduction="10000"/>
          </a:bodyPr>
          <a:lstStyle/>
          <a:p>
            <a:r>
              <a:rPr lang="id-ID" sz="2400" dirty="0" smtClean="0"/>
              <a:t>Jika pada suatu e-mail kita meninjau apakah e-mail tersebut mengandung kata ‘Viagra’ atau ‘lottery’, seberapa besar kemungkinan e-mail tersebut adalah spam?</a:t>
            </a:r>
          </a:p>
          <a:p>
            <a:pPr marL="0" indent="0">
              <a:buNone/>
            </a:pPr>
            <a:endParaRPr lang="id-ID" sz="2400" dirty="0"/>
          </a:p>
          <a:p>
            <a:r>
              <a:rPr lang="id-ID" sz="2400" dirty="0" smtClean="0"/>
              <a:t>Misalkan berdasarkan data kita memperoleh tabulasi sebagai berikut:</a:t>
            </a:r>
          </a:p>
          <a:p>
            <a:endParaRPr lang="id-ID" sz="2400" dirty="0"/>
          </a:p>
          <a:p>
            <a:endParaRPr lang="id-ID" sz="2400" dirty="0" smtClean="0"/>
          </a:p>
          <a:p>
            <a:endParaRPr lang="id-ID" sz="2400" dirty="0"/>
          </a:p>
          <a:p>
            <a:pPr marL="0" indent="0">
              <a:buNone/>
            </a:pPr>
            <a:endParaRPr lang="id-ID" sz="2400" dirty="0"/>
          </a:p>
          <a:p>
            <a:pPr marL="0" indent="0">
              <a:buNone/>
            </a:pPr>
            <a:endParaRPr lang="id-ID" sz="2200" dirty="0" smtClean="0"/>
          </a:p>
          <a:p>
            <a:pPr marL="0" indent="0">
              <a:buNone/>
            </a:pPr>
            <a:r>
              <a:rPr lang="id-ID" sz="2200" dirty="0" smtClean="0"/>
              <a:t>Pada tabel di atas, nilai probabilitas yang bercetak tebal merupakan nilai probabilitas yang lebih besar, sehingga data dianggap lebih mungkin tergolong ke kelas yang nilainya bercetak tebal tersebut</a:t>
            </a:r>
          </a:p>
          <a:p>
            <a:endParaRPr lang="id-ID" sz="2400" dirty="0"/>
          </a:p>
          <a:p>
            <a:endParaRPr lang="id-ID" sz="2400" dirty="0" smtClean="0"/>
          </a:p>
          <a:p>
            <a:endParaRPr lang="id-ID" sz="2400" dirty="0"/>
          </a:p>
        </p:txBody>
      </p:sp>
      <p:pic>
        <p:nvPicPr>
          <p:cNvPr id="4" name="Picture 3"/>
          <p:cNvPicPr>
            <a:picLocks noChangeAspect="1"/>
          </p:cNvPicPr>
          <p:nvPr/>
        </p:nvPicPr>
        <p:blipFill>
          <a:blip r:embed="rId2" cstate="print"/>
          <a:stretch>
            <a:fillRect/>
          </a:stretch>
        </p:blipFill>
        <p:spPr>
          <a:xfrm>
            <a:off x="1957775" y="3659901"/>
            <a:ext cx="8276448" cy="1916651"/>
          </a:xfrm>
          <a:prstGeom prst="rect">
            <a:avLst/>
          </a:prstGeom>
        </p:spPr>
      </p:pic>
    </p:spTree>
    <p:extLst>
      <p:ext uri="{BB962C8B-B14F-4D97-AF65-F5344CB8AC3E}">
        <p14:creationId xmlns:p14="http://schemas.microsoft.com/office/powerpoint/2010/main" val="3732245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Logika</a:t>
            </a:r>
            <a:endParaRPr lang="id-ID" dirty="0"/>
          </a:p>
        </p:txBody>
      </p:sp>
      <p:sp>
        <p:nvSpPr>
          <p:cNvPr id="3" name="Content Placeholder 2"/>
          <p:cNvSpPr>
            <a:spLocks noGrp="1"/>
          </p:cNvSpPr>
          <p:nvPr>
            <p:ph idx="1"/>
          </p:nvPr>
        </p:nvSpPr>
        <p:spPr/>
        <p:txBody>
          <a:bodyPr>
            <a:normAutofit/>
          </a:bodyPr>
          <a:lstStyle/>
          <a:p>
            <a:r>
              <a:rPr lang="id-ID" sz="2400" dirty="0" smtClean="0"/>
              <a:t>Model Logika adalah model yang didefinisikan dalam ekspresi-ekspresi logika, atau yang mudah dikonversikan menjadi bentuk ekspresi logika</a:t>
            </a:r>
          </a:p>
          <a:p>
            <a:endParaRPr lang="id-ID" sz="2400" dirty="0"/>
          </a:p>
          <a:p>
            <a:r>
              <a:rPr lang="id-ID" sz="2400" dirty="0" smtClean="0"/>
              <a:t>Contoh:</a:t>
            </a:r>
          </a:p>
          <a:p>
            <a:pPr marL="0" indent="0">
              <a:buNone/>
            </a:pPr>
            <a:r>
              <a:rPr lang="id-ID" sz="2400" dirty="0"/>
              <a:t>	</a:t>
            </a:r>
            <a:r>
              <a:rPr lang="id-ID" sz="2400" dirty="0" smtClean="0"/>
              <a:t>IF rajin_belajar = 1 THEN Class = pintar</a:t>
            </a:r>
          </a:p>
          <a:p>
            <a:pPr marL="0" indent="0">
              <a:buNone/>
            </a:pPr>
            <a:r>
              <a:rPr lang="id-ID" sz="2400" dirty="0"/>
              <a:t>	</a:t>
            </a:r>
            <a:r>
              <a:rPr lang="id-ID" sz="2400" dirty="0" smtClean="0"/>
              <a:t>IF suhu_tubuh = panas </a:t>
            </a:r>
            <a:r>
              <a:rPr lang="el-GR" sz="2400" dirty="0" smtClean="0"/>
              <a:t>Λ</a:t>
            </a:r>
            <a:r>
              <a:rPr lang="id-ID" sz="2400" dirty="0" smtClean="0"/>
              <a:t> hidung_berair = 1 THEN Class = flu</a:t>
            </a:r>
          </a:p>
          <a:p>
            <a:pPr marL="0" indent="0">
              <a:buNone/>
            </a:pPr>
            <a:r>
              <a:rPr lang="id-ID" sz="2400" dirty="0"/>
              <a:t>	</a:t>
            </a:r>
          </a:p>
        </p:txBody>
      </p:sp>
    </p:spTree>
    <p:extLst>
      <p:ext uri="{BB962C8B-B14F-4D97-AF65-F5344CB8AC3E}">
        <p14:creationId xmlns:p14="http://schemas.microsoft.com/office/powerpoint/2010/main" val="894020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Model Logika (2)</a:t>
            </a:r>
            <a:endParaRPr lang="id-ID" dirty="0"/>
          </a:p>
        </p:txBody>
      </p:sp>
      <p:sp>
        <p:nvSpPr>
          <p:cNvPr id="3" name="Content Placeholder 2"/>
          <p:cNvSpPr>
            <a:spLocks noGrp="1"/>
          </p:cNvSpPr>
          <p:nvPr>
            <p:ph idx="1"/>
          </p:nvPr>
        </p:nvSpPr>
        <p:spPr/>
        <p:txBody>
          <a:bodyPr>
            <a:normAutofit/>
          </a:bodyPr>
          <a:lstStyle/>
          <a:p>
            <a:r>
              <a:rPr lang="id-ID" sz="2800" dirty="0" smtClean="0"/>
              <a:t>Model logika terdiri dari dua bagian:</a:t>
            </a:r>
          </a:p>
          <a:p>
            <a:pPr marL="914400" lvl="1" indent="-457200">
              <a:buFont typeface="+mj-lt"/>
              <a:buAutoNum type="arabicPeriod"/>
            </a:pPr>
            <a:r>
              <a:rPr lang="id-ID" sz="2400" dirty="0" smtClean="0">
                <a:solidFill>
                  <a:srgbClr val="FF0000"/>
                </a:solidFill>
              </a:rPr>
              <a:t>Anteseden (antecedent)</a:t>
            </a:r>
          </a:p>
          <a:p>
            <a:pPr lvl="2"/>
            <a:r>
              <a:rPr lang="id-ID" sz="1800" dirty="0" smtClean="0"/>
              <a:t>Merupakan prasyarat terpenuhinya suatu pernyataan logika pada model logika</a:t>
            </a:r>
          </a:p>
          <a:p>
            <a:pPr lvl="2"/>
            <a:r>
              <a:rPr lang="id-ID" sz="1800" dirty="0" smtClean="0"/>
              <a:t>Didahului dengan keyword IF</a:t>
            </a:r>
          </a:p>
          <a:p>
            <a:pPr lvl="2"/>
            <a:r>
              <a:rPr lang="id-ID" sz="1800" dirty="0" smtClean="0"/>
              <a:t>Dapat terdiri dari beberapa kondisi yang digabungkan dengan </a:t>
            </a:r>
            <a:r>
              <a:rPr lang="id-ID" sz="1800" b="1" dirty="0" smtClean="0"/>
              <a:t>konjungsi</a:t>
            </a:r>
            <a:r>
              <a:rPr lang="id-ID" sz="1800" dirty="0" smtClean="0"/>
              <a:t> (</a:t>
            </a:r>
            <a:r>
              <a:rPr lang="el-GR" sz="1800" dirty="0" smtClean="0"/>
              <a:t>Λ</a:t>
            </a:r>
            <a:r>
              <a:rPr lang="id-ID" sz="1800" dirty="0" smtClean="0"/>
              <a:t>, ekuivalen dengan AND) atau </a:t>
            </a:r>
            <a:r>
              <a:rPr lang="id-ID" sz="1800" b="1" dirty="0" smtClean="0"/>
              <a:t>disjungsi</a:t>
            </a:r>
            <a:r>
              <a:rPr lang="id-ID" sz="1800" dirty="0" smtClean="0"/>
              <a:t> (V, ekuivalen dengan OR)</a:t>
            </a:r>
          </a:p>
          <a:p>
            <a:pPr lvl="2"/>
            <a:endParaRPr lang="id-ID" sz="1800" dirty="0" smtClean="0">
              <a:solidFill>
                <a:srgbClr val="FF0000"/>
              </a:solidFill>
            </a:endParaRPr>
          </a:p>
          <a:p>
            <a:pPr marL="914400" lvl="1" indent="-457200">
              <a:buFont typeface="+mj-lt"/>
              <a:buAutoNum type="arabicPeriod"/>
            </a:pPr>
            <a:r>
              <a:rPr lang="id-ID" sz="2400" dirty="0" smtClean="0">
                <a:solidFill>
                  <a:srgbClr val="FF0000"/>
                </a:solidFill>
              </a:rPr>
              <a:t>Konsekuen (consequent)</a:t>
            </a:r>
          </a:p>
          <a:p>
            <a:pPr lvl="2"/>
            <a:r>
              <a:rPr lang="id-ID" sz="1800" dirty="0" smtClean="0"/>
              <a:t>Merupakan kondisi yang terjadi / klasifikasi dari objek bila pernyataan logika pada anteseden bernilai TRUE</a:t>
            </a:r>
          </a:p>
          <a:p>
            <a:pPr lvl="2"/>
            <a:r>
              <a:rPr lang="id-ID" sz="1800" dirty="0" smtClean="0"/>
              <a:t>Didahului dengan keyword THEN</a:t>
            </a:r>
          </a:p>
        </p:txBody>
      </p:sp>
    </p:spTree>
    <p:extLst>
      <p:ext uri="{BB962C8B-B14F-4D97-AF65-F5344CB8AC3E}">
        <p14:creationId xmlns:p14="http://schemas.microsoft.com/office/powerpoint/2010/main" val="561647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Fitur</a:t>
            </a:r>
            <a:endParaRPr lang="id-ID" dirty="0"/>
          </a:p>
        </p:txBody>
      </p:sp>
      <p:sp>
        <p:nvSpPr>
          <p:cNvPr id="3" name="Text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3983555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Pengertian Fitur</a:t>
            </a:r>
            <a:endParaRPr lang="id-ID" dirty="0"/>
          </a:p>
        </p:txBody>
      </p:sp>
      <p:sp>
        <p:nvSpPr>
          <p:cNvPr id="3" name="Content Placeholder 2"/>
          <p:cNvSpPr>
            <a:spLocks noGrp="1"/>
          </p:cNvSpPr>
          <p:nvPr>
            <p:ph idx="1"/>
          </p:nvPr>
        </p:nvSpPr>
        <p:spPr/>
        <p:txBody>
          <a:bodyPr>
            <a:noAutofit/>
          </a:bodyPr>
          <a:lstStyle/>
          <a:p>
            <a:r>
              <a:rPr lang="id-ID" sz="2400" dirty="0" smtClean="0"/>
              <a:t>Fitur merupakan aspek dari data yang diteliti yang kita pergunakan untuk mengkarakterisasikan data tersebut</a:t>
            </a:r>
            <a:endParaRPr lang="id-ID" sz="2400" dirty="0"/>
          </a:p>
          <a:p>
            <a:r>
              <a:rPr lang="id-ID" sz="2400" dirty="0" smtClean="0"/>
              <a:t>Contoh:</a:t>
            </a:r>
          </a:p>
          <a:p>
            <a:pPr marL="742950" lvl="1" indent="-285750"/>
            <a:r>
              <a:rPr lang="id-ID" sz="2000" dirty="0" smtClean="0"/>
              <a:t>Misalkan kita mempunyai sekumpulan data mengenai tiga jenis bunga Iris:</a:t>
            </a:r>
          </a:p>
          <a:p>
            <a:pPr marL="457200" lvl="1" indent="0">
              <a:buNone/>
            </a:pPr>
            <a:r>
              <a:rPr lang="id-ID" sz="2000" dirty="0"/>
              <a:t>	</a:t>
            </a:r>
            <a:r>
              <a:rPr lang="id-ID" sz="2000" dirty="0" smtClean="0"/>
              <a:t>Iris-Setosa, Iris-Virginica, dan Iris-Versicolor</a:t>
            </a:r>
          </a:p>
          <a:p>
            <a:pPr marL="742950" lvl="1" indent="-285750"/>
            <a:r>
              <a:rPr lang="id-ID" sz="2000" dirty="0" smtClean="0"/>
              <a:t>Kita ingin membuat model yang dapat mengklasifikasikan secara otomatis suatu jenis bunga</a:t>
            </a:r>
          </a:p>
          <a:p>
            <a:pPr marL="742950" lvl="1" indent="-285750"/>
            <a:r>
              <a:rPr lang="id-ID" sz="2000" dirty="0" smtClean="0"/>
              <a:t>Fitur yang kita tinjau dapat bermacam-macam. Namun misalkan ketiga jenis bunga tersebut tampak berbeda dari sisi ukuran, meskipun tidak ada patokan yang pasti mengenai ukuran masing-masing jenis bunga</a:t>
            </a:r>
          </a:p>
          <a:p>
            <a:pPr marL="742950" lvl="1" indent="-285750"/>
            <a:r>
              <a:rPr lang="id-ID" sz="2000" dirty="0" smtClean="0"/>
              <a:t>Kita dapat mengambil fitur: panjang kelopak, lebar kelopak, panjang mahkota bunga, lebar mahkota bunga</a:t>
            </a:r>
          </a:p>
        </p:txBody>
      </p:sp>
    </p:spTree>
    <p:extLst>
      <p:ext uri="{BB962C8B-B14F-4D97-AF65-F5344CB8AC3E}">
        <p14:creationId xmlns:p14="http://schemas.microsoft.com/office/powerpoint/2010/main" val="3565561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Domain fitur</a:t>
            </a:r>
            <a:endParaRPr lang="id-ID" dirty="0"/>
          </a:p>
        </p:txBody>
      </p:sp>
      <p:sp>
        <p:nvSpPr>
          <p:cNvPr id="3" name="Content Placeholder 2"/>
          <p:cNvSpPr>
            <a:spLocks noGrp="1"/>
          </p:cNvSpPr>
          <p:nvPr>
            <p:ph idx="1"/>
          </p:nvPr>
        </p:nvSpPr>
        <p:spPr>
          <a:xfrm>
            <a:off x="1024128" y="2286000"/>
            <a:ext cx="9720073" cy="4370294"/>
          </a:xfrm>
        </p:spPr>
        <p:txBody>
          <a:bodyPr>
            <a:normAutofit lnSpcReduction="10000"/>
          </a:bodyPr>
          <a:lstStyle/>
          <a:p>
            <a:r>
              <a:rPr lang="id-ID" sz="2800" dirty="0" smtClean="0"/>
              <a:t>Secara matematis, fitur merupakan pemetaan dari ruang instans ke suatu set nilai fitur</a:t>
            </a:r>
          </a:p>
          <a:p>
            <a:r>
              <a:rPr lang="id-ID" sz="2800" dirty="0" smtClean="0"/>
              <a:t>Set nilai fitur ini disebut </a:t>
            </a:r>
            <a:r>
              <a:rPr lang="id-ID" sz="2800" b="1" dirty="0" smtClean="0"/>
              <a:t>domain</a:t>
            </a:r>
          </a:p>
          <a:p>
            <a:pPr lvl="1"/>
            <a:r>
              <a:rPr lang="id-ID" sz="2400" dirty="0" smtClean="0"/>
              <a:t>Sekumpulan nilai yang mungkin untuk fitur tersebut</a:t>
            </a:r>
          </a:p>
          <a:p>
            <a:pPr lvl="1"/>
            <a:r>
              <a:rPr lang="id-ID" sz="2400" dirty="0" smtClean="0"/>
              <a:t>Contoh:</a:t>
            </a:r>
          </a:p>
          <a:p>
            <a:pPr lvl="2"/>
            <a:r>
              <a:rPr lang="id-ID" sz="2400" b="1" dirty="0" smtClean="0"/>
              <a:t>Tinggi badan:</a:t>
            </a:r>
          </a:p>
          <a:p>
            <a:pPr lvl="4"/>
            <a:r>
              <a:rPr lang="id-ID" sz="2400" dirty="0"/>
              <a:t>N</a:t>
            </a:r>
            <a:r>
              <a:rPr lang="id-ID" sz="2400" dirty="0" smtClean="0"/>
              <a:t>umerik, kontinu, [35 cm .. 250 cm]</a:t>
            </a:r>
          </a:p>
          <a:p>
            <a:pPr lvl="4"/>
            <a:r>
              <a:rPr lang="id-ID" sz="2400" dirty="0" smtClean="0"/>
              <a:t>Diskret, {“Tinggi”, “Sedang”, “Pendek”}</a:t>
            </a:r>
          </a:p>
          <a:p>
            <a:pPr lvl="4"/>
            <a:endParaRPr lang="id-ID" sz="2400" dirty="0" smtClean="0"/>
          </a:p>
          <a:p>
            <a:pPr marL="640080" lvl="4" indent="0">
              <a:buNone/>
            </a:pPr>
            <a:r>
              <a:rPr lang="id-ID" sz="2400" dirty="0" smtClean="0">
                <a:sym typeface="Wingdings" panose="05000000000000000000" pitchFamily="2" charset="2"/>
              </a:rPr>
              <a:t> Kedua domain ini merupakan domain yang dapat kita pilih untuk fitur 	 tinggi badan manusia</a:t>
            </a:r>
            <a:endParaRPr lang="id-ID" sz="2400" dirty="0" smtClean="0"/>
          </a:p>
          <a:p>
            <a:pPr lvl="2"/>
            <a:endParaRPr lang="id-ID" sz="2400" dirty="0"/>
          </a:p>
        </p:txBody>
      </p:sp>
    </p:spTree>
    <p:extLst>
      <p:ext uri="{BB962C8B-B14F-4D97-AF65-F5344CB8AC3E}">
        <p14:creationId xmlns:p14="http://schemas.microsoft.com/office/powerpoint/2010/main" val="3201002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Konstruksi &amp; transformasi fitur</a:t>
            </a:r>
            <a:endParaRPr lang="id-ID" dirty="0"/>
          </a:p>
        </p:txBody>
      </p:sp>
      <p:sp>
        <p:nvSpPr>
          <p:cNvPr id="3" name="Content Placeholder 2"/>
          <p:cNvSpPr>
            <a:spLocks noGrp="1"/>
          </p:cNvSpPr>
          <p:nvPr>
            <p:ph idx="1"/>
          </p:nvPr>
        </p:nvSpPr>
        <p:spPr>
          <a:xfrm>
            <a:off x="1024127" y="2286000"/>
            <a:ext cx="10473107" cy="4023360"/>
          </a:xfrm>
        </p:spPr>
        <p:txBody>
          <a:bodyPr/>
          <a:lstStyle/>
          <a:p>
            <a:r>
              <a:rPr lang="id-ID" sz="2400" dirty="0" smtClean="0"/>
              <a:t>Fitur terkadang merupakan sifat yang dapat langsung terukur dari suatu objek data</a:t>
            </a:r>
          </a:p>
          <a:p>
            <a:pPr lvl="1"/>
            <a:r>
              <a:rPr lang="id-ID" sz="2000" dirty="0" smtClean="0"/>
              <a:t>Contoh: ukuran kelopak bunga pada klasifikasi bunga Iris</a:t>
            </a:r>
          </a:p>
          <a:p>
            <a:r>
              <a:rPr lang="id-ID" sz="2400" dirty="0" smtClean="0"/>
              <a:t>Terkadang kita perlu memutuskan bagaimana cara terbaik untuk merepresentasikan data</a:t>
            </a:r>
          </a:p>
          <a:p>
            <a:pPr lvl="1"/>
            <a:r>
              <a:rPr lang="id-ID" sz="2400" dirty="0" smtClean="0"/>
              <a:t>Contoh:</a:t>
            </a:r>
          </a:p>
          <a:p>
            <a:pPr marL="128016" lvl="1" indent="0">
              <a:buNone/>
            </a:pPr>
            <a:r>
              <a:rPr lang="id-ID" sz="2400" dirty="0" smtClean="0"/>
              <a:t>penggunaan fitur kemunculan kata sebagai basis klasifikasi spam/bukan spam</a:t>
            </a:r>
          </a:p>
          <a:p>
            <a:pPr lvl="6"/>
            <a:r>
              <a:rPr lang="id-ID" sz="2000" dirty="0" smtClean="0"/>
              <a:t>Tanpa memperhatikan urutan kemunculan kata</a:t>
            </a:r>
          </a:p>
          <a:p>
            <a:pPr lvl="6"/>
            <a:r>
              <a:rPr lang="id-ID" sz="2000" dirty="0" smtClean="0"/>
              <a:t>Dikenal sebagai pendekatan bag-of-words</a:t>
            </a:r>
          </a:p>
          <a:p>
            <a:pPr lvl="6"/>
            <a:r>
              <a:rPr lang="id-ID" sz="2000" dirty="0" smtClean="0"/>
              <a:t>Namun, untuk pengklasifikasian apakah suatu kalimat secara gramatik tepat atau tidak tepat, informasi mengenai urutan kata tidak dapat dihilangkan</a:t>
            </a:r>
            <a:endParaRPr lang="id-ID" sz="2000" dirty="0"/>
          </a:p>
        </p:txBody>
      </p:sp>
    </p:spTree>
    <p:extLst>
      <p:ext uri="{BB962C8B-B14F-4D97-AF65-F5344CB8AC3E}">
        <p14:creationId xmlns:p14="http://schemas.microsoft.com/office/powerpoint/2010/main" val="227052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3884048" cy="1499616"/>
          </a:xfrm>
        </p:spPr>
        <p:txBody>
          <a:bodyPr>
            <a:normAutofit fontScale="90000"/>
          </a:bodyPr>
          <a:lstStyle/>
          <a:p>
            <a:r>
              <a:rPr lang="id-ID" dirty="0" smtClean="0"/>
              <a:t>Pengertian Pembelajaran Mesin</a:t>
            </a:r>
            <a:endParaRPr lang="id-ID" dirty="0"/>
          </a:p>
        </p:txBody>
      </p:sp>
      <p:sp>
        <p:nvSpPr>
          <p:cNvPr id="3" name="Content Placeholder 2"/>
          <p:cNvSpPr>
            <a:spLocks noGrp="1"/>
          </p:cNvSpPr>
          <p:nvPr>
            <p:ph idx="1"/>
          </p:nvPr>
        </p:nvSpPr>
        <p:spPr>
          <a:xfrm>
            <a:off x="5380976" y="1052409"/>
            <a:ext cx="5336331" cy="3014265"/>
          </a:xfrm>
        </p:spPr>
        <p:txBody>
          <a:bodyPr>
            <a:normAutofit/>
          </a:bodyPr>
          <a:lstStyle/>
          <a:p>
            <a:r>
              <a:rPr lang="id-ID" sz="2400" dirty="0" smtClean="0"/>
              <a:t>“Suatu program komputer dikatakan belajar dari </a:t>
            </a:r>
            <a:r>
              <a:rPr lang="id-ID" sz="2400" b="1" dirty="0" smtClean="0"/>
              <a:t>pengalaman (</a:t>
            </a:r>
            <a:r>
              <a:rPr lang="id-ID" sz="2400" b="1" i="1" dirty="0" smtClean="0"/>
              <a:t>experience</a:t>
            </a:r>
            <a:r>
              <a:rPr lang="id-ID" sz="2400" b="1" dirty="0" smtClean="0"/>
              <a:t>) E </a:t>
            </a:r>
            <a:r>
              <a:rPr lang="id-ID" sz="2400" dirty="0" smtClean="0"/>
              <a:t>terhadap suatu jenis </a:t>
            </a:r>
            <a:r>
              <a:rPr lang="id-ID" sz="2400" b="1" dirty="0" smtClean="0"/>
              <a:t>tugas (</a:t>
            </a:r>
            <a:r>
              <a:rPr lang="id-ID" sz="2400" b="1" i="1" dirty="0" smtClean="0"/>
              <a:t>task</a:t>
            </a:r>
            <a:r>
              <a:rPr lang="id-ID" sz="2400" b="1" dirty="0" smtClean="0"/>
              <a:t>) T </a:t>
            </a:r>
            <a:r>
              <a:rPr lang="id-ID" sz="2400" dirty="0" smtClean="0"/>
              <a:t>dan dengan </a:t>
            </a:r>
            <a:r>
              <a:rPr lang="id-ID" sz="2400" b="1" dirty="0" smtClean="0"/>
              <a:t>ukuran performa (</a:t>
            </a:r>
            <a:r>
              <a:rPr lang="id-ID" sz="2400" b="1" i="1" dirty="0" smtClean="0"/>
              <a:t>performance measure</a:t>
            </a:r>
            <a:r>
              <a:rPr lang="id-ID" sz="2400" b="1" dirty="0" smtClean="0"/>
              <a:t>) P</a:t>
            </a:r>
            <a:r>
              <a:rPr lang="id-ID" sz="2400" dirty="0" smtClean="0"/>
              <a:t>, jika performa dari program komputer tersebut pada tugas tersebut meningkat seiring dengan semakin banyaknya pengalaman”</a:t>
            </a:r>
          </a:p>
          <a:p>
            <a:endParaRPr lang="id-ID" sz="2400" dirty="0"/>
          </a:p>
          <a:p>
            <a:pPr marL="0" indent="0">
              <a:buNone/>
            </a:pPr>
            <a:endParaRPr lang="id-ID" sz="2400" dirty="0"/>
          </a:p>
        </p:txBody>
      </p:sp>
      <p:pic>
        <p:nvPicPr>
          <p:cNvPr id="41987" name="Picture 3"/>
          <p:cNvPicPr>
            <a:picLocks noChangeAspect="1" noChangeArrowheads="1"/>
          </p:cNvPicPr>
          <p:nvPr/>
        </p:nvPicPr>
        <p:blipFill>
          <a:blip r:embed="rId2" cstate="print"/>
          <a:srcRect/>
          <a:stretch>
            <a:fillRect/>
          </a:stretch>
        </p:blipFill>
        <p:spPr bwMode="auto">
          <a:xfrm>
            <a:off x="4848725" y="4158617"/>
            <a:ext cx="6870033" cy="2223873"/>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a:stretch>
            <a:fillRect/>
          </a:stretch>
        </p:blipFill>
        <p:spPr bwMode="auto">
          <a:xfrm>
            <a:off x="1094872" y="2213812"/>
            <a:ext cx="4003237" cy="1775305"/>
          </a:xfrm>
          <a:prstGeom prst="rect">
            <a:avLst/>
          </a:prstGeom>
          <a:noFill/>
          <a:ln w="9525">
            <a:noFill/>
            <a:miter lim="800000"/>
            <a:headEnd/>
            <a:tailEnd/>
          </a:ln>
        </p:spPr>
      </p:pic>
    </p:spTree>
    <p:extLst>
      <p:ext uri="{BB962C8B-B14F-4D97-AF65-F5344CB8AC3E}">
        <p14:creationId xmlns:p14="http://schemas.microsoft.com/office/powerpoint/2010/main" val="3787768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Konstruksi &amp; transformasi fitur (2)</a:t>
            </a:r>
            <a:endParaRPr lang="id-ID" dirty="0"/>
          </a:p>
        </p:txBody>
      </p:sp>
      <p:sp>
        <p:nvSpPr>
          <p:cNvPr id="3" name="Content Placeholder 2"/>
          <p:cNvSpPr>
            <a:spLocks noGrp="1"/>
          </p:cNvSpPr>
          <p:nvPr>
            <p:ph idx="1"/>
          </p:nvPr>
        </p:nvSpPr>
        <p:spPr>
          <a:xfrm>
            <a:off x="820271" y="1882587"/>
            <a:ext cx="10771094" cy="4679578"/>
          </a:xfrm>
        </p:spPr>
        <p:txBody>
          <a:bodyPr>
            <a:noAutofit/>
          </a:bodyPr>
          <a:lstStyle/>
          <a:p>
            <a:r>
              <a:rPr lang="id-ID" sz="2400" dirty="0" smtClean="0"/>
              <a:t>Untuk memperoleh fitur yang lebih merefleksikan informasi yang relevan dengan kelas / pengelompokan yang ingin kita pelajari, kita dapat melakukan konstruksi fitur</a:t>
            </a:r>
          </a:p>
          <a:p>
            <a:r>
              <a:rPr lang="id-ID" sz="2400" dirty="0" smtClean="0"/>
              <a:t>Konstruksi fitur dapat dilakukan dengan:</a:t>
            </a:r>
          </a:p>
          <a:p>
            <a:pPr lvl="1"/>
            <a:r>
              <a:rPr lang="id-ID" sz="2400" b="1" dirty="0" smtClean="0"/>
              <a:t>Diskretisasi</a:t>
            </a:r>
          </a:p>
          <a:p>
            <a:pPr marL="128016" lvl="1" indent="0">
              <a:buNone/>
            </a:pPr>
            <a:r>
              <a:rPr lang="id-ID" sz="2000" dirty="0"/>
              <a:t>	</a:t>
            </a:r>
            <a:r>
              <a:rPr lang="id-ID" sz="2000" dirty="0" smtClean="0"/>
              <a:t>Mengelompokkan nilai data dari kontinu ke kelompok-kelompok yang bersifat diskret</a:t>
            </a:r>
          </a:p>
          <a:p>
            <a:pPr marL="128016" lvl="1" indent="0">
              <a:buNone/>
            </a:pPr>
            <a:r>
              <a:rPr lang="id-ID" sz="2000" dirty="0"/>
              <a:t>	</a:t>
            </a:r>
            <a:r>
              <a:rPr lang="id-ID" sz="2000" dirty="0" smtClean="0"/>
              <a:t>Dapat memberikan insight yang lebih baik mengenai data, apabila pengelompokan data yang 	dilakukan tepat</a:t>
            </a:r>
          </a:p>
          <a:p>
            <a:pPr lvl="1"/>
            <a:r>
              <a:rPr lang="id-ID" sz="2400" b="1" dirty="0" smtClean="0"/>
              <a:t>Kombinasi nilai beberapa fitur</a:t>
            </a:r>
          </a:p>
          <a:p>
            <a:pPr marL="128016" lvl="1" indent="0">
              <a:buNone/>
            </a:pPr>
            <a:r>
              <a:rPr lang="id-ID" sz="2000" dirty="0"/>
              <a:t>	</a:t>
            </a:r>
            <a:r>
              <a:rPr lang="id-ID" sz="2000" dirty="0" smtClean="0"/>
              <a:t>Contoh: Body Mass Index – merupakan kombinasi dari tinggi badan dan berat badan</a:t>
            </a:r>
          </a:p>
          <a:p>
            <a:pPr lvl="1"/>
            <a:r>
              <a:rPr lang="id-ID" sz="2400" b="1" dirty="0" smtClean="0"/>
              <a:t>Transformasi matematis</a:t>
            </a:r>
          </a:p>
          <a:p>
            <a:pPr marL="128016" lvl="1" indent="0">
              <a:buNone/>
            </a:pPr>
            <a:r>
              <a:rPr lang="id-ID" sz="2000" dirty="0"/>
              <a:t>	</a:t>
            </a:r>
            <a:r>
              <a:rPr lang="id-ID" sz="2000" dirty="0" smtClean="0"/>
              <a:t>Nilai fitur diolah dengan fungsi matematis, misalnya dengan mengkuadratkan, log, dsb.</a:t>
            </a:r>
          </a:p>
          <a:p>
            <a:pPr lvl="1"/>
            <a:endParaRPr lang="id-ID" sz="2000" dirty="0"/>
          </a:p>
        </p:txBody>
      </p:sp>
    </p:spTree>
    <p:extLst>
      <p:ext uri="{BB962C8B-B14F-4D97-AF65-F5344CB8AC3E}">
        <p14:creationId xmlns:p14="http://schemas.microsoft.com/office/powerpoint/2010/main" val="1450446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6970" y="342630"/>
            <a:ext cx="3832412" cy="1499616"/>
          </a:xfrm>
        </p:spPr>
        <p:txBody>
          <a:bodyPr/>
          <a:lstStyle/>
          <a:p>
            <a:r>
              <a:rPr lang="id-ID" dirty="0" smtClean="0"/>
              <a:t>Contoh: diskretisasi</a:t>
            </a:r>
            <a:endParaRPr lang="id-ID" dirty="0"/>
          </a:p>
        </p:txBody>
      </p:sp>
      <p:sp>
        <p:nvSpPr>
          <p:cNvPr id="3" name="Content Placeholder 2"/>
          <p:cNvSpPr>
            <a:spLocks noGrp="1"/>
          </p:cNvSpPr>
          <p:nvPr>
            <p:ph sz="half" idx="1"/>
          </p:nvPr>
        </p:nvSpPr>
        <p:spPr>
          <a:xfrm>
            <a:off x="753037" y="678807"/>
            <a:ext cx="6454588" cy="6058170"/>
          </a:xfrm>
        </p:spPr>
        <p:txBody>
          <a:bodyPr>
            <a:noAutofit/>
          </a:bodyPr>
          <a:lstStyle/>
          <a:p>
            <a:r>
              <a:rPr lang="id-ID" sz="2400" dirty="0" smtClean="0"/>
              <a:t>Diskretisasi pada nilai berat badan diabetes</a:t>
            </a:r>
          </a:p>
          <a:p>
            <a:pPr lvl="1"/>
            <a:r>
              <a:rPr lang="id-ID" sz="2400" dirty="0" smtClean="0"/>
              <a:t>Merah menunjukkan </a:t>
            </a:r>
            <a:r>
              <a:rPr lang="id-ID" sz="2400" b="1" dirty="0" smtClean="0">
                <a:solidFill>
                  <a:srgbClr val="C00000"/>
                </a:solidFill>
              </a:rPr>
              <a:t>bukan penderita </a:t>
            </a:r>
            <a:r>
              <a:rPr lang="id-ID" sz="2400" dirty="0" smtClean="0"/>
              <a:t>diabetes</a:t>
            </a:r>
          </a:p>
          <a:p>
            <a:pPr lvl="1"/>
            <a:r>
              <a:rPr lang="id-ID" sz="2400" dirty="0" smtClean="0"/>
              <a:t>Biru menunjukkan </a:t>
            </a:r>
            <a:r>
              <a:rPr lang="id-ID" sz="2400" b="1" dirty="0" smtClean="0">
                <a:solidFill>
                  <a:srgbClr val="0070C0"/>
                </a:solidFill>
              </a:rPr>
              <a:t>penderita</a:t>
            </a:r>
            <a:r>
              <a:rPr lang="id-ID" sz="2400" dirty="0" smtClean="0"/>
              <a:t> diabetes</a:t>
            </a:r>
          </a:p>
          <a:p>
            <a:r>
              <a:rPr lang="id-ID" sz="2400" dirty="0" smtClean="0"/>
              <a:t>Seandainya data digambarkan untuk setiap 1 ons berat badan, maka akan banyak nilai berat badan yang hanya dimiliki satu orang saja</a:t>
            </a:r>
          </a:p>
          <a:p>
            <a:pPr lvl="1"/>
            <a:r>
              <a:rPr lang="id-ID" sz="2000" dirty="0" smtClean="0"/>
              <a:t>95.6 kg, 95. 7 kg, 95.8 kg, dst.</a:t>
            </a:r>
          </a:p>
          <a:p>
            <a:pPr lvl="1"/>
            <a:r>
              <a:rPr lang="id-ID" sz="2000" dirty="0" smtClean="0"/>
              <a:t>Jika digambarkan pada histogram frekuensi, hanya terdiri dari sekumpulan batang dengan tinggi 1 </a:t>
            </a:r>
            <a:r>
              <a:rPr lang="id-ID" sz="2000" dirty="0" smtClean="0">
                <a:sym typeface="Wingdings" panose="05000000000000000000" pitchFamily="2" charset="2"/>
              </a:rPr>
              <a:t> tidak informatif!</a:t>
            </a:r>
          </a:p>
          <a:p>
            <a:r>
              <a:rPr lang="id-ID" sz="2800" dirty="0" smtClean="0">
                <a:sym typeface="Wingdings" panose="05000000000000000000" pitchFamily="2" charset="2"/>
              </a:rPr>
              <a:t>Pada histogram di samping, berat badan dikelompokkan per 20kg, sehingga lebih terlihat polanya</a:t>
            </a:r>
          </a:p>
          <a:p>
            <a:pPr lvl="1"/>
            <a:r>
              <a:rPr lang="id-ID" sz="2000" dirty="0" smtClean="0">
                <a:sym typeface="Wingdings" panose="05000000000000000000" pitchFamily="2" charset="2"/>
              </a:rPr>
              <a:t>Mayoritas penderita diabetes memiliki berat badan 70 kg ke atas, sedangkan bukan penderita diabetes memiliki berat badan 90 kg ke bawah</a:t>
            </a:r>
          </a:p>
          <a:p>
            <a:endParaRPr lang="id-ID" sz="2800" dirty="0">
              <a:sym typeface="Wingdings" panose="05000000000000000000" pitchFamily="2" charset="2"/>
            </a:endParaRPr>
          </a:p>
          <a:p>
            <a:endParaRPr lang="id-ID" sz="2800" dirty="0" smtClean="0"/>
          </a:p>
          <a:p>
            <a:pPr lvl="1"/>
            <a:endParaRPr lang="id-ID" sz="2000" dirty="0" smtClean="0"/>
          </a:p>
        </p:txBody>
      </p:sp>
      <p:pic>
        <p:nvPicPr>
          <p:cNvPr id="5" name="Content Placeholder 4"/>
          <p:cNvPicPr>
            <a:picLocks noGrp="1" noChangeAspect="1"/>
          </p:cNvPicPr>
          <p:nvPr>
            <p:ph sz="half" idx="2"/>
          </p:nvPr>
        </p:nvPicPr>
        <p:blipFill>
          <a:blip r:embed="rId2" cstate="print"/>
          <a:stretch>
            <a:fillRect/>
          </a:stretch>
        </p:blipFill>
        <p:spPr>
          <a:xfrm>
            <a:off x="7385843" y="2285999"/>
            <a:ext cx="4374667" cy="3563471"/>
          </a:xfrm>
          <a:prstGeom prst="rect">
            <a:avLst/>
          </a:prstGeom>
        </p:spPr>
      </p:pic>
    </p:spTree>
    <p:extLst>
      <p:ext uri="{BB962C8B-B14F-4D97-AF65-F5344CB8AC3E}">
        <p14:creationId xmlns:p14="http://schemas.microsoft.com/office/powerpoint/2010/main" val="1640729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transformasi matematis</a:t>
            </a:r>
            <a:endParaRPr lang="id-ID" dirty="0"/>
          </a:p>
        </p:txBody>
      </p:sp>
      <p:sp>
        <p:nvSpPr>
          <p:cNvPr id="3" name="Content Placeholder 2"/>
          <p:cNvSpPr>
            <a:spLocks noGrp="1"/>
          </p:cNvSpPr>
          <p:nvPr>
            <p:ph idx="1"/>
          </p:nvPr>
        </p:nvSpPr>
        <p:spPr>
          <a:xfrm>
            <a:off x="1024128" y="1869141"/>
            <a:ext cx="10715154" cy="4023360"/>
          </a:xfrm>
        </p:spPr>
        <p:txBody>
          <a:bodyPr>
            <a:normAutofit/>
          </a:bodyPr>
          <a:lstStyle/>
          <a:p>
            <a:pPr marL="128016" lvl="1" indent="0">
              <a:buNone/>
            </a:pPr>
            <a:r>
              <a:rPr lang="id-ID" sz="2400" dirty="0" smtClean="0"/>
              <a:t>Pendapatan </a:t>
            </a:r>
            <a:r>
              <a:rPr lang="id-ID" sz="2400" dirty="0"/>
              <a:t>500 juta secara ‘sense’ tidak berbeda jauh dengan pendapatan 600 juta, sedangkan </a:t>
            </a:r>
            <a:r>
              <a:rPr lang="id-ID" sz="2400" dirty="0" smtClean="0"/>
              <a:t>500 ribu </a:t>
            </a:r>
            <a:r>
              <a:rPr lang="id-ID" sz="2400" dirty="0"/>
              <a:t>dengan </a:t>
            </a:r>
            <a:r>
              <a:rPr lang="id-ID" sz="2400" dirty="0" smtClean="0"/>
              <a:t>100 juta 500 ribu </a:t>
            </a:r>
            <a:r>
              <a:rPr lang="id-ID" sz="2400" dirty="0"/>
              <a:t>berbeda </a:t>
            </a:r>
            <a:r>
              <a:rPr lang="id-ID" sz="2400" dirty="0" smtClean="0"/>
              <a:t>jauh</a:t>
            </a:r>
          </a:p>
          <a:p>
            <a:pPr lvl="3"/>
            <a:r>
              <a:rPr lang="id-ID" sz="2200" dirty="0" smtClean="0"/>
              <a:t>meskipun sama-sama berbeda 100 juta</a:t>
            </a:r>
          </a:p>
          <a:p>
            <a:pPr lvl="3"/>
            <a:r>
              <a:rPr lang="id-ID" sz="2200" dirty="0" smtClean="0"/>
              <a:t>bagaimana kita akan menangkap ‘sense’ ini?</a:t>
            </a:r>
            <a:endParaRPr lang="id-ID" sz="2400" dirty="0"/>
          </a:p>
          <a:p>
            <a:pPr marL="128016" lvl="1" indent="0">
              <a:buNone/>
            </a:pPr>
            <a:r>
              <a:rPr lang="id-ID" sz="2400" dirty="0"/>
              <a:t>U</a:t>
            </a:r>
            <a:r>
              <a:rPr lang="id-ID" sz="2400" dirty="0" smtClean="0"/>
              <a:t>ntuk menskalakan </a:t>
            </a:r>
            <a:r>
              <a:rPr lang="id-ID" sz="2400" dirty="0"/>
              <a:t>pendapatan orang, kita dapat </a:t>
            </a:r>
            <a:r>
              <a:rPr lang="id-ID" sz="2400" dirty="0" smtClean="0"/>
              <a:t>melakukan transformasi dengan menggunakan fungsi log10(x):</a:t>
            </a:r>
          </a:p>
          <a:p>
            <a:pPr marL="128016" lvl="1" indent="0">
              <a:buNone/>
            </a:pPr>
            <a:endParaRPr lang="id-ID" sz="2400" dirty="0"/>
          </a:p>
          <a:p>
            <a:endParaRPr lang="id-ID" sz="2400" dirty="0"/>
          </a:p>
        </p:txBody>
      </p:sp>
      <p:graphicFrame>
        <p:nvGraphicFramePr>
          <p:cNvPr id="4" name="Table 3"/>
          <p:cNvGraphicFramePr>
            <a:graphicFrameLocks noGrp="1"/>
          </p:cNvGraphicFramePr>
          <p:nvPr>
            <p:extLst>
              <p:ext uri="{D42A27DB-BD31-4B8C-83A1-F6EECF244321}">
                <p14:modId xmlns:p14="http://schemas.microsoft.com/office/powerpoint/2010/main" val="545652300"/>
              </p:ext>
            </p:extLst>
          </p:nvPr>
        </p:nvGraphicFramePr>
        <p:xfrm>
          <a:off x="3366411" y="4230444"/>
          <a:ext cx="4849742" cy="2042160"/>
        </p:xfrm>
        <a:graphic>
          <a:graphicData uri="http://schemas.openxmlformats.org/drawingml/2006/table">
            <a:tbl>
              <a:tblPr firstRow="1" bandRow="1">
                <a:tableStyleId>{5C22544A-7EE6-4342-B048-85BDC9FD1C3A}</a:tableStyleId>
              </a:tblPr>
              <a:tblGrid>
                <a:gridCol w="2424871">
                  <a:extLst>
                    <a:ext uri="{9D8B030D-6E8A-4147-A177-3AD203B41FA5}">
                      <a16:colId xmlns:a16="http://schemas.microsoft.com/office/drawing/2014/main" val="20000"/>
                    </a:ext>
                  </a:extLst>
                </a:gridCol>
                <a:gridCol w="2424871">
                  <a:extLst>
                    <a:ext uri="{9D8B030D-6E8A-4147-A177-3AD203B41FA5}">
                      <a16:colId xmlns:a16="http://schemas.microsoft.com/office/drawing/2014/main" val="20001"/>
                    </a:ext>
                  </a:extLst>
                </a:gridCol>
              </a:tblGrid>
              <a:tr h="370840">
                <a:tc>
                  <a:txBody>
                    <a:bodyPr/>
                    <a:lstStyle/>
                    <a:p>
                      <a:pPr algn="ctr"/>
                      <a:r>
                        <a:rPr lang="id-ID" sz="2400" dirty="0" smtClean="0"/>
                        <a:t>x</a:t>
                      </a:r>
                      <a:endParaRPr lang="id-ID" sz="2400" dirty="0"/>
                    </a:p>
                  </a:txBody>
                  <a:tcPr/>
                </a:tc>
                <a:tc>
                  <a:txBody>
                    <a:bodyPr/>
                    <a:lstStyle/>
                    <a:p>
                      <a:pPr algn="ctr"/>
                      <a:r>
                        <a:rPr lang="id-ID" sz="2400" dirty="0" smtClean="0"/>
                        <a:t>log10(x)</a:t>
                      </a:r>
                      <a:endParaRPr lang="id-ID" sz="2400" dirty="0"/>
                    </a:p>
                  </a:txBody>
                  <a:tcPr/>
                </a:tc>
                <a:extLst>
                  <a:ext uri="{0D108BD9-81ED-4DB2-BD59-A6C34878D82A}">
                    <a16:rowId xmlns:a16="http://schemas.microsoft.com/office/drawing/2014/main" val="10000"/>
                  </a:ext>
                </a:extLst>
              </a:tr>
              <a:tr h="370840">
                <a:tc>
                  <a:txBody>
                    <a:bodyPr/>
                    <a:lstStyle/>
                    <a:p>
                      <a:pPr algn="r"/>
                      <a:r>
                        <a:rPr lang="id-ID" sz="2000" dirty="0" smtClean="0"/>
                        <a:t>600.000.000</a:t>
                      </a:r>
                      <a:endParaRPr lang="id-ID" sz="2000" dirty="0"/>
                    </a:p>
                  </a:txBody>
                  <a:tcPr/>
                </a:tc>
                <a:tc>
                  <a:txBody>
                    <a:bodyPr/>
                    <a:lstStyle/>
                    <a:p>
                      <a:pPr algn="l"/>
                      <a:r>
                        <a:rPr lang="id-ID" sz="2000" b="0" i="0" kern="1200" dirty="0" smtClean="0">
                          <a:solidFill>
                            <a:schemeClr val="dk1"/>
                          </a:solidFill>
                          <a:effectLst/>
                          <a:latin typeface="+mn-lt"/>
                          <a:ea typeface="+mn-ea"/>
                          <a:cs typeface="+mn-cs"/>
                        </a:rPr>
                        <a:t>8.778151</a:t>
                      </a:r>
                      <a:endParaRPr lang="id-ID" sz="2400" dirty="0"/>
                    </a:p>
                  </a:txBody>
                  <a:tcPr/>
                </a:tc>
                <a:extLst>
                  <a:ext uri="{0D108BD9-81ED-4DB2-BD59-A6C34878D82A}">
                    <a16:rowId xmlns:a16="http://schemas.microsoft.com/office/drawing/2014/main" val="10001"/>
                  </a:ext>
                </a:extLst>
              </a:tr>
              <a:tr h="370840">
                <a:tc>
                  <a:txBody>
                    <a:bodyPr/>
                    <a:lstStyle/>
                    <a:p>
                      <a:pPr algn="r"/>
                      <a:r>
                        <a:rPr lang="id-ID" sz="2000" dirty="0" smtClean="0"/>
                        <a:t>500.000.000</a:t>
                      </a:r>
                      <a:endParaRPr lang="id-ID" sz="2000" dirty="0"/>
                    </a:p>
                  </a:txBody>
                  <a:tcPr/>
                </a:tc>
                <a:tc>
                  <a:txBody>
                    <a:bodyPr/>
                    <a:lstStyle/>
                    <a:p>
                      <a:pPr algn="l"/>
                      <a:r>
                        <a:rPr lang="id-ID" sz="2000" b="0" i="0" kern="1200" dirty="0" smtClean="0">
                          <a:solidFill>
                            <a:schemeClr val="dk1"/>
                          </a:solidFill>
                          <a:effectLst/>
                          <a:latin typeface="+mn-lt"/>
                          <a:ea typeface="+mn-ea"/>
                          <a:cs typeface="+mn-cs"/>
                        </a:rPr>
                        <a:t>8.69897</a:t>
                      </a:r>
                      <a:endParaRPr lang="id-ID" sz="2400" dirty="0"/>
                    </a:p>
                  </a:txBody>
                  <a:tcPr/>
                </a:tc>
                <a:extLst>
                  <a:ext uri="{0D108BD9-81ED-4DB2-BD59-A6C34878D82A}">
                    <a16:rowId xmlns:a16="http://schemas.microsoft.com/office/drawing/2014/main" val="10002"/>
                  </a:ext>
                </a:extLst>
              </a:tr>
              <a:tr h="370840">
                <a:tc>
                  <a:txBody>
                    <a:bodyPr/>
                    <a:lstStyle/>
                    <a:p>
                      <a:pPr algn="r"/>
                      <a:r>
                        <a:rPr lang="id-ID" sz="2000" dirty="0" smtClean="0"/>
                        <a:t>100.500.000</a:t>
                      </a:r>
                      <a:endParaRPr lang="id-ID" sz="2000" dirty="0"/>
                    </a:p>
                  </a:txBody>
                  <a:tcPr/>
                </a:tc>
                <a:tc>
                  <a:txBody>
                    <a:bodyPr/>
                    <a:lstStyle/>
                    <a:p>
                      <a:pPr algn="l"/>
                      <a:r>
                        <a:rPr lang="id-ID" sz="2000" b="0" i="0" kern="1200" dirty="0" smtClean="0">
                          <a:solidFill>
                            <a:schemeClr val="dk1"/>
                          </a:solidFill>
                          <a:effectLst/>
                          <a:latin typeface="+mn-lt"/>
                          <a:ea typeface="+mn-ea"/>
                          <a:cs typeface="+mn-cs"/>
                        </a:rPr>
                        <a:t>8.002166</a:t>
                      </a:r>
                      <a:endParaRPr lang="id-ID" sz="2400" dirty="0"/>
                    </a:p>
                  </a:txBody>
                  <a:tcPr/>
                </a:tc>
                <a:extLst>
                  <a:ext uri="{0D108BD9-81ED-4DB2-BD59-A6C34878D82A}">
                    <a16:rowId xmlns:a16="http://schemas.microsoft.com/office/drawing/2014/main" val="10003"/>
                  </a:ext>
                </a:extLst>
              </a:tr>
              <a:tr h="370840">
                <a:tc>
                  <a:txBody>
                    <a:bodyPr/>
                    <a:lstStyle/>
                    <a:p>
                      <a:pPr algn="r"/>
                      <a:r>
                        <a:rPr lang="id-ID" sz="2000" dirty="0" smtClean="0"/>
                        <a:t>500.000</a:t>
                      </a:r>
                      <a:endParaRPr lang="id-ID" sz="2000" dirty="0"/>
                    </a:p>
                  </a:txBody>
                  <a:tcPr/>
                </a:tc>
                <a:tc>
                  <a:txBody>
                    <a:bodyPr/>
                    <a:lstStyle/>
                    <a:p>
                      <a:pPr algn="l"/>
                      <a:r>
                        <a:rPr lang="id-ID" sz="2000" b="0" i="0" kern="1200" dirty="0" smtClean="0">
                          <a:solidFill>
                            <a:schemeClr val="dk1"/>
                          </a:solidFill>
                          <a:effectLst/>
                          <a:latin typeface="+mn-lt"/>
                          <a:ea typeface="+mn-ea"/>
                          <a:cs typeface="+mn-cs"/>
                        </a:rPr>
                        <a:t>5.69897</a:t>
                      </a:r>
                      <a:endParaRPr lang="id-ID"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80273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Interaksi antar fitur</a:t>
            </a:r>
            <a:endParaRPr lang="id-ID" dirty="0"/>
          </a:p>
        </p:txBody>
      </p:sp>
      <p:sp>
        <p:nvSpPr>
          <p:cNvPr id="3" name="Content Placeholder 2"/>
          <p:cNvSpPr>
            <a:spLocks noGrp="1"/>
          </p:cNvSpPr>
          <p:nvPr>
            <p:ph idx="1"/>
          </p:nvPr>
        </p:nvSpPr>
        <p:spPr/>
        <p:txBody>
          <a:bodyPr/>
          <a:lstStyle/>
          <a:p>
            <a:r>
              <a:rPr lang="id-ID" sz="2400" dirty="0" smtClean="0"/>
              <a:t>Fitur-fitur yang mengkarakterisasikan suatu data dapat memiliki keterkaitan antara satu sama lain</a:t>
            </a:r>
          </a:p>
          <a:p>
            <a:endParaRPr lang="id-ID" dirty="0" smtClean="0"/>
          </a:p>
          <a:p>
            <a:pPr marL="173736" lvl="1" indent="0">
              <a:buNone/>
            </a:pPr>
            <a:r>
              <a:rPr lang="id-ID" sz="2400" dirty="0" smtClean="0"/>
              <a:t>Contoh:</a:t>
            </a:r>
          </a:p>
          <a:p>
            <a:pPr marL="459486" lvl="1" indent="-285750"/>
            <a:r>
              <a:rPr lang="id-ID" sz="2400" dirty="0" smtClean="0"/>
              <a:t>jika pada suatu artikel terdapat kata ‘wasit’, pada artikel yang sama sangat mungkin terdapat kata ‘pertandingan’</a:t>
            </a:r>
          </a:p>
          <a:p>
            <a:pPr marL="459486" lvl="1" indent="-285750"/>
            <a:r>
              <a:rPr lang="id-ID" sz="2400" dirty="0" smtClean="0"/>
              <a:t>Interaksi antar fitur dapat merefleksikan adanya redundansi informasi</a:t>
            </a:r>
          </a:p>
          <a:p>
            <a:pPr marL="642366" lvl="2" indent="-285750"/>
            <a:r>
              <a:rPr lang="id-ID" sz="2000" dirty="0" smtClean="0"/>
              <a:t>Pada sebagian besar kasus, kita ingin menghilangkan redundansi ini</a:t>
            </a:r>
          </a:p>
          <a:p>
            <a:pPr marL="642366" lvl="2" indent="-285750"/>
            <a:r>
              <a:rPr lang="id-ID" sz="2000" dirty="0" smtClean="0"/>
              <a:t>Namun ada kasus-kasus tertentu dimana redundansi ini ingin dipertahankan</a:t>
            </a:r>
          </a:p>
        </p:txBody>
      </p:sp>
    </p:spTree>
    <p:extLst>
      <p:ext uri="{BB962C8B-B14F-4D97-AF65-F5344CB8AC3E}">
        <p14:creationId xmlns:p14="http://schemas.microsoft.com/office/powerpoint/2010/main" val="1150152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REferences</a:t>
            </a:r>
            <a:endParaRPr lang="id-ID" dirty="0"/>
          </a:p>
        </p:txBody>
      </p:sp>
      <p:sp>
        <p:nvSpPr>
          <p:cNvPr id="3" name="Content Placeholder 2"/>
          <p:cNvSpPr>
            <a:spLocks noGrp="1"/>
          </p:cNvSpPr>
          <p:nvPr>
            <p:ph idx="1"/>
          </p:nvPr>
        </p:nvSpPr>
        <p:spPr/>
        <p:txBody>
          <a:bodyPr/>
          <a:lstStyle/>
          <a:p>
            <a:pPr marL="0" lvl="0" indent="0">
              <a:buNone/>
            </a:pPr>
            <a:r>
              <a:rPr lang="id-ID" sz="2400" b="1" dirty="0"/>
              <a:t>Flach, Peter. 2012. </a:t>
            </a:r>
            <a:r>
              <a:rPr lang="en-US" sz="2400" b="1" dirty="0"/>
              <a:t>Machine Learning: The Art and Science of Algorithms that Make Sense of Data</a:t>
            </a:r>
            <a:r>
              <a:rPr lang="id-ID" sz="2400" b="1" dirty="0" smtClean="0"/>
              <a:t>. Cambridge University Press.</a:t>
            </a:r>
            <a:endParaRPr lang="id-ID" dirty="0"/>
          </a:p>
        </p:txBody>
      </p:sp>
    </p:spTree>
    <p:extLst>
      <p:ext uri="{BB962C8B-B14F-4D97-AF65-F5344CB8AC3E}">
        <p14:creationId xmlns:p14="http://schemas.microsoft.com/office/powerpoint/2010/main" val="830137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ADDITIONAL</a:t>
            </a:r>
            <a:endParaRPr lang="id-ID" dirty="0"/>
          </a:p>
        </p:txBody>
      </p:sp>
      <p:sp>
        <p:nvSpPr>
          <p:cNvPr id="3" name="Content Placeholder 2"/>
          <p:cNvSpPr>
            <a:spLocks noGrp="1"/>
          </p:cNvSpPr>
          <p:nvPr>
            <p:ph idx="1"/>
          </p:nvPr>
        </p:nvSpPr>
        <p:spPr/>
        <p:txBody>
          <a:bodyPr/>
          <a:lstStyle/>
          <a:p>
            <a:r>
              <a:rPr lang="id-ID" smtClean="0"/>
              <a:t>About Bayes Teorem</a:t>
            </a:r>
            <a:endParaRPr lang="id-ID"/>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Teorema</a:t>
            </a:r>
            <a:r>
              <a:rPr lang="en-US" dirty="0" smtClean="0"/>
              <a:t> </a:t>
            </a:r>
            <a:r>
              <a:rPr lang="en-US" dirty="0" err="1" smtClean="0"/>
              <a:t>Bayes</a:t>
            </a:r>
            <a:endParaRPr lang="en-US" dirty="0"/>
          </a:p>
        </p:txBody>
      </p:sp>
      <p:sp>
        <p:nvSpPr>
          <p:cNvPr id="3" name="Content Placeholder 2"/>
          <p:cNvSpPr>
            <a:spLocks noGrp="1"/>
          </p:cNvSpPr>
          <p:nvPr>
            <p:ph idx="1"/>
          </p:nvPr>
        </p:nvSpPr>
        <p:spPr>
          <a:xfrm>
            <a:off x="1024128" y="1773382"/>
            <a:ext cx="9720073" cy="4535978"/>
          </a:xfrm>
        </p:spPr>
        <p:txBody>
          <a:bodyPr>
            <a:noAutofit/>
          </a:bodyPr>
          <a:lstStyle/>
          <a:p>
            <a:r>
              <a:rPr lang="en-US" sz="1600" dirty="0" err="1" smtClean="0"/>
              <a:t>Ide</a:t>
            </a:r>
            <a:r>
              <a:rPr lang="en-US" sz="1600" dirty="0" smtClean="0"/>
              <a:t> </a:t>
            </a:r>
            <a:r>
              <a:rPr lang="en-US" sz="1600" dirty="0" err="1" smtClean="0"/>
              <a:t>dasar</a:t>
            </a:r>
            <a:r>
              <a:rPr lang="en-US" sz="1600" dirty="0" smtClean="0"/>
              <a:t> </a:t>
            </a:r>
            <a:r>
              <a:rPr lang="en-US" sz="1600" dirty="0" err="1" smtClean="0"/>
              <a:t>aturan</a:t>
            </a:r>
            <a:r>
              <a:rPr lang="en-US" sz="1600" dirty="0" smtClean="0"/>
              <a:t> </a:t>
            </a:r>
            <a:r>
              <a:rPr lang="en-US" sz="1600" dirty="0" err="1" smtClean="0"/>
              <a:t>Bayes</a:t>
            </a:r>
            <a:r>
              <a:rPr lang="en-US" sz="1600" dirty="0" smtClean="0"/>
              <a:t>: </a:t>
            </a:r>
            <a:r>
              <a:rPr lang="en-US" sz="1600" dirty="0" err="1" smtClean="0"/>
              <a:t>hasil</a:t>
            </a:r>
            <a:r>
              <a:rPr lang="en-US" sz="1600" dirty="0" smtClean="0"/>
              <a:t> </a:t>
            </a:r>
            <a:r>
              <a:rPr lang="en-US" sz="1600" dirty="0" err="1" smtClean="0"/>
              <a:t>dari</a:t>
            </a:r>
            <a:r>
              <a:rPr lang="en-US" sz="1600" dirty="0" smtClean="0"/>
              <a:t> </a:t>
            </a:r>
            <a:r>
              <a:rPr lang="en-US" sz="1600" dirty="0" err="1" smtClean="0"/>
              <a:t>hipotesis</a:t>
            </a:r>
            <a:r>
              <a:rPr lang="en-US" sz="1600" dirty="0" smtClean="0"/>
              <a:t> </a:t>
            </a:r>
            <a:r>
              <a:rPr lang="en-US" sz="1600" dirty="0" err="1" smtClean="0"/>
              <a:t>atau</a:t>
            </a:r>
            <a:r>
              <a:rPr lang="en-US" sz="1600" dirty="0" smtClean="0"/>
              <a:t> </a:t>
            </a:r>
            <a:r>
              <a:rPr lang="en-US" sz="1600" dirty="0" err="1" smtClean="0"/>
              <a:t>peristiwa</a:t>
            </a:r>
            <a:r>
              <a:rPr lang="en-US" sz="1600" dirty="0" smtClean="0"/>
              <a:t> (H) </a:t>
            </a:r>
            <a:r>
              <a:rPr lang="en-US" sz="1600" dirty="0" err="1" smtClean="0"/>
              <a:t>dapat</a:t>
            </a:r>
            <a:r>
              <a:rPr lang="en-US" sz="1600" dirty="0" smtClean="0"/>
              <a:t> </a:t>
            </a:r>
            <a:r>
              <a:rPr lang="en-US" sz="1600" dirty="0" err="1" smtClean="0"/>
              <a:t>diperkirakan</a:t>
            </a:r>
            <a:r>
              <a:rPr lang="en-US" sz="1600" dirty="0" smtClean="0"/>
              <a:t> </a:t>
            </a:r>
            <a:r>
              <a:rPr lang="en-US" sz="1600" dirty="0" err="1" smtClean="0"/>
              <a:t>berdasarkan</a:t>
            </a:r>
            <a:r>
              <a:rPr lang="en-US" sz="1600" dirty="0" smtClean="0"/>
              <a:t> </a:t>
            </a:r>
            <a:r>
              <a:rPr lang="en-US" sz="1600" dirty="0" err="1" smtClean="0"/>
              <a:t>pada</a:t>
            </a:r>
            <a:r>
              <a:rPr lang="en-US" sz="1600" dirty="0" smtClean="0"/>
              <a:t> </a:t>
            </a:r>
            <a:r>
              <a:rPr lang="en-US" sz="1600" dirty="0" err="1" smtClean="0"/>
              <a:t>beberapa</a:t>
            </a:r>
            <a:r>
              <a:rPr lang="en-US" sz="1600" dirty="0" smtClean="0"/>
              <a:t> evidence (E) yang </a:t>
            </a:r>
            <a:r>
              <a:rPr lang="en-US" sz="1600" dirty="0" err="1" smtClean="0"/>
              <a:t>diamati</a:t>
            </a:r>
            <a:r>
              <a:rPr lang="en-US" sz="1600" dirty="0" smtClean="0"/>
              <a:t>. </a:t>
            </a:r>
          </a:p>
          <a:p>
            <a:r>
              <a:rPr lang="en-US" sz="1600" dirty="0" smtClean="0"/>
              <a:t>Hal </a:t>
            </a:r>
            <a:r>
              <a:rPr lang="en-US" sz="1600" dirty="0" err="1" smtClean="0"/>
              <a:t>penting</a:t>
            </a:r>
            <a:r>
              <a:rPr lang="en-US" sz="1600" dirty="0" smtClean="0"/>
              <a:t> </a:t>
            </a:r>
            <a:r>
              <a:rPr lang="en-US" sz="1600" dirty="0" err="1" smtClean="0"/>
              <a:t>dalam</a:t>
            </a:r>
            <a:r>
              <a:rPr lang="en-US" sz="1600" dirty="0" smtClean="0"/>
              <a:t> </a:t>
            </a:r>
            <a:r>
              <a:rPr lang="en-US" sz="1600" dirty="0" err="1" smtClean="0"/>
              <a:t>Bayes</a:t>
            </a:r>
            <a:r>
              <a:rPr lang="en-US" sz="1600" dirty="0" smtClean="0"/>
              <a:t>:</a:t>
            </a:r>
          </a:p>
          <a:p>
            <a:pPr lvl="1"/>
            <a:r>
              <a:rPr lang="en-US" sz="1600" dirty="0" err="1" smtClean="0"/>
              <a:t>Sebuah</a:t>
            </a:r>
            <a:r>
              <a:rPr lang="en-US" sz="1600" dirty="0" smtClean="0"/>
              <a:t> </a:t>
            </a:r>
            <a:r>
              <a:rPr lang="en-US" sz="1600" dirty="0" err="1" smtClean="0"/>
              <a:t>probabilitas</a:t>
            </a:r>
            <a:r>
              <a:rPr lang="en-US" sz="1600" dirty="0" smtClean="0"/>
              <a:t> </a:t>
            </a:r>
            <a:r>
              <a:rPr lang="en-US" sz="1600" dirty="0" err="1" smtClean="0"/>
              <a:t>awal</a:t>
            </a:r>
            <a:r>
              <a:rPr lang="en-US" sz="1600" dirty="0" smtClean="0"/>
              <a:t>/priori H </a:t>
            </a:r>
            <a:r>
              <a:rPr lang="en-US" sz="1600" dirty="0" err="1" smtClean="0"/>
              <a:t>atau</a:t>
            </a:r>
            <a:r>
              <a:rPr lang="en-US" sz="1600" dirty="0" smtClean="0"/>
              <a:t> </a:t>
            </a:r>
            <a:r>
              <a:rPr lang="en-US" sz="1600" b="1" dirty="0" smtClean="0">
                <a:solidFill>
                  <a:srgbClr val="FF0000"/>
                </a:solidFill>
              </a:rPr>
              <a:t>P(H), </a:t>
            </a:r>
            <a:r>
              <a:rPr lang="en-US" sz="1600" dirty="0" err="1" smtClean="0"/>
              <a:t>adalah</a:t>
            </a:r>
            <a:r>
              <a:rPr lang="en-US" sz="1600" dirty="0" smtClean="0"/>
              <a:t> </a:t>
            </a:r>
            <a:r>
              <a:rPr lang="en-US" sz="1600" dirty="0" err="1" smtClean="0"/>
              <a:t>probabilitas</a:t>
            </a:r>
            <a:r>
              <a:rPr lang="en-US" sz="1600" dirty="0" smtClean="0"/>
              <a:t> </a:t>
            </a:r>
            <a:r>
              <a:rPr lang="en-US" sz="1600" dirty="0" err="1" smtClean="0"/>
              <a:t>dari</a:t>
            </a:r>
            <a:r>
              <a:rPr lang="en-US" sz="1600" dirty="0" smtClean="0"/>
              <a:t> </a:t>
            </a:r>
            <a:r>
              <a:rPr lang="en-US" sz="1600" dirty="0" err="1" smtClean="0"/>
              <a:t>suatu</a:t>
            </a:r>
            <a:r>
              <a:rPr lang="en-US" sz="1600" dirty="0" smtClean="0"/>
              <a:t> </a:t>
            </a:r>
            <a:r>
              <a:rPr lang="en-US" sz="1600" dirty="0" err="1" smtClean="0"/>
              <a:t>hipotesis</a:t>
            </a:r>
            <a:r>
              <a:rPr lang="en-US" sz="1600" dirty="0" smtClean="0"/>
              <a:t> </a:t>
            </a:r>
            <a:r>
              <a:rPr lang="en-US" sz="1600" dirty="0" err="1" smtClean="0"/>
              <a:t>sebelum</a:t>
            </a:r>
            <a:r>
              <a:rPr lang="en-US" sz="1600" dirty="0" smtClean="0"/>
              <a:t> </a:t>
            </a:r>
            <a:r>
              <a:rPr lang="en-US" sz="1600" dirty="0" err="1" smtClean="0"/>
              <a:t>bukti</a:t>
            </a:r>
            <a:r>
              <a:rPr lang="en-US" sz="1600" dirty="0" smtClean="0"/>
              <a:t> </a:t>
            </a:r>
            <a:r>
              <a:rPr lang="en-US" sz="1600" dirty="0" err="1" smtClean="0"/>
              <a:t>diamati</a:t>
            </a:r>
            <a:r>
              <a:rPr lang="en-US" sz="1600" dirty="0" smtClean="0"/>
              <a:t>.</a:t>
            </a:r>
          </a:p>
          <a:p>
            <a:pPr lvl="1"/>
            <a:r>
              <a:rPr lang="en-US" sz="1600" dirty="0" err="1" smtClean="0"/>
              <a:t>Sebuah</a:t>
            </a:r>
            <a:r>
              <a:rPr lang="en-US" sz="1600" dirty="0" smtClean="0"/>
              <a:t> </a:t>
            </a:r>
            <a:r>
              <a:rPr lang="en-US" sz="1600" dirty="0" err="1" smtClean="0"/>
              <a:t>probabilitas</a:t>
            </a:r>
            <a:r>
              <a:rPr lang="en-US" sz="1600" dirty="0" smtClean="0"/>
              <a:t> posterior H </a:t>
            </a:r>
            <a:r>
              <a:rPr lang="en-US" sz="1600" dirty="0" err="1" smtClean="0"/>
              <a:t>atau</a:t>
            </a:r>
            <a:r>
              <a:rPr lang="en-US" sz="1600" dirty="0" smtClean="0"/>
              <a:t> </a:t>
            </a:r>
            <a:r>
              <a:rPr lang="en-US" sz="1600" b="1" dirty="0" smtClean="0">
                <a:solidFill>
                  <a:srgbClr val="FF0000"/>
                </a:solidFill>
              </a:rPr>
              <a:t>P(</a:t>
            </a:r>
            <a:r>
              <a:rPr lang="en-US" sz="1600" b="1" dirty="0" err="1" smtClean="0">
                <a:solidFill>
                  <a:srgbClr val="FF0000"/>
                </a:solidFill>
              </a:rPr>
              <a:t>H|E</a:t>
            </a:r>
            <a:r>
              <a:rPr lang="en-US" sz="1600" b="1" dirty="0" smtClean="0">
                <a:solidFill>
                  <a:srgbClr val="FF0000"/>
                </a:solidFill>
              </a:rPr>
              <a:t>)</a:t>
            </a:r>
            <a:r>
              <a:rPr lang="en-US" sz="1600" dirty="0" smtClean="0"/>
              <a:t>, </a:t>
            </a:r>
            <a:r>
              <a:rPr lang="en-US" sz="1600" dirty="0" err="1" smtClean="0"/>
              <a:t>adalah</a:t>
            </a:r>
            <a:r>
              <a:rPr lang="en-US" sz="1600" dirty="0" smtClean="0"/>
              <a:t> </a:t>
            </a:r>
            <a:r>
              <a:rPr lang="en-US" sz="1600" dirty="0" err="1" smtClean="0"/>
              <a:t>probabilitas</a:t>
            </a:r>
            <a:r>
              <a:rPr lang="en-US" sz="1600" dirty="0" smtClean="0"/>
              <a:t> </a:t>
            </a:r>
            <a:r>
              <a:rPr lang="en-US" sz="1600" dirty="0" err="1" smtClean="0"/>
              <a:t>dari</a:t>
            </a:r>
            <a:r>
              <a:rPr lang="en-US" sz="1600" dirty="0" smtClean="0"/>
              <a:t> </a:t>
            </a:r>
            <a:r>
              <a:rPr lang="en-US" sz="1600" dirty="0" err="1" smtClean="0"/>
              <a:t>suatu</a:t>
            </a:r>
            <a:r>
              <a:rPr lang="en-US" sz="1600" dirty="0" smtClean="0"/>
              <a:t> </a:t>
            </a:r>
            <a:r>
              <a:rPr lang="en-US" sz="1600" dirty="0" err="1" smtClean="0"/>
              <a:t>hipotesis</a:t>
            </a:r>
            <a:r>
              <a:rPr lang="en-US" sz="1600" dirty="0" smtClean="0"/>
              <a:t> </a:t>
            </a:r>
            <a:r>
              <a:rPr lang="en-US" sz="1600" dirty="0" err="1" smtClean="0"/>
              <a:t>setelah</a:t>
            </a:r>
            <a:r>
              <a:rPr lang="en-US" sz="1600" dirty="0" smtClean="0"/>
              <a:t> </a:t>
            </a:r>
            <a:r>
              <a:rPr lang="en-US" sz="1600" dirty="0" err="1" smtClean="0"/>
              <a:t>bukti-bukti</a:t>
            </a:r>
            <a:r>
              <a:rPr lang="en-US" sz="1600" dirty="0" smtClean="0"/>
              <a:t> yang </a:t>
            </a:r>
            <a:r>
              <a:rPr lang="en-US" sz="1600" dirty="0" err="1" smtClean="0"/>
              <a:t>diamati</a:t>
            </a:r>
            <a:r>
              <a:rPr lang="en-US" sz="1600" dirty="0" smtClean="0"/>
              <a:t> </a:t>
            </a:r>
            <a:r>
              <a:rPr lang="en-US" sz="1600" dirty="0" err="1" smtClean="0"/>
              <a:t>ada</a:t>
            </a:r>
            <a:r>
              <a:rPr lang="en-US" sz="1600" dirty="0" smtClean="0"/>
              <a:t>.</a:t>
            </a:r>
          </a:p>
          <a:p>
            <a:endParaRPr lang="en-US" sz="1600" dirty="0" smtClean="0"/>
          </a:p>
          <a:p>
            <a:endParaRPr lang="en-US" sz="1600" dirty="0" smtClean="0"/>
          </a:p>
          <a:p>
            <a:endParaRPr lang="en-US" sz="1600" dirty="0" smtClean="0"/>
          </a:p>
          <a:p>
            <a:r>
              <a:rPr lang="en-US" sz="1600" dirty="0" smtClean="0"/>
              <a:t>P(</a:t>
            </a:r>
            <a:r>
              <a:rPr lang="en-US" sz="1600" dirty="0" err="1" smtClean="0"/>
              <a:t>H|E</a:t>
            </a:r>
            <a:r>
              <a:rPr lang="en-US" sz="1600" dirty="0" smtClean="0"/>
              <a:t>): </a:t>
            </a:r>
            <a:r>
              <a:rPr lang="en-US" sz="1600" dirty="0" err="1" smtClean="0"/>
              <a:t>Probabilitas</a:t>
            </a:r>
            <a:r>
              <a:rPr lang="en-US" sz="1600" dirty="0" smtClean="0"/>
              <a:t> posterior </a:t>
            </a:r>
            <a:r>
              <a:rPr lang="en-US" sz="1600" dirty="0" err="1" smtClean="0"/>
              <a:t>bersyarat</a:t>
            </a:r>
            <a:r>
              <a:rPr lang="en-US" sz="1600" dirty="0" smtClean="0"/>
              <a:t> (</a:t>
            </a:r>
            <a:r>
              <a:rPr lang="en-US" sz="1600" i="1" dirty="0" smtClean="0"/>
              <a:t>Conditional Probability</a:t>
            </a:r>
            <a:r>
              <a:rPr lang="en-US" sz="1600" dirty="0" smtClean="0"/>
              <a:t>) </a:t>
            </a:r>
            <a:r>
              <a:rPr lang="en-US" sz="1600" dirty="0" err="1" smtClean="0"/>
              <a:t>suatu</a:t>
            </a:r>
            <a:r>
              <a:rPr lang="en-US" sz="1600" dirty="0" smtClean="0"/>
              <a:t> </a:t>
            </a:r>
            <a:r>
              <a:rPr lang="en-US" sz="1600" dirty="0" err="1" smtClean="0"/>
              <a:t>hipotesis</a:t>
            </a:r>
            <a:r>
              <a:rPr lang="en-US" sz="1600" dirty="0" smtClean="0"/>
              <a:t> H </a:t>
            </a:r>
            <a:r>
              <a:rPr lang="en-US" sz="1600" dirty="0" err="1" smtClean="0"/>
              <a:t>terjadi</a:t>
            </a:r>
            <a:r>
              <a:rPr lang="en-US" sz="1600" dirty="0" smtClean="0"/>
              <a:t> </a:t>
            </a:r>
            <a:r>
              <a:rPr lang="en-US" sz="1600" dirty="0" err="1" smtClean="0"/>
              <a:t>jika</a:t>
            </a:r>
            <a:r>
              <a:rPr lang="en-US" sz="1600" dirty="0" smtClean="0"/>
              <a:t> </a:t>
            </a:r>
            <a:r>
              <a:rPr lang="en-US" sz="1600" dirty="0" err="1" smtClean="0"/>
              <a:t>diberikan</a:t>
            </a:r>
            <a:r>
              <a:rPr lang="en-US" sz="1600" dirty="0" smtClean="0"/>
              <a:t> evidence/</a:t>
            </a:r>
            <a:r>
              <a:rPr lang="en-US" sz="1600" dirty="0" err="1" smtClean="0"/>
              <a:t>bukti</a:t>
            </a:r>
            <a:r>
              <a:rPr lang="en-US" sz="1600" dirty="0" smtClean="0"/>
              <a:t> E </a:t>
            </a:r>
            <a:r>
              <a:rPr lang="en-US" sz="1600" dirty="0" err="1" smtClean="0"/>
              <a:t>terjadi</a:t>
            </a:r>
            <a:endParaRPr lang="en-US" sz="1600" dirty="0" smtClean="0"/>
          </a:p>
          <a:p>
            <a:r>
              <a:rPr lang="en-US" sz="1600" dirty="0" smtClean="0"/>
              <a:t>P(</a:t>
            </a:r>
            <a:r>
              <a:rPr lang="en-US" sz="1600" dirty="0" err="1" smtClean="0"/>
              <a:t>E|H</a:t>
            </a:r>
            <a:r>
              <a:rPr lang="en-US" sz="1600" dirty="0" smtClean="0"/>
              <a:t>): </a:t>
            </a:r>
            <a:r>
              <a:rPr lang="en-US" sz="1600" dirty="0" err="1" smtClean="0"/>
              <a:t>Probabilitas</a:t>
            </a:r>
            <a:r>
              <a:rPr lang="en-US" sz="1600" dirty="0" smtClean="0"/>
              <a:t> </a:t>
            </a:r>
            <a:r>
              <a:rPr lang="en-US" sz="1600" dirty="0" err="1" smtClean="0"/>
              <a:t>sebuah</a:t>
            </a:r>
            <a:r>
              <a:rPr lang="en-US" sz="1600" dirty="0" smtClean="0"/>
              <a:t> evidence E </a:t>
            </a:r>
            <a:r>
              <a:rPr lang="en-US" sz="1600" dirty="0" err="1" smtClean="0"/>
              <a:t>terjadi</a:t>
            </a:r>
            <a:r>
              <a:rPr lang="en-US" sz="1600" dirty="0" smtClean="0"/>
              <a:t> </a:t>
            </a:r>
            <a:r>
              <a:rPr lang="en-US" sz="1600" dirty="0" err="1" smtClean="0"/>
              <a:t>akan</a:t>
            </a:r>
            <a:r>
              <a:rPr lang="en-US" sz="1600" dirty="0" smtClean="0"/>
              <a:t> </a:t>
            </a:r>
            <a:r>
              <a:rPr lang="en-US" sz="1600" dirty="0" err="1" smtClean="0"/>
              <a:t>mempengaruhi</a:t>
            </a:r>
            <a:r>
              <a:rPr lang="en-US" sz="1600" dirty="0" smtClean="0"/>
              <a:t> </a:t>
            </a:r>
            <a:r>
              <a:rPr lang="en-US" sz="1600" dirty="0" err="1" smtClean="0"/>
              <a:t>hipotesis</a:t>
            </a:r>
            <a:r>
              <a:rPr lang="en-US" sz="1600" dirty="0" smtClean="0"/>
              <a:t> H</a:t>
            </a:r>
          </a:p>
          <a:p>
            <a:r>
              <a:rPr lang="en-US" sz="1600" dirty="0" smtClean="0"/>
              <a:t>P(H): </a:t>
            </a:r>
            <a:r>
              <a:rPr lang="en-US" sz="1600" dirty="0" err="1" smtClean="0"/>
              <a:t>Probabilitas</a:t>
            </a:r>
            <a:r>
              <a:rPr lang="en-US" sz="1600" dirty="0" smtClean="0"/>
              <a:t> </a:t>
            </a:r>
            <a:r>
              <a:rPr lang="en-US" sz="1600" dirty="0" err="1" smtClean="0"/>
              <a:t>awal</a:t>
            </a:r>
            <a:r>
              <a:rPr lang="en-US" sz="1600" dirty="0" smtClean="0"/>
              <a:t> (priori) </a:t>
            </a:r>
            <a:r>
              <a:rPr lang="en-US" sz="1600" dirty="0" err="1" smtClean="0"/>
              <a:t>hipotesis</a:t>
            </a:r>
            <a:r>
              <a:rPr lang="en-US" sz="1600" dirty="0" smtClean="0"/>
              <a:t> H </a:t>
            </a:r>
            <a:r>
              <a:rPr lang="en-US" sz="1600" dirty="0" err="1" smtClean="0"/>
              <a:t>terjadi</a:t>
            </a:r>
            <a:r>
              <a:rPr lang="en-US" sz="1600" dirty="0" smtClean="0"/>
              <a:t> </a:t>
            </a:r>
            <a:r>
              <a:rPr lang="en-US" sz="1600" dirty="0" err="1" smtClean="0"/>
              <a:t>tanpa</a:t>
            </a:r>
            <a:r>
              <a:rPr lang="en-US" sz="1600" dirty="0" smtClean="0"/>
              <a:t> </a:t>
            </a:r>
            <a:r>
              <a:rPr lang="en-US" sz="1600" dirty="0" err="1" smtClean="0"/>
              <a:t>memandang</a:t>
            </a:r>
            <a:r>
              <a:rPr lang="en-US" sz="1600" dirty="0" smtClean="0"/>
              <a:t> evidence </a:t>
            </a:r>
            <a:r>
              <a:rPr lang="en-US" sz="1600" dirty="0" err="1" smtClean="0"/>
              <a:t>apapun</a:t>
            </a:r>
            <a:endParaRPr lang="en-US" sz="1600" dirty="0" smtClean="0"/>
          </a:p>
          <a:p>
            <a:r>
              <a:rPr lang="en-US" sz="1600" dirty="0" smtClean="0"/>
              <a:t>P(E):</a:t>
            </a:r>
            <a:r>
              <a:rPr lang="en-US" sz="1600" dirty="0" err="1" smtClean="0"/>
              <a:t>Probabilitas</a:t>
            </a:r>
            <a:r>
              <a:rPr lang="en-US" sz="1600" dirty="0" smtClean="0"/>
              <a:t> </a:t>
            </a:r>
            <a:r>
              <a:rPr lang="en-US" sz="1600" dirty="0" err="1" smtClean="0"/>
              <a:t>awal</a:t>
            </a:r>
            <a:r>
              <a:rPr lang="en-US" sz="1600" dirty="0" smtClean="0"/>
              <a:t> (priori) evidence E </a:t>
            </a:r>
            <a:r>
              <a:rPr lang="en-US" sz="1600" dirty="0" err="1" smtClean="0"/>
              <a:t>terjadi</a:t>
            </a:r>
            <a:r>
              <a:rPr lang="en-US" sz="1600" dirty="0" smtClean="0"/>
              <a:t> </a:t>
            </a:r>
            <a:r>
              <a:rPr lang="en-US" sz="1600" dirty="0" err="1" smtClean="0"/>
              <a:t>tanpa</a:t>
            </a:r>
            <a:r>
              <a:rPr lang="en-US" sz="1600" dirty="0" smtClean="0"/>
              <a:t> </a:t>
            </a:r>
            <a:r>
              <a:rPr lang="en-US" sz="1600" dirty="0" err="1" smtClean="0"/>
              <a:t>memandang</a:t>
            </a:r>
            <a:r>
              <a:rPr lang="en-US" sz="1600" dirty="0" smtClean="0"/>
              <a:t> </a:t>
            </a:r>
            <a:r>
              <a:rPr lang="en-US" sz="1600" dirty="0" err="1" smtClean="0"/>
              <a:t>hipotesi</a:t>
            </a:r>
            <a:r>
              <a:rPr lang="en-US" sz="1600" dirty="0" smtClean="0"/>
              <a:t>/evidence yang lain</a:t>
            </a:r>
          </a:p>
          <a:p>
            <a:endParaRPr lang="en-US" sz="1600" dirty="0"/>
          </a:p>
        </p:txBody>
      </p:sp>
      <p:sp>
        <p:nvSpPr>
          <p:cNvPr id="4" name="Slide Number Placeholder 3"/>
          <p:cNvSpPr>
            <a:spLocks noGrp="1"/>
          </p:cNvSpPr>
          <p:nvPr>
            <p:ph type="sldNum" sz="quarter" idx="12"/>
          </p:nvPr>
        </p:nvSpPr>
        <p:spPr/>
        <p:txBody>
          <a:bodyPr/>
          <a:lstStyle/>
          <a:p>
            <a:fld id="{EDF1351E-6AA2-4F14-962E-D8267DE6A2B4}" type="slidenum">
              <a:rPr lang="id-ID" smtClean="0"/>
              <a:pPr/>
              <a:t>46</a:t>
            </a:fld>
            <a:endParaRPr lang="id-ID"/>
          </a:p>
        </p:txBody>
      </p:sp>
      <p:sp>
        <p:nvSpPr>
          <p:cNvPr id="21506"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505" name="Object 1"/>
          <p:cNvGraphicFramePr>
            <a:graphicFrameLocks noChangeAspect="1"/>
          </p:cNvGraphicFramePr>
          <p:nvPr/>
        </p:nvGraphicFramePr>
        <p:xfrm>
          <a:off x="2613892" y="3775364"/>
          <a:ext cx="3927764" cy="685800"/>
        </p:xfrm>
        <a:graphic>
          <a:graphicData uri="http://schemas.openxmlformats.org/presentationml/2006/ole">
            <mc:AlternateContent xmlns:mc="http://schemas.openxmlformats.org/markup-compatibility/2006">
              <mc:Choice xmlns:v="urn:schemas-microsoft-com:vml" Requires="v">
                <p:oleObj spid="_x0000_s1029" name="Equation" r:id="rId3" imgW="1803400" imgH="419100" progId="Equation.3">
                  <p:embed/>
                </p:oleObj>
              </mc:Choice>
              <mc:Fallback>
                <p:oleObj name="Equation" r:id="rId3" imgW="1803400" imgH="4191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892" y="3775364"/>
                        <a:ext cx="3927764"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endParaRPr lang="en-US" dirty="0"/>
          </a:p>
        </p:txBody>
      </p:sp>
      <p:sp>
        <p:nvSpPr>
          <p:cNvPr id="3" name="Content Placeholder 2"/>
          <p:cNvSpPr>
            <a:spLocks noGrp="1"/>
          </p:cNvSpPr>
          <p:nvPr>
            <p:ph idx="1"/>
          </p:nvPr>
        </p:nvSpPr>
        <p:spPr>
          <a:xfrm>
            <a:off x="1024128" y="1593273"/>
            <a:ext cx="9720073" cy="4716087"/>
          </a:xfrm>
        </p:spPr>
        <p:txBody>
          <a:bodyPr>
            <a:normAutofit/>
          </a:bodyPr>
          <a:lstStyle/>
          <a:p>
            <a:r>
              <a:rPr lang="en-US" dirty="0" err="1" smtClean="0"/>
              <a:t>Dalam</a:t>
            </a:r>
            <a:r>
              <a:rPr lang="en-US" dirty="0" smtClean="0"/>
              <a:t> </a:t>
            </a:r>
            <a:r>
              <a:rPr lang="en-US" dirty="0" err="1" smtClean="0"/>
              <a:t>suatu</a:t>
            </a:r>
            <a:r>
              <a:rPr lang="en-US" dirty="0" smtClean="0"/>
              <a:t> </a:t>
            </a:r>
            <a:r>
              <a:rPr lang="en-US" dirty="0" err="1" smtClean="0"/>
              <a:t>peramalan</a:t>
            </a:r>
            <a:r>
              <a:rPr lang="en-US" dirty="0" smtClean="0"/>
              <a:t> </a:t>
            </a:r>
            <a:r>
              <a:rPr lang="en-US" dirty="0" err="1" smtClean="0"/>
              <a:t>cuaca</a:t>
            </a:r>
            <a:r>
              <a:rPr lang="en-US" dirty="0" smtClean="0"/>
              <a:t> </a:t>
            </a:r>
            <a:r>
              <a:rPr lang="en-US" dirty="0" err="1" smtClean="0"/>
              <a:t>untuk</a:t>
            </a:r>
            <a:r>
              <a:rPr lang="en-US" dirty="0" smtClean="0"/>
              <a:t> </a:t>
            </a:r>
            <a:r>
              <a:rPr lang="en-US" dirty="0" err="1" smtClean="0"/>
              <a:t>memperkirakan</a:t>
            </a:r>
            <a:r>
              <a:rPr lang="en-US" dirty="0" smtClean="0"/>
              <a:t> </a:t>
            </a:r>
            <a:r>
              <a:rPr lang="en-US" dirty="0" err="1" smtClean="0"/>
              <a:t>terjadinya</a:t>
            </a:r>
            <a:r>
              <a:rPr lang="en-US" dirty="0" smtClean="0"/>
              <a:t> </a:t>
            </a:r>
            <a:r>
              <a:rPr lang="en-US" dirty="0" err="1" smtClean="0"/>
              <a:t>hujan</a:t>
            </a:r>
            <a:r>
              <a:rPr lang="en-US" dirty="0" smtClean="0"/>
              <a:t>, </a:t>
            </a:r>
            <a:r>
              <a:rPr lang="en-US" dirty="0" err="1" smtClean="0"/>
              <a:t>misal</a:t>
            </a:r>
            <a:r>
              <a:rPr lang="en-US" dirty="0" smtClean="0"/>
              <a:t> </a:t>
            </a:r>
            <a:r>
              <a:rPr lang="en-US" dirty="0" err="1" smtClean="0"/>
              <a:t>ada</a:t>
            </a:r>
            <a:r>
              <a:rPr lang="en-US" dirty="0" smtClean="0"/>
              <a:t> </a:t>
            </a:r>
            <a:r>
              <a:rPr lang="en-US" dirty="0" err="1" smtClean="0"/>
              <a:t>faktor</a:t>
            </a:r>
            <a:r>
              <a:rPr lang="en-US" dirty="0" smtClean="0"/>
              <a:t> yang </a:t>
            </a:r>
            <a:r>
              <a:rPr lang="en-US" dirty="0" err="1" smtClean="0"/>
              <a:t>mempengaruhi</a:t>
            </a:r>
            <a:r>
              <a:rPr lang="en-US" dirty="0" smtClean="0"/>
              <a:t> </a:t>
            </a:r>
            <a:r>
              <a:rPr lang="en-US" dirty="0" err="1" smtClean="0"/>
              <a:t>terjadinya</a:t>
            </a:r>
            <a:r>
              <a:rPr lang="en-US" dirty="0" smtClean="0"/>
              <a:t> </a:t>
            </a:r>
            <a:r>
              <a:rPr lang="en-US" dirty="0" err="1" smtClean="0"/>
              <a:t>hujan</a:t>
            </a:r>
            <a:r>
              <a:rPr lang="en-US" dirty="0" smtClean="0"/>
              <a:t> </a:t>
            </a:r>
            <a:r>
              <a:rPr lang="en-US" dirty="0" err="1" smtClean="0"/>
              <a:t>yaitu</a:t>
            </a:r>
            <a:r>
              <a:rPr lang="en-US" dirty="0" smtClean="0"/>
              <a:t> </a:t>
            </a:r>
            <a:r>
              <a:rPr lang="en-US" dirty="0" err="1" smtClean="0"/>
              <a:t>mendung</a:t>
            </a:r>
            <a:r>
              <a:rPr lang="en-US" dirty="0" smtClean="0"/>
              <a:t>. </a:t>
            </a:r>
          </a:p>
          <a:p>
            <a:r>
              <a:rPr lang="en-US" dirty="0" err="1" smtClean="0"/>
              <a:t>Jika</a:t>
            </a:r>
            <a:r>
              <a:rPr lang="en-US" dirty="0" smtClean="0"/>
              <a:t> </a:t>
            </a:r>
            <a:r>
              <a:rPr lang="en-US" dirty="0" err="1" smtClean="0"/>
              <a:t>diterapkan</a:t>
            </a:r>
            <a:r>
              <a:rPr lang="en-US" dirty="0" smtClean="0"/>
              <a:t> </a:t>
            </a:r>
            <a:r>
              <a:rPr lang="en-US" dirty="0" err="1" smtClean="0"/>
              <a:t>dalam</a:t>
            </a:r>
            <a:r>
              <a:rPr lang="en-US" dirty="0" smtClean="0"/>
              <a:t> Naïve </a:t>
            </a:r>
            <a:r>
              <a:rPr lang="en-US" dirty="0" err="1" smtClean="0"/>
              <a:t>Bayes</a:t>
            </a:r>
            <a:r>
              <a:rPr lang="en-US" dirty="0" smtClean="0"/>
              <a:t> </a:t>
            </a:r>
            <a:r>
              <a:rPr lang="en-US" dirty="0" err="1" smtClean="0"/>
              <a:t>maka</a:t>
            </a:r>
            <a:r>
              <a:rPr lang="en-US" dirty="0" smtClean="0"/>
              <a:t> </a:t>
            </a:r>
            <a:r>
              <a:rPr lang="en-US" dirty="0" err="1" smtClean="0"/>
              <a:t>probabilitas</a:t>
            </a:r>
            <a:r>
              <a:rPr lang="en-US" dirty="0" smtClean="0"/>
              <a:t> </a:t>
            </a:r>
            <a:r>
              <a:rPr lang="en-US" dirty="0" err="1" smtClean="0"/>
              <a:t>terjadinya</a:t>
            </a:r>
            <a:r>
              <a:rPr lang="en-US" dirty="0" smtClean="0"/>
              <a:t> </a:t>
            </a:r>
            <a:r>
              <a:rPr lang="en-US" dirty="0" err="1" smtClean="0"/>
              <a:t>hujan</a:t>
            </a:r>
            <a:r>
              <a:rPr lang="en-US" dirty="0" smtClean="0"/>
              <a:t> </a:t>
            </a:r>
            <a:r>
              <a:rPr lang="en-US" dirty="0" err="1" smtClean="0"/>
              <a:t>jika</a:t>
            </a:r>
            <a:r>
              <a:rPr lang="en-US" dirty="0" smtClean="0"/>
              <a:t> </a:t>
            </a:r>
            <a:r>
              <a:rPr lang="en-US" dirty="0" err="1" smtClean="0"/>
              <a:t>bukti</a:t>
            </a:r>
            <a:r>
              <a:rPr lang="en-US" dirty="0" smtClean="0"/>
              <a:t> </a:t>
            </a:r>
            <a:r>
              <a:rPr lang="en-US" dirty="0" err="1" smtClean="0"/>
              <a:t>mendung</a:t>
            </a:r>
            <a:r>
              <a:rPr lang="en-US" dirty="0" smtClean="0"/>
              <a:t> </a:t>
            </a:r>
            <a:r>
              <a:rPr lang="en-US" dirty="0" err="1" smtClean="0"/>
              <a:t>sudah</a:t>
            </a:r>
            <a:r>
              <a:rPr lang="en-US" dirty="0" smtClean="0"/>
              <a:t> </a:t>
            </a:r>
            <a:r>
              <a:rPr lang="en-US" dirty="0" err="1" smtClean="0"/>
              <a:t>diamati</a:t>
            </a:r>
            <a:r>
              <a:rPr lang="en-US" dirty="0" smtClean="0"/>
              <a:t>:</a:t>
            </a:r>
          </a:p>
          <a:p>
            <a:endParaRPr lang="en-US" dirty="0" smtClean="0"/>
          </a:p>
          <a:p>
            <a:endParaRPr lang="en-US" dirty="0" smtClean="0"/>
          </a:p>
          <a:p>
            <a:pPr lvl="1"/>
            <a:r>
              <a:rPr lang="en-US" sz="2000" dirty="0" smtClean="0">
                <a:solidFill>
                  <a:srgbClr val="0070C0"/>
                </a:solidFill>
              </a:rPr>
              <a:t>P(</a:t>
            </a:r>
            <a:r>
              <a:rPr lang="en-US" sz="2000" dirty="0" err="1" smtClean="0">
                <a:solidFill>
                  <a:srgbClr val="0070C0"/>
                </a:solidFill>
              </a:rPr>
              <a:t>Hujan|Mendung</a:t>
            </a:r>
            <a:r>
              <a:rPr lang="en-US" sz="2000" dirty="0" smtClean="0">
                <a:solidFill>
                  <a:srgbClr val="0070C0"/>
                </a:solidFill>
              </a:rPr>
              <a:t>) </a:t>
            </a:r>
            <a:r>
              <a:rPr lang="en-US" sz="2000" dirty="0" err="1" smtClean="0">
                <a:solidFill>
                  <a:srgbClr val="0070C0"/>
                </a:solidFill>
              </a:rPr>
              <a:t>adalah</a:t>
            </a:r>
            <a:r>
              <a:rPr lang="en-US" sz="2000" dirty="0" smtClean="0">
                <a:solidFill>
                  <a:srgbClr val="0070C0"/>
                </a:solidFill>
              </a:rPr>
              <a:t> </a:t>
            </a:r>
            <a:r>
              <a:rPr lang="en-US" sz="2000" dirty="0" err="1" smtClean="0">
                <a:solidFill>
                  <a:srgbClr val="0070C0"/>
                </a:solidFill>
              </a:rPr>
              <a:t>nilai</a:t>
            </a:r>
            <a:r>
              <a:rPr lang="en-US" sz="2000" dirty="0" smtClean="0">
                <a:solidFill>
                  <a:srgbClr val="0070C0"/>
                </a:solidFill>
              </a:rPr>
              <a:t> </a:t>
            </a:r>
            <a:r>
              <a:rPr lang="en-US" sz="2000" dirty="0" err="1" smtClean="0">
                <a:solidFill>
                  <a:srgbClr val="0070C0"/>
                </a:solidFill>
              </a:rPr>
              <a:t>probabilitas</a:t>
            </a:r>
            <a:r>
              <a:rPr lang="en-US" sz="2000" dirty="0" smtClean="0">
                <a:solidFill>
                  <a:srgbClr val="0070C0"/>
                </a:solidFill>
              </a:rPr>
              <a:t> </a:t>
            </a:r>
            <a:r>
              <a:rPr lang="en-US" sz="2000" dirty="0" err="1" smtClean="0">
                <a:solidFill>
                  <a:srgbClr val="0070C0"/>
                </a:solidFill>
              </a:rPr>
              <a:t>hipotesis</a:t>
            </a:r>
            <a:r>
              <a:rPr lang="en-US" sz="2000" dirty="0" smtClean="0">
                <a:solidFill>
                  <a:srgbClr val="0070C0"/>
                </a:solidFill>
              </a:rPr>
              <a:t> </a:t>
            </a:r>
            <a:r>
              <a:rPr lang="en-US" sz="2000" dirty="0" err="1" smtClean="0">
                <a:solidFill>
                  <a:srgbClr val="0070C0"/>
                </a:solidFill>
              </a:rPr>
              <a:t>hujan</a:t>
            </a:r>
            <a:r>
              <a:rPr lang="en-US" sz="2000" dirty="0" smtClean="0">
                <a:solidFill>
                  <a:srgbClr val="0070C0"/>
                </a:solidFill>
              </a:rPr>
              <a:t> </a:t>
            </a:r>
            <a:r>
              <a:rPr lang="en-US" sz="2000" dirty="0" err="1" smtClean="0">
                <a:solidFill>
                  <a:srgbClr val="0070C0"/>
                </a:solidFill>
              </a:rPr>
              <a:t>terjadi</a:t>
            </a:r>
            <a:r>
              <a:rPr lang="en-US" sz="2000" dirty="0" smtClean="0">
                <a:solidFill>
                  <a:srgbClr val="0070C0"/>
                </a:solidFill>
              </a:rPr>
              <a:t> </a:t>
            </a:r>
            <a:r>
              <a:rPr lang="en-US" sz="2000" dirty="0" err="1" smtClean="0">
                <a:solidFill>
                  <a:srgbClr val="0070C0"/>
                </a:solidFill>
              </a:rPr>
              <a:t>jika</a:t>
            </a:r>
            <a:r>
              <a:rPr lang="en-US" sz="2000" dirty="0" smtClean="0">
                <a:solidFill>
                  <a:srgbClr val="0070C0"/>
                </a:solidFill>
              </a:rPr>
              <a:t> </a:t>
            </a:r>
            <a:r>
              <a:rPr lang="en-US" sz="2000" dirty="0" err="1" smtClean="0">
                <a:solidFill>
                  <a:srgbClr val="0070C0"/>
                </a:solidFill>
              </a:rPr>
              <a:t>bukti</a:t>
            </a:r>
            <a:r>
              <a:rPr lang="en-US" sz="2000" dirty="0" smtClean="0">
                <a:solidFill>
                  <a:srgbClr val="0070C0"/>
                </a:solidFill>
              </a:rPr>
              <a:t> </a:t>
            </a:r>
            <a:r>
              <a:rPr lang="en-US" sz="2000" dirty="0" err="1" smtClean="0">
                <a:solidFill>
                  <a:srgbClr val="0070C0"/>
                </a:solidFill>
              </a:rPr>
              <a:t>mendung</a:t>
            </a:r>
            <a:r>
              <a:rPr lang="en-US" sz="2000" dirty="0" smtClean="0">
                <a:solidFill>
                  <a:srgbClr val="0070C0"/>
                </a:solidFill>
              </a:rPr>
              <a:t> </a:t>
            </a:r>
            <a:r>
              <a:rPr lang="en-US" sz="2000" dirty="0" err="1" smtClean="0">
                <a:solidFill>
                  <a:srgbClr val="0070C0"/>
                </a:solidFill>
              </a:rPr>
              <a:t>sudah</a:t>
            </a:r>
            <a:r>
              <a:rPr lang="en-US" sz="2000" dirty="0" smtClean="0">
                <a:solidFill>
                  <a:srgbClr val="0070C0"/>
                </a:solidFill>
              </a:rPr>
              <a:t> </a:t>
            </a:r>
            <a:r>
              <a:rPr lang="en-US" sz="2000" dirty="0" err="1" smtClean="0">
                <a:solidFill>
                  <a:srgbClr val="0070C0"/>
                </a:solidFill>
              </a:rPr>
              <a:t>diamati</a:t>
            </a:r>
            <a:endParaRPr lang="en-US" sz="2000" dirty="0" smtClean="0">
              <a:solidFill>
                <a:srgbClr val="0070C0"/>
              </a:solidFill>
            </a:endParaRPr>
          </a:p>
          <a:p>
            <a:pPr lvl="1"/>
            <a:r>
              <a:rPr lang="en-US" sz="2000" dirty="0" smtClean="0">
                <a:solidFill>
                  <a:srgbClr val="0070C0"/>
                </a:solidFill>
              </a:rPr>
              <a:t>P(</a:t>
            </a:r>
            <a:r>
              <a:rPr lang="en-US" sz="2000" dirty="0" err="1" smtClean="0">
                <a:solidFill>
                  <a:srgbClr val="0070C0"/>
                </a:solidFill>
              </a:rPr>
              <a:t>Mendung|Hujan</a:t>
            </a:r>
            <a:r>
              <a:rPr lang="en-US" sz="2000" dirty="0" smtClean="0">
                <a:solidFill>
                  <a:srgbClr val="0070C0"/>
                </a:solidFill>
              </a:rPr>
              <a:t>) </a:t>
            </a:r>
            <a:r>
              <a:rPr lang="en-US" sz="2000" dirty="0" err="1" smtClean="0">
                <a:solidFill>
                  <a:srgbClr val="0070C0"/>
                </a:solidFill>
              </a:rPr>
              <a:t>adalah</a:t>
            </a:r>
            <a:r>
              <a:rPr lang="en-US" sz="2000" dirty="0" smtClean="0">
                <a:solidFill>
                  <a:srgbClr val="0070C0"/>
                </a:solidFill>
              </a:rPr>
              <a:t> </a:t>
            </a:r>
            <a:r>
              <a:rPr lang="en-US" sz="2000" dirty="0" err="1" smtClean="0">
                <a:solidFill>
                  <a:srgbClr val="0070C0"/>
                </a:solidFill>
              </a:rPr>
              <a:t>probabilitas</a:t>
            </a:r>
            <a:r>
              <a:rPr lang="en-US" sz="2000" dirty="0" smtClean="0">
                <a:solidFill>
                  <a:srgbClr val="0070C0"/>
                </a:solidFill>
              </a:rPr>
              <a:t> </a:t>
            </a:r>
            <a:r>
              <a:rPr lang="en-US" sz="2000" dirty="0" err="1" smtClean="0">
                <a:solidFill>
                  <a:srgbClr val="0070C0"/>
                </a:solidFill>
              </a:rPr>
              <a:t>bahwa</a:t>
            </a:r>
            <a:r>
              <a:rPr lang="en-US" sz="2000" dirty="0" smtClean="0">
                <a:solidFill>
                  <a:srgbClr val="0070C0"/>
                </a:solidFill>
              </a:rPr>
              <a:t> </a:t>
            </a:r>
            <a:r>
              <a:rPr lang="en-US" sz="2000" dirty="0" err="1" smtClean="0">
                <a:solidFill>
                  <a:srgbClr val="0070C0"/>
                </a:solidFill>
              </a:rPr>
              <a:t>mendung</a:t>
            </a:r>
            <a:r>
              <a:rPr lang="en-US" sz="2000" dirty="0" smtClean="0">
                <a:solidFill>
                  <a:srgbClr val="0070C0"/>
                </a:solidFill>
              </a:rPr>
              <a:t> yang </a:t>
            </a:r>
            <a:r>
              <a:rPr lang="en-US" sz="2000" dirty="0" err="1" smtClean="0">
                <a:solidFill>
                  <a:srgbClr val="0070C0"/>
                </a:solidFill>
              </a:rPr>
              <a:t>diamati</a:t>
            </a:r>
            <a:r>
              <a:rPr lang="en-US" sz="2000" dirty="0" smtClean="0">
                <a:solidFill>
                  <a:srgbClr val="0070C0"/>
                </a:solidFill>
              </a:rPr>
              <a:t> </a:t>
            </a:r>
            <a:r>
              <a:rPr lang="en-US" sz="2000" dirty="0" err="1" smtClean="0">
                <a:solidFill>
                  <a:srgbClr val="0070C0"/>
                </a:solidFill>
              </a:rPr>
              <a:t>akan</a:t>
            </a:r>
            <a:r>
              <a:rPr lang="en-US" sz="2000" dirty="0" smtClean="0">
                <a:solidFill>
                  <a:srgbClr val="0070C0"/>
                </a:solidFill>
              </a:rPr>
              <a:t> </a:t>
            </a:r>
            <a:r>
              <a:rPr lang="en-US" sz="2000" dirty="0" err="1" smtClean="0">
                <a:solidFill>
                  <a:srgbClr val="0070C0"/>
                </a:solidFill>
              </a:rPr>
              <a:t>mempengaruhi</a:t>
            </a:r>
            <a:r>
              <a:rPr lang="en-US" sz="2000" dirty="0" smtClean="0">
                <a:solidFill>
                  <a:srgbClr val="0070C0"/>
                </a:solidFill>
              </a:rPr>
              <a:t> </a:t>
            </a:r>
            <a:r>
              <a:rPr lang="en-US" sz="2000" dirty="0" err="1" smtClean="0">
                <a:solidFill>
                  <a:srgbClr val="0070C0"/>
                </a:solidFill>
              </a:rPr>
              <a:t>terjadinya</a:t>
            </a:r>
            <a:r>
              <a:rPr lang="en-US" sz="2000" dirty="0" smtClean="0">
                <a:solidFill>
                  <a:srgbClr val="0070C0"/>
                </a:solidFill>
              </a:rPr>
              <a:t> </a:t>
            </a:r>
            <a:r>
              <a:rPr lang="en-US" sz="2000" dirty="0" err="1" smtClean="0">
                <a:solidFill>
                  <a:srgbClr val="0070C0"/>
                </a:solidFill>
              </a:rPr>
              <a:t>hujan</a:t>
            </a:r>
            <a:endParaRPr lang="en-US" sz="2000" dirty="0" smtClean="0">
              <a:solidFill>
                <a:srgbClr val="0070C0"/>
              </a:solidFill>
            </a:endParaRPr>
          </a:p>
          <a:p>
            <a:pPr lvl="1"/>
            <a:r>
              <a:rPr lang="en-US" sz="2000" dirty="0" smtClean="0">
                <a:solidFill>
                  <a:srgbClr val="0070C0"/>
                </a:solidFill>
              </a:rPr>
              <a:t>P(</a:t>
            </a:r>
            <a:r>
              <a:rPr lang="en-US" sz="2000" dirty="0" err="1" smtClean="0">
                <a:solidFill>
                  <a:srgbClr val="0070C0"/>
                </a:solidFill>
              </a:rPr>
              <a:t>Hujan</a:t>
            </a:r>
            <a:r>
              <a:rPr lang="en-US" sz="2000" dirty="0" smtClean="0">
                <a:solidFill>
                  <a:srgbClr val="0070C0"/>
                </a:solidFill>
              </a:rPr>
              <a:t>) </a:t>
            </a:r>
            <a:r>
              <a:rPr lang="en-US" sz="2000" dirty="0" err="1" smtClean="0">
                <a:solidFill>
                  <a:srgbClr val="0070C0"/>
                </a:solidFill>
              </a:rPr>
              <a:t>adalah</a:t>
            </a:r>
            <a:r>
              <a:rPr lang="en-US" sz="2000" dirty="0" smtClean="0">
                <a:solidFill>
                  <a:srgbClr val="0070C0"/>
                </a:solidFill>
              </a:rPr>
              <a:t> </a:t>
            </a:r>
            <a:r>
              <a:rPr lang="en-US" sz="2000" dirty="0" err="1" smtClean="0">
                <a:solidFill>
                  <a:srgbClr val="0070C0"/>
                </a:solidFill>
              </a:rPr>
              <a:t>probabilitas</a:t>
            </a:r>
            <a:r>
              <a:rPr lang="en-US" sz="2000" dirty="0" smtClean="0">
                <a:solidFill>
                  <a:srgbClr val="0070C0"/>
                </a:solidFill>
              </a:rPr>
              <a:t> </a:t>
            </a:r>
            <a:r>
              <a:rPr lang="en-US" sz="2000" dirty="0" err="1" smtClean="0">
                <a:solidFill>
                  <a:srgbClr val="0070C0"/>
                </a:solidFill>
              </a:rPr>
              <a:t>awal</a:t>
            </a:r>
            <a:r>
              <a:rPr lang="en-US" sz="2000" dirty="0" smtClean="0">
                <a:solidFill>
                  <a:srgbClr val="0070C0"/>
                </a:solidFill>
              </a:rPr>
              <a:t> </a:t>
            </a:r>
            <a:r>
              <a:rPr lang="en-US" sz="2000" dirty="0" err="1" smtClean="0">
                <a:solidFill>
                  <a:srgbClr val="0070C0"/>
                </a:solidFill>
              </a:rPr>
              <a:t>hujan</a:t>
            </a:r>
            <a:r>
              <a:rPr lang="en-US" sz="2000" dirty="0" smtClean="0">
                <a:solidFill>
                  <a:srgbClr val="0070C0"/>
                </a:solidFill>
              </a:rPr>
              <a:t> </a:t>
            </a:r>
            <a:r>
              <a:rPr lang="en-US" sz="2000" dirty="0" err="1" smtClean="0">
                <a:solidFill>
                  <a:srgbClr val="0070C0"/>
                </a:solidFill>
              </a:rPr>
              <a:t>tanpa</a:t>
            </a:r>
            <a:r>
              <a:rPr lang="en-US" sz="2000" dirty="0" smtClean="0">
                <a:solidFill>
                  <a:srgbClr val="0070C0"/>
                </a:solidFill>
              </a:rPr>
              <a:t> </a:t>
            </a:r>
            <a:r>
              <a:rPr lang="en-US" sz="2000" dirty="0" err="1" smtClean="0">
                <a:solidFill>
                  <a:srgbClr val="0070C0"/>
                </a:solidFill>
              </a:rPr>
              <a:t>memandang</a:t>
            </a:r>
            <a:r>
              <a:rPr lang="en-US" sz="2000" dirty="0" smtClean="0">
                <a:solidFill>
                  <a:srgbClr val="0070C0"/>
                </a:solidFill>
              </a:rPr>
              <a:t> </a:t>
            </a:r>
            <a:r>
              <a:rPr lang="en-US" sz="2000" dirty="0" err="1" smtClean="0">
                <a:solidFill>
                  <a:srgbClr val="0070C0"/>
                </a:solidFill>
              </a:rPr>
              <a:t>bukti</a:t>
            </a:r>
            <a:r>
              <a:rPr lang="en-US" sz="2000" dirty="0" smtClean="0">
                <a:solidFill>
                  <a:srgbClr val="0070C0"/>
                </a:solidFill>
              </a:rPr>
              <a:t> </a:t>
            </a:r>
            <a:r>
              <a:rPr lang="en-US" sz="2000" dirty="0" err="1" smtClean="0">
                <a:solidFill>
                  <a:srgbClr val="0070C0"/>
                </a:solidFill>
              </a:rPr>
              <a:t>apapun</a:t>
            </a:r>
            <a:endParaRPr lang="en-US" sz="2000" dirty="0" smtClean="0">
              <a:solidFill>
                <a:srgbClr val="0070C0"/>
              </a:solidFill>
            </a:endParaRPr>
          </a:p>
          <a:p>
            <a:pPr lvl="1"/>
            <a:r>
              <a:rPr lang="en-US" sz="2000" dirty="0" smtClean="0">
                <a:solidFill>
                  <a:srgbClr val="0070C0"/>
                </a:solidFill>
              </a:rPr>
              <a:t>P(</a:t>
            </a:r>
            <a:r>
              <a:rPr lang="en-US" sz="2000" dirty="0" err="1" smtClean="0">
                <a:solidFill>
                  <a:srgbClr val="0070C0"/>
                </a:solidFill>
              </a:rPr>
              <a:t>Mendung</a:t>
            </a:r>
            <a:r>
              <a:rPr lang="en-US" sz="2000" dirty="0" smtClean="0">
                <a:solidFill>
                  <a:srgbClr val="0070C0"/>
                </a:solidFill>
              </a:rPr>
              <a:t>) </a:t>
            </a:r>
            <a:r>
              <a:rPr lang="en-US" sz="2000" dirty="0" err="1" smtClean="0">
                <a:solidFill>
                  <a:srgbClr val="0070C0"/>
                </a:solidFill>
              </a:rPr>
              <a:t>adalah</a:t>
            </a:r>
            <a:r>
              <a:rPr lang="en-US" sz="2000" dirty="0" smtClean="0">
                <a:solidFill>
                  <a:srgbClr val="0070C0"/>
                </a:solidFill>
              </a:rPr>
              <a:t> </a:t>
            </a:r>
            <a:r>
              <a:rPr lang="en-US" sz="2000" dirty="0" err="1" smtClean="0">
                <a:solidFill>
                  <a:srgbClr val="0070C0"/>
                </a:solidFill>
              </a:rPr>
              <a:t>probabilitas</a:t>
            </a:r>
            <a:r>
              <a:rPr lang="en-US" sz="2000" dirty="0" smtClean="0">
                <a:solidFill>
                  <a:srgbClr val="0070C0"/>
                </a:solidFill>
              </a:rPr>
              <a:t> </a:t>
            </a:r>
            <a:r>
              <a:rPr lang="en-US" sz="2000" dirty="0" err="1" smtClean="0">
                <a:solidFill>
                  <a:srgbClr val="0070C0"/>
                </a:solidFill>
              </a:rPr>
              <a:t>terjadinya</a:t>
            </a:r>
            <a:r>
              <a:rPr lang="en-US" sz="2000" dirty="0" smtClean="0">
                <a:solidFill>
                  <a:srgbClr val="0070C0"/>
                </a:solidFill>
              </a:rPr>
              <a:t> </a:t>
            </a:r>
            <a:r>
              <a:rPr lang="en-US" sz="2000" dirty="0" err="1" smtClean="0">
                <a:solidFill>
                  <a:srgbClr val="0070C0"/>
                </a:solidFill>
              </a:rPr>
              <a:t>mendung</a:t>
            </a:r>
            <a:endParaRPr lang="en-US" sz="2000" dirty="0" smtClean="0">
              <a:solidFill>
                <a:srgbClr val="0070C0"/>
              </a:solidFill>
            </a:endParaRPr>
          </a:p>
        </p:txBody>
      </p:sp>
      <p:sp>
        <p:nvSpPr>
          <p:cNvPr id="4" name="Slide Number Placeholder 3"/>
          <p:cNvSpPr>
            <a:spLocks noGrp="1"/>
          </p:cNvSpPr>
          <p:nvPr>
            <p:ph type="sldNum" sz="quarter" idx="12"/>
          </p:nvPr>
        </p:nvSpPr>
        <p:spPr/>
        <p:txBody>
          <a:bodyPr/>
          <a:lstStyle/>
          <a:p>
            <a:fld id="{EDF1351E-6AA2-4F14-962E-D8267DE6A2B4}" type="slidenum">
              <a:rPr lang="id-ID" smtClean="0"/>
              <a:pPr/>
              <a:t>47</a:t>
            </a:fld>
            <a:endParaRPr lang="id-ID"/>
          </a:p>
        </p:txBody>
      </p:sp>
      <p:sp>
        <p:nvSpPr>
          <p:cNvPr id="23556"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5" name="Object 3"/>
          <p:cNvGraphicFramePr>
            <a:graphicFrameLocks noChangeAspect="1"/>
          </p:cNvGraphicFramePr>
          <p:nvPr/>
        </p:nvGraphicFramePr>
        <p:xfrm>
          <a:off x="2378364" y="3262745"/>
          <a:ext cx="5654544" cy="505691"/>
        </p:xfrm>
        <a:graphic>
          <a:graphicData uri="http://schemas.openxmlformats.org/presentationml/2006/ole">
            <mc:AlternateContent xmlns:mc="http://schemas.openxmlformats.org/markup-compatibility/2006">
              <mc:Choice xmlns:v="urn:schemas-microsoft-com:vml" Requires="v">
                <p:oleObj spid="_x0000_s2053" name="Equation" r:id="rId3" imgW="3517900" imgH="419100" progId="Equation.3">
                  <p:embed/>
                </p:oleObj>
              </mc:Choice>
              <mc:Fallback>
                <p:oleObj name="Equation" r:id="rId3" imgW="3517900" imgH="4191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364" y="3262745"/>
                        <a:ext cx="5654544" cy="505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Rectangle 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60"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62" name="Rectangle 1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endParaRPr lang="en-US" dirty="0"/>
          </a:p>
        </p:txBody>
      </p:sp>
      <p:sp>
        <p:nvSpPr>
          <p:cNvPr id="3" name="Content Placeholder 2"/>
          <p:cNvSpPr>
            <a:spLocks noGrp="1"/>
          </p:cNvSpPr>
          <p:nvPr>
            <p:ph idx="1"/>
          </p:nvPr>
        </p:nvSpPr>
        <p:spPr>
          <a:xfrm>
            <a:off x="1024128" y="1593273"/>
            <a:ext cx="9720073" cy="4716087"/>
          </a:xfrm>
        </p:spPr>
        <p:txBody>
          <a:bodyPr>
            <a:normAutofit/>
          </a:bodyPr>
          <a:lstStyle/>
          <a:p>
            <a:r>
              <a:rPr lang="en-US" dirty="0" err="1" smtClean="0"/>
              <a:t>Teorema</a:t>
            </a:r>
            <a:r>
              <a:rPr lang="en-US" dirty="0" smtClean="0"/>
              <a:t> </a:t>
            </a:r>
            <a:r>
              <a:rPr lang="en-US" dirty="0" err="1" smtClean="0"/>
              <a:t>Bayes</a:t>
            </a:r>
            <a:r>
              <a:rPr lang="en-US" dirty="0" smtClean="0"/>
              <a:t> </a:t>
            </a:r>
            <a:r>
              <a:rPr lang="en-US" dirty="0" err="1" smtClean="0"/>
              <a:t>juga</a:t>
            </a:r>
            <a:r>
              <a:rPr lang="en-US" dirty="0" smtClean="0"/>
              <a:t> </a:t>
            </a:r>
            <a:r>
              <a:rPr lang="en-US" dirty="0" err="1" smtClean="0"/>
              <a:t>bisa</a:t>
            </a:r>
            <a:r>
              <a:rPr lang="en-US" dirty="0" smtClean="0"/>
              <a:t> </a:t>
            </a:r>
            <a:r>
              <a:rPr lang="en-US" dirty="0" err="1" smtClean="0"/>
              <a:t>menangani</a:t>
            </a:r>
            <a:r>
              <a:rPr lang="en-US" dirty="0" smtClean="0"/>
              <a:t> </a:t>
            </a:r>
            <a:r>
              <a:rPr lang="en-US" dirty="0" err="1" smtClean="0"/>
              <a:t>beberapa</a:t>
            </a:r>
            <a:r>
              <a:rPr lang="en-US" dirty="0" smtClean="0"/>
              <a:t> evidence, </a:t>
            </a:r>
            <a:r>
              <a:rPr lang="en-US" dirty="0" err="1" smtClean="0"/>
              <a:t>misalnya</a:t>
            </a:r>
            <a:r>
              <a:rPr lang="en-US" dirty="0" smtClean="0"/>
              <a:t> </a:t>
            </a:r>
            <a:r>
              <a:rPr lang="en-US" dirty="0" err="1" smtClean="0"/>
              <a:t>ada</a:t>
            </a:r>
            <a:r>
              <a:rPr lang="en-US" dirty="0" smtClean="0"/>
              <a:t> E</a:t>
            </a:r>
            <a:r>
              <a:rPr lang="en-US" baseline="-25000" dirty="0" smtClean="0"/>
              <a:t>1</a:t>
            </a:r>
            <a:r>
              <a:rPr lang="en-US" dirty="0" smtClean="0"/>
              <a:t>, E</a:t>
            </a:r>
            <a:r>
              <a:rPr lang="en-US" baseline="-25000" dirty="0" smtClean="0"/>
              <a:t>2</a:t>
            </a:r>
            <a:r>
              <a:rPr lang="en-US" dirty="0" smtClean="0"/>
              <a:t>, </a:t>
            </a:r>
            <a:r>
              <a:rPr lang="en-US" dirty="0" err="1" smtClean="0"/>
              <a:t>dan</a:t>
            </a:r>
            <a:r>
              <a:rPr lang="en-US" dirty="0" smtClean="0"/>
              <a:t> E</a:t>
            </a:r>
            <a:r>
              <a:rPr lang="en-US" baseline="-25000" dirty="0" smtClean="0"/>
              <a:t>3</a:t>
            </a:r>
            <a:r>
              <a:rPr lang="en-US" dirty="0" smtClean="0"/>
              <a:t>, </a:t>
            </a:r>
            <a:r>
              <a:rPr lang="en-US" dirty="0" err="1" smtClean="0"/>
              <a:t>maka</a:t>
            </a:r>
            <a:r>
              <a:rPr lang="en-US" dirty="0" smtClean="0"/>
              <a:t> </a:t>
            </a:r>
            <a:r>
              <a:rPr lang="en-US" dirty="0" err="1" smtClean="0"/>
              <a:t>probabilitas</a:t>
            </a:r>
            <a:r>
              <a:rPr lang="en-US" dirty="0" smtClean="0"/>
              <a:t> posterior </a:t>
            </a:r>
            <a:r>
              <a:rPr lang="en-US" dirty="0" err="1" smtClean="0"/>
              <a:t>untuk</a:t>
            </a:r>
            <a:r>
              <a:rPr lang="en-US" dirty="0" smtClean="0"/>
              <a:t> </a:t>
            </a:r>
            <a:r>
              <a:rPr lang="en-US" dirty="0" err="1" smtClean="0"/>
              <a:t>hipotesis</a:t>
            </a:r>
            <a:r>
              <a:rPr lang="en-US" dirty="0" smtClean="0"/>
              <a:t> </a:t>
            </a:r>
            <a:r>
              <a:rPr lang="en-US" dirty="0" err="1" smtClean="0"/>
              <a:t>hujan</a:t>
            </a:r>
            <a:r>
              <a:rPr lang="en-US" dirty="0" smtClean="0"/>
              <a:t>:</a:t>
            </a:r>
          </a:p>
          <a:p>
            <a:endParaRPr lang="en-US" dirty="0" smtClean="0"/>
          </a:p>
          <a:p>
            <a:endParaRPr lang="en-US" dirty="0" smtClean="0"/>
          </a:p>
          <a:p>
            <a:r>
              <a:rPr lang="en-US" dirty="0" err="1" smtClean="0"/>
              <a:t>Bentuk</a:t>
            </a:r>
            <a:r>
              <a:rPr lang="en-US" dirty="0" smtClean="0"/>
              <a:t> </a:t>
            </a:r>
            <a:r>
              <a:rPr lang="en-US" dirty="0" err="1" smtClean="0"/>
              <a:t>diatas</a:t>
            </a:r>
            <a:r>
              <a:rPr lang="en-US" dirty="0" smtClean="0"/>
              <a:t> </a:t>
            </a:r>
            <a:r>
              <a:rPr lang="en-US" dirty="0" err="1" smtClean="0"/>
              <a:t>dapat</a:t>
            </a:r>
            <a:r>
              <a:rPr lang="en-US" dirty="0" smtClean="0"/>
              <a:t> </a:t>
            </a:r>
            <a:r>
              <a:rPr lang="en-US" dirty="0" err="1" smtClean="0"/>
              <a:t>diubah</a:t>
            </a:r>
            <a:r>
              <a:rPr lang="en-US" dirty="0" smtClean="0"/>
              <a:t> </a:t>
            </a:r>
            <a:r>
              <a:rPr lang="en-US" dirty="0" err="1" smtClean="0"/>
              <a:t>menjadi</a:t>
            </a:r>
            <a:r>
              <a:rPr lang="en-US" dirty="0" smtClean="0"/>
              <a:t>:</a:t>
            </a:r>
          </a:p>
          <a:p>
            <a:endParaRPr lang="en-US" dirty="0" smtClean="0"/>
          </a:p>
          <a:p>
            <a:r>
              <a:rPr lang="en-US" dirty="0" err="1" smtClean="0"/>
              <a:t>Untuk</a:t>
            </a:r>
            <a:r>
              <a:rPr lang="en-US" dirty="0" smtClean="0"/>
              <a:t> </a:t>
            </a:r>
            <a:r>
              <a:rPr lang="en-US" dirty="0" err="1" smtClean="0"/>
              <a:t>contoh</a:t>
            </a:r>
            <a:r>
              <a:rPr lang="en-US" dirty="0" smtClean="0"/>
              <a:t> </a:t>
            </a:r>
            <a:r>
              <a:rPr lang="en-US" dirty="0" err="1" smtClean="0"/>
              <a:t>diatas</a:t>
            </a:r>
            <a:r>
              <a:rPr lang="en-US" dirty="0" smtClean="0"/>
              <a:t>, </a:t>
            </a:r>
            <a:r>
              <a:rPr lang="en-US" dirty="0" err="1" smtClean="0"/>
              <a:t>jika</a:t>
            </a:r>
            <a:r>
              <a:rPr lang="en-US" dirty="0" smtClean="0"/>
              <a:t> </a:t>
            </a:r>
            <a:r>
              <a:rPr lang="en-US" dirty="0" err="1" smtClean="0"/>
              <a:t>ditambahkan</a:t>
            </a:r>
            <a:r>
              <a:rPr lang="en-US" dirty="0" smtClean="0"/>
              <a:t> evidence </a:t>
            </a:r>
            <a:r>
              <a:rPr lang="en-US" dirty="0" err="1" smtClean="0"/>
              <a:t>suhu</a:t>
            </a:r>
            <a:r>
              <a:rPr lang="en-US" dirty="0" smtClean="0"/>
              <a:t> </a:t>
            </a:r>
            <a:r>
              <a:rPr lang="en-US" dirty="0" err="1" smtClean="0"/>
              <a:t>udara</a:t>
            </a:r>
            <a:r>
              <a:rPr lang="en-US" dirty="0" smtClean="0"/>
              <a:t> </a:t>
            </a:r>
            <a:r>
              <a:rPr lang="en-US" dirty="0" err="1" smtClean="0"/>
              <a:t>dan</a:t>
            </a:r>
            <a:r>
              <a:rPr lang="en-US" dirty="0" smtClean="0"/>
              <a:t> </a:t>
            </a:r>
            <a:r>
              <a:rPr lang="en-US" dirty="0" err="1" smtClean="0"/>
              <a:t>angin</a:t>
            </a:r>
            <a:r>
              <a:rPr lang="id-ID" dirty="0" smtClean="0"/>
              <a:t>:</a:t>
            </a:r>
            <a:endParaRPr lang="en-US" dirty="0"/>
          </a:p>
        </p:txBody>
      </p:sp>
      <p:sp>
        <p:nvSpPr>
          <p:cNvPr id="4" name="Slide Number Placeholder 3"/>
          <p:cNvSpPr>
            <a:spLocks noGrp="1"/>
          </p:cNvSpPr>
          <p:nvPr>
            <p:ph type="sldNum" sz="quarter" idx="12"/>
          </p:nvPr>
        </p:nvSpPr>
        <p:spPr/>
        <p:txBody>
          <a:bodyPr/>
          <a:lstStyle/>
          <a:p>
            <a:fld id="{EDF1351E-6AA2-4F14-962E-D8267DE6A2B4}" type="slidenum">
              <a:rPr lang="id-ID" smtClean="0"/>
              <a:pPr/>
              <a:t>48</a:t>
            </a:fld>
            <a:endParaRPr lang="id-ID"/>
          </a:p>
        </p:txBody>
      </p:sp>
      <p:sp>
        <p:nvSpPr>
          <p:cNvPr id="23556" name="Rectangle 4"/>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3558" name="Rectangle 6"/>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7" name="Object 5"/>
          <p:cNvGraphicFramePr>
            <a:graphicFrameLocks noChangeAspect="1"/>
          </p:cNvGraphicFramePr>
          <p:nvPr/>
        </p:nvGraphicFramePr>
        <p:xfrm>
          <a:off x="1896455" y="2473036"/>
          <a:ext cx="6435000" cy="768928"/>
        </p:xfrm>
        <a:graphic>
          <a:graphicData uri="http://schemas.openxmlformats.org/presentationml/2006/ole">
            <mc:AlternateContent xmlns:mc="http://schemas.openxmlformats.org/markup-compatibility/2006">
              <mc:Choice xmlns:v="urn:schemas-microsoft-com:vml" Requires="v">
                <p:oleObj spid="_x0000_s3084" name="Equation" r:id="rId3" imgW="2806700" imgH="444500" progId="Equation.3">
                  <p:embed/>
                </p:oleObj>
              </mc:Choice>
              <mc:Fallback>
                <p:oleObj name="Equation" r:id="rId3" imgW="2806700" imgH="4445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455" y="2473036"/>
                        <a:ext cx="6435000" cy="768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0" name="Rectangle 8"/>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9" name="Object 7"/>
          <p:cNvGraphicFramePr>
            <a:graphicFrameLocks noChangeAspect="1"/>
          </p:cNvGraphicFramePr>
          <p:nvPr/>
        </p:nvGraphicFramePr>
        <p:xfrm>
          <a:off x="1924776" y="3740727"/>
          <a:ext cx="6098161" cy="533400"/>
        </p:xfrm>
        <a:graphic>
          <a:graphicData uri="http://schemas.openxmlformats.org/presentationml/2006/ole">
            <mc:AlternateContent xmlns:mc="http://schemas.openxmlformats.org/markup-compatibility/2006">
              <mc:Choice xmlns:v="urn:schemas-microsoft-com:vml" Requires="v">
                <p:oleObj spid="_x0000_s3085" name="Equation" r:id="rId5" imgW="3835400" imgH="444500" progId="Equation.3">
                  <p:embed/>
                </p:oleObj>
              </mc:Choice>
              <mc:Fallback>
                <p:oleObj name="Equation" r:id="rId5" imgW="3835400" imgH="444500" progId="Equation.3">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4776" y="3740727"/>
                        <a:ext cx="6098161"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2" name="Rectangle 1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61" name="Object 9"/>
          <p:cNvGraphicFramePr>
            <a:graphicFrameLocks noChangeAspect="1"/>
          </p:cNvGraphicFramePr>
          <p:nvPr/>
        </p:nvGraphicFramePr>
        <p:xfrm>
          <a:off x="740871" y="5056910"/>
          <a:ext cx="10223401" cy="997526"/>
        </p:xfrm>
        <a:graphic>
          <a:graphicData uri="http://schemas.openxmlformats.org/presentationml/2006/ole">
            <mc:AlternateContent xmlns:mc="http://schemas.openxmlformats.org/markup-compatibility/2006">
              <mc:Choice xmlns:v="urn:schemas-microsoft-com:vml" Requires="v">
                <p:oleObj spid="_x0000_s3086" name="Equation" r:id="rId7" imgW="4902200" imgH="635000" progId="Equation.3">
                  <p:embed/>
                </p:oleObj>
              </mc:Choice>
              <mc:Fallback>
                <p:oleObj name="Equation" r:id="rId7" imgW="4902200" imgH="63500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71" y="5056910"/>
                        <a:ext cx="10223401" cy="9975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Pendefinisian Pembelajaran</a:t>
            </a:r>
            <a:endParaRPr lang="id-ID" dirty="0"/>
          </a:p>
        </p:txBody>
      </p:sp>
      <p:sp>
        <p:nvSpPr>
          <p:cNvPr id="3" name="Content Placeholder 2"/>
          <p:cNvSpPr>
            <a:spLocks noGrp="1"/>
          </p:cNvSpPr>
          <p:nvPr>
            <p:ph idx="1"/>
          </p:nvPr>
        </p:nvSpPr>
        <p:spPr>
          <a:xfrm>
            <a:off x="929998" y="2084832"/>
            <a:ext cx="10378978" cy="4023360"/>
          </a:xfrm>
        </p:spPr>
        <p:txBody>
          <a:bodyPr>
            <a:noAutofit/>
          </a:bodyPr>
          <a:lstStyle/>
          <a:p>
            <a:pPr marL="0" indent="0">
              <a:buNone/>
            </a:pPr>
            <a:r>
              <a:rPr lang="id-ID" b="1" dirty="0" smtClean="0"/>
              <a:t>Pemain Catur</a:t>
            </a:r>
          </a:p>
          <a:p>
            <a:r>
              <a:rPr lang="id-ID" dirty="0" smtClean="0"/>
              <a:t>T (tugas)	 		: bermain catur</a:t>
            </a:r>
          </a:p>
          <a:p>
            <a:r>
              <a:rPr lang="id-ID" dirty="0" smtClean="0"/>
              <a:t>P (ukuran performa)		: persentase permainan yang dimenangkan</a:t>
            </a:r>
            <a:endParaRPr lang="id-ID" dirty="0"/>
          </a:p>
          <a:p>
            <a:r>
              <a:rPr lang="id-ID" dirty="0" smtClean="0"/>
              <a:t>E (pengalaman/latihan)		: pengalaman sebelumnya dalam bermain catur</a:t>
            </a:r>
          </a:p>
          <a:p>
            <a:pPr marL="0" indent="0">
              <a:buNone/>
            </a:pPr>
            <a:r>
              <a:rPr lang="id-ID" b="1" dirty="0" smtClean="0"/>
              <a:t>Pengenalan Tulisan Tangan</a:t>
            </a:r>
          </a:p>
          <a:p>
            <a:r>
              <a:rPr lang="id-ID" dirty="0" smtClean="0"/>
              <a:t>T (tugas)	 		: mengenali tulisan tangan</a:t>
            </a:r>
          </a:p>
          <a:p>
            <a:r>
              <a:rPr lang="id-ID" dirty="0" smtClean="0"/>
              <a:t>P (ukuran performa)		: persentase kata yang berhasil dibaca dengan benar</a:t>
            </a:r>
          </a:p>
          <a:p>
            <a:r>
              <a:rPr lang="id-ID" dirty="0" smtClean="0"/>
              <a:t>E (pengalaman/latihan)		: suatu basis data yang berisi kata-kata tulisan tangan 				  	beserta klasifikasinya</a:t>
            </a:r>
          </a:p>
          <a:p>
            <a:endParaRPr lang="id-ID" dirty="0"/>
          </a:p>
        </p:txBody>
      </p:sp>
      <p:pic>
        <p:nvPicPr>
          <p:cNvPr id="40961" name="Picture 1"/>
          <p:cNvPicPr>
            <a:picLocks noChangeAspect="1" noChangeArrowheads="1"/>
          </p:cNvPicPr>
          <p:nvPr/>
        </p:nvPicPr>
        <p:blipFill>
          <a:blip r:embed="rId2" cstate="print"/>
          <a:srcRect/>
          <a:stretch>
            <a:fillRect/>
          </a:stretch>
        </p:blipFill>
        <p:spPr bwMode="auto">
          <a:xfrm>
            <a:off x="9865895" y="2039049"/>
            <a:ext cx="2085473" cy="1504001"/>
          </a:xfrm>
          <a:prstGeom prst="rect">
            <a:avLst/>
          </a:prstGeom>
          <a:noFill/>
          <a:ln w="9525">
            <a:noFill/>
            <a:miter lim="800000"/>
            <a:headEnd/>
            <a:tailEnd/>
          </a:ln>
        </p:spPr>
      </p:pic>
      <p:pic>
        <p:nvPicPr>
          <p:cNvPr id="40962" name="Picture 2"/>
          <p:cNvPicPr>
            <a:picLocks noChangeAspect="1" noChangeArrowheads="1"/>
          </p:cNvPicPr>
          <p:nvPr/>
        </p:nvPicPr>
        <p:blipFill>
          <a:blip r:embed="rId3" cstate="print"/>
          <a:srcRect/>
          <a:stretch>
            <a:fillRect/>
          </a:stretch>
        </p:blipFill>
        <p:spPr bwMode="auto">
          <a:xfrm>
            <a:off x="9649878" y="336881"/>
            <a:ext cx="2275768" cy="1455822"/>
          </a:xfrm>
          <a:prstGeom prst="rect">
            <a:avLst/>
          </a:prstGeom>
          <a:noFill/>
          <a:ln w="9525">
            <a:noFill/>
            <a:miter lim="800000"/>
            <a:headEnd/>
            <a:tailEnd/>
          </a:ln>
        </p:spPr>
      </p:pic>
    </p:spTree>
    <p:extLst>
      <p:ext uri="{BB962C8B-B14F-4D97-AF65-F5344CB8AC3E}">
        <p14:creationId xmlns:p14="http://schemas.microsoft.com/office/powerpoint/2010/main" val="246073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Pendefinisian Pembelajaran (2)</a:t>
            </a:r>
            <a:endParaRPr lang="id-ID" dirty="0"/>
          </a:p>
        </p:txBody>
      </p:sp>
      <p:sp>
        <p:nvSpPr>
          <p:cNvPr id="3" name="Content Placeholder 2"/>
          <p:cNvSpPr>
            <a:spLocks noGrp="1"/>
          </p:cNvSpPr>
          <p:nvPr>
            <p:ph idx="1"/>
          </p:nvPr>
        </p:nvSpPr>
        <p:spPr>
          <a:xfrm>
            <a:off x="1024128" y="2286000"/>
            <a:ext cx="10502125" cy="4023360"/>
          </a:xfrm>
        </p:spPr>
        <p:txBody>
          <a:bodyPr>
            <a:noAutofit/>
          </a:bodyPr>
          <a:lstStyle/>
          <a:p>
            <a:pPr marL="0" indent="0">
              <a:buNone/>
            </a:pPr>
            <a:r>
              <a:rPr lang="id-ID" b="1" dirty="0" smtClean="0"/>
              <a:t>Peserta Tes TOEFL</a:t>
            </a:r>
          </a:p>
          <a:p>
            <a:r>
              <a:rPr lang="id-ID" dirty="0" smtClean="0"/>
              <a:t>T (tugas)	 		: mengikuti tes TOEFL</a:t>
            </a:r>
          </a:p>
          <a:p>
            <a:r>
              <a:rPr lang="id-ID" dirty="0" smtClean="0"/>
              <a:t>P (ukuran performa)		: skor TOEFL yang diperoleh</a:t>
            </a:r>
            <a:endParaRPr lang="id-ID" dirty="0"/>
          </a:p>
          <a:p>
            <a:r>
              <a:rPr lang="id-ID" dirty="0" smtClean="0"/>
              <a:t>E (pengalaman/latihan)		: soal-soal latihan TOEFL yang telah dikerjakan</a:t>
            </a:r>
          </a:p>
          <a:p>
            <a:pPr marL="0" indent="0">
              <a:buNone/>
            </a:pPr>
            <a:r>
              <a:rPr lang="id-ID" b="1" dirty="0" smtClean="0"/>
              <a:t>Self-Driving Car</a:t>
            </a:r>
          </a:p>
          <a:p>
            <a:r>
              <a:rPr lang="id-ID" dirty="0" smtClean="0"/>
              <a:t>T (tugas)	 		: mengemudi pada jalan raya dengan sensor citra</a:t>
            </a:r>
          </a:p>
          <a:p>
            <a:r>
              <a:rPr lang="id-ID" dirty="0" smtClean="0"/>
              <a:t>P (ukuran performa)		: jarak rata-rata yang ditempuh sebelum terjadi error</a:t>
            </a:r>
          </a:p>
          <a:p>
            <a:r>
              <a:rPr lang="id-ID" dirty="0" smtClean="0"/>
              <a:t>E (pengalaman)		: satu set data yang memetakan pindaian sensor 					  	dengan keputusan pengemudian yang dilakukan 	manusia</a:t>
            </a:r>
          </a:p>
          <a:p>
            <a:endParaRPr lang="id-ID" dirty="0"/>
          </a:p>
        </p:txBody>
      </p:sp>
      <p:pic>
        <p:nvPicPr>
          <p:cNvPr id="4" name="Picture 2"/>
          <p:cNvPicPr>
            <a:picLocks noChangeAspect="1" noChangeArrowheads="1"/>
          </p:cNvPicPr>
          <p:nvPr/>
        </p:nvPicPr>
        <p:blipFill>
          <a:blip r:embed="rId2" cstate="print"/>
          <a:srcRect/>
          <a:stretch>
            <a:fillRect/>
          </a:stretch>
        </p:blipFill>
        <p:spPr bwMode="auto">
          <a:xfrm>
            <a:off x="8807120" y="1648258"/>
            <a:ext cx="3213685" cy="2069749"/>
          </a:xfrm>
          <a:prstGeom prst="rect">
            <a:avLst/>
          </a:prstGeom>
          <a:noFill/>
          <a:ln w="9525">
            <a:noFill/>
            <a:miter lim="800000"/>
            <a:headEnd/>
            <a:tailEnd/>
          </a:ln>
        </p:spPr>
      </p:pic>
    </p:spTree>
    <p:extLst>
      <p:ext uri="{BB962C8B-B14F-4D97-AF65-F5344CB8AC3E}">
        <p14:creationId xmlns:p14="http://schemas.microsoft.com/office/powerpoint/2010/main" val="152688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Komponen-Komponen Pembelajaran Mesin</a:t>
            </a:r>
            <a:endParaRPr lang="id-ID" dirty="0"/>
          </a:p>
        </p:txBody>
      </p:sp>
      <p:sp>
        <p:nvSpPr>
          <p:cNvPr id="3" name="Content Placeholder 2"/>
          <p:cNvSpPr>
            <a:spLocks noGrp="1"/>
          </p:cNvSpPr>
          <p:nvPr>
            <p:ph idx="1"/>
          </p:nvPr>
        </p:nvSpPr>
        <p:spPr/>
        <p:txBody>
          <a:bodyPr>
            <a:normAutofit/>
          </a:bodyPr>
          <a:lstStyle/>
          <a:p>
            <a:r>
              <a:rPr lang="id-ID" sz="2800" b="1" dirty="0" smtClean="0"/>
              <a:t>Task</a:t>
            </a:r>
          </a:p>
          <a:p>
            <a:pPr marL="128016" lvl="1" indent="0">
              <a:buNone/>
            </a:pPr>
            <a:r>
              <a:rPr lang="id-ID" sz="2400" dirty="0"/>
              <a:t>	</a:t>
            </a:r>
            <a:r>
              <a:rPr lang="id-ID" sz="2400" dirty="0" smtClean="0"/>
              <a:t>permasalahan/tugas yang dapat diselesaikan dengan 		pembelajaran mesin</a:t>
            </a:r>
          </a:p>
          <a:p>
            <a:r>
              <a:rPr lang="id-ID" sz="2800" b="1" dirty="0" smtClean="0"/>
              <a:t>Model</a:t>
            </a:r>
          </a:p>
          <a:p>
            <a:pPr marL="128016" lvl="1" indent="0">
              <a:buNone/>
            </a:pPr>
            <a:r>
              <a:rPr lang="id-ID" sz="2400" dirty="0"/>
              <a:t>	</a:t>
            </a:r>
            <a:r>
              <a:rPr lang="id-ID" sz="2400" dirty="0" smtClean="0"/>
              <a:t>keluaran dari pembelajaran</a:t>
            </a:r>
          </a:p>
          <a:p>
            <a:r>
              <a:rPr lang="id-ID" sz="2800" b="1" dirty="0" smtClean="0"/>
              <a:t>Fitur</a:t>
            </a:r>
            <a:endParaRPr lang="id-ID" sz="2800" b="1" dirty="0"/>
          </a:p>
          <a:p>
            <a:pPr marL="128016" lvl="1" indent="0">
              <a:buNone/>
            </a:pPr>
            <a:r>
              <a:rPr lang="id-ID" sz="2400" dirty="0" smtClean="0"/>
              <a:t>	karakterisasi dari pengalaman (experience)</a:t>
            </a:r>
          </a:p>
        </p:txBody>
      </p:sp>
    </p:spTree>
    <p:extLst>
      <p:ext uri="{BB962C8B-B14F-4D97-AF65-F5344CB8AC3E}">
        <p14:creationId xmlns:p14="http://schemas.microsoft.com/office/powerpoint/2010/main" val="380054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SpamAssassin</a:t>
            </a:r>
            <a:endParaRPr lang="id-ID" dirty="0"/>
          </a:p>
        </p:txBody>
      </p:sp>
      <p:sp>
        <p:nvSpPr>
          <p:cNvPr id="3" name="Content Placeholder 2"/>
          <p:cNvSpPr>
            <a:spLocks noGrp="1"/>
          </p:cNvSpPr>
          <p:nvPr>
            <p:ph idx="1"/>
          </p:nvPr>
        </p:nvSpPr>
        <p:spPr>
          <a:xfrm>
            <a:off x="1024129" y="2286000"/>
            <a:ext cx="6242945" cy="4023360"/>
          </a:xfrm>
        </p:spPr>
        <p:txBody>
          <a:bodyPr>
            <a:normAutofit/>
          </a:bodyPr>
          <a:lstStyle/>
          <a:p>
            <a:pPr>
              <a:buFont typeface="Wingdings" panose="05000000000000000000" pitchFamily="2" charset="2"/>
              <a:buChar char="v"/>
            </a:pPr>
            <a:r>
              <a:rPr lang="id-ID" sz="2400" dirty="0" smtClean="0"/>
              <a:t>SpamAssassin adalah suatu filter spam open-source yang dipergunakan secara luas</a:t>
            </a:r>
          </a:p>
          <a:p>
            <a:pPr>
              <a:buFont typeface="Wingdings" panose="05000000000000000000" pitchFamily="2" charset="2"/>
              <a:buChar char="v"/>
            </a:pPr>
            <a:r>
              <a:rPr lang="id-ID" sz="2400" dirty="0" smtClean="0"/>
              <a:t>Task: jika diberikan suatu e-mail, apakah e-mail tersebut spam atau  bukan?</a:t>
            </a:r>
          </a:p>
          <a:p>
            <a:pPr>
              <a:buFont typeface="Wingdings" panose="05000000000000000000" pitchFamily="2" charset="2"/>
              <a:buChar char="v"/>
            </a:pPr>
            <a:endParaRPr lang="id-ID" sz="2400" dirty="0"/>
          </a:p>
          <a:p>
            <a:pPr>
              <a:buFont typeface="Wingdings" panose="05000000000000000000" pitchFamily="2" charset="2"/>
              <a:buChar char="v"/>
            </a:pPr>
            <a:r>
              <a:rPr lang="id-ID" sz="2400" dirty="0" smtClean="0"/>
              <a:t>Menurut anda, bagaimana kira-kira permasalahan ini bisa diselesaikan?</a:t>
            </a:r>
            <a:endParaRPr lang="id-ID" sz="2400" dirty="0"/>
          </a:p>
        </p:txBody>
      </p:sp>
      <p:pic>
        <p:nvPicPr>
          <p:cNvPr id="4" name="Picture 1"/>
          <p:cNvPicPr>
            <a:picLocks noChangeAspect="1" noChangeArrowheads="1"/>
          </p:cNvPicPr>
          <p:nvPr/>
        </p:nvPicPr>
        <p:blipFill>
          <a:blip r:embed="rId2" cstate="print"/>
          <a:srcRect/>
          <a:stretch>
            <a:fillRect/>
          </a:stretch>
        </p:blipFill>
        <p:spPr bwMode="auto">
          <a:xfrm>
            <a:off x="6716732" y="3756728"/>
            <a:ext cx="4953902" cy="2644071"/>
          </a:xfrm>
          <a:prstGeom prst="rect">
            <a:avLst/>
          </a:prstGeom>
          <a:noFill/>
          <a:ln w="9525">
            <a:noFill/>
            <a:miter lim="800000"/>
            <a:headEnd/>
            <a:tailEnd/>
          </a:ln>
        </p:spPr>
      </p:pic>
    </p:spTree>
    <p:extLst>
      <p:ext uri="{BB962C8B-B14F-4D97-AF65-F5344CB8AC3E}">
        <p14:creationId xmlns:p14="http://schemas.microsoft.com/office/powerpoint/2010/main" val="216153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Contoh: SpamAssassin (2)</a:t>
            </a:r>
            <a:endParaRPr lang="id-ID" dirty="0"/>
          </a:p>
        </p:txBody>
      </p:sp>
      <p:sp>
        <p:nvSpPr>
          <p:cNvPr id="3" name="Content Placeholder 2"/>
          <p:cNvSpPr>
            <a:spLocks noGrp="1"/>
          </p:cNvSpPr>
          <p:nvPr>
            <p:ph idx="1"/>
          </p:nvPr>
        </p:nvSpPr>
        <p:spPr>
          <a:xfrm>
            <a:off x="1024128" y="2286000"/>
            <a:ext cx="10204166" cy="4023360"/>
          </a:xfrm>
        </p:spPr>
        <p:txBody>
          <a:bodyPr>
            <a:noAutofit/>
          </a:bodyPr>
          <a:lstStyle/>
          <a:p>
            <a:r>
              <a:rPr lang="id-ID" sz="2400" dirty="0" smtClean="0"/>
              <a:t>Misalkan kita memiliki sejumlah e-mail yang sudah digolongkan menjadi spam dan bukan spam,</a:t>
            </a:r>
            <a:r>
              <a:rPr lang="id-ID" sz="2400" dirty="0" smtClean="0">
                <a:sym typeface="Wingdings" panose="05000000000000000000" pitchFamily="2" charset="2"/>
              </a:rPr>
              <a:t> dengan mempelajari kumpulan tersebut, manusia dapat membedakan antara spam dengan bukan spam</a:t>
            </a:r>
          </a:p>
          <a:p>
            <a:pPr marL="0" indent="0">
              <a:buNone/>
            </a:pPr>
            <a:r>
              <a:rPr lang="id-ID" dirty="0" smtClean="0">
                <a:sym typeface="Wingdings" panose="05000000000000000000" pitchFamily="2" charset="2"/>
              </a:rPr>
              <a:t> Kumpulan e-mail tersebut dapat dipergunakan sebagai data pelatihan</a:t>
            </a:r>
          </a:p>
          <a:p>
            <a:pPr marL="0" indent="0">
              <a:buNone/>
            </a:pPr>
            <a:r>
              <a:rPr lang="id-ID" dirty="0" smtClean="0">
                <a:sym typeface="Wingdings" panose="05000000000000000000" pitchFamily="2" charset="2"/>
              </a:rPr>
              <a:t> Bagaimana pembedaan ini dapat dilakukan pula oleh komputer?</a:t>
            </a:r>
            <a:endParaRPr lang="id-ID" dirty="0" smtClean="0"/>
          </a:p>
          <a:p>
            <a:endParaRPr lang="id-ID" sz="2400" dirty="0"/>
          </a:p>
          <a:p>
            <a:r>
              <a:rPr lang="id-ID" sz="2400" dirty="0" smtClean="0"/>
              <a:t>How do you know that an e-mail is a spam?</a:t>
            </a:r>
          </a:p>
          <a:p>
            <a:pPr marL="0" indent="0">
              <a:buNone/>
            </a:pPr>
            <a:r>
              <a:rPr lang="id-ID" dirty="0" smtClean="0">
                <a:sym typeface="Wingdings" panose="05000000000000000000" pitchFamily="2" charset="2"/>
              </a:rPr>
              <a:t> Mostly, from its words</a:t>
            </a:r>
          </a:p>
          <a:p>
            <a:pPr marL="0" indent="0">
              <a:buNone/>
            </a:pPr>
            <a:r>
              <a:rPr lang="id-ID" dirty="0" smtClean="0">
                <a:sym typeface="Wingdings" panose="05000000000000000000" pitchFamily="2" charset="2"/>
              </a:rPr>
              <a:t> Kata-kata dapat dipergunakan sebagai fitur untuk</a:t>
            </a:r>
            <a:r>
              <a:rPr lang="id-ID" dirty="0">
                <a:sym typeface="Wingdings" panose="05000000000000000000" pitchFamily="2" charset="2"/>
              </a:rPr>
              <a:t> </a:t>
            </a:r>
            <a:r>
              <a:rPr lang="id-ID" dirty="0" smtClean="0">
                <a:sym typeface="Wingdings" panose="05000000000000000000" pitchFamily="2" charset="2"/>
              </a:rPr>
              <a:t>mengkarakterisasi sebuah e-mail</a:t>
            </a:r>
            <a:endParaRPr lang="id-ID" dirty="0" smtClean="0"/>
          </a:p>
        </p:txBody>
      </p:sp>
      <p:pic>
        <p:nvPicPr>
          <p:cNvPr id="4" name="Picture 1"/>
          <p:cNvPicPr>
            <a:picLocks noChangeAspect="1" noChangeArrowheads="1"/>
          </p:cNvPicPr>
          <p:nvPr/>
        </p:nvPicPr>
        <p:blipFill>
          <a:blip r:embed="rId2" cstate="print"/>
          <a:srcRect/>
          <a:stretch>
            <a:fillRect/>
          </a:stretch>
        </p:blipFill>
        <p:spPr bwMode="auto">
          <a:xfrm>
            <a:off x="8313820" y="219444"/>
            <a:ext cx="3645571" cy="1945769"/>
          </a:xfrm>
          <a:prstGeom prst="rect">
            <a:avLst/>
          </a:prstGeom>
          <a:noFill/>
          <a:ln w="9525">
            <a:noFill/>
            <a:miter lim="800000"/>
            <a:headEnd/>
            <a:tailEnd/>
          </a:ln>
        </p:spPr>
      </p:pic>
    </p:spTree>
    <p:extLst>
      <p:ext uri="{BB962C8B-B14F-4D97-AF65-F5344CB8AC3E}">
        <p14:creationId xmlns:p14="http://schemas.microsoft.com/office/powerpoint/2010/main" val="28593659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794</TotalTime>
  <Words>2303</Words>
  <Application>Microsoft Office PowerPoint</Application>
  <PresentationFormat>Widescreen</PresentationFormat>
  <Paragraphs>437</Paragraphs>
  <Slides>48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Calibri</vt:lpstr>
      <vt:lpstr>Tw Cen MT</vt:lpstr>
      <vt:lpstr>Tw Cen MT Condensed</vt:lpstr>
      <vt:lpstr>Wingdings</vt:lpstr>
      <vt:lpstr>Wingdings 3</vt:lpstr>
      <vt:lpstr>Integral</vt:lpstr>
      <vt:lpstr>Equation</vt:lpstr>
      <vt:lpstr>Ingredients of Machine Learning</vt:lpstr>
      <vt:lpstr>OUtline</vt:lpstr>
      <vt:lpstr>Pengertian Pembelajaran Mesin</vt:lpstr>
      <vt:lpstr>Pengertian Pembelajaran Mesin</vt:lpstr>
      <vt:lpstr>Contoh Pendefinisian Pembelajaran</vt:lpstr>
      <vt:lpstr>Contoh Pendefinisian Pembelajaran (2)</vt:lpstr>
      <vt:lpstr>Komponen-Komponen Pembelajaran Mesin</vt:lpstr>
      <vt:lpstr>Contoh: SpamAssassin</vt:lpstr>
      <vt:lpstr>Contoh: SpamAssassin (2)</vt:lpstr>
      <vt:lpstr>A Small Training Example Set for Spam Filtering</vt:lpstr>
      <vt:lpstr>Model: Pemisah Spam dan Bukan Spam</vt:lpstr>
      <vt:lpstr>Model: Pemisah Spam dan Bukan Spam (2)</vt:lpstr>
      <vt:lpstr>Model: Pemisah Spam dan Bukan Spam (3)</vt:lpstr>
      <vt:lpstr>Machine Learning Tasks</vt:lpstr>
      <vt:lpstr>Tugas-Tugas yang Dapat Diselesaikan dengan Pembelajaran Mesin</vt:lpstr>
      <vt:lpstr>PowerPoint Presentation</vt:lpstr>
      <vt:lpstr>Regression</vt:lpstr>
      <vt:lpstr>Contoh: Pencarian Struktur</vt:lpstr>
      <vt:lpstr>Contoh: Pencarian Struktur (2)</vt:lpstr>
      <vt:lpstr>Contoh: Pencarian Struktur (3)</vt:lpstr>
      <vt:lpstr>Penggolongan Model yang Dibentuk</vt:lpstr>
      <vt:lpstr>Pengkategorian Task Pembelajaran Mesin</vt:lpstr>
      <vt:lpstr>Evaluasi Performa pada Task</vt:lpstr>
      <vt:lpstr>Evaluasi Performa pada Task (2)</vt:lpstr>
      <vt:lpstr>Model</vt:lpstr>
      <vt:lpstr>Pengertian Model</vt:lpstr>
      <vt:lpstr>Jenis-jenis Model</vt:lpstr>
      <vt:lpstr>Model Geometris</vt:lpstr>
      <vt:lpstr>Contoh: Basic Linear Classifier (Pengklasifikasi Linear Dasar)</vt:lpstr>
      <vt:lpstr>Contoh: Basic Linear Classifier (Pengklasifikasi Linear Dasar) - 2</vt:lpstr>
      <vt:lpstr>Contoh: Support Vector Machine (SVM)</vt:lpstr>
      <vt:lpstr>Model Probabilistik</vt:lpstr>
      <vt:lpstr>Contoh: Model Probabilistik Sederhana</vt:lpstr>
      <vt:lpstr>Model Logika</vt:lpstr>
      <vt:lpstr>Model Logika (2)</vt:lpstr>
      <vt:lpstr>Fitur</vt:lpstr>
      <vt:lpstr>Pengertian Fitur</vt:lpstr>
      <vt:lpstr>Domain fitur</vt:lpstr>
      <vt:lpstr>Konstruksi &amp; transformasi fitur</vt:lpstr>
      <vt:lpstr>Konstruksi &amp; transformasi fitur (2)</vt:lpstr>
      <vt:lpstr>Contoh: diskretisasi</vt:lpstr>
      <vt:lpstr>Contoh: transformasi matematis</vt:lpstr>
      <vt:lpstr>Interaksi antar fitur</vt:lpstr>
      <vt:lpstr>REferences</vt:lpstr>
      <vt:lpstr>ADDITIONAL</vt:lpstr>
      <vt:lpstr>Teorema Bayes</vt:lpstr>
      <vt:lpstr>Contoh</vt:lpstr>
      <vt:lpstr>Contoh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Ingredients of Machine Learning</dc:title>
  <dc:creator>Renny</dc:creator>
  <cp:lastModifiedBy>ACER</cp:lastModifiedBy>
  <cp:revision>82</cp:revision>
  <dcterms:created xsi:type="dcterms:W3CDTF">2015-02-17T08:41:45Z</dcterms:created>
  <dcterms:modified xsi:type="dcterms:W3CDTF">2020-06-10T01:52:21Z</dcterms:modified>
</cp:coreProperties>
</file>