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60"/>
  </p:normalViewPr>
  <p:slideViewPr>
    <p:cSldViewPr snapToGrid="0">
      <p:cViewPr varScale="1">
        <p:scale>
          <a:sx n="98" d="100"/>
          <a:sy n="98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245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723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282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65" y="1527512"/>
            <a:ext cx="11618259" cy="48288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255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76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567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093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410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655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08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592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1458820"/>
            <a:ext cx="12192000" cy="4897529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45976" y="519953"/>
            <a:ext cx="8807824" cy="8875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527512"/>
            <a:ext cx="10515600" cy="48288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3854824" cy="4286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4038601" y="15875"/>
            <a:ext cx="8153400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9" name="Picture 17" descr="Logo UBD Baru.JPG"/>
          <p:cNvPicPr>
            <a:picLocks noChangeAspect="1"/>
          </p:cNvPicPr>
          <p:nvPr userDrawn="1"/>
        </p:nvPicPr>
        <p:blipFill>
          <a:blip r:embed="rId13">
            <a:clrChange>
              <a:clrFrom>
                <a:srgbClr val="F8F6F7"/>
              </a:clrFrom>
              <a:clrTo>
                <a:srgbClr val="F8F6F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504" y="548679"/>
            <a:ext cx="2286072" cy="858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 userDrawn="1"/>
        </p:nvSpPr>
        <p:spPr>
          <a:xfrm>
            <a:off x="0" y="6411445"/>
            <a:ext cx="8794376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/>
              <a:t>Fakultas</a:t>
            </a:r>
            <a:r>
              <a:rPr lang="en-US" sz="2000" dirty="0"/>
              <a:t> </a:t>
            </a:r>
            <a:r>
              <a:rPr lang="en-US" sz="2000" dirty="0" err="1"/>
              <a:t>Ilmu</a:t>
            </a:r>
            <a:r>
              <a:rPr lang="en-US" sz="2000" dirty="0"/>
              <a:t> </a:t>
            </a:r>
            <a:r>
              <a:rPr lang="en-US" sz="2000" dirty="0" err="1"/>
              <a:t>Komputer</a:t>
            </a:r>
            <a:r>
              <a:rPr lang="en-US" sz="2000" dirty="0"/>
              <a:t> </a:t>
            </a:r>
            <a:r>
              <a:rPr lang="en-US" sz="2000" dirty="0" err="1"/>
              <a:t>Universitas</a:t>
            </a:r>
            <a:r>
              <a:rPr lang="en-US" sz="2000" dirty="0"/>
              <a:t> </a:t>
            </a:r>
            <a:r>
              <a:rPr lang="en-US" sz="2000" dirty="0" err="1"/>
              <a:t>Bina</a:t>
            </a:r>
            <a:r>
              <a:rPr lang="en-US" sz="2000" dirty="0"/>
              <a:t> </a:t>
            </a:r>
            <a:r>
              <a:rPr lang="en-US" sz="2000" dirty="0" err="1"/>
              <a:t>Darma</a:t>
            </a:r>
            <a:endParaRPr lang="en-US" sz="2000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9009529" y="6407712"/>
            <a:ext cx="3182471" cy="4286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Find us for Quality</a:t>
            </a:r>
          </a:p>
        </p:txBody>
      </p:sp>
    </p:spTree>
    <p:extLst>
      <p:ext uri="{BB962C8B-B14F-4D97-AF65-F5344CB8AC3E}">
        <p14:creationId xmlns:p14="http://schemas.microsoft.com/office/powerpoint/2010/main" val="102899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Struktur</a:t>
            </a:r>
            <a:r>
              <a:rPr lang="en-US" dirty="0" smtClean="0"/>
              <a:t> Control Bahasa C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4304780" y="3677912"/>
            <a:ext cx="4087660" cy="1966586"/>
          </a:xfrm>
        </p:spPr>
        <p:txBody>
          <a:bodyPr>
            <a:normAutofit fontScale="70000" lnSpcReduction="20000"/>
          </a:bodyPr>
          <a:lstStyle/>
          <a:p>
            <a:r>
              <a:rPr lang="en-US" sz="3600" b="1" dirty="0" smtClean="0"/>
              <a:t>Tim </a:t>
            </a:r>
            <a:r>
              <a:rPr lang="en-US" sz="3600" b="1" dirty="0" err="1" smtClean="0"/>
              <a:t>Dosen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Pengampu</a:t>
            </a:r>
            <a:r>
              <a:rPr lang="en-US" sz="3600" b="1" dirty="0" smtClean="0"/>
              <a:t>: </a:t>
            </a:r>
          </a:p>
          <a:p>
            <a:pPr marL="457200" indent="-457200" algn="l">
              <a:buAutoNum type="arabicPeriod"/>
            </a:pPr>
            <a:r>
              <a:rPr lang="en-US" b="1" dirty="0" smtClean="0"/>
              <a:t>Ari </a:t>
            </a:r>
            <a:r>
              <a:rPr lang="en-US" b="1" dirty="0" err="1"/>
              <a:t>Muzakir</a:t>
            </a:r>
            <a:r>
              <a:rPr lang="en-US" b="1" dirty="0"/>
              <a:t>, </a:t>
            </a:r>
            <a:r>
              <a:rPr lang="en-US" b="1" dirty="0" err="1"/>
              <a:t>S.Kom</a:t>
            </a:r>
            <a:r>
              <a:rPr lang="en-US" b="1" dirty="0"/>
              <a:t>., M.Cs </a:t>
            </a:r>
            <a:endParaRPr lang="en-US" b="1" dirty="0" smtClean="0"/>
          </a:p>
          <a:p>
            <a:pPr marL="457200" indent="-457200" algn="l">
              <a:buAutoNum type="arabicPeriod"/>
            </a:pPr>
            <a:r>
              <a:rPr lang="en-US" b="1" dirty="0" smtClean="0"/>
              <a:t>Ahmad </a:t>
            </a:r>
            <a:r>
              <a:rPr lang="en-US" b="1" dirty="0" err="1"/>
              <a:t>Mutatkin</a:t>
            </a:r>
            <a:r>
              <a:rPr lang="en-US" b="1" dirty="0"/>
              <a:t> </a:t>
            </a:r>
            <a:r>
              <a:rPr lang="en-US" b="1" dirty="0" err="1"/>
              <a:t>Bakti</a:t>
            </a:r>
            <a:r>
              <a:rPr lang="en-US" b="1" dirty="0"/>
              <a:t> , M.M., </a:t>
            </a:r>
            <a:r>
              <a:rPr lang="en-US" b="1" dirty="0" err="1" smtClean="0"/>
              <a:t>M.Kom</a:t>
            </a:r>
            <a:r>
              <a:rPr lang="en-US" b="1" dirty="0" smtClean="0"/>
              <a:t> </a:t>
            </a:r>
          </a:p>
          <a:p>
            <a:pPr marL="457200" indent="-457200" algn="l">
              <a:buAutoNum type="arabicPeriod"/>
            </a:pPr>
            <a:r>
              <a:rPr lang="en-US" b="1" dirty="0" smtClean="0"/>
              <a:t>Ahmad </a:t>
            </a:r>
            <a:r>
              <a:rPr lang="en-US" b="1" dirty="0" err="1"/>
              <a:t>Syazili</a:t>
            </a:r>
            <a:r>
              <a:rPr lang="en-US" b="1" dirty="0"/>
              <a:t>, </a:t>
            </a:r>
            <a:r>
              <a:rPr lang="en-US" b="1" dirty="0" err="1" smtClean="0"/>
              <a:t>M.Kom</a:t>
            </a:r>
            <a:endParaRPr lang="en-US" b="1" dirty="0" smtClean="0"/>
          </a:p>
          <a:p>
            <a:pPr marL="457200" indent="-457200" algn="l">
              <a:buAutoNum type="arabicPeriod"/>
            </a:pPr>
            <a:r>
              <a:rPr lang="en-US" b="1" dirty="0" err="1" smtClean="0"/>
              <a:t>Misinem</a:t>
            </a:r>
            <a:r>
              <a:rPr lang="en-US" b="1" dirty="0" smtClean="0"/>
              <a:t> </a:t>
            </a:r>
            <a:r>
              <a:rPr lang="en-US" b="1" dirty="0"/>
              <a:t>, </a:t>
            </a:r>
            <a:r>
              <a:rPr lang="en-US" b="1" dirty="0" err="1"/>
              <a:t>S.Kom</a:t>
            </a:r>
            <a:r>
              <a:rPr lang="en-US" b="1" dirty="0"/>
              <a:t>., </a:t>
            </a:r>
            <a:r>
              <a:rPr lang="en-US" b="1" dirty="0" err="1" smtClean="0"/>
              <a:t>M.Si</a:t>
            </a:r>
            <a:endParaRPr lang="en-US" b="1" dirty="0" smtClean="0"/>
          </a:p>
          <a:p>
            <a:pPr marL="457200" indent="-457200" algn="l">
              <a:buAutoNum type="arabicPeriod"/>
            </a:pPr>
            <a:r>
              <a:rPr lang="en-US" b="1" dirty="0" err="1" smtClean="0"/>
              <a:t>Heri</a:t>
            </a:r>
            <a:r>
              <a:rPr lang="en-US" b="1" dirty="0" smtClean="0"/>
              <a:t> </a:t>
            </a:r>
            <a:r>
              <a:rPr lang="en-US" b="1" dirty="0" err="1"/>
              <a:t>Suroyo</a:t>
            </a:r>
            <a:r>
              <a:rPr lang="en-US" b="1" dirty="0"/>
              <a:t>, </a:t>
            </a:r>
            <a:r>
              <a:rPr lang="en-US" b="1" dirty="0" err="1"/>
              <a:t>S.Si</a:t>
            </a:r>
            <a:r>
              <a:rPr lang="en-US" b="1" dirty="0"/>
              <a:t>., </a:t>
            </a:r>
            <a:r>
              <a:rPr lang="en-US" b="1" dirty="0" err="1" smtClean="0"/>
              <a:t>M.Kom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44471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</a:t>
            </a:r>
            <a:r>
              <a:rPr lang="en-US" dirty="0" err="1" smtClean="0"/>
              <a:t>Outcame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﻿</a:t>
            </a:r>
            <a:r>
              <a:rPr lang="en-US" dirty="0" err="1"/>
              <a:t>Mahasiwa</a:t>
            </a:r>
            <a:r>
              <a:rPr lang="en-US" dirty="0"/>
              <a:t>	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program Bahasa C </a:t>
            </a:r>
            <a:r>
              <a:rPr lang="en-US" dirty="0" err="1" smtClean="0"/>
              <a:t>secara</a:t>
            </a:r>
            <a:r>
              <a:rPr lang="en-US" dirty="0"/>
              <a:t>	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 </a:t>
            </a:r>
            <a:r>
              <a:rPr lang="en-US" dirty="0" err="1" smtClean="0"/>
              <a:t>percabangan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/>
              <a:t>	</a:t>
            </a:r>
            <a:r>
              <a:rPr lang="en-US" dirty="0" err="1" smtClean="0"/>
              <a:t>perulangan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Topik</a:t>
            </a:r>
            <a:r>
              <a:rPr lang="en-US" dirty="0" smtClean="0"/>
              <a:t>:</a:t>
            </a:r>
            <a:endParaRPr lang="en-US" dirty="0"/>
          </a:p>
          <a:p>
            <a:pPr>
              <a:buFont typeface="Wingdings" charset="2"/>
              <a:buChar char="Ø"/>
            </a:pPr>
            <a:r>
              <a:rPr lang="en-US" dirty="0" err="1" smtClean="0"/>
              <a:t>Percabangan</a:t>
            </a:r>
            <a:r>
              <a:rPr lang="en-US" dirty="0" smtClean="0"/>
              <a:t> IF</a:t>
            </a:r>
            <a:endParaRPr lang="en-US" dirty="0"/>
          </a:p>
          <a:p>
            <a:pPr>
              <a:buFont typeface="Wingdings" charset="2"/>
              <a:buChar char="Ø"/>
            </a:pPr>
            <a:r>
              <a:rPr lang="en-US" dirty="0" err="1" smtClean="0"/>
              <a:t>Percabangan</a:t>
            </a:r>
            <a:r>
              <a:rPr lang="en-US" dirty="0" smtClean="0"/>
              <a:t> Switch</a:t>
            </a:r>
            <a:endParaRPr lang="en-US" dirty="0"/>
          </a:p>
          <a:p>
            <a:pPr>
              <a:buFont typeface="Wingdings" charset="2"/>
              <a:buChar char="Ø"/>
            </a:pPr>
            <a:r>
              <a:rPr lang="en-US" dirty="0" err="1" smtClean="0"/>
              <a:t>Perulangan</a:t>
            </a:r>
            <a:r>
              <a:rPr lang="en-US" dirty="0" smtClean="0"/>
              <a:t> For</a:t>
            </a:r>
            <a:endParaRPr lang="en-US" dirty="0"/>
          </a:p>
          <a:p>
            <a:pPr>
              <a:buFont typeface="Wingdings" charset="2"/>
              <a:buChar char="Ø"/>
            </a:pPr>
            <a:r>
              <a:rPr lang="en-US" dirty="0" err="1" smtClean="0"/>
              <a:t>Perulangan</a:t>
            </a:r>
            <a:r>
              <a:rPr lang="en-US" dirty="0" smtClean="0"/>
              <a:t> While</a:t>
            </a:r>
            <a:endParaRPr lang="en-US" dirty="0"/>
          </a:p>
          <a:p>
            <a:pPr>
              <a:buFont typeface="Wingdings" charset="2"/>
              <a:buChar char="Ø"/>
            </a:pPr>
            <a:r>
              <a:rPr lang="en-US" dirty="0" err="1" smtClean="0"/>
              <a:t>Perulangan</a:t>
            </a:r>
            <a:r>
              <a:rPr lang="en-US" dirty="0" smtClean="0"/>
              <a:t> do while</a:t>
            </a:r>
            <a:endParaRPr lang="en-US" dirty="0"/>
          </a:p>
          <a:p>
            <a:pPr>
              <a:buFont typeface="Wingdings" charset="2"/>
              <a:buChar char="Ø"/>
            </a:pPr>
            <a:r>
              <a:rPr lang="en-US" dirty="0" smtClean="0"/>
              <a:t>Ternary IF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80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7EED366-B431-9D46-B7C0-E66E483B3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B6B4966-7ABC-C440-925B-88EE1F24A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/>
              <a:t>Program </a:t>
            </a:r>
            <a:r>
              <a:rPr lang="en-ID" dirty="0" err="1"/>
              <a:t>memerlukan</a:t>
            </a:r>
            <a:r>
              <a:rPr lang="en-ID" dirty="0"/>
              <a:t> </a:t>
            </a:r>
            <a:r>
              <a:rPr lang="en-ID" dirty="0" err="1"/>
              <a:t>kontrol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mengendalikan</a:t>
            </a:r>
            <a:r>
              <a:rPr lang="en-ID" dirty="0"/>
              <a:t> </a:t>
            </a:r>
            <a:r>
              <a:rPr lang="en-ID" dirty="0" err="1"/>
              <a:t>hal-hal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yang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selanjutnya</a:t>
            </a:r>
            <a:r>
              <a:rPr lang="en-ID" dirty="0"/>
              <a:t>, </a:t>
            </a:r>
            <a:r>
              <a:rPr lang="en-ID" dirty="0" err="1"/>
              <a:t>berikut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metode</a:t>
            </a:r>
            <a:r>
              <a:rPr lang="en-ID" dirty="0"/>
              <a:t> </a:t>
            </a:r>
            <a:r>
              <a:rPr lang="en-ID" dirty="0" err="1"/>
              <a:t>pengontrolan</a:t>
            </a:r>
            <a:r>
              <a:rPr lang="en-ID" dirty="0"/>
              <a:t>. </a:t>
            </a:r>
          </a:p>
          <a:p>
            <a:pPr lvl="0"/>
            <a:r>
              <a:rPr lang="en-US" dirty="0" err="1"/>
              <a:t>Percabangan</a:t>
            </a:r>
            <a:r>
              <a:rPr lang="en-US" dirty="0"/>
              <a:t> IF</a:t>
            </a:r>
            <a:endParaRPr lang="en-ID" dirty="0"/>
          </a:p>
          <a:p>
            <a:pPr lvl="0"/>
            <a:r>
              <a:rPr lang="en-US" dirty="0" err="1"/>
              <a:t>Percabangan</a:t>
            </a:r>
            <a:r>
              <a:rPr lang="en-US" dirty="0"/>
              <a:t> Switch</a:t>
            </a:r>
            <a:endParaRPr lang="en-ID" dirty="0"/>
          </a:p>
          <a:p>
            <a:pPr lvl="0"/>
            <a:r>
              <a:rPr lang="en-US" dirty="0" err="1"/>
              <a:t>Perulangan</a:t>
            </a:r>
            <a:r>
              <a:rPr lang="en-US" dirty="0"/>
              <a:t> For</a:t>
            </a:r>
          </a:p>
          <a:p>
            <a:pPr lvl="0"/>
            <a:r>
              <a:rPr lang="en-US" dirty="0" err="1"/>
              <a:t>Perulangan</a:t>
            </a:r>
            <a:r>
              <a:rPr lang="en-US" dirty="0"/>
              <a:t> While</a:t>
            </a:r>
            <a:endParaRPr lang="en-ID" dirty="0"/>
          </a:p>
          <a:p>
            <a:pPr lvl="0"/>
            <a:r>
              <a:rPr lang="en-US" dirty="0" err="1"/>
              <a:t>Perulangan</a:t>
            </a:r>
            <a:r>
              <a:rPr lang="en-US" dirty="0"/>
              <a:t> do while</a:t>
            </a:r>
            <a:endParaRPr lang="en-ID" dirty="0"/>
          </a:p>
          <a:p>
            <a:r>
              <a:rPr lang="en-US" dirty="0"/>
              <a:t>Ternary IF</a:t>
            </a:r>
            <a:r>
              <a:rPr lang="en-ID" dirty="0"/>
              <a:t> </a:t>
            </a:r>
          </a:p>
          <a:p>
            <a:endParaRPr lang="en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152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16A586F-3E60-FF4B-8770-C282E55FB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dirty="0"/>
              <a:t>Control </a:t>
            </a:r>
            <a:r>
              <a:rPr lang="en-ID" dirty="0" smtClean="0"/>
              <a:t>Structure: IF, Else IF, Else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00C86A0-8250-1045-B50A-CCC5B2EA43B7}"/>
              </a:ext>
            </a:extLst>
          </p:cNvPr>
          <p:cNvSpPr/>
          <p:nvPr/>
        </p:nvSpPr>
        <p:spPr>
          <a:xfrm>
            <a:off x="704038" y="3519814"/>
            <a:ext cx="357367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dirty="0">
                <a:latin typeface="Georgia" panose="02040502050405020303" pitchFamily="18" charset="0"/>
              </a:rPr>
              <a:t>if(</a:t>
            </a:r>
            <a:r>
              <a:rPr lang="en-ID" b="1" dirty="0" err="1">
                <a:solidFill>
                  <a:srgbClr val="006DBF"/>
                </a:solidFill>
                <a:latin typeface="Georgia" panose="02040502050405020303" pitchFamily="18" charset="0"/>
              </a:rPr>
              <a:t>kondisi</a:t>
            </a:r>
            <a:r>
              <a:rPr lang="en-ID" b="1" dirty="0">
                <a:solidFill>
                  <a:srgbClr val="006DBF"/>
                </a:solidFill>
                <a:latin typeface="Georgia" panose="02040502050405020303" pitchFamily="18" charset="0"/>
              </a:rPr>
              <a:t> A</a:t>
            </a:r>
            <a:r>
              <a:rPr lang="en-ID" dirty="0">
                <a:latin typeface="Georgia" panose="02040502050405020303" pitchFamily="18" charset="0"/>
              </a:rPr>
              <a:t>)</a:t>
            </a:r>
            <a:br>
              <a:rPr lang="en-ID" dirty="0">
                <a:latin typeface="Georgia" panose="02040502050405020303" pitchFamily="18" charset="0"/>
              </a:rPr>
            </a:br>
            <a:r>
              <a:rPr lang="en-ID" dirty="0">
                <a:latin typeface="Georgia" panose="02040502050405020303" pitchFamily="18" charset="0"/>
              </a:rPr>
              <a:t>{</a:t>
            </a:r>
            <a:br>
              <a:rPr lang="en-ID" dirty="0">
                <a:latin typeface="Georgia" panose="02040502050405020303" pitchFamily="18" charset="0"/>
              </a:rPr>
            </a:br>
            <a:r>
              <a:rPr lang="en-ID" dirty="0" smtClean="0">
                <a:latin typeface="Georgia" panose="02040502050405020303" pitchFamily="18" charset="0"/>
              </a:rPr>
              <a:t>	</a:t>
            </a:r>
            <a:r>
              <a:rPr lang="en-ID" b="1" dirty="0" err="1" smtClean="0">
                <a:solidFill>
                  <a:srgbClr val="006DBF"/>
                </a:solidFill>
                <a:latin typeface="Georgia" panose="02040502050405020303" pitchFamily="18" charset="0"/>
              </a:rPr>
              <a:t>Kode</a:t>
            </a:r>
            <a:r>
              <a:rPr lang="en-ID" b="1" dirty="0" smtClean="0">
                <a:solidFill>
                  <a:srgbClr val="006DBF"/>
                </a:solidFill>
                <a:latin typeface="Georgia" panose="02040502050405020303" pitchFamily="18" charset="0"/>
              </a:rPr>
              <a:t> </a:t>
            </a:r>
            <a:r>
              <a:rPr lang="en-ID" b="1" dirty="0">
                <a:solidFill>
                  <a:srgbClr val="006DBF"/>
                </a:solidFill>
                <a:latin typeface="Georgia" panose="02040502050405020303" pitchFamily="18" charset="0"/>
              </a:rPr>
              <a:t>program A </a:t>
            </a:r>
            <a:endParaRPr lang="en-ID" dirty="0"/>
          </a:p>
          <a:p>
            <a:r>
              <a:rPr lang="en-ID" dirty="0">
                <a:latin typeface="Georgia" panose="02040502050405020303" pitchFamily="18" charset="0"/>
              </a:rPr>
              <a:t>}</a:t>
            </a:r>
            <a:br>
              <a:rPr lang="en-ID" dirty="0">
                <a:latin typeface="Georgia" panose="02040502050405020303" pitchFamily="18" charset="0"/>
              </a:rPr>
            </a:br>
            <a:r>
              <a:rPr lang="en-ID" dirty="0">
                <a:latin typeface="Georgia" panose="02040502050405020303" pitchFamily="18" charset="0"/>
              </a:rPr>
              <a:t>else if( </a:t>
            </a:r>
            <a:r>
              <a:rPr lang="en-ID" b="1" dirty="0" err="1">
                <a:solidFill>
                  <a:srgbClr val="BF0000"/>
                </a:solidFill>
                <a:latin typeface="Georgia" panose="02040502050405020303" pitchFamily="18" charset="0"/>
              </a:rPr>
              <a:t>kondisi</a:t>
            </a:r>
            <a:r>
              <a:rPr lang="en-ID" b="1" dirty="0">
                <a:solidFill>
                  <a:srgbClr val="BF0000"/>
                </a:solidFill>
                <a:latin typeface="Georgia" panose="02040502050405020303" pitchFamily="18" charset="0"/>
              </a:rPr>
              <a:t> B </a:t>
            </a:r>
            <a:r>
              <a:rPr lang="en-ID" dirty="0">
                <a:latin typeface="Georgia" panose="02040502050405020303" pitchFamily="18" charset="0"/>
              </a:rPr>
              <a:t>) {</a:t>
            </a:r>
            <a:br>
              <a:rPr lang="en-ID" dirty="0">
                <a:latin typeface="Georgia" panose="02040502050405020303" pitchFamily="18" charset="0"/>
              </a:rPr>
            </a:br>
            <a:r>
              <a:rPr lang="en-ID" dirty="0" smtClean="0">
                <a:latin typeface="Georgia" panose="02040502050405020303" pitchFamily="18" charset="0"/>
              </a:rPr>
              <a:t>	</a:t>
            </a:r>
            <a:r>
              <a:rPr lang="en-ID" b="1" dirty="0" err="1" smtClean="0">
                <a:solidFill>
                  <a:srgbClr val="BF0000"/>
                </a:solidFill>
                <a:latin typeface="Georgia" panose="02040502050405020303" pitchFamily="18" charset="0"/>
              </a:rPr>
              <a:t>Kode</a:t>
            </a:r>
            <a:r>
              <a:rPr lang="en-ID" b="1" dirty="0" smtClean="0">
                <a:solidFill>
                  <a:srgbClr val="BF0000"/>
                </a:solidFill>
                <a:latin typeface="Georgia" panose="02040502050405020303" pitchFamily="18" charset="0"/>
              </a:rPr>
              <a:t> </a:t>
            </a:r>
            <a:r>
              <a:rPr lang="en-ID" b="1" dirty="0">
                <a:solidFill>
                  <a:srgbClr val="BF0000"/>
                </a:solidFill>
                <a:latin typeface="Georgia" panose="02040502050405020303" pitchFamily="18" charset="0"/>
              </a:rPr>
              <a:t>program B </a:t>
            </a:r>
            <a:endParaRPr lang="en-ID" dirty="0"/>
          </a:p>
          <a:p>
            <a:r>
              <a:rPr lang="en-ID" dirty="0">
                <a:latin typeface="Georgia" panose="02040502050405020303" pitchFamily="18" charset="0"/>
              </a:rPr>
              <a:t>} Else </a:t>
            </a:r>
            <a:endParaRPr lang="en-ID" dirty="0"/>
          </a:p>
          <a:p>
            <a:r>
              <a:rPr lang="en-ID" dirty="0">
                <a:latin typeface="Georgia" panose="02040502050405020303" pitchFamily="18" charset="0"/>
              </a:rPr>
              <a:t>{ </a:t>
            </a:r>
            <a:endParaRPr lang="en-ID" dirty="0"/>
          </a:p>
          <a:p>
            <a:r>
              <a:rPr lang="en-ID" b="1" dirty="0" smtClean="0">
                <a:solidFill>
                  <a:srgbClr val="00AF4F"/>
                </a:solidFill>
                <a:latin typeface="Georgia" panose="02040502050405020303" pitchFamily="18" charset="0"/>
              </a:rPr>
              <a:t>	</a:t>
            </a:r>
            <a:r>
              <a:rPr lang="en-ID" b="1" dirty="0" err="1" smtClean="0">
                <a:solidFill>
                  <a:srgbClr val="00AF4F"/>
                </a:solidFill>
                <a:latin typeface="Georgia" panose="02040502050405020303" pitchFamily="18" charset="0"/>
              </a:rPr>
              <a:t>Kode</a:t>
            </a:r>
            <a:r>
              <a:rPr lang="en-ID" b="1" dirty="0" smtClean="0">
                <a:solidFill>
                  <a:srgbClr val="00AF4F"/>
                </a:solidFill>
                <a:latin typeface="Georgia" panose="02040502050405020303" pitchFamily="18" charset="0"/>
              </a:rPr>
              <a:t> </a:t>
            </a:r>
            <a:r>
              <a:rPr lang="en-ID" b="1" dirty="0">
                <a:solidFill>
                  <a:srgbClr val="00AF4F"/>
                </a:solidFill>
                <a:latin typeface="Georgia" panose="02040502050405020303" pitchFamily="18" charset="0"/>
              </a:rPr>
              <a:t>program C </a:t>
            </a:r>
            <a:endParaRPr lang="en-ID" dirty="0"/>
          </a:p>
          <a:p>
            <a:r>
              <a:rPr lang="en-ID" dirty="0">
                <a:latin typeface="Georgia" panose="02040502050405020303" pitchFamily="18" charset="0"/>
              </a:rPr>
              <a:t>} </a:t>
            </a:r>
            <a:endParaRPr lang="en-ID" dirty="0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828CA5EF-A6FC-E844-9812-CB0D0179818A}"/>
              </a:ext>
            </a:extLst>
          </p:cNvPr>
          <p:cNvSpPr/>
          <p:nvPr/>
        </p:nvSpPr>
        <p:spPr>
          <a:xfrm>
            <a:off x="4277709" y="3519814"/>
            <a:ext cx="770408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dirty="0" err="1">
                <a:latin typeface="Georgia" panose="02040502050405020303" pitchFamily="18" charset="0"/>
              </a:rPr>
              <a:t>Awalnya</a:t>
            </a:r>
            <a:r>
              <a:rPr lang="en-ID" dirty="0">
                <a:latin typeface="Georgia" panose="02040502050405020303" pitchFamily="18" charset="0"/>
              </a:rPr>
              <a:t>, Program </a:t>
            </a:r>
            <a:r>
              <a:rPr lang="en-ID" dirty="0" err="1">
                <a:latin typeface="Georgia" panose="02040502050405020303" pitchFamily="18" charset="0"/>
              </a:rPr>
              <a:t>akan</a:t>
            </a:r>
            <a:r>
              <a:rPr lang="en-ID" dirty="0">
                <a:latin typeface="Georgia" panose="02040502050405020303" pitchFamily="18" charset="0"/>
              </a:rPr>
              <a:t> </a:t>
            </a:r>
            <a:r>
              <a:rPr lang="en-ID" dirty="0" err="1">
                <a:latin typeface="Georgia" panose="02040502050405020303" pitchFamily="18" charset="0"/>
              </a:rPr>
              <a:t>mengecek</a:t>
            </a:r>
            <a:r>
              <a:rPr lang="en-ID" dirty="0">
                <a:latin typeface="Georgia" panose="02040502050405020303" pitchFamily="18" charset="0"/>
              </a:rPr>
              <a:t> (</a:t>
            </a:r>
            <a:r>
              <a:rPr lang="en-ID" dirty="0" err="1">
                <a:solidFill>
                  <a:srgbClr val="006DBF"/>
                </a:solidFill>
                <a:latin typeface="Georgia" panose="02040502050405020303" pitchFamily="18" charset="0"/>
              </a:rPr>
              <a:t>kondisi</a:t>
            </a:r>
            <a:r>
              <a:rPr lang="en-ID" dirty="0">
                <a:solidFill>
                  <a:srgbClr val="006DBF"/>
                </a:solidFill>
                <a:latin typeface="Georgia" panose="02040502050405020303" pitchFamily="18" charset="0"/>
              </a:rPr>
              <a:t> A</a:t>
            </a:r>
            <a:r>
              <a:rPr lang="en-ID" dirty="0">
                <a:latin typeface="Georgia" panose="02040502050405020303" pitchFamily="18" charset="0"/>
              </a:rPr>
              <a:t>).</a:t>
            </a:r>
            <a:br>
              <a:rPr lang="en-ID" dirty="0">
                <a:latin typeface="Georgia" panose="02040502050405020303" pitchFamily="18" charset="0"/>
              </a:rPr>
            </a:br>
            <a:r>
              <a:rPr lang="en-ID" dirty="0" err="1">
                <a:latin typeface="Georgia" panose="02040502050405020303" pitchFamily="18" charset="0"/>
              </a:rPr>
              <a:t>Jika</a:t>
            </a:r>
            <a:r>
              <a:rPr lang="en-ID" dirty="0">
                <a:latin typeface="Georgia" panose="02040502050405020303" pitchFamily="18" charset="0"/>
              </a:rPr>
              <a:t> (</a:t>
            </a:r>
            <a:r>
              <a:rPr lang="en-ID" dirty="0" err="1">
                <a:solidFill>
                  <a:srgbClr val="006DBF"/>
                </a:solidFill>
                <a:latin typeface="Georgia" panose="02040502050405020303" pitchFamily="18" charset="0"/>
              </a:rPr>
              <a:t>kondisi</a:t>
            </a:r>
            <a:r>
              <a:rPr lang="en-ID" dirty="0">
                <a:solidFill>
                  <a:srgbClr val="006DBF"/>
                </a:solidFill>
                <a:latin typeface="Georgia" panose="02040502050405020303" pitchFamily="18" charset="0"/>
              </a:rPr>
              <a:t> A</a:t>
            </a:r>
            <a:r>
              <a:rPr lang="en-ID" dirty="0">
                <a:latin typeface="Georgia" panose="02040502050405020303" pitchFamily="18" charset="0"/>
              </a:rPr>
              <a:t>) </a:t>
            </a:r>
            <a:r>
              <a:rPr lang="en-ID" b="1" dirty="0">
                <a:latin typeface="Georgia" panose="02040502050405020303" pitchFamily="18" charset="0"/>
              </a:rPr>
              <a:t>TRUE/BENAR</a:t>
            </a:r>
            <a:r>
              <a:rPr lang="en-ID" dirty="0">
                <a:latin typeface="Georgia" panose="02040502050405020303" pitchFamily="18" charset="0"/>
              </a:rPr>
              <a:t>. program </a:t>
            </a:r>
            <a:r>
              <a:rPr lang="en-ID" dirty="0" err="1">
                <a:latin typeface="Georgia" panose="02040502050405020303" pitchFamily="18" charset="0"/>
              </a:rPr>
              <a:t>akan</a:t>
            </a:r>
            <a:r>
              <a:rPr lang="en-ID" dirty="0">
                <a:latin typeface="Georgia" panose="02040502050405020303" pitchFamily="18" charset="0"/>
              </a:rPr>
              <a:t> </a:t>
            </a:r>
            <a:r>
              <a:rPr lang="en-ID" dirty="0" err="1">
                <a:latin typeface="Georgia" panose="02040502050405020303" pitchFamily="18" charset="0"/>
              </a:rPr>
              <a:t>mengeksekusi</a:t>
            </a:r>
            <a:r>
              <a:rPr lang="en-ID" dirty="0">
                <a:latin typeface="Georgia" panose="02040502050405020303" pitchFamily="18" charset="0"/>
              </a:rPr>
              <a:t> (</a:t>
            </a:r>
            <a:r>
              <a:rPr lang="en-ID" dirty="0" err="1">
                <a:solidFill>
                  <a:srgbClr val="006DBF"/>
                </a:solidFill>
                <a:latin typeface="Georgia" panose="02040502050405020303" pitchFamily="18" charset="0"/>
              </a:rPr>
              <a:t>kode</a:t>
            </a:r>
            <a:r>
              <a:rPr lang="en-ID" dirty="0">
                <a:solidFill>
                  <a:srgbClr val="006DBF"/>
                </a:solidFill>
                <a:latin typeface="Georgia" panose="02040502050405020303" pitchFamily="18" charset="0"/>
              </a:rPr>
              <a:t> program A</a:t>
            </a:r>
            <a:r>
              <a:rPr lang="en-ID" dirty="0">
                <a:latin typeface="Georgia" panose="02040502050405020303" pitchFamily="18" charset="0"/>
              </a:rPr>
              <a:t>) </a:t>
            </a:r>
            <a:endParaRPr lang="en-ID" dirty="0"/>
          </a:p>
          <a:p>
            <a:r>
              <a:rPr lang="en-ID" dirty="0" err="1">
                <a:latin typeface="Georgia" panose="02040502050405020303" pitchFamily="18" charset="0"/>
              </a:rPr>
              <a:t>Jika</a:t>
            </a:r>
            <a:r>
              <a:rPr lang="en-ID" dirty="0">
                <a:latin typeface="Georgia" panose="02040502050405020303" pitchFamily="18" charset="0"/>
              </a:rPr>
              <a:t> (</a:t>
            </a:r>
            <a:r>
              <a:rPr lang="en-ID" dirty="0" err="1">
                <a:solidFill>
                  <a:srgbClr val="006DBF"/>
                </a:solidFill>
                <a:latin typeface="Georgia" panose="02040502050405020303" pitchFamily="18" charset="0"/>
              </a:rPr>
              <a:t>kondisi</a:t>
            </a:r>
            <a:r>
              <a:rPr lang="en-ID" dirty="0">
                <a:solidFill>
                  <a:srgbClr val="006DBF"/>
                </a:solidFill>
                <a:latin typeface="Georgia" panose="02040502050405020303" pitchFamily="18" charset="0"/>
              </a:rPr>
              <a:t> A</a:t>
            </a:r>
            <a:r>
              <a:rPr lang="en-ID" dirty="0">
                <a:latin typeface="Georgia" panose="02040502050405020303" pitchFamily="18" charset="0"/>
              </a:rPr>
              <a:t>) </a:t>
            </a:r>
            <a:r>
              <a:rPr lang="en-ID" b="1" dirty="0">
                <a:latin typeface="Georgia" panose="02040502050405020303" pitchFamily="18" charset="0"/>
              </a:rPr>
              <a:t>FALSE/SALAH</a:t>
            </a:r>
            <a:r>
              <a:rPr lang="en-ID" dirty="0">
                <a:latin typeface="Georgia" panose="02040502050405020303" pitchFamily="18" charset="0"/>
              </a:rPr>
              <a:t>, </a:t>
            </a:r>
            <a:r>
              <a:rPr lang="en-ID" dirty="0" err="1">
                <a:latin typeface="Georgia" panose="02040502050405020303" pitchFamily="18" charset="0"/>
              </a:rPr>
              <a:t>maka</a:t>
            </a:r>
            <a:r>
              <a:rPr lang="en-ID" dirty="0">
                <a:latin typeface="Georgia" panose="02040502050405020303" pitchFamily="18" charset="0"/>
              </a:rPr>
              <a:t> program </a:t>
            </a:r>
            <a:r>
              <a:rPr lang="en-ID" dirty="0" err="1">
                <a:latin typeface="Georgia" panose="02040502050405020303" pitchFamily="18" charset="0"/>
              </a:rPr>
              <a:t>akan</a:t>
            </a:r>
            <a:r>
              <a:rPr lang="en-ID" dirty="0">
                <a:latin typeface="Georgia" panose="02040502050405020303" pitchFamily="18" charset="0"/>
              </a:rPr>
              <a:t> </a:t>
            </a:r>
            <a:r>
              <a:rPr lang="en-ID" dirty="0" err="1">
                <a:latin typeface="Georgia" panose="02040502050405020303" pitchFamily="18" charset="0"/>
              </a:rPr>
              <a:t>mengecek</a:t>
            </a:r>
            <a:r>
              <a:rPr lang="en-ID" dirty="0">
                <a:latin typeface="Georgia" panose="02040502050405020303" pitchFamily="18" charset="0"/>
              </a:rPr>
              <a:t> (</a:t>
            </a:r>
            <a:r>
              <a:rPr lang="en-ID" dirty="0" err="1">
                <a:solidFill>
                  <a:srgbClr val="BF0000"/>
                </a:solidFill>
                <a:latin typeface="Georgia" panose="02040502050405020303" pitchFamily="18" charset="0"/>
              </a:rPr>
              <a:t>kondisi</a:t>
            </a:r>
            <a:r>
              <a:rPr lang="en-ID" dirty="0">
                <a:solidFill>
                  <a:srgbClr val="BF0000"/>
                </a:solidFill>
                <a:latin typeface="Georgia" panose="02040502050405020303" pitchFamily="18" charset="0"/>
              </a:rPr>
              <a:t> B</a:t>
            </a:r>
            <a:r>
              <a:rPr lang="en-ID" dirty="0">
                <a:latin typeface="Georgia" panose="02040502050405020303" pitchFamily="18" charset="0"/>
              </a:rPr>
              <a:t>). </a:t>
            </a:r>
            <a:endParaRPr lang="en-ID" dirty="0"/>
          </a:p>
          <a:p>
            <a:r>
              <a:rPr lang="en-ID" dirty="0" err="1">
                <a:latin typeface="Georgia" panose="02040502050405020303" pitchFamily="18" charset="0"/>
              </a:rPr>
              <a:t>jika</a:t>
            </a:r>
            <a:r>
              <a:rPr lang="en-ID" dirty="0">
                <a:latin typeface="Georgia" panose="02040502050405020303" pitchFamily="18" charset="0"/>
              </a:rPr>
              <a:t> (</a:t>
            </a:r>
            <a:r>
              <a:rPr lang="en-ID" dirty="0" err="1">
                <a:solidFill>
                  <a:srgbClr val="BF0000"/>
                </a:solidFill>
                <a:latin typeface="Georgia" panose="02040502050405020303" pitchFamily="18" charset="0"/>
              </a:rPr>
              <a:t>kondisi</a:t>
            </a:r>
            <a:r>
              <a:rPr lang="en-ID" dirty="0">
                <a:solidFill>
                  <a:srgbClr val="BF0000"/>
                </a:solidFill>
                <a:latin typeface="Georgia" panose="02040502050405020303" pitchFamily="18" charset="0"/>
              </a:rPr>
              <a:t> B</a:t>
            </a:r>
            <a:r>
              <a:rPr lang="en-ID" dirty="0">
                <a:latin typeface="Georgia" panose="02040502050405020303" pitchFamily="18" charset="0"/>
              </a:rPr>
              <a:t>) </a:t>
            </a:r>
            <a:r>
              <a:rPr lang="en-ID" b="1" dirty="0">
                <a:latin typeface="Georgia" panose="02040502050405020303" pitchFamily="18" charset="0"/>
              </a:rPr>
              <a:t>TRUE/BENAR</a:t>
            </a:r>
            <a:r>
              <a:rPr lang="en-ID" dirty="0">
                <a:latin typeface="Georgia" panose="02040502050405020303" pitchFamily="18" charset="0"/>
              </a:rPr>
              <a:t>, </a:t>
            </a:r>
            <a:r>
              <a:rPr lang="en-ID" dirty="0" err="1">
                <a:latin typeface="Georgia" panose="02040502050405020303" pitchFamily="18" charset="0"/>
              </a:rPr>
              <a:t>maka</a:t>
            </a:r>
            <a:r>
              <a:rPr lang="en-ID" dirty="0">
                <a:latin typeface="Georgia" panose="02040502050405020303" pitchFamily="18" charset="0"/>
              </a:rPr>
              <a:t> program </a:t>
            </a:r>
            <a:r>
              <a:rPr lang="en-ID" dirty="0" err="1">
                <a:latin typeface="Georgia" panose="02040502050405020303" pitchFamily="18" charset="0"/>
              </a:rPr>
              <a:t>akan</a:t>
            </a:r>
            <a:r>
              <a:rPr lang="en-ID" dirty="0">
                <a:latin typeface="Georgia" panose="02040502050405020303" pitchFamily="18" charset="0"/>
              </a:rPr>
              <a:t> </a:t>
            </a:r>
            <a:r>
              <a:rPr lang="en-ID" dirty="0" err="1">
                <a:latin typeface="Georgia" panose="02040502050405020303" pitchFamily="18" charset="0"/>
              </a:rPr>
              <a:t>mengeksekusi</a:t>
            </a:r>
            <a:r>
              <a:rPr lang="en-ID" dirty="0">
                <a:latin typeface="Georgia" panose="02040502050405020303" pitchFamily="18" charset="0"/>
              </a:rPr>
              <a:t> (</a:t>
            </a:r>
            <a:r>
              <a:rPr lang="en-ID" dirty="0" err="1">
                <a:solidFill>
                  <a:srgbClr val="BF0000"/>
                </a:solidFill>
                <a:latin typeface="Georgia" panose="02040502050405020303" pitchFamily="18" charset="0"/>
              </a:rPr>
              <a:t>kode</a:t>
            </a:r>
            <a:r>
              <a:rPr lang="en-ID" dirty="0">
                <a:solidFill>
                  <a:srgbClr val="BF0000"/>
                </a:solidFill>
                <a:latin typeface="Georgia" panose="02040502050405020303" pitchFamily="18" charset="0"/>
              </a:rPr>
              <a:t> program B</a:t>
            </a:r>
            <a:r>
              <a:rPr lang="en-ID" dirty="0">
                <a:latin typeface="Georgia" panose="02040502050405020303" pitchFamily="18" charset="0"/>
              </a:rPr>
              <a:t>). </a:t>
            </a:r>
            <a:endParaRPr lang="en-ID" dirty="0"/>
          </a:p>
          <a:p>
            <a:r>
              <a:rPr lang="en-ID" dirty="0" err="1">
                <a:latin typeface="Georgia" panose="02040502050405020303" pitchFamily="18" charset="0"/>
              </a:rPr>
              <a:t>jika</a:t>
            </a:r>
            <a:r>
              <a:rPr lang="en-ID" dirty="0">
                <a:latin typeface="Georgia" panose="02040502050405020303" pitchFamily="18" charset="0"/>
              </a:rPr>
              <a:t> (</a:t>
            </a:r>
            <a:r>
              <a:rPr lang="en-ID" dirty="0" err="1">
                <a:solidFill>
                  <a:srgbClr val="BF0000"/>
                </a:solidFill>
                <a:latin typeface="Georgia" panose="02040502050405020303" pitchFamily="18" charset="0"/>
              </a:rPr>
              <a:t>kondisi</a:t>
            </a:r>
            <a:r>
              <a:rPr lang="en-ID" dirty="0">
                <a:solidFill>
                  <a:srgbClr val="BF0000"/>
                </a:solidFill>
                <a:latin typeface="Georgia" panose="02040502050405020303" pitchFamily="18" charset="0"/>
              </a:rPr>
              <a:t> B</a:t>
            </a:r>
            <a:r>
              <a:rPr lang="en-ID" dirty="0">
                <a:latin typeface="Georgia" panose="02040502050405020303" pitchFamily="18" charset="0"/>
              </a:rPr>
              <a:t>) </a:t>
            </a:r>
            <a:r>
              <a:rPr lang="en-ID" b="1" dirty="0">
                <a:latin typeface="Georgia" panose="02040502050405020303" pitchFamily="18" charset="0"/>
              </a:rPr>
              <a:t>FALSE/SALAH</a:t>
            </a:r>
            <a:r>
              <a:rPr lang="en-ID" dirty="0">
                <a:latin typeface="Georgia" panose="02040502050405020303" pitchFamily="18" charset="0"/>
              </a:rPr>
              <a:t>, </a:t>
            </a:r>
            <a:r>
              <a:rPr lang="en-ID" dirty="0" err="1">
                <a:latin typeface="Georgia" panose="02040502050405020303" pitchFamily="18" charset="0"/>
              </a:rPr>
              <a:t>maka</a:t>
            </a:r>
            <a:r>
              <a:rPr lang="en-ID" dirty="0">
                <a:latin typeface="Georgia" panose="02040502050405020303" pitchFamily="18" charset="0"/>
              </a:rPr>
              <a:t> program </a:t>
            </a:r>
            <a:r>
              <a:rPr lang="en-ID" dirty="0" err="1">
                <a:latin typeface="Georgia" panose="02040502050405020303" pitchFamily="18" charset="0"/>
              </a:rPr>
              <a:t>akan</a:t>
            </a:r>
            <a:r>
              <a:rPr lang="en-ID" dirty="0">
                <a:latin typeface="Georgia" panose="02040502050405020303" pitchFamily="18" charset="0"/>
              </a:rPr>
              <a:t> </a:t>
            </a:r>
            <a:r>
              <a:rPr lang="en-ID" dirty="0" err="1">
                <a:latin typeface="Georgia" panose="02040502050405020303" pitchFamily="18" charset="0"/>
              </a:rPr>
              <a:t>mengeksekusi</a:t>
            </a:r>
            <a:r>
              <a:rPr lang="en-ID" dirty="0">
                <a:latin typeface="Georgia" panose="02040502050405020303" pitchFamily="18" charset="0"/>
              </a:rPr>
              <a:t> (</a:t>
            </a:r>
            <a:r>
              <a:rPr lang="en-ID" dirty="0" err="1">
                <a:solidFill>
                  <a:srgbClr val="00AF4F"/>
                </a:solidFill>
                <a:latin typeface="Georgia" panose="02040502050405020303" pitchFamily="18" charset="0"/>
              </a:rPr>
              <a:t>kode</a:t>
            </a:r>
            <a:r>
              <a:rPr lang="en-ID" dirty="0">
                <a:solidFill>
                  <a:srgbClr val="00AF4F"/>
                </a:solidFill>
                <a:latin typeface="Georgia" panose="02040502050405020303" pitchFamily="18" charset="0"/>
              </a:rPr>
              <a:t> program C</a:t>
            </a:r>
            <a:r>
              <a:rPr lang="en-ID" dirty="0">
                <a:latin typeface="Georgia" panose="02040502050405020303" pitchFamily="18" charset="0"/>
              </a:rPr>
              <a:t>). </a:t>
            </a:r>
            <a:endParaRPr lang="en-ID" dirty="0"/>
          </a:p>
        </p:txBody>
      </p:sp>
      <p:sp>
        <p:nvSpPr>
          <p:cNvPr id="3" name="TextBox 2"/>
          <p:cNvSpPr txBox="1"/>
          <p:nvPr/>
        </p:nvSpPr>
        <p:spPr>
          <a:xfrm>
            <a:off x="704038" y="1555695"/>
            <a:ext cx="106497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struktur</a:t>
            </a:r>
            <a:r>
              <a:rPr lang="en-US" sz="2800" dirty="0" smtClean="0"/>
              <a:t> </a:t>
            </a:r>
            <a:r>
              <a:rPr lang="en-US" sz="2800" dirty="0" err="1" smtClean="0"/>
              <a:t>kondisi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pemeriksaan</a:t>
            </a:r>
            <a:r>
              <a:rPr lang="en-US" sz="2800" dirty="0" smtClean="0"/>
              <a:t> </a:t>
            </a:r>
            <a:r>
              <a:rPr lang="en-US" sz="2800" dirty="0" err="1" smtClean="0"/>
              <a:t>kondisi</a:t>
            </a:r>
            <a:r>
              <a:rPr lang="en-US" sz="2800" dirty="0" smtClean="0"/>
              <a:t> </a:t>
            </a:r>
            <a:r>
              <a:rPr lang="en-US" sz="2800" dirty="0" err="1" smtClean="0"/>
              <a:t>dimulai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kondisi</a:t>
            </a:r>
            <a:r>
              <a:rPr lang="en-US" sz="2800" dirty="0" smtClean="0"/>
              <a:t> ke-1 </a:t>
            </a:r>
            <a:r>
              <a:rPr lang="en-US" sz="2800" dirty="0" err="1" smtClean="0"/>
              <a:t>sampai</a:t>
            </a:r>
            <a:r>
              <a:rPr lang="en-US" sz="2800" dirty="0" smtClean="0"/>
              <a:t> </a:t>
            </a:r>
            <a:r>
              <a:rPr lang="en-US" sz="2800" dirty="0" err="1" smtClean="0"/>
              <a:t>terakhir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85265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0320461-AA0F-B242-94DB-4A04139FC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dirty="0"/>
              <a:t>Control </a:t>
            </a:r>
            <a:r>
              <a:rPr lang="en-ID" dirty="0" smtClean="0"/>
              <a:t>Structure: For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A2453B7-38EC-D24B-9B37-65F979A95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 smtClean="0"/>
              <a:t>Perulangan</a:t>
            </a:r>
            <a:r>
              <a:rPr lang="en-ID" dirty="0" smtClean="0"/>
              <a:t> for </a:t>
            </a:r>
            <a:r>
              <a:rPr lang="en-ID" dirty="0" err="1" smtClean="0"/>
              <a:t>digunakan</a:t>
            </a:r>
            <a:r>
              <a:rPr lang="en-ID" dirty="0" smtClean="0"/>
              <a:t> sati </a:t>
            </a:r>
            <a:r>
              <a:rPr lang="en-ID" dirty="0" err="1" smtClean="0"/>
              <a:t>pernyataan</a:t>
            </a:r>
            <a:r>
              <a:rPr lang="en-ID" dirty="0" smtClean="0"/>
              <a:t>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beberapa</a:t>
            </a:r>
            <a:r>
              <a:rPr lang="en-ID" dirty="0" smtClean="0"/>
              <a:t> </a:t>
            </a:r>
            <a:r>
              <a:rPr lang="en-ID" dirty="0" err="1" smtClean="0"/>
              <a:t>pernyataan</a:t>
            </a:r>
            <a:r>
              <a:rPr lang="en-ID" dirty="0" smtClean="0"/>
              <a:t> yang </a:t>
            </a:r>
            <a:r>
              <a:rPr lang="en-ID" dirty="0" err="1" smtClean="0"/>
              <a:t>terdapat</a:t>
            </a:r>
            <a:r>
              <a:rPr lang="en-ID" dirty="0" smtClean="0"/>
              <a:t> di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blok</a:t>
            </a:r>
            <a:r>
              <a:rPr lang="en-ID" dirty="0" smtClean="0"/>
              <a:t> </a:t>
            </a:r>
            <a:r>
              <a:rPr lang="en-ID" dirty="0" err="1" smtClean="0"/>
              <a:t>perulangan</a:t>
            </a:r>
            <a:r>
              <a:rPr lang="en-ID" dirty="0" smtClean="0"/>
              <a:t> </a:t>
            </a:r>
            <a:r>
              <a:rPr lang="en-ID" dirty="0" err="1" smtClean="0"/>
              <a:t>selama</a:t>
            </a:r>
            <a:r>
              <a:rPr lang="en-ID" dirty="0" smtClean="0"/>
              <a:t> </a:t>
            </a:r>
            <a:r>
              <a:rPr lang="en-ID" dirty="0" err="1" smtClean="0"/>
              <a:t>kondisi</a:t>
            </a:r>
            <a:r>
              <a:rPr lang="en-ID" dirty="0" smtClean="0"/>
              <a:t> yang </a:t>
            </a:r>
            <a:r>
              <a:rPr lang="en-ID" dirty="0" err="1" smtClean="0"/>
              <a:t>diberikan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ekspresinya</a:t>
            </a:r>
            <a:r>
              <a:rPr lang="en-ID" dirty="0" smtClean="0"/>
              <a:t> </a:t>
            </a:r>
            <a:r>
              <a:rPr lang="en-ID" dirty="0" err="1" smtClean="0"/>
              <a:t>terpenuhi</a:t>
            </a:r>
            <a:r>
              <a:rPr lang="en-ID" dirty="0" smtClean="0"/>
              <a:t>.</a:t>
            </a:r>
          </a:p>
          <a:p>
            <a:r>
              <a:rPr lang="en-ID" b="1" dirty="0" smtClean="0">
                <a:solidFill>
                  <a:schemeClr val="accent5">
                    <a:lumMod val="75000"/>
                  </a:schemeClr>
                </a:solidFill>
              </a:rPr>
              <a:t>for(</a:t>
            </a:r>
            <a:r>
              <a:rPr lang="en-ID" b="1" dirty="0" err="1" smtClean="0">
                <a:solidFill>
                  <a:schemeClr val="accent5">
                    <a:lumMod val="75000"/>
                  </a:schemeClr>
                </a:solidFill>
              </a:rPr>
              <a:t>int</a:t>
            </a:r>
            <a:r>
              <a:rPr lang="en-ID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ID" b="1" dirty="0" err="1">
                <a:solidFill>
                  <a:schemeClr val="accent5">
                    <a:lumMod val="75000"/>
                  </a:schemeClr>
                </a:solidFill>
              </a:rPr>
              <a:t>i</a:t>
            </a:r>
            <a:r>
              <a:rPr lang="en-ID" b="1" dirty="0">
                <a:solidFill>
                  <a:schemeClr val="accent5">
                    <a:lumMod val="75000"/>
                  </a:schemeClr>
                </a:solidFill>
              </a:rPr>
              <a:t> = 0; </a:t>
            </a:r>
            <a:r>
              <a:rPr lang="en-ID" b="1" dirty="0" err="1">
                <a:solidFill>
                  <a:schemeClr val="accent5">
                    <a:lumMod val="75000"/>
                  </a:schemeClr>
                </a:solidFill>
              </a:rPr>
              <a:t>i</a:t>
            </a:r>
            <a:r>
              <a:rPr lang="en-ID" b="1" dirty="0">
                <a:solidFill>
                  <a:schemeClr val="accent5">
                    <a:lumMod val="75000"/>
                  </a:schemeClr>
                </a:solidFill>
              </a:rPr>
              <a:t> &lt; #repeats; </a:t>
            </a:r>
            <a:r>
              <a:rPr lang="en-ID" b="1" dirty="0" err="1">
                <a:solidFill>
                  <a:schemeClr val="accent5">
                    <a:lumMod val="75000"/>
                  </a:schemeClr>
                </a:solidFill>
              </a:rPr>
              <a:t>i</a:t>
            </a:r>
            <a:r>
              <a:rPr lang="en-ID" b="1" dirty="0">
                <a:solidFill>
                  <a:schemeClr val="accent5">
                    <a:lumMod val="75000"/>
                  </a:schemeClr>
                </a:solidFill>
              </a:rPr>
              <a:t>++){ } </a:t>
            </a:r>
            <a:endParaRPr lang="en-ID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ID" dirty="0"/>
              <a:t>   (</a:t>
            </a:r>
            <a:r>
              <a:rPr lang="en-ID" dirty="0" err="1"/>
              <a:t>menghitung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i</a:t>
            </a:r>
            <a:r>
              <a:rPr lang="en-ID" dirty="0"/>
              <a:t>++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kebawah</a:t>
            </a:r>
            <a:r>
              <a:rPr lang="en-ID" dirty="0"/>
              <a:t> </a:t>
            </a:r>
            <a:r>
              <a:rPr lang="en-ID" dirty="0" err="1"/>
              <a:t>i</a:t>
            </a:r>
            <a:r>
              <a:rPr lang="en-ID" dirty="0"/>
              <a:t>-- ) </a:t>
            </a:r>
          </a:p>
          <a:p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ingin</a:t>
            </a:r>
            <a:r>
              <a:rPr lang="en-ID" dirty="0"/>
              <a:t> </a:t>
            </a:r>
            <a:r>
              <a:rPr lang="en-ID" dirty="0" err="1"/>
              <a:t>mengulangi</a:t>
            </a:r>
            <a:r>
              <a:rPr lang="en-ID" dirty="0"/>
              <a:t> code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kali, </a:t>
            </a:r>
            <a:r>
              <a:rPr lang="en-ID" dirty="0" err="1"/>
              <a:t>nanti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pelajari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lanjut</a:t>
            </a:r>
            <a:r>
              <a:rPr lang="en-ID" dirty="0"/>
              <a:t> pada </a:t>
            </a:r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dirty="0" err="1"/>
              <a:t>kasus</a:t>
            </a:r>
            <a:r>
              <a:rPr lang="en-ID" dirty="0"/>
              <a:t> agar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mudah</a:t>
            </a:r>
            <a:r>
              <a:rPr lang="en-ID" dirty="0"/>
              <a:t> </a:t>
            </a:r>
            <a:r>
              <a:rPr lang="en-ID" dirty="0" err="1"/>
              <a:t>memahaminya</a:t>
            </a:r>
            <a:r>
              <a:rPr lang="en-ID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20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0320461-AA0F-B242-94DB-4A04139FC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dirty="0"/>
              <a:t>Control </a:t>
            </a:r>
            <a:r>
              <a:rPr lang="en-ID" dirty="0" smtClean="0"/>
              <a:t>Structure: While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A2453B7-38EC-D24B-9B37-65F979A95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 smtClean="0"/>
              <a:t>Perulangan</a:t>
            </a:r>
            <a:r>
              <a:rPr lang="en-ID" dirty="0" smtClean="0"/>
              <a:t> while </a:t>
            </a:r>
            <a:r>
              <a:rPr lang="en-ID" dirty="0" err="1" smtClean="0"/>
              <a:t>biasanya</a:t>
            </a:r>
            <a:r>
              <a:rPr lang="en-ID" dirty="0" smtClean="0"/>
              <a:t> </a:t>
            </a:r>
            <a:r>
              <a:rPr lang="en-ID" dirty="0" err="1" smtClean="0"/>
              <a:t>digunakan</a:t>
            </a:r>
            <a:r>
              <a:rPr lang="en-ID" dirty="0" smtClean="0"/>
              <a:t>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perulangan</a:t>
            </a:r>
            <a:r>
              <a:rPr lang="en-ID" dirty="0" smtClean="0"/>
              <a:t> yang </a:t>
            </a:r>
            <a:r>
              <a:rPr lang="en-ID" dirty="0" err="1" smtClean="0"/>
              <a:t>terus</a:t>
            </a:r>
            <a:r>
              <a:rPr lang="en-ID" dirty="0" smtClean="0"/>
              <a:t> </a:t>
            </a:r>
            <a:r>
              <a:rPr lang="en-ID" dirty="0" err="1" smtClean="0"/>
              <a:t>menerus</a:t>
            </a:r>
            <a:r>
              <a:rPr lang="en-ID" dirty="0" smtClean="0"/>
              <a:t> </a:t>
            </a:r>
            <a:r>
              <a:rPr lang="en-ID" dirty="0" err="1" smtClean="0"/>
              <a:t>berulang</a:t>
            </a:r>
            <a:r>
              <a:rPr lang="en-ID" dirty="0" smtClean="0"/>
              <a:t> </a:t>
            </a:r>
            <a:r>
              <a:rPr lang="en-ID" dirty="0" err="1" smtClean="0"/>
              <a:t>tanpa</a:t>
            </a:r>
            <a:r>
              <a:rPr lang="en-ID" dirty="0" smtClean="0"/>
              <a:t> </a:t>
            </a:r>
            <a:r>
              <a:rPr lang="en-ID" dirty="0" err="1" smtClean="0"/>
              <a:t>henti</a:t>
            </a:r>
            <a:r>
              <a:rPr lang="en-ID" dirty="0" smtClean="0"/>
              <a:t> </a:t>
            </a:r>
            <a:r>
              <a:rPr lang="en-ID" dirty="0" err="1" smtClean="0"/>
              <a:t>sampai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ekspresi</a:t>
            </a:r>
            <a:r>
              <a:rPr lang="en-ID" dirty="0" smtClean="0"/>
              <a:t> yang </a:t>
            </a:r>
            <a:r>
              <a:rPr lang="en-ID" dirty="0" err="1" smtClean="0"/>
              <a:t>berada</a:t>
            </a:r>
            <a:r>
              <a:rPr lang="en-ID" dirty="0" smtClean="0"/>
              <a:t> di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bagian</a:t>
            </a:r>
            <a:r>
              <a:rPr lang="en-ID" dirty="0" smtClean="0"/>
              <a:t> </a:t>
            </a:r>
            <a:r>
              <a:rPr lang="en-ID" dirty="0" err="1" smtClean="0"/>
              <a:t>kondisi</a:t>
            </a:r>
            <a:r>
              <a:rPr lang="en-ID" dirty="0" smtClean="0"/>
              <a:t> </a:t>
            </a:r>
            <a:r>
              <a:rPr lang="en-ID" dirty="0" err="1" smtClean="0"/>
              <a:t>menjadi</a:t>
            </a:r>
            <a:r>
              <a:rPr lang="en-ID" dirty="0" smtClean="0"/>
              <a:t> false.</a:t>
            </a:r>
          </a:p>
          <a:p>
            <a:r>
              <a:rPr lang="en-ID" b="1" dirty="0" smtClean="0">
                <a:solidFill>
                  <a:schemeClr val="accent5">
                    <a:lumMod val="75000"/>
                  </a:schemeClr>
                </a:solidFill>
              </a:rPr>
              <a:t>while(</a:t>
            </a:r>
            <a:r>
              <a:rPr lang="en-ID" b="1" dirty="0" err="1" smtClean="0">
                <a:solidFill>
                  <a:schemeClr val="accent5">
                    <a:lumMod val="75000"/>
                  </a:schemeClr>
                </a:solidFill>
              </a:rPr>
              <a:t>kondisi</a:t>
            </a:r>
            <a:r>
              <a:rPr lang="en-ID" b="1" dirty="0" smtClean="0">
                <a:solidFill>
                  <a:schemeClr val="accent5">
                    <a:lumMod val="75000"/>
                  </a:schemeClr>
                </a:solidFill>
              </a:rPr>
              <a:t>){</a:t>
            </a:r>
          </a:p>
          <a:p>
            <a:pPr marL="0" indent="0">
              <a:buNone/>
            </a:pPr>
            <a:r>
              <a:rPr lang="en-ID" b="1" dirty="0" smtClean="0">
                <a:solidFill>
                  <a:schemeClr val="accent5">
                    <a:lumMod val="75000"/>
                  </a:schemeClr>
                </a:solidFill>
              </a:rPr>
              <a:t>    //</a:t>
            </a:r>
            <a:r>
              <a:rPr lang="en-ID" b="1" dirty="0" err="1" smtClean="0">
                <a:solidFill>
                  <a:schemeClr val="accent5">
                    <a:lumMod val="75000"/>
                  </a:schemeClr>
                </a:solidFill>
              </a:rPr>
              <a:t>kode</a:t>
            </a:r>
            <a:r>
              <a:rPr lang="en-ID" b="1" dirty="0" smtClean="0">
                <a:solidFill>
                  <a:schemeClr val="accent5">
                    <a:lumMod val="75000"/>
                  </a:schemeClr>
                </a:solidFill>
              </a:rPr>
              <a:t> program</a:t>
            </a:r>
            <a:endParaRPr lang="en-ID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ID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ID" b="1" dirty="0">
                <a:solidFill>
                  <a:schemeClr val="accent5">
                    <a:lumMod val="75000"/>
                  </a:schemeClr>
                </a:solidFill>
              </a:rPr>
              <a:t>} </a:t>
            </a:r>
            <a:endParaRPr lang="en-ID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ID" dirty="0" err="1" smtClean="0"/>
              <a:t>Digunakan</a:t>
            </a:r>
            <a:r>
              <a:rPr lang="en-ID" dirty="0" smtClean="0"/>
              <a:t> </a:t>
            </a:r>
            <a:r>
              <a:rPr lang="en-ID" dirty="0" err="1" smtClean="0"/>
              <a:t>seperti</a:t>
            </a:r>
            <a:r>
              <a:rPr lang="en-ID" dirty="0" smtClean="0"/>
              <a:t> </a:t>
            </a:r>
            <a:r>
              <a:rPr lang="en-ID" dirty="0" err="1" smtClean="0"/>
              <a:t>perulangan</a:t>
            </a:r>
            <a:r>
              <a:rPr lang="en-ID" dirty="0"/>
              <a:t> for </a:t>
            </a:r>
            <a:r>
              <a:rPr lang="en-ID" dirty="0" err="1" smtClean="0"/>
              <a:t>ketika</a:t>
            </a:r>
            <a:r>
              <a:rPr lang="en-ID" dirty="0" smtClean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ingin</a:t>
            </a:r>
            <a:r>
              <a:rPr lang="en-ID" dirty="0"/>
              <a:t> </a:t>
            </a:r>
            <a:r>
              <a:rPr lang="en-ID" dirty="0" err="1"/>
              <a:t>mengulangi</a:t>
            </a:r>
            <a:r>
              <a:rPr lang="en-ID" dirty="0"/>
              <a:t> code </a:t>
            </a:r>
            <a:r>
              <a:rPr lang="en-ID" dirty="0" err="1" smtClean="0"/>
              <a:t>beberapa</a:t>
            </a:r>
            <a:r>
              <a:rPr lang="en-ID" dirty="0" smtClean="0"/>
              <a:t> kali</a:t>
            </a:r>
            <a:endParaRPr lang="en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201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Ternary 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Ternary If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</a:t>
            </a:r>
            <a:r>
              <a:rPr lang="en-US" dirty="0" err="1" smtClean="0"/>
              <a:t>pendek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percabangan</a:t>
            </a:r>
            <a:r>
              <a:rPr lang="en-US" dirty="0" smtClean="0"/>
              <a:t> if</a:t>
            </a:r>
          </a:p>
          <a:p>
            <a:r>
              <a:rPr lang="en-US" dirty="0"/>
              <a:t>expression1 ? </a:t>
            </a:r>
            <a:r>
              <a:rPr lang="en-US" dirty="0" smtClean="0"/>
              <a:t>Expression2 </a:t>
            </a:r>
            <a:r>
              <a:rPr lang="en-US" dirty="0" err="1" smtClean="0"/>
              <a:t>jika</a:t>
            </a:r>
            <a:r>
              <a:rPr lang="en-US" dirty="0" smtClean="0"/>
              <a:t> expression1 </a:t>
            </a:r>
            <a:r>
              <a:rPr lang="en-US" dirty="0" err="1" smtClean="0"/>
              <a:t>bernilai</a:t>
            </a:r>
            <a:r>
              <a:rPr lang="en-US" dirty="0" smtClean="0"/>
              <a:t> true </a:t>
            </a:r>
            <a:r>
              <a:rPr lang="en-US" dirty="0"/>
              <a:t>: </a:t>
            </a:r>
            <a:r>
              <a:rPr lang="en-US" dirty="0" smtClean="0"/>
              <a:t>expression3 </a:t>
            </a:r>
            <a:r>
              <a:rPr lang="en-US" dirty="0" err="1"/>
              <a:t>jika</a:t>
            </a:r>
            <a:r>
              <a:rPr lang="en-US" dirty="0"/>
              <a:t> expression1 </a:t>
            </a:r>
            <a:r>
              <a:rPr lang="en-US" dirty="0" err="1"/>
              <a:t>bernilai</a:t>
            </a:r>
            <a:r>
              <a:rPr lang="en-US" dirty="0"/>
              <a:t> </a:t>
            </a:r>
            <a:r>
              <a:rPr lang="en-US" dirty="0" smtClean="0"/>
              <a:t>false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586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Percabangan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Perulangan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Arduino.</a:t>
            </a:r>
          </a:p>
          <a:p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projek</a:t>
            </a:r>
            <a:r>
              <a:rPr lang="en-US" dirty="0" smtClean="0"/>
              <a:t> </a:t>
            </a:r>
            <a:r>
              <a:rPr lang="en-US" err="1" smtClean="0"/>
              <a:t>dengan</a:t>
            </a:r>
            <a:r>
              <a:rPr lang="en-US" smtClean="0"/>
              <a:t> TIM.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338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270</Words>
  <Application>Microsoft Macintosh PowerPoint</Application>
  <PresentationFormat>Widescreen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Calibri Light</vt:lpstr>
      <vt:lpstr>Georgia</vt:lpstr>
      <vt:lpstr>Wingdings</vt:lpstr>
      <vt:lpstr>Arial</vt:lpstr>
      <vt:lpstr>Office Theme</vt:lpstr>
      <vt:lpstr>Struktur Control Bahasa C</vt:lpstr>
      <vt:lpstr>Learning Outcame</vt:lpstr>
      <vt:lpstr>PowerPoint Presentation</vt:lpstr>
      <vt:lpstr>Control Structure: IF, Else IF, Else</vt:lpstr>
      <vt:lpstr>Control Structure: For </vt:lpstr>
      <vt:lpstr>Control Structure: While</vt:lpstr>
      <vt:lpstr>Ternary IF</vt:lpstr>
      <vt:lpstr>PowerPoint Presentation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Ari Muzakir</dc:creator>
  <cp:lastModifiedBy>Microsoft Office User</cp:lastModifiedBy>
  <cp:revision>15</cp:revision>
  <dcterms:created xsi:type="dcterms:W3CDTF">2018-10-09T05:54:09Z</dcterms:created>
  <dcterms:modified xsi:type="dcterms:W3CDTF">2019-10-01T05:32:42Z</dcterms:modified>
</cp:coreProperties>
</file>