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75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63270" y="1840861"/>
            <a:ext cx="10361459" cy="1025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rgbClr val="002B6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002B6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002B6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002B6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3460" y="1237057"/>
            <a:ext cx="15901079" cy="976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rgbClr val="002B6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19711" y="3044315"/>
            <a:ext cx="8726805" cy="241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" y="1"/>
              <a:ext cx="6757670" cy="2960370"/>
            </a:xfrm>
            <a:custGeom>
              <a:avLst/>
              <a:gdLst/>
              <a:ahLst/>
              <a:cxnLst/>
              <a:rect l="l" t="t" r="r" b="b"/>
              <a:pathLst>
                <a:path w="6757670" h="2960370">
                  <a:moveTo>
                    <a:pt x="4822954" y="2960227"/>
                  </a:moveTo>
                  <a:lnTo>
                    <a:pt x="0" y="2960227"/>
                  </a:lnTo>
                  <a:lnTo>
                    <a:pt x="0" y="0"/>
                  </a:lnTo>
                  <a:lnTo>
                    <a:pt x="6757419" y="0"/>
                  </a:lnTo>
                  <a:lnTo>
                    <a:pt x="6757419" y="1025889"/>
                  </a:lnTo>
                  <a:lnTo>
                    <a:pt x="4822954" y="2960227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16801" y="1"/>
              <a:ext cx="8126730" cy="1962150"/>
            </a:xfrm>
            <a:custGeom>
              <a:avLst/>
              <a:gdLst/>
              <a:ahLst/>
              <a:cxnLst/>
              <a:rect l="l" t="t" r="r" b="b"/>
              <a:pathLst>
                <a:path w="8126730" h="1962150">
                  <a:moveTo>
                    <a:pt x="6164565" y="1962134"/>
                  </a:moveTo>
                  <a:lnTo>
                    <a:pt x="1962134" y="1962134"/>
                  </a:lnTo>
                  <a:lnTo>
                    <a:pt x="0" y="0"/>
                  </a:lnTo>
                  <a:lnTo>
                    <a:pt x="8126572" y="0"/>
                  </a:lnTo>
                  <a:lnTo>
                    <a:pt x="6164565" y="1962134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1677" y="1028889"/>
              <a:ext cx="7609840" cy="9258300"/>
            </a:xfrm>
            <a:custGeom>
              <a:avLst/>
              <a:gdLst/>
              <a:ahLst/>
              <a:cxnLst/>
              <a:rect l="l" t="t" r="r" b="b"/>
              <a:pathLst>
                <a:path w="7609840" h="9258300">
                  <a:moveTo>
                    <a:pt x="5450205" y="9258109"/>
                  </a:moveTo>
                  <a:lnTo>
                    <a:pt x="4129659" y="7937436"/>
                  </a:lnTo>
                  <a:lnTo>
                    <a:pt x="1320546" y="7937436"/>
                  </a:lnTo>
                  <a:lnTo>
                    <a:pt x="0" y="9258109"/>
                  </a:lnTo>
                  <a:lnTo>
                    <a:pt x="5450205" y="9258109"/>
                  </a:lnTo>
                  <a:close/>
                </a:path>
                <a:path w="7609840" h="9258300">
                  <a:moveTo>
                    <a:pt x="7609433" y="142062"/>
                  </a:moveTo>
                  <a:lnTo>
                    <a:pt x="7606500" y="137998"/>
                  </a:lnTo>
                  <a:lnTo>
                    <a:pt x="7532357" y="109778"/>
                  </a:lnTo>
                  <a:lnTo>
                    <a:pt x="7530693" y="109270"/>
                  </a:lnTo>
                  <a:lnTo>
                    <a:pt x="7529423" y="107873"/>
                  </a:lnTo>
                  <a:lnTo>
                    <a:pt x="7523569" y="24904"/>
                  </a:lnTo>
                  <a:lnTo>
                    <a:pt x="7498588" y="0"/>
                  </a:lnTo>
                  <a:lnTo>
                    <a:pt x="7378319" y="0"/>
                  </a:lnTo>
                  <a:lnTo>
                    <a:pt x="7368629" y="1943"/>
                  </a:lnTo>
                  <a:lnTo>
                    <a:pt x="7360742" y="7226"/>
                  </a:lnTo>
                  <a:lnTo>
                    <a:pt x="7355421" y="15062"/>
                  </a:lnTo>
                  <a:lnTo>
                    <a:pt x="7353478" y="24650"/>
                  </a:lnTo>
                  <a:lnTo>
                    <a:pt x="7353478" y="24904"/>
                  </a:lnTo>
                  <a:lnTo>
                    <a:pt x="7347610" y="107873"/>
                  </a:lnTo>
                  <a:lnTo>
                    <a:pt x="7340219" y="110934"/>
                  </a:lnTo>
                  <a:lnTo>
                    <a:pt x="7331303" y="113474"/>
                  </a:lnTo>
                  <a:lnTo>
                    <a:pt x="7310552" y="120446"/>
                  </a:lnTo>
                  <a:lnTo>
                    <a:pt x="7290359" y="128574"/>
                  </a:lnTo>
                  <a:lnTo>
                    <a:pt x="7270763" y="137820"/>
                  </a:lnTo>
                  <a:lnTo>
                    <a:pt x="7251801" y="148158"/>
                  </a:lnTo>
                  <a:lnTo>
                    <a:pt x="7250277" y="149047"/>
                  </a:lnTo>
                  <a:lnTo>
                    <a:pt x="7248360" y="148920"/>
                  </a:lnTo>
                  <a:lnTo>
                    <a:pt x="7247090" y="147777"/>
                  </a:lnTo>
                  <a:lnTo>
                    <a:pt x="7185304" y="94157"/>
                  </a:lnTo>
                  <a:lnTo>
                    <a:pt x="7177087" y="88798"/>
                  </a:lnTo>
                  <a:lnTo>
                    <a:pt x="7167715" y="87020"/>
                  </a:lnTo>
                  <a:lnTo>
                    <a:pt x="7158355" y="88849"/>
                  </a:lnTo>
                  <a:lnTo>
                    <a:pt x="7150138" y="94284"/>
                  </a:lnTo>
                  <a:lnTo>
                    <a:pt x="7065150" y="179031"/>
                  </a:lnTo>
                  <a:lnTo>
                    <a:pt x="7059638" y="187236"/>
                  </a:lnTo>
                  <a:lnTo>
                    <a:pt x="7057784" y="196570"/>
                  </a:lnTo>
                  <a:lnTo>
                    <a:pt x="7059587" y="205917"/>
                  </a:lnTo>
                  <a:lnTo>
                    <a:pt x="7065023" y="214109"/>
                  </a:lnTo>
                  <a:lnTo>
                    <a:pt x="7119810" y="277012"/>
                  </a:lnTo>
                  <a:lnTo>
                    <a:pt x="7119048" y="280441"/>
                  </a:lnTo>
                  <a:lnTo>
                    <a:pt x="7107161" y="302399"/>
                  </a:lnTo>
                  <a:lnTo>
                    <a:pt x="7096747" y="325183"/>
                  </a:lnTo>
                  <a:lnTo>
                    <a:pt x="7087870" y="348754"/>
                  </a:lnTo>
                  <a:lnTo>
                    <a:pt x="7080059" y="374726"/>
                  </a:lnTo>
                  <a:lnTo>
                    <a:pt x="7078662" y="375996"/>
                  </a:lnTo>
                  <a:lnTo>
                    <a:pt x="6995338" y="381838"/>
                  </a:lnTo>
                  <a:lnTo>
                    <a:pt x="6970496" y="406742"/>
                  </a:lnTo>
                  <a:lnTo>
                    <a:pt x="6970496" y="526694"/>
                  </a:lnTo>
                  <a:lnTo>
                    <a:pt x="6972440" y="536359"/>
                  </a:lnTo>
                  <a:lnTo>
                    <a:pt x="6977735" y="544233"/>
                  </a:lnTo>
                  <a:lnTo>
                    <a:pt x="6985597" y="549529"/>
                  </a:lnTo>
                  <a:lnTo>
                    <a:pt x="6995211" y="551472"/>
                  </a:lnTo>
                  <a:lnTo>
                    <a:pt x="6995465" y="551472"/>
                  </a:lnTo>
                  <a:lnTo>
                    <a:pt x="7078662" y="557326"/>
                  </a:lnTo>
                  <a:lnTo>
                    <a:pt x="7080567" y="560247"/>
                  </a:lnTo>
                  <a:lnTo>
                    <a:pt x="7087870" y="584581"/>
                  </a:lnTo>
                  <a:lnTo>
                    <a:pt x="7096747" y="608177"/>
                  </a:lnTo>
                  <a:lnTo>
                    <a:pt x="7107161" y="630974"/>
                  </a:lnTo>
                  <a:lnTo>
                    <a:pt x="7119048" y="652881"/>
                  </a:lnTo>
                  <a:lnTo>
                    <a:pt x="7119937" y="654405"/>
                  </a:lnTo>
                  <a:lnTo>
                    <a:pt x="7119810" y="656310"/>
                  </a:lnTo>
                  <a:lnTo>
                    <a:pt x="7118667" y="657580"/>
                  </a:lnTo>
                  <a:lnTo>
                    <a:pt x="7064896" y="719213"/>
                  </a:lnTo>
                  <a:lnTo>
                    <a:pt x="7059523" y="727405"/>
                  </a:lnTo>
                  <a:lnTo>
                    <a:pt x="7057745" y="736739"/>
                  </a:lnTo>
                  <a:lnTo>
                    <a:pt x="7059574" y="746086"/>
                  </a:lnTo>
                  <a:lnTo>
                    <a:pt x="7065023" y="754278"/>
                  </a:lnTo>
                  <a:lnTo>
                    <a:pt x="7150011" y="838911"/>
                  </a:lnTo>
                  <a:lnTo>
                    <a:pt x="7158228" y="844410"/>
                  </a:lnTo>
                  <a:lnTo>
                    <a:pt x="7167588" y="846264"/>
                  </a:lnTo>
                  <a:lnTo>
                    <a:pt x="7176948" y="844461"/>
                  </a:lnTo>
                  <a:lnTo>
                    <a:pt x="7185177" y="839038"/>
                  </a:lnTo>
                  <a:lnTo>
                    <a:pt x="7248233" y="784390"/>
                  </a:lnTo>
                  <a:lnTo>
                    <a:pt x="7251674" y="785152"/>
                  </a:lnTo>
                  <a:lnTo>
                    <a:pt x="7273696" y="797013"/>
                  </a:lnTo>
                  <a:lnTo>
                    <a:pt x="7296544" y="807389"/>
                  </a:lnTo>
                  <a:lnTo>
                    <a:pt x="7320166" y="816254"/>
                  </a:lnTo>
                  <a:lnTo>
                    <a:pt x="7346213" y="824039"/>
                  </a:lnTo>
                  <a:lnTo>
                    <a:pt x="7347483" y="825436"/>
                  </a:lnTo>
                  <a:lnTo>
                    <a:pt x="7353351" y="908672"/>
                  </a:lnTo>
                  <a:lnTo>
                    <a:pt x="7378319" y="933450"/>
                  </a:lnTo>
                  <a:lnTo>
                    <a:pt x="7498588" y="933450"/>
                  </a:lnTo>
                  <a:lnTo>
                    <a:pt x="7508291" y="931506"/>
                  </a:lnTo>
                  <a:lnTo>
                    <a:pt x="7516241" y="926198"/>
                  </a:lnTo>
                  <a:lnTo>
                    <a:pt x="7521600" y="918324"/>
                  </a:lnTo>
                  <a:lnTo>
                    <a:pt x="7523556" y="908672"/>
                  </a:lnTo>
                  <a:lnTo>
                    <a:pt x="7523556" y="908418"/>
                  </a:lnTo>
                  <a:lnTo>
                    <a:pt x="7529423" y="825436"/>
                  </a:lnTo>
                  <a:lnTo>
                    <a:pt x="7532357" y="823531"/>
                  </a:lnTo>
                  <a:lnTo>
                    <a:pt x="7541476" y="820953"/>
                  </a:lnTo>
                  <a:lnTo>
                    <a:pt x="7550505" y="818197"/>
                  </a:lnTo>
                  <a:lnTo>
                    <a:pt x="7604849" y="796086"/>
                  </a:lnTo>
                  <a:lnTo>
                    <a:pt x="7609306" y="791260"/>
                  </a:lnTo>
                  <a:lnTo>
                    <a:pt x="7607770" y="789228"/>
                  </a:lnTo>
                  <a:lnTo>
                    <a:pt x="7604087" y="784390"/>
                  </a:lnTo>
                  <a:lnTo>
                    <a:pt x="7566850" y="735596"/>
                  </a:lnTo>
                  <a:lnTo>
                    <a:pt x="7549680" y="713105"/>
                  </a:lnTo>
                  <a:lnTo>
                    <a:pt x="7545984" y="713359"/>
                  </a:lnTo>
                  <a:lnTo>
                    <a:pt x="7520635" y="722896"/>
                  </a:lnTo>
                  <a:lnTo>
                    <a:pt x="7494181" y="729869"/>
                  </a:lnTo>
                  <a:lnTo>
                    <a:pt x="7466736" y="734148"/>
                  </a:lnTo>
                  <a:lnTo>
                    <a:pt x="7438453" y="735596"/>
                  </a:lnTo>
                  <a:lnTo>
                    <a:pt x="7389977" y="731266"/>
                  </a:lnTo>
                  <a:lnTo>
                    <a:pt x="7344346" y="718769"/>
                  </a:lnTo>
                  <a:lnTo>
                    <a:pt x="7302335" y="698868"/>
                  </a:lnTo>
                  <a:lnTo>
                    <a:pt x="7264692" y="672325"/>
                  </a:lnTo>
                  <a:lnTo>
                    <a:pt x="7232180" y="639902"/>
                  </a:lnTo>
                  <a:lnTo>
                    <a:pt x="7205561" y="602361"/>
                  </a:lnTo>
                  <a:lnTo>
                    <a:pt x="7185609" y="560451"/>
                  </a:lnTo>
                  <a:lnTo>
                    <a:pt x="7173087" y="514946"/>
                  </a:lnTo>
                  <a:lnTo>
                    <a:pt x="7168731" y="466598"/>
                  </a:lnTo>
                  <a:lnTo>
                    <a:pt x="7172414" y="422021"/>
                  </a:lnTo>
                  <a:lnTo>
                    <a:pt x="7183069" y="379793"/>
                  </a:lnTo>
                  <a:lnTo>
                    <a:pt x="7200125" y="340487"/>
                  </a:lnTo>
                  <a:lnTo>
                    <a:pt x="7223011" y="304711"/>
                  </a:lnTo>
                  <a:lnTo>
                    <a:pt x="7252919" y="271386"/>
                  </a:lnTo>
                  <a:lnTo>
                    <a:pt x="7288289" y="243357"/>
                  </a:lnTo>
                  <a:lnTo>
                    <a:pt x="7328763" y="221310"/>
                  </a:lnTo>
                  <a:lnTo>
                    <a:pt x="7374014" y="205917"/>
                  </a:lnTo>
                  <a:lnTo>
                    <a:pt x="7423671" y="197840"/>
                  </a:lnTo>
                  <a:lnTo>
                    <a:pt x="7438453" y="197586"/>
                  </a:lnTo>
                  <a:lnTo>
                    <a:pt x="7442276" y="197586"/>
                  </a:lnTo>
                  <a:lnTo>
                    <a:pt x="7485761" y="201879"/>
                  </a:lnTo>
                  <a:lnTo>
                    <a:pt x="7546111" y="219951"/>
                  </a:lnTo>
                  <a:lnTo>
                    <a:pt x="7547762" y="220713"/>
                  </a:lnTo>
                  <a:lnTo>
                    <a:pt x="7549807" y="220205"/>
                  </a:lnTo>
                  <a:lnTo>
                    <a:pt x="7567054" y="197586"/>
                  </a:lnTo>
                  <a:lnTo>
                    <a:pt x="7604099" y="149047"/>
                  </a:lnTo>
                  <a:lnTo>
                    <a:pt x="7609433" y="142062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75390" y="9457936"/>
              <a:ext cx="6113145" cy="829310"/>
            </a:xfrm>
            <a:custGeom>
              <a:avLst/>
              <a:gdLst/>
              <a:ahLst/>
              <a:cxnLst/>
              <a:rect l="l" t="t" r="r" b="b"/>
              <a:pathLst>
                <a:path w="6113144" h="829309">
                  <a:moveTo>
                    <a:pt x="6112609" y="829062"/>
                  </a:moveTo>
                  <a:lnTo>
                    <a:pt x="0" y="829062"/>
                  </a:lnTo>
                  <a:lnTo>
                    <a:pt x="0" y="823340"/>
                  </a:lnTo>
                  <a:lnTo>
                    <a:pt x="823341" y="0"/>
                  </a:lnTo>
                  <a:lnTo>
                    <a:pt x="6112609" y="0"/>
                  </a:lnTo>
                  <a:lnTo>
                    <a:pt x="6112609" y="829062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419724" y="5096530"/>
              <a:ext cx="868680" cy="5190490"/>
            </a:xfrm>
            <a:custGeom>
              <a:avLst/>
              <a:gdLst/>
              <a:ahLst/>
              <a:cxnLst/>
              <a:rect l="l" t="t" r="r" b="b"/>
              <a:pathLst>
                <a:path w="868680" h="5190490">
                  <a:moveTo>
                    <a:pt x="868275" y="5190462"/>
                  </a:moveTo>
                  <a:lnTo>
                    <a:pt x="837943" y="5190462"/>
                  </a:lnTo>
                  <a:lnTo>
                    <a:pt x="0" y="4352516"/>
                  </a:lnTo>
                  <a:lnTo>
                    <a:pt x="0" y="868274"/>
                  </a:lnTo>
                  <a:lnTo>
                    <a:pt x="868275" y="0"/>
                  </a:lnTo>
                  <a:lnTo>
                    <a:pt x="868275" y="5190462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667944" y="1205309"/>
            <a:ext cx="1179830" cy="523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50" spc="-20" dirty="0">
                <a:latin typeface="Arial Black"/>
                <a:cs typeface="Arial Black"/>
              </a:rPr>
              <a:t>@pdk</a:t>
            </a:r>
            <a:endParaRPr sz="325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56251" y="3165659"/>
            <a:ext cx="15293975" cy="2634615"/>
          </a:xfrm>
          <a:prstGeom prst="rect">
            <a:avLst/>
          </a:prstGeom>
        </p:spPr>
        <p:txBody>
          <a:bodyPr vert="horz" wrap="square" lIns="0" tIns="494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90"/>
              </a:spcBef>
            </a:pPr>
            <a:r>
              <a:rPr sz="8700" spc="-204" dirty="0">
                <a:latin typeface="Verdana"/>
                <a:cs typeface="Verdana"/>
              </a:rPr>
              <a:t>MENGIDENTIFIKASI</a:t>
            </a:r>
            <a:r>
              <a:rPr sz="8700" spc="-490" dirty="0">
                <a:latin typeface="Verdana"/>
                <a:cs typeface="Verdana"/>
              </a:rPr>
              <a:t> </a:t>
            </a:r>
            <a:r>
              <a:rPr sz="8700" spc="630" dirty="0">
                <a:latin typeface="Verdana"/>
                <a:cs typeface="Verdana"/>
              </a:rPr>
              <a:t>PASAR</a:t>
            </a:r>
            <a:endParaRPr sz="8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  <a:tabLst>
                <a:tab pos="3531870" algn="l"/>
                <a:tab pos="4455795" algn="l"/>
                <a:tab pos="9137015" algn="l"/>
                <a:tab pos="12483465" algn="l"/>
              </a:tabLst>
            </a:pPr>
            <a:r>
              <a:rPr sz="3850" spc="275" dirty="0">
                <a:latin typeface="Trebuchet MS"/>
                <a:cs typeface="Trebuchet MS"/>
              </a:rPr>
              <a:t>S</a:t>
            </a:r>
            <a:r>
              <a:rPr sz="3850" spc="484" dirty="0">
                <a:latin typeface="Trebuchet MS"/>
                <a:cs typeface="Trebuchet MS"/>
              </a:rPr>
              <a:t> </a:t>
            </a:r>
            <a:r>
              <a:rPr sz="3850" spc="100" dirty="0">
                <a:latin typeface="Trebuchet MS"/>
                <a:cs typeface="Trebuchet MS"/>
              </a:rPr>
              <a:t>E</a:t>
            </a:r>
            <a:r>
              <a:rPr sz="3850" spc="490" dirty="0">
                <a:latin typeface="Trebuchet MS"/>
                <a:cs typeface="Trebuchet MS"/>
              </a:rPr>
              <a:t> </a:t>
            </a:r>
            <a:r>
              <a:rPr sz="3850" dirty="0">
                <a:latin typeface="Trebuchet MS"/>
                <a:cs typeface="Trebuchet MS"/>
              </a:rPr>
              <a:t>G</a:t>
            </a:r>
            <a:r>
              <a:rPr sz="3850" spc="490" dirty="0">
                <a:latin typeface="Trebuchet MS"/>
                <a:cs typeface="Trebuchet MS"/>
              </a:rPr>
              <a:t> </a:t>
            </a:r>
            <a:r>
              <a:rPr sz="3850" spc="680" dirty="0">
                <a:latin typeface="Trebuchet MS"/>
                <a:cs typeface="Trebuchet MS"/>
              </a:rPr>
              <a:t>M</a:t>
            </a:r>
            <a:r>
              <a:rPr sz="3850" spc="495" dirty="0">
                <a:latin typeface="Trebuchet MS"/>
                <a:cs typeface="Trebuchet MS"/>
              </a:rPr>
              <a:t> </a:t>
            </a:r>
            <a:r>
              <a:rPr sz="3850" spc="100" dirty="0">
                <a:latin typeface="Trebuchet MS"/>
                <a:cs typeface="Trebuchet MS"/>
              </a:rPr>
              <a:t>E</a:t>
            </a:r>
            <a:r>
              <a:rPr sz="3850" spc="495" dirty="0">
                <a:latin typeface="Trebuchet MS"/>
                <a:cs typeface="Trebuchet MS"/>
              </a:rPr>
              <a:t> </a:t>
            </a:r>
            <a:r>
              <a:rPr sz="3850" spc="95" dirty="0">
                <a:latin typeface="Trebuchet MS"/>
                <a:cs typeface="Trebuchet MS"/>
              </a:rPr>
              <a:t>N</a:t>
            </a:r>
            <a:r>
              <a:rPr sz="3850" dirty="0">
                <a:latin typeface="Trebuchet MS"/>
                <a:cs typeface="Trebuchet MS"/>
              </a:rPr>
              <a:t>	</a:t>
            </a:r>
            <a:r>
              <a:rPr sz="3850" spc="220" dirty="0">
                <a:latin typeface="Trebuchet MS"/>
                <a:cs typeface="Trebuchet MS"/>
              </a:rPr>
              <a:t>&amp;</a:t>
            </a:r>
            <a:r>
              <a:rPr sz="3850" dirty="0">
                <a:latin typeface="Trebuchet MS"/>
                <a:cs typeface="Trebuchet MS"/>
              </a:rPr>
              <a:t>	P</a:t>
            </a:r>
            <a:r>
              <a:rPr sz="3850" spc="455" dirty="0">
                <a:latin typeface="Trebuchet MS"/>
                <a:cs typeface="Trebuchet MS"/>
              </a:rPr>
              <a:t> </a:t>
            </a:r>
            <a:r>
              <a:rPr sz="3850" spc="100" dirty="0">
                <a:latin typeface="Trebuchet MS"/>
                <a:cs typeface="Trebuchet MS"/>
              </a:rPr>
              <a:t>E</a:t>
            </a:r>
            <a:r>
              <a:rPr sz="3850" spc="465" dirty="0">
                <a:latin typeface="Trebuchet MS"/>
                <a:cs typeface="Trebuchet MS"/>
              </a:rPr>
              <a:t> </a:t>
            </a:r>
            <a:r>
              <a:rPr sz="3850" spc="680" dirty="0">
                <a:latin typeface="Trebuchet MS"/>
                <a:cs typeface="Trebuchet MS"/>
              </a:rPr>
              <a:t>M</a:t>
            </a:r>
            <a:r>
              <a:rPr sz="3850" spc="465" dirty="0">
                <a:latin typeface="Trebuchet MS"/>
                <a:cs typeface="Trebuchet MS"/>
              </a:rPr>
              <a:t> </a:t>
            </a:r>
            <a:r>
              <a:rPr sz="3850" dirty="0">
                <a:latin typeface="Trebuchet MS"/>
                <a:cs typeface="Trebuchet MS"/>
              </a:rPr>
              <a:t>I</a:t>
            </a:r>
            <a:r>
              <a:rPr sz="3850" spc="465" dirty="0">
                <a:latin typeface="Trebuchet MS"/>
                <a:cs typeface="Trebuchet MS"/>
              </a:rPr>
              <a:t> </a:t>
            </a:r>
            <a:r>
              <a:rPr sz="3850" dirty="0">
                <a:latin typeface="Trebuchet MS"/>
                <a:cs typeface="Trebuchet MS"/>
              </a:rPr>
              <a:t>L</a:t>
            </a:r>
            <a:r>
              <a:rPr sz="3850" spc="465" dirty="0">
                <a:latin typeface="Trebuchet MS"/>
                <a:cs typeface="Trebuchet MS"/>
              </a:rPr>
              <a:t> </a:t>
            </a:r>
            <a:r>
              <a:rPr sz="3850" dirty="0">
                <a:latin typeface="Trebuchet MS"/>
                <a:cs typeface="Trebuchet MS"/>
              </a:rPr>
              <a:t>I</a:t>
            </a:r>
            <a:r>
              <a:rPr sz="3850" spc="465" dirty="0">
                <a:latin typeface="Trebuchet MS"/>
                <a:cs typeface="Trebuchet MS"/>
              </a:rPr>
              <a:t> </a:t>
            </a:r>
            <a:r>
              <a:rPr sz="3850" spc="75" dirty="0">
                <a:latin typeface="Trebuchet MS"/>
                <a:cs typeface="Trebuchet MS"/>
              </a:rPr>
              <a:t>H</a:t>
            </a:r>
            <a:r>
              <a:rPr sz="3850" spc="465" dirty="0">
                <a:latin typeface="Trebuchet MS"/>
                <a:cs typeface="Trebuchet MS"/>
              </a:rPr>
              <a:t> </a:t>
            </a:r>
            <a:r>
              <a:rPr sz="3850" spc="135" dirty="0">
                <a:latin typeface="Trebuchet MS"/>
                <a:cs typeface="Trebuchet MS"/>
              </a:rPr>
              <a:t>A</a:t>
            </a:r>
            <a:r>
              <a:rPr sz="3850" spc="470" dirty="0">
                <a:latin typeface="Trebuchet MS"/>
                <a:cs typeface="Trebuchet MS"/>
              </a:rPr>
              <a:t> </a:t>
            </a:r>
            <a:r>
              <a:rPr sz="3850" spc="95" dirty="0">
                <a:latin typeface="Trebuchet MS"/>
                <a:cs typeface="Trebuchet MS"/>
              </a:rPr>
              <a:t>N</a:t>
            </a:r>
            <a:r>
              <a:rPr sz="3850" dirty="0">
                <a:latin typeface="Trebuchet MS"/>
                <a:cs typeface="Trebuchet MS"/>
              </a:rPr>
              <a:t>	T</a:t>
            </a:r>
            <a:r>
              <a:rPr sz="3850" spc="455" dirty="0">
                <a:latin typeface="Trebuchet MS"/>
                <a:cs typeface="Trebuchet MS"/>
              </a:rPr>
              <a:t> </a:t>
            </a:r>
            <a:r>
              <a:rPr sz="3850" spc="135" dirty="0">
                <a:latin typeface="Trebuchet MS"/>
                <a:cs typeface="Trebuchet MS"/>
              </a:rPr>
              <a:t>A</a:t>
            </a:r>
            <a:r>
              <a:rPr sz="3850" spc="455" dirty="0">
                <a:latin typeface="Trebuchet MS"/>
                <a:cs typeface="Trebuchet MS"/>
              </a:rPr>
              <a:t> </a:t>
            </a:r>
            <a:r>
              <a:rPr sz="3850" spc="200" dirty="0">
                <a:latin typeface="Trebuchet MS"/>
                <a:cs typeface="Trebuchet MS"/>
              </a:rPr>
              <a:t>R</a:t>
            </a:r>
            <a:r>
              <a:rPr sz="3850" spc="455" dirty="0">
                <a:latin typeface="Trebuchet MS"/>
                <a:cs typeface="Trebuchet MS"/>
              </a:rPr>
              <a:t> </a:t>
            </a:r>
            <a:r>
              <a:rPr sz="3850" dirty="0">
                <a:latin typeface="Trebuchet MS"/>
                <a:cs typeface="Trebuchet MS"/>
              </a:rPr>
              <a:t>G</a:t>
            </a:r>
            <a:r>
              <a:rPr sz="3850" spc="455" dirty="0">
                <a:latin typeface="Trebuchet MS"/>
                <a:cs typeface="Trebuchet MS"/>
              </a:rPr>
              <a:t> </a:t>
            </a:r>
            <a:r>
              <a:rPr sz="3850" spc="100" dirty="0">
                <a:latin typeface="Trebuchet MS"/>
                <a:cs typeface="Trebuchet MS"/>
              </a:rPr>
              <a:t>E</a:t>
            </a:r>
            <a:r>
              <a:rPr sz="3850" spc="455" dirty="0">
                <a:latin typeface="Trebuchet MS"/>
                <a:cs typeface="Trebuchet MS"/>
              </a:rPr>
              <a:t> </a:t>
            </a:r>
            <a:r>
              <a:rPr sz="3850" spc="-50" dirty="0">
                <a:latin typeface="Trebuchet MS"/>
                <a:cs typeface="Trebuchet MS"/>
              </a:rPr>
              <a:t>T</a:t>
            </a:r>
            <a:r>
              <a:rPr sz="3850" dirty="0">
                <a:latin typeface="Trebuchet MS"/>
                <a:cs typeface="Trebuchet MS"/>
              </a:rPr>
              <a:t>	P</a:t>
            </a:r>
            <a:r>
              <a:rPr sz="3850" spc="475" dirty="0">
                <a:latin typeface="Trebuchet MS"/>
                <a:cs typeface="Trebuchet MS"/>
              </a:rPr>
              <a:t> </a:t>
            </a:r>
            <a:r>
              <a:rPr sz="3850" spc="135" dirty="0">
                <a:latin typeface="Trebuchet MS"/>
                <a:cs typeface="Trebuchet MS"/>
              </a:rPr>
              <a:t>A</a:t>
            </a:r>
            <a:r>
              <a:rPr sz="3850" spc="475" dirty="0">
                <a:latin typeface="Trebuchet MS"/>
                <a:cs typeface="Trebuchet MS"/>
              </a:rPr>
              <a:t> </a:t>
            </a:r>
            <a:r>
              <a:rPr sz="3850" spc="275" dirty="0">
                <a:latin typeface="Trebuchet MS"/>
                <a:cs typeface="Trebuchet MS"/>
              </a:rPr>
              <a:t>S</a:t>
            </a:r>
            <a:r>
              <a:rPr sz="3850" spc="475" dirty="0">
                <a:latin typeface="Trebuchet MS"/>
                <a:cs typeface="Trebuchet MS"/>
              </a:rPr>
              <a:t> </a:t>
            </a:r>
            <a:r>
              <a:rPr sz="3850" spc="135" dirty="0">
                <a:latin typeface="Trebuchet MS"/>
                <a:cs typeface="Trebuchet MS"/>
              </a:rPr>
              <a:t>A</a:t>
            </a:r>
            <a:r>
              <a:rPr sz="3850" spc="475" dirty="0">
                <a:latin typeface="Trebuchet MS"/>
                <a:cs typeface="Trebuchet MS"/>
              </a:rPr>
              <a:t> </a:t>
            </a:r>
            <a:r>
              <a:rPr sz="3850" spc="150" dirty="0">
                <a:latin typeface="Trebuchet MS"/>
                <a:cs typeface="Trebuchet MS"/>
              </a:rPr>
              <a:t>R</a:t>
            </a:r>
            <a:endParaRPr sz="3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482569" cy="1028700"/>
            <a:chOff x="0" y="0"/>
            <a:chExt cx="15482569" cy="1028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5270" cy="1028700"/>
            </a:xfrm>
            <a:custGeom>
              <a:avLst/>
              <a:gdLst/>
              <a:ahLst/>
              <a:cxnLst/>
              <a:rect l="l" t="t" r="r" b="b"/>
              <a:pathLst>
                <a:path w="9145270" h="1028700">
                  <a:moveTo>
                    <a:pt x="0" y="0"/>
                  </a:moveTo>
                  <a:lnTo>
                    <a:pt x="9144814" y="0"/>
                  </a:lnTo>
                  <a:lnTo>
                    <a:pt x="9144814" y="1028695"/>
                  </a:lnTo>
                  <a:lnTo>
                    <a:pt x="0" y="10286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37436" y="0"/>
              <a:ext cx="9545320" cy="794385"/>
            </a:xfrm>
            <a:custGeom>
              <a:avLst/>
              <a:gdLst/>
              <a:ahLst/>
              <a:cxnLst/>
              <a:rect l="l" t="t" r="r" b="b"/>
              <a:pathLst>
                <a:path w="9545319" h="794385">
                  <a:moveTo>
                    <a:pt x="9544784" y="794382"/>
                  </a:moveTo>
                  <a:lnTo>
                    <a:pt x="0" y="794382"/>
                  </a:lnTo>
                  <a:lnTo>
                    <a:pt x="0" y="0"/>
                  </a:lnTo>
                  <a:lnTo>
                    <a:pt x="9544784" y="0"/>
                  </a:lnTo>
                  <a:lnTo>
                    <a:pt x="9544784" y="794382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5774720" y="167905"/>
            <a:ext cx="2324735" cy="2324100"/>
          </a:xfrm>
          <a:custGeom>
            <a:avLst/>
            <a:gdLst/>
            <a:ahLst/>
            <a:cxnLst/>
            <a:rect l="l" t="t" r="r" b="b"/>
            <a:pathLst>
              <a:path w="2324734" h="2324100">
                <a:moveTo>
                  <a:pt x="2324277" y="145796"/>
                </a:moveTo>
                <a:lnTo>
                  <a:pt x="2178469" y="0"/>
                </a:lnTo>
                <a:lnTo>
                  <a:pt x="143014" y="0"/>
                </a:lnTo>
                <a:lnTo>
                  <a:pt x="0" y="143002"/>
                </a:lnTo>
                <a:lnTo>
                  <a:pt x="0" y="2186025"/>
                </a:lnTo>
                <a:lnTo>
                  <a:pt x="138049" y="2324074"/>
                </a:lnTo>
                <a:lnTo>
                  <a:pt x="2183549" y="2324074"/>
                </a:lnTo>
                <a:lnTo>
                  <a:pt x="2324277" y="2183358"/>
                </a:lnTo>
                <a:lnTo>
                  <a:pt x="2324277" y="145796"/>
                </a:lnTo>
                <a:close/>
              </a:path>
            </a:pathLst>
          </a:custGeom>
          <a:solidFill>
            <a:srgbClr val="034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88707" y="9186849"/>
            <a:ext cx="3132455" cy="1100455"/>
          </a:xfrm>
          <a:custGeom>
            <a:avLst/>
            <a:gdLst/>
            <a:ahLst/>
            <a:cxnLst/>
            <a:rect l="l" t="t" r="r" b="b"/>
            <a:pathLst>
              <a:path w="3132455" h="1100454">
                <a:moveTo>
                  <a:pt x="3132404" y="1100162"/>
                </a:moveTo>
                <a:lnTo>
                  <a:pt x="3068167" y="0"/>
                </a:lnTo>
                <a:lnTo>
                  <a:pt x="0" y="179082"/>
                </a:lnTo>
                <a:lnTo>
                  <a:pt x="0" y="401726"/>
                </a:lnTo>
                <a:lnTo>
                  <a:pt x="40779" y="1100162"/>
                </a:lnTo>
                <a:lnTo>
                  <a:pt x="3132404" y="1100162"/>
                </a:lnTo>
                <a:close/>
              </a:path>
            </a:pathLst>
          </a:custGeom>
          <a:solidFill>
            <a:srgbClr val="00A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0095609" y="1019170"/>
            <a:ext cx="7240270" cy="38100"/>
            <a:chOff x="10095609" y="1019170"/>
            <a:chExt cx="7240270" cy="38100"/>
          </a:xfrm>
        </p:grpSpPr>
        <p:sp>
          <p:nvSpPr>
            <p:cNvPr id="8" name="object 8"/>
            <p:cNvSpPr/>
            <p:nvPr/>
          </p:nvSpPr>
          <p:spPr>
            <a:xfrm>
              <a:off x="10095609" y="1038220"/>
              <a:ext cx="7201534" cy="0"/>
            </a:xfrm>
            <a:custGeom>
              <a:avLst/>
              <a:gdLst/>
              <a:ahLst/>
              <a:cxnLst/>
              <a:rect l="l" t="t" r="r" b="b"/>
              <a:pathLst>
                <a:path w="7201534">
                  <a:moveTo>
                    <a:pt x="0" y="0"/>
                  </a:moveTo>
                  <a:lnTo>
                    <a:pt x="7201453" y="0"/>
                  </a:lnTo>
                </a:path>
              </a:pathLst>
            </a:custGeom>
            <a:ln w="38099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095598" y="1019174"/>
              <a:ext cx="7240270" cy="38100"/>
            </a:xfrm>
            <a:custGeom>
              <a:avLst/>
              <a:gdLst/>
              <a:ahLst/>
              <a:cxnLst/>
              <a:rect l="l" t="t" r="r" b="b"/>
              <a:pathLst>
                <a:path w="7240269" h="38100">
                  <a:moveTo>
                    <a:pt x="38112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8112" y="38100"/>
                  </a:lnTo>
                  <a:lnTo>
                    <a:pt x="38112" y="0"/>
                  </a:lnTo>
                  <a:close/>
                </a:path>
                <a:path w="7240269" h="38100">
                  <a:moveTo>
                    <a:pt x="7240194" y="0"/>
                  </a:moveTo>
                  <a:lnTo>
                    <a:pt x="7239559" y="0"/>
                  </a:lnTo>
                  <a:lnTo>
                    <a:pt x="7239559" y="38100"/>
                  </a:lnTo>
                  <a:lnTo>
                    <a:pt x="7240194" y="38100"/>
                  </a:lnTo>
                  <a:lnTo>
                    <a:pt x="72401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71815" y="1038220"/>
              <a:ext cx="7125334" cy="0"/>
            </a:xfrm>
            <a:custGeom>
              <a:avLst/>
              <a:gdLst/>
              <a:ahLst/>
              <a:cxnLst/>
              <a:rect l="l" t="t" r="r" b="b"/>
              <a:pathLst>
                <a:path w="7125334">
                  <a:moveTo>
                    <a:pt x="0" y="0"/>
                  </a:moveTo>
                  <a:lnTo>
                    <a:pt x="7125247" y="0"/>
                  </a:lnTo>
                </a:path>
              </a:pathLst>
            </a:custGeom>
            <a:ln w="38099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335165" y="1019170"/>
              <a:ext cx="635" cy="38100"/>
            </a:xfrm>
            <a:custGeom>
              <a:avLst/>
              <a:gdLst/>
              <a:ahLst/>
              <a:cxnLst/>
              <a:rect l="l" t="t" r="r" b="b"/>
              <a:pathLst>
                <a:path w="634" h="38100">
                  <a:moveTo>
                    <a:pt x="635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635" y="0"/>
                  </a:lnTo>
                  <a:lnTo>
                    <a:pt x="635" y="38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6082088" y="1028695"/>
            <a:ext cx="2205990" cy="9258300"/>
            <a:chOff x="16082088" y="1028695"/>
            <a:chExt cx="2205990" cy="9258300"/>
          </a:xfrm>
        </p:grpSpPr>
        <p:sp>
          <p:nvSpPr>
            <p:cNvPr id="13" name="object 13"/>
            <p:cNvSpPr/>
            <p:nvPr/>
          </p:nvSpPr>
          <p:spPr>
            <a:xfrm>
              <a:off x="17297698" y="748277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8102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38102" y="0"/>
                  </a:lnTo>
                  <a:lnTo>
                    <a:pt x="38102" y="38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316749" y="1082034"/>
              <a:ext cx="0" cy="6362700"/>
            </a:xfrm>
            <a:custGeom>
              <a:avLst/>
              <a:gdLst/>
              <a:ahLst/>
              <a:cxnLst/>
              <a:rect l="l" t="t" r="r" b="b"/>
              <a:pathLst>
                <a:path h="6362700">
                  <a:moveTo>
                    <a:pt x="0" y="0"/>
                  </a:moveTo>
                  <a:lnTo>
                    <a:pt x="0" y="6362640"/>
                  </a:lnTo>
                </a:path>
              </a:pathLst>
            </a:custGeom>
            <a:ln w="3810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297692" y="1028699"/>
              <a:ext cx="38100" cy="6492240"/>
            </a:xfrm>
            <a:custGeom>
              <a:avLst/>
              <a:gdLst/>
              <a:ahLst/>
              <a:cxnLst/>
              <a:rect l="l" t="t" r="r" b="b"/>
              <a:pathLst>
                <a:path w="38100" h="6492240">
                  <a:moveTo>
                    <a:pt x="38100" y="6454076"/>
                  </a:moveTo>
                  <a:lnTo>
                    <a:pt x="0" y="6454076"/>
                  </a:lnTo>
                  <a:lnTo>
                    <a:pt x="0" y="6492176"/>
                  </a:lnTo>
                  <a:lnTo>
                    <a:pt x="38100" y="6492176"/>
                  </a:lnTo>
                  <a:lnTo>
                    <a:pt x="38100" y="6454076"/>
                  </a:lnTo>
                  <a:close/>
                </a:path>
                <a:path w="38100" h="6492240">
                  <a:moveTo>
                    <a:pt x="381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100" y="1524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82088" y="7520875"/>
              <a:ext cx="2205990" cy="2766695"/>
            </a:xfrm>
            <a:custGeom>
              <a:avLst/>
              <a:gdLst/>
              <a:ahLst/>
              <a:cxnLst/>
              <a:rect l="l" t="t" r="r" b="b"/>
              <a:pathLst>
                <a:path w="2205990" h="2766695">
                  <a:moveTo>
                    <a:pt x="0" y="0"/>
                  </a:moveTo>
                  <a:lnTo>
                    <a:pt x="2205911" y="0"/>
                  </a:lnTo>
                  <a:lnTo>
                    <a:pt x="2205911" y="2766125"/>
                  </a:lnTo>
                  <a:lnTo>
                    <a:pt x="0" y="2766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978025">
              <a:lnSpc>
                <a:spcPct val="100000"/>
              </a:lnSpc>
              <a:spcBef>
                <a:spcPts val="140"/>
              </a:spcBef>
            </a:pPr>
            <a:r>
              <a:rPr sz="6200" spc="675" dirty="0"/>
              <a:t>Pola</a:t>
            </a:r>
            <a:r>
              <a:rPr sz="6200" spc="-50" dirty="0"/>
              <a:t> </a:t>
            </a:r>
            <a:r>
              <a:rPr sz="6200" spc="905" dirty="0"/>
              <a:t>Segmentasi</a:t>
            </a:r>
            <a:r>
              <a:rPr sz="6200" spc="-45" dirty="0"/>
              <a:t> </a:t>
            </a:r>
            <a:r>
              <a:rPr sz="6200" spc="985" dirty="0"/>
              <a:t>Pasar</a:t>
            </a:r>
            <a:endParaRPr sz="6200"/>
          </a:p>
        </p:txBody>
      </p:sp>
      <p:sp>
        <p:nvSpPr>
          <p:cNvPr id="18" name="object 18"/>
          <p:cNvSpPr txBox="1"/>
          <p:nvPr/>
        </p:nvSpPr>
        <p:spPr>
          <a:xfrm>
            <a:off x="3237363" y="2936879"/>
            <a:ext cx="5829300" cy="3729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sz="5200" spc="-195" dirty="0">
                <a:solidFill>
                  <a:srgbClr val="002B66"/>
                </a:solidFill>
                <a:latin typeface="Trebuchet MS"/>
                <a:cs typeface="Trebuchet MS"/>
              </a:rPr>
              <a:t>Segmen</a:t>
            </a:r>
            <a:r>
              <a:rPr sz="5200" spc="-240" dirty="0">
                <a:solidFill>
                  <a:srgbClr val="002B66"/>
                </a:solidFill>
                <a:latin typeface="Trebuchet MS"/>
                <a:cs typeface="Trebuchet MS"/>
              </a:rPr>
              <a:t> </a:t>
            </a:r>
            <a:r>
              <a:rPr sz="5200" spc="-390" dirty="0">
                <a:solidFill>
                  <a:srgbClr val="002B66"/>
                </a:solidFill>
                <a:latin typeface="Trebuchet MS"/>
                <a:cs typeface="Trebuchet MS"/>
              </a:rPr>
              <a:t>preferensi:</a:t>
            </a:r>
            <a:endParaRPr sz="5200">
              <a:latin typeface="Trebuchet MS"/>
              <a:cs typeface="Trebuchet MS"/>
            </a:endParaRPr>
          </a:p>
          <a:p>
            <a:pPr marL="12700" marR="5080">
              <a:lnSpc>
                <a:spcPct val="116399"/>
              </a:lnSpc>
              <a:spcBef>
                <a:spcPts val="4690"/>
              </a:spcBef>
            </a:pPr>
            <a:r>
              <a:rPr sz="4350" spc="-500" dirty="0">
                <a:solidFill>
                  <a:srgbClr val="002B66"/>
                </a:solidFill>
                <a:latin typeface="Cambria"/>
                <a:cs typeface="Cambria"/>
              </a:rPr>
              <a:t>1.</a:t>
            </a:r>
            <a:r>
              <a:rPr sz="4350" spc="35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4350" spc="-114" dirty="0">
                <a:solidFill>
                  <a:srgbClr val="002B66"/>
                </a:solidFill>
                <a:latin typeface="Cambria"/>
                <a:cs typeface="Cambria"/>
              </a:rPr>
              <a:t>Preferensi</a:t>
            </a:r>
            <a:r>
              <a:rPr sz="4350" spc="-65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4350" spc="-10" dirty="0">
                <a:solidFill>
                  <a:srgbClr val="002B66"/>
                </a:solidFill>
                <a:latin typeface="Cambria"/>
                <a:cs typeface="Cambria"/>
              </a:rPr>
              <a:t>homogen </a:t>
            </a:r>
            <a:r>
              <a:rPr sz="4350" spc="-120" dirty="0">
                <a:solidFill>
                  <a:srgbClr val="002B66"/>
                </a:solidFill>
                <a:latin typeface="Cambria"/>
                <a:cs typeface="Cambria"/>
              </a:rPr>
              <a:t>2.Preferensi</a:t>
            </a:r>
            <a:r>
              <a:rPr sz="4350" spc="-35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4350" spc="-25" dirty="0">
                <a:solidFill>
                  <a:srgbClr val="002B66"/>
                </a:solidFill>
                <a:latin typeface="Cambria"/>
                <a:cs typeface="Cambria"/>
              </a:rPr>
              <a:t>tersebar </a:t>
            </a:r>
            <a:r>
              <a:rPr sz="4350" spc="-125" dirty="0">
                <a:solidFill>
                  <a:srgbClr val="002B66"/>
                </a:solidFill>
                <a:latin typeface="Cambria"/>
                <a:cs typeface="Cambria"/>
              </a:rPr>
              <a:t>3.Preferensi</a:t>
            </a:r>
            <a:r>
              <a:rPr sz="4350" spc="-20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4350" spc="-114" dirty="0">
                <a:solidFill>
                  <a:srgbClr val="002B66"/>
                </a:solidFill>
                <a:latin typeface="Cambria"/>
                <a:cs typeface="Cambria"/>
              </a:rPr>
              <a:t>berkelompok</a:t>
            </a:r>
            <a:endParaRPr sz="43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743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49" y="1543049"/>
                </a:moveTo>
                <a:lnTo>
                  <a:pt x="0" y="1543049"/>
                </a:lnTo>
                <a:lnTo>
                  <a:pt x="0" y="0"/>
                </a:lnTo>
                <a:lnTo>
                  <a:pt x="1543049" y="1543049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66922" y="2812173"/>
            <a:ext cx="10382250" cy="38100"/>
          </a:xfrm>
          <a:custGeom>
            <a:avLst/>
            <a:gdLst/>
            <a:ahLst/>
            <a:cxnLst/>
            <a:rect l="l" t="t" r="r" b="b"/>
            <a:pathLst>
              <a:path w="10382250" h="38100">
                <a:moveTo>
                  <a:pt x="10382250" y="0"/>
                </a:moveTo>
                <a:lnTo>
                  <a:pt x="0" y="0"/>
                </a:lnTo>
                <a:lnTo>
                  <a:pt x="0" y="38100"/>
                </a:lnTo>
                <a:lnTo>
                  <a:pt x="10382250" y="38100"/>
                </a:lnTo>
                <a:lnTo>
                  <a:pt x="103822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23"/>
            <a:ext cx="15330169" cy="1028700"/>
            <a:chOff x="0" y="23"/>
            <a:chExt cx="15330169" cy="1028700"/>
          </a:xfrm>
        </p:grpSpPr>
        <p:sp>
          <p:nvSpPr>
            <p:cNvPr id="5" name="object 5"/>
            <p:cNvSpPr/>
            <p:nvPr/>
          </p:nvSpPr>
          <p:spPr>
            <a:xfrm>
              <a:off x="0" y="23"/>
              <a:ext cx="9144000" cy="1028700"/>
            </a:xfrm>
            <a:custGeom>
              <a:avLst/>
              <a:gdLst/>
              <a:ahLst/>
              <a:cxnLst/>
              <a:rect l="l" t="t" r="r" b="b"/>
              <a:pathLst>
                <a:path w="9144000" h="1028700">
                  <a:moveTo>
                    <a:pt x="8198806" y="1028700"/>
                  </a:moveTo>
                  <a:lnTo>
                    <a:pt x="0" y="1028700"/>
                  </a:lnTo>
                  <a:lnTo>
                    <a:pt x="0" y="0"/>
                  </a:lnTo>
                  <a:lnTo>
                    <a:pt x="9143940" y="0"/>
                  </a:lnTo>
                  <a:lnTo>
                    <a:pt x="9143940" y="83566"/>
                  </a:lnTo>
                  <a:lnTo>
                    <a:pt x="8198806" y="102870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87557" y="23"/>
              <a:ext cx="9242425" cy="794385"/>
            </a:xfrm>
            <a:custGeom>
              <a:avLst/>
              <a:gdLst/>
              <a:ahLst/>
              <a:cxnLst/>
              <a:rect l="l" t="t" r="r" b="b"/>
              <a:pathLst>
                <a:path w="9242425" h="794385">
                  <a:moveTo>
                    <a:pt x="8448041" y="794385"/>
                  </a:moveTo>
                  <a:lnTo>
                    <a:pt x="794385" y="794385"/>
                  </a:lnTo>
                  <a:lnTo>
                    <a:pt x="0" y="0"/>
                  </a:lnTo>
                  <a:lnTo>
                    <a:pt x="9242426" y="0"/>
                  </a:lnTo>
                  <a:lnTo>
                    <a:pt x="8448041" y="794385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4738350" y="7781925"/>
            <a:ext cx="3549650" cy="2505075"/>
          </a:xfrm>
          <a:custGeom>
            <a:avLst/>
            <a:gdLst/>
            <a:ahLst/>
            <a:cxnLst/>
            <a:rect l="l" t="t" r="r" b="b"/>
            <a:pathLst>
              <a:path w="3549650" h="2505075">
                <a:moveTo>
                  <a:pt x="3549637" y="463550"/>
                </a:moveTo>
                <a:lnTo>
                  <a:pt x="3086087" y="0"/>
                </a:lnTo>
                <a:lnTo>
                  <a:pt x="1543050" y="1543050"/>
                </a:lnTo>
                <a:lnTo>
                  <a:pt x="771525" y="1543050"/>
                </a:lnTo>
                <a:lnTo>
                  <a:pt x="0" y="2505075"/>
                </a:lnTo>
                <a:lnTo>
                  <a:pt x="2505062" y="2505075"/>
                </a:lnTo>
                <a:lnTo>
                  <a:pt x="3086087" y="2505075"/>
                </a:lnTo>
                <a:lnTo>
                  <a:pt x="3549637" y="2505075"/>
                </a:lnTo>
                <a:lnTo>
                  <a:pt x="3549637" y="463550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 rot="21540000">
            <a:off x="3159607" y="1399890"/>
            <a:ext cx="10436511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35"/>
              </a:lnSpc>
            </a:pPr>
            <a:r>
              <a:rPr sz="6200" spc="675" dirty="0">
                <a:solidFill>
                  <a:srgbClr val="002B66"/>
                </a:solidFill>
                <a:latin typeface="Arial MT"/>
                <a:cs typeface="Arial MT"/>
              </a:rPr>
              <a:t>Pola</a:t>
            </a:r>
            <a:r>
              <a:rPr sz="6200" spc="-50" dirty="0">
                <a:solidFill>
                  <a:srgbClr val="002B66"/>
                </a:solidFill>
                <a:latin typeface="Arial MT"/>
                <a:cs typeface="Arial MT"/>
              </a:rPr>
              <a:t> </a:t>
            </a:r>
            <a:r>
              <a:rPr sz="6200" spc="905" dirty="0">
                <a:solidFill>
                  <a:srgbClr val="002B66"/>
                </a:solidFill>
                <a:latin typeface="Arial MT"/>
                <a:cs typeface="Arial MT"/>
              </a:rPr>
              <a:t>Segmentasi</a:t>
            </a:r>
            <a:r>
              <a:rPr sz="6200" spc="-50" dirty="0">
                <a:solidFill>
                  <a:srgbClr val="002B66"/>
                </a:solidFill>
                <a:latin typeface="Arial MT"/>
                <a:cs typeface="Arial MT"/>
              </a:rPr>
              <a:t> </a:t>
            </a:r>
            <a:r>
              <a:rPr sz="6200" spc="985" dirty="0">
                <a:solidFill>
                  <a:srgbClr val="002B66"/>
                </a:solidFill>
                <a:latin typeface="Arial MT"/>
                <a:cs typeface="Arial MT"/>
              </a:rPr>
              <a:t>Pasar</a:t>
            </a:r>
            <a:endParaRPr sz="6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97990" y="2753912"/>
            <a:ext cx="511302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195" dirty="0">
                <a:solidFill>
                  <a:srgbClr val="002B66"/>
                </a:solidFill>
                <a:latin typeface="Trebuchet MS"/>
                <a:cs typeface="Trebuchet MS"/>
              </a:rPr>
              <a:t>Segmen</a:t>
            </a:r>
            <a:r>
              <a:rPr sz="5200" spc="-240" dirty="0">
                <a:solidFill>
                  <a:srgbClr val="002B66"/>
                </a:solidFill>
                <a:latin typeface="Trebuchet MS"/>
                <a:cs typeface="Trebuchet MS"/>
              </a:rPr>
              <a:t> </a:t>
            </a:r>
            <a:r>
              <a:rPr sz="5200" spc="-390" dirty="0">
                <a:solidFill>
                  <a:srgbClr val="002B66"/>
                </a:solidFill>
                <a:latin typeface="Trebuchet MS"/>
                <a:cs typeface="Trebuchet MS"/>
              </a:rPr>
              <a:t>preferensi:</a:t>
            </a:r>
            <a:endParaRPr sz="5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89233" y="4360219"/>
            <a:ext cx="5829300" cy="2339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0"/>
              </a:spcBef>
            </a:pPr>
            <a:r>
              <a:rPr sz="4350" spc="-500" dirty="0">
                <a:solidFill>
                  <a:srgbClr val="002B66"/>
                </a:solidFill>
                <a:latin typeface="Cambria"/>
                <a:cs typeface="Cambria"/>
              </a:rPr>
              <a:t>1.</a:t>
            </a:r>
            <a:r>
              <a:rPr sz="4350" spc="35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4350" spc="-114" dirty="0">
                <a:solidFill>
                  <a:srgbClr val="002B66"/>
                </a:solidFill>
                <a:latin typeface="Cambria"/>
                <a:cs typeface="Cambria"/>
              </a:rPr>
              <a:t>Preferensi</a:t>
            </a:r>
            <a:r>
              <a:rPr sz="4350" spc="-65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4350" spc="-10" dirty="0">
                <a:solidFill>
                  <a:srgbClr val="002B66"/>
                </a:solidFill>
                <a:latin typeface="Cambria"/>
                <a:cs typeface="Cambria"/>
              </a:rPr>
              <a:t>homogen </a:t>
            </a:r>
            <a:r>
              <a:rPr sz="4350" spc="-120" dirty="0">
                <a:solidFill>
                  <a:srgbClr val="002B66"/>
                </a:solidFill>
                <a:latin typeface="Cambria"/>
                <a:cs typeface="Cambria"/>
              </a:rPr>
              <a:t>2.Preferensi</a:t>
            </a:r>
            <a:r>
              <a:rPr sz="4350" spc="-35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4350" spc="-25" dirty="0">
                <a:solidFill>
                  <a:srgbClr val="002B66"/>
                </a:solidFill>
                <a:latin typeface="Cambria"/>
                <a:cs typeface="Cambria"/>
              </a:rPr>
              <a:t>tersebar </a:t>
            </a:r>
            <a:r>
              <a:rPr sz="4350" spc="-125" dirty="0">
                <a:solidFill>
                  <a:srgbClr val="002B66"/>
                </a:solidFill>
                <a:latin typeface="Cambria"/>
                <a:cs typeface="Cambria"/>
              </a:rPr>
              <a:t>3.Preferensi</a:t>
            </a:r>
            <a:r>
              <a:rPr sz="4350" spc="-20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4350" spc="-114" dirty="0">
                <a:solidFill>
                  <a:srgbClr val="002B66"/>
                </a:solidFill>
                <a:latin typeface="Cambria"/>
                <a:cs typeface="Cambria"/>
              </a:rPr>
              <a:t>berkelompok</a:t>
            </a:r>
            <a:endParaRPr sz="43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6654" y="2661770"/>
            <a:ext cx="171450" cy="1714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6654" y="3433295"/>
            <a:ext cx="171450" cy="1714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6654" y="4204820"/>
            <a:ext cx="171450" cy="1714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6654" y="4976345"/>
            <a:ext cx="171450" cy="1714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0075" y="6863171"/>
            <a:ext cx="133350" cy="1333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0075" y="7434671"/>
            <a:ext cx="133350" cy="1333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0075" y="8006171"/>
            <a:ext cx="133350" cy="13335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895538" y="5787452"/>
            <a:ext cx="7181850" cy="478790"/>
          </a:xfrm>
          <a:custGeom>
            <a:avLst/>
            <a:gdLst/>
            <a:ahLst/>
            <a:cxnLst/>
            <a:rect l="l" t="t" r="r" b="b"/>
            <a:pathLst>
              <a:path w="7181850" h="478789">
                <a:moveTo>
                  <a:pt x="7181850" y="239395"/>
                </a:moveTo>
                <a:lnTo>
                  <a:pt x="7176986" y="191147"/>
                </a:lnTo>
                <a:lnTo>
                  <a:pt x="7163041" y="146215"/>
                </a:lnTo>
                <a:lnTo>
                  <a:pt x="7140969" y="105549"/>
                </a:lnTo>
                <a:lnTo>
                  <a:pt x="7111733" y="70116"/>
                </a:lnTo>
                <a:lnTo>
                  <a:pt x="7076300" y="40881"/>
                </a:lnTo>
                <a:lnTo>
                  <a:pt x="7035635" y="18808"/>
                </a:lnTo>
                <a:lnTo>
                  <a:pt x="6990702" y="4864"/>
                </a:lnTo>
                <a:lnTo>
                  <a:pt x="6942455" y="0"/>
                </a:lnTo>
                <a:lnTo>
                  <a:pt x="239407" y="0"/>
                </a:lnTo>
                <a:lnTo>
                  <a:pt x="191160" y="4864"/>
                </a:lnTo>
                <a:lnTo>
                  <a:pt x="146227" y="18808"/>
                </a:lnTo>
                <a:lnTo>
                  <a:pt x="105562" y="40881"/>
                </a:lnTo>
                <a:lnTo>
                  <a:pt x="70129" y="70116"/>
                </a:lnTo>
                <a:lnTo>
                  <a:pt x="40894" y="105549"/>
                </a:lnTo>
                <a:lnTo>
                  <a:pt x="18821" y="146215"/>
                </a:lnTo>
                <a:lnTo>
                  <a:pt x="4864" y="191147"/>
                </a:lnTo>
                <a:lnTo>
                  <a:pt x="0" y="239395"/>
                </a:lnTo>
                <a:lnTo>
                  <a:pt x="4864" y="287642"/>
                </a:lnTo>
                <a:lnTo>
                  <a:pt x="18821" y="332574"/>
                </a:lnTo>
                <a:lnTo>
                  <a:pt x="40894" y="373240"/>
                </a:lnTo>
                <a:lnTo>
                  <a:pt x="70129" y="408673"/>
                </a:lnTo>
                <a:lnTo>
                  <a:pt x="105562" y="437908"/>
                </a:lnTo>
                <a:lnTo>
                  <a:pt x="146227" y="459981"/>
                </a:lnTo>
                <a:lnTo>
                  <a:pt x="191160" y="473925"/>
                </a:lnTo>
                <a:lnTo>
                  <a:pt x="239407" y="478790"/>
                </a:lnTo>
                <a:lnTo>
                  <a:pt x="6942455" y="478790"/>
                </a:lnTo>
                <a:lnTo>
                  <a:pt x="6990702" y="473925"/>
                </a:lnTo>
                <a:lnTo>
                  <a:pt x="7035635" y="459981"/>
                </a:lnTo>
                <a:lnTo>
                  <a:pt x="7076300" y="437908"/>
                </a:lnTo>
                <a:lnTo>
                  <a:pt x="7111733" y="408673"/>
                </a:lnTo>
                <a:lnTo>
                  <a:pt x="7140969" y="373240"/>
                </a:lnTo>
                <a:lnTo>
                  <a:pt x="7163041" y="332574"/>
                </a:lnTo>
                <a:lnTo>
                  <a:pt x="7176986" y="287642"/>
                </a:lnTo>
                <a:lnTo>
                  <a:pt x="7181850" y="239395"/>
                </a:lnTo>
                <a:close/>
              </a:path>
            </a:pathLst>
          </a:custGeom>
          <a:solidFill>
            <a:srgbClr val="034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21489" y="2392385"/>
            <a:ext cx="8083550" cy="18415"/>
          </a:xfrm>
          <a:custGeom>
            <a:avLst/>
            <a:gdLst/>
            <a:ahLst/>
            <a:cxnLst/>
            <a:rect l="l" t="t" r="r" b="b"/>
            <a:pathLst>
              <a:path w="8083550" h="18414">
                <a:moveTo>
                  <a:pt x="0" y="18219"/>
                </a:moveTo>
                <a:lnTo>
                  <a:pt x="8083265" y="0"/>
                </a:lnTo>
              </a:path>
            </a:pathLst>
          </a:custGeom>
          <a:ln w="37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97528" y="2354187"/>
            <a:ext cx="114935" cy="113664"/>
          </a:xfrm>
          <a:custGeom>
            <a:avLst/>
            <a:gdLst/>
            <a:ahLst/>
            <a:cxnLst/>
            <a:rect l="l" t="t" r="r" b="b"/>
            <a:pathLst>
              <a:path w="114935" h="113664">
                <a:moveTo>
                  <a:pt x="0" y="251"/>
                </a:moveTo>
                <a:lnTo>
                  <a:pt x="114308" y="0"/>
                </a:lnTo>
                <a:lnTo>
                  <a:pt x="114562" y="113084"/>
                </a:lnTo>
                <a:lnTo>
                  <a:pt x="254" y="113335"/>
                </a:lnTo>
                <a:lnTo>
                  <a:pt x="0" y="251"/>
                </a:lnTo>
                <a:close/>
              </a:path>
              <a:path w="114935" h="113664">
                <a:moveTo>
                  <a:pt x="0" y="251"/>
                </a:moveTo>
                <a:lnTo>
                  <a:pt x="114308" y="0"/>
                </a:lnTo>
                <a:lnTo>
                  <a:pt x="114562" y="113084"/>
                </a:lnTo>
                <a:lnTo>
                  <a:pt x="254" y="113335"/>
                </a:lnTo>
                <a:lnTo>
                  <a:pt x="0" y="251"/>
                </a:lnTo>
                <a:close/>
              </a:path>
            </a:pathLst>
          </a:custGeom>
          <a:ln w="37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414153" y="2335591"/>
            <a:ext cx="114935" cy="113664"/>
          </a:xfrm>
          <a:custGeom>
            <a:avLst/>
            <a:gdLst/>
            <a:ahLst/>
            <a:cxnLst/>
            <a:rect l="l" t="t" r="r" b="b"/>
            <a:pathLst>
              <a:path w="114934" h="113664">
                <a:moveTo>
                  <a:pt x="114308" y="0"/>
                </a:moveTo>
                <a:lnTo>
                  <a:pt x="0" y="251"/>
                </a:lnTo>
                <a:lnTo>
                  <a:pt x="254" y="113335"/>
                </a:lnTo>
                <a:lnTo>
                  <a:pt x="114562" y="113084"/>
                </a:lnTo>
                <a:lnTo>
                  <a:pt x="114308" y="0"/>
                </a:lnTo>
                <a:close/>
              </a:path>
              <a:path w="114934" h="113664">
                <a:moveTo>
                  <a:pt x="114308" y="0"/>
                </a:moveTo>
                <a:lnTo>
                  <a:pt x="0" y="251"/>
                </a:lnTo>
                <a:lnTo>
                  <a:pt x="254" y="113335"/>
                </a:lnTo>
                <a:lnTo>
                  <a:pt x="114562" y="113084"/>
                </a:lnTo>
                <a:lnTo>
                  <a:pt x="114308" y="0"/>
                </a:lnTo>
                <a:close/>
              </a:path>
            </a:pathLst>
          </a:custGeom>
          <a:ln w="37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0" y="23"/>
            <a:ext cx="15330169" cy="1028700"/>
            <a:chOff x="0" y="23"/>
            <a:chExt cx="15330169" cy="1028700"/>
          </a:xfrm>
        </p:grpSpPr>
        <p:sp>
          <p:nvSpPr>
            <p:cNvPr id="14" name="object 14"/>
            <p:cNvSpPr/>
            <p:nvPr/>
          </p:nvSpPr>
          <p:spPr>
            <a:xfrm>
              <a:off x="0" y="23"/>
              <a:ext cx="9144000" cy="1028700"/>
            </a:xfrm>
            <a:custGeom>
              <a:avLst/>
              <a:gdLst/>
              <a:ahLst/>
              <a:cxnLst/>
              <a:rect l="l" t="t" r="r" b="b"/>
              <a:pathLst>
                <a:path w="9144000" h="1028700">
                  <a:moveTo>
                    <a:pt x="8198806" y="1028700"/>
                  </a:moveTo>
                  <a:lnTo>
                    <a:pt x="0" y="1028700"/>
                  </a:lnTo>
                  <a:lnTo>
                    <a:pt x="0" y="0"/>
                  </a:lnTo>
                  <a:lnTo>
                    <a:pt x="9143940" y="0"/>
                  </a:lnTo>
                  <a:lnTo>
                    <a:pt x="9143940" y="83566"/>
                  </a:lnTo>
                  <a:lnTo>
                    <a:pt x="8198806" y="102870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87557" y="23"/>
              <a:ext cx="9242425" cy="794385"/>
            </a:xfrm>
            <a:custGeom>
              <a:avLst/>
              <a:gdLst/>
              <a:ahLst/>
              <a:cxnLst/>
              <a:rect l="l" t="t" r="r" b="b"/>
              <a:pathLst>
                <a:path w="9242425" h="794385">
                  <a:moveTo>
                    <a:pt x="8448041" y="794385"/>
                  </a:moveTo>
                  <a:lnTo>
                    <a:pt x="794385" y="794385"/>
                  </a:lnTo>
                  <a:lnTo>
                    <a:pt x="0" y="0"/>
                  </a:lnTo>
                  <a:lnTo>
                    <a:pt x="9242426" y="0"/>
                  </a:lnTo>
                  <a:lnTo>
                    <a:pt x="8448041" y="794385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3251944" y="7117534"/>
            <a:ext cx="4855210" cy="3169920"/>
            <a:chOff x="13251944" y="7117534"/>
            <a:chExt cx="4855210" cy="3169920"/>
          </a:xfrm>
        </p:grpSpPr>
        <p:sp>
          <p:nvSpPr>
            <p:cNvPr id="17" name="object 17"/>
            <p:cNvSpPr/>
            <p:nvPr/>
          </p:nvSpPr>
          <p:spPr>
            <a:xfrm>
              <a:off x="15042263" y="7117534"/>
              <a:ext cx="3065145" cy="3065145"/>
            </a:xfrm>
            <a:custGeom>
              <a:avLst/>
              <a:gdLst/>
              <a:ahLst/>
              <a:cxnLst/>
              <a:rect l="l" t="t" r="r" b="b"/>
              <a:pathLst>
                <a:path w="3065144" h="3065145">
                  <a:moveTo>
                    <a:pt x="1351407" y="3064763"/>
                  </a:moveTo>
                  <a:lnTo>
                    <a:pt x="0" y="1351406"/>
                  </a:lnTo>
                  <a:lnTo>
                    <a:pt x="1713357" y="0"/>
                  </a:lnTo>
                  <a:lnTo>
                    <a:pt x="3064764" y="1713356"/>
                  </a:lnTo>
                  <a:lnTo>
                    <a:pt x="1351407" y="3064763"/>
                  </a:lnTo>
                  <a:close/>
                </a:path>
              </a:pathLst>
            </a:custGeom>
            <a:solidFill>
              <a:srgbClr val="00A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251944" y="9324921"/>
              <a:ext cx="2973070" cy="962025"/>
            </a:xfrm>
            <a:custGeom>
              <a:avLst/>
              <a:gdLst/>
              <a:ahLst/>
              <a:cxnLst/>
              <a:rect l="l" t="t" r="r" b="b"/>
              <a:pathLst>
                <a:path w="2973069" h="962025">
                  <a:moveTo>
                    <a:pt x="2972816" y="962024"/>
                  </a:moveTo>
                  <a:lnTo>
                    <a:pt x="0" y="962024"/>
                  </a:lnTo>
                  <a:lnTo>
                    <a:pt x="714884" y="0"/>
                  </a:lnTo>
                  <a:lnTo>
                    <a:pt x="2257934" y="0"/>
                  </a:lnTo>
                  <a:lnTo>
                    <a:pt x="2972816" y="962024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165908" y="1327535"/>
            <a:ext cx="8356600" cy="9766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200" spc="1040" dirty="0"/>
              <a:t>Dasar</a:t>
            </a:r>
            <a:r>
              <a:rPr sz="6200" spc="-50" dirty="0"/>
              <a:t> </a:t>
            </a:r>
            <a:r>
              <a:rPr sz="6200" spc="894" dirty="0"/>
              <a:t>Segmentasi</a:t>
            </a:r>
            <a:endParaRPr sz="6200"/>
          </a:p>
        </p:txBody>
      </p:sp>
      <p:sp>
        <p:nvSpPr>
          <p:cNvPr id="20" name="object 20"/>
          <p:cNvSpPr txBox="1"/>
          <p:nvPr/>
        </p:nvSpPr>
        <p:spPr>
          <a:xfrm>
            <a:off x="2277424" y="2229600"/>
            <a:ext cx="6811645" cy="31115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411980">
              <a:lnSpc>
                <a:spcPct val="116399"/>
              </a:lnSpc>
              <a:spcBef>
                <a:spcPts val="90"/>
              </a:spcBef>
            </a:pPr>
            <a:r>
              <a:rPr sz="4350" spc="-85" dirty="0">
                <a:solidFill>
                  <a:srgbClr val="002B66"/>
                </a:solidFill>
                <a:latin typeface="Trebuchet MS"/>
                <a:cs typeface="Trebuchet MS"/>
              </a:rPr>
              <a:t>Geografis </a:t>
            </a:r>
            <a:r>
              <a:rPr sz="4350" spc="-145" dirty="0">
                <a:solidFill>
                  <a:srgbClr val="002B66"/>
                </a:solidFill>
                <a:latin typeface="Trebuchet MS"/>
                <a:cs typeface="Trebuchet MS"/>
              </a:rPr>
              <a:t>Demografi</a:t>
            </a:r>
            <a:endParaRPr sz="4350">
              <a:latin typeface="Trebuchet MS"/>
              <a:cs typeface="Trebuchet MS"/>
            </a:endParaRPr>
          </a:p>
          <a:p>
            <a:pPr marL="12700" marR="5080">
              <a:lnSpc>
                <a:spcPts val="6080"/>
              </a:lnSpc>
              <a:spcBef>
                <a:spcPts val="140"/>
              </a:spcBef>
              <a:tabLst>
                <a:tab pos="1078865" algn="l"/>
                <a:tab pos="2019300" algn="l"/>
              </a:tabLst>
            </a:pPr>
            <a:r>
              <a:rPr sz="4350" spc="-20" dirty="0">
                <a:solidFill>
                  <a:srgbClr val="002B66"/>
                </a:solidFill>
                <a:latin typeface="Trebuchet MS"/>
                <a:cs typeface="Trebuchet MS"/>
              </a:rPr>
              <a:t>Ciri</a:t>
            </a:r>
            <a:r>
              <a:rPr sz="4350" dirty="0">
                <a:solidFill>
                  <a:srgbClr val="002B66"/>
                </a:solidFill>
                <a:latin typeface="Trebuchet MS"/>
                <a:cs typeface="Trebuchet MS"/>
              </a:rPr>
              <a:t>	</a:t>
            </a:r>
            <a:r>
              <a:rPr sz="4350" spc="-310" dirty="0">
                <a:solidFill>
                  <a:srgbClr val="002B66"/>
                </a:solidFill>
                <a:latin typeface="Trebuchet MS"/>
                <a:cs typeface="Trebuchet MS"/>
              </a:rPr>
              <a:t>ciri</a:t>
            </a:r>
            <a:r>
              <a:rPr sz="4350" dirty="0">
                <a:solidFill>
                  <a:srgbClr val="002B66"/>
                </a:solidFill>
                <a:latin typeface="Trebuchet MS"/>
                <a:cs typeface="Trebuchet MS"/>
              </a:rPr>
              <a:t>	</a:t>
            </a:r>
            <a:r>
              <a:rPr sz="4350" spc="-200" dirty="0">
                <a:solidFill>
                  <a:srgbClr val="002B66"/>
                </a:solidFill>
                <a:latin typeface="Trebuchet MS"/>
                <a:cs typeface="Trebuchet MS"/>
              </a:rPr>
              <a:t>Psikologis/Psikografis </a:t>
            </a:r>
            <a:r>
              <a:rPr sz="4350" spc="-260" dirty="0">
                <a:solidFill>
                  <a:srgbClr val="002B66"/>
                </a:solidFill>
                <a:latin typeface="Trebuchet MS"/>
                <a:cs typeface="Trebuchet MS"/>
              </a:rPr>
              <a:t>Variabel</a:t>
            </a:r>
            <a:r>
              <a:rPr sz="4350" spc="-180" dirty="0">
                <a:solidFill>
                  <a:srgbClr val="002B66"/>
                </a:solidFill>
                <a:latin typeface="Trebuchet MS"/>
                <a:cs typeface="Trebuchet MS"/>
              </a:rPr>
              <a:t> </a:t>
            </a:r>
            <a:r>
              <a:rPr sz="4350" spc="-145" dirty="0">
                <a:solidFill>
                  <a:srgbClr val="002B66"/>
                </a:solidFill>
                <a:latin typeface="Trebuchet MS"/>
                <a:cs typeface="Trebuchet MS"/>
              </a:rPr>
              <a:t>Sosial</a:t>
            </a:r>
            <a:r>
              <a:rPr sz="4350" spc="-175" dirty="0">
                <a:solidFill>
                  <a:srgbClr val="002B66"/>
                </a:solidFill>
                <a:latin typeface="Trebuchet MS"/>
                <a:cs typeface="Trebuchet MS"/>
              </a:rPr>
              <a:t> </a:t>
            </a:r>
            <a:r>
              <a:rPr sz="4350" spc="-10" dirty="0">
                <a:solidFill>
                  <a:srgbClr val="002B66"/>
                </a:solidFill>
                <a:latin typeface="Trebuchet MS"/>
                <a:cs typeface="Trebuchet MS"/>
              </a:rPr>
              <a:t>Budaya</a:t>
            </a:r>
            <a:endParaRPr sz="43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27178" y="6553317"/>
            <a:ext cx="6713855" cy="1711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8900">
              <a:lnSpc>
                <a:spcPct val="113500"/>
              </a:lnSpc>
              <a:spcBef>
                <a:spcPts val="95"/>
              </a:spcBef>
            </a:pPr>
            <a:r>
              <a:rPr sz="3250" spc="-40" dirty="0">
                <a:solidFill>
                  <a:srgbClr val="002B66"/>
                </a:solidFill>
                <a:latin typeface="Cambria"/>
                <a:cs typeface="Cambria"/>
              </a:rPr>
              <a:t>Manfaat</a:t>
            </a:r>
            <a:r>
              <a:rPr sz="3250" spc="-95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3250" spc="-105" dirty="0">
                <a:solidFill>
                  <a:srgbClr val="002B66"/>
                </a:solidFill>
                <a:latin typeface="Cambria"/>
                <a:cs typeface="Cambria"/>
              </a:rPr>
              <a:t>yang</a:t>
            </a:r>
            <a:r>
              <a:rPr sz="3250" spc="-70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3250" spc="-10" dirty="0">
                <a:solidFill>
                  <a:srgbClr val="002B66"/>
                </a:solidFill>
                <a:latin typeface="Cambria"/>
                <a:cs typeface="Cambria"/>
              </a:rPr>
              <a:t>Dicari</a:t>
            </a:r>
            <a:r>
              <a:rPr sz="3250" spc="-80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3250" spc="-105" dirty="0">
                <a:solidFill>
                  <a:srgbClr val="002B66"/>
                </a:solidFill>
                <a:latin typeface="Cambria"/>
                <a:cs typeface="Cambria"/>
              </a:rPr>
              <a:t>Segmentasi</a:t>
            </a:r>
            <a:r>
              <a:rPr sz="3250" spc="-75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3250" spc="-10" dirty="0">
                <a:solidFill>
                  <a:srgbClr val="002B66"/>
                </a:solidFill>
                <a:latin typeface="Cambria"/>
                <a:cs typeface="Cambria"/>
              </a:rPr>
              <a:t>Hibrid </a:t>
            </a:r>
            <a:r>
              <a:rPr sz="3250" spc="-110" dirty="0">
                <a:solidFill>
                  <a:srgbClr val="002B66"/>
                </a:solidFill>
                <a:latin typeface="Cambria"/>
                <a:cs typeface="Cambria"/>
              </a:rPr>
              <a:t>Karakteristik</a:t>
            </a:r>
            <a:r>
              <a:rPr sz="3250" spc="-5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3250" spc="-100" dirty="0">
                <a:solidFill>
                  <a:srgbClr val="002B66"/>
                </a:solidFill>
                <a:latin typeface="Cambria"/>
                <a:cs typeface="Cambria"/>
              </a:rPr>
              <a:t>Terkait</a:t>
            </a:r>
            <a:r>
              <a:rPr sz="3250" spc="-10" dirty="0">
                <a:solidFill>
                  <a:srgbClr val="002B66"/>
                </a:solidFill>
                <a:latin typeface="Cambria"/>
                <a:cs typeface="Cambria"/>
              </a:rPr>
              <a:t> Penggunaan</a:t>
            </a:r>
            <a:endParaRPr sz="3250">
              <a:latin typeface="Cambria"/>
              <a:cs typeface="Cambria"/>
            </a:endParaRPr>
          </a:p>
          <a:p>
            <a:pPr marL="234315" indent="-221615">
              <a:lnSpc>
                <a:spcPct val="100000"/>
              </a:lnSpc>
              <a:spcBef>
                <a:spcPts val="525"/>
              </a:spcBef>
              <a:buChar char="•"/>
              <a:tabLst>
                <a:tab pos="234315" algn="l"/>
              </a:tabLst>
            </a:pPr>
            <a:r>
              <a:rPr sz="3250" spc="-114" dirty="0">
                <a:solidFill>
                  <a:srgbClr val="002B66"/>
                </a:solidFill>
                <a:latin typeface="Cambria"/>
                <a:cs typeface="Cambria"/>
              </a:rPr>
              <a:t>Faktor</a:t>
            </a:r>
            <a:r>
              <a:rPr sz="3250" spc="-55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3250" spc="-80" dirty="0">
                <a:solidFill>
                  <a:srgbClr val="002B66"/>
                </a:solidFill>
                <a:latin typeface="Cambria"/>
                <a:cs typeface="Cambria"/>
              </a:rPr>
              <a:t>Situasi</a:t>
            </a:r>
            <a:r>
              <a:rPr sz="3250" spc="-55" dirty="0">
                <a:solidFill>
                  <a:srgbClr val="002B66"/>
                </a:solidFill>
                <a:latin typeface="Cambria"/>
                <a:cs typeface="Cambria"/>
              </a:rPr>
              <a:t> </a:t>
            </a:r>
            <a:r>
              <a:rPr sz="3250" spc="-10" dirty="0">
                <a:solidFill>
                  <a:srgbClr val="002B66"/>
                </a:solidFill>
                <a:latin typeface="Cambria"/>
                <a:cs typeface="Cambria"/>
              </a:rPr>
              <a:t>Penggunaan</a:t>
            </a:r>
            <a:endParaRPr sz="32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631045" cy="1029335"/>
            <a:chOff x="0" y="0"/>
            <a:chExt cx="9631045" cy="102933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008370" cy="1029335"/>
            </a:xfrm>
            <a:custGeom>
              <a:avLst/>
              <a:gdLst/>
              <a:ahLst/>
              <a:cxnLst/>
              <a:rect l="l" t="t" r="r" b="b"/>
              <a:pathLst>
                <a:path w="6008370" h="1029335">
                  <a:moveTo>
                    <a:pt x="5062968" y="1028734"/>
                  </a:moveTo>
                  <a:lnTo>
                    <a:pt x="0" y="1028734"/>
                  </a:lnTo>
                  <a:lnTo>
                    <a:pt x="0" y="36"/>
                  </a:lnTo>
                  <a:lnTo>
                    <a:pt x="6008226" y="0"/>
                  </a:lnTo>
                  <a:lnTo>
                    <a:pt x="6008226" y="83475"/>
                  </a:lnTo>
                  <a:lnTo>
                    <a:pt x="5062968" y="1028734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47277" y="36"/>
              <a:ext cx="6183630" cy="647700"/>
            </a:xfrm>
            <a:custGeom>
              <a:avLst/>
              <a:gdLst/>
              <a:ahLst/>
              <a:cxnLst/>
              <a:rect l="l" t="t" r="r" b="b"/>
              <a:pathLst>
                <a:path w="6183630" h="647700">
                  <a:moveTo>
                    <a:pt x="5535917" y="647698"/>
                  </a:moveTo>
                  <a:lnTo>
                    <a:pt x="647698" y="647698"/>
                  </a:lnTo>
                  <a:lnTo>
                    <a:pt x="0" y="0"/>
                  </a:lnTo>
                  <a:lnTo>
                    <a:pt x="6183615" y="0"/>
                  </a:lnTo>
                  <a:lnTo>
                    <a:pt x="5535917" y="647698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9319630"/>
            <a:ext cx="6010275" cy="967740"/>
          </a:xfrm>
          <a:custGeom>
            <a:avLst/>
            <a:gdLst/>
            <a:ahLst/>
            <a:cxnLst/>
            <a:rect l="l" t="t" r="r" b="b"/>
            <a:pathLst>
              <a:path w="6010275" h="967740">
                <a:moveTo>
                  <a:pt x="0" y="0"/>
                </a:moveTo>
                <a:lnTo>
                  <a:pt x="6010148" y="0"/>
                </a:lnTo>
                <a:lnTo>
                  <a:pt x="6010148" y="967369"/>
                </a:lnTo>
                <a:lnTo>
                  <a:pt x="0" y="967369"/>
                </a:lnTo>
                <a:lnTo>
                  <a:pt x="0" y="0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2248" y="2740101"/>
            <a:ext cx="7540625" cy="4806950"/>
          </a:xfrm>
          <a:custGeom>
            <a:avLst/>
            <a:gdLst/>
            <a:ahLst/>
            <a:cxnLst/>
            <a:rect l="l" t="t" r="r" b="b"/>
            <a:pathLst>
              <a:path w="7540625" h="4806950">
                <a:moveTo>
                  <a:pt x="7540184" y="4806612"/>
                </a:moveTo>
                <a:lnTo>
                  <a:pt x="0" y="4806612"/>
                </a:lnTo>
                <a:lnTo>
                  <a:pt x="0" y="0"/>
                </a:lnTo>
                <a:lnTo>
                  <a:pt x="7540184" y="0"/>
                </a:lnTo>
                <a:lnTo>
                  <a:pt x="7540184" y="4806612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29906" y="916159"/>
            <a:ext cx="3421379" cy="616585"/>
          </a:xfrm>
          <a:custGeom>
            <a:avLst/>
            <a:gdLst/>
            <a:ahLst/>
            <a:cxnLst/>
            <a:rect l="l" t="t" r="r" b="b"/>
            <a:pathLst>
              <a:path w="3421380" h="616585">
                <a:moveTo>
                  <a:pt x="3421365" y="616193"/>
                </a:moveTo>
                <a:lnTo>
                  <a:pt x="0" y="616193"/>
                </a:lnTo>
                <a:lnTo>
                  <a:pt x="0" y="0"/>
                </a:lnTo>
                <a:lnTo>
                  <a:pt x="3421365" y="0"/>
                </a:lnTo>
                <a:lnTo>
                  <a:pt x="3421365" y="616193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14833" y="2222585"/>
            <a:ext cx="3421379" cy="616585"/>
          </a:xfrm>
          <a:custGeom>
            <a:avLst/>
            <a:gdLst/>
            <a:ahLst/>
            <a:cxnLst/>
            <a:rect l="l" t="t" r="r" b="b"/>
            <a:pathLst>
              <a:path w="3421380" h="616585">
                <a:moveTo>
                  <a:pt x="3421366" y="616193"/>
                </a:moveTo>
                <a:lnTo>
                  <a:pt x="0" y="616193"/>
                </a:lnTo>
                <a:lnTo>
                  <a:pt x="0" y="0"/>
                </a:lnTo>
                <a:lnTo>
                  <a:pt x="3421366" y="0"/>
                </a:lnTo>
                <a:lnTo>
                  <a:pt x="3421366" y="616193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84940" y="4836200"/>
            <a:ext cx="3421379" cy="616585"/>
          </a:xfrm>
          <a:custGeom>
            <a:avLst/>
            <a:gdLst/>
            <a:ahLst/>
            <a:cxnLst/>
            <a:rect l="l" t="t" r="r" b="b"/>
            <a:pathLst>
              <a:path w="3421379" h="616585">
                <a:moveTo>
                  <a:pt x="3421365" y="616193"/>
                </a:moveTo>
                <a:lnTo>
                  <a:pt x="0" y="616193"/>
                </a:lnTo>
                <a:lnTo>
                  <a:pt x="0" y="0"/>
                </a:lnTo>
                <a:lnTo>
                  <a:pt x="3421365" y="0"/>
                </a:lnTo>
                <a:lnTo>
                  <a:pt x="3421365" y="616193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99886" y="6141737"/>
            <a:ext cx="3421379" cy="616585"/>
          </a:xfrm>
          <a:custGeom>
            <a:avLst/>
            <a:gdLst/>
            <a:ahLst/>
            <a:cxnLst/>
            <a:rect l="l" t="t" r="r" b="b"/>
            <a:pathLst>
              <a:path w="3421380" h="616584">
                <a:moveTo>
                  <a:pt x="3421365" y="616193"/>
                </a:moveTo>
                <a:lnTo>
                  <a:pt x="0" y="616193"/>
                </a:lnTo>
                <a:lnTo>
                  <a:pt x="0" y="0"/>
                </a:lnTo>
                <a:lnTo>
                  <a:pt x="3421365" y="0"/>
                </a:lnTo>
                <a:lnTo>
                  <a:pt x="3421365" y="616193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834169" y="7443719"/>
            <a:ext cx="3421379" cy="616585"/>
          </a:xfrm>
          <a:custGeom>
            <a:avLst/>
            <a:gdLst/>
            <a:ahLst/>
            <a:cxnLst/>
            <a:rect l="l" t="t" r="r" b="b"/>
            <a:pathLst>
              <a:path w="3421380" h="616584">
                <a:moveTo>
                  <a:pt x="3421365" y="616193"/>
                </a:moveTo>
                <a:lnTo>
                  <a:pt x="0" y="616193"/>
                </a:lnTo>
                <a:lnTo>
                  <a:pt x="0" y="0"/>
                </a:lnTo>
                <a:lnTo>
                  <a:pt x="3421365" y="0"/>
                </a:lnTo>
                <a:lnTo>
                  <a:pt x="3421365" y="616193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99886" y="3528884"/>
            <a:ext cx="3421379" cy="616585"/>
          </a:xfrm>
          <a:custGeom>
            <a:avLst/>
            <a:gdLst/>
            <a:ahLst/>
            <a:cxnLst/>
            <a:rect l="l" t="t" r="r" b="b"/>
            <a:pathLst>
              <a:path w="3421380" h="616585">
                <a:moveTo>
                  <a:pt x="3421365" y="616193"/>
                </a:moveTo>
                <a:lnTo>
                  <a:pt x="0" y="616193"/>
                </a:lnTo>
                <a:lnTo>
                  <a:pt x="0" y="0"/>
                </a:lnTo>
                <a:lnTo>
                  <a:pt x="3421365" y="0"/>
                </a:lnTo>
                <a:lnTo>
                  <a:pt x="3421365" y="616193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6475679" y="2172928"/>
            <a:ext cx="1812925" cy="5941060"/>
            <a:chOff x="16475679" y="2172928"/>
            <a:chExt cx="1812925" cy="5941060"/>
          </a:xfrm>
        </p:grpSpPr>
        <p:sp>
          <p:nvSpPr>
            <p:cNvPr id="14" name="object 14"/>
            <p:cNvSpPr/>
            <p:nvPr/>
          </p:nvSpPr>
          <p:spPr>
            <a:xfrm>
              <a:off x="16475679" y="3739192"/>
              <a:ext cx="948055" cy="2808605"/>
            </a:xfrm>
            <a:custGeom>
              <a:avLst/>
              <a:gdLst/>
              <a:ahLst/>
              <a:cxnLst/>
              <a:rect l="l" t="t" r="r" b="b"/>
              <a:pathLst>
                <a:path w="948055" h="2808604">
                  <a:moveTo>
                    <a:pt x="0" y="2808303"/>
                  </a:moveTo>
                  <a:lnTo>
                    <a:pt x="947586" y="2808303"/>
                  </a:lnTo>
                  <a:lnTo>
                    <a:pt x="947586" y="0"/>
                  </a:lnTo>
                  <a:lnTo>
                    <a:pt x="0" y="0"/>
                  </a:lnTo>
                  <a:lnTo>
                    <a:pt x="0" y="2808303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23265" y="2172928"/>
              <a:ext cx="864869" cy="5941060"/>
            </a:xfrm>
            <a:custGeom>
              <a:avLst/>
              <a:gdLst/>
              <a:ahLst/>
              <a:cxnLst/>
              <a:rect l="l" t="t" r="r" b="b"/>
              <a:pathLst>
                <a:path w="864869" h="5941059">
                  <a:moveTo>
                    <a:pt x="0" y="0"/>
                  </a:moveTo>
                  <a:lnTo>
                    <a:pt x="864733" y="0"/>
                  </a:lnTo>
                  <a:lnTo>
                    <a:pt x="864733" y="5940958"/>
                  </a:lnTo>
                  <a:lnTo>
                    <a:pt x="0" y="594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012131" y="1205206"/>
            <a:ext cx="7013575" cy="2219325"/>
            <a:chOff x="7012131" y="1205206"/>
            <a:chExt cx="7013575" cy="2219325"/>
          </a:xfrm>
        </p:grpSpPr>
        <p:sp>
          <p:nvSpPr>
            <p:cNvPr id="17" name="object 17"/>
            <p:cNvSpPr/>
            <p:nvPr/>
          </p:nvSpPr>
          <p:spPr>
            <a:xfrm>
              <a:off x="10604272" y="1205216"/>
              <a:ext cx="3421379" cy="38100"/>
            </a:xfrm>
            <a:custGeom>
              <a:avLst/>
              <a:gdLst/>
              <a:ahLst/>
              <a:cxnLst/>
              <a:rect l="l" t="t" r="r" b="b"/>
              <a:pathLst>
                <a:path w="3421380" h="38100">
                  <a:moveTo>
                    <a:pt x="3421367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421367" y="38100"/>
                  </a:lnTo>
                  <a:lnTo>
                    <a:pt x="3421367" y="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31180" y="1224255"/>
              <a:ext cx="3584575" cy="1614805"/>
            </a:xfrm>
            <a:custGeom>
              <a:avLst/>
              <a:gdLst/>
              <a:ahLst/>
              <a:cxnLst/>
              <a:rect l="l" t="t" r="r" b="b"/>
              <a:pathLst>
                <a:path w="3584575" h="1614805">
                  <a:moveTo>
                    <a:pt x="0" y="1614523"/>
                  </a:moveTo>
                  <a:lnTo>
                    <a:pt x="3584142" y="0"/>
                  </a:lnTo>
                </a:path>
                <a:path w="3584575" h="1614805">
                  <a:moveTo>
                    <a:pt x="0" y="1614523"/>
                  </a:moveTo>
                  <a:lnTo>
                    <a:pt x="3584142" y="0"/>
                  </a:lnTo>
                </a:path>
              </a:pathLst>
            </a:custGeom>
            <a:ln w="38095">
              <a:solidFill>
                <a:srgbClr val="002B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26371" y="2530690"/>
              <a:ext cx="2484755" cy="38100"/>
            </a:xfrm>
            <a:custGeom>
              <a:avLst/>
              <a:gdLst/>
              <a:ahLst/>
              <a:cxnLst/>
              <a:rect l="l" t="t" r="r" b="b"/>
              <a:pathLst>
                <a:path w="2484754" h="38100">
                  <a:moveTo>
                    <a:pt x="2484196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2484196" y="38100"/>
                  </a:lnTo>
                  <a:lnTo>
                    <a:pt x="2484196" y="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74256" y="2549731"/>
              <a:ext cx="2566670" cy="855344"/>
            </a:xfrm>
            <a:custGeom>
              <a:avLst/>
              <a:gdLst/>
              <a:ahLst/>
              <a:cxnLst/>
              <a:rect l="l" t="t" r="r" b="b"/>
              <a:pathLst>
                <a:path w="2566670" h="855345">
                  <a:moveTo>
                    <a:pt x="0" y="855330"/>
                  </a:moveTo>
                  <a:lnTo>
                    <a:pt x="2566087" y="0"/>
                  </a:lnTo>
                </a:path>
                <a:path w="2566670" h="855345">
                  <a:moveTo>
                    <a:pt x="0" y="855330"/>
                  </a:moveTo>
                  <a:lnTo>
                    <a:pt x="2566087" y="0"/>
                  </a:lnTo>
                </a:path>
              </a:pathLst>
            </a:custGeom>
            <a:ln w="38095">
              <a:solidFill>
                <a:srgbClr val="002B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7469993" y="3836981"/>
            <a:ext cx="3383279" cy="382905"/>
          </a:xfrm>
          <a:custGeom>
            <a:avLst/>
            <a:gdLst/>
            <a:ahLst/>
            <a:cxnLst/>
            <a:rect l="l" t="t" r="r" b="b"/>
            <a:pathLst>
              <a:path w="3383279" h="382904">
                <a:moveTo>
                  <a:pt x="0" y="382390"/>
                </a:moveTo>
                <a:lnTo>
                  <a:pt x="3382767" y="0"/>
                </a:lnTo>
              </a:path>
              <a:path w="3383279" h="382904">
                <a:moveTo>
                  <a:pt x="0" y="382390"/>
                </a:moveTo>
                <a:lnTo>
                  <a:pt x="3382767" y="0"/>
                </a:lnTo>
              </a:path>
            </a:pathLst>
          </a:custGeom>
          <a:ln w="38095">
            <a:solidFill>
              <a:srgbClr val="002B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59297" y="5144299"/>
            <a:ext cx="3421379" cy="38100"/>
          </a:xfrm>
          <a:custGeom>
            <a:avLst/>
            <a:gdLst/>
            <a:ahLst/>
            <a:cxnLst/>
            <a:rect l="l" t="t" r="r" b="b"/>
            <a:pathLst>
              <a:path w="3421379" h="38100">
                <a:moveTo>
                  <a:pt x="3421240" y="0"/>
                </a:moveTo>
                <a:lnTo>
                  <a:pt x="0" y="0"/>
                </a:lnTo>
                <a:lnTo>
                  <a:pt x="0" y="38100"/>
                </a:lnTo>
                <a:lnTo>
                  <a:pt x="3421240" y="38100"/>
                </a:lnTo>
                <a:lnTo>
                  <a:pt x="3421240" y="0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67834" y="6130308"/>
            <a:ext cx="3328035" cy="339090"/>
          </a:xfrm>
          <a:custGeom>
            <a:avLst/>
            <a:gdLst/>
            <a:ahLst/>
            <a:cxnLst/>
            <a:rect l="l" t="t" r="r" b="b"/>
            <a:pathLst>
              <a:path w="3328034" h="339089">
                <a:moveTo>
                  <a:pt x="0" y="0"/>
                </a:moveTo>
                <a:lnTo>
                  <a:pt x="3327787" y="338576"/>
                </a:lnTo>
              </a:path>
              <a:path w="3328034" h="339089">
                <a:moveTo>
                  <a:pt x="0" y="0"/>
                </a:moveTo>
                <a:lnTo>
                  <a:pt x="3327787" y="338576"/>
                </a:lnTo>
              </a:path>
            </a:pathLst>
          </a:custGeom>
          <a:ln w="38095">
            <a:solidFill>
              <a:srgbClr val="002B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7355207" y="6917567"/>
            <a:ext cx="6479540" cy="876935"/>
            <a:chOff x="7355207" y="6917567"/>
            <a:chExt cx="6479540" cy="876935"/>
          </a:xfrm>
        </p:grpSpPr>
        <p:sp>
          <p:nvSpPr>
            <p:cNvPr id="25" name="object 25"/>
            <p:cNvSpPr/>
            <p:nvPr/>
          </p:nvSpPr>
          <p:spPr>
            <a:xfrm>
              <a:off x="9926371" y="7756143"/>
              <a:ext cx="2484755" cy="38100"/>
            </a:xfrm>
            <a:custGeom>
              <a:avLst/>
              <a:gdLst/>
              <a:ahLst/>
              <a:cxnLst/>
              <a:rect l="l" t="t" r="r" b="b"/>
              <a:pathLst>
                <a:path w="2484754" h="38100">
                  <a:moveTo>
                    <a:pt x="2484196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2484196" y="38100"/>
                  </a:lnTo>
                  <a:lnTo>
                    <a:pt x="2484196" y="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74256" y="6936616"/>
              <a:ext cx="2561590" cy="838835"/>
            </a:xfrm>
            <a:custGeom>
              <a:avLst/>
              <a:gdLst/>
              <a:ahLst/>
              <a:cxnLst/>
              <a:rect l="l" t="t" r="r" b="b"/>
              <a:pathLst>
                <a:path w="2561590" h="838834">
                  <a:moveTo>
                    <a:pt x="0" y="0"/>
                  </a:moveTo>
                  <a:lnTo>
                    <a:pt x="2561263" y="838693"/>
                  </a:lnTo>
                </a:path>
                <a:path w="2561590" h="838834">
                  <a:moveTo>
                    <a:pt x="0" y="0"/>
                  </a:moveTo>
                  <a:lnTo>
                    <a:pt x="2561263" y="838693"/>
                  </a:lnTo>
                </a:path>
              </a:pathLst>
            </a:custGeom>
            <a:ln w="38095">
              <a:solidFill>
                <a:srgbClr val="002B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349978" y="7751825"/>
              <a:ext cx="2484755" cy="38100"/>
            </a:xfrm>
            <a:custGeom>
              <a:avLst/>
              <a:gdLst/>
              <a:ahLst/>
              <a:cxnLst/>
              <a:rect l="l" t="t" r="r" b="b"/>
              <a:pathLst>
                <a:path w="2484755" h="38100">
                  <a:moveTo>
                    <a:pt x="248418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2484183" y="38100"/>
                  </a:lnTo>
                  <a:lnTo>
                    <a:pt x="2484183" y="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0054642" y="4913391"/>
            <a:ext cx="15690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60" dirty="0">
                <a:solidFill>
                  <a:srgbClr val="FFFFFF"/>
                </a:solidFill>
                <a:latin typeface="Trebuchet MS"/>
                <a:cs typeface="Trebuchet MS"/>
              </a:rPr>
              <a:t>Pendapatan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671179" y="6218944"/>
            <a:ext cx="14839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30" dirty="0">
                <a:solidFill>
                  <a:srgbClr val="FFFFFF"/>
                </a:solidFill>
                <a:latin typeface="Trebuchet MS"/>
                <a:cs typeface="Trebuchet MS"/>
              </a:rPr>
              <a:t>Pendidikan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139265" y="3606131"/>
            <a:ext cx="24657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20" dirty="0">
                <a:solidFill>
                  <a:srgbClr val="FFFFFF"/>
                </a:solidFill>
                <a:latin typeface="Trebuchet MS"/>
                <a:cs typeface="Trebuchet MS"/>
              </a:rPr>
              <a:t>Status</a:t>
            </a:r>
            <a:r>
              <a:rPr sz="2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135" dirty="0">
                <a:solidFill>
                  <a:srgbClr val="FFFFFF"/>
                </a:solidFill>
                <a:latin typeface="Trebuchet MS"/>
                <a:cs typeface="Trebuchet MS"/>
              </a:rPr>
              <a:t>Perkawinan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703842" y="993321"/>
            <a:ext cx="2234565" cy="172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600" spc="-20" dirty="0">
                <a:solidFill>
                  <a:srgbClr val="FFFFFF"/>
                </a:solidFill>
                <a:latin typeface="Trebuchet MS"/>
                <a:cs typeface="Trebuchet MS"/>
              </a:rPr>
              <a:t>Usia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600" spc="-20" dirty="0">
                <a:solidFill>
                  <a:srgbClr val="FFFFFF"/>
                </a:solidFill>
                <a:latin typeface="Trebuchet MS"/>
                <a:cs typeface="Trebuchet MS"/>
              </a:rPr>
              <a:t>Seks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888771" y="7511457"/>
            <a:ext cx="13188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70" dirty="0">
                <a:solidFill>
                  <a:srgbClr val="FFFFFF"/>
                </a:solidFill>
                <a:latin typeface="Trebuchet MS"/>
                <a:cs typeface="Trebuchet MS"/>
              </a:rPr>
              <a:t>Pekerjaan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43087" y="3142310"/>
            <a:ext cx="442849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95020">
              <a:lnSpc>
                <a:spcPct val="117600"/>
              </a:lnSpc>
              <a:spcBef>
                <a:spcPts val="100"/>
              </a:spcBef>
            </a:pPr>
            <a:r>
              <a:rPr sz="6800" b="1" spc="-10" dirty="0">
                <a:solidFill>
                  <a:srgbClr val="FFFFFF"/>
                </a:solidFill>
                <a:latin typeface="Arial"/>
                <a:cs typeface="Arial"/>
              </a:rPr>
              <a:t>Proses </a:t>
            </a:r>
            <a:r>
              <a:rPr sz="6800" b="1" spc="-390" dirty="0">
                <a:solidFill>
                  <a:srgbClr val="FFFFFF"/>
                </a:solidFill>
                <a:latin typeface="Arial"/>
                <a:cs typeface="Arial"/>
              </a:rPr>
              <a:t>Segmentasi</a:t>
            </a:r>
            <a:endParaRPr sz="6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13744" y="5760351"/>
            <a:ext cx="2487295" cy="1065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800" b="1" spc="130" dirty="0">
                <a:solidFill>
                  <a:srgbClr val="FFFFFF"/>
                </a:solidFill>
                <a:latin typeface="Arial"/>
                <a:cs typeface="Arial"/>
              </a:rPr>
              <a:t>Pasar</a:t>
            </a:r>
            <a:endParaRPr sz="68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0460932" y="-111266"/>
            <a:ext cx="272859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10" dirty="0">
                <a:solidFill>
                  <a:srgbClr val="365969"/>
                </a:solidFill>
                <a:latin typeface="Lucida Sans Unicode"/>
                <a:cs typeface="Lucida Sans Unicode"/>
              </a:rPr>
              <a:t>Demografi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010276" y="8275982"/>
            <a:ext cx="11598910" cy="1769745"/>
          </a:xfrm>
          <a:prstGeom prst="rect">
            <a:avLst/>
          </a:prstGeom>
          <a:solidFill>
            <a:srgbClr val="03459D"/>
          </a:solidFill>
        </p:spPr>
        <p:txBody>
          <a:bodyPr vert="horz" wrap="square" lIns="0" tIns="100965" rIns="0" bIns="0" rtlCol="0">
            <a:spAutoFit/>
          </a:bodyPr>
          <a:lstStyle/>
          <a:p>
            <a:pPr marL="415290" marR="165735" algn="ctr">
              <a:lnSpc>
                <a:spcPct val="114399"/>
              </a:lnSpc>
              <a:spcBef>
                <a:spcPts val="795"/>
              </a:spcBef>
            </a:pP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Demografi</a:t>
            </a:r>
            <a:r>
              <a:rPr sz="23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75" dirty="0">
                <a:solidFill>
                  <a:srgbClr val="FFFFFF"/>
                </a:solidFill>
                <a:latin typeface="Verdana"/>
                <a:cs typeface="Verdana"/>
              </a:rPr>
              <a:t>membantu</a:t>
            </a:r>
            <a:r>
              <a:rPr sz="23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target</a:t>
            </a:r>
            <a:r>
              <a:rPr sz="23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35" dirty="0">
                <a:solidFill>
                  <a:srgbClr val="FFFFFF"/>
                </a:solidFill>
                <a:latin typeface="Verdana"/>
                <a:cs typeface="Verdana"/>
              </a:rPr>
              <a:t>pasar</a:t>
            </a:r>
            <a:r>
              <a:rPr sz="23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sementara</a:t>
            </a:r>
            <a:r>
              <a:rPr sz="23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65" dirty="0">
                <a:solidFill>
                  <a:srgbClr val="FFFFFF"/>
                </a:solidFill>
                <a:latin typeface="Verdana"/>
                <a:cs typeface="Verdana"/>
              </a:rPr>
              <a:t>menemukan</a:t>
            </a:r>
            <a:r>
              <a:rPr sz="23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610" dirty="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sz="23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Verdana"/>
                <a:cs typeface="Verdana"/>
              </a:rPr>
              <a:t>Status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Perkawinan</a:t>
            </a:r>
            <a:r>
              <a:rPr sz="23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merasa</a:t>
            </a:r>
            <a:r>
              <a:rPr sz="23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30" dirty="0">
                <a:solidFill>
                  <a:srgbClr val="FFFFFF"/>
                </a:solidFill>
                <a:latin typeface="Verdana"/>
                <a:cs typeface="Verdana"/>
              </a:rPr>
              <a:t>karakteristik</a:t>
            </a:r>
            <a:r>
              <a:rPr sz="23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psikologis</a:t>
            </a:r>
            <a:r>
              <a:rPr sz="23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55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23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40" dirty="0">
                <a:solidFill>
                  <a:srgbClr val="FFFFFF"/>
                </a:solidFill>
                <a:latin typeface="Verdana"/>
                <a:cs typeface="Verdana"/>
              </a:rPr>
              <a:t>sosial</a:t>
            </a:r>
            <a:r>
              <a:rPr sz="23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budaya</a:t>
            </a:r>
            <a:r>
              <a:rPr sz="23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65" dirty="0">
                <a:solidFill>
                  <a:srgbClr val="FFFFFF"/>
                </a:solidFill>
                <a:latin typeface="Verdana"/>
                <a:cs typeface="Verdana"/>
              </a:rPr>
              <a:t>membantu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Demografi</a:t>
            </a:r>
            <a:r>
              <a:rPr sz="23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610" dirty="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sz="23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65" dirty="0">
                <a:solidFill>
                  <a:srgbClr val="FFFFFF"/>
                </a:solidFill>
                <a:latin typeface="Verdana"/>
                <a:cs typeface="Verdana"/>
              </a:rPr>
              <a:t>Seks</a:t>
            </a:r>
            <a:r>
              <a:rPr sz="23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610" dirty="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sz="23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60" dirty="0">
                <a:solidFill>
                  <a:srgbClr val="FFFFFF"/>
                </a:solidFill>
                <a:latin typeface="Verdana"/>
                <a:cs typeface="Verdana"/>
              </a:rPr>
              <a:t>Pendidikan</a:t>
            </a:r>
            <a:r>
              <a:rPr sz="23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610" dirty="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sz="23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Usia</a:t>
            </a:r>
            <a:r>
              <a:rPr sz="23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610" dirty="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sz="23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Pekerjaan</a:t>
            </a:r>
            <a:r>
              <a:rPr sz="23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Proses</a:t>
            </a:r>
            <a:r>
              <a:rPr sz="23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Segmentasi</a:t>
            </a:r>
            <a:r>
              <a:rPr sz="23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Verdana"/>
                <a:cs typeface="Verdana"/>
              </a:rPr>
              <a:t>Pasar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ke</a:t>
            </a:r>
            <a:r>
              <a:rPr sz="23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60" dirty="0">
                <a:solidFill>
                  <a:srgbClr val="FFFFFF"/>
                </a:solidFill>
                <a:latin typeface="Verdana"/>
                <a:cs typeface="Verdana"/>
              </a:rPr>
              <a:t>menggambarkan</a:t>
            </a:r>
            <a:r>
              <a:rPr sz="235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bagaimana</a:t>
            </a:r>
            <a:r>
              <a:rPr sz="23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para</a:t>
            </a:r>
            <a:r>
              <a:rPr sz="235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dirty="0">
                <a:solidFill>
                  <a:srgbClr val="FFFFFF"/>
                </a:solidFill>
                <a:latin typeface="Verdana"/>
                <a:cs typeface="Verdana"/>
              </a:rPr>
              <a:t>anggotanya</a:t>
            </a:r>
            <a:r>
              <a:rPr sz="23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Verdana"/>
                <a:cs typeface="Verdana"/>
              </a:rPr>
              <a:t>berpikir.</a:t>
            </a:r>
            <a:endParaRPr sz="2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76977"/>
            <a:ext cx="489584" cy="1256030"/>
          </a:xfrm>
          <a:custGeom>
            <a:avLst/>
            <a:gdLst/>
            <a:ahLst/>
            <a:cxnLst/>
            <a:rect l="l" t="t" r="r" b="b"/>
            <a:pathLst>
              <a:path w="489584" h="1256029">
                <a:moveTo>
                  <a:pt x="0" y="1255764"/>
                </a:moveTo>
                <a:lnTo>
                  <a:pt x="0" y="0"/>
                </a:lnTo>
                <a:lnTo>
                  <a:pt x="489530" y="627945"/>
                </a:lnTo>
                <a:lnTo>
                  <a:pt x="0" y="1255764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4" y="35"/>
            <a:ext cx="11725910" cy="1028700"/>
            <a:chOff x="34" y="35"/>
            <a:chExt cx="11725910" cy="1028700"/>
          </a:xfrm>
        </p:grpSpPr>
        <p:sp>
          <p:nvSpPr>
            <p:cNvPr id="4" name="object 4"/>
            <p:cNvSpPr/>
            <p:nvPr/>
          </p:nvSpPr>
          <p:spPr>
            <a:xfrm>
              <a:off x="34" y="35"/>
              <a:ext cx="6879590" cy="1028700"/>
            </a:xfrm>
            <a:custGeom>
              <a:avLst/>
              <a:gdLst/>
              <a:ahLst/>
              <a:cxnLst/>
              <a:rect l="l" t="t" r="r" b="b"/>
              <a:pathLst>
                <a:path w="6879590" h="1028700">
                  <a:moveTo>
                    <a:pt x="5934182" y="1028696"/>
                  </a:moveTo>
                  <a:lnTo>
                    <a:pt x="0" y="1028696"/>
                  </a:lnTo>
                  <a:lnTo>
                    <a:pt x="0" y="0"/>
                  </a:lnTo>
                  <a:lnTo>
                    <a:pt x="6879313" y="0"/>
                  </a:lnTo>
                  <a:lnTo>
                    <a:pt x="6879313" y="83565"/>
                  </a:lnTo>
                  <a:lnTo>
                    <a:pt x="5934182" y="1028696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74026" y="35"/>
              <a:ext cx="7351395" cy="647700"/>
            </a:xfrm>
            <a:custGeom>
              <a:avLst/>
              <a:gdLst/>
              <a:ahLst/>
              <a:cxnLst/>
              <a:rect l="l" t="t" r="r" b="b"/>
              <a:pathLst>
                <a:path w="7351395" h="647700">
                  <a:moveTo>
                    <a:pt x="6703672" y="647697"/>
                  </a:moveTo>
                  <a:lnTo>
                    <a:pt x="647697" y="647697"/>
                  </a:lnTo>
                  <a:lnTo>
                    <a:pt x="0" y="0"/>
                  </a:lnTo>
                  <a:lnTo>
                    <a:pt x="7351371" y="0"/>
                  </a:lnTo>
                  <a:lnTo>
                    <a:pt x="6703672" y="647697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6155258" y="3703794"/>
            <a:ext cx="2132965" cy="6583680"/>
            <a:chOff x="16155258" y="3703794"/>
            <a:chExt cx="2132965" cy="6583680"/>
          </a:xfrm>
        </p:grpSpPr>
        <p:sp>
          <p:nvSpPr>
            <p:cNvPr id="7" name="object 7"/>
            <p:cNvSpPr/>
            <p:nvPr/>
          </p:nvSpPr>
          <p:spPr>
            <a:xfrm>
              <a:off x="16155251" y="8488692"/>
              <a:ext cx="2132965" cy="1798320"/>
            </a:xfrm>
            <a:custGeom>
              <a:avLst/>
              <a:gdLst/>
              <a:ahLst/>
              <a:cxnLst/>
              <a:rect l="l" t="t" r="r" b="b"/>
              <a:pathLst>
                <a:path w="2132965" h="1798320">
                  <a:moveTo>
                    <a:pt x="2132736" y="0"/>
                  </a:moveTo>
                  <a:lnTo>
                    <a:pt x="0" y="0"/>
                  </a:lnTo>
                  <a:lnTo>
                    <a:pt x="2132736" y="1798307"/>
                  </a:lnTo>
                  <a:lnTo>
                    <a:pt x="2132736" y="0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819135" y="6280404"/>
              <a:ext cx="727075" cy="4006850"/>
            </a:xfrm>
            <a:custGeom>
              <a:avLst/>
              <a:gdLst/>
              <a:ahLst/>
              <a:cxnLst/>
              <a:rect l="l" t="t" r="r" b="b"/>
              <a:pathLst>
                <a:path w="727075" h="4006850">
                  <a:moveTo>
                    <a:pt x="0" y="4006594"/>
                  </a:moveTo>
                  <a:lnTo>
                    <a:pt x="726952" y="4006594"/>
                  </a:lnTo>
                  <a:lnTo>
                    <a:pt x="726952" y="0"/>
                  </a:lnTo>
                  <a:lnTo>
                    <a:pt x="0" y="0"/>
                  </a:lnTo>
                  <a:lnTo>
                    <a:pt x="0" y="4006594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546088" y="3703794"/>
              <a:ext cx="742315" cy="6583680"/>
            </a:xfrm>
            <a:custGeom>
              <a:avLst/>
              <a:gdLst/>
              <a:ahLst/>
              <a:cxnLst/>
              <a:rect l="l" t="t" r="r" b="b"/>
              <a:pathLst>
                <a:path w="742315" h="6583680">
                  <a:moveTo>
                    <a:pt x="0" y="0"/>
                  </a:moveTo>
                  <a:lnTo>
                    <a:pt x="741910" y="0"/>
                  </a:lnTo>
                  <a:lnTo>
                    <a:pt x="741910" y="6583204"/>
                  </a:lnTo>
                  <a:lnTo>
                    <a:pt x="0" y="6583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980" y="2745977"/>
            <a:ext cx="14890214" cy="7068855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719620" y="3663809"/>
            <a:ext cx="394970" cy="567055"/>
          </a:xfrm>
          <a:custGeom>
            <a:avLst/>
            <a:gdLst/>
            <a:ahLst/>
            <a:cxnLst/>
            <a:rect l="l" t="t" r="r" b="b"/>
            <a:pathLst>
              <a:path w="394969" h="567054">
                <a:moveTo>
                  <a:pt x="394462" y="97764"/>
                </a:moveTo>
                <a:lnTo>
                  <a:pt x="252247" y="50063"/>
                </a:lnTo>
                <a:lnTo>
                  <a:pt x="157124" y="17399"/>
                </a:lnTo>
                <a:lnTo>
                  <a:pt x="107569" y="0"/>
                </a:lnTo>
                <a:lnTo>
                  <a:pt x="122643" y="53352"/>
                </a:lnTo>
                <a:lnTo>
                  <a:pt x="126441" y="101904"/>
                </a:lnTo>
                <a:lnTo>
                  <a:pt x="119621" y="146075"/>
                </a:lnTo>
                <a:lnTo>
                  <a:pt x="102882" y="186245"/>
                </a:lnTo>
                <a:lnTo>
                  <a:pt x="76911" y="222834"/>
                </a:lnTo>
                <a:lnTo>
                  <a:pt x="42392" y="256222"/>
                </a:lnTo>
                <a:lnTo>
                  <a:pt x="0" y="286804"/>
                </a:lnTo>
                <a:lnTo>
                  <a:pt x="44234" y="315468"/>
                </a:lnTo>
                <a:lnTo>
                  <a:pt x="78867" y="348297"/>
                </a:lnTo>
                <a:lnTo>
                  <a:pt x="104165" y="385076"/>
                </a:lnTo>
                <a:lnTo>
                  <a:pt x="120230" y="425564"/>
                </a:lnTo>
                <a:lnTo>
                  <a:pt x="127165" y="469531"/>
                </a:lnTo>
                <a:lnTo>
                  <a:pt x="125107" y="516763"/>
                </a:lnTo>
                <a:lnTo>
                  <a:pt x="114173" y="567016"/>
                </a:lnTo>
                <a:lnTo>
                  <a:pt x="162547" y="550710"/>
                </a:lnTo>
                <a:lnTo>
                  <a:pt x="256743" y="518134"/>
                </a:lnTo>
                <a:lnTo>
                  <a:pt x="394462" y="469252"/>
                </a:lnTo>
                <a:lnTo>
                  <a:pt x="394462" y="97764"/>
                </a:lnTo>
                <a:close/>
              </a:path>
            </a:pathLst>
          </a:custGeom>
          <a:solidFill>
            <a:srgbClr val="034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94698" y="3663809"/>
            <a:ext cx="401955" cy="560705"/>
          </a:xfrm>
          <a:custGeom>
            <a:avLst/>
            <a:gdLst/>
            <a:ahLst/>
            <a:cxnLst/>
            <a:rect l="l" t="t" r="r" b="b"/>
            <a:pathLst>
              <a:path w="401955" h="560704">
                <a:moveTo>
                  <a:pt x="401853" y="283514"/>
                </a:moveTo>
                <a:lnTo>
                  <a:pt x="359791" y="254139"/>
                </a:lnTo>
                <a:lnTo>
                  <a:pt x="326059" y="221627"/>
                </a:lnTo>
                <a:lnTo>
                  <a:pt x="300990" y="185635"/>
                </a:lnTo>
                <a:lnTo>
                  <a:pt x="284937" y="145821"/>
                </a:lnTo>
                <a:lnTo>
                  <a:pt x="278244" y="101828"/>
                </a:lnTo>
                <a:lnTo>
                  <a:pt x="281241" y="53340"/>
                </a:lnTo>
                <a:lnTo>
                  <a:pt x="294284" y="0"/>
                </a:lnTo>
                <a:lnTo>
                  <a:pt x="97129" y="68338"/>
                </a:lnTo>
                <a:lnTo>
                  <a:pt x="787" y="101066"/>
                </a:lnTo>
                <a:lnTo>
                  <a:pt x="0" y="255485"/>
                </a:lnTo>
                <a:lnTo>
                  <a:pt x="355" y="306273"/>
                </a:lnTo>
                <a:lnTo>
                  <a:pt x="1587" y="356882"/>
                </a:lnTo>
                <a:lnTo>
                  <a:pt x="4089" y="407428"/>
                </a:lnTo>
                <a:lnTo>
                  <a:pt x="22847" y="449732"/>
                </a:lnTo>
                <a:lnTo>
                  <a:pt x="56286" y="482333"/>
                </a:lnTo>
                <a:lnTo>
                  <a:pt x="97751" y="499237"/>
                </a:lnTo>
                <a:lnTo>
                  <a:pt x="140004" y="515035"/>
                </a:lnTo>
                <a:lnTo>
                  <a:pt x="183032" y="530212"/>
                </a:lnTo>
                <a:lnTo>
                  <a:pt x="271424" y="560539"/>
                </a:lnTo>
                <a:lnTo>
                  <a:pt x="270789" y="511505"/>
                </a:lnTo>
                <a:lnTo>
                  <a:pt x="275056" y="465150"/>
                </a:lnTo>
                <a:lnTo>
                  <a:pt x="285127" y="421767"/>
                </a:lnTo>
                <a:lnTo>
                  <a:pt x="301929" y="381622"/>
                </a:lnTo>
                <a:lnTo>
                  <a:pt x="326377" y="345008"/>
                </a:lnTo>
                <a:lnTo>
                  <a:pt x="359371" y="312204"/>
                </a:lnTo>
                <a:lnTo>
                  <a:pt x="401853" y="283514"/>
                </a:lnTo>
                <a:close/>
              </a:path>
            </a:pathLst>
          </a:custGeom>
          <a:solidFill>
            <a:srgbClr val="034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4571" rIns="0" bIns="0" rtlCol="0">
            <a:spAutoFit/>
          </a:bodyPr>
          <a:lstStyle/>
          <a:p>
            <a:pPr marL="3359150">
              <a:lnSpc>
                <a:spcPct val="100000"/>
              </a:lnSpc>
              <a:spcBef>
                <a:spcPts val="140"/>
              </a:spcBef>
            </a:pPr>
            <a:r>
              <a:rPr spc="725" dirty="0"/>
              <a:t>Proses</a:t>
            </a:r>
            <a:r>
              <a:rPr spc="-25" dirty="0"/>
              <a:t> </a:t>
            </a:r>
            <a:r>
              <a:rPr spc="770" dirty="0"/>
              <a:t>Segmentasi</a:t>
            </a:r>
            <a:r>
              <a:rPr spc="-25" dirty="0"/>
              <a:t> </a:t>
            </a:r>
            <a:r>
              <a:rPr spc="835" dirty="0"/>
              <a:t>Pasar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48343" y="3103584"/>
            <a:ext cx="518096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25" dirty="0">
                <a:latin typeface="Trebuchet MS"/>
                <a:cs typeface="Trebuchet MS"/>
              </a:rPr>
              <a:t>1.Psikologis</a:t>
            </a:r>
            <a:r>
              <a:rPr sz="3800" spc="-220" dirty="0">
                <a:latin typeface="Trebuchet MS"/>
                <a:cs typeface="Trebuchet MS"/>
              </a:rPr>
              <a:t> </a:t>
            </a:r>
            <a:r>
              <a:rPr sz="3800" spc="-935" dirty="0">
                <a:latin typeface="Trebuchet MS"/>
                <a:cs typeface="Trebuchet MS"/>
              </a:rPr>
              <a:t>/</a:t>
            </a:r>
            <a:r>
              <a:rPr sz="3800" spc="60" dirty="0">
                <a:latin typeface="Trebuchet MS"/>
                <a:cs typeface="Trebuchet MS"/>
              </a:rPr>
              <a:t> </a:t>
            </a:r>
            <a:r>
              <a:rPr sz="3800" spc="-20" dirty="0">
                <a:latin typeface="Trebuchet MS"/>
                <a:cs typeface="Trebuchet MS"/>
              </a:rPr>
              <a:t>Psikografis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7201" y="4356168"/>
            <a:ext cx="6080125" cy="422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980">
              <a:lnSpc>
                <a:spcPct val="112500"/>
              </a:lnSpc>
              <a:spcBef>
                <a:spcPts val="100"/>
              </a:spcBef>
            </a:pPr>
            <a:r>
              <a:rPr sz="3000" dirty="0">
                <a:latin typeface="Cambria"/>
                <a:cs typeface="Cambria"/>
              </a:rPr>
              <a:t>Karakteristik</a:t>
            </a:r>
            <a:r>
              <a:rPr sz="3000" spc="45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Psikologis</a:t>
            </a:r>
            <a:r>
              <a:rPr sz="3000" spc="45" dirty="0">
                <a:latin typeface="Cambria"/>
                <a:cs typeface="Cambria"/>
              </a:rPr>
              <a:t> </a:t>
            </a:r>
            <a:r>
              <a:rPr sz="3000" spc="240" dirty="0">
                <a:latin typeface="Cambria"/>
                <a:cs typeface="Cambria"/>
              </a:rPr>
              <a:t>–</a:t>
            </a:r>
            <a:r>
              <a:rPr sz="3000" spc="45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batin</a:t>
            </a:r>
            <a:r>
              <a:rPr sz="3000" spc="45" dirty="0">
                <a:latin typeface="Cambria"/>
                <a:cs typeface="Cambria"/>
              </a:rPr>
              <a:t> </a:t>
            </a:r>
            <a:r>
              <a:rPr sz="3000" spc="-20" dirty="0">
                <a:latin typeface="Cambria"/>
                <a:cs typeface="Cambria"/>
              </a:rPr>
              <a:t>atau </a:t>
            </a:r>
            <a:r>
              <a:rPr sz="3000" dirty="0">
                <a:latin typeface="Cambria"/>
                <a:cs typeface="Cambria"/>
              </a:rPr>
              <a:t>kualitas</a:t>
            </a:r>
            <a:r>
              <a:rPr sz="3000" spc="5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intrinsik</a:t>
            </a:r>
            <a:r>
              <a:rPr sz="3000" spc="10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seorang</a:t>
            </a:r>
            <a:r>
              <a:rPr sz="3000" spc="10" dirty="0">
                <a:latin typeface="Cambria"/>
                <a:cs typeface="Cambria"/>
              </a:rPr>
              <a:t> </a:t>
            </a:r>
            <a:r>
              <a:rPr sz="3000" spc="-10" dirty="0">
                <a:latin typeface="Cambria"/>
                <a:cs typeface="Cambria"/>
              </a:rPr>
              <a:t>individu.</a:t>
            </a:r>
            <a:endParaRPr sz="3000">
              <a:latin typeface="Cambria"/>
              <a:cs typeface="Cambria"/>
            </a:endParaRPr>
          </a:p>
          <a:p>
            <a:pPr marL="12700" marR="83820">
              <a:lnSpc>
                <a:spcPct val="112500"/>
              </a:lnSpc>
            </a:pPr>
            <a:r>
              <a:rPr sz="3000" dirty="0">
                <a:latin typeface="Cambria"/>
                <a:cs typeface="Cambria"/>
              </a:rPr>
              <a:t>Misalnya</a:t>
            </a:r>
            <a:r>
              <a:rPr sz="3000" spc="125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kebutuhan,</a:t>
            </a:r>
            <a:r>
              <a:rPr sz="3000" spc="125" dirty="0">
                <a:latin typeface="Cambria"/>
                <a:cs typeface="Cambria"/>
              </a:rPr>
              <a:t> </a:t>
            </a:r>
            <a:r>
              <a:rPr sz="3000" spc="-10" dirty="0">
                <a:latin typeface="Cambria"/>
                <a:cs typeface="Cambria"/>
              </a:rPr>
              <a:t>motivasi, </a:t>
            </a:r>
            <a:r>
              <a:rPr sz="3000" dirty="0">
                <a:latin typeface="Cambria"/>
                <a:cs typeface="Cambria"/>
              </a:rPr>
              <a:t>kepribadian,</a:t>
            </a:r>
            <a:r>
              <a:rPr sz="3000" spc="-110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persepsi,</a:t>
            </a:r>
            <a:r>
              <a:rPr sz="3000" spc="-100" dirty="0">
                <a:latin typeface="Cambria"/>
                <a:cs typeface="Cambria"/>
              </a:rPr>
              <a:t> </a:t>
            </a:r>
            <a:r>
              <a:rPr sz="3000" spc="-10" dirty="0">
                <a:latin typeface="Cambria"/>
                <a:cs typeface="Cambria"/>
              </a:rPr>
              <a:t>pembelajaran, </a:t>
            </a:r>
            <a:r>
              <a:rPr sz="3000" dirty="0">
                <a:latin typeface="Cambria"/>
                <a:cs typeface="Cambria"/>
              </a:rPr>
              <a:t>tingkat</a:t>
            </a:r>
            <a:r>
              <a:rPr sz="3000" spc="70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keterlibatan,</a:t>
            </a:r>
            <a:r>
              <a:rPr sz="3000" spc="75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dan</a:t>
            </a:r>
            <a:r>
              <a:rPr sz="3000" spc="75" dirty="0">
                <a:latin typeface="Cambria"/>
                <a:cs typeface="Cambria"/>
              </a:rPr>
              <a:t> </a:t>
            </a:r>
            <a:r>
              <a:rPr sz="3000" spc="-10" dirty="0">
                <a:latin typeface="Cambria"/>
                <a:cs typeface="Cambria"/>
              </a:rPr>
              <a:t>sikap.</a:t>
            </a:r>
            <a:endParaRPr sz="3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190"/>
              </a:spcBef>
            </a:pPr>
            <a:endParaRPr sz="3000">
              <a:latin typeface="Cambria"/>
              <a:cs typeface="Cambria"/>
            </a:endParaRPr>
          </a:p>
          <a:p>
            <a:pPr marL="12700" marR="5080">
              <a:lnSpc>
                <a:spcPct val="112500"/>
              </a:lnSpc>
              <a:spcBef>
                <a:spcPts val="5"/>
              </a:spcBef>
              <a:tabLst>
                <a:tab pos="2042160" algn="l"/>
                <a:tab pos="4227195" algn="l"/>
                <a:tab pos="4838065" algn="l"/>
              </a:tabLst>
            </a:pPr>
            <a:r>
              <a:rPr sz="3000" spc="-10" dirty="0">
                <a:latin typeface="Trebuchet MS"/>
                <a:cs typeface="Trebuchet MS"/>
              </a:rPr>
              <a:t>Penelitian</a:t>
            </a:r>
            <a:r>
              <a:rPr sz="3000" dirty="0">
                <a:latin typeface="Trebuchet MS"/>
                <a:cs typeface="Trebuchet MS"/>
              </a:rPr>
              <a:t>	</a:t>
            </a:r>
            <a:r>
              <a:rPr sz="3000" spc="-10" dirty="0">
                <a:latin typeface="Trebuchet MS"/>
                <a:cs typeface="Trebuchet MS"/>
              </a:rPr>
              <a:t>Psikografis</a:t>
            </a:r>
            <a:r>
              <a:rPr sz="3000" dirty="0">
                <a:latin typeface="Trebuchet MS"/>
                <a:cs typeface="Trebuchet MS"/>
              </a:rPr>
              <a:t>	</a:t>
            </a:r>
            <a:r>
              <a:rPr sz="3000" spc="345" dirty="0">
                <a:latin typeface="Trebuchet MS"/>
                <a:cs typeface="Trebuchet MS"/>
              </a:rPr>
              <a:t>–</a:t>
            </a:r>
            <a:r>
              <a:rPr sz="3000" dirty="0">
                <a:latin typeface="Trebuchet MS"/>
                <a:cs typeface="Trebuchet MS"/>
              </a:rPr>
              <a:t>	</a:t>
            </a:r>
            <a:r>
              <a:rPr sz="3000" spc="-55" dirty="0">
                <a:latin typeface="Trebuchet MS"/>
                <a:cs typeface="Trebuchet MS"/>
              </a:rPr>
              <a:t>Analisis </a:t>
            </a:r>
            <a:r>
              <a:rPr sz="3000" spc="-60" dirty="0">
                <a:latin typeface="Trebuchet MS"/>
                <a:cs typeface="Trebuchet MS"/>
              </a:rPr>
              <a:t>Gaya</a:t>
            </a:r>
            <a:r>
              <a:rPr sz="3000" spc="-165" dirty="0">
                <a:latin typeface="Trebuchet MS"/>
                <a:cs typeface="Trebuchet MS"/>
              </a:rPr>
              <a:t> </a:t>
            </a:r>
            <a:r>
              <a:rPr sz="3000" spc="-25" dirty="0">
                <a:latin typeface="Trebuchet MS"/>
                <a:cs typeface="Trebuchet MS"/>
              </a:rPr>
              <a:t>Hidup</a:t>
            </a:r>
            <a:r>
              <a:rPr sz="3000" spc="-140" dirty="0">
                <a:latin typeface="Trebuchet MS"/>
                <a:cs typeface="Trebuchet MS"/>
              </a:rPr>
              <a:t> </a:t>
            </a:r>
            <a:r>
              <a:rPr sz="3000" spc="-100" dirty="0">
                <a:latin typeface="Trebuchet MS"/>
                <a:cs typeface="Trebuchet MS"/>
              </a:rPr>
              <a:t>(aktivitas,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-135" dirty="0">
                <a:latin typeface="Trebuchet MS"/>
                <a:cs typeface="Trebuchet MS"/>
              </a:rPr>
              <a:t>minat,</a:t>
            </a:r>
            <a:r>
              <a:rPr sz="3000" spc="-90" dirty="0">
                <a:latin typeface="Trebuchet MS"/>
                <a:cs typeface="Trebuchet MS"/>
              </a:rPr>
              <a:t> </a:t>
            </a:r>
            <a:r>
              <a:rPr sz="3000" spc="-10" dirty="0">
                <a:latin typeface="Trebuchet MS"/>
                <a:cs typeface="Trebuchet MS"/>
              </a:rPr>
              <a:t>opini)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85120" y="3073694"/>
            <a:ext cx="298894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spc="-265" dirty="0">
                <a:latin typeface="Trebuchet MS"/>
                <a:cs typeface="Trebuchet MS"/>
              </a:rPr>
              <a:t>2.</a:t>
            </a:r>
            <a:r>
              <a:rPr sz="3650" spc="-170" dirty="0">
                <a:latin typeface="Trebuchet MS"/>
                <a:cs typeface="Trebuchet MS"/>
              </a:rPr>
              <a:t> </a:t>
            </a:r>
            <a:r>
              <a:rPr sz="3650" spc="-135" dirty="0">
                <a:latin typeface="Trebuchet MS"/>
                <a:cs typeface="Trebuchet MS"/>
              </a:rPr>
              <a:t>Sosial</a:t>
            </a:r>
            <a:r>
              <a:rPr sz="3650" spc="-165" dirty="0">
                <a:latin typeface="Trebuchet MS"/>
                <a:cs typeface="Trebuchet MS"/>
              </a:rPr>
              <a:t> </a:t>
            </a:r>
            <a:r>
              <a:rPr sz="3650" spc="-270" dirty="0">
                <a:latin typeface="Trebuchet MS"/>
                <a:cs typeface="Trebuchet MS"/>
              </a:rPr>
              <a:t>budaya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76956" y="4446267"/>
            <a:ext cx="3519170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1280">
              <a:lnSpc>
                <a:spcPct val="114399"/>
              </a:lnSpc>
              <a:spcBef>
                <a:spcPts val="100"/>
              </a:spcBef>
            </a:pPr>
            <a:r>
              <a:rPr sz="2950" spc="-75" dirty="0">
                <a:latin typeface="Cambria"/>
                <a:cs typeface="Cambria"/>
              </a:rPr>
              <a:t>Siklus</a:t>
            </a:r>
            <a:r>
              <a:rPr sz="2950" spc="-50" dirty="0">
                <a:latin typeface="Cambria"/>
                <a:cs typeface="Cambria"/>
              </a:rPr>
              <a:t> </a:t>
            </a:r>
            <a:r>
              <a:rPr sz="2950" dirty="0">
                <a:latin typeface="Cambria"/>
                <a:cs typeface="Cambria"/>
              </a:rPr>
              <a:t>Hidup</a:t>
            </a:r>
            <a:r>
              <a:rPr sz="2950" spc="-50" dirty="0">
                <a:latin typeface="Cambria"/>
                <a:cs typeface="Cambria"/>
              </a:rPr>
              <a:t> </a:t>
            </a:r>
            <a:r>
              <a:rPr sz="2950" spc="-70" dirty="0">
                <a:latin typeface="Cambria"/>
                <a:cs typeface="Cambria"/>
              </a:rPr>
              <a:t>Keluarga </a:t>
            </a:r>
            <a:r>
              <a:rPr sz="2950" spc="-75" dirty="0">
                <a:latin typeface="Cambria"/>
                <a:cs typeface="Cambria"/>
              </a:rPr>
              <a:t>Kelas</a:t>
            </a:r>
            <a:r>
              <a:rPr sz="2950" spc="-80" dirty="0">
                <a:latin typeface="Cambria"/>
                <a:cs typeface="Cambria"/>
              </a:rPr>
              <a:t> </a:t>
            </a:r>
            <a:r>
              <a:rPr sz="2950" spc="-10" dirty="0">
                <a:latin typeface="Cambria"/>
                <a:cs typeface="Cambria"/>
              </a:rPr>
              <a:t>Sosial</a:t>
            </a:r>
            <a:endParaRPr sz="2950">
              <a:latin typeface="Cambria"/>
              <a:cs typeface="Cambria"/>
            </a:endParaRPr>
          </a:p>
          <a:p>
            <a:pPr marL="12700" marR="5080">
              <a:lnSpc>
                <a:spcPct val="114399"/>
              </a:lnSpc>
            </a:pPr>
            <a:r>
              <a:rPr sz="2950" spc="-70" dirty="0">
                <a:latin typeface="Cambria"/>
                <a:cs typeface="Cambria"/>
              </a:rPr>
              <a:t>Budaya,</a:t>
            </a:r>
            <a:r>
              <a:rPr sz="2950" spc="-25" dirty="0">
                <a:latin typeface="Cambria"/>
                <a:cs typeface="Cambria"/>
              </a:rPr>
              <a:t> </a:t>
            </a:r>
            <a:r>
              <a:rPr sz="2950" spc="-55" dirty="0">
                <a:latin typeface="Cambria"/>
                <a:cs typeface="Cambria"/>
              </a:rPr>
              <a:t>Subkultur</a:t>
            </a:r>
            <a:r>
              <a:rPr sz="2950" spc="-30" dirty="0">
                <a:latin typeface="Cambria"/>
                <a:cs typeface="Cambria"/>
              </a:rPr>
              <a:t> dan </a:t>
            </a:r>
            <a:r>
              <a:rPr sz="2950" spc="-85" dirty="0">
                <a:latin typeface="Cambria"/>
                <a:cs typeface="Cambria"/>
              </a:rPr>
              <a:t>Lintas</a:t>
            </a:r>
            <a:r>
              <a:rPr sz="2950" spc="-70" dirty="0">
                <a:latin typeface="Cambria"/>
                <a:cs typeface="Cambria"/>
              </a:rPr>
              <a:t> </a:t>
            </a:r>
            <a:r>
              <a:rPr sz="2950" spc="-10" dirty="0">
                <a:latin typeface="Cambria"/>
                <a:cs typeface="Cambria"/>
              </a:rPr>
              <a:t>Budaya</a:t>
            </a:r>
            <a:endParaRPr sz="295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515483" y="3058129"/>
            <a:ext cx="3586479" cy="568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spc="-260" dirty="0">
                <a:latin typeface="Trebuchet MS"/>
                <a:cs typeface="Trebuchet MS"/>
              </a:rPr>
              <a:t>3.</a:t>
            </a:r>
            <a:r>
              <a:rPr sz="3550" spc="-150" dirty="0">
                <a:latin typeface="Trebuchet MS"/>
                <a:cs typeface="Trebuchet MS"/>
              </a:rPr>
              <a:t> </a:t>
            </a:r>
            <a:r>
              <a:rPr sz="3550" spc="-185" dirty="0">
                <a:latin typeface="Trebuchet MS"/>
                <a:cs typeface="Trebuchet MS"/>
              </a:rPr>
              <a:t>Gunakan</a:t>
            </a:r>
            <a:r>
              <a:rPr sz="3550" spc="-140" dirty="0">
                <a:latin typeface="Trebuchet MS"/>
                <a:cs typeface="Trebuchet MS"/>
              </a:rPr>
              <a:t> </a:t>
            </a:r>
            <a:r>
              <a:rPr sz="3550" spc="-229" dirty="0">
                <a:latin typeface="Trebuchet MS"/>
                <a:cs typeface="Trebuchet MS"/>
              </a:rPr>
              <a:t>terkait</a:t>
            </a:r>
            <a:r>
              <a:rPr sz="3550" spc="-135" dirty="0">
                <a:latin typeface="Trebuchet MS"/>
                <a:cs typeface="Trebuchet MS"/>
              </a:rPr>
              <a:t> </a:t>
            </a:r>
            <a:r>
              <a:rPr sz="3550" spc="-610" dirty="0">
                <a:latin typeface="Trebuchet MS"/>
                <a:cs typeface="Trebuchet MS"/>
              </a:rPr>
              <a:t>: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420600" y="4457700"/>
            <a:ext cx="3180080" cy="2940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l">
              <a:lnSpc>
                <a:spcPct val="113799"/>
              </a:lnSpc>
              <a:spcBef>
                <a:spcPts val="100"/>
              </a:spcBef>
            </a:pPr>
            <a:r>
              <a:rPr sz="2800" spc="-60" dirty="0">
                <a:latin typeface="Cambria"/>
                <a:cs typeface="Cambria"/>
              </a:rPr>
              <a:t>Tingkat</a:t>
            </a:r>
            <a:r>
              <a:rPr sz="2800" spc="-9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pengguna </a:t>
            </a:r>
            <a:r>
              <a:rPr sz="2800" spc="-70" dirty="0">
                <a:latin typeface="Cambria"/>
                <a:cs typeface="Cambria"/>
              </a:rPr>
              <a:t>Status</a:t>
            </a:r>
            <a:r>
              <a:rPr sz="2800" spc="-4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Kesadaran </a:t>
            </a:r>
            <a:r>
              <a:rPr sz="2800" spc="-100" dirty="0">
                <a:latin typeface="Cambria"/>
                <a:cs typeface="Cambria"/>
              </a:rPr>
              <a:t>Kesadaran</a:t>
            </a:r>
            <a:r>
              <a:rPr sz="2800" spc="-15" dirty="0">
                <a:latin typeface="Cambria"/>
                <a:cs typeface="Cambria"/>
              </a:rPr>
              <a:t> </a:t>
            </a:r>
            <a:r>
              <a:rPr sz="2800" spc="-55" dirty="0">
                <a:latin typeface="Cambria"/>
                <a:cs typeface="Cambria"/>
              </a:rPr>
              <a:t>Konsumen </a:t>
            </a:r>
            <a:r>
              <a:rPr sz="2800" spc="-60" dirty="0">
                <a:latin typeface="Cambria"/>
                <a:cs typeface="Cambria"/>
              </a:rPr>
              <a:t>Tingkat</a:t>
            </a:r>
            <a:r>
              <a:rPr sz="2800" spc="-90" dirty="0">
                <a:latin typeface="Cambria"/>
                <a:cs typeface="Cambria"/>
              </a:rPr>
              <a:t> </a:t>
            </a:r>
            <a:r>
              <a:rPr sz="2800" spc="-20" dirty="0">
                <a:latin typeface="Cambria"/>
                <a:cs typeface="Cambria"/>
              </a:rPr>
              <a:t>Minat </a:t>
            </a:r>
            <a:r>
              <a:rPr sz="2800" spc="-85" dirty="0">
                <a:latin typeface="Cambria"/>
                <a:cs typeface="Cambria"/>
              </a:rPr>
              <a:t>Kesiapan</a:t>
            </a:r>
            <a:r>
              <a:rPr sz="2800" spc="-3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Pembeli </a:t>
            </a:r>
            <a:r>
              <a:rPr sz="2800" spc="-110" dirty="0">
                <a:latin typeface="Cambria"/>
                <a:cs typeface="Cambria"/>
              </a:rPr>
              <a:t>Loyalitas</a:t>
            </a:r>
            <a:r>
              <a:rPr sz="2800" spc="-15" dirty="0">
                <a:latin typeface="Cambria"/>
                <a:cs typeface="Cambria"/>
              </a:rPr>
              <a:t> </a:t>
            </a:r>
            <a:r>
              <a:rPr sz="2800" spc="-20" dirty="0">
                <a:latin typeface="Cambria"/>
                <a:cs typeface="Cambria"/>
              </a:rPr>
              <a:t>Merek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76977"/>
            <a:ext cx="489584" cy="1256030"/>
          </a:xfrm>
          <a:custGeom>
            <a:avLst/>
            <a:gdLst/>
            <a:ahLst/>
            <a:cxnLst/>
            <a:rect l="l" t="t" r="r" b="b"/>
            <a:pathLst>
              <a:path w="489584" h="1256029">
                <a:moveTo>
                  <a:pt x="0" y="1255764"/>
                </a:moveTo>
                <a:lnTo>
                  <a:pt x="0" y="0"/>
                </a:lnTo>
                <a:lnTo>
                  <a:pt x="489530" y="627945"/>
                </a:lnTo>
                <a:lnTo>
                  <a:pt x="0" y="1255764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4" y="35"/>
            <a:ext cx="11725910" cy="1028700"/>
            <a:chOff x="34" y="35"/>
            <a:chExt cx="11725910" cy="1028700"/>
          </a:xfrm>
        </p:grpSpPr>
        <p:sp>
          <p:nvSpPr>
            <p:cNvPr id="4" name="object 4"/>
            <p:cNvSpPr/>
            <p:nvPr/>
          </p:nvSpPr>
          <p:spPr>
            <a:xfrm>
              <a:off x="34" y="35"/>
              <a:ext cx="6879590" cy="1028700"/>
            </a:xfrm>
            <a:custGeom>
              <a:avLst/>
              <a:gdLst/>
              <a:ahLst/>
              <a:cxnLst/>
              <a:rect l="l" t="t" r="r" b="b"/>
              <a:pathLst>
                <a:path w="6879590" h="1028700">
                  <a:moveTo>
                    <a:pt x="5934182" y="1028696"/>
                  </a:moveTo>
                  <a:lnTo>
                    <a:pt x="0" y="1028696"/>
                  </a:lnTo>
                  <a:lnTo>
                    <a:pt x="0" y="0"/>
                  </a:lnTo>
                  <a:lnTo>
                    <a:pt x="6879313" y="0"/>
                  </a:lnTo>
                  <a:lnTo>
                    <a:pt x="6879313" y="83565"/>
                  </a:lnTo>
                  <a:lnTo>
                    <a:pt x="5934182" y="1028696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74026" y="35"/>
              <a:ext cx="7351395" cy="647700"/>
            </a:xfrm>
            <a:custGeom>
              <a:avLst/>
              <a:gdLst/>
              <a:ahLst/>
              <a:cxnLst/>
              <a:rect l="l" t="t" r="r" b="b"/>
              <a:pathLst>
                <a:path w="7351395" h="647700">
                  <a:moveTo>
                    <a:pt x="6703672" y="647697"/>
                  </a:moveTo>
                  <a:lnTo>
                    <a:pt x="647697" y="647697"/>
                  </a:lnTo>
                  <a:lnTo>
                    <a:pt x="0" y="0"/>
                  </a:lnTo>
                  <a:lnTo>
                    <a:pt x="7351371" y="0"/>
                  </a:lnTo>
                  <a:lnTo>
                    <a:pt x="6703672" y="647697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6155258" y="3703794"/>
            <a:ext cx="2132965" cy="6583680"/>
            <a:chOff x="16155258" y="3703794"/>
            <a:chExt cx="2132965" cy="6583680"/>
          </a:xfrm>
        </p:grpSpPr>
        <p:sp>
          <p:nvSpPr>
            <p:cNvPr id="7" name="object 7"/>
            <p:cNvSpPr/>
            <p:nvPr/>
          </p:nvSpPr>
          <p:spPr>
            <a:xfrm>
              <a:off x="16155251" y="8488692"/>
              <a:ext cx="2132965" cy="1798320"/>
            </a:xfrm>
            <a:custGeom>
              <a:avLst/>
              <a:gdLst/>
              <a:ahLst/>
              <a:cxnLst/>
              <a:rect l="l" t="t" r="r" b="b"/>
              <a:pathLst>
                <a:path w="2132965" h="1798320">
                  <a:moveTo>
                    <a:pt x="2132736" y="0"/>
                  </a:moveTo>
                  <a:lnTo>
                    <a:pt x="0" y="0"/>
                  </a:lnTo>
                  <a:lnTo>
                    <a:pt x="2132736" y="1798307"/>
                  </a:lnTo>
                  <a:lnTo>
                    <a:pt x="2132736" y="0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819135" y="6280404"/>
              <a:ext cx="727075" cy="4006850"/>
            </a:xfrm>
            <a:custGeom>
              <a:avLst/>
              <a:gdLst/>
              <a:ahLst/>
              <a:cxnLst/>
              <a:rect l="l" t="t" r="r" b="b"/>
              <a:pathLst>
                <a:path w="727075" h="4006850">
                  <a:moveTo>
                    <a:pt x="0" y="4006594"/>
                  </a:moveTo>
                  <a:lnTo>
                    <a:pt x="726952" y="4006594"/>
                  </a:lnTo>
                  <a:lnTo>
                    <a:pt x="726952" y="0"/>
                  </a:lnTo>
                  <a:lnTo>
                    <a:pt x="0" y="0"/>
                  </a:lnTo>
                  <a:lnTo>
                    <a:pt x="0" y="4006594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546088" y="3703794"/>
              <a:ext cx="742315" cy="6583680"/>
            </a:xfrm>
            <a:custGeom>
              <a:avLst/>
              <a:gdLst/>
              <a:ahLst/>
              <a:cxnLst/>
              <a:rect l="l" t="t" r="r" b="b"/>
              <a:pathLst>
                <a:path w="742315" h="6583680">
                  <a:moveTo>
                    <a:pt x="0" y="0"/>
                  </a:moveTo>
                  <a:lnTo>
                    <a:pt x="741910" y="0"/>
                  </a:lnTo>
                  <a:lnTo>
                    <a:pt x="741910" y="6583204"/>
                  </a:lnTo>
                  <a:lnTo>
                    <a:pt x="0" y="6583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62980" y="2745977"/>
            <a:ext cx="14890750" cy="7069455"/>
            <a:chOff x="1162980" y="2745977"/>
            <a:chExt cx="14890750" cy="7069455"/>
          </a:xfrm>
        </p:grpSpPr>
        <p:sp>
          <p:nvSpPr>
            <p:cNvPr id="11" name="object 11"/>
            <p:cNvSpPr/>
            <p:nvPr/>
          </p:nvSpPr>
          <p:spPr>
            <a:xfrm>
              <a:off x="6625285" y="2944557"/>
              <a:ext cx="254635" cy="6870700"/>
            </a:xfrm>
            <a:custGeom>
              <a:avLst/>
              <a:gdLst/>
              <a:ahLst/>
              <a:cxnLst/>
              <a:rect l="l" t="t" r="r" b="b"/>
              <a:pathLst>
                <a:path w="254634" h="6870700">
                  <a:moveTo>
                    <a:pt x="182587" y="6671577"/>
                  </a:moveTo>
                  <a:lnTo>
                    <a:pt x="177634" y="6653403"/>
                  </a:lnTo>
                  <a:lnTo>
                    <a:pt x="172364" y="6635623"/>
                  </a:lnTo>
                  <a:lnTo>
                    <a:pt x="168186" y="6618364"/>
                  </a:lnTo>
                  <a:lnTo>
                    <a:pt x="166497" y="6601625"/>
                  </a:lnTo>
                  <a:lnTo>
                    <a:pt x="162052" y="6280277"/>
                  </a:lnTo>
                  <a:lnTo>
                    <a:pt x="162128" y="6231217"/>
                  </a:lnTo>
                  <a:lnTo>
                    <a:pt x="162356" y="6182144"/>
                  </a:lnTo>
                  <a:lnTo>
                    <a:pt x="162674" y="6133071"/>
                  </a:lnTo>
                  <a:lnTo>
                    <a:pt x="163080" y="6083998"/>
                  </a:lnTo>
                  <a:lnTo>
                    <a:pt x="163944" y="5985840"/>
                  </a:lnTo>
                  <a:lnTo>
                    <a:pt x="164338" y="5936767"/>
                  </a:lnTo>
                  <a:lnTo>
                    <a:pt x="164668" y="5887694"/>
                  </a:lnTo>
                  <a:lnTo>
                    <a:pt x="164884" y="5838622"/>
                  </a:lnTo>
                  <a:lnTo>
                    <a:pt x="164973" y="5789561"/>
                  </a:lnTo>
                  <a:lnTo>
                    <a:pt x="162052" y="3175241"/>
                  </a:lnTo>
                  <a:lnTo>
                    <a:pt x="162128" y="3122688"/>
                  </a:lnTo>
                  <a:lnTo>
                    <a:pt x="162356" y="3070199"/>
                  </a:lnTo>
                  <a:lnTo>
                    <a:pt x="162674" y="3017774"/>
                  </a:lnTo>
                  <a:lnTo>
                    <a:pt x="163080" y="2965386"/>
                  </a:lnTo>
                  <a:lnTo>
                    <a:pt x="163944" y="2860649"/>
                  </a:lnTo>
                  <a:lnTo>
                    <a:pt x="164338" y="2808274"/>
                  </a:lnTo>
                  <a:lnTo>
                    <a:pt x="164668" y="2755862"/>
                  </a:lnTo>
                  <a:lnTo>
                    <a:pt x="164884" y="2703411"/>
                  </a:lnTo>
                  <a:lnTo>
                    <a:pt x="164973" y="2650883"/>
                  </a:lnTo>
                  <a:lnTo>
                    <a:pt x="165061" y="383044"/>
                  </a:lnTo>
                  <a:lnTo>
                    <a:pt x="164617" y="335203"/>
                  </a:lnTo>
                  <a:lnTo>
                    <a:pt x="163969" y="287299"/>
                  </a:lnTo>
                  <a:lnTo>
                    <a:pt x="163423" y="239369"/>
                  </a:lnTo>
                  <a:lnTo>
                    <a:pt x="163322" y="191414"/>
                  </a:lnTo>
                  <a:lnTo>
                    <a:pt x="163982" y="143484"/>
                  </a:lnTo>
                  <a:lnTo>
                    <a:pt x="165722" y="95580"/>
                  </a:lnTo>
                  <a:lnTo>
                    <a:pt x="168859" y="47752"/>
                  </a:lnTo>
                  <a:lnTo>
                    <a:pt x="173736" y="0"/>
                  </a:lnTo>
                  <a:lnTo>
                    <a:pt x="80264" y="0"/>
                  </a:lnTo>
                  <a:lnTo>
                    <a:pt x="82638" y="29933"/>
                  </a:lnTo>
                  <a:lnTo>
                    <a:pt x="85039" y="58801"/>
                  </a:lnTo>
                  <a:lnTo>
                    <a:pt x="86880" y="87109"/>
                  </a:lnTo>
                  <a:lnTo>
                    <a:pt x="88036" y="218325"/>
                  </a:lnTo>
                  <a:lnTo>
                    <a:pt x="88366" y="321170"/>
                  </a:lnTo>
                  <a:lnTo>
                    <a:pt x="88646" y="430784"/>
                  </a:lnTo>
                  <a:lnTo>
                    <a:pt x="88823" y="526732"/>
                  </a:lnTo>
                  <a:lnTo>
                    <a:pt x="89014" y="680859"/>
                  </a:lnTo>
                  <a:lnTo>
                    <a:pt x="89141" y="3175241"/>
                  </a:lnTo>
                  <a:lnTo>
                    <a:pt x="89217" y="6280277"/>
                  </a:lnTo>
                  <a:lnTo>
                    <a:pt x="89281" y="6305029"/>
                  </a:lnTo>
                  <a:lnTo>
                    <a:pt x="90360" y="6357582"/>
                  </a:lnTo>
                  <a:lnTo>
                    <a:pt x="91630" y="6410084"/>
                  </a:lnTo>
                  <a:lnTo>
                    <a:pt x="92405" y="6462547"/>
                  </a:lnTo>
                  <a:lnTo>
                    <a:pt x="91935" y="6514947"/>
                  </a:lnTo>
                  <a:lnTo>
                    <a:pt x="89522" y="6567259"/>
                  </a:lnTo>
                  <a:lnTo>
                    <a:pt x="84429" y="6619481"/>
                  </a:lnTo>
                  <a:lnTo>
                    <a:pt x="75946" y="6671577"/>
                  </a:lnTo>
                  <a:lnTo>
                    <a:pt x="182587" y="6671577"/>
                  </a:lnTo>
                  <a:close/>
                </a:path>
                <a:path w="254634" h="6870700">
                  <a:moveTo>
                    <a:pt x="182626" y="6671577"/>
                  </a:moveTo>
                  <a:lnTo>
                    <a:pt x="182626" y="6671704"/>
                  </a:lnTo>
                  <a:lnTo>
                    <a:pt x="182626" y="6671577"/>
                  </a:lnTo>
                  <a:close/>
                </a:path>
                <a:path w="254634" h="6870700">
                  <a:moveTo>
                    <a:pt x="254127" y="6819112"/>
                  </a:moveTo>
                  <a:lnTo>
                    <a:pt x="210312" y="6693548"/>
                  </a:lnTo>
                  <a:lnTo>
                    <a:pt x="43815" y="6693548"/>
                  </a:lnTo>
                  <a:lnTo>
                    <a:pt x="0" y="6822033"/>
                  </a:lnTo>
                  <a:lnTo>
                    <a:pt x="40398" y="6813575"/>
                  </a:lnTo>
                  <a:lnTo>
                    <a:pt x="74637" y="6819874"/>
                  </a:lnTo>
                  <a:lnTo>
                    <a:pt x="103682" y="6839318"/>
                  </a:lnTo>
                  <a:lnTo>
                    <a:pt x="128524" y="6870281"/>
                  </a:lnTo>
                  <a:lnTo>
                    <a:pt x="152222" y="6838429"/>
                  </a:lnTo>
                  <a:lnTo>
                    <a:pt x="181419" y="6819468"/>
                  </a:lnTo>
                  <a:lnTo>
                    <a:pt x="215569" y="6813105"/>
                  </a:lnTo>
                  <a:lnTo>
                    <a:pt x="254127" y="6819112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5286" y="2745977"/>
              <a:ext cx="251334" cy="17965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62977" y="3833303"/>
              <a:ext cx="14890750" cy="238125"/>
            </a:xfrm>
            <a:custGeom>
              <a:avLst/>
              <a:gdLst/>
              <a:ahLst/>
              <a:cxnLst/>
              <a:rect l="l" t="t" r="r" b="b"/>
              <a:pathLst>
                <a:path w="14890750" h="238125">
                  <a:moveTo>
                    <a:pt x="14890217" y="9779"/>
                  </a:moveTo>
                  <a:lnTo>
                    <a:pt x="14836496" y="13957"/>
                  </a:lnTo>
                  <a:lnTo>
                    <a:pt x="14784502" y="18300"/>
                  </a:lnTo>
                  <a:lnTo>
                    <a:pt x="14733613" y="22174"/>
                  </a:lnTo>
                  <a:lnTo>
                    <a:pt x="14683207" y="24955"/>
                  </a:lnTo>
                  <a:lnTo>
                    <a:pt x="14632648" y="26022"/>
                  </a:lnTo>
                  <a:lnTo>
                    <a:pt x="12337872" y="29324"/>
                  </a:lnTo>
                  <a:lnTo>
                    <a:pt x="1887359" y="29324"/>
                  </a:lnTo>
                  <a:lnTo>
                    <a:pt x="1135227" y="30632"/>
                  </a:lnTo>
                  <a:lnTo>
                    <a:pt x="886079" y="29108"/>
                  </a:lnTo>
                  <a:lnTo>
                    <a:pt x="836663" y="29425"/>
                  </a:lnTo>
                  <a:lnTo>
                    <a:pt x="787273" y="30162"/>
                  </a:lnTo>
                  <a:lnTo>
                    <a:pt x="540448" y="35788"/>
                  </a:lnTo>
                  <a:lnTo>
                    <a:pt x="491147" y="36474"/>
                  </a:lnTo>
                  <a:lnTo>
                    <a:pt x="441871" y="36728"/>
                  </a:lnTo>
                  <a:lnTo>
                    <a:pt x="392620" y="36436"/>
                  </a:lnTo>
                  <a:lnTo>
                    <a:pt x="343395" y="35483"/>
                  </a:lnTo>
                  <a:lnTo>
                    <a:pt x="294208" y="33731"/>
                  </a:lnTo>
                  <a:lnTo>
                    <a:pt x="245071" y="31076"/>
                  </a:lnTo>
                  <a:lnTo>
                    <a:pt x="195961" y="27393"/>
                  </a:lnTo>
                  <a:lnTo>
                    <a:pt x="146900" y="22567"/>
                  </a:lnTo>
                  <a:lnTo>
                    <a:pt x="97878" y="16471"/>
                  </a:lnTo>
                  <a:lnTo>
                    <a:pt x="48907" y="8991"/>
                  </a:lnTo>
                  <a:lnTo>
                    <a:pt x="0" y="0"/>
                  </a:lnTo>
                  <a:lnTo>
                    <a:pt x="0" y="237934"/>
                  </a:lnTo>
                  <a:lnTo>
                    <a:pt x="40932" y="226872"/>
                  </a:lnTo>
                  <a:lnTo>
                    <a:pt x="80657" y="215176"/>
                  </a:lnTo>
                  <a:lnTo>
                    <a:pt x="119176" y="205905"/>
                  </a:lnTo>
                  <a:lnTo>
                    <a:pt x="258635" y="199542"/>
                  </a:lnTo>
                  <a:lnTo>
                    <a:pt x="412394" y="196405"/>
                  </a:lnTo>
                  <a:lnTo>
                    <a:pt x="566394" y="194157"/>
                  </a:lnTo>
                  <a:lnTo>
                    <a:pt x="720267" y="192798"/>
                  </a:lnTo>
                  <a:lnTo>
                    <a:pt x="873633" y="192354"/>
                  </a:lnTo>
                  <a:lnTo>
                    <a:pt x="1968893" y="198831"/>
                  </a:lnTo>
                  <a:lnTo>
                    <a:pt x="7803693" y="192354"/>
                  </a:lnTo>
                  <a:lnTo>
                    <a:pt x="8973883" y="198831"/>
                  </a:lnTo>
                  <a:lnTo>
                    <a:pt x="13979043" y="199148"/>
                  </a:lnTo>
                  <a:lnTo>
                    <a:pt x="14029563" y="199097"/>
                  </a:lnTo>
                  <a:lnTo>
                    <a:pt x="14080135" y="198780"/>
                  </a:lnTo>
                  <a:lnTo>
                    <a:pt x="14282700" y="196227"/>
                  </a:lnTo>
                  <a:lnTo>
                    <a:pt x="14384084" y="195275"/>
                  </a:lnTo>
                  <a:lnTo>
                    <a:pt x="14434782" y="195148"/>
                  </a:lnTo>
                  <a:lnTo>
                    <a:pt x="14485480" y="195364"/>
                  </a:lnTo>
                  <a:lnTo>
                    <a:pt x="14536166" y="195986"/>
                  </a:lnTo>
                  <a:lnTo>
                    <a:pt x="14586826" y="197091"/>
                  </a:lnTo>
                  <a:lnTo>
                    <a:pt x="14637474" y="198767"/>
                  </a:lnTo>
                  <a:lnTo>
                    <a:pt x="14688096" y="201091"/>
                  </a:lnTo>
                  <a:lnTo>
                    <a:pt x="14738693" y="204139"/>
                  </a:lnTo>
                  <a:lnTo>
                    <a:pt x="14789239" y="207987"/>
                  </a:lnTo>
                  <a:lnTo>
                    <a:pt x="14839747" y="212712"/>
                  </a:lnTo>
                  <a:lnTo>
                    <a:pt x="14890217" y="218376"/>
                  </a:lnTo>
                  <a:lnTo>
                    <a:pt x="14890217" y="9779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719620" y="3663809"/>
            <a:ext cx="394970" cy="567055"/>
          </a:xfrm>
          <a:custGeom>
            <a:avLst/>
            <a:gdLst/>
            <a:ahLst/>
            <a:cxnLst/>
            <a:rect l="l" t="t" r="r" b="b"/>
            <a:pathLst>
              <a:path w="394969" h="567054">
                <a:moveTo>
                  <a:pt x="394462" y="97764"/>
                </a:moveTo>
                <a:lnTo>
                  <a:pt x="252247" y="50063"/>
                </a:lnTo>
                <a:lnTo>
                  <a:pt x="157124" y="17399"/>
                </a:lnTo>
                <a:lnTo>
                  <a:pt x="107569" y="0"/>
                </a:lnTo>
                <a:lnTo>
                  <a:pt x="122643" y="53352"/>
                </a:lnTo>
                <a:lnTo>
                  <a:pt x="126441" y="101904"/>
                </a:lnTo>
                <a:lnTo>
                  <a:pt x="119621" y="146075"/>
                </a:lnTo>
                <a:lnTo>
                  <a:pt x="102882" y="186245"/>
                </a:lnTo>
                <a:lnTo>
                  <a:pt x="76911" y="222834"/>
                </a:lnTo>
                <a:lnTo>
                  <a:pt x="42392" y="256222"/>
                </a:lnTo>
                <a:lnTo>
                  <a:pt x="0" y="286804"/>
                </a:lnTo>
                <a:lnTo>
                  <a:pt x="44234" y="315468"/>
                </a:lnTo>
                <a:lnTo>
                  <a:pt x="78867" y="348297"/>
                </a:lnTo>
                <a:lnTo>
                  <a:pt x="104165" y="385076"/>
                </a:lnTo>
                <a:lnTo>
                  <a:pt x="120230" y="425564"/>
                </a:lnTo>
                <a:lnTo>
                  <a:pt x="127165" y="469531"/>
                </a:lnTo>
                <a:lnTo>
                  <a:pt x="125107" y="516763"/>
                </a:lnTo>
                <a:lnTo>
                  <a:pt x="114173" y="567016"/>
                </a:lnTo>
                <a:lnTo>
                  <a:pt x="162547" y="550710"/>
                </a:lnTo>
                <a:lnTo>
                  <a:pt x="256743" y="518134"/>
                </a:lnTo>
                <a:lnTo>
                  <a:pt x="394462" y="469252"/>
                </a:lnTo>
                <a:lnTo>
                  <a:pt x="394462" y="97764"/>
                </a:lnTo>
                <a:close/>
              </a:path>
            </a:pathLst>
          </a:custGeom>
          <a:solidFill>
            <a:srgbClr val="034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886568" y="2745977"/>
            <a:ext cx="610235" cy="7069455"/>
            <a:chOff x="15886568" y="2745977"/>
            <a:chExt cx="610235" cy="7069455"/>
          </a:xfrm>
        </p:grpSpPr>
        <p:sp>
          <p:nvSpPr>
            <p:cNvPr id="16" name="object 16"/>
            <p:cNvSpPr/>
            <p:nvPr/>
          </p:nvSpPr>
          <p:spPr>
            <a:xfrm>
              <a:off x="15886557" y="2944557"/>
              <a:ext cx="610235" cy="6870700"/>
            </a:xfrm>
            <a:custGeom>
              <a:avLst/>
              <a:gdLst/>
              <a:ahLst/>
              <a:cxnLst/>
              <a:rect l="l" t="t" r="r" b="b"/>
              <a:pathLst>
                <a:path w="610234" h="6870700">
                  <a:moveTo>
                    <a:pt x="182765" y="6671704"/>
                  </a:moveTo>
                  <a:lnTo>
                    <a:pt x="177774" y="6653403"/>
                  </a:lnTo>
                  <a:lnTo>
                    <a:pt x="172504" y="6635623"/>
                  </a:lnTo>
                  <a:lnTo>
                    <a:pt x="168325" y="6618364"/>
                  </a:lnTo>
                  <a:lnTo>
                    <a:pt x="166636" y="6601625"/>
                  </a:lnTo>
                  <a:lnTo>
                    <a:pt x="162191" y="6280277"/>
                  </a:lnTo>
                  <a:lnTo>
                    <a:pt x="162496" y="6182144"/>
                  </a:lnTo>
                  <a:lnTo>
                    <a:pt x="164477" y="5936767"/>
                  </a:lnTo>
                  <a:lnTo>
                    <a:pt x="165112" y="5789561"/>
                  </a:lnTo>
                  <a:lnTo>
                    <a:pt x="162191" y="3175241"/>
                  </a:lnTo>
                  <a:lnTo>
                    <a:pt x="162267" y="3122688"/>
                  </a:lnTo>
                  <a:lnTo>
                    <a:pt x="165023" y="2703411"/>
                  </a:lnTo>
                  <a:lnTo>
                    <a:pt x="165201" y="383044"/>
                  </a:lnTo>
                  <a:lnTo>
                    <a:pt x="163563" y="239369"/>
                  </a:lnTo>
                  <a:lnTo>
                    <a:pt x="163461" y="191414"/>
                  </a:lnTo>
                  <a:lnTo>
                    <a:pt x="164122" y="143484"/>
                  </a:lnTo>
                  <a:lnTo>
                    <a:pt x="165862" y="95580"/>
                  </a:lnTo>
                  <a:lnTo>
                    <a:pt x="168998" y="47752"/>
                  </a:lnTo>
                  <a:lnTo>
                    <a:pt x="173875" y="0"/>
                  </a:lnTo>
                  <a:lnTo>
                    <a:pt x="80403" y="0"/>
                  </a:lnTo>
                  <a:lnTo>
                    <a:pt x="85178" y="58801"/>
                  </a:lnTo>
                  <a:lnTo>
                    <a:pt x="87769" y="115404"/>
                  </a:lnTo>
                  <a:lnTo>
                    <a:pt x="88442" y="321170"/>
                  </a:lnTo>
                  <a:lnTo>
                    <a:pt x="89293" y="6305029"/>
                  </a:lnTo>
                  <a:lnTo>
                    <a:pt x="91643" y="6410084"/>
                  </a:lnTo>
                  <a:lnTo>
                    <a:pt x="92417" y="6462547"/>
                  </a:lnTo>
                  <a:lnTo>
                    <a:pt x="91948" y="6514947"/>
                  </a:lnTo>
                  <a:lnTo>
                    <a:pt x="89535" y="6567259"/>
                  </a:lnTo>
                  <a:lnTo>
                    <a:pt x="84442" y="6619481"/>
                  </a:lnTo>
                  <a:lnTo>
                    <a:pt x="75946" y="6671577"/>
                  </a:lnTo>
                  <a:lnTo>
                    <a:pt x="182638" y="6671577"/>
                  </a:lnTo>
                  <a:lnTo>
                    <a:pt x="182765" y="6671704"/>
                  </a:lnTo>
                  <a:close/>
                </a:path>
                <a:path w="610234" h="6870700">
                  <a:moveTo>
                    <a:pt x="254127" y="6819112"/>
                  </a:moveTo>
                  <a:lnTo>
                    <a:pt x="252044" y="6813105"/>
                  </a:lnTo>
                  <a:lnTo>
                    <a:pt x="210312" y="6693548"/>
                  </a:lnTo>
                  <a:lnTo>
                    <a:pt x="43815" y="6693548"/>
                  </a:lnTo>
                  <a:lnTo>
                    <a:pt x="0" y="6822033"/>
                  </a:lnTo>
                  <a:lnTo>
                    <a:pt x="40411" y="6813575"/>
                  </a:lnTo>
                  <a:lnTo>
                    <a:pt x="74650" y="6819874"/>
                  </a:lnTo>
                  <a:lnTo>
                    <a:pt x="103695" y="6839318"/>
                  </a:lnTo>
                  <a:lnTo>
                    <a:pt x="128524" y="6870281"/>
                  </a:lnTo>
                  <a:lnTo>
                    <a:pt x="152222" y="6838429"/>
                  </a:lnTo>
                  <a:lnTo>
                    <a:pt x="181419" y="6819468"/>
                  </a:lnTo>
                  <a:lnTo>
                    <a:pt x="213080" y="6813575"/>
                  </a:lnTo>
                  <a:lnTo>
                    <a:pt x="215582" y="6813105"/>
                  </a:lnTo>
                  <a:lnTo>
                    <a:pt x="254127" y="6819112"/>
                  </a:lnTo>
                  <a:close/>
                </a:path>
                <a:path w="610234" h="6870700">
                  <a:moveTo>
                    <a:pt x="609993" y="1002766"/>
                  </a:moveTo>
                  <a:lnTo>
                    <a:pt x="567931" y="973391"/>
                  </a:lnTo>
                  <a:lnTo>
                    <a:pt x="534200" y="940879"/>
                  </a:lnTo>
                  <a:lnTo>
                    <a:pt x="509130" y="904887"/>
                  </a:lnTo>
                  <a:lnTo>
                    <a:pt x="493077" y="865073"/>
                  </a:lnTo>
                  <a:lnTo>
                    <a:pt x="486384" y="821080"/>
                  </a:lnTo>
                  <a:lnTo>
                    <a:pt x="489381" y="772591"/>
                  </a:lnTo>
                  <a:lnTo>
                    <a:pt x="502424" y="719251"/>
                  </a:lnTo>
                  <a:lnTo>
                    <a:pt x="305269" y="787590"/>
                  </a:lnTo>
                  <a:lnTo>
                    <a:pt x="208927" y="820318"/>
                  </a:lnTo>
                  <a:lnTo>
                    <a:pt x="208140" y="974737"/>
                  </a:lnTo>
                  <a:lnTo>
                    <a:pt x="208495" y="1025525"/>
                  </a:lnTo>
                  <a:lnTo>
                    <a:pt x="209727" y="1076134"/>
                  </a:lnTo>
                  <a:lnTo>
                    <a:pt x="212229" y="1126680"/>
                  </a:lnTo>
                  <a:lnTo>
                    <a:pt x="230987" y="1168984"/>
                  </a:lnTo>
                  <a:lnTo>
                    <a:pt x="264426" y="1201585"/>
                  </a:lnTo>
                  <a:lnTo>
                    <a:pt x="305892" y="1218488"/>
                  </a:lnTo>
                  <a:lnTo>
                    <a:pt x="348145" y="1234287"/>
                  </a:lnTo>
                  <a:lnTo>
                    <a:pt x="391172" y="1249464"/>
                  </a:lnTo>
                  <a:lnTo>
                    <a:pt x="479564" y="1279791"/>
                  </a:lnTo>
                  <a:lnTo>
                    <a:pt x="478929" y="1230757"/>
                  </a:lnTo>
                  <a:lnTo>
                    <a:pt x="483196" y="1184402"/>
                  </a:lnTo>
                  <a:lnTo>
                    <a:pt x="493268" y="1141018"/>
                  </a:lnTo>
                  <a:lnTo>
                    <a:pt x="510070" y="1100874"/>
                  </a:lnTo>
                  <a:lnTo>
                    <a:pt x="534517" y="1064260"/>
                  </a:lnTo>
                  <a:lnTo>
                    <a:pt x="567512" y="1031455"/>
                  </a:lnTo>
                  <a:lnTo>
                    <a:pt x="609993" y="1002766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86568" y="2745977"/>
              <a:ext cx="251335" cy="179654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4571" rIns="0" bIns="0" rtlCol="0">
            <a:spAutoFit/>
          </a:bodyPr>
          <a:lstStyle/>
          <a:p>
            <a:pPr marL="3359150">
              <a:lnSpc>
                <a:spcPct val="100000"/>
              </a:lnSpc>
              <a:spcBef>
                <a:spcPts val="140"/>
              </a:spcBef>
            </a:pPr>
            <a:r>
              <a:rPr spc="725" dirty="0"/>
              <a:t>Proses</a:t>
            </a:r>
            <a:r>
              <a:rPr spc="-25" dirty="0"/>
              <a:t> </a:t>
            </a:r>
            <a:r>
              <a:rPr spc="770" dirty="0"/>
              <a:t>Segmentasi</a:t>
            </a:r>
            <a:r>
              <a:rPr spc="-25" dirty="0"/>
              <a:t> </a:t>
            </a:r>
            <a:r>
              <a:rPr spc="835" dirty="0"/>
              <a:t>Pasar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02336" y="3103584"/>
            <a:ext cx="454215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140" dirty="0">
                <a:latin typeface="Trebuchet MS"/>
                <a:cs typeface="Trebuchet MS"/>
              </a:rPr>
              <a:t>4.</a:t>
            </a:r>
            <a:r>
              <a:rPr sz="3800" spc="-150" dirty="0">
                <a:latin typeface="Trebuchet MS"/>
                <a:cs typeface="Trebuchet MS"/>
              </a:rPr>
              <a:t> </a:t>
            </a:r>
            <a:r>
              <a:rPr sz="3800" spc="-30" dirty="0">
                <a:latin typeface="Trebuchet MS"/>
                <a:cs typeface="Trebuchet MS"/>
              </a:rPr>
              <a:t>Situasi</a:t>
            </a:r>
            <a:r>
              <a:rPr sz="3800" spc="-235" dirty="0">
                <a:latin typeface="Trebuchet MS"/>
                <a:cs typeface="Trebuchet MS"/>
              </a:rPr>
              <a:t> </a:t>
            </a:r>
            <a:r>
              <a:rPr sz="3800" spc="-75" dirty="0">
                <a:latin typeface="Trebuchet MS"/>
                <a:cs typeface="Trebuchet MS"/>
              </a:rPr>
              <a:t>Penggunaan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7201" y="4356166"/>
            <a:ext cx="614489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3000" spc="-25" dirty="0">
                <a:latin typeface="Cambria"/>
                <a:cs typeface="Cambria"/>
              </a:rPr>
              <a:t>Pemasar</a:t>
            </a:r>
            <a:r>
              <a:rPr sz="3000" spc="-85" dirty="0">
                <a:latin typeface="Cambria"/>
                <a:cs typeface="Cambria"/>
              </a:rPr>
              <a:t> </a:t>
            </a:r>
            <a:r>
              <a:rPr sz="3000" spc="-20" dirty="0">
                <a:latin typeface="Cambria"/>
                <a:cs typeface="Cambria"/>
              </a:rPr>
              <a:t>menyadari</a:t>
            </a:r>
            <a:r>
              <a:rPr sz="3000" spc="-85" dirty="0">
                <a:latin typeface="Cambria"/>
                <a:cs typeface="Cambria"/>
              </a:rPr>
              <a:t> </a:t>
            </a:r>
            <a:r>
              <a:rPr sz="3000" spc="-45" dirty="0">
                <a:latin typeface="Cambria"/>
                <a:cs typeface="Cambria"/>
              </a:rPr>
              <a:t>bahwa</a:t>
            </a:r>
            <a:r>
              <a:rPr sz="3000" spc="-85" dirty="0">
                <a:latin typeface="Cambria"/>
                <a:cs typeface="Cambria"/>
              </a:rPr>
              <a:t> </a:t>
            </a:r>
            <a:r>
              <a:rPr sz="3000" spc="-10" dirty="0">
                <a:latin typeface="Cambria"/>
                <a:cs typeface="Cambria"/>
              </a:rPr>
              <a:t>peristiwa </a:t>
            </a:r>
            <a:r>
              <a:rPr sz="3000" dirty="0">
                <a:latin typeface="Cambria"/>
                <a:cs typeface="Cambria"/>
              </a:rPr>
              <a:t>atau</a:t>
            </a:r>
            <a:r>
              <a:rPr sz="3000" spc="30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situasi</a:t>
            </a:r>
            <a:r>
              <a:rPr sz="3000" spc="30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sering</a:t>
            </a:r>
            <a:r>
              <a:rPr sz="3000" spc="30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kali</a:t>
            </a:r>
            <a:r>
              <a:rPr sz="3000" spc="30" dirty="0">
                <a:latin typeface="Cambria"/>
                <a:cs typeface="Cambria"/>
              </a:rPr>
              <a:t> </a:t>
            </a:r>
            <a:r>
              <a:rPr sz="3000" spc="-10" dirty="0">
                <a:latin typeface="Cambria"/>
                <a:cs typeface="Cambria"/>
              </a:rPr>
              <a:t>menentukan </a:t>
            </a:r>
            <a:r>
              <a:rPr sz="3000" dirty="0">
                <a:latin typeface="Cambria"/>
                <a:cs typeface="Cambria"/>
              </a:rPr>
              <a:t>apa</a:t>
            </a:r>
            <a:r>
              <a:rPr sz="3000" spc="10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yang</a:t>
            </a:r>
            <a:r>
              <a:rPr sz="3000" spc="15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akan</a:t>
            </a:r>
            <a:r>
              <a:rPr sz="3000" spc="15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dibeli</a:t>
            </a:r>
            <a:r>
              <a:rPr sz="3000" spc="15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atau</a:t>
            </a:r>
            <a:r>
              <a:rPr sz="3000" spc="15" dirty="0">
                <a:latin typeface="Cambria"/>
                <a:cs typeface="Cambria"/>
              </a:rPr>
              <a:t> </a:t>
            </a:r>
            <a:r>
              <a:rPr sz="3000" spc="-10" dirty="0">
                <a:latin typeface="Cambria"/>
                <a:cs typeface="Cambria"/>
              </a:rPr>
              <a:t>dikonsumsi konsumen.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04470" algn="ctr">
              <a:lnSpc>
                <a:spcPct val="100000"/>
              </a:lnSpc>
              <a:spcBef>
                <a:spcPts val="105"/>
              </a:spcBef>
            </a:pPr>
            <a:r>
              <a:rPr spc="-185" dirty="0"/>
              <a:t>Segmentasi</a:t>
            </a:r>
            <a:r>
              <a:rPr spc="-135" dirty="0"/>
              <a:t> </a:t>
            </a:r>
            <a:r>
              <a:rPr spc="-10" dirty="0"/>
              <a:t>Manfaat</a:t>
            </a:r>
          </a:p>
          <a:p>
            <a:pPr marL="12700" marR="5080" algn="ctr">
              <a:lnSpc>
                <a:spcPct val="115900"/>
              </a:lnSpc>
              <a:spcBef>
                <a:spcPts val="2455"/>
              </a:spcBef>
            </a:pPr>
            <a:r>
              <a:rPr sz="2750" spc="-75" dirty="0">
                <a:latin typeface="Cambria"/>
                <a:cs typeface="Cambria"/>
              </a:rPr>
              <a:t>Eksekutif</a:t>
            </a:r>
            <a:r>
              <a:rPr sz="2750" spc="-30" dirty="0">
                <a:latin typeface="Cambria"/>
                <a:cs typeface="Cambria"/>
              </a:rPr>
              <a:t> </a:t>
            </a:r>
            <a:r>
              <a:rPr sz="2750" spc="-110" dirty="0">
                <a:latin typeface="Cambria"/>
                <a:cs typeface="Cambria"/>
              </a:rPr>
              <a:t>Pemasaran</a:t>
            </a:r>
            <a:r>
              <a:rPr sz="2750" spc="-25" dirty="0">
                <a:latin typeface="Cambria"/>
                <a:cs typeface="Cambria"/>
              </a:rPr>
              <a:t> </a:t>
            </a:r>
            <a:r>
              <a:rPr sz="2750" spc="-60" dirty="0">
                <a:latin typeface="Cambria"/>
                <a:cs typeface="Cambria"/>
              </a:rPr>
              <a:t>dan</a:t>
            </a:r>
            <a:r>
              <a:rPr sz="2750" spc="-30" dirty="0">
                <a:latin typeface="Cambria"/>
                <a:cs typeface="Cambria"/>
              </a:rPr>
              <a:t> </a:t>
            </a:r>
            <a:r>
              <a:rPr sz="2750" spc="-85" dirty="0">
                <a:latin typeface="Cambria"/>
                <a:cs typeface="Cambria"/>
              </a:rPr>
              <a:t>Periklanan</a:t>
            </a:r>
            <a:r>
              <a:rPr sz="2750" spc="-25" dirty="0">
                <a:latin typeface="Cambria"/>
                <a:cs typeface="Cambria"/>
              </a:rPr>
              <a:t> </a:t>
            </a:r>
            <a:r>
              <a:rPr sz="2750" spc="-50" dirty="0">
                <a:latin typeface="Cambria"/>
                <a:cs typeface="Cambria"/>
              </a:rPr>
              <a:t>terus-</a:t>
            </a:r>
            <a:r>
              <a:rPr sz="2750" spc="-100" dirty="0">
                <a:latin typeface="Cambria"/>
                <a:cs typeface="Cambria"/>
              </a:rPr>
              <a:t>menerus</a:t>
            </a:r>
            <a:r>
              <a:rPr sz="2750" spc="-30" dirty="0">
                <a:latin typeface="Cambria"/>
                <a:cs typeface="Cambria"/>
              </a:rPr>
              <a:t> </a:t>
            </a:r>
            <a:r>
              <a:rPr sz="2750" spc="-50" dirty="0">
                <a:latin typeface="Cambria"/>
                <a:cs typeface="Cambria"/>
              </a:rPr>
              <a:t>berupaya </a:t>
            </a:r>
            <a:r>
              <a:rPr sz="2750" spc="-20" dirty="0">
                <a:latin typeface="Cambria"/>
                <a:cs typeface="Cambria"/>
              </a:rPr>
              <a:t>untuk</a:t>
            </a:r>
            <a:r>
              <a:rPr sz="2750" spc="-70" dirty="0">
                <a:latin typeface="Cambria"/>
                <a:cs typeface="Cambria"/>
              </a:rPr>
              <a:t> </a:t>
            </a:r>
            <a:r>
              <a:rPr sz="2750" spc="-90" dirty="0">
                <a:latin typeface="Cambria"/>
                <a:cs typeface="Cambria"/>
              </a:rPr>
              <a:t>mengisolasi</a:t>
            </a:r>
            <a:r>
              <a:rPr sz="2750" spc="-60" dirty="0">
                <a:latin typeface="Cambria"/>
                <a:cs typeface="Cambria"/>
              </a:rPr>
              <a:t> satu</a:t>
            </a:r>
            <a:r>
              <a:rPr sz="2750" spc="-65" dirty="0">
                <a:latin typeface="Cambria"/>
                <a:cs typeface="Cambria"/>
              </a:rPr>
              <a:t> </a:t>
            </a:r>
            <a:r>
              <a:rPr sz="2750" spc="-70" dirty="0">
                <a:latin typeface="Cambria"/>
                <a:cs typeface="Cambria"/>
              </a:rPr>
              <a:t>manfaat</a:t>
            </a:r>
            <a:r>
              <a:rPr sz="2750" spc="-60" dirty="0">
                <a:latin typeface="Cambria"/>
                <a:cs typeface="Cambria"/>
              </a:rPr>
              <a:t> </a:t>
            </a:r>
            <a:r>
              <a:rPr sz="2750" spc="-55" dirty="0">
                <a:latin typeface="Cambria"/>
                <a:cs typeface="Cambria"/>
              </a:rPr>
              <a:t>tertentu</a:t>
            </a:r>
            <a:r>
              <a:rPr sz="2750" spc="-60" dirty="0">
                <a:latin typeface="Cambria"/>
                <a:cs typeface="Cambria"/>
              </a:rPr>
              <a:t> </a:t>
            </a:r>
            <a:r>
              <a:rPr sz="2750" spc="-85" dirty="0">
                <a:latin typeface="Cambria"/>
                <a:cs typeface="Cambria"/>
              </a:rPr>
              <a:t>yang</a:t>
            </a:r>
            <a:r>
              <a:rPr sz="2750" spc="-60" dirty="0">
                <a:latin typeface="Cambria"/>
                <a:cs typeface="Cambria"/>
              </a:rPr>
              <a:t> </a:t>
            </a:r>
            <a:r>
              <a:rPr sz="2750" spc="-95" dirty="0">
                <a:latin typeface="Cambria"/>
                <a:cs typeface="Cambria"/>
              </a:rPr>
              <a:t>harus</a:t>
            </a:r>
            <a:r>
              <a:rPr sz="2750" spc="-55" dirty="0">
                <a:latin typeface="Cambria"/>
                <a:cs typeface="Cambria"/>
              </a:rPr>
              <a:t> </a:t>
            </a:r>
            <a:r>
              <a:rPr sz="2750" spc="-10" dirty="0">
                <a:latin typeface="Cambria"/>
                <a:cs typeface="Cambria"/>
              </a:rPr>
              <a:t>mereka </a:t>
            </a:r>
            <a:r>
              <a:rPr sz="2750" spc="-75" dirty="0">
                <a:latin typeface="Cambria"/>
                <a:cs typeface="Cambria"/>
              </a:rPr>
              <a:t>komunikasikan</a:t>
            </a:r>
            <a:r>
              <a:rPr sz="2750" spc="-60" dirty="0">
                <a:latin typeface="Cambria"/>
                <a:cs typeface="Cambria"/>
              </a:rPr>
              <a:t> </a:t>
            </a:r>
            <a:r>
              <a:rPr sz="2750" spc="-90" dirty="0">
                <a:latin typeface="Cambria"/>
                <a:cs typeface="Cambria"/>
              </a:rPr>
              <a:t>kepada</a:t>
            </a:r>
            <a:r>
              <a:rPr sz="2750" spc="-60" dirty="0">
                <a:latin typeface="Cambria"/>
                <a:cs typeface="Cambria"/>
              </a:rPr>
              <a:t> </a:t>
            </a:r>
            <a:r>
              <a:rPr sz="2750" spc="-10" dirty="0">
                <a:latin typeface="Cambria"/>
                <a:cs typeface="Cambria"/>
              </a:rPr>
              <a:t>konsumen.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86600" y="5917404"/>
            <a:ext cx="8659916" cy="34449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37130">
              <a:lnSpc>
                <a:spcPct val="115900"/>
              </a:lnSpc>
              <a:spcBef>
                <a:spcPts val="95"/>
              </a:spcBef>
            </a:pPr>
            <a:r>
              <a:rPr sz="2750" spc="-75" dirty="0">
                <a:latin typeface="Cambria"/>
                <a:cs typeface="Cambria"/>
              </a:rPr>
              <a:t>Segmentasi</a:t>
            </a:r>
            <a:r>
              <a:rPr sz="2750" spc="-55" dirty="0">
                <a:latin typeface="Cambria"/>
                <a:cs typeface="Cambria"/>
              </a:rPr>
              <a:t> </a:t>
            </a:r>
            <a:r>
              <a:rPr sz="2750" spc="-25" dirty="0">
                <a:latin typeface="Cambria"/>
                <a:cs typeface="Cambria"/>
              </a:rPr>
              <a:t>Manfaat</a:t>
            </a:r>
            <a:r>
              <a:rPr sz="2750" spc="-50" dirty="0">
                <a:latin typeface="Cambria"/>
                <a:cs typeface="Cambria"/>
              </a:rPr>
              <a:t> </a:t>
            </a:r>
            <a:r>
              <a:rPr sz="2750" spc="-75">
                <a:latin typeface="Cambria"/>
                <a:cs typeface="Cambria"/>
              </a:rPr>
              <a:t>dapat</a:t>
            </a:r>
            <a:r>
              <a:rPr sz="2750" spc="-50">
                <a:latin typeface="Cambria"/>
                <a:cs typeface="Cambria"/>
              </a:rPr>
              <a:t> </a:t>
            </a:r>
            <a:r>
              <a:rPr sz="2750" spc="-70" smtClean="0">
                <a:latin typeface="Cambria"/>
                <a:cs typeface="Cambria"/>
              </a:rPr>
              <a:t>digunakan</a:t>
            </a:r>
            <a:r>
              <a:rPr lang="en-ID" sz="2750" spc="-55" dirty="0">
                <a:latin typeface="Cambria"/>
                <a:cs typeface="Cambria"/>
              </a:rPr>
              <a:t> </a:t>
            </a:r>
            <a:r>
              <a:rPr sz="2750" spc="-10" smtClean="0">
                <a:latin typeface="Cambria"/>
                <a:cs typeface="Cambria"/>
              </a:rPr>
              <a:t>untuk </a:t>
            </a:r>
            <a:r>
              <a:rPr sz="2750" spc="-95">
                <a:latin typeface="Cambria"/>
                <a:cs typeface="Cambria"/>
              </a:rPr>
              <a:t>memposisikan</a:t>
            </a:r>
            <a:r>
              <a:rPr sz="2750" spc="-30">
                <a:latin typeface="Cambria"/>
                <a:cs typeface="Cambria"/>
              </a:rPr>
              <a:t> </a:t>
            </a:r>
            <a:r>
              <a:rPr sz="2750" spc="-10" smtClean="0">
                <a:latin typeface="Cambria"/>
                <a:cs typeface="Cambria"/>
              </a:rPr>
              <a:t>berbagai</a:t>
            </a:r>
            <a:r>
              <a:rPr lang="en-ID" sz="2750" spc="-10" dirty="0">
                <a:latin typeface="Cambria"/>
                <a:cs typeface="Cambria"/>
              </a:rPr>
              <a:t> </a:t>
            </a:r>
            <a:r>
              <a:rPr sz="2750" spc="-105" smtClean="0">
                <a:latin typeface="Cambria"/>
                <a:cs typeface="Cambria"/>
              </a:rPr>
              <a:t>merek</a:t>
            </a:r>
            <a:r>
              <a:rPr sz="2750" spc="-40" smtClean="0">
                <a:latin typeface="Cambria"/>
                <a:cs typeface="Cambria"/>
              </a:rPr>
              <a:t> </a:t>
            </a:r>
            <a:r>
              <a:rPr sz="2750" spc="-95" dirty="0">
                <a:latin typeface="Cambria"/>
                <a:cs typeface="Cambria"/>
              </a:rPr>
              <a:t>dalam</a:t>
            </a:r>
            <a:r>
              <a:rPr sz="2750" spc="-35" dirty="0">
                <a:latin typeface="Cambria"/>
                <a:cs typeface="Cambria"/>
              </a:rPr>
              <a:t> </a:t>
            </a:r>
            <a:r>
              <a:rPr sz="2750" spc="-80" dirty="0">
                <a:latin typeface="Cambria"/>
                <a:cs typeface="Cambria"/>
              </a:rPr>
              <a:t>kategori</a:t>
            </a:r>
            <a:r>
              <a:rPr sz="2750" spc="-40" dirty="0">
                <a:latin typeface="Cambria"/>
                <a:cs typeface="Cambria"/>
              </a:rPr>
              <a:t> </a:t>
            </a:r>
            <a:r>
              <a:rPr sz="2750" spc="-80" dirty="0">
                <a:latin typeface="Cambria"/>
                <a:cs typeface="Cambria"/>
              </a:rPr>
              <a:t>produk</a:t>
            </a:r>
            <a:r>
              <a:rPr sz="2750" spc="-35" dirty="0">
                <a:latin typeface="Cambria"/>
                <a:cs typeface="Cambria"/>
              </a:rPr>
              <a:t> </a:t>
            </a:r>
            <a:r>
              <a:rPr sz="2750" spc="-85" dirty="0">
                <a:latin typeface="Cambria"/>
                <a:cs typeface="Cambria"/>
              </a:rPr>
              <a:t>yang</a:t>
            </a:r>
            <a:r>
              <a:rPr sz="2750" spc="-40" dirty="0">
                <a:latin typeface="Cambria"/>
                <a:cs typeface="Cambria"/>
              </a:rPr>
              <a:t> </a:t>
            </a:r>
            <a:r>
              <a:rPr sz="2750" spc="-20" dirty="0">
                <a:latin typeface="Cambria"/>
                <a:cs typeface="Cambria"/>
              </a:rPr>
              <a:t>sama</a:t>
            </a:r>
            <a:endParaRPr sz="2750">
              <a:latin typeface="Cambria"/>
              <a:cs typeface="Cambria"/>
            </a:endParaRPr>
          </a:p>
          <a:p>
            <a:pPr marL="12700" marR="1386205">
              <a:lnSpc>
                <a:spcPct val="115900"/>
              </a:lnSpc>
            </a:pPr>
            <a:r>
              <a:rPr sz="2750" spc="-75" dirty="0">
                <a:latin typeface="Cambria"/>
                <a:cs typeface="Cambria"/>
              </a:rPr>
              <a:t>Eksekutif</a:t>
            </a:r>
            <a:r>
              <a:rPr sz="2750" spc="-35" dirty="0">
                <a:latin typeface="Cambria"/>
                <a:cs typeface="Cambria"/>
              </a:rPr>
              <a:t> </a:t>
            </a:r>
            <a:r>
              <a:rPr sz="2750" spc="-110" dirty="0">
                <a:latin typeface="Cambria"/>
                <a:cs typeface="Cambria"/>
              </a:rPr>
              <a:t>Pemasaran</a:t>
            </a:r>
            <a:r>
              <a:rPr sz="2750" spc="-30" dirty="0">
                <a:latin typeface="Cambria"/>
                <a:cs typeface="Cambria"/>
              </a:rPr>
              <a:t> </a:t>
            </a:r>
            <a:r>
              <a:rPr sz="2750" spc="-60" dirty="0">
                <a:latin typeface="Cambria"/>
                <a:cs typeface="Cambria"/>
              </a:rPr>
              <a:t>dan</a:t>
            </a:r>
            <a:r>
              <a:rPr sz="2750" spc="-35" dirty="0">
                <a:latin typeface="Cambria"/>
                <a:cs typeface="Cambria"/>
              </a:rPr>
              <a:t> </a:t>
            </a:r>
            <a:r>
              <a:rPr sz="2750" spc="-85" dirty="0">
                <a:latin typeface="Cambria"/>
                <a:cs typeface="Cambria"/>
              </a:rPr>
              <a:t>Periklanan</a:t>
            </a:r>
            <a:r>
              <a:rPr sz="2750" spc="-35" dirty="0">
                <a:latin typeface="Cambria"/>
                <a:cs typeface="Cambria"/>
              </a:rPr>
              <a:t> </a:t>
            </a:r>
            <a:r>
              <a:rPr sz="2750" spc="-50" dirty="0">
                <a:latin typeface="Cambria"/>
                <a:cs typeface="Cambria"/>
              </a:rPr>
              <a:t>terus-</a:t>
            </a:r>
            <a:r>
              <a:rPr sz="2750" spc="-45" dirty="0">
                <a:latin typeface="Cambria"/>
                <a:cs typeface="Cambria"/>
              </a:rPr>
              <a:t>menerus </a:t>
            </a:r>
            <a:r>
              <a:rPr sz="2750" spc="-110" dirty="0">
                <a:latin typeface="Cambria"/>
                <a:cs typeface="Cambria"/>
              </a:rPr>
              <a:t>berupaya</a:t>
            </a:r>
            <a:r>
              <a:rPr sz="2750" spc="-40" dirty="0">
                <a:latin typeface="Cambria"/>
                <a:cs typeface="Cambria"/>
              </a:rPr>
              <a:t> </a:t>
            </a:r>
            <a:r>
              <a:rPr sz="2750" spc="-20">
                <a:latin typeface="Cambria"/>
                <a:cs typeface="Cambria"/>
              </a:rPr>
              <a:t>untuk</a:t>
            </a:r>
            <a:r>
              <a:rPr sz="2750" spc="-95">
                <a:latin typeface="Cambria"/>
                <a:cs typeface="Cambria"/>
              </a:rPr>
              <a:t> </a:t>
            </a:r>
            <a:r>
              <a:rPr sz="2750" spc="-10" smtClean="0">
                <a:latin typeface="Cambria"/>
                <a:cs typeface="Cambria"/>
              </a:rPr>
              <a:t>mengisolasi</a:t>
            </a:r>
            <a:r>
              <a:rPr sz="2750" spc="-60" smtClean="0">
                <a:latin typeface="Cambria"/>
                <a:cs typeface="Cambria"/>
              </a:rPr>
              <a:t>satu</a:t>
            </a:r>
            <a:r>
              <a:rPr sz="2750" spc="-65" smtClean="0">
                <a:latin typeface="Cambria"/>
                <a:cs typeface="Cambria"/>
              </a:rPr>
              <a:t> </a:t>
            </a:r>
            <a:r>
              <a:rPr sz="2750" spc="-70" dirty="0">
                <a:latin typeface="Cambria"/>
                <a:cs typeface="Cambria"/>
              </a:rPr>
              <a:t>manfaat</a:t>
            </a:r>
            <a:r>
              <a:rPr sz="2750" spc="-55" dirty="0">
                <a:latin typeface="Cambria"/>
                <a:cs typeface="Cambria"/>
              </a:rPr>
              <a:t> tertentu</a:t>
            </a:r>
            <a:r>
              <a:rPr sz="2750" spc="-50" dirty="0">
                <a:latin typeface="Cambria"/>
                <a:cs typeface="Cambria"/>
              </a:rPr>
              <a:t> </a:t>
            </a:r>
            <a:r>
              <a:rPr sz="2750" spc="-85" dirty="0">
                <a:latin typeface="Cambria"/>
                <a:cs typeface="Cambria"/>
              </a:rPr>
              <a:t>yang</a:t>
            </a:r>
            <a:r>
              <a:rPr sz="2750" spc="-50" dirty="0">
                <a:latin typeface="Cambria"/>
                <a:cs typeface="Cambria"/>
              </a:rPr>
              <a:t> </a:t>
            </a:r>
            <a:r>
              <a:rPr sz="2750" spc="-95" dirty="0">
                <a:latin typeface="Cambria"/>
                <a:cs typeface="Cambria"/>
              </a:rPr>
              <a:t>harus</a:t>
            </a:r>
            <a:r>
              <a:rPr sz="2750" spc="-50" dirty="0">
                <a:latin typeface="Cambria"/>
                <a:cs typeface="Cambria"/>
              </a:rPr>
              <a:t> </a:t>
            </a:r>
            <a:r>
              <a:rPr sz="2750" spc="-105" dirty="0">
                <a:latin typeface="Cambria"/>
                <a:cs typeface="Cambria"/>
              </a:rPr>
              <a:t>mereka</a:t>
            </a:r>
            <a:r>
              <a:rPr sz="2750" spc="-45" dirty="0">
                <a:latin typeface="Cambria"/>
                <a:cs typeface="Cambria"/>
              </a:rPr>
              <a:t> </a:t>
            </a:r>
            <a:r>
              <a:rPr sz="2750" spc="-50" dirty="0">
                <a:latin typeface="Cambria"/>
                <a:cs typeface="Cambria"/>
              </a:rPr>
              <a:t>komunikasikan </a:t>
            </a:r>
            <a:r>
              <a:rPr sz="2750" spc="-90" dirty="0">
                <a:latin typeface="Cambria"/>
                <a:cs typeface="Cambria"/>
              </a:rPr>
              <a:t>kepada</a:t>
            </a:r>
            <a:r>
              <a:rPr sz="2750" spc="-50" dirty="0">
                <a:latin typeface="Cambria"/>
                <a:cs typeface="Cambria"/>
              </a:rPr>
              <a:t> </a:t>
            </a:r>
            <a:r>
              <a:rPr sz="2750" spc="-10" dirty="0">
                <a:latin typeface="Cambria"/>
                <a:cs typeface="Cambria"/>
              </a:rPr>
              <a:t>konsumen.</a:t>
            </a:r>
            <a:endParaRPr sz="27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6536" y="3161839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85725">
            <a:solidFill>
              <a:srgbClr val="0345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4" y="35"/>
            <a:ext cx="11725910" cy="1028700"/>
            <a:chOff x="34" y="35"/>
            <a:chExt cx="11725910" cy="1028700"/>
          </a:xfrm>
        </p:grpSpPr>
        <p:sp>
          <p:nvSpPr>
            <p:cNvPr id="4" name="object 4"/>
            <p:cNvSpPr/>
            <p:nvPr/>
          </p:nvSpPr>
          <p:spPr>
            <a:xfrm>
              <a:off x="34" y="35"/>
              <a:ext cx="6879590" cy="1028700"/>
            </a:xfrm>
            <a:custGeom>
              <a:avLst/>
              <a:gdLst/>
              <a:ahLst/>
              <a:cxnLst/>
              <a:rect l="l" t="t" r="r" b="b"/>
              <a:pathLst>
                <a:path w="6879590" h="1028700">
                  <a:moveTo>
                    <a:pt x="5934182" y="1028696"/>
                  </a:moveTo>
                  <a:lnTo>
                    <a:pt x="0" y="1028696"/>
                  </a:lnTo>
                  <a:lnTo>
                    <a:pt x="0" y="0"/>
                  </a:lnTo>
                  <a:lnTo>
                    <a:pt x="6879313" y="0"/>
                  </a:lnTo>
                  <a:lnTo>
                    <a:pt x="6879313" y="83565"/>
                  </a:lnTo>
                  <a:lnTo>
                    <a:pt x="5934182" y="1028696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74026" y="35"/>
              <a:ext cx="7351395" cy="647700"/>
            </a:xfrm>
            <a:custGeom>
              <a:avLst/>
              <a:gdLst/>
              <a:ahLst/>
              <a:cxnLst/>
              <a:rect l="l" t="t" r="r" b="b"/>
              <a:pathLst>
                <a:path w="7351395" h="647700">
                  <a:moveTo>
                    <a:pt x="6703672" y="647697"/>
                  </a:moveTo>
                  <a:lnTo>
                    <a:pt x="647697" y="647697"/>
                  </a:lnTo>
                  <a:lnTo>
                    <a:pt x="0" y="0"/>
                  </a:lnTo>
                  <a:lnTo>
                    <a:pt x="7351371" y="0"/>
                  </a:lnTo>
                  <a:lnTo>
                    <a:pt x="6703672" y="647697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272852" y="9626409"/>
            <a:ext cx="13015594" cy="661035"/>
            <a:chOff x="5272852" y="9626409"/>
            <a:chExt cx="13015594" cy="661035"/>
          </a:xfrm>
        </p:grpSpPr>
        <p:sp>
          <p:nvSpPr>
            <p:cNvPr id="7" name="object 7"/>
            <p:cNvSpPr/>
            <p:nvPr/>
          </p:nvSpPr>
          <p:spPr>
            <a:xfrm>
              <a:off x="5272852" y="9626409"/>
              <a:ext cx="5553710" cy="661035"/>
            </a:xfrm>
            <a:custGeom>
              <a:avLst/>
              <a:gdLst/>
              <a:ahLst/>
              <a:cxnLst/>
              <a:rect l="l" t="t" r="r" b="b"/>
              <a:pathLst>
                <a:path w="5553709" h="661034">
                  <a:moveTo>
                    <a:pt x="5553709" y="660526"/>
                  </a:moveTo>
                  <a:lnTo>
                    <a:pt x="0" y="660526"/>
                  </a:lnTo>
                  <a:lnTo>
                    <a:pt x="660654" y="0"/>
                  </a:lnTo>
                  <a:lnTo>
                    <a:pt x="4893182" y="0"/>
                  </a:lnTo>
                  <a:lnTo>
                    <a:pt x="5553709" y="660526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9519" y="9750234"/>
              <a:ext cx="8949055" cy="537210"/>
            </a:xfrm>
            <a:custGeom>
              <a:avLst/>
              <a:gdLst/>
              <a:ahLst/>
              <a:cxnLst/>
              <a:rect l="l" t="t" r="r" b="b"/>
              <a:pathLst>
                <a:path w="8949055" h="537209">
                  <a:moveTo>
                    <a:pt x="8948481" y="536701"/>
                  </a:moveTo>
                  <a:lnTo>
                    <a:pt x="0" y="536701"/>
                  </a:lnTo>
                  <a:lnTo>
                    <a:pt x="536701" y="0"/>
                  </a:lnTo>
                  <a:lnTo>
                    <a:pt x="8948481" y="0"/>
                  </a:lnTo>
                  <a:lnTo>
                    <a:pt x="8948481" y="536701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76066" y="1588643"/>
            <a:ext cx="8994140" cy="8775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600" spc="495" dirty="0">
                <a:latin typeface="Tahoma"/>
                <a:cs typeface="Tahoma"/>
              </a:rPr>
              <a:t>Proses</a:t>
            </a:r>
            <a:r>
              <a:rPr sz="5600" spc="-540" dirty="0">
                <a:latin typeface="Tahoma"/>
                <a:cs typeface="Tahoma"/>
              </a:rPr>
              <a:t> </a:t>
            </a:r>
            <a:r>
              <a:rPr sz="5600" spc="390" dirty="0">
                <a:latin typeface="Tahoma"/>
                <a:cs typeface="Tahoma"/>
              </a:rPr>
              <a:t>Segmentasi</a:t>
            </a:r>
            <a:r>
              <a:rPr sz="5600" spc="-540" dirty="0">
                <a:latin typeface="Tahoma"/>
                <a:cs typeface="Tahoma"/>
              </a:rPr>
              <a:t> </a:t>
            </a:r>
            <a:r>
              <a:rPr sz="5600" spc="580" dirty="0">
                <a:latin typeface="Tahoma"/>
                <a:cs typeface="Tahoma"/>
              </a:rPr>
              <a:t>Pasar</a:t>
            </a:r>
            <a:endParaRPr sz="5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3223" y="3101046"/>
            <a:ext cx="14334490" cy="5981700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3300" spc="-160" dirty="0">
                <a:latin typeface="Trebuchet MS"/>
                <a:cs typeface="Trebuchet MS"/>
              </a:rPr>
              <a:t>Segmentasi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Hibrid</a:t>
            </a:r>
            <a:endParaRPr sz="3300">
              <a:latin typeface="Trebuchet MS"/>
              <a:cs typeface="Trebuchet MS"/>
            </a:endParaRPr>
          </a:p>
          <a:p>
            <a:pPr marL="474980" marR="5080" algn="ctr">
              <a:lnSpc>
                <a:spcPct val="116500"/>
              </a:lnSpc>
              <a:spcBef>
                <a:spcPts val="955"/>
              </a:spcBef>
            </a:pPr>
            <a:r>
              <a:rPr sz="2200" dirty="0">
                <a:latin typeface="Arial MT"/>
                <a:cs typeface="Arial MT"/>
              </a:rPr>
              <a:t>Psikografis</a:t>
            </a:r>
            <a:r>
              <a:rPr sz="2200" spc="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–Profil</a:t>
            </a:r>
            <a:r>
              <a:rPr sz="2200" spc="65" dirty="0">
                <a:latin typeface="Arial MT"/>
                <a:cs typeface="Arial MT"/>
              </a:rPr>
              <a:t> Demografis </a:t>
            </a:r>
            <a:r>
              <a:rPr sz="2200" spc="50" dirty="0">
                <a:latin typeface="Arial MT"/>
                <a:cs typeface="Arial MT"/>
              </a:rPr>
              <a:t>pasar</a:t>
            </a:r>
            <a:r>
              <a:rPr sz="2200" spc="70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konsumen</a:t>
            </a:r>
            <a:r>
              <a:rPr sz="2200" spc="65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berdasarkan</a:t>
            </a:r>
            <a:r>
              <a:rPr sz="2200" spc="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sikap</a:t>
            </a:r>
            <a:r>
              <a:rPr sz="2200" spc="70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dan</a:t>
            </a:r>
            <a:r>
              <a:rPr sz="2200" spc="65" dirty="0">
                <a:latin typeface="Arial MT"/>
                <a:cs typeface="Arial MT"/>
              </a:rPr>
              <a:t> sifat </a:t>
            </a:r>
            <a:r>
              <a:rPr sz="2200" spc="75" dirty="0">
                <a:latin typeface="Arial MT"/>
                <a:cs typeface="Arial MT"/>
              </a:rPr>
              <a:t>demografis</a:t>
            </a:r>
            <a:r>
              <a:rPr sz="2200" spc="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yang</a:t>
            </a:r>
            <a:r>
              <a:rPr sz="2200" spc="65" dirty="0">
                <a:latin typeface="Arial MT"/>
                <a:cs typeface="Arial MT"/>
              </a:rPr>
              <a:t> </a:t>
            </a:r>
            <a:r>
              <a:rPr sz="2200" spc="95" dirty="0">
                <a:latin typeface="Arial MT"/>
                <a:cs typeface="Arial MT"/>
              </a:rPr>
              <a:t>mendorong </a:t>
            </a:r>
            <a:r>
              <a:rPr sz="2200" spc="90" dirty="0">
                <a:latin typeface="Arial MT"/>
                <a:cs typeface="Arial MT"/>
              </a:rPr>
              <a:t>konsumen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spc="-130" dirty="0">
                <a:latin typeface="Arial MT"/>
                <a:cs typeface="Arial MT"/>
              </a:rPr>
              <a:t>VALS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menggunakan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60" dirty="0">
                <a:latin typeface="Arial MT"/>
                <a:cs typeface="Arial MT"/>
              </a:rPr>
              <a:t>psikologi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125" dirty="0">
                <a:latin typeface="Arial MT"/>
                <a:cs typeface="Arial MT"/>
              </a:rPr>
              <a:t>untuk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85" dirty="0">
                <a:latin typeface="Arial MT"/>
                <a:cs typeface="Arial MT"/>
              </a:rPr>
              <a:t>mengelompokkan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orang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berdasarkan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ciri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kepribadian </a:t>
            </a:r>
            <a:r>
              <a:rPr sz="2200" spc="80" dirty="0">
                <a:latin typeface="Arial MT"/>
                <a:cs typeface="Arial MT"/>
              </a:rPr>
              <a:t>mereka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yang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berbeda.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Kepribadian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Proses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Segmentasi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Pasar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menargetkan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iklan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komunikasi.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perilaku </a:t>
            </a:r>
            <a:r>
              <a:rPr sz="2200" spc="105" dirty="0">
                <a:latin typeface="Arial MT"/>
                <a:cs typeface="Arial MT"/>
              </a:rPr>
              <a:t>mendorong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pengemudi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internal.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spc="55" dirty="0">
                <a:latin typeface="Arial MT"/>
                <a:cs typeface="Arial MT"/>
              </a:rPr>
              <a:t>Dan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perilaku.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spc="-130" dirty="0">
                <a:latin typeface="Arial MT"/>
                <a:cs typeface="Arial MT"/>
              </a:rPr>
              <a:t>VALS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berlaku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100" dirty="0">
                <a:latin typeface="Arial MT"/>
                <a:cs typeface="Arial MT"/>
              </a:rPr>
              <a:t>di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semua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fase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spc="50" dirty="0">
                <a:latin typeface="Arial MT"/>
                <a:cs typeface="Arial MT"/>
              </a:rPr>
              <a:t>proses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55" dirty="0">
                <a:latin typeface="Arial MT"/>
                <a:cs typeface="Arial MT"/>
              </a:rPr>
              <a:t>pemasaran,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95" dirty="0">
                <a:latin typeface="Arial MT"/>
                <a:cs typeface="Arial MT"/>
              </a:rPr>
              <a:t>mulai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dari pengembangan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120" dirty="0">
                <a:latin typeface="Arial MT"/>
                <a:cs typeface="Arial MT"/>
              </a:rPr>
              <a:t>produk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105" dirty="0">
                <a:latin typeface="Arial MT"/>
                <a:cs typeface="Arial MT"/>
              </a:rPr>
              <a:t>baru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dan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menjalankan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strategi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yang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lebih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efektif.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Sistem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mengidentifikasi</a:t>
            </a:r>
            <a:r>
              <a:rPr sz="2200" spc="550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peluang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saat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ini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dan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masa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depan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dengan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melakukan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50" dirty="0">
                <a:latin typeface="Arial MT"/>
                <a:cs typeface="Arial MT"/>
              </a:rPr>
              <a:t>segmentasi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ciri-</a:t>
            </a:r>
            <a:r>
              <a:rPr sz="2200" spc="65" dirty="0">
                <a:latin typeface="Arial MT"/>
                <a:cs typeface="Arial MT"/>
              </a:rPr>
              <a:t>ciri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55" dirty="0">
                <a:latin typeface="Arial MT"/>
                <a:cs typeface="Arial MT"/>
              </a:rPr>
              <a:t>adalah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motivasi—</a:t>
            </a:r>
            <a:r>
              <a:rPr sz="2200" spc="55" dirty="0">
                <a:latin typeface="Arial MT"/>
                <a:cs typeface="Arial MT"/>
              </a:rPr>
              <a:t>penyebabnya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2200">
              <a:latin typeface="Arial MT"/>
              <a:cs typeface="Arial MT"/>
            </a:endParaRPr>
          </a:p>
          <a:p>
            <a:pPr marL="528320" marR="57785" algn="ctr">
              <a:lnSpc>
                <a:spcPct val="116500"/>
              </a:lnSpc>
            </a:pPr>
            <a:r>
              <a:rPr sz="2200" dirty="0">
                <a:latin typeface="Arial MT"/>
                <a:cs typeface="Arial MT"/>
              </a:rPr>
              <a:t>.Perilaku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spc="105" dirty="0">
                <a:latin typeface="Arial MT"/>
                <a:cs typeface="Arial MT"/>
              </a:rPr>
              <a:t>membeli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menjadi</a:t>
            </a:r>
            <a:r>
              <a:rPr sz="2200" spc="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efek—yang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dapat</a:t>
            </a:r>
            <a:r>
              <a:rPr sz="2200" spc="50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diamati,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bersifat</a:t>
            </a:r>
            <a:r>
              <a:rPr sz="2200" spc="50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eksternal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spc="-215" dirty="0">
                <a:latin typeface="Arial MT"/>
                <a:cs typeface="Arial MT"/>
              </a:rPr>
              <a:t>VALS™</a:t>
            </a:r>
            <a:r>
              <a:rPr sz="2200" spc="50" dirty="0">
                <a:latin typeface="Arial MT"/>
                <a:cs typeface="Arial MT"/>
              </a:rPr>
              <a:t> </a:t>
            </a:r>
            <a:r>
              <a:rPr sz="2200" spc="55" dirty="0">
                <a:latin typeface="Arial MT"/>
                <a:cs typeface="Arial MT"/>
              </a:rPr>
              <a:t>adalah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alat</a:t>
            </a:r>
            <a:r>
              <a:rPr sz="2200" spc="50" dirty="0">
                <a:latin typeface="Arial MT"/>
                <a:cs typeface="Arial MT"/>
              </a:rPr>
              <a:t> </a:t>
            </a:r>
            <a:r>
              <a:rPr sz="2200" spc="60" dirty="0">
                <a:latin typeface="Arial MT"/>
                <a:cs typeface="Arial MT"/>
              </a:rPr>
              <a:t>pemasaran </a:t>
            </a:r>
            <a:r>
              <a:rPr sz="2200" spc="90" dirty="0">
                <a:latin typeface="Arial MT"/>
                <a:cs typeface="Arial MT"/>
              </a:rPr>
              <a:t>dan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konsultasi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yang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125" dirty="0">
                <a:latin typeface="Arial MT"/>
                <a:cs typeface="Arial MT"/>
              </a:rPr>
              <a:t>membantu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50" dirty="0">
                <a:latin typeface="Arial MT"/>
                <a:cs typeface="Arial MT"/>
              </a:rPr>
              <a:t>bisnis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100" dirty="0">
                <a:latin typeface="Arial MT"/>
                <a:cs typeface="Arial MT"/>
              </a:rPr>
              <a:t>di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85" dirty="0">
                <a:latin typeface="Arial MT"/>
                <a:cs typeface="Arial MT"/>
              </a:rPr>
              <a:t>seluruh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dunia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mengembangkan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dan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pasar.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Daripada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85" dirty="0">
                <a:latin typeface="Arial MT"/>
                <a:cs typeface="Arial MT"/>
              </a:rPr>
              <a:t>melihat </a:t>
            </a:r>
            <a:r>
              <a:rPr sz="2200" dirty="0">
                <a:latin typeface="Arial MT"/>
                <a:cs typeface="Arial MT"/>
              </a:rPr>
              <a:t>apa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yang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dilakukan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orang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dan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memisahkan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60" dirty="0">
                <a:latin typeface="Arial MT"/>
                <a:cs typeface="Arial MT"/>
              </a:rPr>
              <a:t>orang-</a:t>
            </a:r>
            <a:r>
              <a:rPr sz="2200" spc="75" dirty="0">
                <a:latin typeface="Arial MT"/>
                <a:cs typeface="Arial MT"/>
              </a:rPr>
              <a:t>orang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65" dirty="0">
                <a:latin typeface="Arial MT"/>
                <a:cs typeface="Arial MT"/>
              </a:rPr>
              <a:t>dengan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55" dirty="0">
                <a:latin typeface="Arial MT"/>
                <a:cs typeface="Arial MT"/>
              </a:rPr>
              <a:t>aktivitas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50" dirty="0">
                <a:latin typeface="Arial MT"/>
                <a:cs typeface="Arial MT"/>
              </a:rPr>
              <a:t>serupa,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60" dirty="0">
                <a:latin typeface="Arial MT"/>
                <a:cs typeface="Arial MT"/>
              </a:rPr>
              <a:t>sebuah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secara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45" dirty="0">
                <a:latin typeface="Arial MT"/>
                <a:cs typeface="Arial MT"/>
              </a:rPr>
              <a:t>khusus </a:t>
            </a:r>
            <a:r>
              <a:rPr sz="2200" spc="80" dirty="0">
                <a:latin typeface="Arial MT"/>
                <a:cs typeface="Arial MT"/>
              </a:rPr>
              <a:t>mendefinisikan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50" dirty="0">
                <a:latin typeface="Arial MT"/>
                <a:cs typeface="Arial MT"/>
              </a:rPr>
              <a:t>segmen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konsumen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berdasarkan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ciri-</a:t>
            </a:r>
            <a:r>
              <a:rPr sz="2200" spc="65" dirty="0">
                <a:latin typeface="Arial MT"/>
                <a:cs typeface="Arial MT"/>
              </a:rPr>
              <a:t>ciri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kepribadian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yang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100" dirty="0">
                <a:latin typeface="Arial MT"/>
                <a:cs typeface="Arial MT"/>
              </a:rPr>
              <a:t>mempengaruhi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perilaku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60" dirty="0">
                <a:latin typeface="Arial MT"/>
                <a:cs typeface="Arial MT"/>
              </a:rPr>
              <a:t>oleh </a:t>
            </a:r>
            <a:r>
              <a:rPr sz="2200" spc="50" dirty="0">
                <a:latin typeface="Arial MT"/>
                <a:cs typeface="Arial MT"/>
              </a:rPr>
              <a:t>Prinsip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spc="50" dirty="0">
                <a:latin typeface="Arial MT"/>
                <a:cs typeface="Arial MT"/>
              </a:rPr>
              <a:t>dasar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130" dirty="0">
                <a:latin typeface="Arial MT"/>
                <a:cs typeface="Arial MT"/>
              </a:rPr>
              <a:t>VALS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55" dirty="0">
                <a:latin typeface="Arial MT"/>
                <a:cs typeface="Arial MT"/>
              </a:rPr>
              <a:t>adalah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orang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spc="60" dirty="0">
                <a:latin typeface="Arial MT"/>
                <a:cs typeface="Arial MT"/>
              </a:rPr>
              <a:t>mengekspresikan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kepribadiannya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melalui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60" dirty="0">
                <a:latin typeface="Arial MT"/>
                <a:cs typeface="Arial MT"/>
              </a:rPr>
              <a:t>perilakunya.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spc="-130" dirty="0">
                <a:latin typeface="Arial MT"/>
                <a:cs typeface="Arial MT"/>
              </a:rPr>
              <a:t>VALS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55" dirty="0">
                <a:latin typeface="Arial MT"/>
                <a:cs typeface="Arial MT"/>
              </a:rPr>
              <a:t>strategi </a:t>
            </a:r>
            <a:r>
              <a:rPr sz="2200" spc="-105" dirty="0">
                <a:latin typeface="Arial MT"/>
                <a:cs typeface="Arial MT"/>
              </a:rPr>
              <a:t>WALS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tahap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masuk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ke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Segmentasi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Geo-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Demografi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6536" y="1981672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85725">
            <a:solidFill>
              <a:srgbClr val="0345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6536" y="4026233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85725">
            <a:solidFill>
              <a:srgbClr val="0345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626409"/>
            <a:ext cx="12949555" cy="661035"/>
            <a:chOff x="0" y="9626409"/>
            <a:chExt cx="12949555" cy="661035"/>
          </a:xfrm>
        </p:grpSpPr>
        <p:sp>
          <p:nvSpPr>
            <p:cNvPr id="5" name="object 5"/>
            <p:cNvSpPr/>
            <p:nvPr/>
          </p:nvSpPr>
          <p:spPr>
            <a:xfrm>
              <a:off x="0" y="9626409"/>
              <a:ext cx="4775835" cy="661035"/>
            </a:xfrm>
            <a:custGeom>
              <a:avLst/>
              <a:gdLst/>
              <a:ahLst/>
              <a:cxnLst/>
              <a:rect l="l" t="t" r="r" b="b"/>
              <a:pathLst>
                <a:path w="4775835" h="661034">
                  <a:moveTo>
                    <a:pt x="4775434" y="660527"/>
                  </a:moveTo>
                  <a:lnTo>
                    <a:pt x="0" y="660527"/>
                  </a:lnTo>
                  <a:lnTo>
                    <a:pt x="0" y="0"/>
                  </a:lnTo>
                  <a:lnTo>
                    <a:pt x="4114907" y="0"/>
                  </a:lnTo>
                  <a:lnTo>
                    <a:pt x="4775434" y="660527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35203" y="9874059"/>
              <a:ext cx="9514205" cy="413384"/>
            </a:xfrm>
            <a:custGeom>
              <a:avLst/>
              <a:gdLst/>
              <a:ahLst/>
              <a:cxnLst/>
              <a:rect l="l" t="t" r="r" b="b"/>
              <a:pathLst>
                <a:path w="9514205" h="413384">
                  <a:moveTo>
                    <a:pt x="9514077" y="412877"/>
                  </a:moveTo>
                  <a:lnTo>
                    <a:pt x="0" y="412877"/>
                  </a:lnTo>
                  <a:lnTo>
                    <a:pt x="413003" y="0"/>
                  </a:lnTo>
                  <a:lnTo>
                    <a:pt x="9101200" y="0"/>
                  </a:lnTo>
                  <a:lnTo>
                    <a:pt x="9514077" y="412877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466097" y="0"/>
            <a:ext cx="12821920" cy="1154430"/>
            <a:chOff x="5466097" y="0"/>
            <a:chExt cx="12821920" cy="1154430"/>
          </a:xfrm>
        </p:grpSpPr>
        <p:sp>
          <p:nvSpPr>
            <p:cNvPr id="8" name="object 8"/>
            <p:cNvSpPr/>
            <p:nvPr/>
          </p:nvSpPr>
          <p:spPr>
            <a:xfrm>
              <a:off x="5466097" y="0"/>
              <a:ext cx="7773670" cy="859155"/>
            </a:xfrm>
            <a:custGeom>
              <a:avLst/>
              <a:gdLst/>
              <a:ahLst/>
              <a:cxnLst/>
              <a:rect l="l" t="t" r="r" b="b"/>
              <a:pathLst>
                <a:path w="7773669" h="859155">
                  <a:moveTo>
                    <a:pt x="6914733" y="858759"/>
                  </a:moveTo>
                  <a:lnTo>
                    <a:pt x="858759" y="858759"/>
                  </a:lnTo>
                  <a:lnTo>
                    <a:pt x="0" y="0"/>
                  </a:lnTo>
                  <a:lnTo>
                    <a:pt x="7773492" y="0"/>
                  </a:lnTo>
                  <a:lnTo>
                    <a:pt x="6914733" y="858759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893909" y="0"/>
              <a:ext cx="5394325" cy="1154430"/>
            </a:xfrm>
            <a:custGeom>
              <a:avLst/>
              <a:gdLst/>
              <a:ahLst/>
              <a:cxnLst/>
              <a:rect l="l" t="t" r="r" b="b"/>
              <a:pathLst>
                <a:path w="5394325" h="1154430">
                  <a:moveTo>
                    <a:pt x="5394052" y="1154033"/>
                  </a:moveTo>
                  <a:lnTo>
                    <a:pt x="945129" y="1154033"/>
                  </a:lnTo>
                  <a:lnTo>
                    <a:pt x="0" y="208902"/>
                  </a:lnTo>
                  <a:lnTo>
                    <a:pt x="0" y="0"/>
                  </a:lnTo>
                  <a:lnTo>
                    <a:pt x="5394052" y="0"/>
                  </a:lnTo>
                  <a:lnTo>
                    <a:pt x="5394052" y="1154033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68880" y="2055374"/>
            <a:ext cx="15478760" cy="475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4399"/>
              </a:lnSpc>
              <a:spcBef>
                <a:spcPts val="100"/>
              </a:spcBef>
            </a:pPr>
            <a:r>
              <a:rPr sz="3550" spc="-195" dirty="0">
                <a:latin typeface="Trebuchet MS"/>
                <a:cs typeface="Trebuchet MS"/>
              </a:rPr>
              <a:t>Tidak</a:t>
            </a:r>
            <a:r>
              <a:rPr sz="3550" spc="-150" dirty="0">
                <a:latin typeface="Trebuchet MS"/>
                <a:cs typeface="Trebuchet MS"/>
              </a:rPr>
              <a:t> </a:t>
            </a:r>
            <a:r>
              <a:rPr sz="3550" spc="-240" dirty="0">
                <a:latin typeface="Trebuchet MS"/>
                <a:cs typeface="Trebuchet MS"/>
              </a:rPr>
              <a:t>semua</a:t>
            </a:r>
            <a:r>
              <a:rPr sz="3550" spc="-150" dirty="0">
                <a:latin typeface="Trebuchet MS"/>
                <a:cs typeface="Trebuchet MS"/>
              </a:rPr>
              <a:t> </a:t>
            </a:r>
            <a:r>
              <a:rPr sz="3550" spc="-210" dirty="0">
                <a:latin typeface="Trebuchet MS"/>
                <a:cs typeface="Trebuchet MS"/>
              </a:rPr>
              <a:t>segmentasi</a:t>
            </a:r>
            <a:r>
              <a:rPr sz="3550" spc="-150" dirty="0">
                <a:latin typeface="Trebuchet MS"/>
                <a:cs typeface="Trebuchet MS"/>
              </a:rPr>
              <a:t> </a:t>
            </a:r>
            <a:r>
              <a:rPr sz="3550" spc="-245" dirty="0">
                <a:latin typeface="Trebuchet MS"/>
                <a:cs typeface="Trebuchet MS"/>
              </a:rPr>
              <a:t>bermanfaat</a:t>
            </a:r>
            <a:r>
              <a:rPr sz="3550" spc="-145" dirty="0">
                <a:latin typeface="Trebuchet MS"/>
                <a:cs typeface="Trebuchet MS"/>
              </a:rPr>
              <a:t> </a:t>
            </a:r>
            <a:r>
              <a:rPr sz="3550" spc="-235" dirty="0">
                <a:latin typeface="Trebuchet MS"/>
                <a:cs typeface="Trebuchet MS"/>
              </a:rPr>
              <a:t>agar</a:t>
            </a:r>
            <a:r>
              <a:rPr sz="3550" spc="-150" dirty="0">
                <a:latin typeface="Trebuchet MS"/>
                <a:cs typeface="Trebuchet MS"/>
              </a:rPr>
              <a:t> </a:t>
            </a:r>
            <a:r>
              <a:rPr sz="3550" spc="-265" dirty="0">
                <a:latin typeface="Trebuchet MS"/>
                <a:cs typeface="Trebuchet MS"/>
              </a:rPr>
              <a:t>bermanfaat,</a:t>
            </a:r>
            <a:r>
              <a:rPr sz="3550" spc="-150" dirty="0">
                <a:latin typeface="Trebuchet MS"/>
                <a:cs typeface="Trebuchet MS"/>
              </a:rPr>
              <a:t> </a:t>
            </a:r>
            <a:r>
              <a:rPr sz="3550" spc="-195" dirty="0">
                <a:latin typeface="Trebuchet MS"/>
                <a:cs typeface="Trebuchet MS"/>
              </a:rPr>
              <a:t>segmen</a:t>
            </a:r>
            <a:r>
              <a:rPr sz="3550" spc="-150" dirty="0">
                <a:latin typeface="Trebuchet MS"/>
                <a:cs typeface="Trebuchet MS"/>
              </a:rPr>
              <a:t> </a:t>
            </a:r>
            <a:r>
              <a:rPr sz="3550" spc="-250" dirty="0">
                <a:latin typeface="Trebuchet MS"/>
                <a:cs typeface="Trebuchet MS"/>
              </a:rPr>
              <a:t>pasar</a:t>
            </a:r>
            <a:r>
              <a:rPr sz="3550" spc="-150" dirty="0">
                <a:latin typeface="Trebuchet MS"/>
                <a:cs typeface="Trebuchet MS"/>
              </a:rPr>
              <a:t> </a:t>
            </a:r>
            <a:r>
              <a:rPr sz="3550" spc="-225" dirty="0">
                <a:latin typeface="Trebuchet MS"/>
                <a:cs typeface="Trebuchet MS"/>
              </a:rPr>
              <a:t>harus</a:t>
            </a:r>
            <a:r>
              <a:rPr sz="3550" spc="-150" dirty="0">
                <a:latin typeface="Trebuchet MS"/>
                <a:cs typeface="Trebuchet MS"/>
              </a:rPr>
              <a:t> </a:t>
            </a:r>
            <a:r>
              <a:rPr sz="3550" spc="-285" dirty="0">
                <a:latin typeface="Trebuchet MS"/>
                <a:cs typeface="Trebuchet MS"/>
              </a:rPr>
              <a:t>dapat </a:t>
            </a:r>
            <a:r>
              <a:rPr sz="3550" spc="-235" dirty="0">
                <a:latin typeface="Trebuchet MS"/>
                <a:cs typeface="Trebuchet MS"/>
              </a:rPr>
              <a:t>ditindaklanjuti</a:t>
            </a:r>
            <a:r>
              <a:rPr sz="3550" spc="-140" dirty="0">
                <a:latin typeface="Trebuchet MS"/>
                <a:cs typeface="Trebuchet MS"/>
              </a:rPr>
              <a:t> </a:t>
            </a:r>
            <a:r>
              <a:rPr sz="3550" spc="-220" dirty="0">
                <a:latin typeface="Trebuchet MS"/>
                <a:cs typeface="Trebuchet MS"/>
              </a:rPr>
              <a:t>substansial</a:t>
            </a:r>
            <a:r>
              <a:rPr sz="3550" spc="-140" dirty="0">
                <a:latin typeface="Trebuchet MS"/>
                <a:cs typeface="Trebuchet MS"/>
              </a:rPr>
              <a:t> </a:t>
            </a:r>
            <a:r>
              <a:rPr sz="3550" spc="-225" dirty="0">
                <a:latin typeface="Trebuchet MS"/>
                <a:cs typeface="Trebuchet MS"/>
              </a:rPr>
              <a:t>(besar</a:t>
            </a:r>
            <a:r>
              <a:rPr sz="3550" spc="-140" dirty="0">
                <a:latin typeface="Trebuchet MS"/>
                <a:cs typeface="Trebuchet MS"/>
              </a:rPr>
              <a:t> </a:t>
            </a:r>
            <a:r>
              <a:rPr sz="3550" spc="-240" dirty="0">
                <a:latin typeface="Trebuchet MS"/>
                <a:cs typeface="Trebuchet MS"/>
              </a:rPr>
              <a:t>dan</a:t>
            </a:r>
            <a:r>
              <a:rPr sz="3550" spc="-140" dirty="0">
                <a:latin typeface="Trebuchet MS"/>
                <a:cs typeface="Trebuchet MS"/>
              </a:rPr>
              <a:t> </a:t>
            </a:r>
            <a:r>
              <a:rPr sz="3550" spc="-180" dirty="0">
                <a:latin typeface="Trebuchet MS"/>
                <a:cs typeface="Trebuchet MS"/>
              </a:rPr>
              <a:t>menguntungkan)</a:t>
            </a:r>
            <a:r>
              <a:rPr sz="3550" spc="-140" dirty="0">
                <a:latin typeface="Trebuchet MS"/>
                <a:cs typeface="Trebuchet MS"/>
              </a:rPr>
              <a:t> </a:t>
            </a:r>
            <a:r>
              <a:rPr sz="3550" spc="-229" dirty="0">
                <a:latin typeface="Trebuchet MS"/>
                <a:cs typeface="Trebuchet MS"/>
              </a:rPr>
              <a:t>terukur</a:t>
            </a:r>
            <a:r>
              <a:rPr sz="3550" spc="-145" dirty="0">
                <a:latin typeface="Trebuchet MS"/>
                <a:cs typeface="Trebuchet MS"/>
              </a:rPr>
              <a:t> </a:t>
            </a:r>
            <a:r>
              <a:rPr sz="3550" spc="-160" dirty="0">
                <a:latin typeface="Trebuchet MS"/>
                <a:cs typeface="Trebuchet MS"/>
              </a:rPr>
              <a:t>Dapat</a:t>
            </a:r>
            <a:r>
              <a:rPr sz="3550" spc="-140" dirty="0">
                <a:latin typeface="Trebuchet MS"/>
                <a:cs typeface="Trebuchet MS"/>
              </a:rPr>
              <a:t> </a:t>
            </a:r>
            <a:r>
              <a:rPr sz="3550" spc="-225" dirty="0">
                <a:latin typeface="Trebuchet MS"/>
                <a:cs typeface="Trebuchet MS"/>
              </a:rPr>
              <a:t>dibedakan</a:t>
            </a:r>
            <a:r>
              <a:rPr sz="3550" spc="-140" dirty="0">
                <a:latin typeface="Trebuchet MS"/>
                <a:cs typeface="Trebuchet MS"/>
              </a:rPr>
              <a:t> </a:t>
            </a:r>
            <a:r>
              <a:rPr sz="3550" spc="-285" dirty="0">
                <a:latin typeface="Trebuchet MS"/>
                <a:cs typeface="Trebuchet MS"/>
              </a:rPr>
              <a:t>dapat </a:t>
            </a:r>
            <a:r>
              <a:rPr sz="3550" spc="-50" dirty="0">
                <a:latin typeface="Trebuchet MS"/>
                <a:cs typeface="Trebuchet MS"/>
              </a:rPr>
              <a:t>diakses</a:t>
            </a:r>
            <a:endParaRPr sz="3550">
              <a:latin typeface="Trebuchet MS"/>
              <a:cs typeface="Trebuchet MS"/>
            </a:endParaRPr>
          </a:p>
          <a:p>
            <a:pPr marL="271145" algn="ctr">
              <a:lnSpc>
                <a:spcPct val="100000"/>
              </a:lnSpc>
              <a:spcBef>
                <a:spcPts val="2815"/>
              </a:spcBef>
            </a:pPr>
            <a:r>
              <a:rPr sz="4350" spc="325" dirty="0">
                <a:solidFill>
                  <a:srgbClr val="002B66"/>
                </a:solidFill>
                <a:latin typeface="Tahoma"/>
                <a:cs typeface="Tahoma"/>
              </a:rPr>
              <a:t>Penargetan</a:t>
            </a:r>
            <a:r>
              <a:rPr sz="4350" spc="-400" dirty="0">
                <a:solidFill>
                  <a:srgbClr val="002B66"/>
                </a:solidFill>
                <a:latin typeface="Tahoma"/>
                <a:cs typeface="Tahoma"/>
              </a:rPr>
              <a:t> </a:t>
            </a:r>
            <a:r>
              <a:rPr sz="4350" spc="450" dirty="0">
                <a:solidFill>
                  <a:srgbClr val="002B66"/>
                </a:solidFill>
                <a:latin typeface="Tahoma"/>
                <a:cs typeface="Tahoma"/>
              </a:rPr>
              <a:t>Pasar</a:t>
            </a:r>
            <a:endParaRPr sz="4350">
              <a:latin typeface="Tahoma"/>
              <a:cs typeface="Tahoma"/>
            </a:endParaRPr>
          </a:p>
          <a:p>
            <a:pPr marL="1286510" marR="1278890" algn="ctr">
              <a:lnSpc>
                <a:spcPct val="115700"/>
              </a:lnSpc>
              <a:spcBef>
                <a:spcPts val="600"/>
              </a:spcBef>
            </a:pPr>
            <a:r>
              <a:rPr sz="3350" spc="-155" dirty="0">
                <a:latin typeface="Trebuchet MS"/>
                <a:cs typeface="Trebuchet MS"/>
              </a:rPr>
              <a:t>Bagaimana</a:t>
            </a:r>
            <a:r>
              <a:rPr sz="3350" spc="-125" dirty="0">
                <a:latin typeface="Trebuchet MS"/>
                <a:cs typeface="Trebuchet MS"/>
              </a:rPr>
              <a:t> </a:t>
            </a:r>
            <a:r>
              <a:rPr sz="3350" spc="-180" dirty="0">
                <a:latin typeface="Trebuchet MS"/>
                <a:cs typeface="Trebuchet MS"/>
              </a:rPr>
              <a:t>memutuskan</a:t>
            </a:r>
            <a:r>
              <a:rPr sz="3350" spc="-114" dirty="0">
                <a:latin typeface="Trebuchet MS"/>
                <a:cs typeface="Trebuchet MS"/>
              </a:rPr>
              <a:t> </a:t>
            </a:r>
            <a:r>
              <a:rPr sz="3350" spc="-240" dirty="0">
                <a:latin typeface="Trebuchet MS"/>
                <a:cs typeface="Trebuchet MS"/>
              </a:rPr>
              <a:t>berapa</a:t>
            </a:r>
            <a:r>
              <a:rPr sz="3350" spc="-114" dirty="0">
                <a:latin typeface="Trebuchet MS"/>
                <a:cs typeface="Trebuchet MS"/>
              </a:rPr>
              <a:t> </a:t>
            </a:r>
            <a:r>
              <a:rPr sz="3350" spc="-190" dirty="0">
                <a:latin typeface="Trebuchet MS"/>
                <a:cs typeface="Trebuchet MS"/>
              </a:rPr>
              <a:t>banyak</a:t>
            </a:r>
            <a:r>
              <a:rPr sz="3350" spc="-120" dirty="0">
                <a:latin typeface="Trebuchet MS"/>
                <a:cs typeface="Trebuchet MS"/>
              </a:rPr>
              <a:t> </a:t>
            </a:r>
            <a:r>
              <a:rPr sz="3350" spc="-210" dirty="0">
                <a:latin typeface="Trebuchet MS"/>
                <a:cs typeface="Trebuchet MS"/>
              </a:rPr>
              <a:t>dan</a:t>
            </a:r>
            <a:r>
              <a:rPr sz="3350" spc="-114" dirty="0">
                <a:latin typeface="Trebuchet MS"/>
                <a:cs typeface="Trebuchet MS"/>
              </a:rPr>
              <a:t> </a:t>
            </a:r>
            <a:r>
              <a:rPr sz="3350" spc="-160" dirty="0">
                <a:latin typeface="Trebuchet MS"/>
                <a:cs typeface="Trebuchet MS"/>
              </a:rPr>
              <a:t>segmen</a:t>
            </a:r>
            <a:r>
              <a:rPr sz="3350" spc="-114" dirty="0">
                <a:latin typeface="Trebuchet MS"/>
                <a:cs typeface="Trebuchet MS"/>
              </a:rPr>
              <a:t> </a:t>
            </a:r>
            <a:r>
              <a:rPr sz="3350" spc="-215" dirty="0">
                <a:latin typeface="Trebuchet MS"/>
                <a:cs typeface="Trebuchet MS"/>
              </a:rPr>
              <a:t>mana</a:t>
            </a:r>
            <a:r>
              <a:rPr sz="3350" spc="-114" dirty="0">
                <a:latin typeface="Trebuchet MS"/>
                <a:cs typeface="Trebuchet MS"/>
              </a:rPr>
              <a:t> </a:t>
            </a:r>
            <a:r>
              <a:rPr sz="3350" spc="-165" dirty="0">
                <a:latin typeface="Trebuchet MS"/>
                <a:cs typeface="Trebuchet MS"/>
              </a:rPr>
              <a:t>yang</a:t>
            </a:r>
            <a:r>
              <a:rPr sz="3350" spc="-114" dirty="0">
                <a:latin typeface="Trebuchet MS"/>
                <a:cs typeface="Trebuchet MS"/>
              </a:rPr>
              <a:t> </a:t>
            </a:r>
            <a:r>
              <a:rPr sz="3350" spc="-190" dirty="0">
                <a:latin typeface="Trebuchet MS"/>
                <a:cs typeface="Trebuchet MS"/>
              </a:rPr>
              <a:t>akan</a:t>
            </a:r>
            <a:r>
              <a:rPr sz="3350" spc="-114" dirty="0">
                <a:latin typeface="Trebuchet MS"/>
                <a:cs typeface="Trebuchet MS"/>
              </a:rPr>
              <a:t> </a:t>
            </a:r>
            <a:r>
              <a:rPr sz="3350" spc="-135" dirty="0">
                <a:latin typeface="Trebuchet MS"/>
                <a:cs typeface="Trebuchet MS"/>
              </a:rPr>
              <a:t>dituju </a:t>
            </a:r>
            <a:r>
              <a:rPr sz="3350" spc="-175" dirty="0">
                <a:latin typeface="Trebuchet MS"/>
                <a:cs typeface="Trebuchet MS"/>
              </a:rPr>
              <a:t>Pertimbangan</a:t>
            </a:r>
            <a:r>
              <a:rPr sz="3350" spc="-145" dirty="0">
                <a:latin typeface="Trebuchet MS"/>
                <a:cs typeface="Trebuchet MS"/>
              </a:rPr>
              <a:t> </a:t>
            </a:r>
            <a:r>
              <a:rPr sz="3350" spc="-210" dirty="0">
                <a:latin typeface="Trebuchet MS"/>
                <a:cs typeface="Trebuchet MS"/>
              </a:rPr>
              <a:t>tambahan</a:t>
            </a:r>
            <a:r>
              <a:rPr sz="3350" spc="-145" dirty="0">
                <a:latin typeface="Trebuchet MS"/>
                <a:cs typeface="Trebuchet MS"/>
              </a:rPr>
              <a:t> </a:t>
            </a:r>
            <a:r>
              <a:rPr sz="3350" spc="-185" dirty="0">
                <a:latin typeface="Trebuchet MS"/>
                <a:cs typeface="Trebuchet MS"/>
              </a:rPr>
              <a:t>Penargetan</a:t>
            </a:r>
            <a:r>
              <a:rPr sz="3350" spc="-140" dirty="0">
                <a:latin typeface="Trebuchet MS"/>
                <a:cs typeface="Trebuchet MS"/>
              </a:rPr>
              <a:t> </a:t>
            </a:r>
            <a:r>
              <a:rPr sz="3350" spc="-185" dirty="0">
                <a:latin typeface="Trebuchet MS"/>
                <a:cs typeface="Trebuchet MS"/>
              </a:rPr>
              <a:t>Pasar</a:t>
            </a:r>
            <a:r>
              <a:rPr sz="3350" spc="-150" dirty="0">
                <a:latin typeface="Trebuchet MS"/>
                <a:cs typeface="Trebuchet MS"/>
              </a:rPr>
              <a:t> </a:t>
            </a:r>
            <a:r>
              <a:rPr sz="3350" spc="-10" dirty="0">
                <a:latin typeface="Trebuchet MS"/>
                <a:cs typeface="Trebuchet MS"/>
              </a:rPr>
              <a:t>target?</a:t>
            </a:r>
            <a:endParaRPr sz="33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sz="3350" spc="-135" dirty="0">
                <a:latin typeface="Trebuchet MS"/>
                <a:cs typeface="Trebuchet MS"/>
              </a:rPr>
              <a:t>Mengevaluasi</a:t>
            </a:r>
            <a:r>
              <a:rPr sz="3350" spc="-105" dirty="0">
                <a:latin typeface="Trebuchet MS"/>
                <a:cs typeface="Trebuchet MS"/>
              </a:rPr>
              <a:t> </a:t>
            </a:r>
            <a:r>
              <a:rPr sz="3350" spc="-210" dirty="0">
                <a:latin typeface="Trebuchet MS"/>
                <a:cs typeface="Trebuchet MS"/>
              </a:rPr>
              <a:t>dan</a:t>
            </a:r>
            <a:r>
              <a:rPr sz="3350" spc="-105" dirty="0">
                <a:latin typeface="Trebuchet MS"/>
                <a:cs typeface="Trebuchet MS"/>
              </a:rPr>
              <a:t> </a:t>
            </a:r>
            <a:r>
              <a:rPr sz="3350" spc="-180" dirty="0">
                <a:latin typeface="Trebuchet MS"/>
                <a:cs typeface="Trebuchet MS"/>
              </a:rPr>
              <a:t>memilih</a:t>
            </a:r>
            <a:r>
              <a:rPr sz="3350" spc="-105" dirty="0">
                <a:latin typeface="Trebuchet MS"/>
                <a:cs typeface="Trebuchet MS"/>
              </a:rPr>
              <a:t> </a:t>
            </a:r>
            <a:r>
              <a:rPr sz="3350" spc="-160" dirty="0">
                <a:latin typeface="Trebuchet MS"/>
                <a:cs typeface="Trebuchet MS"/>
              </a:rPr>
              <a:t>segmen</a:t>
            </a:r>
            <a:r>
              <a:rPr sz="3350" spc="-110" dirty="0">
                <a:latin typeface="Trebuchet MS"/>
                <a:cs typeface="Trebuchet MS"/>
              </a:rPr>
              <a:t> </a:t>
            </a:r>
            <a:r>
              <a:rPr sz="3350" spc="-10" dirty="0">
                <a:latin typeface="Trebuchet MS"/>
                <a:cs typeface="Trebuchet MS"/>
              </a:rPr>
              <a:t>pasar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687383" y="1229281"/>
            <a:ext cx="6798309" cy="6915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350" spc="315" dirty="0">
                <a:latin typeface="Tahoma"/>
                <a:cs typeface="Tahoma"/>
              </a:rPr>
              <a:t>Segmentasi</a:t>
            </a:r>
            <a:r>
              <a:rPr sz="4350" spc="-415" dirty="0">
                <a:latin typeface="Tahoma"/>
                <a:cs typeface="Tahoma"/>
              </a:rPr>
              <a:t> </a:t>
            </a:r>
            <a:r>
              <a:rPr sz="4350" spc="385" dirty="0">
                <a:latin typeface="Tahoma"/>
                <a:cs typeface="Tahoma"/>
              </a:rPr>
              <a:t>yang</a:t>
            </a:r>
            <a:r>
              <a:rPr sz="4350" spc="-415" dirty="0">
                <a:latin typeface="Tahoma"/>
                <a:cs typeface="Tahoma"/>
              </a:rPr>
              <a:t> </a:t>
            </a:r>
            <a:r>
              <a:rPr sz="4350" spc="400" dirty="0">
                <a:latin typeface="Tahoma"/>
                <a:cs typeface="Tahoma"/>
              </a:rPr>
              <a:t>Efektif</a:t>
            </a:r>
            <a:endParaRPr sz="4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7071" y="4141485"/>
            <a:ext cx="16230600" cy="0"/>
          </a:xfrm>
          <a:custGeom>
            <a:avLst/>
            <a:gdLst/>
            <a:ahLst/>
            <a:cxnLst/>
            <a:rect l="l" t="t" r="r" b="b"/>
            <a:pathLst>
              <a:path w="16230600">
                <a:moveTo>
                  <a:pt x="0" y="0"/>
                </a:moveTo>
                <a:lnTo>
                  <a:pt x="16230600" y="0"/>
                </a:lnTo>
              </a:path>
            </a:pathLst>
          </a:custGeom>
          <a:ln w="85725">
            <a:solidFill>
              <a:srgbClr val="0345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4" y="35"/>
            <a:ext cx="11725910" cy="1028700"/>
            <a:chOff x="34" y="35"/>
            <a:chExt cx="11725910" cy="1028700"/>
          </a:xfrm>
        </p:grpSpPr>
        <p:sp>
          <p:nvSpPr>
            <p:cNvPr id="4" name="object 4"/>
            <p:cNvSpPr/>
            <p:nvPr/>
          </p:nvSpPr>
          <p:spPr>
            <a:xfrm>
              <a:off x="34" y="35"/>
              <a:ext cx="6879590" cy="1028700"/>
            </a:xfrm>
            <a:custGeom>
              <a:avLst/>
              <a:gdLst/>
              <a:ahLst/>
              <a:cxnLst/>
              <a:rect l="l" t="t" r="r" b="b"/>
              <a:pathLst>
                <a:path w="6879590" h="1028700">
                  <a:moveTo>
                    <a:pt x="5934182" y="1028696"/>
                  </a:moveTo>
                  <a:lnTo>
                    <a:pt x="0" y="1028696"/>
                  </a:lnTo>
                  <a:lnTo>
                    <a:pt x="0" y="0"/>
                  </a:lnTo>
                  <a:lnTo>
                    <a:pt x="6879313" y="0"/>
                  </a:lnTo>
                  <a:lnTo>
                    <a:pt x="6879313" y="83565"/>
                  </a:lnTo>
                  <a:lnTo>
                    <a:pt x="5934182" y="1028696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74026" y="35"/>
              <a:ext cx="7351395" cy="647700"/>
            </a:xfrm>
            <a:custGeom>
              <a:avLst/>
              <a:gdLst/>
              <a:ahLst/>
              <a:cxnLst/>
              <a:rect l="l" t="t" r="r" b="b"/>
              <a:pathLst>
                <a:path w="7351395" h="647700">
                  <a:moveTo>
                    <a:pt x="6703672" y="647697"/>
                  </a:moveTo>
                  <a:lnTo>
                    <a:pt x="647697" y="647697"/>
                  </a:lnTo>
                  <a:lnTo>
                    <a:pt x="0" y="0"/>
                  </a:lnTo>
                  <a:lnTo>
                    <a:pt x="7351371" y="0"/>
                  </a:lnTo>
                  <a:lnTo>
                    <a:pt x="6703672" y="647697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170552" y="9750234"/>
            <a:ext cx="14117955" cy="537210"/>
            <a:chOff x="4170552" y="9750234"/>
            <a:chExt cx="14117955" cy="537210"/>
          </a:xfrm>
        </p:grpSpPr>
        <p:sp>
          <p:nvSpPr>
            <p:cNvPr id="7" name="object 7"/>
            <p:cNvSpPr/>
            <p:nvPr/>
          </p:nvSpPr>
          <p:spPr>
            <a:xfrm>
              <a:off x="4170552" y="9753663"/>
              <a:ext cx="5299710" cy="533400"/>
            </a:xfrm>
            <a:custGeom>
              <a:avLst/>
              <a:gdLst/>
              <a:ahLst/>
              <a:cxnLst/>
              <a:rect l="l" t="t" r="r" b="b"/>
              <a:pathLst>
                <a:path w="5299709" h="533400">
                  <a:moveTo>
                    <a:pt x="5299198" y="533272"/>
                  </a:moveTo>
                  <a:lnTo>
                    <a:pt x="0" y="533272"/>
                  </a:lnTo>
                  <a:lnTo>
                    <a:pt x="533399" y="0"/>
                  </a:lnTo>
                  <a:lnTo>
                    <a:pt x="4765925" y="0"/>
                  </a:lnTo>
                  <a:lnTo>
                    <a:pt x="5299198" y="533272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9449" y="9750234"/>
              <a:ext cx="8949055" cy="537210"/>
            </a:xfrm>
            <a:custGeom>
              <a:avLst/>
              <a:gdLst/>
              <a:ahLst/>
              <a:cxnLst/>
              <a:rect l="l" t="t" r="r" b="b"/>
              <a:pathLst>
                <a:path w="8949055" h="537209">
                  <a:moveTo>
                    <a:pt x="8948541" y="536701"/>
                  </a:moveTo>
                  <a:lnTo>
                    <a:pt x="0" y="536701"/>
                  </a:lnTo>
                  <a:lnTo>
                    <a:pt x="536827" y="0"/>
                  </a:lnTo>
                  <a:lnTo>
                    <a:pt x="8948541" y="0"/>
                  </a:lnTo>
                  <a:lnTo>
                    <a:pt x="8948541" y="536701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774580" y="4619411"/>
            <a:ext cx="15351125" cy="4743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0" spc="65" dirty="0">
                <a:latin typeface="Verdana"/>
                <a:cs typeface="Verdana"/>
              </a:rPr>
              <a:t>Pemasaran</a:t>
            </a:r>
            <a:r>
              <a:rPr sz="3000" spc="-14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yang</a:t>
            </a:r>
            <a:r>
              <a:rPr sz="3000" spc="-14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tidak</a:t>
            </a:r>
            <a:r>
              <a:rPr sz="3000" spc="-14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terdiferensiasi</a:t>
            </a:r>
            <a:endParaRPr sz="3000">
              <a:latin typeface="Verdana"/>
              <a:cs typeface="Verdana"/>
            </a:endParaRPr>
          </a:p>
          <a:p>
            <a:pPr marL="107314" marR="5080" algn="ctr">
              <a:lnSpc>
                <a:spcPct val="115100"/>
              </a:lnSpc>
              <a:spcBef>
                <a:spcPts val="3055"/>
              </a:spcBef>
            </a:pPr>
            <a:r>
              <a:rPr sz="3150" dirty="0">
                <a:solidFill>
                  <a:srgbClr val="181B1B"/>
                </a:solidFill>
                <a:latin typeface="Arial MT"/>
                <a:cs typeface="Arial MT"/>
              </a:rPr>
              <a:t>ÿ</a:t>
            </a:r>
            <a:r>
              <a:rPr sz="3150" spc="-3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50" dirty="0">
                <a:solidFill>
                  <a:srgbClr val="181B1B"/>
                </a:solidFill>
                <a:latin typeface="Arial MT"/>
                <a:cs typeface="Arial MT"/>
              </a:rPr>
              <a:t>Perusahaan</a:t>
            </a:r>
            <a:r>
              <a:rPr sz="3150" spc="-3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85" dirty="0">
                <a:solidFill>
                  <a:srgbClr val="181B1B"/>
                </a:solidFill>
                <a:latin typeface="Arial MT"/>
                <a:cs typeface="Arial MT"/>
              </a:rPr>
              <a:t>merancang</a:t>
            </a:r>
            <a:r>
              <a:rPr sz="3150" spc="-2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65" dirty="0">
                <a:solidFill>
                  <a:srgbClr val="181B1B"/>
                </a:solidFill>
                <a:latin typeface="Arial MT"/>
                <a:cs typeface="Arial MT"/>
              </a:rPr>
              <a:t>produk</a:t>
            </a:r>
            <a:r>
              <a:rPr sz="3150" spc="-3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181B1B"/>
                </a:solidFill>
                <a:latin typeface="Arial MT"/>
                <a:cs typeface="Arial MT"/>
              </a:rPr>
              <a:t>yang</a:t>
            </a:r>
            <a:r>
              <a:rPr sz="3150" spc="-2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10" dirty="0">
                <a:solidFill>
                  <a:srgbClr val="181B1B"/>
                </a:solidFill>
                <a:latin typeface="Arial MT"/>
                <a:cs typeface="Arial MT"/>
              </a:rPr>
              <a:t>berbeda</a:t>
            </a:r>
            <a:r>
              <a:rPr sz="3150" spc="-3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75" dirty="0">
                <a:solidFill>
                  <a:srgbClr val="181B1B"/>
                </a:solidFill>
                <a:latin typeface="Arial MT"/>
                <a:cs typeface="Arial MT"/>
              </a:rPr>
              <a:t>untuk</a:t>
            </a:r>
            <a:r>
              <a:rPr sz="3150" spc="-2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70" dirty="0">
                <a:solidFill>
                  <a:srgbClr val="181B1B"/>
                </a:solidFill>
                <a:latin typeface="Arial MT"/>
                <a:cs typeface="Arial MT"/>
              </a:rPr>
              <a:t>setiap</a:t>
            </a:r>
            <a:r>
              <a:rPr sz="3150" spc="-3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50" dirty="0">
                <a:solidFill>
                  <a:srgbClr val="181B1B"/>
                </a:solidFill>
                <a:latin typeface="Arial MT"/>
                <a:cs typeface="Arial MT"/>
              </a:rPr>
              <a:t>segmennya </a:t>
            </a:r>
            <a:r>
              <a:rPr sz="3150" spc="45" dirty="0">
                <a:solidFill>
                  <a:srgbClr val="181B1B"/>
                </a:solidFill>
                <a:latin typeface="Arial MT"/>
                <a:cs typeface="Arial MT"/>
              </a:rPr>
              <a:t>Pemasaran</a:t>
            </a:r>
            <a:r>
              <a:rPr sz="3150" spc="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60" dirty="0">
                <a:solidFill>
                  <a:srgbClr val="181B1B"/>
                </a:solidFill>
                <a:latin typeface="Arial MT"/>
                <a:cs typeface="Arial MT"/>
              </a:rPr>
              <a:t>Diferensiasi</a:t>
            </a:r>
            <a:r>
              <a:rPr sz="3150" spc="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181B1B"/>
                </a:solidFill>
                <a:latin typeface="Arial MT"/>
                <a:cs typeface="Arial MT"/>
              </a:rPr>
              <a:t>ÿ</a:t>
            </a:r>
            <a:r>
              <a:rPr sz="3150" spc="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45" dirty="0">
                <a:solidFill>
                  <a:srgbClr val="181B1B"/>
                </a:solidFill>
                <a:latin typeface="Arial MT"/>
                <a:cs typeface="Arial MT"/>
              </a:rPr>
              <a:t>Pemasaran</a:t>
            </a:r>
            <a:r>
              <a:rPr sz="3150" spc="2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181B1B"/>
                </a:solidFill>
                <a:latin typeface="Arial MT"/>
                <a:cs typeface="Arial MT"/>
              </a:rPr>
              <a:t>yang</a:t>
            </a:r>
            <a:r>
              <a:rPr sz="3150" spc="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14" dirty="0">
                <a:solidFill>
                  <a:srgbClr val="181B1B"/>
                </a:solidFill>
                <a:latin typeface="Arial MT"/>
                <a:cs typeface="Arial MT"/>
              </a:rPr>
              <a:t>tidak</a:t>
            </a:r>
            <a:r>
              <a:rPr sz="3150" spc="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90" dirty="0">
                <a:solidFill>
                  <a:srgbClr val="181B1B"/>
                </a:solidFill>
                <a:latin typeface="Arial MT"/>
                <a:cs typeface="Arial MT"/>
              </a:rPr>
              <a:t>terdiferensiasi</a:t>
            </a:r>
            <a:r>
              <a:rPr sz="3150" spc="2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181B1B"/>
                </a:solidFill>
                <a:latin typeface="Arial MT"/>
                <a:cs typeface="Arial MT"/>
              </a:rPr>
              <a:t>biasanya</a:t>
            </a:r>
            <a:r>
              <a:rPr sz="3150" spc="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14" dirty="0">
                <a:solidFill>
                  <a:srgbClr val="181B1B"/>
                </a:solidFill>
                <a:latin typeface="Arial MT"/>
                <a:cs typeface="Arial MT"/>
              </a:rPr>
              <a:t>memiliki </a:t>
            </a:r>
            <a:r>
              <a:rPr sz="3150" spc="110" dirty="0">
                <a:solidFill>
                  <a:srgbClr val="181B1B"/>
                </a:solidFill>
                <a:latin typeface="Arial MT"/>
                <a:cs typeface="Arial MT"/>
              </a:rPr>
              <a:t>lebih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70" dirty="0">
                <a:solidFill>
                  <a:srgbClr val="181B1B"/>
                </a:solidFill>
                <a:latin typeface="Arial MT"/>
                <a:cs typeface="Arial MT"/>
              </a:rPr>
              <a:t>banyak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00" dirty="0">
                <a:solidFill>
                  <a:srgbClr val="181B1B"/>
                </a:solidFill>
                <a:latin typeface="Arial MT"/>
                <a:cs typeface="Arial MT"/>
              </a:rPr>
              <a:t>penjualan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00" dirty="0">
                <a:solidFill>
                  <a:srgbClr val="181B1B"/>
                </a:solidFill>
                <a:latin typeface="Arial MT"/>
                <a:cs typeface="Arial MT"/>
              </a:rPr>
              <a:t>daripada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85" dirty="0">
                <a:solidFill>
                  <a:srgbClr val="181B1B"/>
                </a:solidFill>
                <a:latin typeface="Arial MT"/>
                <a:cs typeface="Arial MT"/>
              </a:rPr>
              <a:t>pemasaran</a:t>
            </a:r>
            <a:r>
              <a:rPr sz="3150" spc="-1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181B1B"/>
                </a:solidFill>
                <a:latin typeface="Arial MT"/>
                <a:cs typeface="Arial MT"/>
              </a:rPr>
              <a:t>yang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14" dirty="0">
                <a:solidFill>
                  <a:srgbClr val="181B1B"/>
                </a:solidFill>
                <a:latin typeface="Arial MT"/>
                <a:cs typeface="Arial MT"/>
              </a:rPr>
              <a:t>tidak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70" dirty="0">
                <a:solidFill>
                  <a:srgbClr val="181B1B"/>
                </a:solidFill>
                <a:latin typeface="Arial MT"/>
                <a:cs typeface="Arial MT"/>
              </a:rPr>
              <a:t>terdiferensiasi,</a:t>
            </a:r>
            <a:endParaRPr sz="3150">
              <a:latin typeface="Arial MT"/>
              <a:cs typeface="Arial MT"/>
            </a:endParaRPr>
          </a:p>
          <a:p>
            <a:pPr marR="2540" algn="ctr">
              <a:lnSpc>
                <a:spcPct val="100000"/>
              </a:lnSpc>
              <a:spcBef>
                <a:spcPts val="570"/>
              </a:spcBef>
            </a:pPr>
            <a:r>
              <a:rPr sz="3150" spc="145" dirty="0">
                <a:solidFill>
                  <a:srgbClr val="181B1B"/>
                </a:solidFill>
                <a:latin typeface="Arial MT"/>
                <a:cs typeface="Arial MT"/>
              </a:rPr>
              <a:t>Namun</a:t>
            </a:r>
            <a:r>
              <a:rPr sz="3150" spc="-5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50" dirty="0">
                <a:solidFill>
                  <a:srgbClr val="181B1B"/>
                </a:solidFill>
                <a:latin typeface="Arial MT"/>
                <a:cs typeface="Arial MT"/>
              </a:rPr>
              <a:t>biaya</a:t>
            </a:r>
            <a:r>
              <a:rPr sz="3150" spc="-4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45" dirty="0">
                <a:solidFill>
                  <a:srgbClr val="181B1B"/>
                </a:solidFill>
                <a:latin typeface="Arial MT"/>
                <a:cs typeface="Arial MT"/>
              </a:rPr>
              <a:t>berikut</a:t>
            </a:r>
            <a:r>
              <a:rPr sz="3150" spc="-4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25" dirty="0">
                <a:solidFill>
                  <a:srgbClr val="181B1B"/>
                </a:solidFill>
                <a:latin typeface="Arial MT"/>
                <a:cs typeface="Arial MT"/>
              </a:rPr>
              <a:t>ini</a:t>
            </a:r>
            <a:r>
              <a:rPr sz="3150" spc="-4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10" dirty="0">
                <a:solidFill>
                  <a:srgbClr val="181B1B"/>
                </a:solidFill>
                <a:latin typeface="Arial MT"/>
                <a:cs typeface="Arial MT"/>
              </a:rPr>
              <a:t>lebih</a:t>
            </a:r>
            <a:r>
              <a:rPr sz="3150" spc="-4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60" dirty="0">
                <a:solidFill>
                  <a:srgbClr val="181B1B"/>
                </a:solidFill>
                <a:latin typeface="Arial MT"/>
                <a:cs typeface="Arial MT"/>
              </a:rPr>
              <a:t>tinggi:</a:t>
            </a:r>
            <a:endParaRPr sz="3150">
              <a:latin typeface="Arial MT"/>
              <a:cs typeface="Arial MT"/>
            </a:endParaRPr>
          </a:p>
          <a:p>
            <a:pPr marL="347345" marR="244475" algn="ctr">
              <a:lnSpc>
                <a:spcPct val="115100"/>
              </a:lnSpc>
            </a:pPr>
            <a:r>
              <a:rPr sz="3150" spc="50" dirty="0">
                <a:solidFill>
                  <a:srgbClr val="181B1B"/>
                </a:solidFill>
                <a:latin typeface="Arial MT"/>
                <a:cs typeface="Arial MT"/>
              </a:rPr>
              <a:t>Perusahaan</a:t>
            </a:r>
            <a:r>
              <a:rPr sz="3150" spc="-4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85" dirty="0">
                <a:solidFill>
                  <a:srgbClr val="181B1B"/>
                </a:solidFill>
                <a:latin typeface="Arial MT"/>
                <a:cs typeface="Arial MT"/>
              </a:rPr>
              <a:t>mengabaikan</a:t>
            </a:r>
            <a:r>
              <a:rPr sz="3150" spc="-4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05" dirty="0">
                <a:solidFill>
                  <a:srgbClr val="181B1B"/>
                </a:solidFill>
                <a:latin typeface="Arial MT"/>
                <a:cs typeface="Arial MT"/>
              </a:rPr>
              <a:t>perbedaan</a:t>
            </a:r>
            <a:r>
              <a:rPr sz="3150" spc="-4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60" dirty="0">
                <a:solidFill>
                  <a:srgbClr val="181B1B"/>
                </a:solidFill>
                <a:latin typeface="Arial MT"/>
                <a:cs typeface="Arial MT"/>
              </a:rPr>
              <a:t>segmen</a:t>
            </a:r>
            <a:r>
              <a:rPr sz="3150" spc="-4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14" dirty="0">
                <a:solidFill>
                  <a:srgbClr val="181B1B"/>
                </a:solidFill>
                <a:latin typeface="Arial MT"/>
                <a:cs typeface="Arial MT"/>
              </a:rPr>
              <a:t>dan</a:t>
            </a:r>
            <a:r>
              <a:rPr sz="3150" spc="-4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95" dirty="0">
                <a:solidFill>
                  <a:srgbClr val="181B1B"/>
                </a:solidFill>
                <a:latin typeface="Arial MT"/>
                <a:cs typeface="Arial MT"/>
              </a:rPr>
              <a:t>mengejar</a:t>
            </a:r>
            <a:r>
              <a:rPr sz="3150" spc="-3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14" dirty="0">
                <a:solidFill>
                  <a:srgbClr val="181B1B"/>
                </a:solidFill>
                <a:latin typeface="Arial MT"/>
                <a:cs typeface="Arial MT"/>
              </a:rPr>
              <a:t>seluruh</a:t>
            </a:r>
            <a:r>
              <a:rPr sz="3150" spc="-4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40" dirty="0">
                <a:solidFill>
                  <a:srgbClr val="181B1B"/>
                </a:solidFill>
                <a:latin typeface="Arial MT"/>
                <a:cs typeface="Arial MT"/>
              </a:rPr>
              <a:t>pasar </a:t>
            </a:r>
            <a:r>
              <a:rPr sz="3150" spc="85" dirty="0">
                <a:solidFill>
                  <a:srgbClr val="181B1B"/>
                </a:solidFill>
                <a:latin typeface="Arial MT"/>
                <a:cs typeface="Arial MT"/>
              </a:rPr>
              <a:t>dengan</a:t>
            </a:r>
            <a:r>
              <a:rPr sz="3150" spc="-2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85" dirty="0">
                <a:solidFill>
                  <a:srgbClr val="181B1B"/>
                </a:solidFill>
                <a:latin typeface="Arial MT"/>
                <a:cs typeface="Arial MT"/>
              </a:rPr>
              <a:t>satu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90" dirty="0">
                <a:solidFill>
                  <a:srgbClr val="181B1B"/>
                </a:solidFill>
                <a:latin typeface="Arial MT"/>
                <a:cs typeface="Arial MT"/>
              </a:rPr>
              <a:t>penawaran.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45" dirty="0">
                <a:solidFill>
                  <a:srgbClr val="181B1B"/>
                </a:solidFill>
                <a:latin typeface="Arial MT"/>
                <a:cs typeface="Arial MT"/>
              </a:rPr>
              <a:t>Itu</a:t>
            </a:r>
            <a:r>
              <a:rPr sz="3150" spc="-2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14" dirty="0">
                <a:solidFill>
                  <a:srgbClr val="181B1B"/>
                </a:solidFill>
                <a:latin typeface="Arial MT"/>
                <a:cs typeface="Arial MT"/>
              </a:rPr>
              <a:t>bergantung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80" dirty="0">
                <a:solidFill>
                  <a:srgbClr val="181B1B"/>
                </a:solidFill>
                <a:latin typeface="Arial MT"/>
                <a:cs typeface="Arial MT"/>
              </a:rPr>
              <a:t>pada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10" dirty="0">
                <a:solidFill>
                  <a:srgbClr val="181B1B"/>
                </a:solidFill>
                <a:latin typeface="Arial MT"/>
                <a:cs typeface="Arial MT"/>
              </a:rPr>
              <a:t>distribusi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181B1B"/>
                </a:solidFill>
                <a:latin typeface="Arial MT"/>
                <a:cs typeface="Arial MT"/>
              </a:rPr>
              <a:t>massal</a:t>
            </a:r>
            <a:r>
              <a:rPr sz="3150" spc="-25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114" dirty="0">
                <a:solidFill>
                  <a:srgbClr val="181B1B"/>
                </a:solidFill>
                <a:latin typeface="Arial MT"/>
                <a:cs typeface="Arial MT"/>
              </a:rPr>
              <a:t>dan</a:t>
            </a:r>
            <a:r>
              <a:rPr sz="3150" spc="-20" dirty="0">
                <a:solidFill>
                  <a:srgbClr val="181B1B"/>
                </a:solidFill>
                <a:latin typeface="Arial MT"/>
                <a:cs typeface="Arial MT"/>
              </a:rPr>
              <a:t> </a:t>
            </a:r>
            <a:r>
              <a:rPr sz="3150" spc="90" dirty="0">
                <a:solidFill>
                  <a:srgbClr val="181B1B"/>
                </a:solidFill>
                <a:latin typeface="Arial MT"/>
                <a:cs typeface="Arial MT"/>
              </a:rPr>
              <a:t>periklanan </a:t>
            </a:r>
            <a:r>
              <a:rPr sz="3150" spc="-10" dirty="0">
                <a:solidFill>
                  <a:srgbClr val="181B1B"/>
                </a:solidFill>
                <a:latin typeface="Arial MT"/>
                <a:cs typeface="Arial MT"/>
              </a:rPr>
              <a:t>massal</a:t>
            </a:r>
            <a:endParaRPr sz="315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29553" y="1491462"/>
            <a:ext cx="15756890" cy="244729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487680" algn="ctr">
              <a:lnSpc>
                <a:spcPct val="100000"/>
              </a:lnSpc>
              <a:spcBef>
                <a:spcPts val="705"/>
              </a:spcBef>
            </a:pPr>
            <a:r>
              <a:rPr sz="3150" spc="229" dirty="0">
                <a:latin typeface="Tahoma"/>
                <a:cs typeface="Tahoma"/>
              </a:rPr>
              <a:t>Mengevaluasi</a:t>
            </a:r>
            <a:r>
              <a:rPr sz="3150" spc="-250" dirty="0">
                <a:latin typeface="Tahoma"/>
                <a:cs typeface="Tahoma"/>
              </a:rPr>
              <a:t> </a:t>
            </a:r>
            <a:r>
              <a:rPr sz="3150" spc="200" dirty="0">
                <a:latin typeface="Tahoma"/>
                <a:cs typeface="Tahoma"/>
              </a:rPr>
              <a:t>dan</a:t>
            </a:r>
            <a:r>
              <a:rPr sz="3150" spc="-254" dirty="0">
                <a:latin typeface="Tahoma"/>
                <a:cs typeface="Tahoma"/>
              </a:rPr>
              <a:t> </a:t>
            </a:r>
            <a:r>
              <a:rPr sz="3150" spc="200" dirty="0">
                <a:latin typeface="Tahoma"/>
                <a:cs typeface="Tahoma"/>
              </a:rPr>
              <a:t>Memilih</a:t>
            </a:r>
            <a:r>
              <a:rPr sz="3150" spc="-250" dirty="0">
                <a:latin typeface="Tahoma"/>
                <a:cs typeface="Tahoma"/>
              </a:rPr>
              <a:t> </a:t>
            </a:r>
            <a:r>
              <a:rPr sz="3150" spc="265" dirty="0">
                <a:latin typeface="Tahoma"/>
                <a:cs typeface="Tahoma"/>
              </a:rPr>
              <a:t>Target</a:t>
            </a:r>
            <a:r>
              <a:rPr sz="3150" spc="-254" dirty="0">
                <a:latin typeface="Tahoma"/>
                <a:cs typeface="Tahoma"/>
              </a:rPr>
              <a:t> </a:t>
            </a:r>
            <a:r>
              <a:rPr sz="3150" spc="330" dirty="0">
                <a:latin typeface="Tahoma"/>
                <a:cs typeface="Tahoma"/>
              </a:rPr>
              <a:t>Pasar</a:t>
            </a:r>
            <a:endParaRPr sz="3150">
              <a:latin typeface="Tahoma"/>
              <a:cs typeface="Tahoma"/>
            </a:endParaRPr>
          </a:p>
          <a:p>
            <a:pPr marL="12700" marR="5080" algn="ctr">
              <a:lnSpc>
                <a:spcPct val="114399"/>
              </a:lnSpc>
              <a:spcBef>
                <a:spcPts val="55"/>
              </a:spcBef>
            </a:pPr>
            <a:r>
              <a:rPr sz="3550" spc="-155" dirty="0">
                <a:solidFill>
                  <a:srgbClr val="000000"/>
                </a:solidFill>
                <a:latin typeface="Trebuchet MS"/>
                <a:cs typeface="Trebuchet MS"/>
              </a:rPr>
              <a:t>Mengevaluasi</a:t>
            </a:r>
            <a:r>
              <a:rPr sz="3550" spc="-1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240" dirty="0">
                <a:solidFill>
                  <a:srgbClr val="000000"/>
                </a:solidFill>
                <a:latin typeface="Trebuchet MS"/>
                <a:cs typeface="Trebuchet MS"/>
              </a:rPr>
              <a:t>dan</a:t>
            </a:r>
            <a:r>
              <a:rPr sz="3550" spc="-1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100" dirty="0">
                <a:solidFill>
                  <a:srgbClr val="000000"/>
                </a:solidFill>
                <a:latin typeface="Trebuchet MS"/>
                <a:cs typeface="Trebuchet MS"/>
              </a:rPr>
              <a:t>Memilih</a:t>
            </a:r>
            <a:r>
              <a:rPr sz="3550" spc="-1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225" dirty="0">
                <a:solidFill>
                  <a:srgbClr val="000000"/>
                </a:solidFill>
                <a:latin typeface="Trebuchet MS"/>
                <a:cs typeface="Trebuchet MS"/>
              </a:rPr>
              <a:t>Target</a:t>
            </a:r>
            <a:r>
              <a:rPr sz="3550" spc="-1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185" dirty="0">
                <a:solidFill>
                  <a:srgbClr val="000000"/>
                </a:solidFill>
                <a:latin typeface="Trebuchet MS"/>
                <a:cs typeface="Trebuchet MS"/>
              </a:rPr>
              <a:t>Konsentrasi</a:t>
            </a:r>
            <a:r>
              <a:rPr sz="3550" spc="-130" dirty="0">
                <a:solidFill>
                  <a:srgbClr val="000000"/>
                </a:solidFill>
                <a:latin typeface="Trebuchet MS"/>
                <a:cs typeface="Trebuchet MS"/>
              </a:rPr>
              <a:t> Segmen </a:t>
            </a:r>
            <a:r>
              <a:rPr sz="3550" spc="-185" dirty="0">
                <a:solidFill>
                  <a:srgbClr val="000000"/>
                </a:solidFill>
                <a:latin typeface="Trebuchet MS"/>
                <a:cs typeface="Trebuchet MS"/>
              </a:rPr>
              <a:t>Tunggal</a:t>
            </a:r>
            <a:r>
              <a:rPr sz="3550" spc="-1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190" dirty="0">
                <a:solidFill>
                  <a:srgbClr val="000000"/>
                </a:solidFill>
                <a:latin typeface="Trebuchet MS"/>
                <a:cs typeface="Trebuchet MS"/>
              </a:rPr>
              <a:t>Efektivitas</a:t>
            </a:r>
            <a:r>
              <a:rPr sz="3550" spc="-1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140" dirty="0">
                <a:solidFill>
                  <a:srgbClr val="000000"/>
                </a:solidFill>
                <a:latin typeface="Trebuchet MS"/>
                <a:cs typeface="Trebuchet MS"/>
              </a:rPr>
              <a:t>keseluruhan </a:t>
            </a:r>
            <a:r>
              <a:rPr sz="3550" spc="-195" dirty="0">
                <a:solidFill>
                  <a:srgbClr val="000000"/>
                </a:solidFill>
                <a:latin typeface="Trebuchet MS"/>
                <a:cs typeface="Trebuchet MS"/>
              </a:rPr>
              <a:t>segmen</a:t>
            </a:r>
            <a:r>
              <a:rPr sz="3550" spc="-1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270" dirty="0">
                <a:solidFill>
                  <a:srgbClr val="000000"/>
                </a:solidFill>
                <a:latin typeface="Trebuchet MS"/>
                <a:cs typeface="Trebuchet MS"/>
              </a:rPr>
              <a:t>Tujuan</a:t>
            </a:r>
            <a:r>
              <a:rPr sz="3550" spc="-1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240" dirty="0">
                <a:solidFill>
                  <a:srgbClr val="000000"/>
                </a:solidFill>
                <a:latin typeface="Trebuchet MS"/>
                <a:cs typeface="Trebuchet MS"/>
              </a:rPr>
              <a:t>dan</a:t>
            </a:r>
            <a:r>
              <a:rPr sz="3550" spc="-1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229" dirty="0">
                <a:solidFill>
                  <a:srgbClr val="000000"/>
                </a:solidFill>
                <a:latin typeface="Trebuchet MS"/>
                <a:cs typeface="Trebuchet MS"/>
              </a:rPr>
              <a:t>sumber</a:t>
            </a:r>
            <a:r>
              <a:rPr sz="3550" spc="-1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260" dirty="0">
                <a:solidFill>
                  <a:srgbClr val="000000"/>
                </a:solidFill>
                <a:latin typeface="Trebuchet MS"/>
                <a:cs typeface="Trebuchet MS"/>
              </a:rPr>
              <a:t>daya</a:t>
            </a:r>
            <a:r>
              <a:rPr sz="3550" spc="-1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245" dirty="0">
                <a:solidFill>
                  <a:srgbClr val="000000"/>
                </a:solidFill>
                <a:latin typeface="Trebuchet MS"/>
                <a:cs typeface="Trebuchet MS"/>
              </a:rPr>
              <a:t>perusahaan</a:t>
            </a:r>
            <a:r>
              <a:rPr sz="3550" spc="-1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175" dirty="0">
                <a:solidFill>
                  <a:srgbClr val="000000"/>
                </a:solidFill>
                <a:latin typeface="Trebuchet MS"/>
                <a:cs typeface="Trebuchet MS"/>
              </a:rPr>
              <a:t>Spesialisasi</a:t>
            </a:r>
            <a:r>
              <a:rPr sz="3550" spc="-1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150" dirty="0">
                <a:solidFill>
                  <a:srgbClr val="000000"/>
                </a:solidFill>
                <a:latin typeface="Trebuchet MS"/>
                <a:cs typeface="Trebuchet MS"/>
              </a:rPr>
              <a:t>Selektif </a:t>
            </a:r>
            <a:r>
              <a:rPr sz="3550" spc="-175" dirty="0">
                <a:solidFill>
                  <a:srgbClr val="000000"/>
                </a:solidFill>
                <a:latin typeface="Trebuchet MS"/>
                <a:cs typeface="Trebuchet MS"/>
              </a:rPr>
              <a:t>Spesialisasi</a:t>
            </a:r>
            <a:r>
              <a:rPr sz="3550" spc="-1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10" dirty="0">
                <a:solidFill>
                  <a:srgbClr val="000000"/>
                </a:solidFill>
                <a:latin typeface="Trebuchet MS"/>
                <a:cs typeface="Trebuchet MS"/>
              </a:rPr>
              <a:t>Produk </a:t>
            </a:r>
            <a:r>
              <a:rPr sz="3550" spc="-175" dirty="0">
                <a:solidFill>
                  <a:srgbClr val="000000"/>
                </a:solidFill>
                <a:latin typeface="Trebuchet MS"/>
                <a:cs typeface="Trebuchet MS"/>
              </a:rPr>
              <a:t>Spesialisasi</a:t>
            </a:r>
            <a:r>
              <a:rPr sz="3550" spc="-1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215" dirty="0">
                <a:solidFill>
                  <a:srgbClr val="000000"/>
                </a:solidFill>
                <a:latin typeface="Trebuchet MS"/>
                <a:cs typeface="Trebuchet MS"/>
              </a:rPr>
              <a:t>Pasar</a:t>
            </a:r>
            <a:r>
              <a:rPr sz="3550" spc="-1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175" dirty="0">
                <a:solidFill>
                  <a:srgbClr val="000000"/>
                </a:solidFill>
                <a:latin typeface="Trebuchet MS"/>
                <a:cs typeface="Trebuchet MS"/>
              </a:rPr>
              <a:t>Cakupan</a:t>
            </a:r>
            <a:r>
              <a:rPr sz="3550" spc="-1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215" dirty="0">
                <a:solidFill>
                  <a:srgbClr val="000000"/>
                </a:solidFill>
                <a:latin typeface="Trebuchet MS"/>
                <a:cs typeface="Trebuchet MS"/>
              </a:rPr>
              <a:t>Pasar</a:t>
            </a:r>
            <a:r>
              <a:rPr sz="3550" spc="-1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550" spc="-10" dirty="0">
                <a:solidFill>
                  <a:srgbClr val="000000"/>
                </a:solidFill>
                <a:latin typeface="Trebuchet MS"/>
                <a:cs typeface="Trebuchet MS"/>
              </a:rPr>
              <a:t>Penuh</a:t>
            </a:r>
            <a:endParaRPr sz="3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" y="35"/>
            <a:ext cx="11725910" cy="1028700"/>
            <a:chOff x="34" y="35"/>
            <a:chExt cx="11725910" cy="1028700"/>
          </a:xfrm>
        </p:grpSpPr>
        <p:sp>
          <p:nvSpPr>
            <p:cNvPr id="3" name="object 3"/>
            <p:cNvSpPr/>
            <p:nvPr/>
          </p:nvSpPr>
          <p:spPr>
            <a:xfrm>
              <a:off x="34" y="35"/>
              <a:ext cx="6879590" cy="1028700"/>
            </a:xfrm>
            <a:custGeom>
              <a:avLst/>
              <a:gdLst/>
              <a:ahLst/>
              <a:cxnLst/>
              <a:rect l="l" t="t" r="r" b="b"/>
              <a:pathLst>
                <a:path w="6879590" h="1028700">
                  <a:moveTo>
                    <a:pt x="5934182" y="1028696"/>
                  </a:moveTo>
                  <a:lnTo>
                    <a:pt x="0" y="1028696"/>
                  </a:lnTo>
                  <a:lnTo>
                    <a:pt x="0" y="0"/>
                  </a:lnTo>
                  <a:lnTo>
                    <a:pt x="6879313" y="0"/>
                  </a:lnTo>
                  <a:lnTo>
                    <a:pt x="6879313" y="83565"/>
                  </a:lnTo>
                  <a:lnTo>
                    <a:pt x="5934182" y="1028696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74026" y="35"/>
              <a:ext cx="7351395" cy="647700"/>
            </a:xfrm>
            <a:custGeom>
              <a:avLst/>
              <a:gdLst/>
              <a:ahLst/>
              <a:cxnLst/>
              <a:rect l="l" t="t" r="r" b="b"/>
              <a:pathLst>
                <a:path w="7351395" h="647700">
                  <a:moveTo>
                    <a:pt x="6703672" y="647697"/>
                  </a:moveTo>
                  <a:lnTo>
                    <a:pt x="647697" y="647697"/>
                  </a:lnTo>
                  <a:lnTo>
                    <a:pt x="0" y="0"/>
                  </a:lnTo>
                  <a:lnTo>
                    <a:pt x="7351371" y="0"/>
                  </a:lnTo>
                  <a:lnTo>
                    <a:pt x="6703672" y="647697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5428972" y="4147221"/>
            <a:ext cx="2859405" cy="6139815"/>
            <a:chOff x="15428972" y="4147221"/>
            <a:chExt cx="2859405" cy="6139815"/>
          </a:xfrm>
        </p:grpSpPr>
        <p:sp>
          <p:nvSpPr>
            <p:cNvPr id="6" name="object 6"/>
            <p:cNvSpPr/>
            <p:nvPr/>
          </p:nvSpPr>
          <p:spPr>
            <a:xfrm>
              <a:off x="15428972" y="8168804"/>
              <a:ext cx="2859405" cy="2118360"/>
            </a:xfrm>
            <a:custGeom>
              <a:avLst/>
              <a:gdLst/>
              <a:ahLst/>
              <a:cxnLst/>
              <a:rect l="l" t="t" r="r" b="b"/>
              <a:pathLst>
                <a:path w="2859405" h="2118359">
                  <a:moveTo>
                    <a:pt x="2859025" y="2118106"/>
                  </a:moveTo>
                  <a:lnTo>
                    <a:pt x="0" y="2118106"/>
                  </a:lnTo>
                  <a:lnTo>
                    <a:pt x="0" y="1266825"/>
                  </a:lnTo>
                  <a:lnTo>
                    <a:pt x="1266824" y="0"/>
                  </a:lnTo>
                  <a:lnTo>
                    <a:pt x="2859025" y="0"/>
                  </a:lnTo>
                  <a:lnTo>
                    <a:pt x="2859025" y="2118106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48402" y="6256184"/>
              <a:ext cx="1839595" cy="4030979"/>
            </a:xfrm>
            <a:custGeom>
              <a:avLst/>
              <a:gdLst/>
              <a:ahLst/>
              <a:cxnLst/>
              <a:rect l="l" t="t" r="r" b="b"/>
              <a:pathLst>
                <a:path w="1839594" h="4030979">
                  <a:moveTo>
                    <a:pt x="1839595" y="4030815"/>
                  </a:moveTo>
                  <a:lnTo>
                    <a:pt x="0" y="4030815"/>
                  </a:lnTo>
                  <a:lnTo>
                    <a:pt x="0" y="945134"/>
                  </a:lnTo>
                  <a:lnTo>
                    <a:pt x="945260" y="0"/>
                  </a:lnTo>
                  <a:lnTo>
                    <a:pt x="1839595" y="0"/>
                  </a:lnTo>
                  <a:lnTo>
                    <a:pt x="1839595" y="4030815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59170" y="4147221"/>
              <a:ext cx="1029335" cy="4022090"/>
            </a:xfrm>
            <a:custGeom>
              <a:avLst/>
              <a:gdLst/>
              <a:ahLst/>
              <a:cxnLst/>
              <a:rect l="l" t="t" r="r" b="b"/>
              <a:pathLst>
                <a:path w="1029334" h="4022090">
                  <a:moveTo>
                    <a:pt x="1028827" y="4021583"/>
                  </a:moveTo>
                  <a:lnTo>
                    <a:pt x="993647" y="4021583"/>
                  </a:lnTo>
                  <a:lnTo>
                    <a:pt x="0" y="3027935"/>
                  </a:lnTo>
                  <a:lnTo>
                    <a:pt x="0" y="993648"/>
                  </a:lnTo>
                  <a:lnTo>
                    <a:pt x="993647" y="0"/>
                  </a:lnTo>
                  <a:lnTo>
                    <a:pt x="1028827" y="0"/>
                  </a:lnTo>
                  <a:lnTo>
                    <a:pt x="1028827" y="4021583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50" spc="495" dirty="0">
                <a:latin typeface="Tahoma"/>
                <a:cs typeface="Tahoma"/>
              </a:rPr>
              <a:t>Pertimbangan</a:t>
            </a:r>
            <a:r>
              <a:rPr sz="6550" spc="-630" dirty="0">
                <a:latin typeface="Tahoma"/>
                <a:cs typeface="Tahoma"/>
              </a:rPr>
              <a:t> </a:t>
            </a:r>
            <a:r>
              <a:rPr sz="6550" spc="365" dirty="0">
                <a:latin typeface="Tahoma"/>
                <a:cs typeface="Tahoma"/>
              </a:rPr>
              <a:t>Tambahan</a:t>
            </a:r>
            <a:endParaRPr sz="65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45153" y="3301478"/>
            <a:ext cx="9862820" cy="1482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3505" algn="ctr">
              <a:lnSpc>
                <a:spcPct val="113799"/>
              </a:lnSpc>
              <a:spcBef>
                <a:spcPts val="95"/>
              </a:spcBef>
            </a:pPr>
            <a:r>
              <a:rPr sz="2800" spc="120" dirty="0">
                <a:latin typeface="Arial MT"/>
                <a:cs typeface="Arial MT"/>
              </a:rPr>
              <a:t>Pilihan</a:t>
            </a:r>
            <a:r>
              <a:rPr sz="2800" spc="130" dirty="0">
                <a:latin typeface="Arial MT"/>
                <a:cs typeface="Arial MT"/>
              </a:rPr>
              <a:t> </a:t>
            </a:r>
            <a:r>
              <a:rPr sz="2800" spc="120" dirty="0">
                <a:latin typeface="Arial MT"/>
                <a:cs typeface="Arial MT"/>
              </a:rPr>
              <a:t>pasar</a:t>
            </a:r>
            <a:r>
              <a:rPr sz="2800" spc="135" dirty="0">
                <a:latin typeface="Arial MT"/>
                <a:cs typeface="Arial MT"/>
              </a:rPr>
              <a:t> </a:t>
            </a:r>
            <a:r>
              <a:rPr sz="2800" spc="100" dirty="0">
                <a:latin typeface="Arial MT"/>
                <a:cs typeface="Arial MT"/>
              </a:rPr>
              <a:t>sasaran</a:t>
            </a:r>
            <a:r>
              <a:rPr sz="2800" spc="135" dirty="0">
                <a:latin typeface="Arial MT"/>
                <a:cs typeface="Arial MT"/>
              </a:rPr>
              <a:t> </a:t>
            </a:r>
            <a:r>
              <a:rPr sz="2800" spc="85" dirty="0">
                <a:latin typeface="Arial MT"/>
                <a:cs typeface="Arial MT"/>
              </a:rPr>
              <a:t>yang</a:t>
            </a:r>
            <a:r>
              <a:rPr sz="2800" spc="135" dirty="0">
                <a:latin typeface="Arial MT"/>
                <a:cs typeface="Arial MT"/>
              </a:rPr>
              <a:t> </a:t>
            </a:r>
            <a:r>
              <a:rPr sz="2800" spc="120" dirty="0">
                <a:latin typeface="Arial MT"/>
                <a:cs typeface="Arial MT"/>
              </a:rPr>
              <a:t>etis</a:t>
            </a:r>
            <a:r>
              <a:rPr sz="2800" spc="130" dirty="0">
                <a:latin typeface="Arial MT"/>
                <a:cs typeface="Arial MT"/>
              </a:rPr>
              <a:t> </a:t>
            </a:r>
            <a:r>
              <a:rPr sz="2800" spc="165" dirty="0">
                <a:latin typeface="Arial MT"/>
                <a:cs typeface="Arial MT"/>
              </a:rPr>
              <a:t>Keterhubungan</a:t>
            </a:r>
            <a:r>
              <a:rPr sz="2800" spc="135" dirty="0">
                <a:latin typeface="Arial MT"/>
                <a:cs typeface="Arial MT"/>
              </a:rPr>
              <a:t> </a:t>
            </a:r>
            <a:r>
              <a:rPr sz="2800" spc="160" dirty="0">
                <a:latin typeface="Arial MT"/>
                <a:cs typeface="Arial MT"/>
              </a:rPr>
              <a:t>antar </a:t>
            </a:r>
            <a:r>
              <a:rPr sz="2800" spc="120" dirty="0">
                <a:latin typeface="Arial MT"/>
                <a:cs typeface="Arial MT"/>
              </a:rPr>
              <a:t>segmen</a:t>
            </a:r>
            <a:r>
              <a:rPr sz="2800" spc="140" dirty="0">
                <a:latin typeface="Arial MT"/>
                <a:cs typeface="Arial MT"/>
              </a:rPr>
              <a:t> </a:t>
            </a:r>
            <a:r>
              <a:rPr sz="2800" spc="155" dirty="0">
                <a:latin typeface="Arial MT"/>
                <a:cs typeface="Arial MT"/>
              </a:rPr>
              <a:t>dan</a:t>
            </a:r>
            <a:r>
              <a:rPr sz="2800" spc="140" dirty="0">
                <a:latin typeface="Arial MT"/>
                <a:cs typeface="Arial MT"/>
              </a:rPr>
              <a:t> supersegmen </a:t>
            </a:r>
            <a:r>
              <a:rPr sz="2800" spc="60" dirty="0">
                <a:latin typeface="Arial MT"/>
                <a:cs typeface="Arial MT"/>
              </a:rPr>
              <a:t>Rencana</a:t>
            </a:r>
            <a:r>
              <a:rPr sz="2800" spc="140" dirty="0">
                <a:latin typeface="Arial MT"/>
                <a:cs typeface="Arial MT"/>
              </a:rPr>
              <a:t> </a:t>
            </a:r>
            <a:r>
              <a:rPr sz="2800" spc="105" dirty="0">
                <a:latin typeface="Arial MT"/>
                <a:cs typeface="Arial MT"/>
              </a:rPr>
              <a:t>invasi</a:t>
            </a:r>
            <a:r>
              <a:rPr sz="2800" spc="140" dirty="0">
                <a:latin typeface="Arial MT"/>
                <a:cs typeface="Arial MT"/>
              </a:rPr>
              <a:t> </a:t>
            </a:r>
            <a:r>
              <a:rPr sz="2800" spc="120" dirty="0">
                <a:latin typeface="Arial MT"/>
                <a:cs typeface="Arial MT"/>
              </a:rPr>
              <a:t>segmen</a:t>
            </a:r>
            <a:r>
              <a:rPr sz="2800" spc="140" dirty="0">
                <a:latin typeface="Arial MT"/>
                <a:cs typeface="Arial MT"/>
              </a:rPr>
              <a:t> </a:t>
            </a:r>
            <a:r>
              <a:rPr sz="2800" spc="165" dirty="0">
                <a:latin typeface="Arial MT"/>
                <a:cs typeface="Arial MT"/>
              </a:rPr>
              <a:t>demi </a:t>
            </a:r>
            <a:r>
              <a:rPr sz="2800" spc="120" dirty="0">
                <a:latin typeface="Arial MT"/>
                <a:cs typeface="Arial MT"/>
              </a:rPr>
              <a:t>segmen</a:t>
            </a:r>
            <a:r>
              <a:rPr sz="2800" spc="130" dirty="0">
                <a:latin typeface="Arial MT"/>
                <a:cs typeface="Arial MT"/>
              </a:rPr>
              <a:t> </a:t>
            </a:r>
            <a:r>
              <a:rPr sz="2800" spc="90" dirty="0">
                <a:latin typeface="Arial MT"/>
                <a:cs typeface="Arial MT"/>
              </a:rPr>
              <a:t>Kerja</a:t>
            </a:r>
            <a:r>
              <a:rPr sz="2800" spc="130" dirty="0">
                <a:latin typeface="Arial MT"/>
                <a:cs typeface="Arial MT"/>
              </a:rPr>
              <a:t> </a:t>
            </a:r>
            <a:r>
              <a:rPr sz="2800" spc="105" dirty="0">
                <a:latin typeface="Arial MT"/>
                <a:cs typeface="Arial MT"/>
              </a:rPr>
              <a:t>sama</a:t>
            </a:r>
            <a:r>
              <a:rPr sz="2800" spc="130" dirty="0">
                <a:latin typeface="Arial MT"/>
                <a:cs typeface="Arial MT"/>
              </a:rPr>
              <a:t> </a:t>
            </a:r>
            <a:r>
              <a:rPr sz="2800" spc="180" dirty="0">
                <a:latin typeface="Arial MT"/>
                <a:cs typeface="Arial MT"/>
              </a:rPr>
              <a:t>antar</a:t>
            </a:r>
            <a:r>
              <a:rPr sz="2800" spc="135" dirty="0">
                <a:latin typeface="Arial MT"/>
                <a:cs typeface="Arial MT"/>
              </a:rPr>
              <a:t> </a:t>
            </a:r>
            <a:r>
              <a:rPr sz="2800" spc="110" dirty="0">
                <a:latin typeface="Arial MT"/>
                <a:cs typeface="Arial MT"/>
              </a:rPr>
              <a:t>segmen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8703" y="0"/>
              <a:ext cx="14029295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4777085" cy="9937750"/>
            </a:xfrm>
            <a:custGeom>
              <a:avLst/>
              <a:gdLst/>
              <a:ahLst/>
              <a:cxnLst/>
              <a:rect l="l" t="t" r="r" b="b"/>
              <a:pathLst>
                <a:path w="14777085" h="9937750">
                  <a:moveTo>
                    <a:pt x="0" y="0"/>
                  </a:moveTo>
                  <a:lnTo>
                    <a:pt x="14776779" y="0"/>
                  </a:lnTo>
                  <a:lnTo>
                    <a:pt x="14776779" y="9937641"/>
                  </a:lnTo>
                  <a:lnTo>
                    <a:pt x="0" y="9937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6878510" y="0"/>
                  </a:moveTo>
                  <a:lnTo>
                    <a:pt x="0" y="0"/>
                  </a:lnTo>
                  <a:lnTo>
                    <a:pt x="0" y="1030160"/>
                  </a:lnTo>
                  <a:lnTo>
                    <a:pt x="6878510" y="1030160"/>
                  </a:lnTo>
                  <a:lnTo>
                    <a:pt x="6878510" y="0"/>
                  </a:lnTo>
                  <a:close/>
                </a:path>
                <a:path w="18288000" h="10287000">
                  <a:moveTo>
                    <a:pt x="18287988" y="9309925"/>
                  </a:moveTo>
                  <a:lnTo>
                    <a:pt x="12021769" y="9309925"/>
                  </a:lnTo>
                  <a:lnTo>
                    <a:pt x="12021769" y="10286987"/>
                  </a:lnTo>
                  <a:lnTo>
                    <a:pt x="18287988" y="10286987"/>
                  </a:lnTo>
                  <a:lnTo>
                    <a:pt x="18287988" y="9309925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42512" y="11"/>
              <a:ext cx="11444605" cy="10287000"/>
            </a:xfrm>
            <a:custGeom>
              <a:avLst/>
              <a:gdLst/>
              <a:ahLst/>
              <a:cxnLst/>
              <a:rect l="l" t="t" r="r" b="b"/>
              <a:pathLst>
                <a:path w="11444605" h="10287000">
                  <a:moveTo>
                    <a:pt x="11281880" y="9691052"/>
                  </a:moveTo>
                  <a:lnTo>
                    <a:pt x="0" y="9691052"/>
                  </a:lnTo>
                  <a:lnTo>
                    <a:pt x="0" y="10286987"/>
                  </a:lnTo>
                  <a:lnTo>
                    <a:pt x="11281880" y="10286987"/>
                  </a:lnTo>
                  <a:lnTo>
                    <a:pt x="11281880" y="9691052"/>
                  </a:lnTo>
                  <a:close/>
                </a:path>
                <a:path w="11444605" h="10287000">
                  <a:moveTo>
                    <a:pt x="11444440" y="0"/>
                  </a:moveTo>
                  <a:lnTo>
                    <a:pt x="533247" y="0"/>
                  </a:lnTo>
                  <a:lnTo>
                    <a:pt x="533247" y="649046"/>
                  </a:lnTo>
                  <a:lnTo>
                    <a:pt x="11444440" y="649046"/>
                  </a:lnTo>
                  <a:lnTo>
                    <a:pt x="11444440" y="0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43377"/>
              <a:ext cx="427990" cy="4902835"/>
            </a:xfrm>
            <a:custGeom>
              <a:avLst/>
              <a:gdLst/>
              <a:ahLst/>
              <a:cxnLst/>
              <a:rect l="l" t="t" r="r" b="b"/>
              <a:pathLst>
                <a:path w="427990" h="4902834">
                  <a:moveTo>
                    <a:pt x="427863" y="2702928"/>
                  </a:moveTo>
                  <a:lnTo>
                    <a:pt x="0" y="2702928"/>
                  </a:lnTo>
                  <a:lnTo>
                    <a:pt x="0" y="4902251"/>
                  </a:lnTo>
                  <a:lnTo>
                    <a:pt x="427863" y="4902251"/>
                  </a:lnTo>
                  <a:lnTo>
                    <a:pt x="427863" y="2702928"/>
                  </a:lnTo>
                  <a:close/>
                </a:path>
                <a:path w="427990" h="4902834">
                  <a:moveTo>
                    <a:pt x="427863" y="0"/>
                  </a:moveTo>
                  <a:lnTo>
                    <a:pt x="0" y="0"/>
                  </a:lnTo>
                  <a:lnTo>
                    <a:pt x="0" y="2199462"/>
                  </a:lnTo>
                  <a:lnTo>
                    <a:pt x="427863" y="2199462"/>
                  </a:lnTo>
                  <a:lnTo>
                    <a:pt x="427863" y="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1137586"/>
            <a:ext cx="9661525" cy="1048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700" dirty="0">
                <a:latin typeface="Verdana"/>
                <a:cs typeface="Verdana"/>
              </a:rPr>
              <a:t>Tujuan</a:t>
            </a:r>
            <a:r>
              <a:rPr sz="6700" spc="-185" dirty="0">
                <a:latin typeface="Verdana"/>
                <a:cs typeface="Verdana"/>
              </a:rPr>
              <a:t> </a:t>
            </a:r>
            <a:r>
              <a:rPr sz="6700" spc="305" dirty="0">
                <a:latin typeface="Verdana"/>
                <a:cs typeface="Verdana"/>
              </a:rPr>
              <a:t>pembelajaran</a:t>
            </a:r>
            <a:endParaRPr sz="67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0" y="2583492"/>
            <a:ext cx="6289040" cy="4311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08685">
              <a:lnSpc>
                <a:spcPct val="113999"/>
              </a:lnSpc>
              <a:spcBef>
                <a:spcPts val="95"/>
              </a:spcBef>
            </a:pPr>
            <a:r>
              <a:rPr sz="3400" spc="-50" dirty="0">
                <a:latin typeface="Trebuchet MS"/>
                <a:cs typeface="Trebuchet MS"/>
              </a:rPr>
              <a:t>Bagaimana</a:t>
            </a:r>
            <a:r>
              <a:rPr sz="3400" spc="-120" dirty="0">
                <a:latin typeface="Trebuchet MS"/>
                <a:cs typeface="Trebuchet MS"/>
              </a:rPr>
              <a:t> </a:t>
            </a:r>
            <a:r>
              <a:rPr sz="3400" spc="-125" dirty="0">
                <a:latin typeface="Trebuchet MS"/>
                <a:cs typeface="Trebuchet MS"/>
              </a:rPr>
              <a:t>perusahaan</a:t>
            </a:r>
            <a:r>
              <a:rPr sz="3400" spc="-114" dirty="0">
                <a:latin typeface="Trebuchet MS"/>
                <a:cs typeface="Trebuchet MS"/>
              </a:rPr>
              <a:t> dapat </a:t>
            </a:r>
            <a:r>
              <a:rPr sz="3400" spc="-70" dirty="0">
                <a:latin typeface="Trebuchet MS"/>
                <a:cs typeface="Trebuchet MS"/>
              </a:rPr>
              <a:t>mengidentifikasi</a:t>
            </a:r>
            <a:r>
              <a:rPr sz="3400" spc="-165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segmen </a:t>
            </a:r>
            <a:r>
              <a:rPr sz="3400" spc="-35" dirty="0">
                <a:latin typeface="Trebuchet MS"/>
                <a:cs typeface="Trebuchet MS"/>
              </a:rPr>
              <a:t>yang</a:t>
            </a:r>
            <a:r>
              <a:rPr sz="3400" spc="-160" dirty="0">
                <a:latin typeface="Trebuchet MS"/>
                <a:cs typeface="Trebuchet MS"/>
              </a:rPr>
              <a:t> </a:t>
            </a:r>
            <a:r>
              <a:rPr sz="3400" spc="-90" dirty="0">
                <a:latin typeface="Trebuchet MS"/>
                <a:cs typeface="Trebuchet MS"/>
              </a:rPr>
              <a:t>membentuk</a:t>
            </a:r>
            <a:r>
              <a:rPr sz="3400" spc="-160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pasar?</a:t>
            </a:r>
            <a:endParaRPr sz="3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3400">
              <a:latin typeface="Trebuchet MS"/>
              <a:cs typeface="Trebuchet MS"/>
            </a:endParaRPr>
          </a:p>
          <a:p>
            <a:pPr marL="148590" marR="5080" algn="just">
              <a:lnSpc>
                <a:spcPct val="114399"/>
              </a:lnSpc>
            </a:pPr>
            <a:r>
              <a:rPr sz="3550" spc="-215" dirty="0">
                <a:latin typeface="Trebuchet MS"/>
                <a:cs typeface="Trebuchet MS"/>
              </a:rPr>
              <a:t>Kriteria</a:t>
            </a:r>
            <a:r>
              <a:rPr sz="3550" spc="-45" dirty="0">
                <a:latin typeface="Trebuchet MS"/>
                <a:cs typeface="Trebuchet MS"/>
              </a:rPr>
              <a:t> </a:t>
            </a:r>
            <a:r>
              <a:rPr sz="3550" spc="-345" dirty="0">
                <a:latin typeface="Trebuchet MS"/>
                <a:cs typeface="Trebuchet MS"/>
              </a:rPr>
              <a:t>apa</a:t>
            </a:r>
            <a:r>
              <a:rPr sz="3550" spc="75" dirty="0">
                <a:latin typeface="Trebuchet MS"/>
                <a:cs typeface="Trebuchet MS"/>
              </a:rPr>
              <a:t> </a:t>
            </a:r>
            <a:r>
              <a:rPr sz="3550" spc="-204" dirty="0">
                <a:latin typeface="Trebuchet MS"/>
                <a:cs typeface="Trebuchet MS"/>
              </a:rPr>
              <a:t>yang</a:t>
            </a:r>
            <a:r>
              <a:rPr sz="3550" spc="15" dirty="0">
                <a:latin typeface="Trebuchet MS"/>
                <a:cs typeface="Trebuchet MS"/>
              </a:rPr>
              <a:t> </a:t>
            </a:r>
            <a:r>
              <a:rPr sz="3550" spc="-285" dirty="0">
                <a:latin typeface="Trebuchet MS"/>
                <a:cs typeface="Trebuchet MS"/>
              </a:rPr>
              <a:t>dapat</a:t>
            </a:r>
            <a:r>
              <a:rPr sz="3550" spc="15" dirty="0">
                <a:latin typeface="Trebuchet MS"/>
                <a:cs typeface="Trebuchet MS"/>
              </a:rPr>
              <a:t> </a:t>
            </a:r>
            <a:r>
              <a:rPr sz="3550" spc="-165" dirty="0">
                <a:latin typeface="Trebuchet MS"/>
                <a:cs typeface="Trebuchet MS"/>
              </a:rPr>
              <a:t>digunakan </a:t>
            </a:r>
            <a:r>
              <a:rPr sz="3550" spc="-190" dirty="0">
                <a:latin typeface="Trebuchet MS"/>
                <a:cs typeface="Trebuchet MS"/>
              </a:rPr>
              <a:t>perusahaan</a:t>
            </a:r>
            <a:r>
              <a:rPr sz="3550" spc="-80" dirty="0">
                <a:latin typeface="Trebuchet MS"/>
                <a:cs typeface="Trebuchet MS"/>
              </a:rPr>
              <a:t> </a:t>
            </a:r>
            <a:r>
              <a:rPr sz="3550" spc="-90" dirty="0">
                <a:latin typeface="Trebuchet MS"/>
                <a:cs typeface="Trebuchet MS"/>
              </a:rPr>
              <a:t>untuk</a:t>
            </a:r>
            <a:r>
              <a:rPr sz="3550" spc="-140" dirty="0">
                <a:latin typeface="Trebuchet MS"/>
                <a:cs typeface="Trebuchet MS"/>
              </a:rPr>
              <a:t> memilih</a:t>
            </a:r>
            <a:r>
              <a:rPr sz="3550" spc="-105" dirty="0">
                <a:latin typeface="Trebuchet MS"/>
                <a:cs typeface="Trebuchet MS"/>
              </a:rPr>
              <a:t> </a:t>
            </a:r>
            <a:r>
              <a:rPr sz="3550" spc="-195" dirty="0">
                <a:latin typeface="Trebuchet MS"/>
                <a:cs typeface="Trebuchet MS"/>
              </a:rPr>
              <a:t>target </a:t>
            </a:r>
            <a:r>
              <a:rPr sz="3550" spc="-235" dirty="0">
                <a:latin typeface="Trebuchet MS"/>
                <a:cs typeface="Trebuchet MS"/>
              </a:rPr>
              <a:t>pasar</a:t>
            </a:r>
            <a:r>
              <a:rPr sz="3550" spc="-140" dirty="0">
                <a:latin typeface="Trebuchet MS"/>
                <a:cs typeface="Trebuchet MS"/>
              </a:rPr>
              <a:t> </a:t>
            </a:r>
            <a:r>
              <a:rPr sz="3550" spc="-180" dirty="0">
                <a:latin typeface="Trebuchet MS"/>
                <a:cs typeface="Trebuchet MS"/>
              </a:rPr>
              <a:t>yang</a:t>
            </a:r>
            <a:r>
              <a:rPr sz="3550" spc="-140" dirty="0">
                <a:latin typeface="Trebuchet MS"/>
                <a:cs typeface="Trebuchet MS"/>
              </a:rPr>
              <a:t> </a:t>
            </a:r>
            <a:r>
              <a:rPr sz="3550" spc="-195" dirty="0">
                <a:latin typeface="Trebuchet MS"/>
                <a:cs typeface="Trebuchet MS"/>
              </a:rPr>
              <a:t>paling</a:t>
            </a:r>
            <a:r>
              <a:rPr sz="3550" spc="-145" dirty="0">
                <a:latin typeface="Trebuchet MS"/>
                <a:cs typeface="Trebuchet MS"/>
              </a:rPr>
              <a:t> </a:t>
            </a:r>
            <a:r>
              <a:rPr sz="3550" spc="-10" dirty="0">
                <a:latin typeface="Trebuchet MS"/>
                <a:cs typeface="Trebuchet MS"/>
              </a:rPr>
              <a:t>menarik?</a:t>
            </a:r>
            <a:endParaRPr sz="3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74279" y="2774363"/>
            <a:ext cx="5017135" cy="3573779"/>
          </a:xfrm>
          <a:custGeom>
            <a:avLst/>
            <a:gdLst/>
            <a:ahLst/>
            <a:cxnLst/>
            <a:rect l="l" t="t" r="r" b="b"/>
            <a:pathLst>
              <a:path w="5017134" h="3573779">
                <a:moveTo>
                  <a:pt x="5016641" y="3573477"/>
                </a:moveTo>
                <a:lnTo>
                  <a:pt x="0" y="3573477"/>
                </a:lnTo>
                <a:lnTo>
                  <a:pt x="0" y="0"/>
                </a:lnTo>
                <a:lnTo>
                  <a:pt x="5016641" y="0"/>
                </a:lnTo>
                <a:lnTo>
                  <a:pt x="5016641" y="3573477"/>
                </a:lnTo>
                <a:close/>
              </a:path>
            </a:pathLst>
          </a:custGeom>
          <a:solidFill>
            <a:srgbClr val="034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84968" y="1463885"/>
            <a:ext cx="3065145" cy="2926715"/>
          </a:xfrm>
          <a:custGeom>
            <a:avLst/>
            <a:gdLst/>
            <a:ahLst/>
            <a:cxnLst/>
            <a:rect l="l" t="t" r="r" b="b"/>
            <a:pathLst>
              <a:path w="3065145" h="2926715">
                <a:moveTo>
                  <a:pt x="3064653" y="2926235"/>
                </a:moveTo>
                <a:lnTo>
                  <a:pt x="0" y="2926235"/>
                </a:lnTo>
                <a:lnTo>
                  <a:pt x="0" y="0"/>
                </a:lnTo>
                <a:lnTo>
                  <a:pt x="3064653" y="0"/>
                </a:lnTo>
                <a:lnTo>
                  <a:pt x="3064653" y="2926235"/>
                </a:lnTo>
                <a:close/>
              </a:path>
            </a:pathLst>
          </a:custGeom>
          <a:solidFill>
            <a:srgbClr val="034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06941" y="5570237"/>
            <a:ext cx="3065145" cy="2926715"/>
          </a:xfrm>
          <a:custGeom>
            <a:avLst/>
            <a:gdLst/>
            <a:ahLst/>
            <a:cxnLst/>
            <a:rect l="l" t="t" r="r" b="b"/>
            <a:pathLst>
              <a:path w="3065144" h="2926715">
                <a:moveTo>
                  <a:pt x="3064653" y="2926108"/>
                </a:moveTo>
                <a:lnTo>
                  <a:pt x="0" y="2926108"/>
                </a:lnTo>
                <a:lnTo>
                  <a:pt x="0" y="0"/>
                </a:lnTo>
                <a:lnTo>
                  <a:pt x="3064653" y="0"/>
                </a:lnTo>
                <a:lnTo>
                  <a:pt x="3064653" y="2926108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607362" y="914383"/>
            <a:ext cx="8711565" cy="8074659"/>
            <a:chOff x="3607362" y="914383"/>
            <a:chExt cx="8711565" cy="8074659"/>
          </a:xfrm>
        </p:grpSpPr>
        <p:sp>
          <p:nvSpPr>
            <p:cNvPr id="6" name="object 6"/>
            <p:cNvSpPr/>
            <p:nvPr/>
          </p:nvSpPr>
          <p:spPr>
            <a:xfrm>
              <a:off x="3607362" y="3554887"/>
              <a:ext cx="5837555" cy="3573779"/>
            </a:xfrm>
            <a:custGeom>
              <a:avLst/>
              <a:gdLst/>
              <a:ahLst/>
              <a:cxnLst/>
              <a:rect l="l" t="t" r="r" b="b"/>
              <a:pathLst>
                <a:path w="5837555" h="3573779">
                  <a:moveTo>
                    <a:pt x="5837301" y="3573604"/>
                  </a:moveTo>
                  <a:lnTo>
                    <a:pt x="0" y="3573604"/>
                  </a:lnTo>
                  <a:lnTo>
                    <a:pt x="0" y="0"/>
                  </a:lnTo>
                  <a:lnTo>
                    <a:pt x="5837301" y="0"/>
                  </a:lnTo>
                  <a:lnTo>
                    <a:pt x="5837301" y="3573604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79143" y="6347841"/>
              <a:ext cx="2874645" cy="2640965"/>
            </a:xfrm>
            <a:custGeom>
              <a:avLst/>
              <a:gdLst/>
              <a:ahLst/>
              <a:cxnLst/>
              <a:rect l="l" t="t" r="r" b="b"/>
              <a:pathLst>
                <a:path w="2874645" h="2640965">
                  <a:moveTo>
                    <a:pt x="2874214" y="2640631"/>
                  </a:moveTo>
                  <a:lnTo>
                    <a:pt x="0" y="2640631"/>
                  </a:lnTo>
                  <a:lnTo>
                    <a:pt x="0" y="0"/>
                  </a:lnTo>
                  <a:lnTo>
                    <a:pt x="2874214" y="0"/>
                  </a:lnTo>
                  <a:lnTo>
                    <a:pt x="2874214" y="2640631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44790" y="914383"/>
              <a:ext cx="2874645" cy="2640965"/>
            </a:xfrm>
            <a:custGeom>
              <a:avLst/>
              <a:gdLst/>
              <a:ahLst/>
              <a:cxnLst/>
              <a:rect l="l" t="t" r="r" b="b"/>
              <a:pathLst>
                <a:path w="2874645" h="2640965">
                  <a:moveTo>
                    <a:pt x="2874088" y="2640631"/>
                  </a:moveTo>
                  <a:lnTo>
                    <a:pt x="0" y="2640631"/>
                  </a:lnTo>
                  <a:lnTo>
                    <a:pt x="0" y="0"/>
                  </a:lnTo>
                  <a:lnTo>
                    <a:pt x="2874088" y="0"/>
                  </a:lnTo>
                  <a:lnTo>
                    <a:pt x="2874088" y="2640631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989910" y="4218758"/>
            <a:ext cx="1372870" cy="1344295"/>
          </a:xfrm>
          <a:custGeom>
            <a:avLst/>
            <a:gdLst/>
            <a:ahLst/>
            <a:cxnLst/>
            <a:rect l="l" t="t" r="r" b="b"/>
            <a:pathLst>
              <a:path w="1372870" h="1344295">
                <a:moveTo>
                  <a:pt x="1372549" y="1343862"/>
                </a:moveTo>
                <a:lnTo>
                  <a:pt x="0" y="1343862"/>
                </a:lnTo>
                <a:lnTo>
                  <a:pt x="0" y="0"/>
                </a:lnTo>
                <a:lnTo>
                  <a:pt x="1372549" y="0"/>
                </a:lnTo>
                <a:lnTo>
                  <a:pt x="1372549" y="1343862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36432" y="1978607"/>
            <a:ext cx="1372870" cy="1344295"/>
          </a:xfrm>
          <a:custGeom>
            <a:avLst/>
            <a:gdLst/>
            <a:ahLst/>
            <a:cxnLst/>
            <a:rect l="l" t="t" r="r" b="b"/>
            <a:pathLst>
              <a:path w="1372870" h="1344295">
                <a:moveTo>
                  <a:pt x="1372548" y="1343989"/>
                </a:moveTo>
                <a:lnTo>
                  <a:pt x="0" y="1343989"/>
                </a:lnTo>
                <a:lnTo>
                  <a:pt x="0" y="0"/>
                </a:lnTo>
                <a:lnTo>
                  <a:pt x="1372548" y="0"/>
                </a:lnTo>
                <a:lnTo>
                  <a:pt x="1372548" y="1343989"/>
                </a:lnTo>
                <a:close/>
              </a:path>
            </a:pathLst>
          </a:custGeom>
          <a:solidFill>
            <a:srgbClr val="034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29005" y="1873886"/>
            <a:ext cx="1372870" cy="1344295"/>
          </a:xfrm>
          <a:custGeom>
            <a:avLst/>
            <a:gdLst/>
            <a:ahLst/>
            <a:cxnLst/>
            <a:rect l="l" t="t" r="r" b="b"/>
            <a:pathLst>
              <a:path w="1372869" h="1344295">
                <a:moveTo>
                  <a:pt x="1372548" y="1343989"/>
                </a:moveTo>
                <a:lnTo>
                  <a:pt x="0" y="1343989"/>
                </a:lnTo>
                <a:lnTo>
                  <a:pt x="0" y="0"/>
                </a:lnTo>
                <a:lnTo>
                  <a:pt x="1372548" y="0"/>
                </a:lnTo>
                <a:lnTo>
                  <a:pt x="1372548" y="1343989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938488" y="3446231"/>
            <a:ext cx="1936114" cy="1896110"/>
          </a:xfrm>
          <a:custGeom>
            <a:avLst/>
            <a:gdLst/>
            <a:ahLst/>
            <a:cxnLst/>
            <a:rect l="l" t="t" r="r" b="b"/>
            <a:pathLst>
              <a:path w="1936115" h="1896110">
                <a:moveTo>
                  <a:pt x="1935736" y="1895522"/>
                </a:moveTo>
                <a:lnTo>
                  <a:pt x="0" y="1895522"/>
                </a:lnTo>
                <a:lnTo>
                  <a:pt x="0" y="0"/>
                </a:lnTo>
                <a:lnTo>
                  <a:pt x="1935736" y="0"/>
                </a:lnTo>
                <a:lnTo>
                  <a:pt x="1935736" y="1895522"/>
                </a:lnTo>
                <a:close/>
              </a:path>
            </a:pathLst>
          </a:custGeom>
          <a:solidFill>
            <a:srgbClr val="034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11960" y="4031546"/>
            <a:ext cx="808164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0" spc="1295" dirty="0">
                <a:solidFill>
                  <a:srgbClr val="FFFFFF"/>
                </a:solidFill>
              </a:rPr>
              <a:t>Thank</a:t>
            </a:r>
            <a:r>
              <a:rPr sz="11000" spc="-100" dirty="0">
                <a:solidFill>
                  <a:srgbClr val="FFFFFF"/>
                </a:solidFill>
              </a:rPr>
              <a:t> </a:t>
            </a:r>
            <a:r>
              <a:rPr sz="11000" spc="1190" dirty="0">
                <a:solidFill>
                  <a:srgbClr val="FFFFFF"/>
                </a:solidFill>
              </a:rPr>
              <a:t>You</a:t>
            </a:r>
            <a:endParaRPr sz="1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6925" y="0"/>
            <a:ext cx="8601074" cy="10286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5424" y="5214109"/>
            <a:ext cx="143002" cy="1428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5424" y="6566641"/>
            <a:ext cx="143002" cy="1428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5424" y="7885842"/>
            <a:ext cx="143002" cy="14300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54"/>
            <a:ext cx="13323569" cy="1028700"/>
            <a:chOff x="0" y="54"/>
            <a:chExt cx="13323569" cy="1028700"/>
          </a:xfrm>
        </p:grpSpPr>
        <p:sp>
          <p:nvSpPr>
            <p:cNvPr id="7" name="object 7"/>
            <p:cNvSpPr/>
            <p:nvPr/>
          </p:nvSpPr>
          <p:spPr>
            <a:xfrm>
              <a:off x="0" y="54"/>
              <a:ext cx="9144000" cy="1028700"/>
            </a:xfrm>
            <a:custGeom>
              <a:avLst/>
              <a:gdLst/>
              <a:ahLst/>
              <a:cxnLst/>
              <a:rect l="l" t="t" r="r" b="b"/>
              <a:pathLst>
                <a:path w="9144000" h="1028700">
                  <a:moveTo>
                    <a:pt x="8198774" y="1028696"/>
                  </a:moveTo>
                  <a:lnTo>
                    <a:pt x="0" y="1028696"/>
                  </a:lnTo>
                  <a:lnTo>
                    <a:pt x="0" y="0"/>
                  </a:lnTo>
                  <a:lnTo>
                    <a:pt x="9143905" y="0"/>
                  </a:lnTo>
                  <a:lnTo>
                    <a:pt x="9143905" y="83565"/>
                  </a:lnTo>
                  <a:lnTo>
                    <a:pt x="8198774" y="1028696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74055" y="54"/>
              <a:ext cx="8949055" cy="647700"/>
            </a:xfrm>
            <a:custGeom>
              <a:avLst/>
              <a:gdLst/>
              <a:ahLst/>
              <a:cxnLst/>
              <a:rect l="l" t="t" r="r" b="b"/>
              <a:pathLst>
                <a:path w="8949055" h="647700">
                  <a:moveTo>
                    <a:pt x="8301328" y="647697"/>
                  </a:moveTo>
                  <a:lnTo>
                    <a:pt x="647697" y="647697"/>
                  </a:lnTo>
                  <a:lnTo>
                    <a:pt x="0" y="0"/>
                  </a:lnTo>
                  <a:lnTo>
                    <a:pt x="8949025" y="0"/>
                  </a:lnTo>
                  <a:lnTo>
                    <a:pt x="8301328" y="647697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622067" y="9305835"/>
            <a:ext cx="10666095" cy="981710"/>
            <a:chOff x="7622067" y="9305835"/>
            <a:chExt cx="10666095" cy="981710"/>
          </a:xfrm>
        </p:grpSpPr>
        <p:sp>
          <p:nvSpPr>
            <p:cNvPr id="10" name="object 10"/>
            <p:cNvSpPr/>
            <p:nvPr/>
          </p:nvSpPr>
          <p:spPr>
            <a:xfrm>
              <a:off x="12022960" y="9305835"/>
              <a:ext cx="6265545" cy="981075"/>
            </a:xfrm>
            <a:custGeom>
              <a:avLst/>
              <a:gdLst/>
              <a:ahLst/>
              <a:cxnLst/>
              <a:rect l="l" t="t" r="r" b="b"/>
              <a:pathLst>
                <a:path w="6265544" h="981075">
                  <a:moveTo>
                    <a:pt x="6265037" y="981075"/>
                  </a:moveTo>
                  <a:lnTo>
                    <a:pt x="0" y="981075"/>
                  </a:lnTo>
                  <a:lnTo>
                    <a:pt x="0" y="945134"/>
                  </a:lnTo>
                  <a:lnTo>
                    <a:pt x="945135" y="0"/>
                  </a:lnTo>
                  <a:lnTo>
                    <a:pt x="6265037" y="0"/>
                  </a:lnTo>
                  <a:lnTo>
                    <a:pt x="6265037" y="981075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22067" y="9686836"/>
              <a:ext cx="6859270" cy="600710"/>
            </a:xfrm>
            <a:custGeom>
              <a:avLst/>
              <a:gdLst/>
              <a:ahLst/>
              <a:cxnLst/>
              <a:rect l="l" t="t" r="r" b="b"/>
              <a:pathLst>
                <a:path w="6859269" h="600709">
                  <a:moveTo>
                    <a:pt x="6858687" y="600162"/>
                  </a:moveTo>
                  <a:lnTo>
                    <a:pt x="0" y="600162"/>
                  </a:lnTo>
                  <a:lnTo>
                    <a:pt x="600162" y="0"/>
                  </a:lnTo>
                  <a:lnTo>
                    <a:pt x="6258523" y="0"/>
                  </a:lnTo>
                  <a:lnTo>
                    <a:pt x="6858687" y="600162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40160" y="1130075"/>
            <a:ext cx="9147175" cy="996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350" spc="490" dirty="0">
                <a:latin typeface="Verdana"/>
                <a:cs typeface="Verdana"/>
              </a:rPr>
              <a:t>Sasaran</a:t>
            </a:r>
            <a:r>
              <a:rPr sz="6350" spc="-350" dirty="0">
                <a:latin typeface="Verdana"/>
                <a:cs typeface="Verdana"/>
              </a:rPr>
              <a:t> </a:t>
            </a:r>
            <a:r>
              <a:rPr sz="6350" spc="545" dirty="0">
                <a:latin typeface="Verdana"/>
                <a:cs typeface="Verdana"/>
              </a:rPr>
              <a:t>Pemasaran</a:t>
            </a:r>
            <a:endParaRPr sz="63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3075" y="2731183"/>
            <a:ext cx="8308975" cy="521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900"/>
              </a:lnSpc>
              <a:spcBef>
                <a:spcPts val="100"/>
              </a:spcBef>
              <a:tabLst>
                <a:tab pos="2273300" algn="l"/>
                <a:tab pos="4025265" algn="l"/>
                <a:tab pos="6901180" algn="l"/>
              </a:tabLst>
            </a:pPr>
            <a:r>
              <a:rPr sz="3100" spc="-10" dirty="0">
                <a:latin typeface="Trebuchet MS"/>
                <a:cs typeface="Trebuchet MS"/>
              </a:rPr>
              <a:t>Pemasaran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Sasaran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mengharuskan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14" dirty="0">
                <a:latin typeface="Trebuchet MS"/>
                <a:cs typeface="Trebuchet MS"/>
              </a:rPr>
              <a:t>Pemasar </a:t>
            </a:r>
            <a:r>
              <a:rPr sz="3100" spc="-70" dirty="0">
                <a:latin typeface="Trebuchet MS"/>
                <a:cs typeface="Trebuchet MS"/>
              </a:rPr>
              <a:t>untuk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-90" dirty="0">
                <a:latin typeface="Trebuchet MS"/>
                <a:cs typeface="Trebuchet MS"/>
              </a:rPr>
              <a:t>mengambil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-55" dirty="0">
                <a:latin typeface="Trebuchet MS"/>
                <a:cs typeface="Trebuchet MS"/>
              </a:rPr>
              <a:t>tiga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-65" dirty="0">
                <a:latin typeface="Trebuchet MS"/>
                <a:cs typeface="Trebuchet MS"/>
              </a:rPr>
              <a:t>langkah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utama:</a:t>
            </a:r>
            <a:endParaRPr sz="3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3100">
              <a:latin typeface="Trebuchet MS"/>
              <a:cs typeface="Trebuchet MS"/>
            </a:endParaRPr>
          </a:p>
          <a:p>
            <a:pPr marL="1379220" marR="3206750" algn="just">
              <a:lnSpc>
                <a:spcPct val="208900"/>
              </a:lnSpc>
            </a:pPr>
            <a:r>
              <a:rPr sz="3800" spc="-40" dirty="0">
                <a:latin typeface="Trebuchet MS"/>
                <a:cs typeface="Trebuchet MS"/>
              </a:rPr>
              <a:t>Segmentasi</a:t>
            </a:r>
            <a:r>
              <a:rPr sz="3800" spc="-220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pasar </a:t>
            </a:r>
            <a:r>
              <a:rPr sz="3800" dirty="0">
                <a:latin typeface="Trebuchet MS"/>
                <a:cs typeface="Trebuchet MS"/>
              </a:rPr>
              <a:t>Pasar</a:t>
            </a:r>
            <a:r>
              <a:rPr sz="3800" spc="855" dirty="0">
                <a:latin typeface="Trebuchet MS"/>
                <a:cs typeface="Trebuchet MS"/>
              </a:rPr>
              <a:t> </a:t>
            </a:r>
            <a:r>
              <a:rPr sz="3800" spc="-130" dirty="0">
                <a:latin typeface="Trebuchet MS"/>
                <a:cs typeface="Trebuchet MS"/>
              </a:rPr>
              <a:t>penargetan </a:t>
            </a:r>
            <a:r>
              <a:rPr sz="3800" dirty="0">
                <a:latin typeface="Trebuchet MS"/>
                <a:cs typeface="Trebuchet MS"/>
              </a:rPr>
              <a:t>Posisi</a:t>
            </a:r>
            <a:r>
              <a:rPr sz="3800" spc="-260" dirty="0">
                <a:latin typeface="Trebuchet MS"/>
                <a:cs typeface="Trebuchet MS"/>
              </a:rPr>
              <a:t> </a:t>
            </a:r>
            <a:r>
              <a:rPr sz="3800" spc="-20" dirty="0">
                <a:latin typeface="Trebuchet MS"/>
                <a:cs typeface="Trebuchet MS"/>
              </a:rPr>
              <a:t>pasar</a:t>
            </a:r>
            <a:endParaRPr sz="3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0380" y="4243988"/>
            <a:ext cx="143002" cy="14300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0380" y="5253010"/>
            <a:ext cx="143002" cy="1430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0380" y="6260990"/>
            <a:ext cx="143002" cy="1428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0380" y="7268982"/>
            <a:ext cx="143002" cy="14300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20"/>
            <a:ext cx="15330169" cy="1028700"/>
            <a:chOff x="0" y="20"/>
            <a:chExt cx="15330169" cy="1028700"/>
          </a:xfrm>
        </p:grpSpPr>
        <p:sp>
          <p:nvSpPr>
            <p:cNvPr id="7" name="object 7"/>
            <p:cNvSpPr/>
            <p:nvPr/>
          </p:nvSpPr>
          <p:spPr>
            <a:xfrm>
              <a:off x="0" y="20"/>
              <a:ext cx="9144000" cy="1028700"/>
            </a:xfrm>
            <a:custGeom>
              <a:avLst/>
              <a:gdLst/>
              <a:ahLst/>
              <a:cxnLst/>
              <a:rect l="l" t="t" r="r" b="b"/>
              <a:pathLst>
                <a:path w="9144000" h="1028700">
                  <a:moveTo>
                    <a:pt x="8198806" y="1028700"/>
                  </a:moveTo>
                  <a:lnTo>
                    <a:pt x="0" y="1028700"/>
                  </a:lnTo>
                  <a:lnTo>
                    <a:pt x="0" y="0"/>
                  </a:lnTo>
                  <a:lnTo>
                    <a:pt x="9143940" y="0"/>
                  </a:lnTo>
                  <a:lnTo>
                    <a:pt x="9143940" y="83566"/>
                  </a:lnTo>
                  <a:lnTo>
                    <a:pt x="8198806" y="102870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87557" y="20"/>
              <a:ext cx="9242425" cy="794385"/>
            </a:xfrm>
            <a:custGeom>
              <a:avLst/>
              <a:gdLst/>
              <a:ahLst/>
              <a:cxnLst/>
              <a:rect l="l" t="t" r="r" b="b"/>
              <a:pathLst>
                <a:path w="9242425" h="794385">
                  <a:moveTo>
                    <a:pt x="8448041" y="794385"/>
                  </a:moveTo>
                  <a:lnTo>
                    <a:pt x="794385" y="794385"/>
                  </a:lnTo>
                  <a:lnTo>
                    <a:pt x="0" y="0"/>
                  </a:lnTo>
                  <a:lnTo>
                    <a:pt x="9242426" y="0"/>
                  </a:lnTo>
                  <a:lnTo>
                    <a:pt x="8448041" y="794385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277103" y="4899385"/>
            <a:ext cx="11010900" cy="5387975"/>
            <a:chOff x="7277103" y="4899385"/>
            <a:chExt cx="11010900" cy="5387975"/>
          </a:xfrm>
        </p:grpSpPr>
        <p:sp>
          <p:nvSpPr>
            <p:cNvPr id="10" name="object 10"/>
            <p:cNvSpPr/>
            <p:nvPr/>
          </p:nvSpPr>
          <p:spPr>
            <a:xfrm>
              <a:off x="12023530" y="9305467"/>
              <a:ext cx="6264910" cy="981710"/>
            </a:xfrm>
            <a:custGeom>
              <a:avLst/>
              <a:gdLst/>
              <a:ahLst/>
              <a:cxnLst/>
              <a:rect l="l" t="t" r="r" b="b"/>
              <a:pathLst>
                <a:path w="6264909" h="981709">
                  <a:moveTo>
                    <a:pt x="0" y="0"/>
                  </a:moveTo>
                  <a:lnTo>
                    <a:pt x="6264468" y="0"/>
                  </a:lnTo>
                  <a:lnTo>
                    <a:pt x="6264468" y="981531"/>
                  </a:lnTo>
                  <a:lnTo>
                    <a:pt x="0" y="981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77100" y="4899392"/>
              <a:ext cx="11010900" cy="5387975"/>
            </a:xfrm>
            <a:custGeom>
              <a:avLst/>
              <a:gdLst/>
              <a:ahLst/>
              <a:cxnLst/>
              <a:rect l="l" t="t" r="r" b="b"/>
              <a:pathLst>
                <a:path w="11010900" h="5387975">
                  <a:moveTo>
                    <a:pt x="7780693" y="807656"/>
                  </a:moveTo>
                  <a:lnTo>
                    <a:pt x="7695844" y="778332"/>
                  </a:lnTo>
                  <a:lnTo>
                    <a:pt x="7695844" y="4558855"/>
                  </a:lnTo>
                  <a:lnTo>
                    <a:pt x="7780693" y="4558855"/>
                  </a:lnTo>
                  <a:lnTo>
                    <a:pt x="7780693" y="807656"/>
                  </a:lnTo>
                  <a:close/>
                </a:path>
                <a:path w="11010900" h="5387975">
                  <a:moveTo>
                    <a:pt x="11010887" y="5117744"/>
                  </a:moveTo>
                  <a:lnTo>
                    <a:pt x="10999191" y="5117744"/>
                  </a:lnTo>
                  <a:lnTo>
                    <a:pt x="10951870" y="5105044"/>
                  </a:lnTo>
                  <a:lnTo>
                    <a:pt x="10904322" y="5079644"/>
                  </a:lnTo>
                  <a:lnTo>
                    <a:pt x="10856532" y="5066944"/>
                  </a:lnTo>
                  <a:lnTo>
                    <a:pt x="10808526" y="5041544"/>
                  </a:lnTo>
                  <a:lnTo>
                    <a:pt x="10711828" y="5016144"/>
                  </a:lnTo>
                  <a:lnTo>
                    <a:pt x="10663149" y="4990744"/>
                  </a:lnTo>
                  <a:lnTo>
                    <a:pt x="10466248" y="4939957"/>
                  </a:lnTo>
                  <a:lnTo>
                    <a:pt x="10416489" y="4914557"/>
                  </a:lnTo>
                  <a:lnTo>
                    <a:pt x="10062388" y="4825657"/>
                  </a:lnTo>
                  <a:lnTo>
                    <a:pt x="10062134" y="4825657"/>
                  </a:lnTo>
                  <a:lnTo>
                    <a:pt x="10062134" y="4800257"/>
                  </a:lnTo>
                  <a:lnTo>
                    <a:pt x="10062134" y="2095347"/>
                  </a:lnTo>
                  <a:lnTo>
                    <a:pt x="9975634" y="2057247"/>
                  </a:lnTo>
                  <a:lnTo>
                    <a:pt x="9975634" y="4800257"/>
                  </a:lnTo>
                  <a:lnTo>
                    <a:pt x="9887293" y="4774857"/>
                  </a:lnTo>
                  <a:lnTo>
                    <a:pt x="9842779" y="4774857"/>
                  </a:lnTo>
                  <a:lnTo>
                    <a:pt x="9797809" y="4762170"/>
                  </a:lnTo>
                  <a:lnTo>
                    <a:pt x="9797809" y="4749470"/>
                  </a:lnTo>
                  <a:lnTo>
                    <a:pt x="9797809" y="4736770"/>
                  </a:lnTo>
                  <a:lnTo>
                    <a:pt x="9797809" y="2006460"/>
                  </a:lnTo>
                  <a:lnTo>
                    <a:pt x="9711322" y="1968360"/>
                  </a:lnTo>
                  <a:lnTo>
                    <a:pt x="9711322" y="4736770"/>
                  </a:lnTo>
                  <a:lnTo>
                    <a:pt x="9667202" y="4736770"/>
                  </a:lnTo>
                  <a:lnTo>
                    <a:pt x="9578467" y="4711370"/>
                  </a:lnTo>
                  <a:lnTo>
                    <a:pt x="9533496" y="4711370"/>
                  </a:lnTo>
                  <a:lnTo>
                    <a:pt x="9533496" y="4685970"/>
                  </a:lnTo>
                  <a:lnTo>
                    <a:pt x="9533496" y="1904860"/>
                  </a:lnTo>
                  <a:lnTo>
                    <a:pt x="9446997" y="1879460"/>
                  </a:lnTo>
                  <a:lnTo>
                    <a:pt x="9446997" y="4685970"/>
                  </a:lnTo>
                  <a:lnTo>
                    <a:pt x="9390697" y="4685970"/>
                  </a:lnTo>
                  <a:lnTo>
                    <a:pt x="9221800" y="4647870"/>
                  </a:lnTo>
                  <a:lnTo>
                    <a:pt x="9221800" y="4609770"/>
                  </a:lnTo>
                  <a:lnTo>
                    <a:pt x="9221800" y="4584382"/>
                  </a:lnTo>
                  <a:lnTo>
                    <a:pt x="9221800" y="1269911"/>
                  </a:lnTo>
                  <a:lnTo>
                    <a:pt x="8582025" y="1727073"/>
                  </a:lnTo>
                  <a:lnTo>
                    <a:pt x="8582025" y="4584382"/>
                  </a:lnTo>
                  <a:lnTo>
                    <a:pt x="8526983" y="4571682"/>
                  </a:lnTo>
                  <a:lnTo>
                    <a:pt x="8360397" y="4571682"/>
                  </a:lnTo>
                  <a:lnTo>
                    <a:pt x="8304619" y="4558982"/>
                  </a:lnTo>
                  <a:lnTo>
                    <a:pt x="8304619" y="977823"/>
                  </a:lnTo>
                  <a:lnTo>
                    <a:pt x="8218132" y="952436"/>
                  </a:lnTo>
                  <a:lnTo>
                    <a:pt x="8218132" y="4558982"/>
                  </a:lnTo>
                  <a:lnTo>
                    <a:pt x="8040306" y="4558982"/>
                  </a:lnTo>
                  <a:lnTo>
                    <a:pt x="8040306" y="888936"/>
                  </a:lnTo>
                  <a:lnTo>
                    <a:pt x="7953807" y="863536"/>
                  </a:lnTo>
                  <a:lnTo>
                    <a:pt x="7953807" y="4558982"/>
                  </a:lnTo>
                  <a:lnTo>
                    <a:pt x="7413739" y="4558982"/>
                  </a:lnTo>
                  <a:lnTo>
                    <a:pt x="7413739" y="0"/>
                  </a:lnTo>
                  <a:lnTo>
                    <a:pt x="6635140" y="584161"/>
                  </a:lnTo>
                  <a:lnTo>
                    <a:pt x="6635140" y="2031860"/>
                  </a:lnTo>
                  <a:lnTo>
                    <a:pt x="6968045" y="2184247"/>
                  </a:lnTo>
                  <a:lnTo>
                    <a:pt x="6951789" y="4597070"/>
                  </a:lnTo>
                  <a:lnTo>
                    <a:pt x="6875119" y="4597070"/>
                  </a:lnTo>
                  <a:lnTo>
                    <a:pt x="6836600" y="4609770"/>
                  </a:lnTo>
                  <a:lnTo>
                    <a:pt x="6798348" y="4609770"/>
                  </a:lnTo>
                  <a:lnTo>
                    <a:pt x="6798348" y="2692209"/>
                  </a:lnTo>
                  <a:lnTo>
                    <a:pt x="6711861" y="2666809"/>
                  </a:lnTo>
                  <a:lnTo>
                    <a:pt x="6711861" y="4622470"/>
                  </a:lnTo>
                  <a:lnTo>
                    <a:pt x="6667513" y="4622470"/>
                  </a:lnTo>
                  <a:lnTo>
                    <a:pt x="6622897" y="4635170"/>
                  </a:lnTo>
                  <a:lnTo>
                    <a:pt x="6578308" y="4635170"/>
                  </a:lnTo>
                  <a:lnTo>
                    <a:pt x="6534036" y="4647870"/>
                  </a:lnTo>
                  <a:lnTo>
                    <a:pt x="6534036" y="2590622"/>
                  </a:lnTo>
                  <a:lnTo>
                    <a:pt x="6447536" y="2552522"/>
                  </a:lnTo>
                  <a:lnTo>
                    <a:pt x="6447536" y="4660570"/>
                  </a:lnTo>
                  <a:lnTo>
                    <a:pt x="6403200" y="4660570"/>
                  </a:lnTo>
                  <a:lnTo>
                    <a:pt x="6313983" y="4685970"/>
                  </a:lnTo>
                  <a:lnTo>
                    <a:pt x="6269710" y="4685970"/>
                  </a:lnTo>
                  <a:lnTo>
                    <a:pt x="6269710" y="2489022"/>
                  </a:lnTo>
                  <a:lnTo>
                    <a:pt x="6183223" y="2450922"/>
                  </a:lnTo>
                  <a:lnTo>
                    <a:pt x="6183223" y="4698670"/>
                  </a:lnTo>
                  <a:lnTo>
                    <a:pt x="5979236" y="4749470"/>
                  </a:lnTo>
                  <a:lnTo>
                    <a:pt x="5979236" y="1803273"/>
                  </a:lnTo>
                  <a:lnTo>
                    <a:pt x="5303634" y="2285835"/>
                  </a:lnTo>
                  <a:lnTo>
                    <a:pt x="5303634" y="4787049"/>
                  </a:lnTo>
                  <a:lnTo>
                    <a:pt x="0" y="4787049"/>
                  </a:lnTo>
                  <a:lnTo>
                    <a:pt x="0" y="5387606"/>
                  </a:lnTo>
                  <a:lnTo>
                    <a:pt x="7549515" y="5387606"/>
                  </a:lnTo>
                  <a:lnTo>
                    <a:pt x="7549515" y="4939957"/>
                  </a:lnTo>
                  <a:lnTo>
                    <a:pt x="8287918" y="4939957"/>
                  </a:lnTo>
                  <a:lnTo>
                    <a:pt x="8341500" y="4952644"/>
                  </a:lnTo>
                  <a:lnTo>
                    <a:pt x="8608035" y="4952644"/>
                  </a:lnTo>
                  <a:lnTo>
                    <a:pt x="8661057" y="4965344"/>
                  </a:lnTo>
                  <a:lnTo>
                    <a:pt x="8819515" y="4965344"/>
                  </a:lnTo>
                  <a:lnTo>
                    <a:pt x="8872131" y="4978044"/>
                  </a:lnTo>
                  <a:lnTo>
                    <a:pt x="8977058" y="4978044"/>
                  </a:lnTo>
                  <a:lnTo>
                    <a:pt x="9029357" y="4990744"/>
                  </a:lnTo>
                  <a:lnTo>
                    <a:pt x="9133649" y="4990744"/>
                  </a:lnTo>
                  <a:lnTo>
                    <a:pt x="9185631" y="5003444"/>
                  </a:lnTo>
                  <a:lnTo>
                    <a:pt x="9237510" y="5003444"/>
                  </a:lnTo>
                  <a:lnTo>
                    <a:pt x="9289275" y="5016144"/>
                  </a:lnTo>
                  <a:lnTo>
                    <a:pt x="9392475" y="5016144"/>
                  </a:lnTo>
                  <a:lnTo>
                    <a:pt x="9443898" y="5028844"/>
                  </a:lnTo>
                  <a:lnTo>
                    <a:pt x="9495206" y="5028844"/>
                  </a:lnTo>
                  <a:lnTo>
                    <a:pt x="9546412" y="5041544"/>
                  </a:lnTo>
                  <a:lnTo>
                    <a:pt x="9597492" y="5041544"/>
                  </a:lnTo>
                  <a:lnTo>
                    <a:pt x="9648457" y="5054244"/>
                  </a:lnTo>
                  <a:lnTo>
                    <a:pt x="9699295" y="5054244"/>
                  </a:lnTo>
                  <a:lnTo>
                    <a:pt x="9750019" y="5066944"/>
                  </a:lnTo>
                  <a:lnTo>
                    <a:pt x="9800628" y="5066944"/>
                  </a:lnTo>
                  <a:lnTo>
                    <a:pt x="9851111" y="5079644"/>
                  </a:lnTo>
                  <a:lnTo>
                    <a:pt x="9901466" y="5079644"/>
                  </a:lnTo>
                  <a:lnTo>
                    <a:pt x="10001821" y="5105044"/>
                  </a:lnTo>
                  <a:lnTo>
                    <a:pt x="10051796" y="5105044"/>
                  </a:lnTo>
                  <a:lnTo>
                    <a:pt x="10151389" y="5130431"/>
                  </a:lnTo>
                  <a:lnTo>
                    <a:pt x="10200996" y="5130431"/>
                  </a:lnTo>
                  <a:lnTo>
                    <a:pt x="10299802" y="5155831"/>
                  </a:lnTo>
                  <a:lnTo>
                    <a:pt x="10349001" y="5155831"/>
                  </a:lnTo>
                  <a:lnTo>
                    <a:pt x="10447020" y="5181231"/>
                  </a:lnTo>
                  <a:lnTo>
                    <a:pt x="10495826" y="5181231"/>
                  </a:lnTo>
                  <a:lnTo>
                    <a:pt x="10689666" y="5232031"/>
                  </a:lnTo>
                  <a:lnTo>
                    <a:pt x="10737774" y="5232031"/>
                  </a:lnTo>
                  <a:lnTo>
                    <a:pt x="10976191" y="5295531"/>
                  </a:lnTo>
                  <a:lnTo>
                    <a:pt x="11010887" y="5295531"/>
                  </a:lnTo>
                  <a:lnTo>
                    <a:pt x="11010887" y="5117744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200" spc="254" dirty="0">
                <a:latin typeface="Verdana"/>
                <a:cs typeface="Verdana"/>
              </a:rPr>
              <a:t>Tingkat</a:t>
            </a:r>
            <a:r>
              <a:rPr sz="6200" spc="-345" dirty="0">
                <a:latin typeface="Verdana"/>
                <a:cs typeface="Verdana"/>
              </a:rPr>
              <a:t> </a:t>
            </a:r>
            <a:r>
              <a:rPr sz="6200" spc="475" dirty="0">
                <a:latin typeface="Verdana"/>
                <a:cs typeface="Verdana"/>
              </a:rPr>
              <a:t>dan</a:t>
            </a:r>
            <a:r>
              <a:rPr sz="6200" spc="-340" dirty="0">
                <a:latin typeface="Verdana"/>
                <a:cs typeface="Verdana"/>
              </a:rPr>
              <a:t> </a:t>
            </a:r>
            <a:r>
              <a:rPr sz="6200" spc="360" dirty="0">
                <a:latin typeface="Verdana"/>
                <a:cs typeface="Verdana"/>
              </a:rPr>
              <a:t>Pola</a:t>
            </a:r>
            <a:r>
              <a:rPr sz="6200" spc="-345" dirty="0">
                <a:latin typeface="Verdana"/>
                <a:cs typeface="Verdana"/>
              </a:rPr>
              <a:t> </a:t>
            </a:r>
            <a:r>
              <a:rPr sz="6200" spc="650" dirty="0">
                <a:latin typeface="Verdana"/>
                <a:cs typeface="Verdana"/>
              </a:rPr>
              <a:t>Pasar</a:t>
            </a:r>
            <a:r>
              <a:rPr sz="6200" spc="-340" dirty="0">
                <a:latin typeface="Verdana"/>
                <a:cs typeface="Verdana"/>
              </a:rPr>
              <a:t> </a:t>
            </a:r>
            <a:r>
              <a:rPr sz="6200" spc="340" dirty="0">
                <a:latin typeface="Verdana"/>
                <a:cs typeface="Verdana"/>
              </a:rPr>
              <a:t>Segmentasin</a:t>
            </a:r>
            <a:endParaRPr sz="6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80955" y="2606403"/>
            <a:ext cx="5828665" cy="49428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800" spc="-80" dirty="0">
                <a:latin typeface="Trebuchet MS"/>
                <a:cs typeface="Trebuchet MS"/>
              </a:rPr>
              <a:t>Tingkatan</a:t>
            </a:r>
            <a:r>
              <a:rPr sz="3800" spc="-175" dirty="0">
                <a:latin typeface="Trebuchet MS"/>
                <a:cs typeface="Trebuchet MS"/>
              </a:rPr>
              <a:t> </a:t>
            </a:r>
            <a:r>
              <a:rPr sz="3800" spc="-40" dirty="0">
                <a:latin typeface="Trebuchet MS"/>
                <a:cs typeface="Trebuchet MS"/>
              </a:rPr>
              <a:t>Segmentasi</a:t>
            </a:r>
            <a:r>
              <a:rPr sz="3800" spc="-175" dirty="0">
                <a:latin typeface="Trebuchet MS"/>
                <a:cs typeface="Trebuchet MS"/>
              </a:rPr>
              <a:t> </a:t>
            </a:r>
            <a:r>
              <a:rPr sz="3800" spc="-55" dirty="0">
                <a:latin typeface="Trebuchet MS"/>
                <a:cs typeface="Trebuchet MS"/>
              </a:rPr>
              <a:t>Pasar</a:t>
            </a:r>
            <a:endParaRPr sz="3800">
              <a:latin typeface="Trebuchet MS"/>
              <a:cs typeface="Trebuchet MS"/>
            </a:endParaRPr>
          </a:p>
          <a:p>
            <a:pPr marL="836294" marR="1192530">
              <a:lnSpc>
                <a:spcPct val="172700"/>
              </a:lnSpc>
              <a:spcBef>
                <a:spcPts val="2645"/>
              </a:spcBef>
            </a:pPr>
            <a:r>
              <a:rPr sz="3800" spc="-10" dirty="0">
                <a:latin typeface="Trebuchet MS"/>
                <a:cs typeface="Trebuchet MS"/>
              </a:rPr>
              <a:t>Segmen </a:t>
            </a:r>
            <a:r>
              <a:rPr sz="3800" spc="-114" dirty="0">
                <a:latin typeface="Trebuchet MS"/>
                <a:cs typeface="Trebuchet MS"/>
              </a:rPr>
              <a:t>Pemasaran</a:t>
            </a:r>
            <a:r>
              <a:rPr sz="3800" spc="-110" dirty="0">
                <a:latin typeface="Trebuchet MS"/>
                <a:cs typeface="Trebuchet MS"/>
              </a:rPr>
              <a:t> </a:t>
            </a:r>
            <a:r>
              <a:rPr sz="3800" spc="-25" dirty="0">
                <a:latin typeface="Trebuchet MS"/>
                <a:cs typeface="Trebuchet MS"/>
              </a:rPr>
              <a:t>Relung Daerah</a:t>
            </a:r>
            <a:r>
              <a:rPr sz="3800" spc="-265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Setempat Individu</a:t>
            </a:r>
            <a:endParaRPr sz="3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9676" y="5849632"/>
            <a:ext cx="123825" cy="1238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9676" y="6916432"/>
            <a:ext cx="123825" cy="123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9676" y="7449832"/>
            <a:ext cx="123825" cy="12382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20"/>
            <a:ext cx="15330169" cy="1028700"/>
            <a:chOff x="0" y="20"/>
            <a:chExt cx="15330169" cy="1028700"/>
          </a:xfrm>
        </p:grpSpPr>
        <p:sp>
          <p:nvSpPr>
            <p:cNvPr id="6" name="object 6"/>
            <p:cNvSpPr/>
            <p:nvPr/>
          </p:nvSpPr>
          <p:spPr>
            <a:xfrm>
              <a:off x="0" y="20"/>
              <a:ext cx="9144000" cy="1028700"/>
            </a:xfrm>
            <a:custGeom>
              <a:avLst/>
              <a:gdLst/>
              <a:ahLst/>
              <a:cxnLst/>
              <a:rect l="l" t="t" r="r" b="b"/>
              <a:pathLst>
                <a:path w="9144000" h="1028700">
                  <a:moveTo>
                    <a:pt x="8198806" y="1028700"/>
                  </a:moveTo>
                  <a:lnTo>
                    <a:pt x="0" y="1028700"/>
                  </a:lnTo>
                  <a:lnTo>
                    <a:pt x="0" y="0"/>
                  </a:lnTo>
                  <a:lnTo>
                    <a:pt x="9143940" y="0"/>
                  </a:lnTo>
                  <a:lnTo>
                    <a:pt x="9143940" y="83566"/>
                  </a:lnTo>
                  <a:lnTo>
                    <a:pt x="8198806" y="102870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87557" y="20"/>
              <a:ext cx="9242425" cy="794385"/>
            </a:xfrm>
            <a:custGeom>
              <a:avLst/>
              <a:gdLst/>
              <a:ahLst/>
              <a:cxnLst/>
              <a:rect l="l" t="t" r="r" b="b"/>
              <a:pathLst>
                <a:path w="9242425" h="794385">
                  <a:moveTo>
                    <a:pt x="8448041" y="794385"/>
                  </a:moveTo>
                  <a:lnTo>
                    <a:pt x="794385" y="794385"/>
                  </a:lnTo>
                  <a:lnTo>
                    <a:pt x="0" y="0"/>
                  </a:lnTo>
                  <a:lnTo>
                    <a:pt x="9242426" y="0"/>
                  </a:lnTo>
                  <a:lnTo>
                    <a:pt x="8448041" y="794385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3076809" y="8974375"/>
            <a:ext cx="5211445" cy="1313180"/>
            <a:chOff x="13076809" y="8974375"/>
            <a:chExt cx="5211445" cy="1313180"/>
          </a:xfrm>
        </p:grpSpPr>
        <p:sp>
          <p:nvSpPr>
            <p:cNvPr id="9" name="object 9"/>
            <p:cNvSpPr/>
            <p:nvPr/>
          </p:nvSpPr>
          <p:spPr>
            <a:xfrm>
              <a:off x="14513640" y="8974375"/>
              <a:ext cx="3774440" cy="1312545"/>
            </a:xfrm>
            <a:custGeom>
              <a:avLst/>
              <a:gdLst/>
              <a:ahLst/>
              <a:cxnLst/>
              <a:rect l="l" t="t" r="r" b="b"/>
              <a:pathLst>
                <a:path w="3774440" h="1312545">
                  <a:moveTo>
                    <a:pt x="3774309" y="1312543"/>
                  </a:moveTo>
                  <a:lnTo>
                    <a:pt x="0" y="1312543"/>
                  </a:lnTo>
                  <a:lnTo>
                    <a:pt x="0" y="945132"/>
                  </a:lnTo>
                  <a:lnTo>
                    <a:pt x="945132" y="0"/>
                  </a:lnTo>
                  <a:lnTo>
                    <a:pt x="3774309" y="0"/>
                  </a:lnTo>
                  <a:lnTo>
                    <a:pt x="3774309" y="1312543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076809" y="9630583"/>
              <a:ext cx="5211445" cy="656590"/>
            </a:xfrm>
            <a:custGeom>
              <a:avLst/>
              <a:gdLst/>
              <a:ahLst/>
              <a:cxnLst/>
              <a:rect l="l" t="t" r="r" b="b"/>
              <a:pathLst>
                <a:path w="5211444" h="656590">
                  <a:moveTo>
                    <a:pt x="5211140" y="656415"/>
                  </a:moveTo>
                  <a:lnTo>
                    <a:pt x="0" y="656415"/>
                  </a:lnTo>
                  <a:lnTo>
                    <a:pt x="656290" y="0"/>
                  </a:lnTo>
                  <a:lnTo>
                    <a:pt x="5211140" y="0"/>
                  </a:lnTo>
                  <a:lnTo>
                    <a:pt x="5211140" y="656415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025900" y="872562"/>
            <a:ext cx="10326370" cy="1139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300" spc="400" dirty="0">
                <a:latin typeface="Verdana"/>
                <a:cs typeface="Verdana"/>
              </a:rPr>
              <a:t>Segmen</a:t>
            </a:r>
            <a:r>
              <a:rPr sz="7300" spc="-430" dirty="0">
                <a:latin typeface="Verdana"/>
                <a:cs typeface="Verdana"/>
              </a:rPr>
              <a:t> </a:t>
            </a:r>
            <a:r>
              <a:rPr sz="7300" spc="620" dirty="0">
                <a:latin typeface="Verdana"/>
                <a:cs typeface="Verdana"/>
              </a:rPr>
              <a:t>Pemasaran</a:t>
            </a:r>
            <a:endParaRPr sz="73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67081" y="2205531"/>
            <a:ext cx="13489305" cy="250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32100" indent="-8890">
              <a:lnSpc>
                <a:spcPct val="116100"/>
              </a:lnSpc>
              <a:spcBef>
                <a:spcPts val="100"/>
              </a:spcBef>
              <a:buSzPct val="90000"/>
              <a:buAutoNum type="arabicPeriod"/>
              <a:tabLst>
                <a:tab pos="373380" algn="l"/>
              </a:tabLst>
            </a:pPr>
            <a:r>
              <a:rPr sz="3500" dirty="0">
                <a:latin typeface="Trebuchet MS"/>
                <a:cs typeface="Trebuchet MS"/>
              </a:rPr>
              <a:t>	Segmen</a:t>
            </a:r>
            <a:r>
              <a:rPr sz="3500" spc="-170" dirty="0">
                <a:latin typeface="Trebuchet MS"/>
                <a:cs typeface="Trebuchet MS"/>
              </a:rPr>
              <a:t> </a:t>
            </a:r>
            <a:r>
              <a:rPr sz="3500" spc="-75" dirty="0">
                <a:latin typeface="Trebuchet MS"/>
                <a:cs typeface="Trebuchet MS"/>
              </a:rPr>
              <a:t>Pasar</a:t>
            </a:r>
            <a:r>
              <a:rPr sz="3500" spc="-150" dirty="0">
                <a:latin typeface="Trebuchet MS"/>
                <a:cs typeface="Trebuchet MS"/>
              </a:rPr>
              <a:t> </a:t>
            </a:r>
            <a:r>
              <a:rPr sz="3500" spc="-120" dirty="0">
                <a:latin typeface="Trebuchet MS"/>
                <a:cs typeface="Trebuchet MS"/>
              </a:rPr>
              <a:t>terdiri</a:t>
            </a:r>
            <a:r>
              <a:rPr sz="3500" spc="-145" dirty="0">
                <a:latin typeface="Trebuchet MS"/>
                <a:cs typeface="Trebuchet MS"/>
              </a:rPr>
              <a:t> </a:t>
            </a:r>
            <a:r>
              <a:rPr sz="3500" spc="-110" dirty="0">
                <a:latin typeface="Trebuchet MS"/>
                <a:cs typeface="Trebuchet MS"/>
              </a:rPr>
              <a:t>dari</a:t>
            </a:r>
            <a:r>
              <a:rPr sz="3500" spc="-150" dirty="0">
                <a:latin typeface="Trebuchet MS"/>
                <a:cs typeface="Trebuchet MS"/>
              </a:rPr>
              <a:t> </a:t>
            </a:r>
            <a:r>
              <a:rPr sz="3500" spc="-50" dirty="0">
                <a:latin typeface="Trebuchet MS"/>
                <a:cs typeface="Trebuchet MS"/>
              </a:rPr>
              <a:t>sekelompok</a:t>
            </a:r>
            <a:r>
              <a:rPr sz="3500" spc="-155" dirty="0">
                <a:latin typeface="Trebuchet MS"/>
                <a:cs typeface="Trebuchet MS"/>
              </a:rPr>
              <a:t> </a:t>
            </a:r>
            <a:r>
              <a:rPr sz="3500" spc="-75" dirty="0">
                <a:latin typeface="Trebuchet MS"/>
                <a:cs typeface="Trebuchet MS"/>
              </a:rPr>
              <a:t>pelanggan</a:t>
            </a:r>
            <a:r>
              <a:rPr sz="3500" spc="-155" dirty="0">
                <a:latin typeface="Trebuchet MS"/>
                <a:cs typeface="Trebuchet MS"/>
              </a:rPr>
              <a:t> </a:t>
            </a:r>
            <a:r>
              <a:rPr sz="3500" spc="-20" dirty="0">
                <a:latin typeface="Trebuchet MS"/>
                <a:cs typeface="Trebuchet MS"/>
              </a:rPr>
              <a:t>yang </a:t>
            </a:r>
            <a:r>
              <a:rPr sz="3500" spc="-110" dirty="0">
                <a:latin typeface="Trebuchet MS"/>
                <a:cs typeface="Trebuchet MS"/>
              </a:rPr>
              <a:t>berbagi</a:t>
            </a:r>
            <a:r>
              <a:rPr sz="3500" spc="-155" dirty="0">
                <a:latin typeface="Trebuchet MS"/>
                <a:cs typeface="Trebuchet MS"/>
              </a:rPr>
              <a:t> </a:t>
            </a:r>
            <a:r>
              <a:rPr sz="3500" spc="-90" dirty="0">
                <a:latin typeface="Trebuchet MS"/>
                <a:cs typeface="Trebuchet MS"/>
              </a:rPr>
              <a:t>serangkaian</a:t>
            </a:r>
            <a:r>
              <a:rPr sz="3500" spc="-165" dirty="0">
                <a:latin typeface="Trebuchet MS"/>
                <a:cs typeface="Trebuchet MS"/>
              </a:rPr>
              <a:t> </a:t>
            </a:r>
            <a:r>
              <a:rPr sz="3500" spc="-65" dirty="0">
                <a:latin typeface="Trebuchet MS"/>
                <a:cs typeface="Trebuchet MS"/>
              </a:rPr>
              <a:t>keinginan</a:t>
            </a:r>
            <a:r>
              <a:rPr sz="3500" spc="-160" dirty="0">
                <a:latin typeface="Trebuchet MS"/>
                <a:cs typeface="Trebuchet MS"/>
              </a:rPr>
              <a:t> </a:t>
            </a:r>
            <a:r>
              <a:rPr sz="3500" spc="-50" dirty="0">
                <a:latin typeface="Trebuchet MS"/>
                <a:cs typeface="Trebuchet MS"/>
              </a:rPr>
              <a:t>yang</a:t>
            </a:r>
            <a:r>
              <a:rPr sz="3500" spc="-160" dirty="0">
                <a:latin typeface="Trebuchet MS"/>
                <a:cs typeface="Trebuchet MS"/>
              </a:rPr>
              <a:t> </a:t>
            </a:r>
            <a:r>
              <a:rPr sz="3500" spc="-10" dirty="0">
                <a:latin typeface="Trebuchet MS"/>
                <a:cs typeface="Trebuchet MS"/>
              </a:rPr>
              <a:t>serupa</a:t>
            </a:r>
            <a:endParaRPr sz="3500">
              <a:latin typeface="Trebuchet MS"/>
              <a:cs typeface="Trebuchet MS"/>
            </a:endParaRPr>
          </a:p>
          <a:p>
            <a:pPr marL="374650" indent="-369570">
              <a:lnSpc>
                <a:spcPct val="100000"/>
              </a:lnSpc>
              <a:spcBef>
                <a:spcPts val="675"/>
              </a:spcBef>
              <a:buSzPct val="90000"/>
              <a:buAutoNum type="arabicPeriod"/>
              <a:tabLst>
                <a:tab pos="374650" algn="l"/>
              </a:tabLst>
            </a:pPr>
            <a:r>
              <a:rPr sz="3500" dirty="0">
                <a:latin typeface="Trebuchet MS"/>
                <a:cs typeface="Trebuchet MS"/>
              </a:rPr>
              <a:t>Segmen</a:t>
            </a:r>
            <a:r>
              <a:rPr sz="3500" spc="-155" dirty="0">
                <a:latin typeface="Trebuchet MS"/>
                <a:cs typeface="Trebuchet MS"/>
              </a:rPr>
              <a:t> </a:t>
            </a:r>
            <a:r>
              <a:rPr sz="3500" spc="-75" dirty="0">
                <a:latin typeface="Trebuchet MS"/>
                <a:cs typeface="Trebuchet MS"/>
              </a:rPr>
              <a:t>dan</a:t>
            </a:r>
            <a:r>
              <a:rPr sz="3500" spc="-150" dirty="0">
                <a:latin typeface="Trebuchet MS"/>
                <a:cs typeface="Trebuchet MS"/>
              </a:rPr>
              <a:t> </a:t>
            </a:r>
            <a:r>
              <a:rPr sz="3500" spc="-50" dirty="0">
                <a:latin typeface="Trebuchet MS"/>
                <a:cs typeface="Trebuchet MS"/>
              </a:rPr>
              <a:t>sektor</a:t>
            </a:r>
            <a:r>
              <a:rPr sz="3500" spc="-150" dirty="0">
                <a:latin typeface="Trebuchet MS"/>
                <a:cs typeface="Trebuchet MS"/>
              </a:rPr>
              <a:t> </a:t>
            </a:r>
            <a:r>
              <a:rPr sz="3500" spc="-10" dirty="0">
                <a:latin typeface="Trebuchet MS"/>
                <a:cs typeface="Trebuchet MS"/>
              </a:rPr>
              <a:t>berbeda!</a:t>
            </a:r>
            <a:endParaRPr sz="3500">
              <a:latin typeface="Trebuchet MS"/>
              <a:cs typeface="Trebuchet MS"/>
            </a:endParaRPr>
          </a:p>
          <a:p>
            <a:pPr marL="372110" indent="-369570">
              <a:lnSpc>
                <a:spcPct val="100000"/>
              </a:lnSpc>
              <a:spcBef>
                <a:spcPts val="675"/>
              </a:spcBef>
              <a:buSzPct val="90000"/>
              <a:buAutoNum type="arabicPeriod"/>
              <a:tabLst>
                <a:tab pos="372110" algn="l"/>
                <a:tab pos="2371725" algn="l"/>
                <a:tab pos="3733800" algn="l"/>
                <a:tab pos="6553834" algn="l"/>
                <a:tab pos="8526780" algn="l"/>
                <a:tab pos="10333990" algn="l"/>
              </a:tabLst>
            </a:pPr>
            <a:r>
              <a:rPr sz="3500" spc="-10" dirty="0">
                <a:latin typeface="Trebuchet MS"/>
                <a:cs typeface="Trebuchet MS"/>
              </a:rPr>
              <a:t>Pemasar</a:t>
            </a:r>
            <a:r>
              <a:rPr sz="3500" dirty="0">
                <a:latin typeface="Trebuchet MS"/>
                <a:cs typeface="Trebuchet MS"/>
              </a:rPr>
              <a:t>	</a:t>
            </a:r>
            <a:r>
              <a:rPr sz="3500" spc="-20" dirty="0">
                <a:latin typeface="Trebuchet MS"/>
                <a:cs typeface="Trebuchet MS"/>
              </a:rPr>
              <a:t>tidak</a:t>
            </a:r>
            <a:r>
              <a:rPr sz="3500" dirty="0">
                <a:latin typeface="Trebuchet MS"/>
                <a:cs typeface="Trebuchet MS"/>
              </a:rPr>
              <a:t>	</a:t>
            </a:r>
            <a:r>
              <a:rPr sz="3500" spc="-10" dirty="0">
                <a:latin typeface="Trebuchet MS"/>
                <a:cs typeface="Trebuchet MS"/>
              </a:rPr>
              <a:t>menciptakan</a:t>
            </a:r>
            <a:r>
              <a:rPr sz="3500" dirty="0">
                <a:latin typeface="Trebuchet MS"/>
                <a:cs typeface="Trebuchet MS"/>
              </a:rPr>
              <a:t>	</a:t>
            </a:r>
            <a:r>
              <a:rPr sz="3500" spc="-10" dirty="0">
                <a:latin typeface="Trebuchet MS"/>
                <a:cs typeface="Trebuchet MS"/>
              </a:rPr>
              <a:t>segmen,</a:t>
            </a:r>
            <a:r>
              <a:rPr sz="3500" dirty="0">
                <a:latin typeface="Trebuchet MS"/>
                <a:cs typeface="Trebuchet MS"/>
              </a:rPr>
              <a:t>	</a:t>
            </a:r>
            <a:r>
              <a:rPr sz="3500" spc="-10" dirty="0">
                <a:latin typeface="Trebuchet MS"/>
                <a:cs typeface="Trebuchet MS"/>
              </a:rPr>
              <a:t>mereka</a:t>
            </a:r>
            <a:r>
              <a:rPr sz="3500" dirty="0">
                <a:latin typeface="Trebuchet MS"/>
                <a:cs typeface="Trebuchet MS"/>
              </a:rPr>
              <a:t>	</a:t>
            </a:r>
            <a:r>
              <a:rPr sz="3500" spc="-80" dirty="0">
                <a:latin typeface="Trebuchet MS"/>
                <a:cs typeface="Trebuchet MS"/>
              </a:rPr>
              <a:t>mengidentifikasi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49636" y="4148935"/>
            <a:ext cx="146177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0" spc="-85" dirty="0">
                <a:latin typeface="Trebuchet MS"/>
                <a:cs typeface="Trebuchet MS"/>
              </a:rPr>
              <a:t>segmen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67081" y="4768060"/>
            <a:ext cx="15250794" cy="3441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0" spc="-130" dirty="0">
                <a:latin typeface="Trebuchet MS"/>
                <a:cs typeface="Trebuchet MS"/>
              </a:rPr>
              <a:t>tersebut</a:t>
            </a:r>
            <a:r>
              <a:rPr sz="3500" spc="-135" dirty="0">
                <a:latin typeface="Trebuchet MS"/>
                <a:cs typeface="Trebuchet MS"/>
              </a:rPr>
              <a:t> </a:t>
            </a:r>
            <a:r>
              <a:rPr sz="3500" spc="-30" dirty="0">
                <a:latin typeface="Trebuchet MS"/>
                <a:cs typeface="Trebuchet MS"/>
              </a:rPr>
              <a:t>4.Manfaat</a:t>
            </a:r>
            <a:r>
              <a:rPr sz="3500" spc="-135" dirty="0">
                <a:latin typeface="Trebuchet MS"/>
                <a:cs typeface="Trebuchet MS"/>
              </a:rPr>
              <a:t> </a:t>
            </a:r>
            <a:r>
              <a:rPr sz="3500" spc="-130" dirty="0">
                <a:latin typeface="Trebuchet MS"/>
                <a:cs typeface="Trebuchet MS"/>
              </a:rPr>
              <a:t>pemasaran </a:t>
            </a:r>
            <a:r>
              <a:rPr sz="3500" spc="-65" dirty="0">
                <a:latin typeface="Trebuchet MS"/>
                <a:cs typeface="Trebuchet MS"/>
              </a:rPr>
              <a:t>segmen</a:t>
            </a:r>
            <a:r>
              <a:rPr sz="3500" spc="-135" dirty="0">
                <a:latin typeface="Trebuchet MS"/>
                <a:cs typeface="Trebuchet MS"/>
              </a:rPr>
              <a:t> </a:t>
            </a:r>
            <a:r>
              <a:rPr sz="3500" spc="-605" dirty="0">
                <a:latin typeface="Trebuchet MS"/>
                <a:cs typeface="Trebuchet MS"/>
              </a:rPr>
              <a:t>:</a:t>
            </a:r>
            <a:endParaRPr sz="3500">
              <a:latin typeface="Trebuchet MS"/>
              <a:cs typeface="Trebuchet MS"/>
            </a:endParaRPr>
          </a:p>
          <a:p>
            <a:pPr marL="398780" marR="5080">
              <a:lnSpc>
                <a:spcPct val="114599"/>
              </a:lnSpc>
              <a:spcBef>
                <a:spcPts val="2065"/>
              </a:spcBef>
            </a:pPr>
            <a:r>
              <a:rPr sz="3000" spc="-110" dirty="0">
                <a:latin typeface="Cambria"/>
                <a:cs typeface="Cambria"/>
              </a:rPr>
              <a:t>Perusahaan</a:t>
            </a:r>
            <a:r>
              <a:rPr sz="3000" spc="-60" dirty="0">
                <a:latin typeface="Cambria"/>
                <a:cs typeface="Cambria"/>
              </a:rPr>
              <a:t> </a:t>
            </a:r>
            <a:r>
              <a:rPr sz="3000" spc="-100" dirty="0">
                <a:latin typeface="Cambria"/>
                <a:cs typeface="Cambria"/>
              </a:rPr>
              <a:t>lebih</a:t>
            </a:r>
            <a:r>
              <a:rPr sz="3000" spc="-45" dirty="0">
                <a:latin typeface="Cambria"/>
                <a:cs typeface="Cambria"/>
              </a:rPr>
              <a:t> </a:t>
            </a:r>
            <a:r>
              <a:rPr sz="3000" spc="-105" dirty="0">
                <a:latin typeface="Cambria"/>
                <a:cs typeface="Cambria"/>
              </a:rPr>
              <a:t>mampu</a:t>
            </a:r>
            <a:r>
              <a:rPr sz="3000" spc="-50" dirty="0">
                <a:latin typeface="Cambria"/>
                <a:cs typeface="Cambria"/>
              </a:rPr>
              <a:t> </a:t>
            </a:r>
            <a:r>
              <a:rPr sz="3000" spc="-80" dirty="0">
                <a:latin typeface="Cambria"/>
                <a:cs typeface="Cambria"/>
              </a:rPr>
              <a:t>menciptakan</a:t>
            </a:r>
            <a:r>
              <a:rPr sz="3000" spc="-45" dirty="0">
                <a:latin typeface="Cambria"/>
                <a:cs typeface="Cambria"/>
              </a:rPr>
              <a:t> </a:t>
            </a:r>
            <a:r>
              <a:rPr sz="3000" spc="-95" dirty="0">
                <a:latin typeface="Cambria"/>
                <a:cs typeface="Cambria"/>
              </a:rPr>
              <a:t>produk/layanan</a:t>
            </a:r>
            <a:r>
              <a:rPr sz="3000" spc="-50" dirty="0">
                <a:latin typeface="Cambria"/>
                <a:cs typeface="Cambria"/>
              </a:rPr>
              <a:t> </a:t>
            </a:r>
            <a:r>
              <a:rPr sz="3000" spc="-95" dirty="0">
                <a:latin typeface="Cambria"/>
                <a:cs typeface="Cambria"/>
              </a:rPr>
              <a:t>yang</a:t>
            </a:r>
            <a:r>
              <a:rPr sz="3000" spc="-45" dirty="0">
                <a:latin typeface="Cambria"/>
                <a:cs typeface="Cambria"/>
              </a:rPr>
              <a:t> </a:t>
            </a:r>
            <a:r>
              <a:rPr sz="3000" spc="-100" dirty="0">
                <a:latin typeface="Cambria"/>
                <a:cs typeface="Cambria"/>
              </a:rPr>
              <a:t>lebih</a:t>
            </a:r>
            <a:r>
              <a:rPr sz="3000" spc="-45" dirty="0">
                <a:latin typeface="Cambria"/>
                <a:cs typeface="Cambria"/>
              </a:rPr>
              <a:t> </a:t>
            </a:r>
            <a:r>
              <a:rPr sz="3000" spc="-100" dirty="0">
                <a:latin typeface="Cambria"/>
                <a:cs typeface="Cambria"/>
              </a:rPr>
              <a:t>baik</a:t>
            </a:r>
            <a:r>
              <a:rPr sz="3000" spc="-50" dirty="0">
                <a:latin typeface="Cambria"/>
                <a:cs typeface="Cambria"/>
              </a:rPr>
              <a:t> </a:t>
            </a:r>
            <a:r>
              <a:rPr sz="3000" spc="-70" dirty="0">
                <a:latin typeface="Cambria"/>
                <a:cs typeface="Cambria"/>
              </a:rPr>
              <a:t>dan</a:t>
            </a:r>
            <a:r>
              <a:rPr sz="3000" spc="-45" dirty="0">
                <a:latin typeface="Cambria"/>
                <a:cs typeface="Cambria"/>
              </a:rPr>
              <a:t> </a:t>
            </a:r>
            <a:r>
              <a:rPr sz="3000" spc="-130" dirty="0">
                <a:latin typeface="Cambria"/>
                <a:cs typeface="Cambria"/>
              </a:rPr>
              <a:t>memberi</a:t>
            </a:r>
            <a:r>
              <a:rPr sz="3000" spc="-35" dirty="0">
                <a:latin typeface="Cambria"/>
                <a:cs typeface="Cambria"/>
              </a:rPr>
              <a:t> </a:t>
            </a:r>
            <a:r>
              <a:rPr sz="3000" spc="-105" dirty="0">
                <a:latin typeface="Cambria"/>
                <a:cs typeface="Cambria"/>
              </a:rPr>
              <a:t>harga</a:t>
            </a:r>
            <a:r>
              <a:rPr sz="3000" spc="-45" dirty="0">
                <a:latin typeface="Cambria"/>
                <a:cs typeface="Cambria"/>
              </a:rPr>
              <a:t> </a:t>
            </a:r>
            <a:r>
              <a:rPr sz="3000" spc="-20" dirty="0">
                <a:latin typeface="Cambria"/>
                <a:cs typeface="Cambria"/>
              </a:rPr>
              <a:t>yang </a:t>
            </a:r>
            <a:r>
              <a:rPr sz="3000" spc="-105" dirty="0">
                <a:latin typeface="Cambria"/>
                <a:cs typeface="Cambria"/>
              </a:rPr>
              <a:t>sesuai</a:t>
            </a:r>
            <a:r>
              <a:rPr sz="3000" spc="-65" dirty="0">
                <a:latin typeface="Cambria"/>
                <a:cs typeface="Cambria"/>
              </a:rPr>
              <a:t> </a:t>
            </a:r>
            <a:r>
              <a:rPr sz="3000" spc="-30" dirty="0">
                <a:latin typeface="Cambria"/>
                <a:cs typeface="Cambria"/>
              </a:rPr>
              <a:t>untuk</a:t>
            </a:r>
            <a:r>
              <a:rPr sz="3000" spc="-100" dirty="0">
                <a:latin typeface="Cambria"/>
                <a:cs typeface="Cambria"/>
              </a:rPr>
              <a:t> segmen</a:t>
            </a:r>
            <a:r>
              <a:rPr sz="3000" spc="-65" dirty="0">
                <a:latin typeface="Cambria"/>
                <a:cs typeface="Cambria"/>
              </a:rPr>
              <a:t> </a:t>
            </a:r>
            <a:r>
              <a:rPr sz="3000" spc="-10" dirty="0">
                <a:latin typeface="Cambria"/>
                <a:cs typeface="Cambria"/>
              </a:rPr>
              <a:t>sasaran.</a:t>
            </a:r>
            <a:endParaRPr sz="3000">
              <a:latin typeface="Cambria"/>
              <a:cs typeface="Cambria"/>
            </a:endParaRPr>
          </a:p>
          <a:p>
            <a:pPr marL="398780">
              <a:lnSpc>
                <a:spcPct val="100000"/>
              </a:lnSpc>
              <a:spcBef>
                <a:spcPts val="525"/>
              </a:spcBef>
            </a:pPr>
            <a:r>
              <a:rPr sz="3000" spc="-65" dirty="0">
                <a:latin typeface="Cambria"/>
                <a:cs typeface="Cambria"/>
              </a:rPr>
              <a:t>Mereka</a:t>
            </a:r>
            <a:r>
              <a:rPr sz="3000" spc="-40" dirty="0">
                <a:latin typeface="Cambria"/>
                <a:cs typeface="Cambria"/>
              </a:rPr>
              <a:t> </a:t>
            </a:r>
            <a:r>
              <a:rPr sz="3000" spc="-100" dirty="0">
                <a:latin typeface="Cambria"/>
                <a:cs typeface="Cambria"/>
              </a:rPr>
              <a:t>lebih</a:t>
            </a:r>
            <a:r>
              <a:rPr sz="3000" spc="-40" dirty="0">
                <a:latin typeface="Cambria"/>
                <a:cs typeface="Cambria"/>
              </a:rPr>
              <a:t> </a:t>
            </a:r>
            <a:r>
              <a:rPr sz="3000" spc="-105" dirty="0">
                <a:latin typeface="Cambria"/>
                <a:cs typeface="Cambria"/>
              </a:rPr>
              <a:t>mampu</a:t>
            </a:r>
            <a:r>
              <a:rPr sz="3000" spc="-35" dirty="0">
                <a:latin typeface="Cambria"/>
                <a:cs typeface="Cambria"/>
              </a:rPr>
              <a:t> </a:t>
            </a:r>
            <a:r>
              <a:rPr sz="3000" spc="-110" dirty="0">
                <a:latin typeface="Cambria"/>
                <a:cs typeface="Cambria"/>
              </a:rPr>
              <a:t>memilih</a:t>
            </a:r>
            <a:r>
              <a:rPr sz="3000" spc="-40" dirty="0">
                <a:latin typeface="Cambria"/>
                <a:cs typeface="Cambria"/>
              </a:rPr>
              <a:t> </a:t>
            </a:r>
            <a:r>
              <a:rPr sz="3000" spc="-95" dirty="0">
                <a:latin typeface="Cambria"/>
                <a:cs typeface="Cambria"/>
              </a:rPr>
              <a:t>komunikasi</a:t>
            </a:r>
            <a:r>
              <a:rPr sz="3000" spc="-35" dirty="0">
                <a:latin typeface="Cambria"/>
                <a:cs typeface="Cambria"/>
              </a:rPr>
              <a:t> </a:t>
            </a:r>
            <a:r>
              <a:rPr sz="3000" spc="-70" dirty="0">
                <a:latin typeface="Cambria"/>
                <a:cs typeface="Cambria"/>
              </a:rPr>
              <a:t>dan</a:t>
            </a:r>
            <a:r>
              <a:rPr sz="3000" spc="-40" dirty="0">
                <a:latin typeface="Cambria"/>
                <a:cs typeface="Cambria"/>
              </a:rPr>
              <a:t> </a:t>
            </a:r>
            <a:r>
              <a:rPr sz="3000" spc="-110" dirty="0">
                <a:latin typeface="Cambria"/>
                <a:cs typeface="Cambria"/>
              </a:rPr>
              <a:t>distribusi</a:t>
            </a:r>
            <a:r>
              <a:rPr sz="3000" spc="-35" dirty="0">
                <a:latin typeface="Cambria"/>
                <a:cs typeface="Cambria"/>
              </a:rPr>
              <a:t> </a:t>
            </a:r>
            <a:r>
              <a:rPr sz="3000" spc="-10" dirty="0">
                <a:latin typeface="Cambria"/>
                <a:cs typeface="Cambria"/>
              </a:rPr>
              <a:t>terbaik</a:t>
            </a:r>
            <a:endParaRPr sz="3000">
              <a:latin typeface="Cambria"/>
              <a:cs typeface="Cambria"/>
            </a:endParaRPr>
          </a:p>
          <a:p>
            <a:pPr marL="398780" marR="326390">
              <a:lnSpc>
                <a:spcPct val="114599"/>
              </a:lnSpc>
            </a:pPr>
            <a:r>
              <a:rPr sz="3000" spc="-65" dirty="0">
                <a:latin typeface="Cambria"/>
                <a:cs typeface="Cambria"/>
              </a:rPr>
              <a:t>Mereka</a:t>
            </a:r>
            <a:r>
              <a:rPr sz="3000" spc="-40" dirty="0">
                <a:latin typeface="Cambria"/>
                <a:cs typeface="Cambria"/>
              </a:rPr>
              <a:t> </a:t>
            </a:r>
            <a:r>
              <a:rPr sz="3000" spc="-105" dirty="0">
                <a:latin typeface="Cambria"/>
                <a:cs typeface="Cambria"/>
              </a:rPr>
              <a:t>memiliki</a:t>
            </a:r>
            <a:r>
              <a:rPr sz="3000" spc="-35" dirty="0">
                <a:latin typeface="Cambria"/>
                <a:cs typeface="Cambria"/>
              </a:rPr>
              <a:t> </a:t>
            </a:r>
            <a:r>
              <a:rPr sz="3000" spc="-90" dirty="0">
                <a:latin typeface="Cambria"/>
                <a:cs typeface="Cambria"/>
              </a:rPr>
              <a:t>pandangan</a:t>
            </a:r>
            <a:r>
              <a:rPr sz="3000" spc="-40" dirty="0">
                <a:latin typeface="Cambria"/>
                <a:cs typeface="Cambria"/>
              </a:rPr>
              <a:t> </a:t>
            </a:r>
            <a:r>
              <a:rPr sz="3000" spc="-95" dirty="0">
                <a:latin typeface="Cambria"/>
                <a:cs typeface="Cambria"/>
              </a:rPr>
              <a:t>yang</a:t>
            </a:r>
            <a:r>
              <a:rPr sz="3000" spc="-35" dirty="0">
                <a:latin typeface="Cambria"/>
                <a:cs typeface="Cambria"/>
              </a:rPr>
              <a:t> </a:t>
            </a:r>
            <a:r>
              <a:rPr sz="3000" spc="-100" dirty="0">
                <a:latin typeface="Cambria"/>
                <a:cs typeface="Cambria"/>
              </a:rPr>
              <a:t>lebih</a:t>
            </a:r>
            <a:r>
              <a:rPr sz="3000" spc="-40" dirty="0">
                <a:latin typeface="Cambria"/>
                <a:cs typeface="Cambria"/>
              </a:rPr>
              <a:t> </a:t>
            </a:r>
            <a:r>
              <a:rPr sz="3000" spc="-110" dirty="0">
                <a:latin typeface="Cambria"/>
                <a:cs typeface="Cambria"/>
              </a:rPr>
              <a:t>jelas</a:t>
            </a:r>
            <a:r>
              <a:rPr sz="3000" spc="-35" dirty="0">
                <a:latin typeface="Cambria"/>
                <a:cs typeface="Cambria"/>
              </a:rPr>
              <a:t> </a:t>
            </a:r>
            <a:r>
              <a:rPr sz="3000" spc="-90" dirty="0">
                <a:latin typeface="Cambria"/>
                <a:cs typeface="Cambria"/>
              </a:rPr>
              <a:t>mengenai</a:t>
            </a:r>
            <a:r>
              <a:rPr sz="3000" spc="-40" dirty="0">
                <a:latin typeface="Cambria"/>
                <a:cs typeface="Cambria"/>
              </a:rPr>
              <a:t> </a:t>
            </a:r>
            <a:r>
              <a:rPr sz="3000" spc="-95" dirty="0">
                <a:latin typeface="Cambria"/>
                <a:cs typeface="Cambria"/>
              </a:rPr>
              <a:t>pesaing</a:t>
            </a:r>
            <a:r>
              <a:rPr sz="3000" spc="-35" dirty="0">
                <a:latin typeface="Cambria"/>
                <a:cs typeface="Cambria"/>
              </a:rPr>
              <a:t> </a:t>
            </a:r>
            <a:r>
              <a:rPr sz="3000" spc="-125" dirty="0">
                <a:latin typeface="Cambria"/>
                <a:cs typeface="Cambria"/>
              </a:rPr>
              <a:t>mereka</a:t>
            </a:r>
            <a:r>
              <a:rPr sz="3000" spc="-40" dirty="0">
                <a:latin typeface="Cambria"/>
                <a:cs typeface="Cambria"/>
              </a:rPr>
              <a:t> </a:t>
            </a:r>
            <a:r>
              <a:rPr sz="3000" spc="-110" dirty="0">
                <a:latin typeface="Cambria"/>
                <a:cs typeface="Cambria"/>
              </a:rPr>
              <a:t>perusahaan</a:t>
            </a:r>
            <a:r>
              <a:rPr sz="3000" spc="-35" dirty="0">
                <a:latin typeface="Cambria"/>
                <a:cs typeface="Cambria"/>
              </a:rPr>
              <a:t> </a:t>
            </a:r>
            <a:r>
              <a:rPr sz="3000" spc="-100" dirty="0">
                <a:latin typeface="Cambria"/>
                <a:cs typeface="Cambria"/>
              </a:rPr>
              <a:t>mana</a:t>
            </a:r>
            <a:r>
              <a:rPr sz="3000" spc="-40" dirty="0">
                <a:latin typeface="Cambria"/>
                <a:cs typeface="Cambria"/>
              </a:rPr>
              <a:t> </a:t>
            </a:r>
            <a:r>
              <a:rPr sz="3000" spc="-20" dirty="0">
                <a:latin typeface="Cambria"/>
                <a:cs typeface="Cambria"/>
              </a:rPr>
              <a:t>yang </a:t>
            </a:r>
            <a:r>
              <a:rPr sz="3000" spc="-80" dirty="0">
                <a:latin typeface="Cambria"/>
                <a:cs typeface="Cambria"/>
              </a:rPr>
              <a:t>mengincar </a:t>
            </a:r>
            <a:r>
              <a:rPr sz="3000" spc="-100" dirty="0">
                <a:latin typeface="Cambria"/>
                <a:cs typeface="Cambria"/>
              </a:rPr>
              <a:t>segmen</a:t>
            </a:r>
            <a:r>
              <a:rPr sz="3000" spc="-55" dirty="0">
                <a:latin typeface="Cambria"/>
                <a:cs typeface="Cambria"/>
              </a:rPr>
              <a:t> </a:t>
            </a:r>
            <a:r>
              <a:rPr sz="3000" spc="-95" dirty="0">
                <a:latin typeface="Cambria"/>
                <a:cs typeface="Cambria"/>
              </a:rPr>
              <a:t>yang</a:t>
            </a:r>
            <a:r>
              <a:rPr sz="3000" spc="-50" dirty="0">
                <a:latin typeface="Cambria"/>
                <a:cs typeface="Cambria"/>
              </a:rPr>
              <a:t> </a:t>
            </a:r>
            <a:r>
              <a:rPr sz="3000" spc="-140" dirty="0">
                <a:latin typeface="Cambria"/>
                <a:cs typeface="Cambria"/>
              </a:rPr>
              <a:t>sama</a:t>
            </a:r>
            <a:r>
              <a:rPr sz="3000" spc="-25" dirty="0">
                <a:latin typeface="Cambria"/>
                <a:cs typeface="Cambria"/>
              </a:rPr>
              <a:t> </a:t>
            </a:r>
            <a:r>
              <a:rPr sz="3000" spc="-10" dirty="0">
                <a:latin typeface="Cambria"/>
                <a:cs typeface="Cambria"/>
              </a:rPr>
              <a:t>saluran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7724" y="6571106"/>
            <a:ext cx="133350" cy="1333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7724" y="7771256"/>
            <a:ext cx="133350" cy="13335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8246725" cy="1047750"/>
            <a:chOff x="0" y="0"/>
            <a:chExt cx="18246725" cy="104775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2095" cy="1028700"/>
            </a:xfrm>
            <a:custGeom>
              <a:avLst/>
              <a:gdLst/>
              <a:ahLst/>
              <a:cxnLst/>
              <a:rect l="l" t="t" r="r" b="b"/>
              <a:pathLst>
                <a:path w="9142095" h="1028700">
                  <a:moveTo>
                    <a:pt x="0" y="0"/>
                  </a:moveTo>
                  <a:lnTo>
                    <a:pt x="9142080" y="0"/>
                  </a:lnTo>
                  <a:lnTo>
                    <a:pt x="9142080" y="1028178"/>
                  </a:lnTo>
                  <a:lnTo>
                    <a:pt x="0" y="1028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35473" y="0"/>
              <a:ext cx="9542780" cy="794385"/>
            </a:xfrm>
            <a:custGeom>
              <a:avLst/>
              <a:gdLst/>
              <a:ahLst/>
              <a:cxnLst/>
              <a:rect l="l" t="t" r="r" b="b"/>
              <a:pathLst>
                <a:path w="9542780" h="794385">
                  <a:moveTo>
                    <a:pt x="9542491" y="793896"/>
                  </a:moveTo>
                  <a:lnTo>
                    <a:pt x="0" y="793896"/>
                  </a:lnTo>
                  <a:lnTo>
                    <a:pt x="0" y="0"/>
                  </a:lnTo>
                  <a:lnTo>
                    <a:pt x="9542491" y="0"/>
                  </a:lnTo>
                  <a:lnTo>
                    <a:pt x="9542491" y="793896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2080" y="1028178"/>
              <a:ext cx="9104630" cy="0"/>
            </a:xfrm>
            <a:custGeom>
              <a:avLst/>
              <a:gdLst/>
              <a:ahLst/>
              <a:cxnLst/>
              <a:rect l="l" t="t" r="r" b="b"/>
              <a:pathLst>
                <a:path w="9104630">
                  <a:moveTo>
                    <a:pt x="0" y="0"/>
                  </a:moveTo>
                  <a:lnTo>
                    <a:pt x="9104412" y="0"/>
                  </a:lnTo>
                </a:path>
              </a:pathLst>
            </a:custGeom>
            <a:ln w="3809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5150625" y="8236117"/>
            <a:ext cx="3137535" cy="2051050"/>
            <a:chOff x="15150625" y="8236117"/>
            <a:chExt cx="3137535" cy="2051050"/>
          </a:xfrm>
        </p:grpSpPr>
        <p:sp>
          <p:nvSpPr>
            <p:cNvPr id="9" name="object 9"/>
            <p:cNvSpPr/>
            <p:nvPr/>
          </p:nvSpPr>
          <p:spPr>
            <a:xfrm>
              <a:off x="16237108" y="8236117"/>
              <a:ext cx="2051050" cy="2051050"/>
            </a:xfrm>
            <a:custGeom>
              <a:avLst/>
              <a:gdLst/>
              <a:ahLst/>
              <a:cxnLst/>
              <a:rect l="l" t="t" r="r" b="b"/>
              <a:pathLst>
                <a:path w="2051050" h="2051050">
                  <a:moveTo>
                    <a:pt x="2050881" y="2050881"/>
                  </a:moveTo>
                  <a:lnTo>
                    <a:pt x="0" y="2050881"/>
                  </a:lnTo>
                  <a:lnTo>
                    <a:pt x="2050881" y="0"/>
                  </a:lnTo>
                  <a:lnTo>
                    <a:pt x="2050881" y="2050881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50625" y="8566951"/>
              <a:ext cx="3137535" cy="1720214"/>
            </a:xfrm>
            <a:custGeom>
              <a:avLst/>
              <a:gdLst/>
              <a:ahLst/>
              <a:cxnLst/>
              <a:rect l="l" t="t" r="r" b="b"/>
              <a:pathLst>
                <a:path w="3137534" h="1720215">
                  <a:moveTo>
                    <a:pt x="3137364" y="1720047"/>
                  </a:moveTo>
                  <a:lnTo>
                    <a:pt x="0" y="1720047"/>
                  </a:lnTo>
                  <a:lnTo>
                    <a:pt x="1720047" y="0"/>
                  </a:lnTo>
                  <a:lnTo>
                    <a:pt x="3137364" y="1417191"/>
                  </a:lnTo>
                  <a:lnTo>
                    <a:pt x="3137364" y="1720047"/>
                  </a:lnTo>
                  <a:close/>
                </a:path>
              </a:pathLst>
            </a:custGeom>
            <a:solidFill>
              <a:srgbClr val="2F7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38446" y="2351613"/>
            <a:ext cx="13338810" cy="6299200"/>
          </a:xfrm>
          <a:prstGeom prst="rect">
            <a:avLst/>
          </a:prstGeom>
        </p:spPr>
        <p:txBody>
          <a:bodyPr vert="horz" wrap="square" lIns="0" tIns="267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sz="3800" spc="-80" dirty="0">
                <a:latin typeface="Trebuchet MS"/>
                <a:cs typeface="Trebuchet MS"/>
              </a:rPr>
              <a:t>Tingkatan</a:t>
            </a:r>
            <a:r>
              <a:rPr sz="3800" spc="-175" dirty="0">
                <a:latin typeface="Trebuchet MS"/>
                <a:cs typeface="Trebuchet MS"/>
              </a:rPr>
              <a:t> </a:t>
            </a:r>
            <a:r>
              <a:rPr sz="3800" spc="-40" dirty="0">
                <a:latin typeface="Trebuchet MS"/>
                <a:cs typeface="Trebuchet MS"/>
              </a:rPr>
              <a:t>Segmentasi</a:t>
            </a:r>
            <a:r>
              <a:rPr sz="3800" spc="-175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Pasar</a:t>
            </a:r>
            <a:endParaRPr sz="3800">
              <a:latin typeface="Trebuchet MS"/>
              <a:cs typeface="Trebuchet MS"/>
            </a:endParaRPr>
          </a:p>
          <a:p>
            <a:pPr marL="92075" marR="5080" indent="-49530">
              <a:lnSpc>
                <a:spcPct val="116799"/>
              </a:lnSpc>
              <a:spcBef>
                <a:spcPts val="1250"/>
              </a:spcBef>
              <a:buAutoNum type="arabicPeriod"/>
              <a:tabLst>
                <a:tab pos="485775" algn="l"/>
              </a:tabLst>
            </a:pPr>
            <a:r>
              <a:rPr sz="3800" spc="-75" dirty="0">
                <a:latin typeface="Trebuchet MS"/>
                <a:cs typeface="Trebuchet MS"/>
              </a:rPr>
              <a:t>	Namun,</a:t>
            </a:r>
            <a:r>
              <a:rPr sz="3800" spc="-190" dirty="0">
                <a:latin typeface="Trebuchet MS"/>
                <a:cs typeface="Trebuchet MS"/>
              </a:rPr>
              <a:t> </a:t>
            </a:r>
            <a:r>
              <a:rPr sz="3800" spc="-65" dirty="0">
                <a:latin typeface="Trebuchet MS"/>
                <a:cs typeface="Trebuchet MS"/>
              </a:rPr>
              <a:t>tidak</a:t>
            </a:r>
            <a:r>
              <a:rPr sz="3800" spc="-180" dirty="0">
                <a:latin typeface="Trebuchet MS"/>
                <a:cs typeface="Trebuchet MS"/>
              </a:rPr>
              <a:t> </a:t>
            </a:r>
            <a:r>
              <a:rPr sz="3800" spc="-30" dirty="0">
                <a:latin typeface="Trebuchet MS"/>
                <a:cs typeface="Trebuchet MS"/>
              </a:rPr>
              <a:t>masuk</a:t>
            </a:r>
            <a:r>
              <a:rPr sz="3800" spc="-185" dirty="0">
                <a:latin typeface="Trebuchet MS"/>
                <a:cs typeface="Trebuchet MS"/>
              </a:rPr>
              <a:t> </a:t>
            </a:r>
            <a:r>
              <a:rPr sz="3800" spc="-75" dirty="0">
                <a:latin typeface="Trebuchet MS"/>
                <a:cs typeface="Trebuchet MS"/>
              </a:rPr>
              <a:t>akal</a:t>
            </a:r>
            <a:r>
              <a:rPr sz="3800" spc="-180" dirty="0">
                <a:latin typeface="Trebuchet MS"/>
                <a:cs typeface="Trebuchet MS"/>
              </a:rPr>
              <a:t> </a:t>
            </a:r>
            <a:r>
              <a:rPr sz="3800" spc="-45" dirty="0">
                <a:latin typeface="Trebuchet MS"/>
                <a:cs typeface="Trebuchet MS"/>
              </a:rPr>
              <a:t>untuk</a:t>
            </a:r>
            <a:r>
              <a:rPr sz="3800" spc="-185" dirty="0">
                <a:latin typeface="Trebuchet MS"/>
                <a:cs typeface="Trebuchet MS"/>
              </a:rPr>
              <a:t> </a:t>
            </a:r>
            <a:r>
              <a:rPr sz="3800" spc="-95" dirty="0">
                <a:latin typeface="Trebuchet MS"/>
                <a:cs typeface="Trebuchet MS"/>
              </a:rPr>
              <a:t>berasumsi</a:t>
            </a:r>
            <a:r>
              <a:rPr sz="3800" spc="-180" dirty="0">
                <a:latin typeface="Trebuchet MS"/>
                <a:cs typeface="Trebuchet MS"/>
              </a:rPr>
              <a:t> </a:t>
            </a:r>
            <a:r>
              <a:rPr sz="3800" spc="-110" dirty="0">
                <a:latin typeface="Trebuchet MS"/>
                <a:cs typeface="Trebuchet MS"/>
              </a:rPr>
              <a:t>bahwa</a:t>
            </a:r>
            <a:r>
              <a:rPr sz="3800" spc="-175" dirty="0">
                <a:latin typeface="Trebuchet MS"/>
                <a:cs typeface="Trebuchet MS"/>
              </a:rPr>
              <a:t> </a:t>
            </a:r>
            <a:r>
              <a:rPr sz="3800" spc="-75" dirty="0">
                <a:latin typeface="Trebuchet MS"/>
                <a:cs typeface="Trebuchet MS"/>
              </a:rPr>
              <a:t>orang-</a:t>
            </a:r>
            <a:r>
              <a:rPr sz="3800" spc="-10" dirty="0">
                <a:latin typeface="Trebuchet MS"/>
                <a:cs typeface="Trebuchet MS"/>
              </a:rPr>
              <a:t>orang </a:t>
            </a:r>
            <a:r>
              <a:rPr sz="3800" spc="-130" dirty="0">
                <a:latin typeface="Trebuchet MS"/>
                <a:cs typeface="Trebuchet MS"/>
              </a:rPr>
              <a:t>dalam</a:t>
            </a:r>
            <a:r>
              <a:rPr sz="3800" spc="-160" dirty="0">
                <a:latin typeface="Trebuchet MS"/>
                <a:cs typeface="Trebuchet MS"/>
              </a:rPr>
              <a:t> </a:t>
            </a:r>
            <a:r>
              <a:rPr sz="3800" spc="-60" dirty="0">
                <a:latin typeface="Trebuchet MS"/>
                <a:cs typeface="Trebuchet MS"/>
              </a:rPr>
              <a:t>segmen</a:t>
            </a:r>
            <a:r>
              <a:rPr sz="3800" spc="-225" dirty="0">
                <a:latin typeface="Trebuchet MS"/>
                <a:cs typeface="Trebuchet MS"/>
              </a:rPr>
              <a:t> </a:t>
            </a:r>
            <a:r>
              <a:rPr sz="3800" spc="-130" dirty="0">
                <a:latin typeface="Trebuchet MS"/>
                <a:cs typeface="Trebuchet MS"/>
              </a:rPr>
              <a:t>tersebut</a:t>
            </a:r>
            <a:r>
              <a:rPr sz="3800" spc="-160" dirty="0">
                <a:latin typeface="Trebuchet MS"/>
                <a:cs typeface="Trebuchet MS"/>
              </a:rPr>
              <a:t> </a:t>
            </a:r>
            <a:r>
              <a:rPr sz="3800" spc="-60" dirty="0">
                <a:latin typeface="Trebuchet MS"/>
                <a:cs typeface="Trebuchet MS"/>
              </a:rPr>
              <a:t>pun</a:t>
            </a:r>
            <a:r>
              <a:rPr sz="3800" spc="-200" dirty="0">
                <a:latin typeface="Trebuchet MS"/>
                <a:cs typeface="Trebuchet MS"/>
              </a:rPr>
              <a:t> </a:t>
            </a:r>
            <a:r>
              <a:rPr sz="3800" spc="-55" dirty="0">
                <a:latin typeface="Trebuchet MS"/>
                <a:cs typeface="Trebuchet MS"/>
              </a:rPr>
              <a:t>menginginkan</a:t>
            </a:r>
            <a:r>
              <a:rPr sz="3800" spc="-185" dirty="0">
                <a:latin typeface="Trebuchet MS"/>
                <a:cs typeface="Trebuchet MS"/>
              </a:rPr>
              <a:t> </a:t>
            </a:r>
            <a:r>
              <a:rPr sz="3800" spc="-95" dirty="0">
                <a:latin typeface="Trebuchet MS"/>
                <a:cs typeface="Trebuchet MS"/>
              </a:rPr>
              <a:t>hal</a:t>
            </a:r>
            <a:r>
              <a:rPr sz="3800" spc="-185" dirty="0">
                <a:latin typeface="Trebuchet MS"/>
                <a:cs typeface="Trebuchet MS"/>
              </a:rPr>
              <a:t> </a:t>
            </a:r>
            <a:r>
              <a:rPr sz="3800" spc="-45" dirty="0">
                <a:latin typeface="Trebuchet MS"/>
                <a:cs typeface="Trebuchet MS"/>
              </a:rPr>
              <a:t>yang</a:t>
            </a:r>
            <a:r>
              <a:rPr sz="3800" spc="-190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sama!</a:t>
            </a:r>
            <a:endParaRPr sz="3800">
              <a:latin typeface="Trebuchet MS"/>
              <a:cs typeface="Trebuchet MS"/>
            </a:endParaRPr>
          </a:p>
          <a:p>
            <a:pPr marL="487045" indent="-44323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487045" algn="l"/>
              </a:tabLst>
            </a:pPr>
            <a:r>
              <a:rPr sz="3800" spc="50" dirty="0">
                <a:latin typeface="Trebuchet MS"/>
                <a:cs typeface="Trebuchet MS"/>
              </a:rPr>
              <a:t>Solusi?</a:t>
            </a:r>
            <a:r>
              <a:rPr sz="3800" spc="-85" dirty="0">
                <a:latin typeface="Trebuchet MS"/>
                <a:cs typeface="Trebuchet MS"/>
              </a:rPr>
              <a:t> </a:t>
            </a:r>
            <a:r>
              <a:rPr sz="3800" spc="-110" dirty="0">
                <a:latin typeface="Trebuchet MS"/>
                <a:cs typeface="Trebuchet MS"/>
              </a:rPr>
              <a:t>Penawaran</a:t>
            </a:r>
            <a:r>
              <a:rPr sz="3800" spc="-80" dirty="0">
                <a:latin typeface="Trebuchet MS"/>
                <a:cs typeface="Trebuchet MS"/>
              </a:rPr>
              <a:t> </a:t>
            </a:r>
            <a:r>
              <a:rPr sz="3800" spc="-60" dirty="0">
                <a:latin typeface="Trebuchet MS"/>
                <a:cs typeface="Trebuchet MS"/>
              </a:rPr>
              <a:t>Pasar</a:t>
            </a:r>
            <a:r>
              <a:rPr sz="3800" spc="-80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Fleksibel!</a:t>
            </a:r>
            <a:endParaRPr sz="3800">
              <a:latin typeface="Trebuchet MS"/>
              <a:cs typeface="Trebuchet MS"/>
            </a:endParaRPr>
          </a:p>
          <a:p>
            <a:pPr marL="485775" indent="-44323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485775" algn="l"/>
              </a:tabLst>
            </a:pPr>
            <a:r>
              <a:rPr sz="3800" spc="-114" dirty="0">
                <a:latin typeface="Trebuchet MS"/>
                <a:cs typeface="Trebuchet MS"/>
              </a:rPr>
              <a:t>Penawaran</a:t>
            </a:r>
            <a:r>
              <a:rPr sz="3800" spc="-165" dirty="0">
                <a:latin typeface="Trebuchet MS"/>
                <a:cs typeface="Trebuchet MS"/>
              </a:rPr>
              <a:t> </a:t>
            </a:r>
            <a:r>
              <a:rPr sz="3800" spc="-110" dirty="0">
                <a:latin typeface="Trebuchet MS"/>
                <a:cs typeface="Trebuchet MS"/>
              </a:rPr>
              <a:t>pasar</a:t>
            </a:r>
            <a:r>
              <a:rPr sz="3800" spc="-165" dirty="0">
                <a:latin typeface="Trebuchet MS"/>
                <a:cs typeface="Trebuchet MS"/>
              </a:rPr>
              <a:t> </a:t>
            </a:r>
            <a:r>
              <a:rPr sz="3800" spc="-60" dirty="0">
                <a:latin typeface="Trebuchet MS"/>
                <a:cs typeface="Trebuchet MS"/>
              </a:rPr>
              <a:t>fleksibel</a:t>
            </a:r>
            <a:r>
              <a:rPr sz="3800" spc="-165" dirty="0">
                <a:latin typeface="Trebuchet MS"/>
                <a:cs typeface="Trebuchet MS"/>
              </a:rPr>
              <a:t> </a:t>
            </a:r>
            <a:r>
              <a:rPr sz="3800" spc="-114" dirty="0">
                <a:latin typeface="Trebuchet MS"/>
                <a:cs typeface="Trebuchet MS"/>
              </a:rPr>
              <a:t>terdiri</a:t>
            </a:r>
            <a:r>
              <a:rPr sz="3800" spc="-165" dirty="0">
                <a:latin typeface="Trebuchet MS"/>
                <a:cs typeface="Trebuchet MS"/>
              </a:rPr>
              <a:t> </a:t>
            </a:r>
            <a:r>
              <a:rPr sz="3800" spc="-105" dirty="0">
                <a:latin typeface="Trebuchet MS"/>
                <a:cs typeface="Trebuchet MS"/>
              </a:rPr>
              <a:t>dari</a:t>
            </a:r>
            <a:r>
              <a:rPr sz="3800" spc="-165" dirty="0">
                <a:latin typeface="Trebuchet MS"/>
                <a:cs typeface="Trebuchet MS"/>
              </a:rPr>
              <a:t> </a:t>
            </a:r>
            <a:r>
              <a:rPr sz="3800" spc="-105" dirty="0">
                <a:latin typeface="Trebuchet MS"/>
                <a:cs typeface="Trebuchet MS"/>
              </a:rPr>
              <a:t>dua</a:t>
            </a:r>
            <a:r>
              <a:rPr sz="3800" spc="-165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bagian:</a:t>
            </a:r>
            <a:endParaRPr sz="3800">
              <a:latin typeface="Trebuchet MS"/>
              <a:cs typeface="Trebuchet MS"/>
            </a:endParaRPr>
          </a:p>
          <a:p>
            <a:pPr marL="932815" marR="1195070">
              <a:lnSpc>
                <a:spcPct val="115799"/>
              </a:lnSpc>
              <a:spcBef>
                <a:spcPts val="1375"/>
              </a:spcBef>
            </a:pPr>
            <a:r>
              <a:rPr sz="3400" spc="-10" dirty="0">
                <a:latin typeface="Cambria"/>
                <a:cs typeface="Cambria"/>
              </a:rPr>
              <a:t>Naked</a:t>
            </a:r>
            <a:r>
              <a:rPr sz="3400" spc="-70" dirty="0">
                <a:latin typeface="Cambria"/>
                <a:cs typeface="Cambria"/>
              </a:rPr>
              <a:t> </a:t>
            </a:r>
            <a:r>
              <a:rPr sz="3400" spc="-80" dirty="0">
                <a:latin typeface="Cambria"/>
                <a:cs typeface="Cambria"/>
              </a:rPr>
              <a:t>solution</a:t>
            </a:r>
            <a:r>
              <a:rPr sz="3400" spc="-7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:</a:t>
            </a:r>
            <a:r>
              <a:rPr sz="3400" spc="-65" dirty="0">
                <a:latin typeface="Cambria"/>
                <a:cs typeface="Cambria"/>
              </a:rPr>
              <a:t> </a:t>
            </a:r>
            <a:r>
              <a:rPr sz="3400" spc="-95" dirty="0">
                <a:latin typeface="Cambria"/>
                <a:cs typeface="Cambria"/>
              </a:rPr>
              <a:t>mengandung</a:t>
            </a:r>
            <a:r>
              <a:rPr sz="3400" spc="-65" dirty="0">
                <a:latin typeface="Cambria"/>
                <a:cs typeface="Cambria"/>
              </a:rPr>
              <a:t> </a:t>
            </a:r>
            <a:r>
              <a:rPr sz="3400" spc="-125" dirty="0">
                <a:latin typeface="Cambria"/>
                <a:cs typeface="Cambria"/>
              </a:rPr>
              <a:t>elemen</a:t>
            </a:r>
            <a:r>
              <a:rPr sz="3400" spc="-65" dirty="0">
                <a:latin typeface="Cambria"/>
                <a:cs typeface="Cambria"/>
              </a:rPr>
              <a:t> </a:t>
            </a:r>
            <a:r>
              <a:rPr sz="3400" spc="-114" dirty="0">
                <a:latin typeface="Cambria"/>
                <a:cs typeface="Cambria"/>
              </a:rPr>
              <a:t>produk/jasa</a:t>
            </a:r>
            <a:r>
              <a:rPr sz="3400" spc="-65" dirty="0">
                <a:latin typeface="Cambria"/>
                <a:cs typeface="Cambria"/>
              </a:rPr>
              <a:t> </a:t>
            </a:r>
            <a:r>
              <a:rPr sz="3400" spc="-110" dirty="0">
                <a:latin typeface="Cambria"/>
                <a:cs typeface="Cambria"/>
              </a:rPr>
              <a:t>yang</a:t>
            </a:r>
            <a:r>
              <a:rPr sz="3400" spc="-65" dirty="0">
                <a:latin typeface="Cambria"/>
                <a:cs typeface="Cambria"/>
              </a:rPr>
              <a:t> </a:t>
            </a:r>
            <a:r>
              <a:rPr sz="3400" spc="-35" dirty="0">
                <a:latin typeface="Cambria"/>
                <a:cs typeface="Cambria"/>
              </a:rPr>
              <a:t>seluruh </a:t>
            </a:r>
            <a:r>
              <a:rPr sz="3400" spc="-100" dirty="0">
                <a:latin typeface="Cambria"/>
                <a:cs typeface="Cambria"/>
              </a:rPr>
              <a:t>anggotanya</a:t>
            </a:r>
            <a:r>
              <a:rPr sz="3400" spc="-45" dirty="0">
                <a:latin typeface="Cambria"/>
                <a:cs typeface="Cambria"/>
              </a:rPr>
              <a:t> </a:t>
            </a:r>
            <a:r>
              <a:rPr sz="3400" spc="-125" dirty="0">
                <a:latin typeface="Cambria"/>
                <a:cs typeface="Cambria"/>
              </a:rPr>
              <a:t>bernilai</a:t>
            </a:r>
            <a:r>
              <a:rPr sz="3400" spc="-40" dirty="0">
                <a:latin typeface="Cambria"/>
                <a:cs typeface="Cambria"/>
              </a:rPr>
              <a:t> </a:t>
            </a:r>
            <a:r>
              <a:rPr sz="3400" spc="-125" dirty="0">
                <a:latin typeface="Cambria"/>
                <a:cs typeface="Cambria"/>
              </a:rPr>
              <a:t>segmen</a:t>
            </a:r>
            <a:r>
              <a:rPr sz="3400" spc="-40" dirty="0">
                <a:latin typeface="Cambria"/>
                <a:cs typeface="Cambria"/>
              </a:rPr>
              <a:t> </a:t>
            </a:r>
            <a:r>
              <a:rPr sz="3400" spc="-110" dirty="0">
                <a:latin typeface="Cambria"/>
                <a:cs typeface="Cambria"/>
              </a:rPr>
              <a:t>yang</a:t>
            </a:r>
            <a:r>
              <a:rPr sz="3400" spc="-45" dirty="0">
                <a:latin typeface="Cambria"/>
                <a:cs typeface="Cambria"/>
              </a:rPr>
              <a:t> </a:t>
            </a:r>
            <a:r>
              <a:rPr sz="3400" spc="-20" dirty="0">
                <a:latin typeface="Cambria"/>
                <a:cs typeface="Cambria"/>
              </a:rPr>
              <a:t>sama</a:t>
            </a:r>
            <a:endParaRPr sz="3400">
              <a:latin typeface="Cambria"/>
              <a:cs typeface="Cambria"/>
            </a:endParaRPr>
          </a:p>
          <a:p>
            <a:pPr marL="932815" marR="2468245">
              <a:lnSpc>
                <a:spcPct val="115799"/>
              </a:lnSpc>
            </a:pPr>
            <a:r>
              <a:rPr sz="3400" dirty="0">
                <a:latin typeface="Cambria"/>
                <a:cs typeface="Cambria"/>
              </a:rPr>
              <a:t>Opsi</a:t>
            </a:r>
            <a:r>
              <a:rPr sz="3400" spc="-20" dirty="0">
                <a:latin typeface="Cambria"/>
                <a:cs typeface="Cambria"/>
              </a:rPr>
              <a:t> </a:t>
            </a:r>
            <a:r>
              <a:rPr sz="3400" spc="-145" dirty="0">
                <a:latin typeface="Cambria"/>
                <a:cs typeface="Cambria"/>
              </a:rPr>
              <a:t>diskresi:</a:t>
            </a:r>
            <a:r>
              <a:rPr sz="3400" spc="-15" dirty="0">
                <a:latin typeface="Cambria"/>
                <a:cs typeface="Cambria"/>
              </a:rPr>
              <a:t> </a:t>
            </a:r>
            <a:r>
              <a:rPr sz="3400" spc="-80" dirty="0">
                <a:latin typeface="Cambria"/>
                <a:cs typeface="Cambria"/>
              </a:rPr>
              <a:t>elemen-</a:t>
            </a:r>
            <a:r>
              <a:rPr sz="3400" spc="-125" dirty="0">
                <a:latin typeface="Cambria"/>
                <a:cs typeface="Cambria"/>
              </a:rPr>
              <a:t>elemen</a:t>
            </a:r>
            <a:r>
              <a:rPr sz="3400" spc="-15" dirty="0">
                <a:latin typeface="Cambria"/>
                <a:cs typeface="Cambria"/>
              </a:rPr>
              <a:t> </a:t>
            </a:r>
            <a:r>
              <a:rPr sz="3400" spc="-110" dirty="0">
                <a:latin typeface="Cambria"/>
                <a:cs typeface="Cambria"/>
              </a:rPr>
              <a:t>yang</a:t>
            </a:r>
            <a:r>
              <a:rPr sz="3400" spc="-15" dirty="0">
                <a:latin typeface="Cambria"/>
                <a:cs typeface="Cambria"/>
              </a:rPr>
              <a:t> </a:t>
            </a:r>
            <a:r>
              <a:rPr sz="3400" spc="-125" dirty="0">
                <a:latin typeface="Cambria"/>
                <a:cs typeface="Cambria"/>
              </a:rPr>
              <a:t>disegmentasikan</a:t>
            </a:r>
            <a:r>
              <a:rPr sz="3400" spc="-15" dirty="0">
                <a:latin typeface="Cambria"/>
                <a:cs typeface="Cambria"/>
              </a:rPr>
              <a:t> </a:t>
            </a:r>
            <a:r>
              <a:rPr sz="3400" spc="-10" dirty="0">
                <a:latin typeface="Cambria"/>
                <a:cs typeface="Cambria"/>
              </a:rPr>
              <a:t>nilai anggota.</a:t>
            </a:r>
            <a:endParaRPr sz="3400">
              <a:latin typeface="Cambria"/>
              <a:cs typeface="Cambr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184525">
              <a:lnSpc>
                <a:spcPct val="100000"/>
              </a:lnSpc>
              <a:spcBef>
                <a:spcPts val="140"/>
              </a:spcBef>
            </a:pPr>
            <a:r>
              <a:rPr sz="6200" spc="740" dirty="0"/>
              <a:t>Segmen</a:t>
            </a:r>
            <a:r>
              <a:rPr sz="6200" spc="125" dirty="0"/>
              <a:t> </a:t>
            </a:r>
            <a:r>
              <a:rPr sz="6200" spc="855" dirty="0"/>
              <a:t>Pemasaran</a:t>
            </a:r>
            <a:endParaRPr sz="6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0000" y="6267906"/>
            <a:ext cx="123825" cy="1238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0000" y="6820537"/>
            <a:ext cx="123825" cy="1238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0000" y="7373159"/>
            <a:ext cx="123825" cy="1238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0000" y="7925780"/>
            <a:ext cx="123825" cy="12382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925830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18291896" y="1029358"/>
                </a:moveTo>
                <a:lnTo>
                  <a:pt x="0" y="1029358"/>
                </a:lnTo>
                <a:lnTo>
                  <a:pt x="0" y="772018"/>
                </a:lnTo>
                <a:lnTo>
                  <a:pt x="9302698" y="0"/>
                </a:lnTo>
                <a:lnTo>
                  <a:pt x="18291896" y="745967"/>
                </a:lnTo>
                <a:lnTo>
                  <a:pt x="18291896" y="1029358"/>
                </a:lnTo>
                <a:close/>
              </a:path>
            </a:pathLst>
          </a:custGeom>
          <a:solidFill>
            <a:srgbClr val="87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23"/>
            <a:ext cx="15330169" cy="1028700"/>
            <a:chOff x="0" y="23"/>
            <a:chExt cx="15330169" cy="1028700"/>
          </a:xfrm>
        </p:grpSpPr>
        <p:sp>
          <p:nvSpPr>
            <p:cNvPr id="8" name="object 8"/>
            <p:cNvSpPr/>
            <p:nvPr/>
          </p:nvSpPr>
          <p:spPr>
            <a:xfrm>
              <a:off x="0" y="23"/>
              <a:ext cx="9144000" cy="1028700"/>
            </a:xfrm>
            <a:custGeom>
              <a:avLst/>
              <a:gdLst/>
              <a:ahLst/>
              <a:cxnLst/>
              <a:rect l="l" t="t" r="r" b="b"/>
              <a:pathLst>
                <a:path w="9144000" h="1028700">
                  <a:moveTo>
                    <a:pt x="8198806" y="1028700"/>
                  </a:moveTo>
                  <a:lnTo>
                    <a:pt x="0" y="1028700"/>
                  </a:lnTo>
                  <a:lnTo>
                    <a:pt x="0" y="0"/>
                  </a:lnTo>
                  <a:lnTo>
                    <a:pt x="9143940" y="0"/>
                  </a:lnTo>
                  <a:lnTo>
                    <a:pt x="9143940" y="83566"/>
                  </a:lnTo>
                  <a:lnTo>
                    <a:pt x="8198806" y="1028700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87557" y="23"/>
              <a:ext cx="9242425" cy="794385"/>
            </a:xfrm>
            <a:custGeom>
              <a:avLst/>
              <a:gdLst/>
              <a:ahLst/>
              <a:cxnLst/>
              <a:rect l="l" t="t" r="r" b="b"/>
              <a:pathLst>
                <a:path w="9242425" h="794385">
                  <a:moveTo>
                    <a:pt x="8448041" y="794385"/>
                  </a:moveTo>
                  <a:lnTo>
                    <a:pt x="794385" y="794385"/>
                  </a:lnTo>
                  <a:lnTo>
                    <a:pt x="0" y="0"/>
                  </a:lnTo>
                  <a:lnTo>
                    <a:pt x="9242426" y="0"/>
                  </a:lnTo>
                  <a:lnTo>
                    <a:pt x="8448041" y="794385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184525">
              <a:lnSpc>
                <a:spcPct val="100000"/>
              </a:lnSpc>
              <a:spcBef>
                <a:spcPts val="140"/>
              </a:spcBef>
            </a:pPr>
            <a:r>
              <a:rPr sz="6200" spc="1025" dirty="0"/>
              <a:t>Pemasaran</a:t>
            </a:r>
            <a:r>
              <a:rPr sz="6200" spc="-55" dirty="0"/>
              <a:t> </a:t>
            </a:r>
            <a:r>
              <a:rPr sz="6200" spc="890" dirty="0"/>
              <a:t>Ceruk</a:t>
            </a:r>
            <a:endParaRPr sz="6200"/>
          </a:p>
        </p:txBody>
      </p:sp>
      <p:sp>
        <p:nvSpPr>
          <p:cNvPr id="11" name="object 11"/>
          <p:cNvSpPr txBox="1"/>
          <p:nvPr/>
        </p:nvSpPr>
        <p:spPr>
          <a:xfrm>
            <a:off x="1922875" y="2388626"/>
            <a:ext cx="14360525" cy="5797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0795">
              <a:lnSpc>
                <a:spcPct val="116799"/>
              </a:lnSpc>
              <a:spcBef>
                <a:spcPts val="95"/>
              </a:spcBef>
              <a:buSzPct val="90789"/>
              <a:buAutoNum type="arabicPeriod"/>
              <a:tabLst>
                <a:tab pos="405130" algn="l"/>
              </a:tabLst>
            </a:pPr>
            <a:r>
              <a:rPr sz="3800" dirty="0">
                <a:latin typeface="Trebuchet MS"/>
                <a:cs typeface="Trebuchet MS"/>
              </a:rPr>
              <a:t>	Ceruk</a:t>
            </a:r>
            <a:r>
              <a:rPr sz="3800" spc="-285" dirty="0">
                <a:latin typeface="Trebuchet MS"/>
                <a:cs typeface="Trebuchet MS"/>
              </a:rPr>
              <a:t> </a:t>
            </a:r>
            <a:r>
              <a:rPr sz="3800" spc="-140" dirty="0">
                <a:latin typeface="Trebuchet MS"/>
                <a:cs typeface="Trebuchet MS"/>
              </a:rPr>
              <a:t>adalah</a:t>
            </a:r>
            <a:r>
              <a:rPr sz="3800" spc="-150" dirty="0">
                <a:latin typeface="Trebuchet MS"/>
                <a:cs typeface="Trebuchet MS"/>
              </a:rPr>
              <a:t> </a:t>
            </a:r>
            <a:r>
              <a:rPr sz="3800" spc="-25" dirty="0">
                <a:latin typeface="Trebuchet MS"/>
                <a:cs typeface="Trebuchet MS"/>
              </a:rPr>
              <a:t>kelompok</a:t>
            </a:r>
            <a:r>
              <a:rPr sz="3800" spc="-190" dirty="0">
                <a:latin typeface="Trebuchet MS"/>
                <a:cs typeface="Trebuchet MS"/>
              </a:rPr>
              <a:t> </a:t>
            </a:r>
            <a:r>
              <a:rPr sz="3800" spc="-40" dirty="0">
                <a:latin typeface="Trebuchet MS"/>
                <a:cs typeface="Trebuchet MS"/>
              </a:rPr>
              <a:t>yang</a:t>
            </a:r>
            <a:r>
              <a:rPr sz="3800" spc="-190" dirty="0">
                <a:latin typeface="Trebuchet MS"/>
                <a:cs typeface="Trebuchet MS"/>
              </a:rPr>
              <a:t> </a:t>
            </a:r>
            <a:r>
              <a:rPr sz="3800" spc="-70" dirty="0">
                <a:latin typeface="Trebuchet MS"/>
                <a:cs typeface="Trebuchet MS"/>
              </a:rPr>
              <a:t>didefinisikan</a:t>
            </a:r>
            <a:r>
              <a:rPr sz="3800" spc="-190" dirty="0">
                <a:latin typeface="Trebuchet MS"/>
                <a:cs typeface="Trebuchet MS"/>
              </a:rPr>
              <a:t> </a:t>
            </a:r>
            <a:r>
              <a:rPr sz="3800" spc="-155" dirty="0">
                <a:latin typeface="Trebuchet MS"/>
                <a:cs typeface="Trebuchet MS"/>
              </a:rPr>
              <a:t>secara</a:t>
            </a:r>
            <a:r>
              <a:rPr sz="3800" spc="-130" dirty="0">
                <a:latin typeface="Trebuchet MS"/>
                <a:cs typeface="Trebuchet MS"/>
              </a:rPr>
              <a:t> </a:t>
            </a:r>
            <a:r>
              <a:rPr sz="3800" spc="-85" dirty="0">
                <a:latin typeface="Trebuchet MS"/>
                <a:cs typeface="Trebuchet MS"/>
              </a:rPr>
              <a:t>lebih</a:t>
            </a:r>
            <a:r>
              <a:rPr sz="3800" spc="-190" dirty="0">
                <a:latin typeface="Trebuchet MS"/>
                <a:cs typeface="Trebuchet MS"/>
              </a:rPr>
              <a:t> </a:t>
            </a:r>
            <a:r>
              <a:rPr sz="3800" spc="-80" dirty="0">
                <a:latin typeface="Trebuchet MS"/>
                <a:cs typeface="Trebuchet MS"/>
              </a:rPr>
              <a:t>sempit</a:t>
            </a:r>
            <a:r>
              <a:rPr sz="3800" spc="-185" dirty="0">
                <a:latin typeface="Trebuchet MS"/>
                <a:cs typeface="Trebuchet MS"/>
              </a:rPr>
              <a:t> </a:t>
            </a:r>
            <a:r>
              <a:rPr sz="3800" spc="-20" dirty="0">
                <a:latin typeface="Trebuchet MS"/>
                <a:cs typeface="Trebuchet MS"/>
              </a:rPr>
              <a:t>yang </a:t>
            </a:r>
            <a:r>
              <a:rPr sz="3800" spc="-140" dirty="0">
                <a:latin typeface="Trebuchet MS"/>
                <a:cs typeface="Trebuchet MS"/>
              </a:rPr>
              <a:t>mencari</a:t>
            </a:r>
            <a:r>
              <a:rPr sz="3800" spc="-150" dirty="0">
                <a:latin typeface="Trebuchet MS"/>
                <a:cs typeface="Trebuchet MS"/>
              </a:rPr>
              <a:t> </a:t>
            </a:r>
            <a:r>
              <a:rPr sz="3800" spc="-130" dirty="0">
                <a:latin typeface="Trebuchet MS"/>
                <a:cs typeface="Trebuchet MS"/>
              </a:rPr>
              <a:t>manfaat</a:t>
            </a:r>
            <a:r>
              <a:rPr sz="3800" spc="-155" dirty="0">
                <a:latin typeface="Trebuchet MS"/>
                <a:cs typeface="Trebuchet MS"/>
              </a:rPr>
              <a:t> </a:t>
            </a:r>
            <a:r>
              <a:rPr sz="3800" spc="-90" dirty="0">
                <a:latin typeface="Trebuchet MS"/>
                <a:cs typeface="Trebuchet MS"/>
              </a:rPr>
              <a:t>lebih</a:t>
            </a:r>
            <a:r>
              <a:rPr sz="3800" spc="-150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khusus</a:t>
            </a:r>
            <a:endParaRPr sz="3800">
              <a:latin typeface="Trebuchet MS"/>
              <a:cs typeface="Trebuchet MS"/>
            </a:endParaRPr>
          </a:p>
          <a:p>
            <a:pPr marL="12700" marR="22225" indent="-10795">
              <a:lnSpc>
                <a:spcPts val="5330"/>
              </a:lnSpc>
              <a:spcBef>
                <a:spcPts val="300"/>
              </a:spcBef>
              <a:buSzPct val="90789"/>
              <a:buAutoNum type="arabicPeriod"/>
              <a:tabLst>
                <a:tab pos="405130" algn="l"/>
              </a:tabLst>
            </a:pPr>
            <a:r>
              <a:rPr sz="3800" dirty="0">
                <a:latin typeface="Trebuchet MS"/>
                <a:cs typeface="Trebuchet MS"/>
              </a:rPr>
              <a:t>	Relung</a:t>
            </a:r>
            <a:r>
              <a:rPr sz="3800" spc="-190" dirty="0">
                <a:latin typeface="Trebuchet MS"/>
                <a:cs typeface="Trebuchet MS"/>
              </a:rPr>
              <a:t> </a:t>
            </a:r>
            <a:r>
              <a:rPr sz="3800" spc="-145" dirty="0">
                <a:latin typeface="Trebuchet MS"/>
                <a:cs typeface="Trebuchet MS"/>
              </a:rPr>
              <a:t>dapat </a:t>
            </a:r>
            <a:r>
              <a:rPr sz="3800" spc="-80" dirty="0">
                <a:latin typeface="Trebuchet MS"/>
                <a:cs typeface="Trebuchet MS"/>
              </a:rPr>
              <a:t>diidentifikasi</a:t>
            </a:r>
            <a:r>
              <a:rPr sz="3800" spc="-165" dirty="0">
                <a:latin typeface="Trebuchet MS"/>
                <a:cs typeface="Trebuchet MS"/>
              </a:rPr>
              <a:t> </a:t>
            </a:r>
            <a:r>
              <a:rPr sz="3800" spc="-75" dirty="0">
                <a:latin typeface="Trebuchet MS"/>
                <a:cs typeface="Trebuchet MS"/>
              </a:rPr>
              <a:t>dengan</a:t>
            </a:r>
            <a:r>
              <a:rPr sz="3800" spc="-165" dirty="0">
                <a:latin typeface="Trebuchet MS"/>
                <a:cs typeface="Trebuchet MS"/>
              </a:rPr>
              <a:t> </a:t>
            </a:r>
            <a:r>
              <a:rPr sz="3800" spc="-80" dirty="0">
                <a:latin typeface="Trebuchet MS"/>
                <a:cs typeface="Trebuchet MS"/>
              </a:rPr>
              <a:t>membagi</a:t>
            </a:r>
            <a:r>
              <a:rPr sz="3800" spc="-165" dirty="0">
                <a:latin typeface="Trebuchet MS"/>
                <a:cs typeface="Trebuchet MS"/>
              </a:rPr>
              <a:t> </a:t>
            </a:r>
            <a:r>
              <a:rPr sz="3800" spc="-110" dirty="0">
                <a:latin typeface="Trebuchet MS"/>
                <a:cs typeface="Trebuchet MS"/>
              </a:rPr>
              <a:t>suatu</a:t>
            </a:r>
            <a:r>
              <a:rPr sz="3800" spc="-165" dirty="0">
                <a:latin typeface="Trebuchet MS"/>
                <a:cs typeface="Trebuchet MS"/>
              </a:rPr>
              <a:t> </a:t>
            </a:r>
            <a:r>
              <a:rPr sz="3800" spc="-55" dirty="0">
                <a:latin typeface="Trebuchet MS"/>
                <a:cs typeface="Trebuchet MS"/>
              </a:rPr>
              <a:t>segmen</a:t>
            </a:r>
            <a:r>
              <a:rPr sz="3800" spc="-170" dirty="0">
                <a:latin typeface="Trebuchet MS"/>
                <a:cs typeface="Trebuchet MS"/>
              </a:rPr>
              <a:t> </a:t>
            </a:r>
            <a:r>
              <a:rPr sz="3800" spc="-90" dirty="0">
                <a:latin typeface="Trebuchet MS"/>
                <a:cs typeface="Trebuchet MS"/>
              </a:rPr>
              <a:t>menjadi </a:t>
            </a:r>
            <a:r>
              <a:rPr sz="3800" spc="-80" dirty="0">
                <a:latin typeface="Trebuchet MS"/>
                <a:cs typeface="Trebuchet MS"/>
              </a:rPr>
              <a:t>sub-</a:t>
            </a:r>
            <a:r>
              <a:rPr sz="3800" spc="-10" dirty="0">
                <a:latin typeface="Trebuchet MS"/>
                <a:cs typeface="Trebuchet MS"/>
              </a:rPr>
              <a:t>segmen</a:t>
            </a:r>
            <a:endParaRPr sz="3800">
              <a:latin typeface="Trebuchet MS"/>
              <a:cs typeface="Trebuchet MS"/>
            </a:endParaRPr>
          </a:p>
          <a:p>
            <a:pPr marL="406400" indent="-403225">
              <a:lnSpc>
                <a:spcPct val="100000"/>
              </a:lnSpc>
              <a:spcBef>
                <a:spcPts val="455"/>
              </a:spcBef>
              <a:buSzPct val="90789"/>
              <a:buAutoNum type="arabicPeriod"/>
              <a:tabLst>
                <a:tab pos="406400" algn="l"/>
              </a:tabLst>
            </a:pPr>
            <a:r>
              <a:rPr sz="3800" dirty="0">
                <a:latin typeface="Trebuchet MS"/>
                <a:cs typeface="Trebuchet MS"/>
              </a:rPr>
              <a:t>Relung</a:t>
            </a:r>
            <a:r>
              <a:rPr sz="3800" spc="-175" dirty="0">
                <a:latin typeface="Trebuchet MS"/>
                <a:cs typeface="Trebuchet MS"/>
              </a:rPr>
              <a:t> </a:t>
            </a:r>
            <a:r>
              <a:rPr sz="3800" spc="-25" dirty="0">
                <a:latin typeface="Trebuchet MS"/>
                <a:cs typeface="Trebuchet MS"/>
              </a:rPr>
              <a:t>yang</a:t>
            </a:r>
            <a:r>
              <a:rPr sz="3800" spc="-170" dirty="0">
                <a:latin typeface="Trebuchet MS"/>
                <a:cs typeface="Trebuchet MS"/>
              </a:rPr>
              <a:t> </a:t>
            </a:r>
            <a:r>
              <a:rPr sz="3800" spc="-80" dirty="0">
                <a:latin typeface="Trebuchet MS"/>
                <a:cs typeface="Trebuchet MS"/>
              </a:rPr>
              <a:t>menarik</a:t>
            </a:r>
            <a:r>
              <a:rPr sz="3800" spc="-170" dirty="0">
                <a:latin typeface="Trebuchet MS"/>
                <a:cs typeface="Trebuchet MS"/>
              </a:rPr>
              <a:t> </a:t>
            </a:r>
            <a:r>
              <a:rPr sz="3800" spc="-95" dirty="0">
                <a:latin typeface="Trebuchet MS"/>
                <a:cs typeface="Trebuchet MS"/>
              </a:rPr>
              <a:t>dicirikan</a:t>
            </a:r>
            <a:r>
              <a:rPr sz="3800" spc="-170" dirty="0">
                <a:latin typeface="Trebuchet MS"/>
                <a:cs typeface="Trebuchet MS"/>
              </a:rPr>
              <a:t> </a:t>
            </a:r>
            <a:r>
              <a:rPr sz="3800" spc="-85" dirty="0">
                <a:latin typeface="Trebuchet MS"/>
                <a:cs typeface="Trebuchet MS"/>
              </a:rPr>
              <a:t>sebagai</a:t>
            </a:r>
            <a:r>
              <a:rPr sz="3800" spc="-175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berikut:</a:t>
            </a:r>
            <a:endParaRPr sz="3800">
              <a:latin typeface="Trebuchet MS"/>
              <a:cs typeface="Trebuchet MS"/>
            </a:endParaRPr>
          </a:p>
          <a:p>
            <a:pPr marL="779145">
              <a:lnSpc>
                <a:spcPct val="100000"/>
              </a:lnSpc>
              <a:spcBef>
                <a:spcPts val="1995"/>
              </a:spcBef>
            </a:pPr>
            <a:r>
              <a:rPr sz="3150" spc="-50" dirty="0">
                <a:latin typeface="Cambria"/>
                <a:cs typeface="Cambria"/>
              </a:rPr>
              <a:t>Anggota</a:t>
            </a:r>
            <a:r>
              <a:rPr sz="3150" spc="-40" dirty="0">
                <a:latin typeface="Cambria"/>
                <a:cs typeface="Cambria"/>
              </a:rPr>
              <a:t> </a:t>
            </a:r>
            <a:r>
              <a:rPr sz="3150" spc="-114" dirty="0">
                <a:latin typeface="Cambria"/>
                <a:cs typeface="Cambria"/>
              </a:rPr>
              <a:t>mempunyai</a:t>
            </a:r>
            <a:r>
              <a:rPr sz="3150" spc="-45" dirty="0">
                <a:latin typeface="Cambria"/>
                <a:cs typeface="Cambria"/>
              </a:rPr>
              <a:t> </a:t>
            </a:r>
            <a:r>
              <a:rPr sz="3150" spc="-110" dirty="0">
                <a:latin typeface="Cambria"/>
                <a:cs typeface="Cambria"/>
              </a:rPr>
              <a:t>serangkaian</a:t>
            </a:r>
            <a:r>
              <a:rPr sz="3150" spc="-40" dirty="0">
                <a:latin typeface="Cambria"/>
                <a:cs typeface="Cambria"/>
              </a:rPr>
              <a:t> </a:t>
            </a:r>
            <a:r>
              <a:rPr sz="3150" spc="-80" dirty="0">
                <a:latin typeface="Cambria"/>
                <a:cs typeface="Cambria"/>
              </a:rPr>
              <a:t>kebutuhan</a:t>
            </a:r>
            <a:r>
              <a:rPr sz="3150" spc="-40" dirty="0">
                <a:latin typeface="Cambria"/>
                <a:cs typeface="Cambria"/>
              </a:rPr>
              <a:t> </a:t>
            </a:r>
            <a:r>
              <a:rPr sz="3150" spc="-100" dirty="0">
                <a:latin typeface="Cambria"/>
                <a:cs typeface="Cambria"/>
              </a:rPr>
              <a:t>yang</a:t>
            </a:r>
            <a:r>
              <a:rPr sz="3150" spc="-45" dirty="0">
                <a:latin typeface="Cambria"/>
                <a:cs typeface="Cambria"/>
              </a:rPr>
              <a:t> </a:t>
            </a:r>
            <a:r>
              <a:rPr sz="3150" spc="-10" dirty="0">
                <a:latin typeface="Cambria"/>
                <a:cs typeface="Cambria"/>
              </a:rPr>
              <a:t>berbeda</a:t>
            </a:r>
            <a:endParaRPr sz="3150">
              <a:latin typeface="Cambria"/>
              <a:cs typeface="Cambria"/>
            </a:endParaRPr>
          </a:p>
          <a:p>
            <a:pPr marL="779145" marR="2071370">
              <a:lnSpc>
                <a:spcPct val="115100"/>
              </a:lnSpc>
            </a:pPr>
            <a:r>
              <a:rPr sz="3150" spc="-70" dirty="0">
                <a:latin typeface="Cambria"/>
                <a:cs typeface="Cambria"/>
              </a:rPr>
              <a:t>Mereka</a:t>
            </a:r>
            <a:r>
              <a:rPr sz="3150" spc="-100" dirty="0">
                <a:latin typeface="Cambria"/>
                <a:cs typeface="Cambria"/>
              </a:rPr>
              <a:t> </a:t>
            </a:r>
            <a:r>
              <a:rPr sz="3150" spc="-85" dirty="0">
                <a:latin typeface="Cambria"/>
                <a:cs typeface="Cambria"/>
              </a:rPr>
              <a:t>akan</a:t>
            </a:r>
            <a:r>
              <a:rPr sz="3150" spc="-50" dirty="0">
                <a:latin typeface="Cambria"/>
                <a:cs typeface="Cambria"/>
              </a:rPr>
              <a:t> </a:t>
            </a:r>
            <a:r>
              <a:rPr sz="3150" spc="-160" dirty="0">
                <a:latin typeface="Cambria"/>
                <a:cs typeface="Cambria"/>
              </a:rPr>
              <a:t>membayar</a:t>
            </a:r>
            <a:r>
              <a:rPr sz="3150" spc="-10" dirty="0">
                <a:latin typeface="Cambria"/>
                <a:cs typeface="Cambria"/>
              </a:rPr>
              <a:t> </a:t>
            </a:r>
            <a:r>
              <a:rPr sz="3150" spc="-114" dirty="0">
                <a:latin typeface="Cambria"/>
                <a:cs typeface="Cambria"/>
              </a:rPr>
              <a:t>mahal</a:t>
            </a:r>
            <a:r>
              <a:rPr sz="3150" spc="-60" dirty="0">
                <a:latin typeface="Cambria"/>
                <a:cs typeface="Cambria"/>
              </a:rPr>
              <a:t> </a:t>
            </a:r>
            <a:r>
              <a:rPr sz="3150" spc="-25" dirty="0">
                <a:latin typeface="Cambria"/>
                <a:cs typeface="Cambria"/>
              </a:rPr>
              <a:t>untuk</a:t>
            </a:r>
            <a:r>
              <a:rPr sz="3150" spc="-55" dirty="0">
                <a:latin typeface="Cambria"/>
                <a:cs typeface="Cambria"/>
              </a:rPr>
              <a:t> </a:t>
            </a:r>
            <a:r>
              <a:rPr sz="3150" spc="-95" dirty="0">
                <a:latin typeface="Cambria"/>
                <a:cs typeface="Cambria"/>
              </a:rPr>
              <a:t>memenuhi</a:t>
            </a:r>
            <a:r>
              <a:rPr sz="3150" spc="-50" dirty="0">
                <a:latin typeface="Cambria"/>
                <a:cs typeface="Cambria"/>
              </a:rPr>
              <a:t> </a:t>
            </a:r>
            <a:r>
              <a:rPr sz="3150" spc="-80" dirty="0">
                <a:latin typeface="Cambria"/>
                <a:cs typeface="Cambria"/>
              </a:rPr>
              <a:t>kebutuhan</a:t>
            </a:r>
            <a:r>
              <a:rPr sz="3150" spc="-55" dirty="0">
                <a:latin typeface="Cambria"/>
                <a:cs typeface="Cambria"/>
              </a:rPr>
              <a:t> </a:t>
            </a:r>
            <a:r>
              <a:rPr sz="3150" spc="-10" dirty="0">
                <a:latin typeface="Cambria"/>
                <a:cs typeface="Cambria"/>
              </a:rPr>
              <a:t>tersebut </a:t>
            </a:r>
            <a:r>
              <a:rPr sz="3150" dirty="0">
                <a:latin typeface="Cambria"/>
                <a:cs typeface="Cambria"/>
              </a:rPr>
              <a:t>Ceruk</a:t>
            </a:r>
            <a:r>
              <a:rPr sz="3150" spc="-80" dirty="0">
                <a:latin typeface="Cambria"/>
                <a:cs typeface="Cambria"/>
              </a:rPr>
              <a:t> </a:t>
            </a:r>
            <a:r>
              <a:rPr sz="3150" spc="-100" dirty="0">
                <a:latin typeface="Cambria"/>
                <a:cs typeface="Cambria"/>
              </a:rPr>
              <a:t>tersebut</a:t>
            </a:r>
            <a:r>
              <a:rPr sz="3150" spc="-50" dirty="0">
                <a:latin typeface="Cambria"/>
                <a:cs typeface="Cambria"/>
              </a:rPr>
              <a:t> </a:t>
            </a:r>
            <a:r>
              <a:rPr sz="3150" spc="-80" dirty="0">
                <a:latin typeface="Cambria"/>
                <a:cs typeface="Cambria"/>
              </a:rPr>
              <a:t>kemungkinan</a:t>
            </a:r>
            <a:r>
              <a:rPr sz="3150" spc="-50" dirty="0">
                <a:latin typeface="Cambria"/>
                <a:cs typeface="Cambria"/>
              </a:rPr>
              <a:t> </a:t>
            </a:r>
            <a:r>
              <a:rPr sz="3150" spc="-145" dirty="0">
                <a:latin typeface="Cambria"/>
                <a:cs typeface="Cambria"/>
              </a:rPr>
              <a:t>besar</a:t>
            </a:r>
            <a:r>
              <a:rPr sz="3150" spc="-25" dirty="0">
                <a:latin typeface="Cambria"/>
                <a:cs typeface="Cambria"/>
              </a:rPr>
              <a:t> </a:t>
            </a:r>
            <a:r>
              <a:rPr sz="3150" spc="-80" dirty="0">
                <a:latin typeface="Cambria"/>
                <a:cs typeface="Cambria"/>
              </a:rPr>
              <a:t>tidak</a:t>
            </a:r>
            <a:r>
              <a:rPr sz="3150" spc="-50" dirty="0">
                <a:latin typeface="Cambria"/>
                <a:cs typeface="Cambria"/>
              </a:rPr>
              <a:t> </a:t>
            </a:r>
            <a:r>
              <a:rPr sz="3150" spc="-85" dirty="0">
                <a:latin typeface="Cambria"/>
                <a:cs typeface="Cambria"/>
              </a:rPr>
              <a:t>akan</a:t>
            </a:r>
            <a:r>
              <a:rPr sz="3150" spc="-50" dirty="0">
                <a:latin typeface="Cambria"/>
                <a:cs typeface="Cambria"/>
              </a:rPr>
              <a:t> </a:t>
            </a:r>
            <a:r>
              <a:rPr sz="3150" spc="-110" dirty="0">
                <a:latin typeface="Cambria"/>
                <a:cs typeface="Cambria"/>
              </a:rPr>
              <a:t>menarik</a:t>
            </a:r>
            <a:r>
              <a:rPr sz="3150" spc="-50" dirty="0">
                <a:latin typeface="Cambria"/>
                <a:cs typeface="Cambria"/>
              </a:rPr>
              <a:t> </a:t>
            </a:r>
            <a:r>
              <a:rPr sz="3150" spc="-130" dirty="0">
                <a:latin typeface="Cambria"/>
                <a:cs typeface="Cambria"/>
              </a:rPr>
              <a:t>banyak</a:t>
            </a:r>
            <a:r>
              <a:rPr sz="3150" spc="-45" dirty="0">
                <a:latin typeface="Cambria"/>
                <a:cs typeface="Cambria"/>
              </a:rPr>
              <a:t> </a:t>
            </a:r>
            <a:r>
              <a:rPr sz="3150" spc="-10" dirty="0">
                <a:latin typeface="Cambria"/>
                <a:cs typeface="Cambria"/>
              </a:rPr>
              <a:t>pesaing</a:t>
            </a:r>
            <a:endParaRPr sz="3150">
              <a:latin typeface="Cambria"/>
              <a:cs typeface="Cambria"/>
            </a:endParaRPr>
          </a:p>
          <a:p>
            <a:pPr marL="779145">
              <a:lnSpc>
                <a:spcPct val="100000"/>
              </a:lnSpc>
              <a:spcBef>
                <a:spcPts val="570"/>
              </a:spcBef>
            </a:pPr>
            <a:r>
              <a:rPr sz="3150" dirty="0">
                <a:latin typeface="Cambria"/>
                <a:cs typeface="Cambria"/>
              </a:rPr>
              <a:t>Ceruk</a:t>
            </a:r>
            <a:r>
              <a:rPr sz="3150" spc="-50" dirty="0">
                <a:latin typeface="Cambria"/>
                <a:cs typeface="Cambria"/>
              </a:rPr>
              <a:t> </a:t>
            </a:r>
            <a:r>
              <a:rPr sz="3150" spc="-100" dirty="0">
                <a:latin typeface="Cambria"/>
                <a:cs typeface="Cambria"/>
              </a:rPr>
              <a:t>tersebut</a:t>
            </a:r>
            <a:r>
              <a:rPr sz="3150" spc="-45" dirty="0">
                <a:latin typeface="Cambria"/>
                <a:cs typeface="Cambria"/>
              </a:rPr>
              <a:t> </a:t>
            </a:r>
            <a:r>
              <a:rPr sz="3150" spc="-114" dirty="0">
                <a:latin typeface="Cambria"/>
                <a:cs typeface="Cambria"/>
              </a:rPr>
              <a:t>mempunyai</a:t>
            </a:r>
            <a:r>
              <a:rPr sz="3150" spc="-45" dirty="0">
                <a:latin typeface="Cambria"/>
                <a:cs typeface="Cambria"/>
              </a:rPr>
              <a:t> </a:t>
            </a:r>
            <a:r>
              <a:rPr sz="3150" spc="-65" dirty="0">
                <a:latin typeface="Cambria"/>
                <a:cs typeface="Cambria"/>
              </a:rPr>
              <a:t>ukuran,</a:t>
            </a:r>
            <a:r>
              <a:rPr sz="3150" spc="-45" dirty="0">
                <a:latin typeface="Cambria"/>
                <a:cs typeface="Cambria"/>
              </a:rPr>
              <a:t> </a:t>
            </a:r>
            <a:r>
              <a:rPr sz="3150" spc="-55" dirty="0">
                <a:latin typeface="Cambria"/>
                <a:cs typeface="Cambria"/>
              </a:rPr>
              <a:t>keuntungan,</a:t>
            </a:r>
            <a:r>
              <a:rPr sz="3150" spc="-50" dirty="0">
                <a:latin typeface="Cambria"/>
                <a:cs typeface="Cambria"/>
              </a:rPr>
              <a:t> </a:t>
            </a:r>
            <a:r>
              <a:rPr sz="3150" spc="-80" dirty="0">
                <a:latin typeface="Cambria"/>
                <a:cs typeface="Cambria"/>
              </a:rPr>
              <a:t>dan</a:t>
            </a:r>
            <a:r>
              <a:rPr sz="3150" spc="-45" dirty="0">
                <a:latin typeface="Cambria"/>
                <a:cs typeface="Cambria"/>
              </a:rPr>
              <a:t> </a:t>
            </a:r>
            <a:r>
              <a:rPr sz="3150" spc="-85" dirty="0">
                <a:latin typeface="Cambria"/>
                <a:cs typeface="Cambria"/>
              </a:rPr>
              <a:t>potensi</a:t>
            </a:r>
            <a:r>
              <a:rPr sz="3150" spc="-50" dirty="0">
                <a:latin typeface="Cambria"/>
                <a:cs typeface="Cambria"/>
              </a:rPr>
              <a:t> </a:t>
            </a:r>
            <a:r>
              <a:rPr sz="3150" spc="-10" dirty="0">
                <a:latin typeface="Cambria"/>
                <a:cs typeface="Cambria"/>
              </a:rPr>
              <a:t>pertumbuhan</a:t>
            </a:r>
            <a:endParaRPr sz="31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42685"/>
            <a:ext cx="9704070" cy="1044575"/>
          </a:xfrm>
          <a:custGeom>
            <a:avLst/>
            <a:gdLst/>
            <a:ahLst/>
            <a:cxnLst/>
            <a:rect l="l" t="t" r="r" b="b"/>
            <a:pathLst>
              <a:path w="9704070" h="1044575">
                <a:moveTo>
                  <a:pt x="8264500" y="1044293"/>
                </a:moveTo>
                <a:lnTo>
                  <a:pt x="0" y="1044293"/>
                </a:lnTo>
                <a:lnTo>
                  <a:pt x="0" y="28674"/>
                </a:lnTo>
                <a:lnTo>
                  <a:pt x="9703879" y="0"/>
                </a:lnTo>
                <a:lnTo>
                  <a:pt x="8264500" y="1044293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2"/>
            <a:ext cx="16184244" cy="1028700"/>
            <a:chOff x="0" y="22"/>
            <a:chExt cx="16184244" cy="1028700"/>
          </a:xfrm>
        </p:grpSpPr>
        <p:sp>
          <p:nvSpPr>
            <p:cNvPr id="4" name="object 4"/>
            <p:cNvSpPr/>
            <p:nvPr/>
          </p:nvSpPr>
          <p:spPr>
            <a:xfrm>
              <a:off x="0" y="22"/>
              <a:ext cx="9144000" cy="1028700"/>
            </a:xfrm>
            <a:custGeom>
              <a:avLst/>
              <a:gdLst/>
              <a:ahLst/>
              <a:cxnLst/>
              <a:rect l="l" t="t" r="r" b="b"/>
              <a:pathLst>
                <a:path w="9144000" h="1028700">
                  <a:moveTo>
                    <a:pt x="8198802" y="1028699"/>
                  </a:moveTo>
                  <a:lnTo>
                    <a:pt x="0" y="1028699"/>
                  </a:lnTo>
                  <a:lnTo>
                    <a:pt x="0" y="0"/>
                  </a:lnTo>
                  <a:lnTo>
                    <a:pt x="9143936" y="0"/>
                  </a:lnTo>
                  <a:lnTo>
                    <a:pt x="9143936" y="83566"/>
                  </a:lnTo>
                  <a:lnTo>
                    <a:pt x="8198802" y="1028699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87555" y="22"/>
              <a:ext cx="9242425" cy="794385"/>
            </a:xfrm>
            <a:custGeom>
              <a:avLst/>
              <a:gdLst/>
              <a:ahLst/>
              <a:cxnLst/>
              <a:rect l="l" t="t" r="r" b="b"/>
              <a:pathLst>
                <a:path w="9242425" h="794385">
                  <a:moveTo>
                    <a:pt x="8448038" y="794384"/>
                  </a:moveTo>
                  <a:lnTo>
                    <a:pt x="794384" y="794384"/>
                  </a:lnTo>
                  <a:lnTo>
                    <a:pt x="0" y="0"/>
                  </a:lnTo>
                  <a:lnTo>
                    <a:pt x="9242421" y="0"/>
                  </a:lnTo>
                  <a:lnTo>
                    <a:pt x="8448038" y="794384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19033" y="22"/>
              <a:ext cx="2565400" cy="637540"/>
            </a:xfrm>
            <a:custGeom>
              <a:avLst/>
              <a:gdLst/>
              <a:ahLst/>
              <a:cxnLst/>
              <a:rect l="l" t="t" r="r" b="b"/>
              <a:pathLst>
                <a:path w="2565400" h="637540">
                  <a:moveTo>
                    <a:pt x="2054096" y="637158"/>
                  </a:moveTo>
                  <a:lnTo>
                    <a:pt x="511047" y="637158"/>
                  </a:lnTo>
                  <a:lnTo>
                    <a:pt x="0" y="0"/>
                  </a:lnTo>
                  <a:lnTo>
                    <a:pt x="2565143" y="0"/>
                  </a:lnTo>
                  <a:lnTo>
                    <a:pt x="2054096" y="637158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71757" y="3205909"/>
            <a:ext cx="14546580" cy="4692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16535" indent="-12065">
              <a:lnSpc>
                <a:spcPct val="116700"/>
              </a:lnSpc>
              <a:spcBef>
                <a:spcPts val="90"/>
              </a:spcBef>
              <a:buSzPct val="92000"/>
              <a:buAutoNum type="arabicPeriod"/>
              <a:tabLst>
                <a:tab pos="403860" algn="l"/>
              </a:tabLst>
            </a:pPr>
            <a:r>
              <a:rPr sz="3750" spc="-85" dirty="0">
                <a:latin typeface="Trebuchet MS"/>
                <a:cs typeface="Trebuchet MS"/>
              </a:rPr>
              <a:t>	Pemasaran</a:t>
            </a:r>
            <a:r>
              <a:rPr sz="3750" spc="-200" dirty="0">
                <a:latin typeface="Trebuchet MS"/>
                <a:cs typeface="Trebuchet MS"/>
              </a:rPr>
              <a:t> </a:t>
            </a:r>
            <a:r>
              <a:rPr sz="3750" dirty="0">
                <a:latin typeface="Trebuchet MS"/>
                <a:cs typeface="Trebuchet MS"/>
              </a:rPr>
              <a:t>mikro</a:t>
            </a:r>
            <a:r>
              <a:rPr sz="3750" spc="-245" dirty="0">
                <a:latin typeface="Trebuchet MS"/>
                <a:cs typeface="Trebuchet MS"/>
              </a:rPr>
              <a:t> </a:t>
            </a:r>
            <a:r>
              <a:rPr sz="3750" spc="-114" dirty="0">
                <a:latin typeface="Trebuchet MS"/>
                <a:cs typeface="Trebuchet MS"/>
              </a:rPr>
              <a:t>adalah</a:t>
            </a:r>
            <a:r>
              <a:rPr sz="3750" spc="-170" dirty="0">
                <a:latin typeface="Trebuchet MS"/>
                <a:cs typeface="Trebuchet MS"/>
              </a:rPr>
              <a:t> </a:t>
            </a:r>
            <a:r>
              <a:rPr sz="3750" spc="-40" dirty="0">
                <a:latin typeface="Trebuchet MS"/>
                <a:cs typeface="Trebuchet MS"/>
              </a:rPr>
              <a:t>praktik</a:t>
            </a:r>
            <a:r>
              <a:rPr sz="3750" spc="-200" dirty="0">
                <a:latin typeface="Trebuchet MS"/>
                <a:cs typeface="Trebuchet MS"/>
              </a:rPr>
              <a:t> </a:t>
            </a:r>
            <a:r>
              <a:rPr sz="3750" spc="-75" dirty="0">
                <a:latin typeface="Trebuchet MS"/>
                <a:cs typeface="Trebuchet MS"/>
              </a:rPr>
              <a:t>menyesuaikan</a:t>
            </a:r>
            <a:r>
              <a:rPr sz="3750" spc="-204" dirty="0">
                <a:latin typeface="Trebuchet MS"/>
                <a:cs typeface="Trebuchet MS"/>
              </a:rPr>
              <a:t> </a:t>
            </a:r>
            <a:r>
              <a:rPr sz="3750" spc="-30" dirty="0">
                <a:latin typeface="Trebuchet MS"/>
                <a:cs typeface="Trebuchet MS"/>
              </a:rPr>
              <a:t>produk</a:t>
            </a:r>
            <a:r>
              <a:rPr sz="3750" spc="-204" dirty="0">
                <a:latin typeface="Trebuchet MS"/>
                <a:cs typeface="Trebuchet MS"/>
              </a:rPr>
              <a:t> </a:t>
            </a:r>
            <a:r>
              <a:rPr sz="3750" spc="-50" dirty="0">
                <a:latin typeface="Trebuchet MS"/>
                <a:cs typeface="Trebuchet MS"/>
              </a:rPr>
              <a:t>dan</a:t>
            </a:r>
            <a:r>
              <a:rPr sz="3750" spc="-200" dirty="0">
                <a:latin typeface="Trebuchet MS"/>
                <a:cs typeface="Trebuchet MS"/>
              </a:rPr>
              <a:t> </a:t>
            </a:r>
            <a:r>
              <a:rPr sz="3750" spc="-10" dirty="0">
                <a:latin typeface="Trebuchet MS"/>
                <a:cs typeface="Trebuchet MS"/>
              </a:rPr>
              <a:t>program </a:t>
            </a:r>
            <a:r>
              <a:rPr sz="3750" spc="-120" dirty="0">
                <a:latin typeface="Trebuchet MS"/>
                <a:cs typeface="Trebuchet MS"/>
              </a:rPr>
              <a:t>pemasaran</a:t>
            </a:r>
            <a:r>
              <a:rPr sz="3750" spc="-165" dirty="0">
                <a:latin typeface="Trebuchet MS"/>
                <a:cs typeface="Trebuchet MS"/>
              </a:rPr>
              <a:t> </a:t>
            </a:r>
            <a:r>
              <a:rPr sz="3750" spc="-85" dirty="0">
                <a:latin typeface="Trebuchet MS"/>
                <a:cs typeface="Trebuchet MS"/>
              </a:rPr>
              <a:t>agar</a:t>
            </a:r>
            <a:r>
              <a:rPr sz="3750" spc="-195" dirty="0">
                <a:latin typeface="Trebuchet MS"/>
                <a:cs typeface="Trebuchet MS"/>
              </a:rPr>
              <a:t> </a:t>
            </a:r>
            <a:r>
              <a:rPr sz="3750" spc="-80" dirty="0">
                <a:latin typeface="Trebuchet MS"/>
                <a:cs typeface="Trebuchet MS"/>
              </a:rPr>
              <a:t>sesuai</a:t>
            </a:r>
            <a:r>
              <a:rPr sz="3750" spc="-170" dirty="0">
                <a:latin typeface="Trebuchet MS"/>
                <a:cs typeface="Trebuchet MS"/>
              </a:rPr>
              <a:t> </a:t>
            </a:r>
            <a:r>
              <a:rPr sz="3750" spc="-65" dirty="0">
                <a:latin typeface="Trebuchet MS"/>
                <a:cs typeface="Trebuchet MS"/>
              </a:rPr>
              <a:t>dengan</a:t>
            </a:r>
            <a:r>
              <a:rPr sz="3750" spc="-175" dirty="0">
                <a:latin typeface="Trebuchet MS"/>
                <a:cs typeface="Trebuchet MS"/>
              </a:rPr>
              <a:t> </a:t>
            </a:r>
            <a:r>
              <a:rPr sz="3750" spc="-120" dirty="0">
                <a:latin typeface="Trebuchet MS"/>
                <a:cs typeface="Trebuchet MS"/>
              </a:rPr>
              <a:t>selera</a:t>
            </a:r>
            <a:r>
              <a:rPr sz="3750" spc="-160" dirty="0">
                <a:latin typeface="Trebuchet MS"/>
                <a:cs typeface="Trebuchet MS"/>
              </a:rPr>
              <a:t> </a:t>
            </a:r>
            <a:r>
              <a:rPr sz="3750" spc="-90" dirty="0">
                <a:latin typeface="Trebuchet MS"/>
                <a:cs typeface="Trebuchet MS"/>
              </a:rPr>
              <a:t>individu</a:t>
            </a:r>
            <a:r>
              <a:rPr sz="3750" spc="-175" dirty="0">
                <a:latin typeface="Trebuchet MS"/>
                <a:cs typeface="Trebuchet MS"/>
              </a:rPr>
              <a:t> </a:t>
            </a:r>
            <a:r>
              <a:rPr sz="3750" spc="-65" dirty="0">
                <a:latin typeface="Trebuchet MS"/>
                <a:cs typeface="Trebuchet MS"/>
              </a:rPr>
              <a:t>dan</a:t>
            </a:r>
            <a:r>
              <a:rPr sz="3750" spc="-170" dirty="0">
                <a:latin typeface="Trebuchet MS"/>
                <a:cs typeface="Trebuchet MS"/>
              </a:rPr>
              <a:t> </a:t>
            </a:r>
            <a:r>
              <a:rPr sz="3750" spc="-25" dirty="0">
                <a:latin typeface="Trebuchet MS"/>
                <a:cs typeface="Trebuchet MS"/>
              </a:rPr>
              <a:t>lokasi</a:t>
            </a:r>
            <a:r>
              <a:rPr sz="3750" spc="-175" dirty="0">
                <a:latin typeface="Trebuchet MS"/>
                <a:cs typeface="Trebuchet MS"/>
              </a:rPr>
              <a:t> </a:t>
            </a:r>
            <a:r>
              <a:rPr sz="3750" spc="-25" dirty="0">
                <a:latin typeface="Trebuchet MS"/>
                <a:cs typeface="Trebuchet MS"/>
              </a:rPr>
              <a:t>tertentu.</a:t>
            </a:r>
            <a:endParaRPr sz="3750">
              <a:latin typeface="Trebuchet MS"/>
              <a:cs typeface="Trebuchet MS"/>
            </a:endParaRPr>
          </a:p>
          <a:p>
            <a:pPr marL="435609">
              <a:lnSpc>
                <a:spcPct val="100000"/>
              </a:lnSpc>
              <a:spcBef>
                <a:spcPts val="750"/>
              </a:spcBef>
            </a:pPr>
            <a:r>
              <a:rPr sz="3750" spc="-95" dirty="0">
                <a:latin typeface="Trebuchet MS"/>
                <a:cs typeface="Trebuchet MS"/>
              </a:rPr>
              <a:t>Pemasaran</a:t>
            </a:r>
            <a:r>
              <a:rPr sz="3750" spc="-185" dirty="0">
                <a:latin typeface="Trebuchet MS"/>
                <a:cs typeface="Trebuchet MS"/>
              </a:rPr>
              <a:t> </a:t>
            </a:r>
            <a:r>
              <a:rPr sz="3750" spc="-20" dirty="0">
                <a:latin typeface="Trebuchet MS"/>
                <a:cs typeface="Trebuchet MS"/>
              </a:rPr>
              <a:t>mikro</a:t>
            </a:r>
            <a:r>
              <a:rPr sz="3750" spc="-170" dirty="0">
                <a:latin typeface="Trebuchet MS"/>
                <a:cs typeface="Trebuchet MS"/>
              </a:rPr>
              <a:t> </a:t>
            </a:r>
            <a:r>
              <a:rPr sz="3750" spc="-100" dirty="0">
                <a:latin typeface="Trebuchet MS"/>
                <a:cs typeface="Trebuchet MS"/>
              </a:rPr>
              <a:t>mencakup</a:t>
            </a:r>
            <a:r>
              <a:rPr sz="3750" spc="-165" dirty="0">
                <a:latin typeface="Trebuchet MS"/>
                <a:cs typeface="Trebuchet MS"/>
              </a:rPr>
              <a:t> </a:t>
            </a:r>
            <a:r>
              <a:rPr sz="3750" spc="-120" dirty="0">
                <a:latin typeface="Trebuchet MS"/>
                <a:cs typeface="Trebuchet MS"/>
              </a:rPr>
              <a:t>pemasaran</a:t>
            </a:r>
            <a:r>
              <a:rPr sz="3750" spc="-160" dirty="0">
                <a:latin typeface="Trebuchet MS"/>
                <a:cs typeface="Trebuchet MS"/>
              </a:rPr>
              <a:t> </a:t>
            </a:r>
            <a:r>
              <a:rPr sz="3750" spc="-35" dirty="0">
                <a:latin typeface="Trebuchet MS"/>
                <a:cs typeface="Trebuchet MS"/>
              </a:rPr>
              <a:t>lokal</a:t>
            </a:r>
            <a:r>
              <a:rPr sz="3750" spc="-170" dirty="0">
                <a:latin typeface="Trebuchet MS"/>
                <a:cs typeface="Trebuchet MS"/>
              </a:rPr>
              <a:t> </a:t>
            </a:r>
            <a:r>
              <a:rPr sz="3750" spc="-65" dirty="0">
                <a:latin typeface="Trebuchet MS"/>
                <a:cs typeface="Trebuchet MS"/>
              </a:rPr>
              <a:t>dan</a:t>
            </a:r>
            <a:r>
              <a:rPr sz="3750" spc="-170" dirty="0">
                <a:latin typeface="Trebuchet MS"/>
                <a:cs typeface="Trebuchet MS"/>
              </a:rPr>
              <a:t> </a:t>
            </a:r>
            <a:r>
              <a:rPr sz="3750" spc="-120" dirty="0">
                <a:latin typeface="Trebuchet MS"/>
                <a:cs typeface="Trebuchet MS"/>
              </a:rPr>
              <a:t>pemasaran</a:t>
            </a:r>
            <a:r>
              <a:rPr sz="3750" spc="-160" dirty="0">
                <a:latin typeface="Trebuchet MS"/>
                <a:cs typeface="Trebuchet MS"/>
              </a:rPr>
              <a:t> </a:t>
            </a:r>
            <a:r>
              <a:rPr sz="3750" spc="-20" dirty="0">
                <a:latin typeface="Trebuchet MS"/>
                <a:cs typeface="Trebuchet MS"/>
              </a:rPr>
              <a:t>individu</a:t>
            </a:r>
            <a:endParaRPr sz="3750">
              <a:latin typeface="Trebuchet MS"/>
              <a:cs typeface="Trebuchet MS"/>
            </a:endParaRPr>
          </a:p>
          <a:p>
            <a:pPr marL="389255" marR="247015" indent="-389255">
              <a:lnSpc>
                <a:spcPts val="5250"/>
              </a:lnSpc>
              <a:spcBef>
                <a:spcPts val="300"/>
              </a:spcBef>
              <a:buSzPct val="92000"/>
              <a:buAutoNum type="arabicPeriod" startAt="2"/>
              <a:tabLst>
                <a:tab pos="389255" algn="l"/>
                <a:tab pos="403225" algn="l"/>
              </a:tabLst>
            </a:pPr>
            <a:r>
              <a:rPr sz="3750" dirty="0">
                <a:latin typeface="Trebuchet MS"/>
                <a:cs typeface="Trebuchet MS"/>
              </a:rPr>
              <a:t>	Definisi</a:t>
            </a:r>
            <a:r>
              <a:rPr sz="3750" spc="-180" dirty="0">
                <a:latin typeface="Trebuchet MS"/>
                <a:cs typeface="Trebuchet MS"/>
              </a:rPr>
              <a:t> </a:t>
            </a:r>
            <a:r>
              <a:rPr sz="3750" spc="-105" dirty="0">
                <a:latin typeface="Trebuchet MS"/>
                <a:cs typeface="Trebuchet MS"/>
              </a:rPr>
              <a:t>pemasaran</a:t>
            </a:r>
            <a:r>
              <a:rPr sz="3750" spc="-175" dirty="0">
                <a:latin typeface="Trebuchet MS"/>
                <a:cs typeface="Trebuchet MS"/>
              </a:rPr>
              <a:t> </a:t>
            </a:r>
            <a:r>
              <a:rPr sz="3750" spc="-25" dirty="0">
                <a:latin typeface="Trebuchet MS"/>
                <a:cs typeface="Trebuchet MS"/>
              </a:rPr>
              <a:t>lokal</a:t>
            </a:r>
            <a:r>
              <a:rPr sz="3750" spc="-175" dirty="0">
                <a:latin typeface="Trebuchet MS"/>
                <a:cs typeface="Trebuchet MS"/>
              </a:rPr>
              <a:t> </a:t>
            </a:r>
            <a:r>
              <a:rPr sz="3750" spc="-20" dirty="0">
                <a:latin typeface="Trebuchet MS"/>
                <a:cs typeface="Trebuchet MS"/>
              </a:rPr>
              <a:t>Kotler</a:t>
            </a:r>
            <a:r>
              <a:rPr sz="3750" spc="-175" dirty="0">
                <a:latin typeface="Trebuchet MS"/>
                <a:cs typeface="Trebuchet MS"/>
              </a:rPr>
              <a:t> </a:t>
            </a:r>
            <a:r>
              <a:rPr sz="3750" spc="-70" dirty="0">
                <a:latin typeface="Trebuchet MS"/>
                <a:cs typeface="Trebuchet MS"/>
              </a:rPr>
              <a:t>lebih</a:t>
            </a:r>
            <a:r>
              <a:rPr sz="3750" spc="-175" dirty="0">
                <a:latin typeface="Trebuchet MS"/>
                <a:cs typeface="Trebuchet MS"/>
              </a:rPr>
              <a:t> </a:t>
            </a:r>
            <a:r>
              <a:rPr sz="3750" spc="-60" dirty="0">
                <a:latin typeface="Trebuchet MS"/>
                <a:cs typeface="Trebuchet MS"/>
              </a:rPr>
              <a:t>luas</a:t>
            </a:r>
            <a:r>
              <a:rPr sz="3750" spc="-175" dirty="0">
                <a:latin typeface="Trebuchet MS"/>
                <a:cs typeface="Trebuchet MS"/>
              </a:rPr>
              <a:t> </a:t>
            </a:r>
            <a:r>
              <a:rPr sz="3750" spc="-50" dirty="0">
                <a:latin typeface="Trebuchet MS"/>
                <a:cs typeface="Trebuchet MS"/>
              </a:rPr>
              <a:t>dan</a:t>
            </a:r>
            <a:r>
              <a:rPr sz="3750" spc="-175" dirty="0">
                <a:latin typeface="Trebuchet MS"/>
                <a:cs typeface="Trebuchet MS"/>
              </a:rPr>
              <a:t> </a:t>
            </a:r>
            <a:r>
              <a:rPr sz="3750" spc="-90" dirty="0">
                <a:latin typeface="Trebuchet MS"/>
                <a:cs typeface="Trebuchet MS"/>
              </a:rPr>
              <a:t>mencakup</a:t>
            </a:r>
            <a:r>
              <a:rPr sz="3750" spc="-175" dirty="0">
                <a:latin typeface="Trebuchet MS"/>
                <a:cs typeface="Trebuchet MS"/>
              </a:rPr>
              <a:t> </a:t>
            </a:r>
            <a:r>
              <a:rPr sz="3750" spc="-10" dirty="0">
                <a:latin typeface="Trebuchet MS"/>
                <a:cs typeface="Trebuchet MS"/>
              </a:rPr>
              <a:t>strategi </a:t>
            </a:r>
            <a:r>
              <a:rPr sz="3750" spc="-55" dirty="0">
                <a:latin typeface="Trebuchet MS"/>
                <a:cs typeface="Trebuchet MS"/>
              </a:rPr>
              <a:t>untuk</a:t>
            </a:r>
            <a:r>
              <a:rPr sz="3750" spc="-150" dirty="0">
                <a:latin typeface="Trebuchet MS"/>
                <a:cs typeface="Trebuchet MS"/>
              </a:rPr>
              <a:t> </a:t>
            </a:r>
            <a:r>
              <a:rPr sz="3750" spc="-45" dirty="0">
                <a:latin typeface="Trebuchet MS"/>
                <a:cs typeface="Trebuchet MS"/>
              </a:rPr>
              <a:t>kelompok-</a:t>
            </a:r>
            <a:r>
              <a:rPr sz="3750" spc="-25" dirty="0">
                <a:latin typeface="Trebuchet MS"/>
                <a:cs typeface="Trebuchet MS"/>
              </a:rPr>
              <a:t>kelompok</a:t>
            </a:r>
            <a:r>
              <a:rPr sz="3750" spc="-145" dirty="0">
                <a:latin typeface="Trebuchet MS"/>
                <a:cs typeface="Trebuchet MS"/>
              </a:rPr>
              <a:t> </a:t>
            </a:r>
            <a:r>
              <a:rPr sz="3750" spc="-120" dirty="0">
                <a:latin typeface="Trebuchet MS"/>
                <a:cs typeface="Trebuchet MS"/>
              </a:rPr>
              <a:t>terdekat</a:t>
            </a:r>
            <a:r>
              <a:rPr sz="3750" spc="-145" dirty="0">
                <a:latin typeface="Trebuchet MS"/>
                <a:cs typeface="Trebuchet MS"/>
              </a:rPr>
              <a:t> </a:t>
            </a:r>
            <a:r>
              <a:rPr sz="3750" spc="-120" dirty="0">
                <a:latin typeface="Trebuchet MS"/>
                <a:cs typeface="Trebuchet MS"/>
              </a:rPr>
              <a:t>pemasaran</a:t>
            </a:r>
            <a:r>
              <a:rPr sz="3750" spc="-150" dirty="0">
                <a:latin typeface="Trebuchet MS"/>
                <a:cs typeface="Trebuchet MS"/>
              </a:rPr>
              <a:t> </a:t>
            </a:r>
            <a:r>
              <a:rPr sz="3750" spc="-55" dirty="0">
                <a:latin typeface="Trebuchet MS"/>
                <a:cs typeface="Trebuchet MS"/>
              </a:rPr>
              <a:t>untuk</a:t>
            </a:r>
            <a:r>
              <a:rPr sz="3750" spc="-145" dirty="0">
                <a:latin typeface="Trebuchet MS"/>
                <a:cs typeface="Trebuchet MS"/>
              </a:rPr>
              <a:t> </a:t>
            </a:r>
            <a:r>
              <a:rPr sz="3750" spc="-135" dirty="0">
                <a:latin typeface="Trebuchet MS"/>
                <a:cs typeface="Trebuchet MS"/>
              </a:rPr>
              <a:t>merujuk</a:t>
            </a:r>
            <a:r>
              <a:rPr sz="3750" spc="-145" dirty="0">
                <a:latin typeface="Trebuchet MS"/>
                <a:cs typeface="Trebuchet MS"/>
              </a:rPr>
              <a:t> </a:t>
            </a:r>
            <a:r>
              <a:rPr sz="3750" spc="-20" dirty="0">
                <a:latin typeface="Trebuchet MS"/>
                <a:cs typeface="Trebuchet MS"/>
              </a:rPr>
              <a:t>pada</a:t>
            </a:r>
            <a:endParaRPr sz="3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3750" spc="-75" dirty="0">
                <a:latin typeface="Trebuchet MS"/>
                <a:cs typeface="Trebuchet MS"/>
              </a:rPr>
              <a:t>penggunaan</a:t>
            </a:r>
            <a:r>
              <a:rPr sz="3750" spc="-155" dirty="0">
                <a:latin typeface="Trebuchet MS"/>
                <a:cs typeface="Trebuchet MS"/>
              </a:rPr>
              <a:t> </a:t>
            </a:r>
            <a:r>
              <a:rPr sz="3750" spc="-125" dirty="0">
                <a:latin typeface="Trebuchet MS"/>
                <a:cs typeface="Trebuchet MS"/>
              </a:rPr>
              <a:t>bauran</a:t>
            </a:r>
            <a:r>
              <a:rPr sz="3750" spc="-155" dirty="0">
                <a:latin typeface="Trebuchet MS"/>
                <a:cs typeface="Trebuchet MS"/>
              </a:rPr>
              <a:t> </a:t>
            </a:r>
            <a:r>
              <a:rPr sz="3750" spc="-120" dirty="0">
                <a:latin typeface="Trebuchet MS"/>
                <a:cs typeface="Trebuchet MS"/>
              </a:rPr>
              <a:t>pemasaran</a:t>
            </a:r>
            <a:r>
              <a:rPr sz="3750" spc="-155" dirty="0">
                <a:latin typeface="Trebuchet MS"/>
                <a:cs typeface="Trebuchet MS"/>
              </a:rPr>
              <a:t> </a:t>
            </a:r>
            <a:r>
              <a:rPr sz="3750" spc="-10" dirty="0">
                <a:latin typeface="Trebuchet MS"/>
                <a:cs typeface="Trebuchet MS"/>
              </a:rPr>
              <a:t>khusus</a:t>
            </a:r>
            <a:r>
              <a:rPr sz="3750" spc="-155" dirty="0">
                <a:latin typeface="Trebuchet MS"/>
                <a:cs typeface="Trebuchet MS"/>
              </a:rPr>
              <a:t> </a:t>
            </a:r>
            <a:r>
              <a:rPr sz="3750" spc="-10" dirty="0">
                <a:latin typeface="Trebuchet MS"/>
                <a:cs typeface="Trebuchet MS"/>
              </a:rPr>
              <a:t>toko.</a:t>
            </a:r>
            <a:endParaRPr sz="3750">
              <a:latin typeface="Trebuchet MS"/>
              <a:cs typeface="Trebuchet MS"/>
            </a:endParaRPr>
          </a:p>
          <a:p>
            <a:pPr marL="403860" indent="-403225">
              <a:lnSpc>
                <a:spcPct val="100000"/>
              </a:lnSpc>
              <a:spcBef>
                <a:spcPts val="750"/>
              </a:spcBef>
              <a:buSzPct val="92000"/>
              <a:buAutoNum type="arabicPeriod" startAt="3"/>
              <a:tabLst>
                <a:tab pos="403860" algn="l"/>
              </a:tabLst>
            </a:pPr>
            <a:r>
              <a:rPr sz="3750" spc="-30" dirty="0">
                <a:latin typeface="Trebuchet MS"/>
                <a:cs typeface="Trebuchet MS"/>
              </a:rPr>
              <a:t>Praktisi</a:t>
            </a:r>
            <a:r>
              <a:rPr sz="3750" spc="-254" dirty="0">
                <a:latin typeface="Trebuchet MS"/>
                <a:cs typeface="Trebuchet MS"/>
              </a:rPr>
              <a:t> </a:t>
            </a:r>
            <a:r>
              <a:rPr sz="3750" spc="-105" dirty="0">
                <a:latin typeface="Trebuchet MS"/>
                <a:cs typeface="Trebuchet MS"/>
              </a:rPr>
              <a:t>pemasaran</a:t>
            </a:r>
            <a:r>
              <a:rPr sz="3750" spc="-175" dirty="0">
                <a:latin typeface="Trebuchet MS"/>
                <a:cs typeface="Trebuchet MS"/>
              </a:rPr>
              <a:t> </a:t>
            </a:r>
            <a:r>
              <a:rPr sz="3750" spc="-40" dirty="0">
                <a:latin typeface="Trebuchet MS"/>
                <a:cs typeface="Trebuchet MS"/>
              </a:rPr>
              <a:t>menggunakan</a:t>
            </a:r>
            <a:r>
              <a:rPr sz="3750" spc="-210" dirty="0">
                <a:latin typeface="Trebuchet MS"/>
                <a:cs typeface="Trebuchet MS"/>
              </a:rPr>
              <a:t> </a:t>
            </a:r>
            <a:r>
              <a:rPr sz="3750" spc="-40" dirty="0">
                <a:latin typeface="Trebuchet MS"/>
                <a:cs typeface="Trebuchet MS"/>
              </a:rPr>
              <a:t>ungkapan</a:t>
            </a:r>
            <a:r>
              <a:rPr sz="3750" spc="-215" dirty="0">
                <a:latin typeface="Trebuchet MS"/>
                <a:cs typeface="Trebuchet MS"/>
              </a:rPr>
              <a:t> </a:t>
            </a:r>
            <a:r>
              <a:rPr sz="3750" spc="-25" dirty="0">
                <a:latin typeface="Trebuchet MS"/>
                <a:cs typeface="Trebuchet MS"/>
              </a:rPr>
              <a:t>lokal</a:t>
            </a:r>
            <a:r>
              <a:rPr sz="3750" spc="-215" dirty="0">
                <a:latin typeface="Trebuchet MS"/>
                <a:cs typeface="Trebuchet MS"/>
              </a:rPr>
              <a:t> </a:t>
            </a:r>
            <a:r>
              <a:rPr sz="3750" spc="-10" dirty="0">
                <a:latin typeface="Trebuchet MS"/>
                <a:cs typeface="Trebuchet MS"/>
              </a:rPr>
              <a:t>toko.</a:t>
            </a:r>
            <a:endParaRPr sz="37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184525">
              <a:lnSpc>
                <a:spcPct val="100000"/>
              </a:lnSpc>
              <a:spcBef>
                <a:spcPts val="140"/>
              </a:spcBef>
            </a:pPr>
            <a:r>
              <a:rPr sz="6200" spc="1025" dirty="0"/>
              <a:t>Pemasaran</a:t>
            </a:r>
            <a:r>
              <a:rPr sz="6200" spc="-55" dirty="0"/>
              <a:t> </a:t>
            </a:r>
            <a:r>
              <a:rPr sz="6200" spc="560" dirty="0"/>
              <a:t>Lokal</a:t>
            </a:r>
            <a:endParaRPr sz="6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04987"/>
            <a:ext cx="18288000" cy="2282190"/>
          </a:xfrm>
          <a:custGeom>
            <a:avLst/>
            <a:gdLst/>
            <a:ahLst/>
            <a:cxnLst/>
            <a:rect l="l" t="t" r="r" b="b"/>
            <a:pathLst>
              <a:path w="18288000" h="2282190">
                <a:moveTo>
                  <a:pt x="18287962" y="1431163"/>
                </a:moveTo>
                <a:lnTo>
                  <a:pt x="14490802" y="168402"/>
                </a:lnTo>
                <a:lnTo>
                  <a:pt x="12346902" y="881354"/>
                </a:lnTo>
                <a:lnTo>
                  <a:pt x="5804014" y="0"/>
                </a:lnTo>
                <a:lnTo>
                  <a:pt x="0" y="781812"/>
                </a:lnTo>
                <a:lnTo>
                  <a:pt x="0" y="2282012"/>
                </a:lnTo>
                <a:lnTo>
                  <a:pt x="8134972" y="2282012"/>
                </a:lnTo>
                <a:lnTo>
                  <a:pt x="11773726" y="2282012"/>
                </a:lnTo>
                <a:lnTo>
                  <a:pt x="18287962" y="2282012"/>
                </a:lnTo>
                <a:lnTo>
                  <a:pt x="18287962" y="1431163"/>
                </a:lnTo>
                <a:close/>
              </a:path>
            </a:pathLst>
          </a:custGeom>
          <a:solidFill>
            <a:srgbClr val="00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1291" y="2842310"/>
            <a:ext cx="9058275" cy="38100"/>
          </a:xfrm>
          <a:custGeom>
            <a:avLst/>
            <a:gdLst/>
            <a:ahLst/>
            <a:cxnLst/>
            <a:rect l="l" t="t" r="r" b="b"/>
            <a:pathLst>
              <a:path w="9058275" h="38100">
                <a:moveTo>
                  <a:pt x="9058275" y="0"/>
                </a:moveTo>
                <a:lnTo>
                  <a:pt x="0" y="0"/>
                </a:lnTo>
                <a:lnTo>
                  <a:pt x="0" y="38100"/>
                </a:lnTo>
                <a:lnTo>
                  <a:pt x="9058275" y="38100"/>
                </a:lnTo>
                <a:lnTo>
                  <a:pt x="90582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9"/>
            <a:ext cx="16184244" cy="1028700"/>
            <a:chOff x="0" y="19"/>
            <a:chExt cx="16184244" cy="1028700"/>
          </a:xfrm>
        </p:grpSpPr>
        <p:sp>
          <p:nvSpPr>
            <p:cNvPr id="5" name="object 5"/>
            <p:cNvSpPr/>
            <p:nvPr/>
          </p:nvSpPr>
          <p:spPr>
            <a:xfrm>
              <a:off x="0" y="19"/>
              <a:ext cx="9144000" cy="1028700"/>
            </a:xfrm>
            <a:custGeom>
              <a:avLst/>
              <a:gdLst/>
              <a:ahLst/>
              <a:cxnLst/>
              <a:rect l="l" t="t" r="r" b="b"/>
              <a:pathLst>
                <a:path w="9144000" h="1028700">
                  <a:moveTo>
                    <a:pt x="8198802" y="1028699"/>
                  </a:moveTo>
                  <a:lnTo>
                    <a:pt x="0" y="1028699"/>
                  </a:lnTo>
                  <a:lnTo>
                    <a:pt x="0" y="0"/>
                  </a:lnTo>
                  <a:lnTo>
                    <a:pt x="9143936" y="0"/>
                  </a:lnTo>
                  <a:lnTo>
                    <a:pt x="9143936" y="83566"/>
                  </a:lnTo>
                  <a:lnTo>
                    <a:pt x="8198802" y="1028699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87555" y="19"/>
              <a:ext cx="9242425" cy="794385"/>
            </a:xfrm>
            <a:custGeom>
              <a:avLst/>
              <a:gdLst/>
              <a:ahLst/>
              <a:cxnLst/>
              <a:rect l="l" t="t" r="r" b="b"/>
              <a:pathLst>
                <a:path w="9242425" h="794385">
                  <a:moveTo>
                    <a:pt x="8448038" y="794384"/>
                  </a:moveTo>
                  <a:lnTo>
                    <a:pt x="794384" y="794384"/>
                  </a:lnTo>
                  <a:lnTo>
                    <a:pt x="0" y="0"/>
                  </a:lnTo>
                  <a:lnTo>
                    <a:pt x="9242421" y="0"/>
                  </a:lnTo>
                  <a:lnTo>
                    <a:pt x="8448038" y="794384"/>
                  </a:lnTo>
                  <a:close/>
                </a:path>
              </a:pathLst>
            </a:custGeom>
            <a:solidFill>
              <a:srgbClr val="034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619033" y="19"/>
              <a:ext cx="2565400" cy="637540"/>
            </a:xfrm>
            <a:custGeom>
              <a:avLst/>
              <a:gdLst/>
              <a:ahLst/>
              <a:cxnLst/>
              <a:rect l="l" t="t" r="r" b="b"/>
              <a:pathLst>
                <a:path w="2565400" h="637540">
                  <a:moveTo>
                    <a:pt x="2054096" y="637158"/>
                  </a:moveTo>
                  <a:lnTo>
                    <a:pt x="511047" y="637158"/>
                  </a:lnTo>
                  <a:lnTo>
                    <a:pt x="0" y="0"/>
                  </a:lnTo>
                  <a:lnTo>
                    <a:pt x="2565143" y="0"/>
                  </a:lnTo>
                  <a:lnTo>
                    <a:pt x="2054096" y="637158"/>
                  </a:lnTo>
                  <a:close/>
                </a:path>
              </a:pathLst>
            </a:custGeom>
            <a:solidFill>
              <a:srgbClr val="002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728868" y="3254854"/>
            <a:ext cx="10848340" cy="35687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9050" algn="ctr">
              <a:lnSpc>
                <a:spcPct val="116300"/>
              </a:lnSpc>
              <a:spcBef>
                <a:spcPts val="90"/>
              </a:spcBef>
            </a:pPr>
            <a:r>
              <a:rPr sz="5000" spc="-130" dirty="0">
                <a:latin typeface="Trebuchet MS"/>
                <a:cs typeface="Trebuchet MS"/>
              </a:rPr>
              <a:t>Pemasaran</a:t>
            </a:r>
            <a:r>
              <a:rPr sz="5000" spc="-165" dirty="0">
                <a:latin typeface="Trebuchet MS"/>
                <a:cs typeface="Trebuchet MS"/>
              </a:rPr>
              <a:t> </a:t>
            </a:r>
            <a:r>
              <a:rPr sz="5000" spc="-90" dirty="0">
                <a:latin typeface="Trebuchet MS"/>
                <a:cs typeface="Trebuchet MS"/>
              </a:rPr>
              <a:t>Individu</a:t>
            </a:r>
            <a:r>
              <a:rPr sz="5000" spc="-160" dirty="0">
                <a:latin typeface="Trebuchet MS"/>
                <a:cs typeface="Trebuchet MS"/>
              </a:rPr>
              <a:t> </a:t>
            </a:r>
            <a:r>
              <a:rPr sz="5000" spc="660" dirty="0">
                <a:latin typeface="Trebuchet MS"/>
                <a:cs typeface="Trebuchet MS"/>
              </a:rPr>
              <a:t>–</a:t>
            </a:r>
            <a:r>
              <a:rPr sz="5000" spc="-160" dirty="0">
                <a:latin typeface="Trebuchet MS"/>
                <a:cs typeface="Trebuchet MS"/>
              </a:rPr>
              <a:t> </a:t>
            </a:r>
            <a:r>
              <a:rPr sz="5000" spc="-65" dirty="0">
                <a:latin typeface="Trebuchet MS"/>
                <a:cs typeface="Trebuchet MS"/>
              </a:rPr>
              <a:t>tingkat</a:t>
            </a:r>
            <a:r>
              <a:rPr sz="5000" spc="-160" dirty="0">
                <a:latin typeface="Trebuchet MS"/>
                <a:cs typeface="Trebuchet MS"/>
              </a:rPr>
              <a:t> </a:t>
            </a:r>
            <a:r>
              <a:rPr sz="5000" spc="-10" dirty="0">
                <a:latin typeface="Trebuchet MS"/>
                <a:cs typeface="Trebuchet MS"/>
              </a:rPr>
              <a:t>tertinggi </a:t>
            </a:r>
            <a:r>
              <a:rPr sz="5000" spc="-100" dirty="0">
                <a:latin typeface="Trebuchet MS"/>
                <a:cs typeface="Trebuchet MS"/>
              </a:rPr>
              <a:t>segmentasi </a:t>
            </a:r>
            <a:r>
              <a:rPr sz="5000" spc="660" dirty="0">
                <a:latin typeface="Trebuchet MS"/>
                <a:cs typeface="Trebuchet MS"/>
              </a:rPr>
              <a:t>–</a:t>
            </a:r>
            <a:r>
              <a:rPr sz="5000" spc="-95" dirty="0">
                <a:latin typeface="Trebuchet MS"/>
                <a:cs typeface="Trebuchet MS"/>
              </a:rPr>
              <a:t> </a:t>
            </a:r>
            <a:r>
              <a:rPr sz="5000" spc="-65" dirty="0">
                <a:latin typeface="Trebuchet MS"/>
                <a:cs typeface="Trebuchet MS"/>
              </a:rPr>
              <a:t>segmen</a:t>
            </a:r>
            <a:r>
              <a:rPr sz="5000" spc="-100" dirty="0">
                <a:latin typeface="Trebuchet MS"/>
                <a:cs typeface="Trebuchet MS"/>
              </a:rPr>
              <a:t> </a:t>
            </a:r>
            <a:r>
              <a:rPr sz="5000" spc="70" dirty="0">
                <a:latin typeface="Trebuchet MS"/>
                <a:cs typeface="Trebuchet MS"/>
              </a:rPr>
              <a:t>SATU,</a:t>
            </a:r>
            <a:r>
              <a:rPr sz="5000" spc="-95" dirty="0">
                <a:latin typeface="Trebuchet MS"/>
                <a:cs typeface="Trebuchet MS"/>
              </a:rPr>
              <a:t> </a:t>
            </a:r>
            <a:r>
              <a:rPr sz="5000" spc="-155" dirty="0">
                <a:latin typeface="Trebuchet MS"/>
                <a:cs typeface="Trebuchet MS"/>
              </a:rPr>
              <a:t>pemasaran </a:t>
            </a:r>
            <a:r>
              <a:rPr sz="5000" spc="-20" dirty="0">
                <a:latin typeface="Trebuchet MS"/>
                <a:cs typeface="Trebuchet MS"/>
              </a:rPr>
              <a:t>yang</a:t>
            </a:r>
            <a:r>
              <a:rPr sz="5000" spc="-204" dirty="0">
                <a:latin typeface="Trebuchet MS"/>
                <a:cs typeface="Trebuchet MS"/>
              </a:rPr>
              <a:t> </a:t>
            </a:r>
            <a:r>
              <a:rPr sz="5000" spc="-105" dirty="0">
                <a:latin typeface="Trebuchet MS"/>
                <a:cs typeface="Trebuchet MS"/>
              </a:rPr>
              <a:t>disesuaikan</a:t>
            </a:r>
            <a:r>
              <a:rPr sz="5000" spc="-165" dirty="0">
                <a:latin typeface="Trebuchet MS"/>
                <a:cs typeface="Trebuchet MS"/>
              </a:rPr>
              <a:t> </a:t>
            </a:r>
            <a:r>
              <a:rPr sz="5000" spc="-254" dirty="0">
                <a:latin typeface="Trebuchet MS"/>
                <a:cs typeface="Trebuchet MS"/>
              </a:rPr>
              <a:t>atau</a:t>
            </a:r>
            <a:r>
              <a:rPr sz="5000" spc="-120" dirty="0">
                <a:latin typeface="Trebuchet MS"/>
                <a:cs typeface="Trebuchet MS"/>
              </a:rPr>
              <a:t> </a:t>
            </a:r>
            <a:r>
              <a:rPr sz="5000" spc="-160" dirty="0">
                <a:latin typeface="Trebuchet MS"/>
                <a:cs typeface="Trebuchet MS"/>
              </a:rPr>
              <a:t>pemasaran</a:t>
            </a:r>
            <a:r>
              <a:rPr sz="5000" spc="-165" dirty="0">
                <a:latin typeface="Trebuchet MS"/>
                <a:cs typeface="Trebuchet MS"/>
              </a:rPr>
              <a:t> </a:t>
            </a:r>
            <a:r>
              <a:rPr sz="5000" spc="-10" dirty="0">
                <a:latin typeface="Trebuchet MS"/>
                <a:cs typeface="Trebuchet MS"/>
              </a:rPr>
              <a:t>satu- </a:t>
            </a:r>
            <a:r>
              <a:rPr sz="5000" spc="-55" dirty="0">
                <a:latin typeface="Trebuchet MS"/>
                <a:cs typeface="Trebuchet MS"/>
              </a:rPr>
              <a:t>ke-</a:t>
            </a:r>
            <a:r>
              <a:rPr sz="5000" spc="-45" dirty="0">
                <a:latin typeface="Trebuchet MS"/>
                <a:cs typeface="Trebuchet MS"/>
              </a:rPr>
              <a:t>satu.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183890">
              <a:lnSpc>
                <a:spcPct val="100000"/>
              </a:lnSpc>
              <a:spcBef>
                <a:spcPts val="140"/>
              </a:spcBef>
            </a:pPr>
            <a:r>
              <a:rPr sz="6200" spc="1015" dirty="0"/>
              <a:t>Pemasaran</a:t>
            </a:r>
            <a:r>
              <a:rPr sz="6200" spc="-55" dirty="0"/>
              <a:t> </a:t>
            </a:r>
            <a:r>
              <a:rPr sz="6200" spc="495" dirty="0"/>
              <a:t>Individu</a:t>
            </a:r>
            <a:endParaRPr sz="6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674</Words>
  <Application>Microsoft Office PowerPoint</Application>
  <PresentationFormat>Custom</PresentationFormat>
  <Paragraphs>105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MENGIDENTIFIKASI PASAR S E G M E N &amp; P E M I L I H A N T A R G E T P A S A R</vt:lpstr>
      <vt:lpstr>Tujuan pembelajaran</vt:lpstr>
      <vt:lpstr>Sasaran Pemasaran</vt:lpstr>
      <vt:lpstr>Tingkat dan Pola Pasar Segmentasin</vt:lpstr>
      <vt:lpstr>Segmen Pemasaran</vt:lpstr>
      <vt:lpstr>Segmen Pemasaran</vt:lpstr>
      <vt:lpstr>Pemasaran Ceruk</vt:lpstr>
      <vt:lpstr>Pemasaran Lokal</vt:lpstr>
      <vt:lpstr>Pemasaran Individu</vt:lpstr>
      <vt:lpstr>Pola Segmentasi Pasar</vt:lpstr>
      <vt:lpstr>Slide 11</vt:lpstr>
      <vt:lpstr>Dasar Segmentasi</vt:lpstr>
      <vt:lpstr>Demografi</vt:lpstr>
      <vt:lpstr>Proses Segmentasi Pasar</vt:lpstr>
      <vt:lpstr>Proses Segmentasi Pasar</vt:lpstr>
      <vt:lpstr>Proses Segmentasi Pasar</vt:lpstr>
      <vt:lpstr>Segmentasi yang Efektif</vt:lpstr>
      <vt:lpstr>Mengevaluasi dan Memilih Target Pasar Mengevaluasi dan Memilih Target Konsentrasi Segmen Tunggal Efektivitas keseluruhan segmen Tujuan dan sumber daya perusahaan Spesialisasi Selektif Spesialisasi Produk Spesialisasi Pasar Cakupan Pasar Penuh</vt:lpstr>
      <vt:lpstr>Pertimbangan Tambahan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MENGIDENTIFIKASI SEGMEN DAN TARGET PASAR</dc:title>
  <dc:creator>Isalman Semm</dc:creator>
  <cp:keywords>DAFz7FSw7Co,BAD-R9Qi6Co</cp:keywords>
  <cp:lastModifiedBy>Reviewer</cp:lastModifiedBy>
  <cp:revision>1</cp:revision>
  <dcterms:created xsi:type="dcterms:W3CDTF">2023-11-12T04:52:52Z</dcterms:created>
  <dcterms:modified xsi:type="dcterms:W3CDTF">2023-11-12T04:55:54Z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2023-11-12T00:00:00Z</vt:filetime>
  </property>
  <property fmtid="{D5CDD505-2E9C-101B-9397-08002B2CF9AE}" pid="3" name="Creator">
    <vt:lpwstr>Canva</vt:lpwstr>
  </property>
  <property fmtid="{D5CDD505-2E9C-101B-9397-08002B2CF9AE}" pid="4" name="LastSaved">
    <vt:filetime>2023-11-12T00:00:00Z</vt:filetime>
  </property>
  <property fmtid="{D5CDD505-2E9C-101B-9397-08002B2CF9AE}" pid="5" name="Producer">
    <vt:lpwstr>Canva</vt:lpwstr>
  </property>
</Properties>
</file>