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58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2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1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2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9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3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5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0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F9D0-E869-4C2C-99FB-D4AC32647D74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E4E5-57AD-4692-93D1-ED2920D94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ytefish/facerecognition_guide/tree/master/src/m" TargetMode="External"/><Relationship Id="rId2" Type="http://schemas.openxmlformats.org/officeDocument/2006/relationships/hyperlink" Target="https://www.bytefish.de/pdf/facerec_octav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Percobaan</a:t>
            </a:r>
            <a:r>
              <a:rPr lang="en-US" dirty="0" smtClean="0"/>
              <a:t> Dimensionality Reduction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96512"/>
            <a:ext cx="9144000" cy="1161288"/>
          </a:xfrm>
        </p:spPr>
        <p:txBody>
          <a:bodyPr/>
          <a:lstStyle/>
          <a:p>
            <a:r>
              <a:rPr lang="en-US" dirty="0" smtClean="0"/>
              <a:t>atjahyanto@gmail.com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4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≈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8280" cy="4351338"/>
          </a:xfrm>
        </p:spPr>
        <p:txBody>
          <a:bodyPr/>
          <a:lstStyle/>
          <a:p>
            <a:r>
              <a:rPr lang="en-US" dirty="0" smtClean="0"/>
              <a:t>Mana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60" y="1825625"/>
            <a:ext cx="5087790" cy="3772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4526280"/>
            <a:ext cx="4059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Next</a:t>
            </a:r>
            <a:r>
              <a:rPr lang="en-US" dirty="0" smtClean="0"/>
              <a:t>: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“Performance”,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coba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penghapusan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kinerjanya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570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sbb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kali </a:t>
            </a:r>
            <a:r>
              <a:rPr lang="en-US" dirty="0" err="1" smtClean="0"/>
              <a:t>ini</a:t>
            </a:r>
            <a:r>
              <a:rPr lang="en-US" dirty="0" smtClean="0"/>
              <a:t>, datasets Iris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image.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Setelah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dicari</a:t>
            </a:r>
            <a:r>
              <a:rPr lang="en-US" dirty="0" smtClean="0">
                <a:sym typeface="Wingdings" panose="05000000000000000000" pitchFamily="2" charset="2"/>
              </a:rPr>
              <a:t> PCA-</a:t>
            </a:r>
            <a:r>
              <a:rPr lang="en-US" dirty="0" err="1" smtClean="0">
                <a:sym typeface="Wingdings" panose="05000000000000000000" pitchFamily="2" charset="2"/>
              </a:rPr>
              <a:t>nya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diambil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hanya</a:t>
            </a:r>
            <a:r>
              <a:rPr lang="en-US" dirty="0" smtClean="0">
                <a:sym typeface="Wingdings" panose="05000000000000000000" pitchFamily="2" charset="2"/>
              </a:rPr>
              <a:t> 3 PCs </a:t>
            </a:r>
            <a:r>
              <a:rPr lang="en-US" dirty="0" err="1" smtClean="0">
                <a:sym typeface="Wingdings" panose="05000000000000000000" pitchFamily="2" charset="2"/>
              </a:rPr>
              <a:t>saja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dicoba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direkonstruksi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0248" y="4645152"/>
            <a:ext cx="3931920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" dirty="0" err="1"/>
              <a:t>irisx</a:t>
            </a:r>
            <a:r>
              <a:rPr lang="en-US" sz="200" dirty="0"/>
              <a:t>&lt;-read.csv("iris-UCI-header-no-num.csv", header=FALSE)</a:t>
            </a:r>
          </a:p>
          <a:p>
            <a:endParaRPr lang="en-US" sz="200" dirty="0"/>
          </a:p>
          <a:p>
            <a:r>
              <a:rPr lang="en-US" sz="200" dirty="0" err="1"/>
              <a:t>str</a:t>
            </a:r>
            <a:r>
              <a:rPr lang="en-US" sz="200" dirty="0"/>
              <a:t>(</a:t>
            </a:r>
            <a:r>
              <a:rPr lang="en-US" sz="200" dirty="0" err="1"/>
              <a:t>irisx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r>
              <a:rPr lang="en-US" sz="200" dirty="0"/>
              <a:t>#-----------</a:t>
            </a:r>
          </a:p>
          <a:p>
            <a:r>
              <a:rPr lang="en-US" sz="200" dirty="0" err="1"/>
              <a:t>ukuran</a:t>
            </a:r>
            <a:r>
              <a:rPr lang="en-US" sz="200" dirty="0"/>
              <a:t> &lt;- dim(</a:t>
            </a:r>
            <a:r>
              <a:rPr lang="en-US" sz="200" dirty="0" err="1"/>
              <a:t>irisx</a:t>
            </a:r>
            <a:r>
              <a:rPr lang="en-US" sz="200" dirty="0"/>
              <a:t>)</a:t>
            </a:r>
          </a:p>
          <a:p>
            <a:r>
              <a:rPr lang="en-US" sz="200" dirty="0" err="1"/>
              <a:t>baris</a:t>
            </a:r>
            <a:r>
              <a:rPr lang="en-US" sz="200" dirty="0"/>
              <a:t> &lt;- </a:t>
            </a:r>
            <a:r>
              <a:rPr lang="en-US" sz="200" dirty="0" err="1"/>
              <a:t>ukuran</a:t>
            </a:r>
            <a:r>
              <a:rPr lang="en-US" sz="200" dirty="0"/>
              <a:t>[1]</a:t>
            </a:r>
          </a:p>
          <a:p>
            <a:r>
              <a:rPr lang="en-US" sz="200" dirty="0" err="1"/>
              <a:t>kolom</a:t>
            </a:r>
            <a:r>
              <a:rPr lang="en-US" sz="200" dirty="0"/>
              <a:t> &lt;- </a:t>
            </a:r>
            <a:r>
              <a:rPr lang="en-US" sz="200" dirty="0" err="1"/>
              <a:t>ukuran</a:t>
            </a:r>
            <a:r>
              <a:rPr lang="en-US" sz="200" dirty="0"/>
              <a:t>[2]</a:t>
            </a:r>
          </a:p>
          <a:p>
            <a:endParaRPr lang="en-US" sz="200" dirty="0"/>
          </a:p>
          <a:p>
            <a:r>
              <a:rPr lang="en-US" sz="200" dirty="0" err="1"/>
              <a:t>irisku</a:t>
            </a:r>
            <a:r>
              <a:rPr lang="en-US" sz="200" dirty="0"/>
              <a:t> &lt;- matrix(data=1:150, </a:t>
            </a:r>
            <a:r>
              <a:rPr lang="en-US" sz="200" dirty="0" err="1"/>
              <a:t>nrow</a:t>
            </a:r>
            <a:r>
              <a:rPr lang="en-US" sz="200" dirty="0"/>
              <a:t>=</a:t>
            </a:r>
            <a:r>
              <a:rPr lang="en-US" sz="200" dirty="0" err="1"/>
              <a:t>baris</a:t>
            </a:r>
            <a:r>
              <a:rPr lang="en-US" sz="200" dirty="0"/>
              <a:t>, </a:t>
            </a:r>
            <a:r>
              <a:rPr lang="en-US" sz="200" dirty="0" err="1"/>
              <a:t>ncol</a:t>
            </a:r>
            <a:r>
              <a:rPr lang="en-US" sz="200" dirty="0"/>
              <a:t>=</a:t>
            </a:r>
            <a:r>
              <a:rPr lang="en-US" sz="200" dirty="0" err="1"/>
              <a:t>kolom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r>
              <a:rPr lang="en-US" sz="200" dirty="0"/>
              <a:t>for (</a:t>
            </a:r>
            <a:r>
              <a:rPr lang="en-US" sz="200" dirty="0" err="1"/>
              <a:t>ibaris</a:t>
            </a:r>
            <a:r>
              <a:rPr lang="en-US" sz="200" dirty="0"/>
              <a:t> in c(1:baris)) {</a:t>
            </a:r>
          </a:p>
          <a:p>
            <a:r>
              <a:rPr lang="en-US" sz="200" dirty="0"/>
              <a:t>    for (</a:t>
            </a:r>
            <a:r>
              <a:rPr lang="en-US" sz="200" dirty="0" err="1"/>
              <a:t>ikolom</a:t>
            </a:r>
            <a:r>
              <a:rPr lang="en-US" sz="200" dirty="0"/>
              <a:t> in c(1:kolom)) {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irisku</a:t>
            </a:r>
            <a:r>
              <a:rPr lang="en-US" sz="200" dirty="0"/>
              <a:t>[</a:t>
            </a:r>
            <a:r>
              <a:rPr lang="en-US" sz="200" dirty="0" err="1"/>
              <a:t>ibaris,ikolom</a:t>
            </a:r>
            <a:r>
              <a:rPr lang="en-US" sz="200" dirty="0"/>
              <a:t>] &lt;- </a:t>
            </a:r>
            <a:r>
              <a:rPr lang="en-US" sz="200" dirty="0" err="1"/>
              <a:t>irisx</a:t>
            </a:r>
            <a:r>
              <a:rPr lang="en-US" sz="200" dirty="0"/>
              <a:t>[</a:t>
            </a:r>
            <a:r>
              <a:rPr lang="en-US" sz="200" dirty="0" err="1"/>
              <a:t>ibaris,ikolom</a:t>
            </a:r>
            <a:r>
              <a:rPr lang="en-US" sz="200" dirty="0"/>
              <a:t>]</a:t>
            </a:r>
          </a:p>
          <a:p>
            <a:r>
              <a:rPr lang="en-US" sz="200" dirty="0"/>
              <a:t>    }</a:t>
            </a:r>
          </a:p>
          <a:p>
            <a:r>
              <a:rPr lang="en-US" sz="200" dirty="0"/>
              <a:t>}</a:t>
            </a:r>
          </a:p>
          <a:p>
            <a:endParaRPr lang="en-US" sz="200" dirty="0"/>
          </a:p>
          <a:p>
            <a:r>
              <a:rPr lang="en-US" sz="200" dirty="0"/>
              <a:t>#-----------</a:t>
            </a:r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library(stats)</a:t>
            </a:r>
          </a:p>
          <a:p>
            <a:r>
              <a:rPr lang="en-US" sz="200" dirty="0" err="1"/>
              <a:t>iris_pca</a:t>
            </a:r>
            <a:r>
              <a:rPr lang="en-US" sz="200" dirty="0"/>
              <a:t> &lt;- </a:t>
            </a:r>
            <a:r>
              <a:rPr lang="en-US" sz="200" dirty="0" err="1"/>
              <a:t>prcomp</a:t>
            </a:r>
            <a:r>
              <a:rPr lang="en-US" sz="200" dirty="0"/>
              <a:t>(</a:t>
            </a:r>
            <a:r>
              <a:rPr lang="en-US" sz="200" dirty="0" err="1"/>
              <a:t>irisku</a:t>
            </a:r>
            <a:r>
              <a:rPr lang="en-US" sz="200" dirty="0"/>
              <a:t>, center = TRUE, scale = TRUE) </a:t>
            </a:r>
          </a:p>
          <a:p>
            <a:r>
              <a:rPr lang="en-US" sz="200" dirty="0"/>
              <a:t>summary(</a:t>
            </a:r>
            <a:r>
              <a:rPr lang="en-US" sz="200" dirty="0" err="1"/>
              <a:t>iris_pca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r>
              <a:rPr lang="en-US" sz="200" dirty="0"/>
              <a:t># iris_pca_minus12 &lt;- </a:t>
            </a:r>
            <a:r>
              <a:rPr lang="en-US" sz="200" dirty="0" err="1"/>
              <a:t>iris_pca$x</a:t>
            </a:r>
            <a:r>
              <a:rPr lang="en-US" sz="200" dirty="0"/>
              <a:t>[,-c(1,2)]</a:t>
            </a:r>
          </a:p>
          <a:p>
            <a:endParaRPr lang="en-US" sz="200" dirty="0"/>
          </a:p>
          <a:p>
            <a:r>
              <a:rPr lang="en-US" sz="200" dirty="0" err="1"/>
              <a:t>PCx</a:t>
            </a:r>
            <a:r>
              <a:rPr lang="en-US" sz="200" dirty="0"/>
              <a:t> &lt;- </a:t>
            </a:r>
            <a:r>
              <a:rPr lang="en-US" sz="200" dirty="0" err="1"/>
              <a:t>iris_pca$x</a:t>
            </a:r>
            <a:endParaRPr lang="en-US" sz="200" dirty="0"/>
          </a:p>
          <a:p>
            <a:r>
              <a:rPr lang="en-US" sz="200" dirty="0" err="1"/>
              <a:t>eigenvaluex</a:t>
            </a:r>
            <a:r>
              <a:rPr lang="en-US" sz="200" dirty="0"/>
              <a:t> &lt;- </a:t>
            </a:r>
            <a:r>
              <a:rPr lang="en-US" sz="200" dirty="0" err="1"/>
              <a:t>iris_pca$sdev</a:t>
            </a:r>
            <a:endParaRPr lang="en-US" sz="200" dirty="0"/>
          </a:p>
          <a:p>
            <a:r>
              <a:rPr lang="en-US" sz="200" dirty="0" err="1"/>
              <a:t>loadingx</a:t>
            </a:r>
            <a:r>
              <a:rPr lang="en-US" sz="200" dirty="0"/>
              <a:t> &lt;- </a:t>
            </a:r>
            <a:r>
              <a:rPr lang="en-US" sz="200" dirty="0" err="1"/>
              <a:t>iris_pca$rotation</a:t>
            </a:r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plot(</a:t>
            </a:r>
            <a:r>
              <a:rPr lang="en-US" sz="200" dirty="0" err="1"/>
              <a:t>cumsum</a:t>
            </a:r>
            <a:r>
              <a:rPr lang="en-US" sz="200" dirty="0"/>
              <a:t>(iris_pca$sdev^2/sum(iris_pca$sdev^2)))</a:t>
            </a:r>
          </a:p>
          <a:p>
            <a:endParaRPr lang="en-US" sz="200" dirty="0"/>
          </a:p>
          <a:p>
            <a:r>
              <a:rPr lang="en-US" sz="200" dirty="0" err="1"/>
              <a:t>pc.use</a:t>
            </a:r>
            <a:r>
              <a:rPr lang="en-US" sz="200" dirty="0"/>
              <a:t> &lt;- 3 # explains xx% of variance</a:t>
            </a:r>
          </a:p>
          <a:p>
            <a:r>
              <a:rPr lang="en-US" sz="200" dirty="0" err="1"/>
              <a:t>trunc</a:t>
            </a:r>
            <a:r>
              <a:rPr lang="en-US" sz="200" dirty="0"/>
              <a:t> &lt;- </a:t>
            </a:r>
            <a:r>
              <a:rPr lang="en-US" sz="200" dirty="0" err="1"/>
              <a:t>iris_pca$x</a:t>
            </a:r>
            <a:r>
              <a:rPr lang="en-US" sz="200" dirty="0"/>
              <a:t>[,1:pc.use] %*% t(</a:t>
            </a:r>
            <a:r>
              <a:rPr lang="en-US" sz="200" dirty="0" err="1"/>
              <a:t>iris_pca$rotation</a:t>
            </a:r>
            <a:r>
              <a:rPr lang="en-US" sz="200" dirty="0"/>
              <a:t>[,1:pc.use])</a:t>
            </a:r>
          </a:p>
          <a:p>
            <a:endParaRPr lang="en-US" sz="200" dirty="0"/>
          </a:p>
          <a:p>
            <a:r>
              <a:rPr lang="en-US" sz="200" dirty="0"/>
              <a:t>#and add the center (and re-scale) back to data</a:t>
            </a:r>
          </a:p>
          <a:p>
            <a:r>
              <a:rPr lang="en-US" sz="200" dirty="0"/>
              <a:t>if(</a:t>
            </a:r>
            <a:r>
              <a:rPr lang="en-US" sz="200" dirty="0" err="1"/>
              <a:t>iris_pca$scale</a:t>
            </a:r>
            <a:r>
              <a:rPr lang="en-US" sz="200" dirty="0"/>
              <a:t> != FALSE){</a:t>
            </a:r>
          </a:p>
          <a:p>
            <a:r>
              <a:rPr lang="en-US" sz="200" dirty="0"/>
              <a:t>	</a:t>
            </a:r>
            <a:r>
              <a:rPr lang="en-US" sz="200" dirty="0" err="1"/>
              <a:t>trunc</a:t>
            </a:r>
            <a:r>
              <a:rPr lang="en-US" sz="200" dirty="0"/>
              <a:t> &lt;- scale(</a:t>
            </a:r>
            <a:r>
              <a:rPr lang="en-US" sz="200" dirty="0" err="1"/>
              <a:t>trunc</a:t>
            </a:r>
            <a:r>
              <a:rPr lang="en-US" sz="200" dirty="0"/>
              <a:t>, center = FALSE , scale=1/</a:t>
            </a:r>
            <a:r>
              <a:rPr lang="en-US" sz="200" dirty="0" err="1"/>
              <a:t>iris_pca$scale</a:t>
            </a:r>
            <a:r>
              <a:rPr lang="en-US" sz="200" dirty="0"/>
              <a:t>)</a:t>
            </a:r>
          </a:p>
          <a:p>
            <a:r>
              <a:rPr lang="en-US" sz="200" dirty="0"/>
              <a:t>}</a:t>
            </a:r>
          </a:p>
          <a:p>
            <a:r>
              <a:rPr lang="en-US" sz="200" dirty="0"/>
              <a:t>if(</a:t>
            </a:r>
            <a:r>
              <a:rPr lang="en-US" sz="200" dirty="0" err="1"/>
              <a:t>iris_pca$center</a:t>
            </a:r>
            <a:r>
              <a:rPr lang="en-US" sz="200" dirty="0"/>
              <a:t> != FALSE){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trunc</a:t>
            </a:r>
            <a:r>
              <a:rPr lang="en-US" sz="200" dirty="0"/>
              <a:t> &lt;- scale(</a:t>
            </a:r>
            <a:r>
              <a:rPr lang="en-US" sz="200" dirty="0" err="1"/>
              <a:t>trunc</a:t>
            </a:r>
            <a:r>
              <a:rPr lang="en-US" sz="200" dirty="0"/>
              <a:t>, center = -1 * </a:t>
            </a:r>
            <a:r>
              <a:rPr lang="en-US" sz="200" dirty="0" err="1"/>
              <a:t>iris_pca$center</a:t>
            </a:r>
            <a:r>
              <a:rPr lang="en-US" sz="200" dirty="0"/>
              <a:t>, scale=FALSE)</a:t>
            </a:r>
          </a:p>
          <a:p>
            <a:r>
              <a:rPr lang="en-US" sz="200" dirty="0"/>
              <a:t>}</a:t>
            </a:r>
          </a:p>
          <a:p>
            <a:r>
              <a:rPr lang="en-US" sz="200" dirty="0"/>
              <a:t>dim(</a:t>
            </a:r>
            <a:r>
              <a:rPr lang="en-US" sz="200" dirty="0" err="1"/>
              <a:t>trunc</a:t>
            </a:r>
            <a:r>
              <a:rPr lang="en-US" sz="200" dirty="0"/>
              <a:t>); dim(</a:t>
            </a:r>
            <a:r>
              <a:rPr lang="en-US" sz="200" dirty="0" err="1"/>
              <a:t>irisku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RAN &lt;- range(</a:t>
            </a:r>
            <a:r>
              <a:rPr lang="en-US" sz="200" dirty="0" err="1"/>
              <a:t>cbind</a:t>
            </a:r>
            <a:r>
              <a:rPr lang="en-US" sz="200" dirty="0"/>
              <a:t>(</a:t>
            </a:r>
            <a:r>
              <a:rPr lang="en-US" sz="200" dirty="0" err="1"/>
              <a:t>irisku</a:t>
            </a:r>
            <a:r>
              <a:rPr lang="en-US" sz="200" dirty="0"/>
              <a:t>, </a:t>
            </a:r>
            <a:r>
              <a:rPr lang="en-US" sz="200" dirty="0" err="1"/>
              <a:t>trunc</a:t>
            </a:r>
            <a:r>
              <a:rPr lang="en-US" sz="200" dirty="0"/>
              <a:t>))</a:t>
            </a:r>
          </a:p>
          <a:p>
            <a:r>
              <a:rPr lang="en-US" sz="200" dirty="0"/>
              <a:t>BREAKS &lt;- </a:t>
            </a:r>
            <a:r>
              <a:rPr lang="en-US" sz="200" dirty="0" err="1"/>
              <a:t>seq</a:t>
            </a:r>
            <a:r>
              <a:rPr lang="en-US" sz="200" dirty="0"/>
              <a:t>(RAN[1], RAN[2],,100)</a:t>
            </a:r>
          </a:p>
          <a:p>
            <a:r>
              <a:rPr lang="en-US" sz="200" dirty="0"/>
              <a:t>COLS &lt;- rainbow(length(BREAKS)-1)</a:t>
            </a:r>
          </a:p>
          <a:p>
            <a:r>
              <a:rPr lang="en-US" sz="200" dirty="0"/>
              <a:t>par(</a:t>
            </a:r>
            <a:r>
              <a:rPr lang="en-US" sz="200" dirty="0" err="1"/>
              <a:t>mfcol</a:t>
            </a:r>
            <a:r>
              <a:rPr lang="en-US" sz="200" dirty="0"/>
              <a:t>=c(1,2), mar=c(1,1,2,1))</a:t>
            </a:r>
          </a:p>
          <a:p>
            <a:r>
              <a:rPr lang="en-US" sz="200" dirty="0"/>
              <a:t>image(</a:t>
            </a:r>
            <a:r>
              <a:rPr lang="en-US" sz="200" dirty="0" err="1"/>
              <a:t>irisku</a:t>
            </a:r>
            <a:r>
              <a:rPr lang="en-US" sz="200" dirty="0"/>
              <a:t>, main="Original matrix", </a:t>
            </a:r>
            <a:r>
              <a:rPr lang="en-US" sz="200" dirty="0" err="1"/>
              <a:t>xlab</a:t>
            </a:r>
            <a:r>
              <a:rPr lang="en-US" sz="200" dirty="0"/>
              <a:t>="", </a:t>
            </a:r>
            <a:r>
              <a:rPr lang="en-US" sz="200" dirty="0" err="1"/>
              <a:t>ylab</a:t>
            </a:r>
            <a:r>
              <a:rPr lang="en-US" sz="200" dirty="0"/>
              <a:t>="", </a:t>
            </a:r>
            <a:r>
              <a:rPr lang="en-US" sz="200" dirty="0" err="1"/>
              <a:t>xaxt</a:t>
            </a:r>
            <a:r>
              <a:rPr lang="en-US" sz="200" dirty="0"/>
              <a:t>="n", </a:t>
            </a:r>
            <a:r>
              <a:rPr lang="en-US" sz="200" dirty="0" err="1"/>
              <a:t>yaxt</a:t>
            </a:r>
            <a:r>
              <a:rPr lang="en-US" sz="200" dirty="0"/>
              <a:t>="n", breaks=BREAKS, col=COLS)</a:t>
            </a:r>
          </a:p>
          <a:p>
            <a:r>
              <a:rPr lang="en-US" sz="200" dirty="0"/>
              <a:t>box()</a:t>
            </a:r>
          </a:p>
          <a:p>
            <a:r>
              <a:rPr lang="en-US" sz="200" dirty="0"/>
              <a:t>image(</a:t>
            </a:r>
            <a:r>
              <a:rPr lang="en-US" sz="200" dirty="0" err="1"/>
              <a:t>trunc</a:t>
            </a:r>
            <a:r>
              <a:rPr lang="en-US" sz="200" dirty="0"/>
              <a:t>, main="Truncated matrix (3 PCs)", </a:t>
            </a:r>
            <a:r>
              <a:rPr lang="en-US" sz="200" dirty="0" err="1"/>
              <a:t>xlab</a:t>
            </a:r>
            <a:r>
              <a:rPr lang="en-US" sz="200" dirty="0"/>
              <a:t>="", </a:t>
            </a:r>
            <a:r>
              <a:rPr lang="en-US" sz="200" dirty="0" err="1"/>
              <a:t>ylab</a:t>
            </a:r>
            <a:r>
              <a:rPr lang="en-US" sz="200" dirty="0"/>
              <a:t>="", </a:t>
            </a:r>
            <a:r>
              <a:rPr lang="en-US" sz="200" dirty="0" err="1"/>
              <a:t>xaxt</a:t>
            </a:r>
            <a:r>
              <a:rPr lang="en-US" sz="200" dirty="0"/>
              <a:t>="n", </a:t>
            </a:r>
            <a:r>
              <a:rPr lang="en-US" sz="200" dirty="0" err="1"/>
              <a:t>yaxt</a:t>
            </a:r>
            <a:r>
              <a:rPr lang="en-US" sz="200" dirty="0"/>
              <a:t>="n", breaks=BREAKS, col=COLS)</a:t>
            </a:r>
          </a:p>
          <a:p>
            <a:r>
              <a:rPr lang="en-US" sz="200" dirty="0"/>
              <a:t>box()</a:t>
            </a:r>
          </a:p>
          <a:p>
            <a:endParaRPr lang="en-US" sz="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15" y="1690688"/>
            <a:ext cx="4738726" cy="491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PCA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sbb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kali </a:t>
            </a:r>
            <a:r>
              <a:rPr lang="en-US" dirty="0" err="1" smtClean="0"/>
              <a:t>ini</a:t>
            </a:r>
            <a:r>
              <a:rPr lang="en-US" dirty="0" smtClean="0"/>
              <a:t>, datasets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wajah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Setelah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dicari</a:t>
            </a:r>
            <a:r>
              <a:rPr lang="en-US" dirty="0" smtClean="0">
                <a:sym typeface="Wingdings" panose="05000000000000000000" pitchFamily="2" charset="2"/>
              </a:rPr>
              <a:t> PCA-</a:t>
            </a:r>
            <a:r>
              <a:rPr lang="en-US" dirty="0" err="1" smtClean="0">
                <a:sym typeface="Wingdings" panose="05000000000000000000" pitchFamily="2" charset="2"/>
              </a:rPr>
              <a:t>nya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diambil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hanya</a:t>
            </a:r>
            <a:r>
              <a:rPr lang="en-US" dirty="0" smtClean="0">
                <a:sym typeface="Wingdings" panose="05000000000000000000" pitchFamily="2" charset="2"/>
              </a:rPr>
              <a:t> 3 PCs </a:t>
            </a:r>
            <a:r>
              <a:rPr lang="en-US" dirty="0" err="1" smtClean="0">
                <a:sym typeface="Wingdings" panose="05000000000000000000" pitchFamily="2" charset="2"/>
              </a:rPr>
              <a:t>saja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kemudian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dicoba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direkonstruksi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784" y="4709160"/>
            <a:ext cx="252229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00" dirty="0"/>
          </a:p>
          <a:p>
            <a:r>
              <a:rPr lang="en-US" sz="200" dirty="0"/>
              <a:t># </a:t>
            </a:r>
            <a:r>
              <a:rPr lang="en-US" sz="200" dirty="0" err="1"/>
              <a:t>install.packages</a:t>
            </a:r>
            <a:r>
              <a:rPr lang="en-US" sz="200" dirty="0"/>
              <a:t>('imager')</a:t>
            </a:r>
          </a:p>
          <a:p>
            <a:endParaRPr lang="en-US" sz="200" dirty="0"/>
          </a:p>
          <a:p>
            <a:r>
              <a:rPr lang="en-US" sz="200" dirty="0"/>
              <a:t>library(imager)</a:t>
            </a:r>
          </a:p>
          <a:p>
            <a:r>
              <a:rPr lang="en-US" sz="200" dirty="0" err="1"/>
              <a:t>img</a:t>
            </a:r>
            <a:r>
              <a:rPr lang="en-US" sz="200" dirty="0"/>
              <a:t> &lt;- </a:t>
            </a:r>
            <a:r>
              <a:rPr lang="en-US" sz="200" dirty="0" err="1"/>
              <a:t>load.image</a:t>
            </a:r>
            <a:r>
              <a:rPr lang="en-US" sz="200" dirty="0"/>
              <a:t>('face.jpg')</a:t>
            </a:r>
          </a:p>
          <a:p>
            <a:r>
              <a:rPr lang="en-US" sz="200" dirty="0" err="1"/>
              <a:t>img</a:t>
            </a:r>
            <a:r>
              <a:rPr lang="en-US" sz="200" dirty="0"/>
              <a:t> &lt;- </a:t>
            </a:r>
            <a:r>
              <a:rPr lang="en-US" sz="200" dirty="0" err="1"/>
              <a:t>imrotate</a:t>
            </a:r>
            <a:r>
              <a:rPr lang="en-US" sz="200" dirty="0"/>
              <a:t>(</a:t>
            </a:r>
            <a:r>
              <a:rPr lang="en-US" sz="200" dirty="0" err="1"/>
              <a:t>img</a:t>
            </a:r>
            <a:r>
              <a:rPr lang="en-US" sz="200" dirty="0"/>
              <a:t>, 180)</a:t>
            </a:r>
          </a:p>
          <a:p>
            <a:r>
              <a:rPr lang="en-US" sz="200" dirty="0"/>
              <a:t># plot(</a:t>
            </a:r>
            <a:r>
              <a:rPr lang="en-US" sz="200" dirty="0" err="1"/>
              <a:t>img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r>
              <a:rPr lang="en-US" sz="200" dirty="0" err="1"/>
              <a:t>datax</a:t>
            </a:r>
            <a:r>
              <a:rPr lang="en-US" sz="200" dirty="0"/>
              <a:t> &lt;- grayscale(</a:t>
            </a:r>
            <a:r>
              <a:rPr lang="en-US" sz="200" dirty="0" err="1"/>
              <a:t>img</a:t>
            </a:r>
            <a:r>
              <a:rPr lang="en-US" sz="200" dirty="0"/>
              <a:t>) %&gt;% </a:t>
            </a:r>
            <a:r>
              <a:rPr lang="en-US" sz="200" dirty="0" err="1"/>
              <a:t>as.matrix</a:t>
            </a:r>
            <a:r>
              <a:rPr lang="en-US" sz="200" dirty="0"/>
              <a:t> </a:t>
            </a:r>
          </a:p>
          <a:p>
            <a:endParaRPr lang="en-US" sz="200" dirty="0"/>
          </a:p>
          <a:p>
            <a:r>
              <a:rPr lang="en-US" sz="200" dirty="0"/>
              <a:t>library(stats)</a:t>
            </a:r>
          </a:p>
          <a:p>
            <a:r>
              <a:rPr lang="en-US" sz="200" dirty="0" err="1"/>
              <a:t>datax_pca</a:t>
            </a:r>
            <a:r>
              <a:rPr lang="en-US" sz="200" dirty="0"/>
              <a:t> &lt;- </a:t>
            </a:r>
            <a:r>
              <a:rPr lang="en-US" sz="200" dirty="0" err="1"/>
              <a:t>prcomp</a:t>
            </a:r>
            <a:r>
              <a:rPr lang="en-US" sz="200" dirty="0"/>
              <a:t>(</a:t>
            </a:r>
            <a:r>
              <a:rPr lang="en-US" sz="200" dirty="0" err="1"/>
              <a:t>datax</a:t>
            </a:r>
            <a:r>
              <a:rPr lang="en-US" sz="200" dirty="0"/>
              <a:t>, center = TRUE, scale = TRUE) </a:t>
            </a:r>
          </a:p>
          <a:p>
            <a:r>
              <a:rPr lang="en-US" sz="200" dirty="0"/>
              <a:t>summary(</a:t>
            </a:r>
            <a:r>
              <a:rPr lang="en-US" sz="200" dirty="0" err="1"/>
              <a:t>datax_pca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r>
              <a:rPr lang="en-US" sz="200" dirty="0" err="1"/>
              <a:t>PCx</a:t>
            </a:r>
            <a:r>
              <a:rPr lang="en-US" sz="200" dirty="0"/>
              <a:t> &lt;- </a:t>
            </a:r>
            <a:r>
              <a:rPr lang="en-US" sz="200" dirty="0" err="1"/>
              <a:t>datax_pca$x</a:t>
            </a:r>
            <a:endParaRPr lang="en-US" sz="200" dirty="0"/>
          </a:p>
          <a:p>
            <a:r>
              <a:rPr lang="en-US" sz="200" dirty="0" err="1"/>
              <a:t>eigenvaluex</a:t>
            </a:r>
            <a:r>
              <a:rPr lang="en-US" sz="200" dirty="0"/>
              <a:t> &lt;- </a:t>
            </a:r>
            <a:r>
              <a:rPr lang="en-US" sz="200" dirty="0" err="1"/>
              <a:t>datax_pca$sdev</a:t>
            </a:r>
            <a:endParaRPr lang="en-US" sz="200" dirty="0"/>
          </a:p>
          <a:p>
            <a:r>
              <a:rPr lang="en-US" sz="200" dirty="0" err="1"/>
              <a:t>loadingx</a:t>
            </a:r>
            <a:r>
              <a:rPr lang="en-US" sz="200" dirty="0"/>
              <a:t> &lt;- </a:t>
            </a:r>
            <a:r>
              <a:rPr lang="en-US" sz="200" dirty="0" err="1"/>
              <a:t>datax_pca$rotation</a:t>
            </a:r>
            <a:endParaRPr lang="en-US" sz="200" dirty="0"/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plot(</a:t>
            </a:r>
            <a:r>
              <a:rPr lang="en-US" sz="200" dirty="0" err="1"/>
              <a:t>cumsum</a:t>
            </a:r>
            <a:r>
              <a:rPr lang="en-US" sz="200" dirty="0"/>
              <a:t>(datax_pca$sdev^2/sum(datax_pca$sdev^2)))</a:t>
            </a:r>
          </a:p>
          <a:p>
            <a:endParaRPr lang="en-US" sz="200" dirty="0"/>
          </a:p>
          <a:p>
            <a:r>
              <a:rPr lang="en-US" sz="200" dirty="0" err="1"/>
              <a:t>pc.use</a:t>
            </a:r>
            <a:r>
              <a:rPr lang="en-US" sz="200" dirty="0"/>
              <a:t> &lt;- 3 # explains xx% of variance</a:t>
            </a:r>
          </a:p>
          <a:p>
            <a:r>
              <a:rPr lang="en-US" sz="200" dirty="0" err="1"/>
              <a:t>trunc</a:t>
            </a:r>
            <a:r>
              <a:rPr lang="en-US" sz="200" dirty="0"/>
              <a:t> &lt;- </a:t>
            </a:r>
            <a:r>
              <a:rPr lang="en-US" sz="200" dirty="0" err="1"/>
              <a:t>datax_pca$x</a:t>
            </a:r>
            <a:r>
              <a:rPr lang="en-US" sz="200" dirty="0"/>
              <a:t>[,1:pc.use] %*% t(</a:t>
            </a:r>
            <a:r>
              <a:rPr lang="en-US" sz="200" dirty="0" err="1"/>
              <a:t>datax_pca$rotation</a:t>
            </a:r>
            <a:r>
              <a:rPr lang="en-US" sz="200" dirty="0"/>
              <a:t>[,1:pc.use])</a:t>
            </a:r>
          </a:p>
          <a:p>
            <a:endParaRPr lang="en-US" sz="200" dirty="0"/>
          </a:p>
          <a:p>
            <a:r>
              <a:rPr lang="en-US" sz="200" dirty="0"/>
              <a:t>#and add the center (and re-scale) back to data</a:t>
            </a:r>
          </a:p>
          <a:p>
            <a:r>
              <a:rPr lang="en-US" sz="200" dirty="0"/>
              <a:t>if(</a:t>
            </a:r>
            <a:r>
              <a:rPr lang="en-US" sz="200" dirty="0" err="1"/>
              <a:t>datax_pca$scale</a:t>
            </a:r>
            <a:r>
              <a:rPr lang="en-US" sz="200" dirty="0"/>
              <a:t> != FALSE){</a:t>
            </a:r>
          </a:p>
          <a:p>
            <a:r>
              <a:rPr lang="en-US" sz="200" dirty="0"/>
              <a:t>	</a:t>
            </a:r>
            <a:r>
              <a:rPr lang="en-US" sz="200" dirty="0" err="1"/>
              <a:t>trunc</a:t>
            </a:r>
            <a:r>
              <a:rPr lang="en-US" sz="200" dirty="0"/>
              <a:t> &lt;- scale(</a:t>
            </a:r>
            <a:r>
              <a:rPr lang="en-US" sz="200" dirty="0" err="1"/>
              <a:t>trunc</a:t>
            </a:r>
            <a:r>
              <a:rPr lang="en-US" sz="200" dirty="0"/>
              <a:t>, center = FALSE , scale=1/</a:t>
            </a:r>
            <a:r>
              <a:rPr lang="en-US" sz="200" dirty="0" err="1"/>
              <a:t>datax_pca$scale</a:t>
            </a:r>
            <a:r>
              <a:rPr lang="en-US" sz="200" dirty="0"/>
              <a:t>)</a:t>
            </a:r>
          </a:p>
          <a:p>
            <a:r>
              <a:rPr lang="en-US" sz="200" dirty="0"/>
              <a:t>}</a:t>
            </a:r>
          </a:p>
          <a:p>
            <a:r>
              <a:rPr lang="en-US" sz="200" dirty="0"/>
              <a:t>if(</a:t>
            </a:r>
            <a:r>
              <a:rPr lang="en-US" sz="200" dirty="0" err="1"/>
              <a:t>datax_pca$center</a:t>
            </a:r>
            <a:r>
              <a:rPr lang="en-US" sz="200" dirty="0"/>
              <a:t> != FALSE){</a:t>
            </a:r>
          </a:p>
          <a:p>
            <a:r>
              <a:rPr lang="en-US" sz="200" dirty="0"/>
              <a:t>    </a:t>
            </a:r>
            <a:r>
              <a:rPr lang="en-US" sz="200" dirty="0" err="1"/>
              <a:t>trunc</a:t>
            </a:r>
            <a:r>
              <a:rPr lang="en-US" sz="200" dirty="0"/>
              <a:t> &lt;- scale(</a:t>
            </a:r>
            <a:r>
              <a:rPr lang="en-US" sz="200" dirty="0" err="1"/>
              <a:t>trunc</a:t>
            </a:r>
            <a:r>
              <a:rPr lang="en-US" sz="200" dirty="0"/>
              <a:t>, center = -1 * </a:t>
            </a:r>
            <a:r>
              <a:rPr lang="en-US" sz="200" dirty="0" err="1"/>
              <a:t>datax_pca$center</a:t>
            </a:r>
            <a:r>
              <a:rPr lang="en-US" sz="200" dirty="0"/>
              <a:t>, scale=FALSE)</a:t>
            </a:r>
          </a:p>
          <a:p>
            <a:r>
              <a:rPr lang="en-US" sz="200" dirty="0"/>
              <a:t>}</a:t>
            </a:r>
          </a:p>
          <a:p>
            <a:r>
              <a:rPr lang="en-US" sz="200" dirty="0"/>
              <a:t>dim(</a:t>
            </a:r>
            <a:r>
              <a:rPr lang="en-US" sz="200" dirty="0" err="1"/>
              <a:t>trunc</a:t>
            </a:r>
            <a:r>
              <a:rPr lang="en-US" sz="200" dirty="0"/>
              <a:t>); dim(</a:t>
            </a:r>
            <a:r>
              <a:rPr lang="en-US" sz="200" dirty="0" err="1"/>
              <a:t>datax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RAN &lt;- range(</a:t>
            </a:r>
            <a:r>
              <a:rPr lang="en-US" sz="200" dirty="0" err="1"/>
              <a:t>cbind</a:t>
            </a:r>
            <a:r>
              <a:rPr lang="en-US" sz="200" dirty="0"/>
              <a:t>(</a:t>
            </a:r>
            <a:r>
              <a:rPr lang="en-US" sz="200" dirty="0" err="1"/>
              <a:t>datax</a:t>
            </a:r>
            <a:r>
              <a:rPr lang="en-US" sz="200" dirty="0"/>
              <a:t>, </a:t>
            </a:r>
            <a:r>
              <a:rPr lang="en-US" sz="200" dirty="0" err="1"/>
              <a:t>trunc</a:t>
            </a:r>
            <a:r>
              <a:rPr lang="en-US" sz="200" dirty="0"/>
              <a:t>))</a:t>
            </a:r>
          </a:p>
          <a:p>
            <a:r>
              <a:rPr lang="en-US" sz="200" dirty="0"/>
              <a:t>BREAKS &lt;- </a:t>
            </a:r>
            <a:r>
              <a:rPr lang="en-US" sz="200" dirty="0" err="1"/>
              <a:t>seq</a:t>
            </a:r>
            <a:r>
              <a:rPr lang="en-US" sz="200" dirty="0"/>
              <a:t>(RAN[1], RAN[2],,100)</a:t>
            </a:r>
          </a:p>
          <a:p>
            <a:r>
              <a:rPr lang="en-US" sz="200" dirty="0"/>
              <a:t>COLS &lt;- rainbow(length(BREAKS)-1)</a:t>
            </a:r>
          </a:p>
          <a:p>
            <a:r>
              <a:rPr lang="en-US" sz="200" dirty="0"/>
              <a:t>par(</a:t>
            </a:r>
            <a:r>
              <a:rPr lang="en-US" sz="200" dirty="0" err="1"/>
              <a:t>mfcol</a:t>
            </a:r>
            <a:r>
              <a:rPr lang="en-US" sz="200" dirty="0"/>
              <a:t>=c(1,2), mar=c(1,1,2,1))</a:t>
            </a:r>
          </a:p>
          <a:p>
            <a:r>
              <a:rPr lang="en-US" sz="200" dirty="0"/>
              <a:t>image(</a:t>
            </a:r>
            <a:r>
              <a:rPr lang="en-US" sz="200" dirty="0" err="1"/>
              <a:t>datax</a:t>
            </a:r>
            <a:r>
              <a:rPr lang="en-US" sz="200" dirty="0"/>
              <a:t>, main="Original matrix", </a:t>
            </a:r>
            <a:r>
              <a:rPr lang="en-US" sz="200" dirty="0" err="1"/>
              <a:t>xlab</a:t>
            </a:r>
            <a:r>
              <a:rPr lang="en-US" sz="200" dirty="0"/>
              <a:t>="", </a:t>
            </a:r>
            <a:r>
              <a:rPr lang="en-US" sz="200" dirty="0" err="1"/>
              <a:t>ylab</a:t>
            </a:r>
            <a:r>
              <a:rPr lang="en-US" sz="200" dirty="0"/>
              <a:t>="", </a:t>
            </a:r>
            <a:r>
              <a:rPr lang="en-US" sz="200" dirty="0" err="1"/>
              <a:t>xaxt</a:t>
            </a:r>
            <a:r>
              <a:rPr lang="en-US" sz="200" dirty="0"/>
              <a:t>="n", </a:t>
            </a:r>
            <a:r>
              <a:rPr lang="en-US" sz="200" dirty="0" err="1"/>
              <a:t>yaxt</a:t>
            </a:r>
            <a:r>
              <a:rPr lang="en-US" sz="200" dirty="0"/>
              <a:t>="n", breaks=BREAKS, col=COLS)</a:t>
            </a:r>
          </a:p>
          <a:p>
            <a:r>
              <a:rPr lang="en-US" sz="200" dirty="0"/>
              <a:t>box()</a:t>
            </a:r>
          </a:p>
          <a:p>
            <a:r>
              <a:rPr lang="en-US" sz="200" dirty="0"/>
              <a:t>image(</a:t>
            </a:r>
            <a:r>
              <a:rPr lang="en-US" sz="200" dirty="0" err="1"/>
              <a:t>trunc</a:t>
            </a:r>
            <a:r>
              <a:rPr lang="en-US" sz="200" dirty="0"/>
              <a:t>, main="Truncated matrix (3 PCs)", </a:t>
            </a:r>
            <a:r>
              <a:rPr lang="en-US" sz="200" dirty="0" err="1"/>
              <a:t>xlab</a:t>
            </a:r>
            <a:r>
              <a:rPr lang="en-US" sz="200" dirty="0"/>
              <a:t>="", </a:t>
            </a:r>
            <a:r>
              <a:rPr lang="en-US" sz="200" dirty="0" err="1"/>
              <a:t>ylab</a:t>
            </a:r>
            <a:r>
              <a:rPr lang="en-US" sz="200" dirty="0"/>
              <a:t>="", </a:t>
            </a:r>
            <a:r>
              <a:rPr lang="en-US" sz="200" dirty="0" err="1"/>
              <a:t>xaxt</a:t>
            </a:r>
            <a:r>
              <a:rPr lang="en-US" sz="200" dirty="0"/>
              <a:t>="n", </a:t>
            </a:r>
            <a:r>
              <a:rPr lang="en-US" sz="200" dirty="0" err="1"/>
              <a:t>yaxt</a:t>
            </a:r>
            <a:r>
              <a:rPr lang="en-US" sz="200" dirty="0"/>
              <a:t>="n", breaks=BREAKS, col=COLS)</a:t>
            </a:r>
          </a:p>
          <a:p>
            <a:r>
              <a:rPr lang="en-US" sz="200" dirty="0"/>
              <a:t>box()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305" y="1575204"/>
            <a:ext cx="4443984" cy="46017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3088" y="4828032"/>
            <a:ext cx="2624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datay</a:t>
            </a:r>
            <a:r>
              <a:rPr lang="en-US" sz="1200" dirty="0"/>
              <a:t> &lt;- </a:t>
            </a:r>
            <a:r>
              <a:rPr lang="en-US" sz="1200" dirty="0" err="1"/>
              <a:t>datax_pca$x</a:t>
            </a:r>
            <a:r>
              <a:rPr lang="en-US" sz="1200" dirty="0"/>
              <a:t>[,1:pc.use]</a:t>
            </a:r>
          </a:p>
          <a:p>
            <a:r>
              <a:rPr lang="en-US" sz="1200" dirty="0" smtClean="0"/>
              <a:t># </a:t>
            </a:r>
            <a:r>
              <a:rPr lang="en-US" sz="1200" dirty="0"/>
              <a:t>Write CSV in R</a:t>
            </a:r>
          </a:p>
          <a:p>
            <a:r>
              <a:rPr lang="en-US" sz="1200" dirty="0" smtClean="0"/>
              <a:t>write.csv(</a:t>
            </a:r>
            <a:r>
              <a:rPr lang="en-US" sz="1200" dirty="0" err="1" smtClean="0"/>
              <a:t>datay</a:t>
            </a:r>
            <a:r>
              <a:rPr lang="en-US" sz="1200" dirty="0" smtClean="0"/>
              <a:t>, </a:t>
            </a:r>
            <a:r>
              <a:rPr lang="en-US" sz="1200" dirty="0"/>
              <a:t>file = "MyData.csv")</a:t>
            </a:r>
          </a:p>
        </p:txBody>
      </p:sp>
    </p:spTree>
    <p:extLst>
      <p:ext uri="{BB962C8B-B14F-4D97-AF65-F5344CB8AC3E}">
        <p14:creationId xmlns:p14="http://schemas.microsoft.com/office/powerpoint/2010/main" val="258590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 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57544" cy="4351338"/>
          </a:xfrm>
        </p:spPr>
        <p:txBody>
          <a:bodyPr/>
          <a:lstStyle/>
          <a:p>
            <a:r>
              <a:rPr lang="en-US" dirty="0" smtClean="0"/>
              <a:t>As a vectors of pixel values, face images are extremely high-dimensional</a:t>
            </a:r>
          </a:p>
          <a:p>
            <a:r>
              <a:rPr lang="en-US" dirty="0" smtClean="0"/>
              <a:t>100x100 image = 10,000 dimensions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5904" y="1640959"/>
            <a:ext cx="2194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pkg</a:t>
            </a:r>
            <a:r>
              <a:rPr lang="en-US" dirty="0" smtClean="0"/>
              <a:t> list;</a:t>
            </a:r>
          </a:p>
          <a:p>
            <a:r>
              <a:rPr lang="en-US" dirty="0" err="1" smtClean="0"/>
              <a:t>pkg</a:t>
            </a:r>
            <a:r>
              <a:rPr lang="en-US" dirty="0" smtClean="0"/>
              <a:t> load statistics;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4576" y="3447288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https://www.bytefish.de/pdf/facerec_octave.pdf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4576" y="3951557"/>
            <a:ext cx="504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https://github.com/bytefish/facerecognition_guide/tree/master/src/m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801" y="3355847"/>
            <a:ext cx="3359344" cy="30727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5744" y="5422392"/>
            <a:ext cx="4736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principal component has the same length as the </a:t>
            </a:r>
            <a:r>
              <a:rPr lang="en-US" dirty="0" smtClean="0"/>
              <a:t>original image.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9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PCA </a:t>
            </a:r>
            <a:r>
              <a:rPr lang="en-US" dirty="0" err="1" smtClean="0"/>
              <a:t>untuk</a:t>
            </a:r>
            <a:r>
              <a:rPr lang="en-US" dirty="0" smtClean="0"/>
              <a:t> data “Cereals.csv”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buku</a:t>
            </a:r>
            <a:r>
              <a:rPr lang="en-US" dirty="0" smtClean="0"/>
              <a:t> (</a:t>
            </a:r>
            <a:r>
              <a:rPr lang="en-US" dirty="0" err="1" smtClean="0"/>
              <a:t>atau</a:t>
            </a:r>
            <a:r>
              <a:rPr lang="en-US" dirty="0" smtClean="0"/>
              <a:t> PPT)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4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32448" cy="4351338"/>
          </a:xfrm>
        </p:spPr>
        <p:txBody>
          <a:bodyPr/>
          <a:lstStyle/>
          <a:p>
            <a:r>
              <a:rPr lang="en-US" dirty="0" err="1" smtClean="0"/>
              <a:t>Ambil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texture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smtClean="0"/>
              <a:t>Dari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100x100, </a:t>
            </a:r>
            <a:r>
              <a:rPr lang="en-US" dirty="0" err="1" smtClean="0"/>
              <a:t>masing-masing</a:t>
            </a:r>
            <a:r>
              <a:rPr lang="en-US" dirty="0" smtClean="0"/>
              <a:t> 10 </a:t>
            </a:r>
            <a:r>
              <a:rPr lang="en-US" dirty="0" err="1" smtClean="0"/>
              <a:t>buah</a:t>
            </a:r>
            <a:endParaRPr lang="en-US" dirty="0" smtClean="0"/>
          </a:p>
          <a:p>
            <a:r>
              <a:rPr lang="en-US" dirty="0" err="1" smtClean="0"/>
              <a:t>Lakukan</a:t>
            </a:r>
            <a:r>
              <a:rPr lang="en-US" dirty="0" smtClean="0"/>
              <a:t> </a:t>
            </a:r>
            <a:r>
              <a:rPr lang="en-US" dirty="0" err="1" smtClean="0"/>
              <a:t>ekstraksi</a:t>
            </a:r>
            <a:r>
              <a:rPr lang="en-US" dirty="0" smtClean="0"/>
              <a:t> PCA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potongan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Olah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data </a:t>
            </a:r>
            <a:r>
              <a:rPr lang="en-US" dirty="0" err="1" smtClean="0"/>
              <a:t>tsb</a:t>
            </a:r>
            <a:r>
              <a:rPr lang="en-US" dirty="0" smtClean="0"/>
              <a:t> di Excel.</a:t>
            </a:r>
          </a:p>
          <a:p>
            <a:r>
              <a:rPr lang="en-US" dirty="0" err="1" smtClean="0"/>
              <a:t>Dikumpulkan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5" y="365125"/>
            <a:ext cx="3771827" cy="2515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14" y="3285032"/>
            <a:ext cx="3771827" cy="2640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8536" y="5239512"/>
            <a:ext cx="318211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 </a:t>
            </a:r>
            <a:r>
              <a:rPr lang="en-US" sz="900" dirty="0" err="1"/>
              <a:t>datax_pca</a:t>
            </a:r>
            <a:r>
              <a:rPr lang="en-US" sz="900" dirty="0"/>
              <a:t> &lt;- </a:t>
            </a:r>
            <a:r>
              <a:rPr lang="en-US" sz="900" dirty="0" err="1"/>
              <a:t>prcomp</a:t>
            </a:r>
            <a:r>
              <a:rPr lang="en-US" sz="900" dirty="0"/>
              <a:t>(</a:t>
            </a:r>
            <a:r>
              <a:rPr lang="en-US" sz="900" dirty="0" err="1"/>
              <a:t>datax</a:t>
            </a:r>
            <a:r>
              <a:rPr lang="en-US" sz="900" dirty="0"/>
              <a:t>, center = TRUE, scale = TRUE) </a:t>
            </a:r>
          </a:p>
          <a:p>
            <a:endParaRPr lang="en-US" sz="900" dirty="0"/>
          </a:p>
          <a:p>
            <a:r>
              <a:rPr lang="en-US" sz="900" dirty="0"/>
              <a:t>  </a:t>
            </a:r>
            <a:r>
              <a:rPr lang="en-US" sz="900" dirty="0" err="1"/>
              <a:t>pc.use</a:t>
            </a:r>
            <a:r>
              <a:rPr lang="en-US" sz="900" dirty="0"/>
              <a:t> &lt;- 3 </a:t>
            </a:r>
          </a:p>
          <a:p>
            <a:endParaRPr lang="en-US" sz="900" dirty="0"/>
          </a:p>
          <a:p>
            <a:r>
              <a:rPr lang="en-US" sz="900" dirty="0"/>
              <a:t>  ## data </a:t>
            </a:r>
            <a:r>
              <a:rPr lang="en-US" sz="900" dirty="0" err="1"/>
              <a:t>ini</a:t>
            </a:r>
            <a:r>
              <a:rPr lang="en-US" sz="900" dirty="0"/>
              <a:t> yang </a:t>
            </a:r>
            <a:r>
              <a:rPr lang="en-US" sz="900" dirty="0" err="1"/>
              <a:t>diambil</a:t>
            </a:r>
            <a:r>
              <a:rPr lang="en-US" sz="900" dirty="0"/>
              <a:t>, </a:t>
            </a:r>
            <a:r>
              <a:rPr lang="en-US" sz="900" dirty="0" err="1"/>
              <a:t>kemudian</a:t>
            </a:r>
            <a:r>
              <a:rPr lang="en-US" sz="900" dirty="0"/>
              <a:t> </a:t>
            </a:r>
            <a:r>
              <a:rPr lang="en-US" sz="900" dirty="0" err="1"/>
              <a:t>disusun</a:t>
            </a:r>
            <a:r>
              <a:rPr lang="en-US" sz="900" dirty="0"/>
              <a:t> </a:t>
            </a:r>
            <a:r>
              <a:rPr lang="en-US" sz="900" dirty="0" err="1"/>
              <a:t>menjadi</a:t>
            </a:r>
            <a:r>
              <a:rPr lang="en-US" sz="900" dirty="0"/>
              <a:t> array 1 </a:t>
            </a:r>
            <a:r>
              <a:rPr lang="en-US" sz="900" dirty="0" err="1"/>
              <a:t>dimensi</a:t>
            </a:r>
            <a:r>
              <a:rPr lang="en-US" sz="900" dirty="0"/>
              <a:t> </a:t>
            </a:r>
          </a:p>
          <a:p>
            <a:r>
              <a:rPr lang="en-US" sz="900" dirty="0"/>
              <a:t>  ##                        (</a:t>
            </a:r>
            <a:r>
              <a:rPr lang="en-US" sz="900" dirty="0" err="1"/>
              <a:t>atau</a:t>
            </a:r>
            <a:r>
              <a:rPr lang="en-US" sz="900" dirty="0"/>
              <a:t> </a:t>
            </a:r>
            <a:r>
              <a:rPr lang="en-US" sz="900" dirty="0" err="1"/>
              <a:t>ditulis</a:t>
            </a:r>
            <a:r>
              <a:rPr lang="en-US" sz="900" dirty="0"/>
              <a:t> </a:t>
            </a:r>
            <a:r>
              <a:rPr lang="en-US" sz="900" dirty="0" err="1"/>
              <a:t>mendatar</a:t>
            </a:r>
            <a:r>
              <a:rPr lang="en-US" sz="900" dirty="0"/>
              <a:t> per </a:t>
            </a:r>
            <a:r>
              <a:rPr lang="en-US" sz="900" dirty="0" err="1"/>
              <a:t>potongan</a:t>
            </a:r>
            <a:r>
              <a:rPr lang="en-US" sz="900" dirty="0"/>
              <a:t> </a:t>
            </a:r>
            <a:r>
              <a:rPr lang="en-US" sz="900" dirty="0" err="1"/>
              <a:t>gambar</a:t>
            </a:r>
            <a:r>
              <a:rPr lang="en-US" sz="900" dirty="0"/>
              <a:t>)</a:t>
            </a:r>
          </a:p>
          <a:p>
            <a:r>
              <a:rPr lang="en-US" sz="900" dirty="0"/>
              <a:t>  </a:t>
            </a:r>
            <a:r>
              <a:rPr lang="en-US" sz="900" dirty="0" err="1"/>
              <a:t>datay</a:t>
            </a:r>
            <a:r>
              <a:rPr lang="en-US" sz="900" dirty="0"/>
              <a:t> &lt;- </a:t>
            </a:r>
            <a:r>
              <a:rPr lang="en-US" sz="900" dirty="0" err="1"/>
              <a:t>datax_pca$x</a:t>
            </a:r>
            <a:r>
              <a:rPr lang="en-US" sz="900" dirty="0"/>
              <a:t>[,1:pc.use] </a:t>
            </a:r>
          </a:p>
        </p:txBody>
      </p:sp>
    </p:spTree>
    <p:extLst>
      <p:ext uri="{BB962C8B-B14F-4D97-AF65-F5344CB8AC3E}">
        <p14:creationId xmlns:p14="http://schemas.microsoft.com/office/powerpoint/2010/main" val="277491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33" y="2057399"/>
            <a:ext cx="4494867" cy="2701639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4" y="1825625"/>
            <a:ext cx="4103491" cy="2931065"/>
          </a:xfrm>
        </p:spPr>
      </p:pic>
      <p:sp>
        <p:nvSpPr>
          <p:cNvPr id="7" name="TextBox 6"/>
          <p:cNvSpPr txBox="1"/>
          <p:nvPr/>
        </p:nvSpPr>
        <p:spPr>
          <a:xfrm>
            <a:off x="2670048" y="5193792"/>
            <a:ext cx="25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 x  1000  x  1  x  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07096" y="5090160"/>
            <a:ext cx="25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800  x  1000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17136" y="5687568"/>
            <a:ext cx="164592" cy="402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34840" y="6254496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778240" y="5563124"/>
            <a:ext cx="312479" cy="526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61476" y="6115996"/>
            <a:ext cx="110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White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3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4232" cy="4351338"/>
          </a:xfrm>
        </p:spPr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enerates a random number from the normal distribution with mean parameter </a:t>
            </a:r>
            <a:r>
              <a:rPr lang="en-US" b="1" dirty="0" smtClean="0"/>
              <a:t>mu</a:t>
            </a:r>
            <a:r>
              <a:rPr lang="en-US" dirty="0" smtClean="0"/>
              <a:t> and standard deviation parameter </a:t>
            </a:r>
            <a:r>
              <a:rPr lang="en-US" b="1" dirty="0" smtClean="0"/>
              <a:t>sigma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2616" y="3714750"/>
            <a:ext cx="361188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clear all;</a:t>
            </a:r>
          </a:p>
          <a:p>
            <a:r>
              <a:rPr lang="en-US" sz="1400" dirty="0" smtClean="0"/>
              <a:t>  close all;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mean_mu</a:t>
            </a:r>
            <a:r>
              <a:rPr lang="en-US" sz="1400" dirty="0" smtClean="0"/>
              <a:t> = 5;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stdev_sigma</a:t>
            </a:r>
            <a:r>
              <a:rPr lang="en-US" sz="1400" dirty="0" smtClean="0"/>
              <a:t> = 1.5;</a:t>
            </a:r>
          </a:p>
          <a:p>
            <a:r>
              <a:rPr lang="en-US" sz="1400" dirty="0" smtClean="0"/>
              <a:t>  n = [1 100];</a:t>
            </a:r>
          </a:p>
          <a:p>
            <a:r>
              <a:rPr lang="en-US" sz="1400" dirty="0" smtClean="0"/>
              <a:t>  Data = </a:t>
            </a:r>
            <a:r>
              <a:rPr lang="en-US" sz="1400" dirty="0" err="1" smtClean="0"/>
              <a:t>normrnd</a:t>
            </a:r>
            <a:r>
              <a:rPr lang="en-US" sz="1400" dirty="0" smtClean="0"/>
              <a:t>(</a:t>
            </a:r>
            <a:r>
              <a:rPr lang="en-US" sz="1400" dirty="0" err="1" smtClean="0"/>
              <a:t>mean_mu,stdev_sigma</a:t>
            </a:r>
            <a:r>
              <a:rPr lang="en-US" sz="1400" dirty="0" smtClean="0"/>
              <a:t>, n);</a:t>
            </a:r>
          </a:p>
          <a:p>
            <a:r>
              <a:rPr lang="en-US" sz="1400" dirty="0" smtClean="0"/>
              <a:t>  x = Data;</a:t>
            </a:r>
          </a:p>
          <a:p>
            <a:r>
              <a:rPr lang="en-US" sz="1400" dirty="0" smtClean="0"/>
              <a:t>  figure(1); plot(x);</a:t>
            </a:r>
          </a:p>
          <a:p>
            <a:r>
              <a:rPr lang="en-US" sz="1400" dirty="0" smtClean="0"/>
              <a:t>  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get_mu</a:t>
            </a:r>
            <a:r>
              <a:rPr lang="en-US" sz="1400" dirty="0" smtClean="0"/>
              <a:t> = mean(Data)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get_stdev</a:t>
            </a:r>
            <a:r>
              <a:rPr lang="en-US" sz="1400" dirty="0" smtClean="0"/>
              <a:t> = </a:t>
            </a:r>
            <a:r>
              <a:rPr lang="en-US" sz="1400" dirty="0" err="1" smtClean="0"/>
              <a:t>std</a:t>
            </a:r>
            <a:r>
              <a:rPr lang="en-US" sz="1400" dirty="0" smtClean="0"/>
              <a:t>(Data)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267" y="593725"/>
            <a:ext cx="3502533" cy="352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305" y="4864943"/>
            <a:ext cx="2615495" cy="15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70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4232" cy="435133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calculate descriptive statistics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3584" y="3147822"/>
            <a:ext cx="361188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smtClean="0"/>
              <a:t> clear all;</a:t>
            </a:r>
          </a:p>
          <a:p>
            <a:r>
              <a:rPr lang="en-US" sz="1400" dirty="0" smtClean="0"/>
              <a:t>  close all;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mean_mu</a:t>
            </a:r>
            <a:r>
              <a:rPr lang="en-US" sz="1400" dirty="0" smtClean="0"/>
              <a:t> = 5;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stdev_sigma</a:t>
            </a:r>
            <a:r>
              <a:rPr lang="en-US" sz="1400" dirty="0" smtClean="0"/>
              <a:t> = 1.5;</a:t>
            </a:r>
          </a:p>
          <a:p>
            <a:r>
              <a:rPr lang="en-US" sz="1400" dirty="0" smtClean="0"/>
              <a:t>  n = [1 100];</a:t>
            </a:r>
          </a:p>
          <a:p>
            <a:r>
              <a:rPr lang="en-US" sz="1400" dirty="0" smtClean="0"/>
              <a:t>  Data = </a:t>
            </a:r>
            <a:r>
              <a:rPr lang="en-US" sz="1400" dirty="0" err="1" smtClean="0"/>
              <a:t>normrnd</a:t>
            </a:r>
            <a:r>
              <a:rPr lang="en-US" sz="1400" dirty="0" smtClean="0"/>
              <a:t>(</a:t>
            </a:r>
            <a:r>
              <a:rPr lang="en-US" sz="1400" dirty="0" err="1" smtClean="0"/>
              <a:t>mean_mu,stdev_sigma</a:t>
            </a:r>
            <a:r>
              <a:rPr lang="en-US" sz="1400" dirty="0" smtClean="0"/>
              <a:t>, n);</a:t>
            </a:r>
          </a:p>
          <a:p>
            <a:r>
              <a:rPr lang="en-US" sz="1400" dirty="0" smtClean="0"/>
              <a:t>  x = Data;</a:t>
            </a:r>
          </a:p>
          <a:p>
            <a:r>
              <a:rPr lang="en-US" sz="1400" dirty="0" smtClean="0"/>
              <a:t>  figure(1); plot(x);</a:t>
            </a:r>
          </a:p>
          <a:p>
            <a:r>
              <a:rPr lang="en-US" sz="1400" dirty="0" smtClean="0"/>
              <a:t>  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get_mu</a:t>
            </a:r>
            <a:r>
              <a:rPr lang="en-US" sz="1400" dirty="0" smtClean="0"/>
              <a:t> = mean(Data)</a:t>
            </a:r>
          </a:p>
          <a:p>
            <a:r>
              <a:rPr lang="en-US" sz="1400" dirty="0" smtClean="0"/>
              <a:t>  </a:t>
            </a:r>
            <a:r>
              <a:rPr lang="en-US" sz="1400" dirty="0" err="1" smtClean="0"/>
              <a:t>get_stdev</a:t>
            </a:r>
            <a:r>
              <a:rPr lang="en-US" sz="1400" dirty="0" smtClean="0"/>
              <a:t> = </a:t>
            </a:r>
            <a:r>
              <a:rPr lang="en-US" sz="1400" dirty="0" err="1" smtClean="0"/>
              <a:t>std</a:t>
            </a:r>
            <a:r>
              <a:rPr lang="en-US" sz="1400" dirty="0" smtClean="0"/>
              <a:t>(Data)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648" y="1582547"/>
            <a:ext cx="3840039" cy="2248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305" y="4864943"/>
            <a:ext cx="2615495" cy="15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Component Analysis (PCA)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297"/>
            <a:ext cx="6754368" cy="4351338"/>
          </a:xfrm>
        </p:spPr>
        <p:txBody>
          <a:bodyPr/>
          <a:lstStyle/>
          <a:p>
            <a:r>
              <a:rPr lang="en-US" dirty="0"/>
              <a:t>Need to </a:t>
            </a:r>
            <a:r>
              <a:rPr lang="en-US" b="1" dirty="0"/>
              <a:t>discard</a:t>
            </a:r>
            <a:r>
              <a:rPr lang="en-US" dirty="0"/>
              <a:t> </a:t>
            </a:r>
            <a:r>
              <a:rPr lang="en-US" b="1" dirty="0"/>
              <a:t>features</a:t>
            </a:r>
            <a:r>
              <a:rPr lang="en-US" dirty="0"/>
              <a:t> that are </a:t>
            </a:r>
            <a:r>
              <a:rPr lang="en-US" b="1" dirty="0"/>
              <a:t>unimportant</a:t>
            </a:r>
            <a:r>
              <a:rPr lang="en-US" dirty="0"/>
              <a:t> and discover only the representations that are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Reduce </a:t>
            </a:r>
            <a:r>
              <a:rPr lang="en-US" dirty="0"/>
              <a:t>the dimensionality of the data set to 2D or </a:t>
            </a:r>
            <a:r>
              <a:rPr lang="en-US" dirty="0" smtClean="0"/>
              <a:t>3D</a:t>
            </a:r>
          </a:p>
          <a:p>
            <a:r>
              <a:rPr lang="en-US" dirty="0"/>
              <a:t>With minimal loss of information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75904" y="1640959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pkg</a:t>
            </a:r>
            <a:r>
              <a:rPr lang="en-US" dirty="0" smtClean="0"/>
              <a:t> list;</a:t>
            </a:r>
          </a:p>
          <a:p>
            <a:r>
              <a:rPr lang="en-US" dirty="0" err="1" smtClean="0"/>
              <a:t>pkg</a:t>
            </a:r>
            <a:r>
              <a:rPr lang="en-US" dirty="0" smtClean="0"/>
              <a:t> load statistics;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43216" y="2787084"/>
            <a:ext cx="4059936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	% generate data</a:t>
            </a:r>
          </a:p>
          <a:p>
            <a:r>
              <a:rPr lang="en-US" sz="1050" dirty="0" smtClean="0"/>
              <a:t>	Data = </a:t>
            </a:r>
            <a:r>
              <a:rPr lang="en-US" sz="1050" dirty="0" err="1" smtClean="0"/>
              <a:t>mvnrnd</a:t>
            </a:r>
            <a:r>
              <a:rPr lang="en-US" sz="1050" dirty="0" smtClean="0"/>
              <a:t>([5, 5],[1 1.5; 1.5 3], 100);</a:t>
            </a:r>
          </a:p>
          <a:p>
            <a:r>
              <a:rPr lang="en-US" sz="1050" dirty="0" smtClean="0"/>
              <a:t>	figure(1); plot(Data(:,1), Data(:,2), '+');</a:t>
            </a:r>
          </a:p>
          <a:p>
            <a:r>
              <a:rPr lang="en-US" sz="1050" dirty="0" smtClean="0"/>
              <a:t>	%center the data</a:t>
            </a:r>
          </a:p>
          <a:p>
            <a:r>
              <a:rPr lang="en-US" sz="1050" dirty="0" smtClean="0"/>
              <a:t>	for </a:t>
            </a:r>
            <a:r>
              <a:rPr lang="en-US" sz="1050" dirty="0" err="1" smtClean="0"/>
              <a:t>i</a:t>
            </a:r>
            <a:r>
              <a:rPr lang="en-US" sz="1050" dirty="0" smtClean="0"/>
              <a:t> = 1:size(Data,1)</a:t>
            </a:r>
          </a:p>
          <a:p>
            <a:r>
              <a:rPr lang="en-US" sz="1050" dirty="0" smtClean="0"/>
              <a:t>	  Data(</a:t>
            </a:r>
            <a:r>
              <a:rPr lang="en-US" sz="1050" dirty="0" err="1" smtClean="0"/>
              <a:t>i</a:t>
            </a:r>
            <a:r>
              <a:rPr lang="en-US" sz="1050" dirty="0" smtClean="0"/>
              <a:t>, :) = Data(</a:t>
            </a:r>
            <a:r>
              <a:rPr lang="en-US" sz="1050" dirty="0" err="1" smtClean="0"/>
              <a:t>i</a:t>
            </a:r>
            <a:r>
              <a:rPr lang="en-US" sz="1050" dirty="0" smtClean="0"/>
              <a:t>, :) - mean(Data);</a:t>
            </a:r>
          </a:p>
          <a:p>
            <a:r>
              <a:rPr lang="en-US" sz="1050" dirty="0" smtClean="0"/>
              <a:t>	end</a:t>
            </a:r>
          </a:p>
          <a:p>
            <a:endParaRPr lang="en-US" sz="1050" dirty="0" smtClean="0"/>
          </a:p>
          <a:p>
            <a:r>
              <a:rPr lang="en-US" sz="1050" dirty="0" smtClean="0"/>
              <a:t>	</a:t>
            </a:r>
            <a:r>
              <a:rPr lang="en-US" sz="1050" dirty="0" err="1" smtClean="0"/>
              <a:t>DataCov</a:t>
            </a:r>
            <a:r>
              <a:rPr lang="en-US" sz="1050" dirty="0" smtClean="0"/>
              <a:t> = </a:t>
            </a:r>
            <a:r>
              <a:rPr lang="en-US" sz="1050" dirty="0" err="1" smtClean="0"/>
              <a:t>cov</a:t>
            </a:r>
            <a:r>
              <a:rPr lang="en-US" sz="1050" dirty="0" smtClean="0"/>
              <a:t>(Data); %covariance matrix</a:t>
            </a:r>
          </a:p>
          <a:p>
            <a:r>
              <a:rPr lang="en-US" sz="1050" dirty="0" smtClean="0"/>
              <a:t>	[PC, variances, explained] = </a:t>
            </a:r>
            <a:r>
              <a:rPr lang="en-US" sz="1050" dirty="0" err="1" smtClean="0"/>
              <a:t>pcacov</a:t>
            </a:r>
            <a:r>
              <a:rPr lang="en-US" sz="1050" dirty="0" smtClean="0"/>
              <a:t>(</a:t>
            </a:r>
            <a:r>
              <a:rPr lang="en-US" sz="1050" dirty="0" err="1" smtClean="0"/>
              <a:t>DataCov</a:t>
            </a:r>
            <a:r>
              <a:rPr lang="en-US" sz="1050" dirty="0" smtClean="0"/>
              <a:t>); %</a:t>
            </a:r>
            <a:r>
              <a:rPr lang="en-US" sz="1050" dirty="0" err="1" smtClean="0"/>
              <a:t>eigen</a:t>
            </a:r>
            <a:endParaRPr lang="en-US" sz="1050" dirty="0" smtClean="0"/>
          </a:p>
          <a:p>
            <a:endParaRPr lang="en-US" sz="1050" dirty="0" smtClean="0"/>
          </a:p>
          <a:p>
            <a:r>
              <a:rPr lang="en-US" sz="1050" dirty="0" smtClean="0"/>
              <a:t>	% plot principal components</a:t>
            </a:r>
          </a:p>
          <a:p>
            <a:r>
              <a:rPr lang="en-US" sz="1050" dirty="0" smtClean="0"/>
              <a:t>	figure(2); </a:t>
            </a:r>
            <a:r>
              <a:rPr lang="en-US" sz="1050" dirty="0" err="1" smtClean="0"/>
              <a:t>clf</a:t>
            </a:r>
            <a:r>
              <a:rPr lang="en-US" sz="1050" dirty="0" smtClean="0"/>
              <a:t>; hold on;</a:t>
            </a:r>
          </a:p>
          <a:p>
            <a:r>
              <a:rPr lang="en-US" sz="1050" dirty="0" smtClean="0"/>
              <a:t>	plot(Data(:,1), Data(:,2), '+b');</a:t>
            </a:r>
          </a:p>
          <a:p>
            <a:r>
              <a:rPr lang="en-US" sz="1050" dirty="0" smtClean="0"/>
              <a:t>	plot(PC(1,1)*[-5 5], PC(2,1)*[-5 5], '-r’)</a:t>
            </a:r>
          </a:p>
          <a:p>
            <a:r>
              <a:rPr lang="en-US" sz="1050" dirty="0" smtClean="0"/>
              <a:t>	plot(PC(1,2)*[-5 5], PC(2,2)*[-5 5], '-b’); hold off</a:t>
            </a:r>
          </a:p>
          <a:p>
            <a:endParaRPr lang="en-US" sz="1050" dirty="0" smtClean="0"/>
          </a:p>
          <a:p>
            <a:r>
              <a:rPr lang="en-US" sz="1050" dirty="0" smtClean="0"/>
              <a:t>	% project down to 1 dimension</a:t>
            </a:r>
          </a:p>
          <a:p>
            <a:r>
              <a:rPr lang="en-US" sz="1050" dirty="0" smtClean="0"/>
              <a:t>	</a:t>
            </a:r>
            <a:r>
              <a:rPr lang="en-US" sz="1050" dirty="0" err="1" smtClean="0"/>
              <a:t>PcaPos</a:t>
            </a:r>
            <a:r>
              <a:rPr lang="en-US" sz="1050" dirty="0" smtClean="0"/>
              <a:t> = Data * PC(:, 1);</a:t>
            </a:r>
          </a:p>
          <a:p>
            <a:endParaRPr lang="en-US" sz="105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15" y="4283011"/>
            <a:ext cx="2738161" cy="20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089" y="4295803"/>
            <a:ext cx="2773979" cy="205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287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Figure </a:t>
            </a:r>
            <a:r>
              <a:rPr lang="en-US" sz="2400" dirty="0" smtClean="0"/>
              <a:t>is </a:t>
            </a:r>
            <a:r>
              <a:rPr lang="en-US" sz="2400" dirty="0"/>
              <a:t>useful to decide how many PCs to retain for further analysis.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this simple case with only 4 PCs this is not a hard task and we can see that </a:t>
            </a:r>
            <a:r>
              <a:rPr lang="en-US" sz="2400" b="1" dirty="0"/>
              <a:t>the first two PCs</a:t>
            </a:r>
            <a:r>
              <a:rPr lang="en-US" sz="2400" dirty="0"/>
              <a:t> explain most of the variability in the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29" y="246889"/>
            <a:ext cx="2368296" cy="2463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7648" y="4945857"/>
            <a:ext cx="1737360" cy="1231106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" dirty="0"/>
              <a:t># Load from built-in data </a:t>
            </a:r>
          </a:p>
          <a:p>
            <a:r>
              <a:rPr lang="en-US" sz="200" dirty="0"/>
              <a:t>data(iris)</a:t>
            </a:r>
          </a:p>
          <a:p>
            <a:endParaRPr lang="en-US" sz="200" dirty="0"/>
          </a:p>
          <a:p>
            <a:r>
              <a:rPr lang="en-US" sz="200" dirty="0"/>
              <a:t># </a:t>
            </a:r>
            <a:r>
              <a:rPr lang="en-US" sz="200" dirty="0" err="1"/>
              <a:t>tampil</a:t>
            </a:r>
            <a:r>
              <a:rPr lang="en-US" sz="200" dirty="0"/>
              <a:t> 3 data yang </a:t>
            </a:r>
            <a:r>
              <a:rPr lang="en-US" sz="200" dirty="0" err="1"/>
              <a:t>pertama</a:t>
            </a:r>
            <a:endParaRPr lang="en-US" sz="200" dirty="0"/>
          </a:p>
          <a:p>
            <a:r>
              <a:rPr lang="en-US" sz="200" dirty="0"/>
              <a:t># head(iris, 3)</a:t>
            </a:r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# log transform </a:t>
            </a:r>
          </a:p>
          <a:p>
            <a:r>
              <a:rPr lang="en-US" sz="200" dirty="0"/>
              <a:t>log.ir &lt;- log(iris[, 1:4])</a:t>
            </a:r>
          </a:p>
          <a:p>
            <a:endParaRPr lang="en-US" sz="200" dirty="0"/>
          </a:p>
          <a:p>
            <a:r>
              <a:rPr lang="en-US" sz="200" dirty="0"/>
              <a:t># class or species</a:t>
            </a:r>
          </a:p>
          <a:p>
            <a:r>
              <a:rPr lang="en-US" sz="200" dirty="0" err="1"/>
              <a:t>ir.species</a:t>
            </a:r>
            <a:r>
              <a:rPr lang="en-US" sz="200" dirty="0"/>
              <a:t> &lt;- iris[, 5]</a:t>
            </a:r>
          </a:p>
          <a:p>
            <a:r>
              <a:rPr lang="en-US" sz="200" dirty="0"/>
              <a:t> </a:t>
            </a:r>
          </a:p>
          <a:p>
            <a:r>
              <a:rPr lang="en-US" sz="200" dirty="0"/>
              <a:t># apply PCA - scale. = TRUE is highly </a:t>
            </a:r>
          </a:p>
          <a:p>
            <a:r>
              <a:rPr lang="en-US" sz="200" dirty="0"/>
              <a:t># advisable, but default is FALSE. </a:t>
            </a:r>
          </a:p>
          <a:p>
            <a:r>
              <a:rPr lang="en-US" sz="200" dirty="0" err="1"/>
              <a:t>ir.pca</a:t>
            </a:r>
            <a:r>
              <a:rPr lang="en-US" sz="200" dirty="0"/>
              <a:t> &lt;- </a:t>
            </a:r>
            <a:r>
              <a:rPr lang="en-US" sz="200" dirty="0" err="1"/>
              <a:t>prcomp</a:t>
            </a:r>
            <a:r>
              <a:rPr lang="en-US" sz="200" dirty="0"/>
              <a:t>(log.ir,</a:t>
            </a:r>
          </a:p>
          <a:p>
            <a:r>
              <a:rPr lang="en-US" sz="200" dirty="0"/>
              <a:t>                 center = TRUE,</a:t>
            </a:r>
          </a:p>
          <a:p>
            <a:r>
              <a:rPr lang="en-US" sz="200" dirty="0"/>
              <a:t>                 scale. = TRUE)</a:t>
            </a:r>
          </a:p>
          <a:p>
            <a:endParaRPr lang="en-US" sz="200" dirty="0"/>
          </a:p>
          <a:p>
            <a:r>
              <a:rPr lang="en-US" sz="200" dirty="0"/>
              <a:t># plot method</a:t>
            </a:r>
          </a:p>
          <a:p>
            <a:r>
              <a:rPr lang="en-US" sz="200" dirty="0"/>
              <a:t>plot(</a:t>
            </a:r>
            <a:r>
              <a:rPr lang="en-US" sz="200" dirty="0" err="1"/>
              <a:t>ir.pca</a:t>
            </a:r>
            <a:r>
              <a:rPr lang="en-US" sz="200" dirty="0"/>
              <a:t>, type = "l") </a:t>
            </a:r>
          </a:p>
          <a:p>
            <a:endParaRPr lang="en-US" sz="200" dirty="0"/>
          </a:p>
          <a:p>
            <a:r>
              <a:rPr lang="en-US" sz="200" dirty="0"/>
              <a:t># summary method</a:t>
            </a:r>
          </a:p>
          <a:p>
            <a:r>
              <a:rPr lang="en-US" sz="200" dirty="0"/>
              <a:t>summary(</a:t>
            </a:r>
            <a:r>
              <a:rPr lang="en-US" sz="200" dirty="0" err="1"/>
              <a:t>ir.pca</a:t>
            </a:r>
            <a:r>
              <a:rPr lang="en-US" sz="200" dirty="0"/>
              <a:t>)</a:t>
            </a:r>
          </a:p>
          <a:p>
            <a:endParaRPr lang="en-US" sz="200" dirty="0"/>
          </a:p>
          <a:p>
            <a:endParaRPr lang="en-US" sz="200" dirty="0"/>
          </a:p>
          <a:p>
            <a:r>
              <a:rPr lang="en-US" sz="200" dirty="0"/>
              <a:t># We can use the predict function if we observe new data and </a:t>
            </a:r>
          </a:p>
          <a:p>
            <a:r>
              <a:rPr lang="en-US" sz="200" dirty="0"/>
              <a:t># want to predict their PCs values. </a:t>
            </a:r>
          </a:p>
          <a:p>
            <a:r>
              <a:rPr lang="en-US" sz="200" dirty="0"/>
              <a:t># Just for illustration pretend the last two rows of the iris data has just arrived and </a:t>
            </a:r>
          </a:p>
          <a:p>
            <a:r>
              <a:rPr lang="en-US" sz="200" dirty="0"/>
              <a:t># we want to see what is their PCs values</a:t>
            </a:r>
          </a:p>
          <a:p>
            <a:endParaRPr lang="en-US" sz="200" dirty="0"/>
          </a:p>
          <a:p>
            <a:r>
              <a:rPr lang="en-US" sz="200" dirty="0"/>
              <a:t># Predict PCs</a:t>
            </a:r>
          </a:p>
          <a:p>
            <a:r>
              <a:rPr lang="en-US" sz="200" dirty="0"/>
              <a:t>predict(</a:t>
            </a:r>
            <a:r>
              <a:rPr lang="en-US" sz="200" dirty="0" err="1"/>
              <a:t>ir.pca</a:t>
            </a:r>
            <a:r>
              <a:rPr lang="en-US" sz="200" dirty="0"/>
              <a:t>, </a:t>
            </a:r>
          </a:p>
          <a:p>
            <a:r>
              <a:rPr lang="en-US" sz="200" dirty="0"/>
              <a:t>        </a:t>
            </a:r>
            <a:r>
              <a:rPr lang="en-US" sz="200" dirty="0" err="1"/>
              <a:t>newdata</a:t>
            </a:r>
            <a:r>
              <a:rPr lang="en-US" sz="200" dirty="0"/>
              <a:t>=tail(log.ir, 2))</a:t>
            </a:r>
          </a:p>
          <a:p>
            <a:endParaRPr lang="en-US" sz="200" dirty="0"/>
          </a:p>
          <a:p>
            <a:endParaRPr lang="en-US" sz="200" dirty="0"/>
          </a:p>
          <a:p>
            <a:endParaRPr lang="en-US" sz="200" dirty="0"/>
          </a:p>
        </p:txBody>
      </p:sp>
      <p:sp>
        <p:nvSpPr>
          <p:cNvPr id="6" name="TextBox 5"/>
          <p:cNvSpPr txBox="1"/>
          <p:nvPr/>
        </p:nvSpPr>
        <p:spPr>
          <a:xfrm>
            <a:off x="960120" y="4306824"/>
            <a:ext cx="479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tsb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per </a:t>
            </a:r>
            <a:r>
              <a:rPr lang="en-US" dirty="0" err="1" smtClean="0"/>
              <a:t>satu</a:t>
            </a:r>
            <a:r>
              <a:rPr lang="en-US" dirty="0" smtClean="0"/>
              <a:t> 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summary(</a:t>
            </a:r>
            <a:r>
              <a:rPr lang="en-US" dirty="0" err="1"/>
              <a:t>ir.pca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plot(</a:t>
            </a:r>
            <a:r>
              <a:rPr lang="en-US" dirty="0" err="1"/>
              <a:t>ir.pca</a:t>
            </a:r>
            <a:r>
              <a:rPr lang="en-US" dirty="0"/>
              <a:t>, type = "l")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biplot</a:t>
            </a:r>
            <a:r>
              <a:rPr lang="en-US" dirty="0" smtClean="0"/>
              <a:t>(</a:t>
            </a:r>
            <a:r>
              <a:rPr lang="en-US" dirty="0" err="1" smtClean="0"/>
              <a:t>ir.pca</a:t>
            </a:r>
            <a:r>
              <a:rPr lang="en-US" dirty="0"/>
              <a:t>, </a:t>
            </a:r>
            <a:r>
              <a:rPr lang="en-US" dirty="0" err="1"/>
              <a:t>xlabs</a:t>
            </a:r>
            <a:r>
              <a:rPr lang="en-US" dirty="0"/>
              <a:t> = rep("", </a:t>
            </a:r>
            <a:r>
              <a:rPr lang="en-US" dirty="0" err="1"/>
              <a:t>nrow</a:t>
            </a:r>
            <a:r>
              <a:rPr lang="en-US" dirty="0"/>
              <a:t>(iris)))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779" y="2940166"/>
            <a:ext cx="2473109" cy="25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using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2872" cy="435133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Jalankan</a:t>
            </a:r>
            <a:r>
              <a:rPr lang="en-US" sz="2400" dirty="0" smtClean="0"/>
              <a:t> program di </a:t>
            </a:r>
            <a:r>
              <a:rPr lang="en-US" sz="2400" dirty="0" err="1" smtClean="0"/>
              <a:t>bawah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Ketik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per </a:t>
            </a:r>
            <a:r>
              <a:rPr lang="en-US" sz="2400" dirty="0" err="1" smtClean="0"/>
              <a:t>satu</a:t>
            </a:r>
            <a:r>
              <a:rPr lang="en-US" sz="2400" dirty="0" smtClean="0"/>
              <a:t> :</a:t>
            </a:r>
          </a:p>
          <a:p>
            <a:pPr lvl="2"/>
            <a:r>
              <a:rPr lang="en-US" sz="1600" dirty="0"/>
              <a:t>summary(</a:t>
            </a:r>
            <a:r>
              <a:rPr lang="en-US" sz="1600" dirty="0" err="1"/>
              <a:t>iris_pca</a:t>
            </a:r>
            <a:r>
              <a:rPr lang="en-US" sz="1600" dirty="0"/>
              <a:t>)</a:t>
            </a:r>
          </a:p>
          <a:p>
            <a:pPr lvl="2"/>
            <a:r>
              <a:rPr lang="en-US" sz="1600" dirty="0" err="1" smtClean="0"/>
              <a:t>biplot</a:t>
            </a:r>
            <a:r>
              <a:rPr lang="en-US" sz="1600" dirty="0" smtClean="0"/>
              <a:t>(</a:t>
            </a:r>
            <a:r>
              <a:rPr lang="en-US" sz="1600" dirty="0" err="1" smtClean="0"/>
              <a:t>iris_pca</a:t>
            </a:r>
            <a:r>
              <a:rPr lang="en-US" sz="1600" dirty="0"/>
              <a:t>)</a:t>
            </a:r>
          </a:p>
          <a:p>
            <a:pPr lvl="2"/>
            <a:r>
              <a:rPr lang="en-US" sz="1600" dirty="0" err="1" smtClean="0"/>
              <a:t>biplot</a:t>
            </a:r>
            <a:r>
              <a:rPr lang="en-US" sz="1600" dirty="0" smtClean="0"/>
              <a:t>(</a:t>
            </a:r>
            <a:r>
              <a:rPr lang="en-US" sz="1600" dirty="0" err="1" smtClean="0"/>
              <a:t>iris_pca</a:t>
            </a:r>
            <a:r>
              <a:rPr lang="en-US" sz="1600" dirty="0"/>
              <a:t>, </a:t>
            </a:r>
            <a:r>
              <a:rPr lang="en-US" sz="1600" dirty="0" err="1"/>
              <a:t>xlabs</a:t>
            </a:r>
            <a:r>
              <a:rPr lang="en-US" sz="1600" dirty="0"/>
              <a:t> = rep("", </a:t>
            </a:r>
            <a:r>
              <a:rPr lang="en-US" sz="1600" dirty="0" err="1"/>
              <a:t>nrow</a:t>
            </a:r>
            <a:r>
              <a:rPr lang="en-US" sz="1600" dirty="0"/>
              <a:t>(</a:t>
            </a:r>
            <a:r>
              <a:rPr lang="en-US" sz="1600" dirty="0" err="1"/>
              <a:t>irisku</a:t>
            </a:r>
            <a:r>
              <a:rPr lang="en-US" sz="1600" dirty="0"/>
              <a:t>)))</a:t>
            </a:r>
          </a:p>
          <a:p>
            <a:pPr lvl="2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030139" y="2547398"/>
            <a:ext cx="1737360" cy="769441"/>
          </a:xfrm>
          <a:prstGeom prst="rect">
            <a:avLst/>
          </a:prstGeom>
          <a:noFill/>
          <a:ln>
            <a:solidFill>
              <a:schemeClr val="accent1">
                <a:shade val="60000"/>
                <a:satMod val="1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 err="1"/>
              <a:t>irisku</a:t>
            </a:r>
            <a:r>
              <a:rPr lang="en-US" sz="400" dirty="0"/>
              <a:t>&lt;-read.csv("iris-UCI-header-</a:t>
            </a:r>
            <a:r>
              <a:rPr lang="en-US" sz="400" dirty="0" err="1"/>
              <a:t>num.csv",header</a:t>
            </a:r>
            <a:r>
              <a:rPr lang="en-US" sz="400" dirty="0"/>
              <a:t>=T)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400" dirty="0" err="1"/>
              <a:t>str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)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library(stats)</a:t>
            </a:r>
          </a:p>
          <a:p>
            <a:r>
              <a:rPr lang="en-US" sz="400" dirty="0" err="1"/>
              <a:t>iris_pca</a:t>
            </a:r>
            <a:r>
              <a:rPr lang="en-US" sz="400" dirty="0"/>
              <a:t> &lt;- </a:t>
            </a:r>
            <a:r>
              <a:rPr lang="en-US" sz="400" dirty="0" err="1"/>
              <a:t>prcomp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, center = TRUE, scale = TRUE) </a:t>
            </a:r>
          </a:p>
          <a:p>
            <a:r>
              <a:rPr lang="en-US" sz="400" dirty="0"/>
              <a:t>summary(</a:t>
            </a:r>
            <a:r>
              <a:rPr lang="en-US" sz="400" dirty="0" err="1"/>
              <a:t>iris_pca</a:t>
            </a:r>
            <a:r>
              <a:rPr lang="en-US" sz="400" dirty="0"/>
              <a:t>)</a:t>
            </a:r>
          </a:p>
          <a:p>
            <a:endParaRPr lang="en-US" sz="400" dirty="0"/>
          </a:p>
          <a:p>
            <a:r>
              <a:rPr lang="en-US" sz="400" dirty="0" err="1"/>
              <a:t>biplot</a:t>
            </a:r>
            <a:r>
              <a:rPr lang="en-US" sz="400" dirty="0"/>
              <a:t>(</a:t>
            </a:r>
            <a:r>
              <a:rPr lang="en-US" sz="400" dirty="0" err="1"/>
              <a:t>iris_pca</a:t>
            </a:r>
            <a:r>
              <a:rPr lang="en-US" sz="4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97" y="808450"/>
            <a:ext cx="4199803" cy="438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3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2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varians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mendekati</a:t>
            </a:r>
            <a:r>
              <a:rPr lang="en-US" dirty="0" smtClean="0"/>
              <a:t> </a:t>
            </a:r>
            <a:r>
              <a:rPr lang="en-US" dirty="0" err="1" smtClean="0"/>
              <a:t>nol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diusulkan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relatif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konstan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5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92091" cy="4351338"/>
          </a:xfrm>
        </p:spPr>
        <p:txBody>
          <a:bodyPr/>
          <a:lstStyle/>
          <a:p>
            <a:r>
              <a:rPr lang="en-US" dirty="0" err="1" smtClean="0"/>
              <a:t>Jalankan</a:t>
            </a:r>
            <a:r>
              <a:rPr lang="en-US" dirty="0" smtClean="0"/>
              <a:t> program </a:t>
            </a:r>
            <a:r>
              <a:rPr lang="en-US" dirty="0" err="1" smtClean="0"/>
              <a:t>tsb</a:t>
            </a:r>
            <a:endParaRPr lang="en-US" dirty="0" smtClean="0"/>
          </a:p>
          <a:p>
            <a:r>
              <a:rPr lang="en-US" dirty="0" err="1" smtClean="0"/>
              <a:t>Ketik</a:t>
            </a:r>
            <a:r>
              <a:rPr lang="en-US" dirty="0" smtClean="0"/>
              <a:t> </a:t>
            </a:r>
            <a:r>
              <a:rPr lang="en-US" dirty="0" err="1" smtClean="0"/>
              <a:t>corx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Fitur</a:t>
            </a:r>
            <a:r>
              <a:rPr lang="en-US" dirty="0" smtClean="0"/>
              <a:t> mana yang </a:t>
            </a:r>
            <a:r>
              <a:rPr lang="en-US" dirty="0" err="1" smtClean="0"/>
              <a:t>diusulkan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dihapus</a:t>
            </a:r>
            <a:r>
              <a:rPr lang="en-US" dirty="0" smtClean="0"/>
              <a:t>? (</a:t>
            </a:r>
            <a:r>
              <a:rPr lang="en-US" dirty="0" err="1" smtClean="0"/>
              <a:t>PetalLength</a:t>
            </a:r>
            <a:r>
              <a:rPr lang="en-US" dirty="0" smtClean="0"/>
              <a:t> | </a:t>
            </a:r>
            <a:r>
              <a:rPr lang="en-US" dirty="0" err="1" smtClean="0"/>
              <a:t>PetalWidth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79" y="4194315"/>
            <a:ext cx="7467167" cy="2508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7033" y="4477385"/>
            <a:ext cx="1948503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" dirty="0"/>
              <a:t> # </a:t>
            </a:r>
            <a:r>
              <a:rPr lang="en-US" sz="400" dirty="0" err="1"/>
              <a:t>menampilkan</a:t>
            </a:r>
            <a:r>
              <a:rPr lang="en-US" sz="400" dirty="0"/>
              <a:t> scatterplot</a:t>
            </a:r>
          </a:p>
          <a:p>
            <a:endParaRPr lang="en-US" sz="400" dirty="0"/>
          </a:p>
          <a:p>
            <a:r>
              <a:rPr lang="en-US" sz="400" dirty="0"/>
              <a:t> </a:t>
            </a:r>
            <a:r>
              <a:rPr lang="en-US" sz="400" dirty="0" err="1"/>
              <a:t>irisku</a:t>
            </a:r>
            <a:r>
              <a:rPr lang="en-US" sz="400" dirty="0"/>
              <a:t>&lt;-read.csv("iris-UCI-</a:t>
            </a:r>
            <a:r>
              <a:rPr lang="en-US" sz="400" dirty="0" err="1"/>
              <a:t>header.csv",header</a:t>
            </a:r>
            <a:r>
              <a:rPr lang="en-US" sz="400" dirty="0"/>
              <a:t>=T)</a:t>
            </a:r>
          </a:p>
          <a:p>
            <a:endParaRPr lang="en-US" sz="400" dirty="0"/>
          </a:p>
          <a:p>
            <a:r>
              <a:rPr lang="en-US" sz="400" dirty="0"/>
              <a:t> pairs(</a:t>
            </a:r>
            <a:r>
              <a:rPr lang="en-US" sz="400" dirty="0" err="1"/>
              <a:t>irisku</a:t>
            </a:r>
            <a:r>
              <a:rPr lang="en-US" sz="400" dirty="0"/>
              <a:t>[1:4],</a:t>
            </a:r>
          </a:p>
          <a:p>
            <a:r>
              <a:rPr lang="en-US" sz="400" dirty="0"/>
              <a:t>   main="Red=</a:t>
            </a:r>
            <a:r>
              <a:rPr lang="en-US" sz="400" dirty="0" err="1"/>
              <a:t>setosa</a:t>
            </a:r>
            <a:r>
              <a:rPr lang="en-US" sz="400" dirty="0"/>
              <a:t>, Green=versicolor, Blue=</a:t>
            </a:r>
            <a:r>
              <a:rPr lang="en-US" sz="400" dirty="0" err="1"/>
              <a:t>virginica</a:t>
            </a:r>
            <a:r>
              <a:rPr lang="en-US" sz="400" dirty="0"/>
              <a:t>)", </a:t>
            </a:r>
          </a:p>
          <a:p>
            <a:r>
              <a:rPr lang="en-US" sz="400" dirty="0"/>
              <a:t>   </a:t>
            </a:r>
            <a:r>
              <a:rPr lang="en-US" sz="400" dirty="0" err="1"/>
              <a:t>pch</a:t>
            </a:r>
            <a:r>
              <a:rPr lang="en-US" sz="400" dirty="0"/>
              <a:t>=21, </a:t>
            </a:r>
            <a:r>
              <a:rPr lang="en-US" sz="400" dirty="0" err="1"/>
              <a:t>bg</a:t>
            </a:r>
            <a:r>
              <a:rPr lang="en-US" sz="400" dirty="0"/>
              <a:t>=c("red","green3","blue")[</a:t>
            </a:r>
            <a:r>
              <a:rPr lang="en-US" sz="400" dirty="0" err="1"/>
              <a:t>unclass</a:t>
            </a:r>
            <a:r>
              <a:rPr lang="en-US" sz="400" dirty="0"/>
              <a:t>(</a:t>
            </a:r>
            <a:r>
              <a:rPr lang="en-US" sz="400" dirty="0" err="1"/>
              <a:t>irisku$Species</a:t>
            </a:r>
            <a:r>
              <a:rPr lang="en-US" sz="400" dirty="0"/>
              <a:t>)])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 </a:t>
            </a:r>
            <a:r>
              <a:rPr lang="en-US" sz="400" dirty="0" err="1"/>
              <a:t>varSepalLength</a:t>
            </a:r>
            <a:r>
              <a:rPr lang="en-US" sz="400" dirty="0"/>
              <a:t> &lt;- </a:t>
            </a:r>
            <a:r>
              <a:rPr lang="en-US" sz="400" dirty="0" err="1"/>
              <a:t>var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[1])</a:t>
            </a:r>
          </a:p>
          <a:p>
            <a:r>
              <a:rPr lang="en-US" sz="400" dirty="0"/>
              <a:t> </a:t>
            </a:r>
            <a:r>
              <a:rPr lang="en-US" sz="400" dirty="0" err="1"/>
              <a:t>varSepalWidth</a:t>
            </a:r>
            <a:r>
              <a:rPr lang="en-US" sz="400" dirty="0"/>
              <a:t> &lt;- </a:t>
            </a:r>
            <a:r>
              <a:rPr lang="en-US" sz="400" dirty="0" err="1"/>
              <a:t>var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[2])</a:t>
            </a:r>
          </a:p>
          <a:p>
            <a:r>
              <a:rPr lang="en-US" sz="400" dirty="0"/>
              <a:t> </a:t>
            </a:r>
            <a:r>
              <a:rPr lang="en-US" sz="400" dirty="0" err="1"/>
              <a:t>varPetalLength</a:t>
            </a:r>
            <a:r>
              <a:rPr lang="en-US" sz="400" dirty="0"/>
              <a:t> &lt;- </a:t>
            </a:r>
            <a:r>
              <a:rPr lang="en-US" sz="400" dirty="0" err="1"/>
              <a:t>var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[3])</a:t>
            </a:r>
          </a:p>
          <a:p>
            <a:r>
              <a:rPr lang="en-US" sz="400" dirty="0"/>
              <a:t> </a:t>
            </a:r>
            <a:r>
              <a:rPr lang="en-US" sz="400" dirty="0" err="1"/>
              <a:t>varPetalWidth</a:t>
            </a:r>
            <a:r>
              <a:rPr lang="en-US" sz="400" dirty="0"/>
              <a:t> &lt;- </a:t>
            </a:r>
            <a:r>
              <a:rPr lang="en-US" sz="400" dirty="0" err="1"/>
              <a:t>var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[4])</a:t>
            </a:r>
          </a:p>
          <a:p>
            <a:endParaRPr lang="en-US" sz="400" dirty="0"/>
          </a:p>
          <a:p>
            <a:endParaRPr lang="en-US" sz="400" dirty="0"/>
          </a:p>
          <a:p>
            <a:r>
              <a:rPr lang="en-US" sz="400" dirty="0"/>
              <a:t> #</a:t>
            </a:r>
            <a:r>
              <a:rPr lang="en-US" sz="400" dirty="0" err="1"/>
              <a:t>jika</a:t>
            </a:r>
            <a:r>
              <a:rPr lang="en-US" sz="400" dirty="0"/>
              <a:t> </a:t>
            </a:r>
            <a:r>
              <a:rPr lang="en-US" sz="400" dirty="0" err="1"/>
              <a:t>korelasi</a:t>
            </a:r>
            <a:r>
              <a:rPr lang="en-US" sz="400" dirty="0"/>
              <a:t> </a:t>
            </a:r>
            <a:r>
              <a:rPr lang="en-US" sz="400" dirty="0" err="1"/>
              <a:t>tinggi</a:t>
            </a:r>
            <a:r>
              <a:rPr lang="en-US" sz="400" dirty="0"/>
              <a:t>, </a:t>
            </a:r>
            <a:r>
              <a:rPr lang="en-US" sz="400" dirty="0" err="1"/>
              <a:t>maka</a:t>
            </a:r>
            <a:r>
              <a:rPr lang="en-US" sz="400" dirty="0"/>
              <a:t> </a:t>
            </a:r>
            <a:r>
              <a:rPr lang="en-US" sz="400" dirty="0" err="1"/>
              <a:t>salah</a:t>
            </a:r>
            <a:r>
              <a:rPr lang="en-US" sz="400" dirty="0"/>
              <a:t> </a:t>
            </a:r>
            <a:r>
              <a:rPr lang="en-US" sz="400" dirty="0" err="1"/>
              <a:t>satu</a:t>
            </a:r>
            <a:r>
              <a:rPr lang="en-US" sz="400" dirty="0"/>
              <a:t> </a:t>
            </a:r>
            <a:r>
              <a:rPr lang="en-US" sz="400" dirty="0" err="1"/>
              <a:t>dapat</a:t>
            </a:r>
            <a:r>
              <a:rPr lang="en-US" sz="400" dirty="0"/>
              <a:t> </a:t>
            </a:r>
            <a:r>
              <a:rPr lang="en-US" sz="400" dirty="0" err="1"/>
              <a:t>dihapus</a:t>
            </a:r>
            <a:endParaRPr lang="en-US" sz="400" dirty="0"/>
          </a:p>
          <a:p>
            <a:r>
              <a:rPr lang="en-US" sz="400" dirty="0"/>
              <a:t> </a:t>
            </a:r>
            <a:r>
              <a:rPr lang="en-US" sz="400" dirty="0" err="1"/>
              <a:t>corx</a:t>
            </a:r>
            <a:r>
              <a:rPr lang="en-US" sz="400" dirty="0"/>
              <a:t> &lt;- </a:t>
            </a:r>
            <a:r>
              <a:rPr lang="en-US" sz="400" dirty="0" err="1"/>
              <a:t>cor</a:t>
            </a:r>
            <a:r>
              <a:rPr lang="en-US" sz="400" dirty="0"/>
              <a:t>(</a:t>
            </a:r>
            <a:r>
              <a:rPr lang="en-US" sz="400" dirty="0" err="1"/>
              <a:t>irisku</a:t>
            </a:r>
            <a:r>
              <a:rPr lang="en-US" sz="400" dirty="0"/>
              <a:t>[1:4])</a:t>
            </a:r>
          </a:p>
          <a:p>
            <a:endParaRPr lang="en-US" sz="400" dirty="0"/>
          </a:p>
          <a:p>
            <a:r>
              <a:rPr lang="en-US" sz="400" dirty="0"/>
              <a:t> </a:t>
            </a:r>
            <a:r>
              <a:rPr lang="en-US" sz="400" dirty="0" err="1"/>
              <a:t>corx</a:t>
            </a:r>
            <a:endParaRPr lang="en-US" sz="400" dirty="0"/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  <a:p>
            <a:endParaRPr lang="en-US" sz="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26" y="1407224"/>
            <a:ext cx="2465726" cy="25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9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6317</TotalTime>
  <Words>1114</Words>
  <Application>Microsoft Office PowerPoint</Application>
  <PresentationFormat>Widescreen</PresentationFormat>
  <Paragraphs>281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Percobaan Dimensionality Reduction</vt:lpstr>
      <vt:lpstr>Dimensionality Reduction</vt:lpstr>
      <vt:lpstr>Get the data</vt:lpstr>
      <vt:lpstr>Descriptive Statistics</vt:lpstr>
      <vt:lpstr>Principal Component Analysis (PCA)</vt:lpstr>
      <vt:lpstr>PCA using R</vt:lpstr>
      <vt:lpstr>PCA using R</vt:lpstr>
      <vt:lpstr>Bagaimana cara menghapus fitur yang tidak penting?</vt:lpstr>
      <vt:lpstr>Pilih dua fitur yang memiliki korelasi tinggi</vt:lpstr>
      <vt:lpstr>Fitur yang memiliki varians rendah ≈ 0</vt:lpstr>
      <vt:lpstr>Mencoba makin memahami kegunaan PCA</vt:lpstr>
      <vt:lpstr>Mencoba makin memahami kegunaan PCA</vt:lpstr>
      <vt:lpstr>Principal Component Analysis (PCA)</vt:lpstr>
      <vt:lpstr>Latihan: Lakukan analisis berdasarkan PCA untuk data “Cereals.csv” </vt:lpstr>
      <vt:lpstr>Tugas Individu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Percobaan Dimension Reduction</dc:title>
  <dc:creator>ACER</dc:creator>
  <cp:lastModifiedBy>ACER</cp:lastModifiedBy>
  <cp:revision>48</cp:revision>
  <dcterms:created xsi:type="dcterms:W3CDTF">2019-08-13T06:38:16Z</dcterms:created>
  <dcterms:modified xsi:type="dcterms:W3CDTF">2019-09-24T12:49:57Z</dcterms:modified>
</cp:coreProperties>
</file>