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2" r:id="rId2"/>
    <p:sldMasterId id="2147483753" r:id="rId3"/>
    <p:sldMasterId id="2147483768" r:id="rId4"/>
  </p:sldMasterIdLst>
  <p:sldIdLst>
    <p:sldId id="256" r:id="rId5"/>
    <p:sldId id="283" r:id="rId6"/>
    <p:sldId id="257" r:id="rId7"/>
    <p:sldId id="258" r:id="rId8"/>
    <p:sldId id="28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36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6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1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89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88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4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E4CD2F-19FD-4D06-B1F3-52C4E8F04E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9752D35-94A9-482B-B5CB-634979BBD9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9302DB8-5453-4391-88B9-E8AC1DFF4BD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452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139F7A-DB49-4747-BE08-2A8FB28A42D4}"/>
              </a:ext>
            </a:extLst>
          </p:cNvPr>
          <p:cNvGrpSpPr/>
          <p:nvPr userDrawn="1"/>
        </p:nvGrpSpPr>
        <p:grpSpPr>
          <a:xfrm>
            <a:off x="7407953" y="971475"/>
            <a:ext cx="4036500" cy="2217783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696E14-E4FC-4CAD-B619-D5D6531CDBA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7A3BAB-C316-4570-8C02-FA57705CEA1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3B5317-9A0B-4143-B85C-C6333005AA8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C3FC81-1AF3-4E17-B97B-AE88B86819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3F2209-582D-4124-A8AA-0D03E8CB0BD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91033-212C-4813-B044-97CA11AA96C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A495EE9-E152-4FF0-9201-54652D96C9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986D480-D6AF-445E-B186-E7DADA25429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4320F5-7635-4ABC-8E7E-37CE4D7E378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A24AE20-9881-4F48-B624-6F384E4D805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3A01168-DF4A-49DF-9EB2-F8083891FD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6DEAE7-705F-43A1-B2A9-88B7876C008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03F237-F11B-47DE-A8FC-A59A36AB846E}"/>
              </a:ext>
            </a:extLst>
          </p:cNvPr>
          <p:cNvGrpSpPr/>
          <p:nvPr userDrawn="1"/>
        </p:nvGrpSpPr>
        <p:grpSpPr>
          <a:xfrm>
            <a:off x="7407953" y="3842291"/>
            <a:ext cx="4036500" cy="2217783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E13D25-B44B-45EE-AD49-945CED521D9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A27622-138F-42A4-B619-E1EDEBE65B6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28C124-8565-4874-988E-BD6CF00778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24E54F-694E-4CFC-8FD6-7C7EF289E44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545CB5-C583-4ACC-BDCA-981B72D1FB0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2342B7-5FBD-443E-9EF8-8EC1EF4976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0A7BCF3-E9A3-43E2-A838-B49E56800A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70E4160-EB42-4706-876E-7A6CB3AFB2F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18B2B1-2502-4DDA-8AC8-94AC43C5905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5D08569-B08C-4E8A-A321-5A99E04928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8B869B9-AA3C-4354-99B8-56B1FB119A8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9C257-136E-45D5-9223-3ADC5C6B8D8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E51ADC-8BC1-455E-BA55-8AA7DC898FC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56092" y="111154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CD9D3DB-2220-4596-A5BF-72EE7B9609A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56092" y="3984257"/>
            <a:ext cx="2927081" cy="174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297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18453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1406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597965" y="1301929"/>
            <a:ext cx="8289234" cy="5029200"/>
          </a:xfrm>
          <a:prstGeom prst="frame">
            <a:avLst>
              <a:gd name="adj1" fmla="val 9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74554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56565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72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6F4EEB4-6583-4B5F-914D-B48FDE24D3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04079" y="3577044"/>
            <a:ext cx="3100540" cy="3100540"/>
          </a:xfrm>
          <a:custGeom>
            <a:avLst/>
            <a:gdLst>
              <a:gd name="connsiteX0" fmla="*/ 1550271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5 h 3100540"/>
              <a:gd name="connsiteX4" fmla="*/ 1677815 w 3100540"/>
              <a:gd name="connsiteY4" fmla="*/ 3047710 h 3100540"/>
              <a:gd name="connsiteX5" fmla="*/ 1422725 w 3100540"/>
              <a:gd name="connsiteY5" fmla="*/ 3047710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1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1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318C2DA-4692-4840-BBAF-64272F41D6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711" y="1890533"/>
            <a:ext cx="3100541" cy="3100540"/>
          </a:xfrm>
          <a:custGeom>
            <a:avLst/>
            <a:gdLst>
              <a:gd name="connsiteX0" fmla="*/ 1550272 w 3100541"/>
              <a:gd name="connsiteY0" fmla="*/ 0 h 3100540"/>
              <a:gd name="connsiteX1" fmla="*/ 1677817 w 3100541"/>
              <a:gd name="connsiteY1" fmla="*/ 52831 h 3100540"/>
              <a:gd name="connsiteX2" fmla="*/ 3047710 w 3100541"/>
              <a:gd name="connsiteY2" fmla="*/ 1422724 h 3100540"/>
              <a:gd name="connsiteX3" fmla="*/ 3047710 w 3100541"/>
              <a:gd name="connsiteY3" fmla="*/ 1677815 h 3100540"/>
              <a:gd name="connsiteX4" fmla="*/ 1677815 w 3100541"/>
              <a:gd name="connsiteY4" fmla="*/ 3047710 h 3100540"/>
              <a:gd name="connsiteX5" fmla="*/ 1422725 w 3100541"/>
              <a:gd name="connsiteY5" fmla="*/ 3047710 h 3100540"/>
              <a:gd name="connsiteX6" fmla="*/ 52832 w 3100541"/>
              <a:gd name="connsiteY6" fmla="*/ 1677816 h 3100540"/>
              <a:gd name="connsiteX7" fmla="*/ 52832 w 3100541"/>
              <a:gd name="connsiteY7" fmla="*/ 1422726 h 3100540"/>
              <a:gd name="connsiteX8" fmla="*/ 1422727 w 3100541"/>
              <a:gd name="connsiteY8" fmla="*/ 52831 h 3100540"/>
              <a:gd name="connsiteX9" fmla="*/ 1550272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2" y="1493166"/>
                  <a:pt x="3118152" y="1607373"/>
                  <a:pt x="3047710" y="1677815"/>
                </a:cubicBezTo>
                <a:lnTo>
                  <a:pt x="1677815" y="3047710"/>
                </a:lnTo>
                <a:cubicBezTo>
                  <a:pt x="1607374" y="3118151"/>
                  <a:pt x="1493166" y="3118151"/>
                  <a:pt x="1422725" y="3047710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7" y="52831"/>
                </a:lnTo>
                <a:cubicBezTo>
                  <a:pt x="1457948" y="17610"/>
                  <a:pt x="1504110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1E1271-8E26-4A56-89E0-8D56BC4E579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04079" y="204021"/>
            <a:ext cx="3100540" cy="3100540"/>
          </a:xfrm>
          <a:custGeom>
            <a:avLst/>
            <a:gdLst>
              <a:gd name="connsiteX0" fmla="*/ 1550272 w 3100540"/>
              <a:gd name="connsiteY0" fmla="*/ 0 h 3100540"/>
              <a:gd name="connsiteX1" fmla="*/ 1677817 w 3100540"/>
              <a:gd name="connsiteY1" fmla="*/ 52831 h 3100540"/>
              <a:gd name="connsiteX2" fmla="*/ 3047710 w 3100540"/>
              <a:gd name="connsiteY2" fmla="*/ 1422724 h 3100540"/>
              <a:gd name="connsiteX3" fmla="*/ 3047710 w 3100540"/>
              <a:gd name="connsiteY3" fmla="*/ 1677814 h 3100540"/>
              <a:gd name="connsiteX4" fmla="*/ 1677815 w 3100540"/>
              <a:gd name="connsiteY4" fmla="*/ 3047709 h 3100540"/>
              <a:gd name="connsiteX5" fmla="*/ 1422725 w 3100540"/>
              <a:gd name="connsiteY5" fmla="*/ 3047709 h 3100540"/>
              <a:gd name="connsiteX6" fmla="*/ 52832 w 3100540"/>
              <a:gd name="connsiteY6" fmla="*/ 1677816 h 3100540"/>
              <a:gd name="connsiteX7" fmla="*/ 52832 w 3100540"/>
              <a:gd name="connsiteY7" fmla="*/ 1422726 h 3100540"/>
              <a:gd name="connsiteX8" fmla="*/ 1422726 w 3100540"/>
              <a:gd name="connsiteY8" fmla="*/ 52831 h 3100540"/>
              <a:gd name="connsiteX9" fmla="*/ 1550272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2" y="0"/>
                </a:moveTo>
                <a:cubicBezTo>
                  <a:pt x="1596434" y="0"/>
                  <a:pt x="1642596" y="17610"/>
                  <a:pt x="1677817" y="52831"/>
                </a:cubicBezTo>
                <a:lnTo>
                  <a:pt x="3047710" y="1422724"/>
                </a:lnTo>
                <a:cubicBezTo>
                  <a:pt x="3118151" y="1493166"/>
                  <a:pt x="3118151" y="1607373"/>
                  <a:pt x="3047710" y="1677814"/>
                </a:cubicBezTo>
                <a:lnTo>
                  <a:pt x="1677815" y="3047709"/>
                </a:lnTo>
                <a:cubicBezTo>
                  <a:pt x="1607374" y="3118151"/>
                  <a:pt x="1493166" y="3118151"/>
                  <a:pt x="1422725" y="3047709"/>
                </a:cubicBezTo>
                <a:lnTo>
                  <a:pt x="52832" y="1677816"/>
                </a:lnTo>
                <a:cubicBezTo>
                  <a:pt x="-17610" y="1607375"/>
                  <a:pt x="-17610" y="1493167"/>
                  <a:pt x="52832" y="1422726"/>
                </a:cubicBezTo>
                <a:lnTo>
                  <a:pt x="1422726" y="52831"/>
                </a:lnTo>
                <a:cubicBezTo>
                  <a:pt x="1457947" y="17610"/>
                  <a:pt x="1504109" y="0"/>
                  <a:pt x="15502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74FD296-6253-4D1F-B77E-613D6A9042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6385" y="0"/>
            <a:ext cx="7865615" cy="6858000"/>
          </a:xfrm>
          <a:custGeom>
            <a:avLst/>
            <a:gdLst>
              <a:gd name="connsiteX0" fmla="*/ 3354914 w 7865615"/>
              <a:gd name="connsiteY0" fmla="*/ 0 h 6858000"/>
              <a:gd name="connsiteX1" fmla="*/ 4457065 w 7865615"/>
              <a:gd name="connsiteY1" fmla="*/ 0 h 6858000"/>
              <a:gd name="connsiteX2" fmla="*/ 5619038 w 7865615"/>
              <a:gd name="connsiteY2" fmla="*/ 0 h 6858000"/>
              <a:gd name="connsiteX3" fmla="*/ 7865615 w 7865615"/>
              <a:gd name="connsiteY3" fmla="*/ 0 h 6858000"/>
              <a:gd name="connsiteX4" fmla="*/ 7865615 w 7865615"/>
              <a:gd name="connsiteY4" fmla="*/ 6858000 h 6858000"/>
              <a:gd name="connsiteX5" fmla="*/ 7212263 w 7865615"/>
              <a:gd name="connsiteY5" fmla="*/ 6858000 h 6858000"/>
              <a:gd name="connsiteX6" fmla="*/ 4480673 w 7865615"/>
              <a:gd name="connsiteY6" fmla="*/ 6858000 h 6858000"/>
              <a:gd name="connsiteX7" fmla="*/ 3331306 w 7865615"/>
              <a:gd name="connsiteY7" fmla="*/ 6858000 h 6858000"/>
              <a:gd name="connsiteX8" fmla="*/ 60732 w 7865615"/>
              <a:gd name="connsiteY8" fmla="*/ 3587426 h 6858000"/>
              <a:gd name="connsiteX9" fmla="*/ 60732 w 7865615"/>
              <a:gd name="connsiteY9" fmla="*/ 3294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3354914" y="0"/>
                </a:moveTo>
                <a:lnTo>
                  <a:pt x="4457065" y="0"/>
                </a:lnTo>
                <a:lnTo>
                  <a:pt x="5619038" y="0"/>
                </a:lnTo>
                <a:lnTo>
                  <a:pt x="7865615" y="0"/>
                </a:lnTo>
                <a:lnTo>
                  <a:pt x="7865615" y="6858000"/>
                </a:lnTo>
                <a:lnTo>
                  <a:pt x="7212263" y="6858000"/>
                </a:lnTo>
                <a:lnTo>
                  <a:pt x="4480673" y="6858000"/>
                </a:lnTo>
                <a:lnTo>
                  <a:pt x="3331306" y="6858000"/>
                </a:lnTo>
                <a:lnTo>
                  <a:pt x="60732" y="3587426"/>
                </a:lnTo>
                <a:cubicBezTo>
                  <a:pt x="-20244" y="3506449"/>
                  <a:pt x="-20244" y="3375159"/>
                  <a:pt x="60732" y="3294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323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CFB63C-8719-4A56-9AE9-2AE7BBFD27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19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19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1 w 7219949"/>
              <a:gd name="connsiteY427" fmla="*/ 2753886 h 6791323"/>
              <a:gd name="connsiteX428" fmla="*/ 5888550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0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5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3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09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6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2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1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7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0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7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89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5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7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4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3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4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3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7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3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3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1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3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099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7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0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4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2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0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0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4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5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0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1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1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79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899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2 w 7219949"/>
              <a:gd name="connsiteY847" fmla="*/ 3495306 h 6791323"/>
              <a:gd name="connsiteX848" fmla="*/ 5767938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59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39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3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39 w 7219949"/>
              <a:gd name="connsiteY912" fmla="*/ 4077587 h 6791323"/>
              <a:gd name="connsiteX913" fmla="*/ 5798288 w 7219949"/>
              <a:gd name="connsiteY913" fmla="*/ 3896929 h 6791323"/>
              <a:gd name="connsiteX914" fmla="*/ 5786158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8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5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5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1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3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4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7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1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3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4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89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7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0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60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7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1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3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4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0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1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0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8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3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4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0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0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6 w 7219949"/>
              <a:gd name="connsiteY1280" fmla="*/ 6322732 h 6791323"/>
              <a:gd name="connsiteX1281" fmla="*/ 3911562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2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8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1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6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4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7 w 7219949"/>
              <a:gd name="connsiteY1359" fmla="*/ 6429900 h 6791323"/>
              <a:gd name="connsiteX1360" fmla="*/ 3445894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50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4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4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4 w 7219949"/>
              <a:gd name="connsiteY1409" fmla="*/ 6363558 h 6791323"/>
              <a:gd name="connsiteX1410" fmla="*/ 3428553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1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8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50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7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3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5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39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09 w 7219949"/>
              <a:gd name="connsiteY1472" fmla="*/ 6279893 h 6791323"/>
              <a:gd name="connsiteX1473" fmla="*/ 3245704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4 w 7219949"/>
              <a:gd name="connsiteY1496" fmla="*/ 6593704 h 6791323"/>
              <a:gd name="connsiteX1497" fmla="*/ 3148561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19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19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0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7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3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6" y="2810066"/>
                  <a:pt x="5963026" y="2805700"/>
                </a:cubicBezTo>
                <a:cubicBezTo>
                  <a:pt x="5957468" y="2801334"/>
                  <a:pt x="5949210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8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6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1" y="2753886"/>
                </a:cubicBezTo>
                <a:cubicBezTo>
                  <a:pt x="5897292" y="2751557"/>
                  <a:pt x="5894433" y="2749520"/>
                  <a:pt x="5888550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2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0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6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7" y="2666885"/>
                  <a:pt x="5772677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4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0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5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2" y="2699497"/>
                  <a:pt x="5795182" y="2691056"/>
                  <a:pt x="5789137" y="2687566"/>
                </a:cubicBezTo>
                <a:cubicBezTo>
                  <a:pt x="5780394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3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79" y="2482121"/>
                  <a:pt x="5491983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0" y="2419272"/>
                  <a:pt x="5395809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1" y="2351182"/>
                  <a:pt x="5301417" y="2343903"/>
                  <a:pt x="5292836" y="2337793"/>
                </a:cubicBezTo>
                <a:cubicBezTo>
                  <a:pt x="5290138" y="2335464"/>
                  <a:pt x="5284255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4" y="2343028"/>
                  <a:pt x="5310485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2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1" y="2266485"/>
                </a:cubicBezTo>
                <a:cubicBezTo>
                  <a:pt x="5200711" y="2266485"/>
                  <a:pt x="5200711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7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0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7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3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60" y="2043011"/>
                  <a:pt x="4886177" y="2049413"/>
                  <a:pt x="4894760" y="2055525"/>
                </a:cubicBezTo>
                <a:cubicBezTo>
                  <a:pt x="4900481" y="2059599"/>
                  <a:pt x="4906201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89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499" y="2173962"/>
                  <a:pt x="5066220" y="2178038"/>
                  <a:pt x="5071616" y="2182696"/>
                </a:cubicBezTo>
                <a:cubicBezTo>
                  <a:pt x="5094500" y="2198992"/>
                  <a:pt x="5120242" y="2217323"/>
                  <a:pt x="5143126" y="2233620"/>
                </a:cubicBezTo>
                <a:cubicBezTo>
                  <a:pt x="5143287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1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7" y="2431214"/>
                  <a:pt x="5422470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5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7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4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3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3" y="2712220"/>
                  <a:pt x="5792513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4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3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1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7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5" y="3437442"/>
                  <a:pt x="6060735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5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3" y="3399311"/>
                </a:cubicBezTo>
                <a:cubicBezTo>
                  <a:pt x="5998060" y="3401424"/>
                  <a:pt x="6000876" y="3403536"/>
                  <a:pt x="6006508" y="3407760"/>
                </a:cubicBezTo>
                <a:cubicBezTo>
                  <a:pt x="6014956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7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2" y="3058034"/>
                  <a:pt x="5541289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8" y="3228111"/>
                  <a:pt x="5802547" y="3243846"/>
                </a:cubicBezTo>
                <a:cubicBezTo>
                  <a:pt x="5808179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2" y="3353050"/>
                  <a:pt x="5955773" y="3362880"/>
                </a:cubicBezTo>
                <a:cubicBezTo>
                  <a:pt x="5961405" y="3367106"/>
                  <a:pt x="5967038" y="3371331"/>
                  <a:pt x="5969853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1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3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2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0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1" y="2992976"/>
                  <a:pt x="5464099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4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7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0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4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4" y="3196651"/>
                </a:cubicBezTo>
                <a:cubicBezTo>
                  <a:pt x="5563464" y="3195486"/>
                  <a:pt x="5557832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3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2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6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1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69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8" y="3237904"/>
                  <a:pt x="5674136" y="3234843"/>
                  <a:pt x="5671320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0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19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4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5" y="3046184"/>
                  <a:pt x="5407200" y="3040063"/>
                  <a:pt x="5399307" y="3032777"/>
                </a:cubicBezTo>
                <a:cubicBezTo>
                  <a:pt x="5390858" y="3026438"/>
                  <a:pt x="5383520" y="3018204"/>
                  <a:pt x="5378995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8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0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1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0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8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1" y="2920086"/>
                </a:cubicBezTo>
                <a:cubicBezTo>
                  <a:pt x="5165411" y="2920086"/>
                  <a:pt x="5164857" y="2921035"/>
                  <a:pt x="5164857" y="2921035"/>
                </a:cubicBezTo>
                <a:cubicBezTo>
                  <a:pt x="5185125" y="2934874"/>
                  <a:pt x="5196434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8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0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79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4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899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099" y="3199985"/>
                  <a:pt x="5352810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09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2" y="3495306"/>
                </a:cubicBezTo>
                <a:cubicBezTo>
                  <a:pt x="5747625" y="3504188"/>
                  <a:pt x="5756074" y="3510526"/>
                  <a:pt x="5767938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59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2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1" y="3533567"/>
                  <a:pt x="5733600" y="3539904"/>
                </a:cubicBezTo>
                <a:cubicBezTo>
                  <a:pt x="5738677" y="3545078"/>
                  <a:pt x="5748235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5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39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5" y="3738703"/>
                  <a:pt x="5915940" y="3740815"/>
                </a:cubicBezTo>
                <a:cubicBezTo>
                  <a:pt x="5926650" y="3750213"/>
                  <a:pt x="5933990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8" y="3778067"/>
                  <a:pt x="5934123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4" y="3788413"/>
                  <a:pt x="5947650" y="3790525"/>
                  <a:pt x="5953283" y="3794750"/>
                </a:cubicBezTo>
                <a:cubicBezTo>
                  <a:pt x="5966254" y="3807210"/>
                  <a:pt x="5982553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59" y="3854118"/>
                  <a:pt x="6040029" y="3861187"/>
                  <a:pt x="6051294" y="3869637"/>
                </a:cubicBezTo>
                <a:cubicBezTo>
                  <a:pt x="6080563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8" y="4085991"/>
                  <a:pt x="6020839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8" y="3884415"/>
                </a:lnTo>
                <a:lnTo>
                  <a:pt x="5776155" y="3893232"/>
                </a:lnTo>
                <a:cubicBezTo>
                  <a:pt x="5765636" y="3898782"/>
                  <a:pt x="5755478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0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8" y="3898424"/>
                </a:cubicBezTo>
                <a:lnTo>
                  <a:pt x="5666613" y="3907431"/>
                </a:lnTo>
                <a:cubicBezTo>
                  <a:pt x="5687013" y="3931590"/>
                  <a:pt x="5705559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4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5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6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79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8" y="4551893"/>
                  <a:pt x="6005102" y="4582192"/>
                </a:cubicBezTo>
                <a:cubicBezTo>
                  <a:pt x="6012523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1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8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2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7" y="5040217"/>
                  <a:pt x="5796720" y="5044362"/>
                  <a:pt x="5802054" y="5049059"/>
                </a:cubicBezTo>
                <a:cubicBezTo>
                  <a:pt x="5812103" y="5059353"/>
                  <a:pt x="5819485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3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39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5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6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4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6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6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1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5" y="5155870"/>
                </a:cubicBezTo>
                <a:cubicBezTo>
                  <a:pt x="5752320" y="5146474"/>
                  <a:pt x="5741654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1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3" y="5118428"/>
                </a:cubicBezTo>
                <a:cubicBezTo>
                  <a:pt x="5702676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2" y="5152833"/>
                  <a:pt x="5703682" y="5142540"/>
                  <a:pt x="5695682" y="5135494"/>
                </a:cubicBezTo>
                <a:cubicBezTo>
                  <a:pt x="5690349" y="5130796"/>
                  <a:pt x="5687067" y="5129346"/>
                  <a:pt x="5685834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5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7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1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6" y="5329843"/>
                  <a:pt x="5366272" y="5354779"/>
                </a:cubicBezTo>
                <a:cubicBezTo>
                  <a:pt x="5352903" y="5363187"/>
                  <a:pt x="5340497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89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0" y="5240690"/>
                  <a:pt x="5043431" y="5239603"/>
                </a:cubicBezTo>
                <a:cubicBezTo>
                  <a:pt x="5090253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3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1" y="5615739"/>
                  <a:pt x="5075144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89" y="5576961"/>
                  <a:pt x="4983606" y="5571014"/>
                </a:cubicBezTo>
                <a:cubicBezTo>
                  <a:pt x="4929804" y="5522088"/>
                  <a:pt x="4855991" y="5518393"/>
                  <a:pt x="4802189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7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5" y="5212758"/>
                  <a:pt x="4411620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1" y="5173781"/>
                  <a:pt x="4364278" y="5167461"/>
                </a:cubicBezTo>
                <a:cubicBezTo>
                  <a:pt x="4355816" y="5161142"/>
                  <a:pt x="4345754" y="5150614"/>
                  <a:pt x="4335460" y="5147443"/>
                </a:cubicBezTo>
                <a:cubicBezTo>
                  <a:pt x="4328596" y="5145331"/>
                  <a:pt x="4327607" y="5140075"/>
                  <a:pt x="4321967" y="5135861"/>
                </a:cubicBezTo>
                <a:cubicBezTo>
                  <a:pt x="4288117" y="5110580"/>
                  <a:pt x="4251447" y="5083194"/>
                  <a:pt x="4214777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5" y="5066300"/>
                  <a:pt x="4207446" y="5068406"/>
                </a:cubicBezTo>
                <a:cubicBezTo>
                  <a:pt x="4224371" y="5081047"/>
                  <a:pt x="4241295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1" y="5116854"/>
                </a:cubicBezTo>
                <a:cubicBezTo>
                  <a:pt x="4268281" y="5116854"/>
                  <a:pt x="4268281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7" y="5045206"/>
                  <a:pt x="4157427" y="5043100"/>
                  <a:pt x="4157427" y="5043100"/>
                </a:cubicBezTo>
                <a:cubicBezTo>
                  <a:pt x="4142335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3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2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4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8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6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0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79" y="5233533"/>
                  <a:pt x="4280710" y="5234590"/>
                  <a:pt x="4283531" y="5236698"/>
                </a:cubicBezTo>
                <a:cubicBezTo>
                  <a:pt x="4291993" y="5243017"/>
                  <a:pt x="4296413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19" y="5311461"/>
                  <a:pt x="4378592" y="5316731"/>
                  <a:pt x="4384234" y="5320945"/>
                </a:cubicBezTo>
                <a:cubicBezTo>
                  <a:pt x="4387055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0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0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1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0" y="5757062"/>
                </a:lnTo>
                <a:lnTo>
                  <a:pt x="4937260" y="5780871"/>
                </a:lnTo>
                <a:cubicBezTo>
                  <a:pt x="4927476" y="5788189"/>
                  <a:pt x="4925813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2" y="6154695"/>
                  <a:pt x="4446584" y="6173472"/>
                  <a:pt x="4397068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6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2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3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7" y="6162383"/>
                  <a:pt x="4233263" y="6164269"/>
                  <a:pt x="4241644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2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6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3" y="6438925"/>
                  <a:pt x="4313571" y="6422687"/>
                </a:cubicBezTo>
                <a:cubicBezTo>
                  <a:pt x="4305191" y="6403478"/>
                  <a:pt x="4288684" y="6382384"/>
                  <a:pt x="4311838" y="6366653"/>
                </a:cubicBezTo>
                <a:cubicBezTo>
                  <a:pt x="4331411" y="6352012"/>
                  <a:pt x="4349577" y="6363899"/>
                  <a:pt x="4362500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0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4" y="6544975"/>
                  <a:pt x="4160845" y="6556065"/>
                  <a:pt x="4167307" y="6567157"/>
                </a:cubicBezTo>
                <a:cubicBezTo>
                  <a:pt x="4172809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0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4" y="6344261"/>
                  <a:pt x="3975519" y="6373039"/>
                  <a:pt x="3948711" y="6324618"/>
                </a:cubicBezTo>
                <a:cubicBezTo>
                  <a:pt x="3947751" y="6320559"/>
                  <a:pt x="3944167" y="6321646"/>
                  <a:pt x="3940586" y="6322732"/>
                </a:cubicBezTo>
                <a:cubicBezTo>
                  <a:pt x="3883277" y="6340131"/>
                  <a:pt x="3874710" y="6368836"/>
                  <a:pt x="3911562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2" y="6603188"/>
                </a:cubicBezTo>
                <a:cubicBezTo>
                  <a:pt x="3935707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8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2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8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0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2" y="6448229"/>
                  <a:pt x="3611928" y="6438507"/>
                  <a:pt x="3602138" y="6427960"/>
                </a:cubicBezTo>
                <a:cubicBezTo>
                  <a:pt x="3599691" y="6425323"/>
                  <a:pt x="3599691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1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1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6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8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4" y="6660874"/>
                  <a:pt x="3742695" y="6654731"/>
                  <a:pt x="3733131" y="6646757"/>
                </a:cubicBezTo>
                <a:lnTo>
                  <a:pt x="3643074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7" y="6429900"/>
                </a:lnTo>
                <a:lnTo>
                  <a:pt x="3445894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0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39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1" y="6315787"/>
                  <a:pt x="3343145" y="6320072"/>
                  <a:pt x="3338250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8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4" y="6166978"/>
                  <a:pt x="3194901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3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4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4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8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2" y="6376743"/>
                  <a:pt x="3449146" y="6371469"/>
                  <a:pt x="3441804" y="6363558"/>
                </a:cubicBezTo>
                <a:cubicBezTo>
                  <a:pt x="3436908" y="6358285"/>
                  <a:pt x="3432385" y="6358121"/>
                  <a:pt x="3428553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19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1" y="6275721"/>
                </a:cubicBezTo>
                <a:cubicBezTo>
                  <a:pt x="3350228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7" y="6207827"/>
                  <a:pt x="3289355" y="6200905"/>
                </a:cubicBezTo>
                <a:cubicBezTo>
                  <a:pt x="3277436" y="6181787"/>
                  <a:pt x="3274989" y="6179149"/>
                  <a:pt x="3261738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5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70" y="6011386"/>
                  <a:pt x="3112750" y="6005949"/>
                </a:cubicBezTo>
                <a:cubicBezTo>
                  <a:pt x="3104022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50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7" y="5976953"/>
                </a:cubicBezTo>
                <a:cubicBezTo>
                  <a:pt x="3066720" y="5983051"/>
                  <a:pt x="3067091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5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3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5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5" y="6067279"/>
                  <a:pt x="3093905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1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39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3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1" y="6214626"/>
                  <a:pt x="3202607" y="6248741"/>
                  <a:pt x="3218409" y="6279893"/>
                </a:cubicBezTo>
                <a:cubicBezTo>
                  <a:pt x="3226124" y="6292913"/>
                  <a:pt x="3235914" y="6303460"/>
                  <a:pt x="3245704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4" y="6593704"/>
                </a:cubicBezTo>
                <a:cubicBezTo>
                  <a:pt x="3253021" y="6661989"/>
                  <a:pt x="3199222" y="6613060"/>
                  <a:pt x="3148561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368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24781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76716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44855" y="1393370"/>
            <a:ext cx="390229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02650" y="1393370"/>
            <a:ext cx="3889350" cy="3169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0809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863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902-C7A0-40E5-B5D1-7C0CD5CAAF1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36A-8E1D-459C-81BB-3E2C6759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7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8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64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7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1D5902-C7A0-40E5-B5D1-7C0CD5CAAF1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05936A-8E1D-459C-81BB-3E2C6759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3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7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5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37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37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83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06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64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98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902-C7A0-40E5-B5D1-7C0CD5CAAF1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36A-8E1D-459C-81BB-3E2C6759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3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24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85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57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5902-C7A0-40E5-B5D1-7C0CD5CAAF1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36A-8E1D-459C-81BB-3E2C6759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5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605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4330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10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6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87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54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1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56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57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KOMPENSASI DAYA REAKTIF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57" y="572621"/>
            <a:ext cx="7938247" cy="59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9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6" y="401731"/>
            <a:ext cx="8072718" cy="60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2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3" y="539074"/>
            <a:ext cx="8045825" cy="603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5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412"/>
            <a:ext cx="8462682" cy="63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4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err="1"/>
              <a:t>Teknik</a:t>
            </a:r>
            <a:r>
              <a:rPr lang="fr-FR" dirty="0"/>
              <a:t> </a:t>
            </a:r>
            <a:r>
              <a:rPr lang="fr-FR" dirty="0" err="1"/>
              <a:t>Perbaikan</a:t>
            </a:r>
            <a:r>
              <a:rPr lang="fr-FR" dirty="0"/>
              <a:t> </a:t>
            </a:r>
            <a:r>
              <a:rPr lang="fr-FR" dirty="0" err="1"/>
              <a:t>Faktor</a:t>
            </a:r>
            <a:r>
              <a:rPr lang="fr-FR" dirty="0"/>
              <a:t> Daya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4675" y="1890713"/>
            <a:ext cx="500697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fr-FR" sz="2000" b="1" dirty="0" err="1"/>
              <a:t>Kompensasi</a:t>
            </a:r>
            <a:r>
              <a:rPr lang="fr-FR" sz="2000" b="1" dirty="0"/>
              <a:t> </a:t>
            </a:r>
            <a:r>
              <a:rPr lang="fr-FR" sz="2000" b="1" dirty="0" err="1"/>
              <a:t>tetap</a:t>
            </a:r>
            <a:r>
              <a:rPr lang="fr-FR" sz="2000" b="1" dirty="0"/>
              <a:t> (</a:t>
            </a:r>
            <a:r>
              <a:rPr lang="fr-FR" sz="2000" b="1" dirty="0" err="1"/>
              <a:t>fixed</a:t>
            </a:r>
            <a:r>
              <a:rPr lang="fr-FR" sz="2000" b="1" dirty="0"/>
              <a:t> compensation)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4675" y="3757613"/>
            <a:ext cx="6081713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fr-FR" sz="2000" b="1" dirty="0" err="1"/>
              <a:t>Automatically-controlled</a:t>
            </a:r>
            <a:r>
              <a:rPr lang="fr-FR" sz="2000" b="1" dirty="0"/>
              <a:t> </a:t>
            </a:r>
            <a:r>
              <a:rPr lang="fr-FR" sz="2000" b="1" dirty="0" err="1"/>
              <a:t>stepped</a:t>
            </a:r>
            <a:r>
              <a:rPr lang="fr-FR" sz="2000" b="1" dirty="0"/>
              <a:t> </a:t>
            </a:r>
            <a:r>
              <a:rPr lang="fr-FR" sz="2000" b="1" dirty="0" err="1"/>
              <a:t>capacitor</a:t>
            </a:r>
            <a:r>
              <a:rPr lang="fr-FR" sz="2000" b="1" dirty="0"/>
              <a:t> </a:t>
            </a:r>
            <a:r>
              <a:rPr lang="fr-FR" sz="2000" b="1" dirty="0" err="1"/>
              <a:t>bank</a:t>
            </a:r>
            <a:endParaRPr lang="fr-F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326" y="2686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1500" y="2439988"/>
            <a:ext cx="8108950" cy="79851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2000" b="1" dirty="0">
                <a:cs typeface="Arial" panose="020B0604020202020204" pitchFamily="34" charset="0"/>
              </a:rPr>
              <a:t>bila rating </a:t>
            </a:r>
            <a:r>
              <a:rPr lang="fr-FR" sz="2000" b="1" dirty="0" err="1">
                <a:cs typeface="Arial" panose="020B0604020202020204" pitchFamily="34" charset="0"/>
              </a:rPr>
              <a:t>capacitor</a:t>
            </a:r>
            <a:r>
              <a:rPr lang="fr-FR" sz="2000" b="1" dirty="0">
                <a:cs typeface="Arial" panose="020B0604020202020204" pitchFamily="34" charset="0"/>
              </a:rPr>
              <a:t> </a:t>
            </a:r>
            <a:r>
              <a:rPr lang="fr-FR" sz="2000" b="1" dirty="0" err="1">
                <a:cs typeface="Arial" panose="020B0604020202020204" pitchFamily="34" charset="0"/>
              </a:rPr>
              <a:t>bank</a:t>
            </a:r>
            <a:r>
              <a:rPr lang="fr-FR" sz="2000" b="1" dirty="0">
                <a:cs typeface="Arial" panose="020B0604020202020204" pitchFamily="34" charset="0"/>
              </a:rPr>
              <a:t> (</a:t>
            </a:r>
            <a:r>
              <a:rPr lang="fr-FR" sz="2000" b="1" dirty="0" err="1">
                <a:cs typeface="Arial" panose="020B0604020202020204" pitchFamily="34" charset="0"/>
              </a:rPr>
              <a:t>kvar</a:t>
            </a:r>
            <a:r>
              <a:rPr lang="fr-FR" sz="2000" b="1" dirty="0">
                <a:cs typeface="Arial" panose="020B0604020202020204" pitchFamily="34" charset="0"/>
              </a:rPr>
              <a:t>) </a:t>
            </a:r>
            <a:r>
              <a:rPr lang="fr-FR" sz="2000" b="1" dirty="0" err="1">
                <a:cs typeface="Arial" panose="020B0604020202020204" pitchFamily="34" charset="0"/>
              </a:rPr>
              <a:t>lebih</a:t>
            </a:r>
            <a:r>
              <a:rPr lang="fr-FR" sz="2000" b="1" dirty="0">
                <a:cs typeface="Arial" panose="020B0604020202020204" pitchFamily="34" charset="0"/>
              </a:rPr>
              <a:t> </a:t>
            </a:r>
            <a:r>
              <a:rPr lang="fr-FR" sz="2000" b="1" dirty="0" err="1">
                <a:cs typeface="Arial" panose="020B0604020202020204" pitchFamily="34" charset="0"/>
              </a:rPr>
              <a:t>kecil</a:t>
            </a:r>
            <a:r>
              <a:rPr lang="fr-FR" sz="2000" b="1" dirty="0">
                <a:cs typeface="Arial" panose="020B0604020202020204" pitchFamily="34" charset="0"/>
              </a:rPr>
              <a:t> </a:t>
            </a:r>
            <a:r>
              <a:rPr lang="fr-FR" sz="2000" b="1" dirty="0" err="1">
                <a:cs typeface="Arial" panose="020B0604020202020204" pitchFamily="34" charset="0"/>
              </a:rPr>
              <a:t>atau</a:t>
            </a:r>
            <a:r>
              <a:rPr lang="fr-FR" sz="2000" b="1" dirty="0">
                <a:cs typeface="Arial" panose="020B0604020202020204" pitchFamily="34" charset="0"/>
              </a:rPr>
              <a:t> </a:t>
            </a:r>
            <a:r>
              <a:rPr lang="fr-FR" sz="2000" b="1" dirty="0" err="1">
                <a:cs typeface="Arial" panose="020B0604020202020204" pitchFamily="34" charset="0"/>
              </a:rPr>
              <a:t>sama</a:t>
            </a:r>
            <a:r>
              <a:rPr lang="fr-FR" sz="2000" b="1" dirty="0">
                <a:cs typeface="Arial" panose="020B0604020202020204" pitchFamily="34" charset="0"/>
              </a:rPr>
              <a:t> </a:t>
            </a:r>
            <a:r>
              <a:rPr lang="fr-FR" sz="2000" b="1" dirty="0" err="1">
                <a:cs typeface="Arial" panose="020B0604020202020204" pitchFamily="34" charset="0"/>
              </a:rPr>
              <a:t>dengan</a:t>
            </a:r>
            <a:r>
              <a:rPr lang="fr-FR" sz="2000" b="1" dirty="0">
                <a:cs typeface="Arial" panose="020B0604020202020204" pitchFamily="34" charset="0"/>
              </a:rPr>
              <a:t>  15% dari rating </a:t>
            </a:r>
            <a:r>
              <a:rPr lang="fr-FR" sz="2000" b="1" dirty="0" err="1">
                <a:cs typeface="Arial" panose="020B0604020202020204" pitchFamily="34" charset="0"/>
              </a:rPr>
              <a:t>transformator</a:t>
            </a:r>
            <a:r>
              <a:rPr lang="fr-FR" sz="2000" b="1" dirty="0">
                <a:cs typeface="Arial" panose="020B0604020202020204" pitchFamily="34" charset="0"/>
              </a:rPr>
              <a:t> yang men-</a:t>
            </a:r>
            <a:r>
              <a:rPr lang="fr-FR" sz="2000" b="1" dirty="0" err="1">
                <a:cs typeface="Arial" panose="020B0604020202020204" pitchFamily="34" charset="0"/>
              </a:rPr>
              <a:t>suplai</a:t>
            </a:r>
            <a:r>
              <a:rPr lang="fr-FR" sz="2000" b="1" dirty="0">
                <a:cs typeface="Arial" panose="020B0604020202020204" pitchFamily="34" charset="0"/>
              </a:rPr>
              <a:t> (</a:t>
            </a:r>
            <a:r>
              <a:rPr lang="fr-FR" sz="2000" b="1" dirty="0" err="1">
                <a:cs typeface="Arial" panose="020B0604020202020204" pitchFamily="34" charset="0"/>
              </a:rPr>
              <a:t>kVA</a:t>
            </a:r>
            <a:r>
              <a:rPr lang="fr-FR" sz="2000" b="1" dirty="0"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fr-FR" sz="2000" b="1" dirty="0"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1500" y="4421188"/>
            <a:ext cx="8108950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</a:pPr>
            <a:r>
              <a:rPr lang="fr-FR" sz="2000" b="1" dirty="0">
                <a:latin typeface="+mn-lt"/>
              </a:rPr>
              <a:t>bila rating </a:t>
            </a:r>
            <a:r>
              <a:rPr lang="fr-FR" sz="2000" b="1" dirty="0" err="1">
                <a:latin typeface="+mn-lt"/>
              </a:rPr>
              <a:t>capacitor</a:t>
            </a:r>
            <a:r>
              <a:rPr lang="fr-FR" sz="2000" b="1" dirty="0">
                <a:latin typeface="+mn-lt"/>
              </a:rPr>
              <a:t> </a:t>
            </a:r>
            <a:r>
              <a:rPr lang="fr-FR" sz="2000" b="1" dirty="0" err="1">
                <a:latin typeface="+mn-lt"/>
              </a:rPr>
              <a:t>bank</a:t>
            </a:r>
            <a:r>
              <a:rPr lang="fr-FR" sz="2000" b="1" dirty="0">
                <a:latin typeface="+mn-lt"/>
              </a:rPr>
              <a:t> (</a:t>
            </a:r>
            <a:r>
              <a:rPr lang="fr-FR" sz="2000" b="1" dirty="0" err="1">
                <a:latin typeface="+mn-lt"/>
              </a:rPr>
              <a:t>kvar</a:t>
            </a:r>
            <a:r>
              <a:rPr lang="fr-FR" sz="2000" b="1" dirty="0">
                <a:latin typeface="+mn-lt"/>
              </a:rPr>
              <a:t>) </a:t>
            </a:r>
            <a:r>
              <a:rPr lang="fr-FR" sz="2000" b="1" dirty="0" err="1">
                <a:latin typeface="+mn-lt"/>
              </a:rPr>
              <a:t>diatas</a:t>
            </a:r>
            <a:r>
              <a:rPr lang="fr-FR" sz="2000" b="1" dirty="0">
                <a:latin typeface="+mn-lt"/>
              </a:rPr>
              <a:t> 15% dari rating </a:t>
            </a:r>
            <a:r>
              <a:rPr lang="fr-FR" sz="2000" b="1" dirty="0" err="1">
                <a:latin typeface="+mn-lt"/>
              </a:rPr>
              <a:t>transformator</a:t>
            </a:r>
            <a:r>
              <a:rPr lang="fr-FR" sz="2000" b="1" dirty="0">
                <a:latin typeface="+mn-lt"/>
              </a:rPr>
              <a:t> yang men-</a:t>
            </a:r>
            <a:r>
              <a:rPr lang="fr-FR" sz="2000" b="1" dirty="0" err="1">
                <a:latin typeface="+mn-lt"/>
              </a:rPr>
              <a:t>suplai</a:t>
            </a:r>
            <a:r>
              <a:rPr lang="fr-FR" sz="2000" b="1" dirty="0">
                <a:latin typeface="+mn-lt"/>
              </a:rPr>
              <a:t> (</a:t>
            </a:r>
            <a:r>
              <a:rPr lang="fr-FR" sz="2000" b="1" dirty="0" err="1">
                <a:latin typeface="+mn-lt"/>
              </a:rPr>
              <a:t>kVA</a:t>
            </a:r>
            <a:r>
              <a:rPr lang="fr-FR" sz="2000" b="1" dirty="0">
                <a:latin typeface="+mn-lt"/>
              </a:rPr>
              <a:t>)</a:t>
            </a:r>
            <a:br>
              <a:rPr lang="fr-FR" sz="2000" b="1" dirty="0">
                <a:latin typeface="+mn-lt"/>
              </a:rPr>
            </a:br>
            <a:r>
              <a:rPr lang="fr-FR" sz="2000" b="1" dirty="0">
                <a:latin typeface="+mn-lt"/>
              </a:rPr>
              <a:t>(daya </a:t>
            </a:r>
            <a:r>
              <a:rPr lang="fr-FR" sz="2000" b="1" dirty="0" err="1">
                <a:latin typeface="+mn-lt"/>
              </a:rPr>
              <a:t>reaktif</a:t>
            </a:r>
            <a:r>
              <a:rPr lang="fr-FR" sz="2000" b="1" dirty="0">
                <a:latin typeface="+mn-lt"/>
              </a:rPr>
              <a:t> di-</a:t>
            </a:r>
            <a:r>
              <a:rPr lang="fr-FR" sz="2000" b="1" dirty="0" err="1">
                <a:latin typeface="+mn-lt"/>
              </a:rPr>
              <a:t>suplai</a:t>
            </a:r>
            <a:r>
              <a:rPr lang="fr-FR" sz="2000" b="1" dirty="0">
                <a:latin typeface="+mn-lt"/>
              </a:rPr>
              <a:t> </a:t>
            </a:r>
            <a:r>
              <a:rPr lang="fr-FR" sz="2000" b="1" dirty="0" err="1">
                <a:latin typeface="+mn-lt"/>
              </a:rPr>
              <a:t>secara</a:t>
            </a:r>
            <a:r>
              <a:rPr lang="fr-FR" sz="2000" b="1" dirty="0">
                <a:latin typeface="+mn-lt"/>
              </a:rPr>
              <a:t> </a:t>
            </a:r>
            <a:r>
              <a:rPr lang="fr-FR" sz="2000" b="1" i="1" dirty="0" err="1">
                <a:latin typeface="+mn-lt"/>
              </a:rPr>
              <a:t>step</a:t>
            </a:r>
            <a:r>
              <a:rPr lang="fr-FR" sz="2000" b="1" i="1" dirty="0">
                <a:latin typeface="+mn-lt"/>
              </a:rPr>
              <a:t> by </a:t>
            </a:r>
            <a:r>
              <a:rPr lang="fr-FR" sz="2000" b="1" i="1" dirty="0" err="1">
                <a:latin typeface="+mn-lt"/>
              </a:rPr>
              <a:t>step</a:t>
            </a:r>
            <a:r>
              <a:rPr lang="fr-FR" sz="2000" b="1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719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Dimana</a:t>
            </a:r>
            <a:r>
              <a:rPr lang="fr-FR" dirty="0"/>
              <a:t> </a:t>
            </a:r>
            <a:r>
              <a:rPr lang="fr-FR" dirty="0" err="1"/>
              <a:t>capacitor</a:t>
            </a:r>
            <a:r>
              <a:rPr lang="fr-FR" dirty="0"/>
              <a:t> </a:t>
            </a:r>
            <a:r>
              <a:rPr lang="fr-FR" dirty="0" err="1"/>
              <a:t>dipasang</a:t>
            </a:r>
            <a:r>
              <a:rPr lang="fr-FR" dirty="0"/>
              <a:t> ?</a:t>
            </a:r>
            <a:endParaRPr lang="en-US" dirty="0"/>
          </a:p>
        </p:txBody>
      </p: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632740" y="1899070"/>
            <a:ext cx="6666519" cy="4573328"/>
            <a:chOff x="368" y="1111"/>
            <a:chExt cx="2787" cy="2063"/>
          </a:xfrm>
        </p:grpSpPr>
        <p:pic>
          <p:nvPicPr>
            <p:cNvPr id="40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1111"/>
              <a:ext cx="2645" cy="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047" y="1771"/>
              <a:ext cx="108" cy="11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FR" sz="1400"/>
                <a:t>2</a:t>
              </a:r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2354" y="2203"/>
              <a:ext cx="108" cy="11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FR" sz="1400"/>
                <a:t>3</a:t>
              </a:r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1418" y="2215"/>
              <a:ext cx="108" cy="11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FR" sz="1400"/>
                <a:t>3</a:t>
              </a: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368" y="2500"/>
              <a:ext cx="108" cy="11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FR" sz="1400" dirty="0"/>
                <a:t>4</a:t>
              </a:r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857" y="2920"/>
              <a:ext cx="108" cy="11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FR" sz="1400"/>
                <a:t>6</a:t>
              </a:r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2015" y="2920"/>
              <a:ext cx="108" cy="11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FR" sz="1400"/>
                <a:t>5</a:t>
              </a: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3026" y="2929"/>
              <a:ext cx="108" cy="11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FR" sz="1400"/>
                <a:t>6</a:t>
              </a: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1397" y="1348"/>
              <a:ext cx="108" cy="112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fr-FR" sz="1400" dirty="0"/>
                <a:t>1</a:t>
              </a:r>
            </a:p>
          </p:txBody>
        </p:sp>
      </p:grp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7961823" y="1883914"/>
            <a:ext cx="3521075" cy="43100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/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None/>
            </a:pPr>
            <a:r>
              <a:rPr lang="fr-FR" sz="2000" dirty="0"/>
              <a:t>1. HV </a:t>
            </a:r>
            <a:r>
              <a:rPr lang="fr-FR" sz="2000" dirty="0" err="1"/>
              <a:t>capacitor</a:t>
            </a:r>
            <a:r>
              <a:rPr lang="fr-FR" sz="2000" dirty="0"/>
              <a:t> </a:t>
            </a:r>
            <a:r>
              <a:rPr lang="fr-FR" sz="2000" dirty="0" err="1"/>
              <a:t>bank</a:t>
            </a:r>
            <a:r>
              <a:rPr lang="fr-FR" sz="2000" dirty="0"/>
              <a:t> on HV transmission network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fr-FR" sz="2000" dirty="0"/>
              <a:t>2. MV </a:t>
            </a:r>
            <a:r>
              <a:rPr lang="fr-FR" sz="2000" dirty="0" err="1"/>
              <a:t>capacitor</a:t>
            </a:r>
            <a:r>
              <a:rPr lang="fr-FR" sz="2000" dirty="0"/>
              <a:t> </a:t>
            </a:r>
            <a:r>
              <a:rPr lang="fr-FR" sz="2000" dirty="0" err="1"/>
              <a:t>bank</a:t>
            </a:r>
            <a:r>
              <a:rPr lang="fr-FR" sz="2000" dirty="0"/>
              <a:t> on MV distribution network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fr-FR" sz="2000" dirty="0"/>
              <a:t>3. MV </a:t>
            </a:r>
            <a:r>
              <a:rPr lang="fr-FR" sz="2000" dirty="0" err="1"/>
              <a:t>capacitor</a:t>
            </a:r>
            <a:r>
              <a:rPr lang="fr-FR" sz="2000" dirty="0"/>
              <a:t> </a:t>
            </a:r>
            <a:r>
              <a:rPr lang="fr-FR" sz="2000" dirty="0" err="1"/>
              <a:t>bank</a:t>
            </a:r>
            <a:r>
              <a:rPr lang="fr-FR" sz="2000" dirty="0"/>
              <a:t> for MV consumer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fr-FR" sz="2000" dirty="0"/>
              <a:t>4. </a:t>
            </a:r>
            <a:r>
              <a:rPr lang="fr-FR" sz="2000" dirty="0" err="1"/>
              <a:t>regulated</a:t>
            </a:r>
            <a:r>
              <a:rPr lang="fr-FR" sz="2000" dirty="0"/>
              <a:t> or </a:t>
            </a:r>
            <a:r>
              <a:rPr lang="fr-FR" sz="2000" dirty="0" err="1"/>
              <a:t>fixed</a:t>
            </a:r>
            <a:r>
              <a:rPr lang="fr-FR" sz="2000" dirty="0"/>
              <a:t> LV </a:t>
            </a:r>
            <a:r>
              <a:rPr lang="fr-FR" sz="2000" dirty="0" err="1"/>
              <a:t>capacitor</a:t>
            </a:r>
            <a:r>
              <a:rPr lang="fr-FR" sz="2000" dirty="0"/>
              <a:t> </a:t>
            </a:r>
            <a:r>
              <a:rPr lang="fr-FR" sz="2000" dirty="0" err="1"/>
              <a:t>bank</a:t>
            </a:r>
            <a:r>
              <a:rPr lang="fr-FR" sz="2000" dirty="0"/>
              <a:t> for LV consumer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fr-FR" sz="2000" dirty="0"/>
              <a:t>5. LV </a:t>
            </a:r>
            <a:r>
              <a:rPr lang="fr-FR" sz="2000" dirty="0" err="1"/>
              <a:t>capacitor</a:t>
            </a:r>
            <a:r>
              <a:rPr lang="fr-FR" sz="2000" dirty="0"/>
              <a:t> </a:t>
            </a:r>
            <a:r>
              <a:rPr lang="fr-FR" sz="2000" dirty="0" err="1"/>
              <a:t>bank</a:t>
            </a:r>
            <a:r>
              <a:rPr lang="fr-FR" sz="2000" dirty="0"/>
              <a:t> for MV consumer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fr-FR" sz="2000" dirty="0"/>
              <a:t>6. LV/MV </a:t>
            </a:r>
            <a:r>
              <a:rPr lang="fr-FR" sz="2000" dirty="0" err="1"/>
              <a:t>capacitor</a:t>
            </a:r>
            <a:r>
              <a:rPr lang="fr-FR" sz="2000" dirty="0"/>
              <a:t> </a:t>
            </a:r>
            <a:r>
              <a:rPr lang="fr-FR" sz="2000" dirty="0" err="1"/>
              <a:t>bank</a:t>
            </a:r>
            <a:r>
              <a:rPr lang="fr-FR" sz="2000" dirty="0"/>
              <a:t> for </a:t>
            </a:r>
            <a:r>
              <a:rPr lang="fr-FR" sz="2000" dirty="0" err="1"/>
              <a:t>individual</a:t>
            </a:r>
            <a:r>
              <a:rPr lang="fr-FR" sz="2000" dirty="0"/>
              <a:t> compensation</a:t>
            </a:r>
          </a:p>
        </p:txBody>
      </p:sp>
    </p:spTree>
    <p:extLst>
      <p:ext uri="{BB962C8B-B14F-4D97-AF65-F5344CB8AC3E}">
        <p14:creationId xmlns:p14="http://schemas.microsoft.com/office/powerpoint/2010/main" val="300007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 SOAL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00"/>
          <a:stretch/>
        </p:blipFill>
        <p:spPr bwMode="auto">
          <a:xfrm>
            <a:off x="717176" y="1577788"/>
            <a:ext cx="6984905" cy="41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6" y="509169"/>
            <a:ext cx="7489450" cy="56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1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83" y="723269"/>
            <a:ext cx="7310158" cy="54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3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17" y="608550"/>
            <a:ext cx="8139953" cy="6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3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pengantar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/>
              <a:t>kompensasi daya reaktif merupaakan suatu cara untuk mengurangi daya reaktif</a:t>
            </a:r>
          </a:p>
          <a:p>
            <a:r>
              <a:rPr lang="en-ID" dirty="0" err="1"/>
              <a:t>kompensasi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reaktif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factor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err="1"/>
              <a:t>adalah</a:t>
            </a:r>
            <a:r>
              <a:rPr lang="en-ID"/>
              <a:t> salah satu upaya untuk optimalisasi pemanfaatan energy listrik.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2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08" y="306411"/>
            <a:ext cx="7251888" cy="54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43" y="155133"/>
            <a:ext cx="9806828" cy="73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0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,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</a:t>
            </a:r>
          </a:p>
          <a:p>
            <a:pPr fontAlgn="base"/>
            <a:r>
              <a:rPr lang="fr-FR" dirty="0" err="1"/>
              <a:t>Energi</a:t>
            </a:r>
            <a:r>
              <a:rPr lang="fr-FR" dirty="0"/>
              <a:t> "</a:t>
            </a:r>
            <a:r>
              <a:rPr lang="fr-FR" dirty="0" err="1"/>
              <a:t>aktif</a:t>
            </a:r>
            <a:r>
              <a:rPr lang="fr-FR" dirty="0"/>
              <a:t> " (</a:t>
            </a:r>
            <a:r>
              <a:rPr lang="fr-FR" dirty="0" err="1"/>
              <a:t>dalam</a:t>
            </a:r>
            <a:r>
              <a:rPr lang="fr-FR" dirty="0"/>
              <a:t> kWh) yang </a:t>
            </a:r>
            <a:r>
              <a:rPr lang="fr-FR" dirty="0" err="1"/>
              <a:t>diubah</a:t>
            </a:r>
            <a:r>
              <a:rPr lang="fr-FR" dirty="0"/>
              <a:t> </a:t>
            </a:r>
            <a:r>
              <a:rPr lang="fr-FR" dirty="0" err="1"/>
              <a:t>menjadi</a:t>
            </a:r>
            <a:r>
              <a:rPr lang="fr-FR" dirty="0"/>
              <a:t> </a:t>
            </a:r>
            <a:r>
              <a:rPr lang="fr-FR" dirty="0" err="1"/>
              <a:t>kerja</a:t>
            </a:r>
            <a:r>
              <a:rPr lang="fr-FR" dirty="0"/>
              <a:t> </a:t>
            </a:r>
            <a:r>
              <a:rPr lang="fr-FR" dirty="0" err="1"/>
              <a:t>mekanis</a:t>
            </a:r>
            <a:r>
              <a:rPr lang="fr-FR" dirty="0"/>
              <a:t> dan panas</a:t>
            </a:r>
          </a:p>
          <a:p>
            <a:pPr fontAlgn="base"/>
            <a:r>
              <a:rPr lang="fr-FR" dirty="0" err="1"/>
              <a:t>Energi</a:t>
            </a:r>
            <a:r>
              <a:rPr lang="fr-FR" dirty="0"/>
              <a:t> "</a:t>
            </a:r>
            <a:r>
              <a:rPr lang="fr-FR" dirty="0" err="1"/>
              <a:t>reactif</a:t>
            </a:r>
            <a:r>
              <a:rPr lang="fr-FR" dirty="0"/>
              <a:t>" (</a:t>
            </a:r>
            <a:r>
              <a:rPr lang="fr-FR" dirty="0" err="1"/>
              <a:t>dalam</a:t>
            </a:r>
            <a:r>
              <a:rPr lang="fr-FR" dirty="0"/>
              <a:t> </a:t>
            </a:r>
            <a:r>
              <a:rPr lang="fr-FR" dirty="0" err="1"/>
              <a:t>kvarh</a:t>
            </a:r>
            <a:r>
              <a:rPr lang="fr-FR" dirty="0"/>
              <a:t>) yang </a:t>
            </a:r>
            <a:r>
              <a:rPr lang="fr-FR" dirty="0" err="1"/>
              <a:t>dibutuhkan</a:t>
            </a:r>
            <a:r>
              <a:rPr lang="fr-FR" dirty="0"/>
              <a:t> </a:t>
            </a:r>
            <a:r>
              <a:rPr lang="fr-FR" dirty="0" err="1"/>
              <a:t>oleh</a:t>
            </a:r>
            <a:r>
              <a:rPr lang="fr-FR" dirty="0"/>
              <a:t> </a:t>
            </a:r>
            <a:r>
              <a:rPr lang="fr-FR" dirty="0" err="1"/>
              <a:t>rangkaian</a:t>
            </a:r>
            <a:r>
              <a:rPr lang="fr-FR" dirty="0"/>
              <a:t> </a:t>
            </a:r>
            <a:r>
              <a:rPr lang="fr-FR" dirty="0" err="1"/>
              <a:t>induktif</a:t>
            </a:r>
            <a:r>
              <a:rPr lang="fr-FR" dirty="0"/>
              <a:t> (</a:t>
            </a:r>
            <a:r>
              <a:rPr lang="fr-FR" dirty="0" err="1"/>
              <a:t>transformers</a:t>
            </a:r>
            <a:r>
              <a:rPr lang="fr-FR" dirty="0"/>
              <a:t>, </a:t>
            </a:r>
            <a:r>
              <a:rPr lang="fr-FR" dirty="0" err="1"/>
              <a:t>motors</a:t>
            </a:r>
            <a:r>
              <a:rPr lang="fr-FR" dirty="0"/>
              <a:t>...)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1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Daya</a:t>
            </a:r>
            <a:br>
              <a:rPr lang="en-US" dirty="0"/>
            </a:b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67050" cy="2381250"/>
          </a:xfrm>
          <a:solidFill>
            <a:schemeClr val="bg1">
              <a:lumMod val="95000"/>
            </a:schemeClr>
          </a:solidFill>
        </p:spPr>
      </p:pic>
      <p:sp>
        <p:nvSpPr>
          <p:cNvPr id="21" name="TextBox 20"/>
          <p:cNvSpPr txBox="1"/>
          <p:nvPr/>
        </p:nvSpPr>
        <p:spPr>
          <a:xfrm>
            <a:off x="4105835" y="1690688"/>
            <a:ext cx="7606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Dari </a:t>
            </a:r>
            <a:r>
              <a:rPr lang="en-US" sz="2000" dirty="0" err="1"/>
              <a:t>segitiga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AC </a:t>
            </a:r>
            <a:r>
              <a:rPr lang="en-US" sz="2000" dirty="0" err="1"/>
              <a:t>memasok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mengonsumsi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: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reaktif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pernah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reaktif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bernilai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menguntungkan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reaktif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4585911"/>
            <a:ext cx="1140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Keuntungan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distribusi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AC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level </a:t>
            </a:r>
            <a:r>
              <a:rPr lang="en-US" sz="2000" dirty="0" err="1"/>
              <a:t>tegangan</a:t>
            </a:r>
            <a:r>
              <a:rPr lang="en-US" sz="2000" dirty="0"/>
              <a:t> supply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diubah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trafo</a:t>
            </a:r>
            <a:r>
              <a:rPr lang="en-US" sz="2000" dirty="0"/>
              <a:t>/</a:t>
            </a:r>
            <a:r>
              <a:rPr lang="en-US" sz="2000" dirty="0" err="1"/>
              <a:t>transformator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transformator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motor </a:t>
            </a:r>
            <a:r>
              <a:rPr lang="en-US" sz="2000" dirty="0" err="1"/>
              <a:t>induksi</a:t>
            </a:r>
            <a:r>
              <a:rPr lang="en-US" sz="2000" dirty="0"/>
              <a:t> </a:t>
            </a:r>
            <a:r>
              <a:rPr lang="en-US" sz="2000" dirty="0" err="1"/>
              <a:t>peralatan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mengkonsumsi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reaktif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Para Engineer </a:t>
            </a:r>
            <a:r>
              <a:rPr lang="en-US" sz="2000" dirty="0" err="1"/>
              <a:t>terutama</a:t>
            </a:r>
            <a:r>
              <a:rPr lang="en-US" sz="2000" dirty="0"/>
              <a:t> engineer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menginginkan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</a:t>
            </a:r>
            <a:r>
              <a:rPr lang="en-US" sz="2000" dirty="0" err="1"/>
              <a:t>konsumsi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reaktif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effisiensi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alasan</a:t>
            </a:r>
            <a:r>
              <a:rPr lang="en-US" sz="2000" dirty="0"/>
              <a:t> </a:t>
            </a:r>
            <a:r>
              <a:rPr lang="en-US" sz="2000" dirty="0" err="1"/>
              <a:t>Teknis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ekonomis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417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reaktif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di level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0.85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pln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denda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rendahnya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reaktif</a:t>
            </a:r>
            <a:r>
              <a:rPr lang="en-US" dirty="0"/>
              <a:t>,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memasang</a:t>
            </a:r>
            <a:r>
              <a:rPr lang="en-US" dirty="0"/>
              <a:t> </a:t>
            </a:r>
            <a:r>
              <a:rPr lang="en-US" dirty="0" err="1"/>
              <a:t>kapasitor</a:t>
            </a:r>
            <a:r>
              <a:rPr lang="en-US" dirty="0"/>
              <a:t> bank.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reaktif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reaktif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7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KOREKSI FAKTOR DAYA DENGAN CAPACITOR BANK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1" b="8017"/>
          <a:stretch/>
        </p:blipFill>
        <p:spPr bwMode="auto">
          <a:xfrm>
            <a:off x="400050" y="1853248"/>
            <a:ext cx="7730595" cy="48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2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6422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ekonomis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,  </a:t>
            </a:r>
            <a:r>
              <a:rPr lang="en-US" sz="3200" dirty="0" err="1"/>
              <a:t>keuntungan</a:t>
            </a:r>
            <a:r>
              <a:rPr lang="en-US" sz="3200" dirty="0"/>
              <a:t> capacitor bank 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1590" y="1941699"/>
            <a:ext cx="4504765" cy="4091546"/>
          </a:xfrm>
          <a:prstGeom prst="rect">
            <a:avLst/>
          </a:prstGeom>
          <a:solidFill>
            <a:schemeClr val="tx1"/>
          </a:solidFill>
          <a:ln w="12700" cap="flat">
            <a:solidFill>
              <a:srgbClr val="CECECE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Monotype Sorts" pitchFamily="2" charset="2"/>
              <a:buChar char="r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Ekonomis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 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penurunan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biaya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listrik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yang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disebabkan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oleh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o"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penurunan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biaya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energi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reaktif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o"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penurunan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konsumsi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energi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aktif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dalam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kWh (rugi-rugi/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losses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782795" y="1941699"/>
            <a:ext cx="5717615" cy="4091547"/>
          </a:xfrm>
          <a:prstGeom prst="rect">
            <a:avLst/>
          </a:prstGeom>
          <a:solidFill>
            <a:schemeClr val="tx1"/>
          </a:solidFill>
          <a:ln w="12700" cap="flat">
            <a:solidFill>
              <a:srgbClr val="CECECE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Monotype Sorts" pitchFamily="2" charset="2"/>
              <a:buChar char="r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767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Teknis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 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penurunan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tegangan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drop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peningkatan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daya yang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tersedia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penurunan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rugi-rugi (Joule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losses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Perbaikan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kualitas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arus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listrik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bila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digunakan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sebagai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filter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harmonik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pasif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capacitor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+ inductance)</a:t>
            </a:r>
          </a:p>
        </p:txBody>
      </p:sp>
    </p:spTree>
    <p:extLst>
      <p:ext uri="{BB962C8B-B14F-4D97-AF65-F5344CB8AC3E}">
        <p14:creationId xmlns:p14="http://schemas.microsoft.com/office/powerpoint/2010/main" val="384517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82" y="289042"/>
            <a:ext cx="8758612" cy="65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7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96" y="152400"/>
            <a:ext cx="8439245" cy="63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4164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Cover and End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Light Bulb PowerPoint Templates</Template>
  <TotalTime>129</TotalTime>
  <Words>474</Words>
  <Application>Microsoft Office PowerPoint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Century Gothic</vt:lpstr>
      <vt:lpstr>Wingdings</vt:lpstr>
      <vt:lpstr>Wingdings 3</vt:lpstr>
      <vt:lpstr>Cover and End Slide Master</vt:lpstr>
      <vt:lpstr>Contents Slide Master</vt:lpstr>
      <vt:lpstr>Section Break Slide Master</vt:lpstr>
      <vt:lpstr>Ion</vt:lpstr>
      <vt:lpstr>KOMPENSASI DAYA REAKTIF </vt:lpstr>
      <vt:lpstr>pengantar</vt:lpstr>
      <vt:lpstr>Daya</vt:lpstr>
      <vt:lpstr>Segitiga Daya </vt:lpstr>
      <vt:lpstr>Kompensasi daya reaktif</vt:lpstr>
      <vt:lpstr>KOREKSI FAKTOR DAYA DENGAN CAPACITOR BANK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Perbaikan Faktor Daya</vt:lpstr>
      <vt:lpstr>Dimana capacitor dipasang ?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KOMPENSASI DAYA REAKTIF</dc:title>
  <dc:creator>Rohman</dc:creator>
  <cp:lastModifiedBy>220000007@staff.integra.its.ac.id</cp:lastModifiedBy>
  <cp:revision>17</cp:revision>
  <dcterms:created xsi:type="dcterms:W3CDTF">2020-04-20T03:46:49Z</dcterms:created>
  <dcterms:modified xsi:type="dcterms:W3CDTF">2020-05-06T03:26:10Z</dcterms:modified>
</cp:coreProperties>
</file>