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64" r:id="rId5"/>
    <p:sldId id="271" r:id="rId6"/>
    <p:sldId id="266" r:id="rId7"/>
    <p:sldId id="267" r:id="rId8"/>
    <p:sldId id="259" r:id="rId9"/>
    <p:sldId id="274" r:id="rId10"/>
    <p:sldId id="260" r:id="rId11"/>
    <p:sldId id="273" r:id="rId12"/>
    <p:sldId id="262" r:id="rId13"/>
    <p:sldId id="261" r:id="rId14"/>
    <p:sldId id="275" r:id="rId15"/>
    <p:sldId id="282" r:id="rId16"/>
    <p:sldId id="272" r:id="rId17"/>
    <p:sldId id="276" r:id="rId18"/>
    <p:sldId id="277" r:id="rId19"/>
    <p:sldId id="278" r:id="rId20"/>
    <p:sldId id="279" r:id="rId21"/>
    <p:sldId id="280" r:id="rId22"/>
    <p:sldId id="269" r:id="rId23"/>
    <p:sldId id="281" r:id="rId2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FE8C63A-EA42-4928-AE71-AC2E8CE3E58C}" type="datetimeFigureOut">
              <a:rPr lang="id-ID" smtClean="0"/>
              <a:t>14/09/2023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329FCD6-AF29-4CBD-B505-8F64C2B3B904}" type="slidenum">
              <a:rPr lang="id-ID" smtClean="0"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C63A-EA42-4928-AE71-AC2E8CE3E58C}" type="datetimeFigureOut">
              <a:rPr lang="id-ID" smtClean="0"/>
              <a:t>14/09/2023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FCD6-AF29-4CBD-B505-8F64C2B3B9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C63A-EA42-4928-AE71-AC2E8CE3E58C}" type="datetimeFigureOut">
              <a:rPr lang="id-ID" smtClean="0"/>
              <a:t>14/09/2023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FCD6-AF29-4CBD-B505-8F64C2B3B9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C63A-EA42-4928-AE71-AC2E8CE3E58C}" type="datetimeFigureOut">
              <a:rPr lang="id-ID" smtClean="0"/>
              <a:t>14/09/2023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FCD6-AF29-4CBD-B505-8F64C2B3B9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C63A-EA42-4928-AE71-AC2E8CE3E58C}" type="datetimeFigureOut">
              <a:rPr lang="id-ID" smtClean="0"/>
              <a:t>14/09/2023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FCD6-AF29-4CBD-B505-8F64C2B3B9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C63A-EA42-4928-AE71-AC2E8CE3E58C}" type="datetimeFigureOut">
              <a:rPr lang="id-ID" smtClean="0"/>
              <a:t>14/09/2023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FCD6-AF29-4CBD-B505-8F64C2B3B904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C63A-EA42-4928-AE71-AC2E8CE3E58C}" type="datetimeFigureOut">
              <a:rPr lang="id-ID" smtClean="0"/>
              <a:t>14/09/2023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FCD6-AF29-4CBD-B505-8F64C2B3B9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C63A-EA42-4928-AE71-AC2E8CE3E58C}" type="datetimeFigureOut">
              <a:rPr lang="id-ID" smtClean="0"/>
              <a:t>14/09/2023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FCD6-AF29-4CBD-B505-8F64C2B3B9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C63A-EA42-4928-AE71-AC2E8CE3E58C}" type="datetimeFigureOut">
              <a:rPr lang="id-ID" smtClean="0"/>
              <a:t>14/09/2023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FCD6-AF29-4CBD-B505-8F64C2B3B9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C63A-EA42-4928-AE71-AC2E8CE3E58C}" type="datetimeFigureOut">
              <a:rPr lang="id-ID" smtClean="0"/>
              <a:t>14/09/2023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FCD6-AF29-4CBD-B505-8F64C2B3B904}" type="slidenum">
              <a:rPr lang="id-ID" smtClean="0"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C63A-EA42-4928-AE71-AC2E8CE3E58C}" type="datetimeFigureOut">
              <a:rPr lang="id-ID" smtClean="0"/>
              <a:t>14/09/2023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FCD6-AF29-4CBD-B505-8F64C2B3B904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FE8C63A-EA42-4928-AE71-AC2E8CE3E58C}" type="datetimeFigureOut">
              <a:rPr lang="id-ID" smtClean="0"/>
              <a:t>14/09/2023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329FCD6-AF29-4CBD-B505-8F64C2B3B904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4104456" cy="3528392"/>
          </a:xfrm>
        </p:spPr>
        <p:txBody>
          <a:bodyPr>
            <a:normAutofit/>
          </a:bodyPr>
          <a:lstStyle/>
          <a:p>
            <a:pPr algn="ctr"/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PENDAHULUAN </a:t>
            </a: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STATISTIKA</a:t>
            </a: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(DB156213) </a:t>
            </a: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 SKS (3-0)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6016" y="4437112"/>
            <a:ext cx="3600400" cy="1260629"/>
          </a:xfrm>
        </p:spPr>
        <p:txBody>
          <a:bodyPr/>
          <a:lstStyle/>
          <a:p>
            <a:r>
              <a:rPr lang="en-US" b="1" dirty="0"/>
              <a:t>Karina </a:t>
            </a:r>
            <a:r>
              <a:rPr lang="en-US" b="1" dirty="0" err="1"/>
              <a:t>Farkha</a:t>
            </a:r>
            <a:r>
              <a:rPr lang="en-US" b="1" dirty="0"/>
              <a:t> Dina, </a:t>
            </a:r>
            <a:r>
              <a:rPr lang="en-US" b="1" dirty="0" err="1"/>
              <a:t>S.Pi</a:t>
            </a:r>
            <a:r>
              <a:rPr lang="en-US" b="1" dirty="0"/>
              <a:t>, M.P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79077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5872616" cy="1224136"/>
          </a:xfrm>
        </p:spPr>
        <p:txBody>
          <a:bodyPr/>
          <a:lstStyle/>
          <a:p>
            <a:r>
              <a:rPr lang="id-ID" b="1" dirty="0"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08912" cy="52292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Himpunan angka-angka yang merupakan nilai dari unit sampel sebagai hasil dari pengamatan atau pengukuran.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Ditinjau dari jenisnya data dapat dibedakan menjad</a:t>
            </a:r>
            <a:r>
              <a:rPr lang="id-ID" b="1" dirty="0"/>
              <a:t>i:</a:t>
            </a:r>
          </a:p>
          <a:p>
            <a:pPr marL="525780" indent="-457200">
              <a:buClrTx/>
              <a:buSzPct val="100000"/>
              <a:buAutoNum type="alphaLcPeriod"/>
            </a:pPr>
            <a:r>
              <a:rPr lang="id-ID" b="1" dirty="0">
                <a:solidFill>
                  <a:srgbClr val="FF0000"/>
                </a:solidFill>
              </a:rPr>
              <a:t>DATA DISKRIT </a:t>
            </a:r>
            <a:r>
              <a:rPr lang="id-ID" b="1" dirty="0"/>
              <a:t>: </a:t>
            </a:r>
            <a:r>
              <a:rPr lang="id-ID" b="1" dirty="0">
                <a:solidFill>
                  <a:schemeClr val="tx1"/>
                </a:solidFill>
              </a:rPr>
              <a:t>yaitu data yang berbentuk bilangan bulat.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Misal: populasi ikan, jumlah mahasiswa</a:t>
            </a:r>
          </a:p>
          <a:p>
            <a:pPr marL="525780" indent="-457200">
              <a:buClrTx/>
              <a:buSzPct val="100000"/>
              <a:buFont typeface="+mj-lt"/>
              <a:buAutoNum type="alphaLcPeriod" startAt="2"/>
            </a:pPr>
            <a:r>
              <a:rPr lang="id-ID" b="1" dirty="0">
                <a:solidFill>
                  <a:srgbClr val="FF0000"/>
                </a:solidFill>
              </a:rPr>
              <a:t>DATA KONTINYU </a:t>
            </a:r>
            <a:r>
              <a:rPr lang="id-ID" b="1" dirty="0"/>
              <a:t>: </a:t>
            </a:r>
            <a:r>
              <a:rPr lang="id-ID" b="1" dirty="0">
                <a:solidFill>
                  <a:schemeClr val="tx1"/>
                </a:solidFill>
              </a:rPr>
              <a:t>yaitu data yang merupakan rangkaian data nilainya dapat berbentuk desimal. 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Misal: harga ikan</a:t>
            </a:r>
          </a:p>
        </p:txBody>
      </p:sp>
    </p:spTree>
    <p:extLst>
      <p:ext uri="{BB962C8B-B14F-4D97-AF65-F5344CB8AC3E}">
        <p14:creationId xmlns:p14="http://schemas.microsoft.com/office/powerpoint/2010/main" val="742057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28800"/>
            <a:ext cx="7848872" cy="4680520"/>
          </a:xfrm>
        </p:spPr>
        <p:txBody>
          <a:bodyPr>
            <a:normAutofit/>
          </a:bodyPr>
          <a:lstStyle/>
          <a:p>
            <a:pPr marL="525780" indent="-457200">
              <a:buClrTx/>
              <a:buSzPct val="100000"/>
              <a:buFont typeface="+mj-lt"/>
              <a:buAutoNum type="alphaLcPeriod" startAt="3"/>
            </a:pPr>
            <a:r>
              <a:rPr lang="id-ID" b="1" dirty="0">
                <a:solidFill>
                  <a:srgbClr val="FF0000"/>
                </a:solidFill>
              </a:rPr>
              <a:t>DATA KUALITATIF</a:t>
            </a:r>
            <a:r>
              <a:rPr lang="id-ID" b="1" dirty="0"/>
              <a:t>: </a:t>
            </a:r>
            <a:r>
              <a:rPr lang="id-ID" b="1" dirty="0">
                <a:solidFill>
                  <a:schemeClr val="tx1"/>
                </a:solidFill>
              </a:rPr>
              <a:t>yaitu data yang berbentuk kualitas.</a:t>
            </a:r>
          </a:p>
          <a:p>
            <a:pPr marL="68580" indent="0">
              <a:buClrTx/>
              <a:buSzPct val="100000"/>
              <a:buNone/>
            </a:pPr>
            <a:r>
              <a:rPr lang="id-ID" b="1" dirty="0">
                <a:solidFill>
                  <a:schemeClr val="tx1"/>
                </a:solidFill>
              </a:rPr>
              <a:t>Misal : ingin mengetahui pendapat kebijakan pemerintah, kerusakan jaringan ikan, dll</a:t>
            </a:r>
          </a:p>
          <a:p>
            <a:pPr marL="68580" indent="0">
              <a:buClrTx/>
              <a:buSzPct val="100000"/>
              <a:buNone/>
            </a:pPr>
            <a:r>
              <a:rPr lang="id-ID" b="1" dirty="0">
                <a:solidFill>
                  <a:schemeClr val="tx1"/>
                </a:solidFill>
              </a:rPr>
              <a:t>Syarat : Untuk data kualitatif dalam penganalisaan data maka data tersebut harus dirubah dalam bentuk data kuantitatif dengan menggunakan skala-skala tertentu</a:t>
            </a:r>
          </a:p>
          <a:p>
            <a:pPr marL="68580" indent="0">
              <a:buClrTx/>
              <a:buSzPct val="100000"/>
              <a:buNone/>
            </a:pPr>
            <a:endParaRPr lang="id-ID" b="1" dirty="0"/>
          </a:p>
          <a:p>
            <a:pPr marL="525780" indent="-457200">
              <a:buClrTx/>
              <a:buSzPct val="100000"/>
              <a:buFont typeface="+mj-lt"/>
              <a:buAutoNum type="alphaLcPeriod" startAt="4"/>
            </a:pPr>
            <a:r>
              <a:rPr lang="id-ID" b="1" dirty="0">
                <a:solidFill>
                  <a:srgbClr val="FF0000"/>
                </a:solidFill>
              </a:rPr>
              <a:t>DATA KUANTITATIF</a:t>
            </a:r>
            <a:r>
              <a:rPr lang="id-ID" b="1" dirty="0"/>
              <a:t>: </a:t>
            </a:r>
            <a:r>
              <a:rPr lang="id-ID" b="1" dirty="0">
                <a:solidFill>
                  <a:schemeClr val="tx1"/>
                </a:solidFill>
              </a:rPr>
              <a:t>yaitu data dalam bentuk bilangan</a:t>
            </a:r>
          </a:p>
          <a:p>
            <a:pPr marL="525780" indent="-457200">
              <a:buClrTx/>
              <a:buSzPct val="100000"/>
              <a:buFont typeface="+mj-lt"/>
              <a:buAutoNum type="alphaLcPeriod" startAt="4"/>
            </a:pPr>
            <a:endParaRPr lang="id-ID" b="1" dirty="0"/>
          </a:p>
          <a:p>
            <a:pPr marL="68580" indent="0">
              <a:buNone/>
            </a:pPr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47664" y="116632"/>
            <a:ext cx="5944624" cy="1296144"/>
          </a:xfrm>
        </p:spPr>
        <p:txBody>
          <a:bodyPr/>
          <a:lstStyle/>
          <a:p>
            <a:r>
              <a:rPr lang="id-ID" b="1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780362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7962"/>
            <a:ext cx="2952328" cy="1008112"/>
          </a:xfrm>
        </p:spPr>
        <p:txBody>
          <a:bodyPr>
            <a:normAutofit/>
          </a:bodyPr>
          <a:lstStyle/>
          <a:p>
            <a:r>
              <a:rPr lang="id-ID" b="1" dirty="0"/>
              <a:t>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92888" cy="5112568"/>
          </a:xfrm>
        </p:spPr>
        <p:txBody>
          <a:bodyPr>
            <a:normAutofit/>
          </a:bodyPr>
          <a:lstStyle/>
          <a:p>
            <a:r>
              <a:rPr lang="id-ID" b="1" dirty="0">
                <a:solidFill>
                  <a:schemeClr val="tx1"/>
                </a:solidFill>
              </a:rPr>
              <a:t>Ditinjau dari sumber data</a:t>
            </a:r>
          </a:p>
          <a:p>
            <a:pPr marL="525780" indent="-457200">
              <a:buClrTx/>
              <a:buSzPct val="100000"/>
              <a:buFont typeface="+mj-lt"/>
              <a:buAutoNum type="alphaLcParenR"/>
            </a:pPr>
            <a:r>
              <a:rPr lang="id-ID" b="1" dirty="0">
                <a:solidFill>
                  <a:schemeClr val="tx1"/>
                </a:solidFill>
              </a:rPr>
              <a:t>Data Internal : </a:t>
            </a:r>
          </a:p>
          <a:p>
            <a:pPr marL="68580" indent="0">
              <a:buClrTx/>
              <a:buSzPct val="100000"/>
              <a:buNone/>
            </a:pPr>
            <a:r>
              <a:rPr lang="id-ID" b="1" dirty="0">
                <a:solidFill>
                  <a:schemeClr val="tx1"/>
                </a:solidFill>
              </a:rPr>
              <a:t>data yg diambil dari hasil pngamatan kondisi intern suatu lembaga/badan ttt</a:t>
            </a:r>
          </a:p>
          <a:p>
            <a:pPr marL="68580" indent="0">
              <a:buClrTx/>
              <a:buSzPct val="100000"/>
              <a:buNone/>
            </a:pPr>
            <a:r>
              <a:rPr lang="id-ID" b="1" dirty="0">
                <a:solidFill>
                  <a:schemeClr val="tx1"/>
                </a:solidFill>
              </a:rPr>
              <a:t>Misal : staff mencatat perusahaan sendiri</a:t>
            </a:r>
          </a:p>
          <a:p>
            <a:pPr marL="525780" indent="-457200">
              <a:buClrTx/>
              <a:buSzPct val="100000"/>
              <a:buFont typeface="+mj-lt"/>
              <a:buAutoNum type="alphaLcParenR" startAt="2"/>
            </a:pPr>
            <a:r>
              <a:rPr lang="id-ID" b="1" dirty="0">
                <a:solidFill>
                  <a:schemeClr val="tx1"/>
                </a:solidFill>
              </a:rPr>
              <a:t>Data Eksternal :</a:t>
            </a:r>
          </a:p>
          <a:p>
            <a:pPr marL="68580" indent="0">
              <a:buClrTx/>
              <a:buSzPct val="100000"/>
              <a:buNone/>
            </a:pPr>
            <a:r>
              <a:rPr lang="id-ID" b="1" dirty="0">
                <a:solidFill>
                  <a:schemeClr val="tx1"/>
                </a:solidFill>
              </a:rPr>
              <a:t>Data yg bersumber dari hasil pengamatan diluar lembaga/badan ttt, dibedakan menjadi 2 :</a:t>
            </a:r>
          </a:p>
          <a:p>
            <a:pPr marL="525780" indent="-457200"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Data primer</a:t>
            </a:r>
          </a:p>
          <a:p>
            <a:pPr marL="525780" indent="-457200"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Data sekunder</a:t>
            </a:r>
          </a:p>
        </p:txBody>
      </p:sp>
    </p:spTree>
    <p:extLst>
      <p:ext uri="{BB962C8B-B14F-4D97-AF65-F5344CB8AC3E}">
        <p14:creationId xmlns:p14="http://schemas.microsoft.com/office/powerpoint/2010/main" val="4040250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312658" cy="1008112"/>
          </a:xfrm>
        </p:spPr>
        <p:txBody>
          <a:bodyPr/>
          <a:lstStyle/>
          <a:p>
            <a:r>
              <a:rPr lang="id-ID" b="1" dirty="0"/>
              <a:t>POPULASI DAN SAMPEL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7992888" cy="4968552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id-ID" b="1" dirty="0"/>
              <a:t>Di dalam statistik kita selalu membicarakan tentang populasi maupun sampel</a:t>
            </a:r>
          </a:p>
          <a:p>
            <a:pPr marL="68580" indent="0">
              <a:buNone/>
            </a:pPr>
            <a:r>
              <a:rPr lang="id-ID" sz="3200" b="1" dirty="0">
                <a:solidFill>
                  <a:srgbClr val="FF0000"/>
                </a:solidFill>
              </a:rPr>
              <a:t>POPULASI</a:t>
            </a:r>
            <a:r>
              <a:rPr lang="id-ID" b="1" dirty="0"/>
              <a:t>:</a:t>
            </a:r>
          </a:p>
          <a:p>
            <a:pPr marL="68580" indent="0">
              <a:buNone/>
            </a:pPr>
            <a:r>
              <a:rPr lang="id-ID" b="1" dirty="0"/>
              <a:t>Keseluruhan dari unit di dalam pengamatan yang akan kita lakukan </a:t>
            </a:r>
          </a:p>
          <a:p>
            <a:pPr marL="68580" indent="0">
              <a:buNone/>
            </a:pPr>
            <a:r>
              <a:rPr lang="id-ID" sz="3200" b="1" dirty="0">
                <a:solidFill>
                  <a:srgbClr val="FF0000"/>
                </a:solidFill>
              </a:rPr>
              <a:t>SAMPEL</a:t>
            </a:r>
            <a:r>
              <a:rPr lang="id-ID" b="1" dirty="0"/>
              <a:t>:</a:t>
            </a:r>
          </a:p>
          <a:p>
            <a:pPr marL="68580" indent="0">
              <a:buNone/>
            </a:pPr>
            <a:r>
              <a:rPr lang="id-ID" b="1" dirty="0"/>
              <a:t>Sebagian dari populasi yang nilai atau karakteristiknya diukur dan nantinya dipakai untuk menduga karakteristik dari populasi</a:t>
            </a:r>
          </a:p>
          <a:p>
            <a:pPr marL="68580" indent="0">
              <a:buNone/>
            </a:pPr>
            <a:r>
              <a:rPr lang="id-ID" b="1" dirty="0"/>
              <a:t>Misal: karakteristik mahasiswa ub, malang</a:t>
            </a:r>
          </a:p>
          <a:p>
            <a:pPr marL="68580" indent="0">
              <a:buNone/>
            </a:pPr>
            <a:r>
              <a:rPr lang="id-ID" b="1" dirty="0"/>
              <a:t>Karakteristik apa yang diukur : tinggi badan atau berat badan</a:t>
            </a:r>
          </a:p>
        </p:txBody>
      </p:sp>
    </p:spTree>
    <p:extLst>
      <p:ext uri="{BB962C8B-B14F-4D97-AF65-F5344CB8AC3E}">
        <p14:creationId xmlns:p14="http://schemas.microsoft.com/office/powerpoint/2010/main" val="225900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CARA MEMPEROLEH DATA MENTAH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564904"/>
            <a:ext cx="6777317" cy="3267725"/>
          </a:xfrm>
        </p:spPr>
        <p:txBody>
          <a:bodyPr/>
          <a:lstStyle/>
          <a:p>
            <a:r>
              <a:rPr lang="id-ID" b="1" dirty="0">
                <a:solidFill>
                  <a:srgbClr val="FF0000"/>
                </a:solidFill>
              </a:rPr>
              <a:t>SENSUS :</a:t>
            </a:r>
          </a:p>
          <a:p>
            <a:pPr marL="68580" indent="0">
              <a:buNone/>
            </a:pPr>
            <a:r>
              <a:rPr lang="id-ID" b="1" dirty="0"/>
              <a:t>Semua obyek penelitian dengan karakteristik yang ditentukan (Populasi)</a:t>
            </a:r>
          </a:p>
          <a:p>
            <a:r>
              <a:rPr lang="id-ID" b="1" dirty="0">
                <a:solidFill>
                  <a:srgbClr val="FF0000"/>
                </a:solidFill>
              </a:rPr>
              <a:t>SAMPLING :</a:t>
            </a:r>
          </a:p>
          <a:p>
            <a:pPr marL="68580" indent="0">
              <a:buNone/>
            </a:pPr>
            <a:r>
              <a:rPr lang="id-ID" b="1" dirty="0"/>
              <a:t>Sebagian obyek penelitian dengan karakteristik tertentu (sampel)</a:t>
            </a:r>
          </a:p>
        </p:txBody>
      </p:sp>
    </p:spTree>
    <p:extLst>
      <p:ext uri="{BB962C8B-B14F-4D97-AF65-F5344CB8AC3E}">
        <p14:creationId xmlns:p14="http://schemas.microsoft.com/office/powerpoint/2010/main" val="2228432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024744" cy="864096"/>
          </a:xfrm>
        </p:spPr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TEKNIK PENGAMBILAN SAMPEL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7776864" cy="4896544"/>
          </a:xfrm>
        </p:spPr>
        <p:txBody>
          <a:bodyPr>
            <a:normAutofit fontScale="92500"/>
          </a:bodyPr>
          <a:lstStyle/>
          <a:p>
            <a:pPr marL="525780" indent="-457200">
              <a:buClr>
                <a:srgbClr val="FF0000"/>
              </a:buClr>
              <a:buSzPct val="100000"/>
              <a:buAutoNum type="arabicPeriod"/>
            </a:pPr>
            <a:r>
              <a:rPr lang="id-ID" b="1" dirty="0">
                <a:solidFill>
                  <a:srgbClr val="FF0000"/>
                </a:solidFill>
              </a:rPr>
              <a:t>PROBABILITY SAMPLING (RANDOM SAMPLE):</a:t>
            </a:r>
          </a:p>
          <a:p>
            <a:pPr marL="525780" indent="-457200">
              <a:buClr>
                <a:schemeClr val="accent1">
                  <a:lumMod val="50000"/>
                </a:schemeClr>
              </a:buClr>
              <a:buSzPct val="100000"/>
              <a:buAutoNum type="alphaLcPeriod"/>
            </a:pPr>
            <a:r>
              <a:rPr lang="id-ID" b="1" dirty="0">
                <a:solidFill>
                  <a:schemeClr val="tx1"/>
                </a:solidFill>
              </a:rPr>
              <a:t>Acak sederhana (Simple Random Sampling)</a:t>
            </a:r>
          </a:p>
          <a:p>
            <a:pPr marL="525780" indent="-457200">
              <a:buClr>
                <a:schemeClr val="accent1">
                  <a:lumMod val="50000"/>
                </a:schemeClr>
              </a:buClr>
              <a:buSzPct val="100000"/>
              <a:buAutoNum type="alphaLcPeriod"/>
            </a:pPr>
            <a:r>
              <a:rPr lang="id-ID" b="1" dirty="0">
                <a:solidFill>
                  <a:schemeClr val="tx1"/>
                </a:solidFill>
              </a:rPr>
              <a:t>Acak Sistematik (Systematic Random Sampling)</a:t>
            </a:r>
          </a:p>
          <a:p>
            <a:pPr marL="525780" indent="-457200">
              <a:buClr>
                <a:schemeClr val="accent1">
                  <a:lumMod val="50000"/>
                </a:schemeClr>
              </a:buClr>
              <a:buSzPct val="100000"/>
              <a:buAutoNum type="alphaLcPeriod"/>
            </a:pPr>
            <a:r>
              <a:rPr lang="id-ID" b="1" dirty="0">
                <a:solidFill>
                  <a:schemeClr val="tx1"/>
                </a:solidFill>
              </a:rPr>
              <a:t>Acak Stratifikasi (Stratified Random Sampling)</a:t>
            </a:r>
          </a:p>
          <a:p>
            <a:pPr marL="525780" indent="-457200">
              <a:buClr>
                <a:schemeClr val="accent1">
                  <a:lumMod val="50000"/>
                </a:schemeClr>
              </a:buClr>
              <a:buSzPct val="100000"/>
              <a:buAutoNum type="alphaLcPeriod"/>
            </a:pPr>
            <a:r>
              <a:rPr lang="id-ID" b="1" dirty="0">
                <a:solidFill>
                  <a:schemeClr val="tx1"/>
                </a:solidFill>
              </a:rPr>
              <a:t>Sampling Berkelompok (Cluster Random Sampling)</a:t>
            </a:r>
          </a:p>
          <a:p>
            <a:pPr marL="525780" indent="-457200">
              <a:buClr>
                <a:schemeClr val="accent1">
                  <a:lumMod val="50000"/>
                </a:schemeClr>
              </a:buClr>
              <a:buSzPct val="100000"/>
              <a:buAutoNum type="alphaLcPeriod"/>
            </a:pPr>
            <a:r>
              <a:rPr lang="id-ID" b="1" dirty="0">
                <a:solidFill>
                  <a:schemeClr val="tx1"/>
                </a:solidFill>
              </a:rPr>
              <a:t>Sampling bertahap (Multistage Sampling)</a:t>
            </a:r>
          </a:p>
          <a:p>
            <a:pPr marL="68580" indent="0">
              <a:buClr>
                <a:schemeClr val="accent1">
                  <a:lumMod val="50000"/>
                </a:schemeClr>
              </a:buClr>
              <a:buSzPct val="100000"/>
              <a:buNone/>
            </a:pPr>
            <a:endParaRPr lang="id-ID" b="1" dirty="0">
              <a:solidFill>
                <a:schemeClr val="tx1"/>
              </a:solidFill>
            </a:endParaRPr>
          </a:p>
          <a:p>
            <a:pPr marL="525780" indent="-457200">
              <a:buClr>
                <a:srgbClr val="FF0000"/>
              </a:buClr>
              <a:buSzPct val="100000"/>
              <a:buFont typeface="+mj-lt"/>
              <a:buAutoNum type="arabicPeriod" startAt="2"/>
            </a:pPr>
            <a:r>
              <a:rPr lang="id-ID" b="1" dirty="0">
                <a:solidFill>
                  <a:srgbClr val="FF0000"/>
                </a:solidFill>
              </a:rPr>
              <a:t>PENARIKAN SAMPEL SECARA TIDAK ACAK:</a:t>
            </a:r>
          </a:p>
          <a:p>
            <a:pPr marL="525780" indent="-457200">
              <a:buClr>
                <a:schemeClr val="accent1">
                  <a:lumMod val="50000"/>
                </a:schemeClr>
              </a:buClr>
              <a:buSzPct val="100000"/>
              <a:buAutoNum type="alphaLcPeriod"/>
            </a:pPr>
            <a:r>
              <a:rPr lang="id-ID" b="1" dirty="0">
                <a:solidFill>
                  <a:schemeClr val="tx1"/>
                </a:solidFill>
              </a:rPr>
              <a:t>Porposive sampling</a:t>
            </a:r>
          </a:p>
          <a:p>
            <a:pPr marL="525780" indent="-457200">
              <a:buClr>
                <a:schemeClr val="accent1">
                  <a:lumMod val="50000"/>
                </a:schemeClr>
              </a:buClr>
              <a:buSzPct val="100000"/>
              <a:buAutoNum type="alphaLcPeriod"/>
            </a:pPr>
            <a:r>
              <a:rPr lang="id-ID" b="1" dirty="0">
                <a:solidFill>
                  <a:schemeClr val="tx1"/>
                </a:solidFill>
              </a:rPr>
              <a:t>Accidental sampling</a:t>
            </a:r>
          </a:p>
          <a:p>
            <a:pPr marL="525780" indent="-457200">
              <a:buClr>
                <a:schemeClr val="accent1">
                  <a:lumMod val="50000"/>
                </a:schemeClr>
              </a:buClr>
              <a:buSzPct val="100000"/>
              <a:buAutoNum type="alphaLcPeriod"/>
            </a:pPr>
            <a:r>
              <a:rPr lang="id-ID" b="1" dirty="0">
                <a:solidFill>
                  <a:schemeClr val="tx1"/>
                </a:solidFill>
              </a:rPr>
              <a:t>Quaota Sampling</a:t>
            </a:r>
          </a:p>
          <a:p>
            <a:pPr marL="525780" indent="-457200">
              <a:buClr>
                <a:schemeClr val="accent1">
                  <a:lumMod val="50000"/>
                </a:schemeClr>
              </a:buClr>
              <a:buSzPct val="100000"/>
              <a:buAutoNum type="alphaLcPeriod"/>
            </a:pPr>
            <a:r>
              <a:rPr lang="id-ID" b="1" dirty="0">
                <a:solidFill>
                  <a:schemeClr val="tx1"/>
                </a:solidFill>
              </a:rPr>
              <a:t>Snowball sampling</a:t>
            </a:r>
          </a:p>
          <a:p>
            <a:pPr marL="525780" indent="-457200">
              <a:buAutoNum type="alphaLcPeriod"/>
            </a:pPr>
            <a:endParaRPr lang="id-ID" dirty="0"/>
          </a:p>
          <a:p>
            <a:pPr marL="525780" indent="-457200"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63762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024744" cy="72008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PROBABILITY SAMPLING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20880" cy="5112568"/>
          </a:xfrm>
        </p:spPr>
        <p:txBody>
          <a:bodyPr>
            <a:normAutofit/>
          </a:bodyPr>
          <a:lstStyle/>
          <a:p>
            <a:r>
              <a:rPr lang="id-ID" b="1" dirty="0">
                <a:solidFill>
                  <a:schemeClr val="tx1"/>
                </a:solidFill>
              </a:rPr>
              <a:t>Pengambilan sampel secara random, setiap populasi, mempunyai kesempatan yang sama untuk diambil sebagai sampel</a:t>
            </a:r>
          </a:p>
          <a:p>
            <a:pPr marL="68580" indent="0">
              <a:buNone/>
            </a:pPr>
            <a:endParaRPr lang="id-ID" b="1" dirty="0">
              <a:solidFill>
                <a:schemeClr val="tx1"/>
              </a:solidFill>
            </a:endParaRPr>
          </a:p>
          <a:p>
            <a:r>
              <a:rPr lang="id-ID" sz="3600" b="1" dirty="0">
                <a:solidFill>
                  <a:schemeClr val="tx1"/>
                </a:solidFill>
              </a:rPr>
              <a:t>Keuntungan </a:t>
            </a:r>
            <a:r>
              <a:rPr lang="id-ID" b="1" dirty="0">
                <a:solidFill>
                  <a:schemeClr val="tx1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id-ID" b="1" dirty="0">
                <a:solidFill>
                  <a:schemeClr val="tx1"/>
                </a:solidFill>
              </a:rPr>
              <a:t>Derajat kepercayaan terhadap sampel dapat ditentukan</a:t>
            </a:r>
          </a:p>
          <a:p>
            <a:pPr>
              <a:buFontTx/>
              <a:buChar char="-"/>
            </a:pPr>
            <a:r>
              <a:rPr lang="id-ID" b="1" dirty="0">
                <a:solidFill>
                  <a:schemeClr val="tx1"/>
                </a:solidFill>
              </a:rPr>
              <a:t>Beda penafsiran parameter populasi dengan statistik sampel, dapat diperkiran, disebut PENYIMPANGAN (ERROR)</a:t>
            </a:r>
          </a:p>
          <a:p>
            <a:pPr>
              <a:buFontTx/>
              <a:buChar char="-"/>
            </a:pPr>
            <a:r>
              <a:rPr lang="id-ID" b="1" dirty="0">
                <a:solidFill>
                  <a:schemeClr val="tx1"/>
                </a:solidFill>
              </a:rPr>
              <a:t>Besar sampel yang akan diambil dapat dihitung secara statistik</a:t>
            </a:r>
          </a:p>
        </p:txBody>
      </p:sp>
    </p:spTree>
    <p:extLst>
      <p:ext uri="{BB962C8B-B14F-4D97-AF65-F5344CB8AC3E}">
        <p14:creationId xmlns:p14="http://schemas.microsoft.com/office/powerpoint/2010/main" val="274733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276872"/>
            <a:ext cx="7992888" cy="4176464"/>
          </a:xfrm>
        </p:spPr>
        <p:txBody>
          <a:bodyPr/>
          <a:lstStyle/>
          <a:p>
            <a:r>
              <a:rPr lang="id-ID" b="1" dirty="0">
                <a:solidFill>
                  <a:schemeClr val="tx1"/>
                </a:solidFill>
              </a:rPr>
              <a:t>Proses pengambilan sampel dilakukan dengan memberi kesempatan yang sama pada setiap anggota populasi untuk menjadi anggota sampel</a:t>
            </a:r>
          </a:p>
          <a:p>
            <a:r>
              <a:rPr lang="id-ID" b="1" dirty="0">
                <a:solidFill>
                  <a:schemeClr val="tx1"/>
                </a:solidFill>
              </a:rPr>
              <a:t>JADI, memilih sejumlah sampel n dari populasi N</a:t>
            </a:r>
          </a:p>
          <a:p>
            <a:r>
              <a:rPr lang="id-ID" b="1" dirty="0">
                <a:solidFill>
                  <a:schemeClr val="tx1"/>
                </a:solidFill>
              </a:rPr>
              <a:t>CARA :</a:t>
            </a:r>
          </a:p>
          <a:p>
            <a:pPr marL="525780" indent="-457200"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lphaLcPeriod"/>
            </a:pPr>
            <a:r>
              <a:rPr lang="id-ID" b="1" dirty="0">
                <a:solidFill>
                  <a:schemeClr val="tx1"/>
                </a:solidFill>
              </a:rPr>
              <a:t>Bila jumlah populasi sedikit, bisa dilakukan dengan cara diundi</a:t>
            </a:r>
          </a:p>
          <a:p>
            <a:pPr marL="525780" indent="-457200">
              <a:buClr>
                <a:schemeClr val="accent1">
                  <a:lumMod val="50000"/>
                </a:schemeClr>
              </a:buClr>
              <a:buSzPct val="100000"/>
              <a:buFont typeface="+mj-lt"/>
              <a:buAutoNum type="alphaLcPeriod"/>
            </a:pPr>
            <a:r>
              <a:rPr lang="id-ID" b="1" dirty="0">
                <a:solidFill>
                  <a:schemeClr val="tx1"/>
                </a:solidFill>
              </a:rPr>
              <a:t>Bila populasi besar, bisa menggunakan tabel “Random Numbers”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920880" cy="1368152"/>
          </a:xfrm>
        </p:spPr>
        <p:txBody>
          <a:bodyPr>
            <a:normAutofit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PROBABILITY SAMPLING</a:t>
            </a: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A. SIMPLE RANDOM SAMPLING</a:t>
            </a:r>
          </a:p>
        </p:txBody>
      </p:sp>
    </p:spTree>
    <p:extLst>
      <p:ext uri="{BB962C8B-B14F-4D97-AF65-F5344CB8AC3E}">
        <p14:creationId xmlns:p14="http://schemas.microsoft.com/office/powerpoint/2010/main" val="16422455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844824"/>
                <a:ext cx="8136904" cy="460851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id-ID" b="1" dirty="0">
                    <a:solidFill>
                      <a:schemeClr val="tx1"/>
                    </a:solidFill>
                  </a:rPr>
                  <a:t>Proses pengambilan sampel, setiap urutan ke “K” dari titik awal yang dipilih secara random, dimana:</a:t>
                </a:r>
              </a:p>
              <a:p>
                <a:endParaRPr lang="id-ID" b="1" dirty="0">
                  <a:solidFill>
                    <a:schemeClr val="tx1"/>
                  </a:solidFill>
                </a:endParaRPr>
              </a:p>
              <a:p>
                <a:pPr marL="6858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𝑲</m:t>
                      </m:r>
                      <m:r>
                        <a:rPr lang="id-ID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id-ID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𝑵</m:t>
                          </m:r>
                        </m:num>
                        <m:den>
                          <m:r>
                            <a:rPr lang="id-ID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id-ID" b="1" dirty="0">
                  <a:solidFill>
                    <a:schemeClr val="tx1"/>
                  </a:solidFill>
                </a:endParaRPr>
              </a:p>
              <a:p>
                <a:pPr marL="68580" indent="0">
                  <a:buNone/>
                </a:pPr>
                <a:r>
                  <a:rPr lang="id-ID" b="1" dirty="0">
                    <a:solidFill>
                      <a:schemeClr val="tx1"/>
                    </a:solidFill>
                  </a:rPr>
                  <a:t>Keterangan :</a:t>
                </a:r>
              </a:p>
              <a:p>
                <a:pPr marL="68580" indent="0">
                  <a:buNone/>
                </a:pPr>
                <a:r>
                  <a:rPr lang="id-ID" b="1" dirty="0">
                    <a:solidFill>
                      <a:schemeClr val="tx1"/>
                    </a:solidFill>
                  </a:rPr>
                  <a:t>K	= interval</a:t>
                </a:r>
              </a:p>
              <a:p>
                <a:pPr marL="68580" indent="0">
                  <a:buNone/>
                </a:pPr>
                <a:r>
                  <a:rPr lang="id-ID" b="1" dirty="0">
                    <a:solidFill>
                      <a:schemeClr val="tx1"/>
                    </a:solidFill>
                  </a:rPr>
                  <a:t>N	= jumlah anggota populasi</a:t>
                </a:r>
              </a:p>
              <a:p>
                <a:pPr marL="68580" indent="0">
                  <a:buNone/>
                </a:pPr>
                <a:r>
                  <a:rPr lang="id-ID" b="1" dirty="0">
                    <a:solidFill>
                      <a:schemeClr val="tx1"/>
                    </a:solidFill>
                  </a:rPr>
                  <a:t>n	= jumlah anggota sampel</a:t>
                </a:r>
              </a:p>
              <a:p>
                <a:pPr marL="68580" indent="0">
                  <a:buNone/>
                </a:pPr>
                <a:r>
                  <a:rPr lang="id-ID" b="1" dirty="0">
                    <a:solidFill>
                      <a:schemeClr val="tx1"/>
                    </a:solidFill>
                  </a:rPr>
                  <a:t>MISAL : pada proses pengukuran panjang ikan diberi label 1-10, namun pengambilan sampel setiap ke 3 yaitu ikan no. 3, 6, 9 yang diambil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844824"/>
                <a:ext cx="8136904" cy="4608512"/>
              </a:xfrm>
              <a:blipFill rotWithShape="1">
                <a:blip r:embed="rId2"/>
                <a:stretch>
                  <a:fillRect l="-375" t="-1852" r="-1874" b="-79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136904" cy="1368152"/>
          </a:xfrm>
        </p:spPr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PROBABILITY SAMPLING</a:t>
            </a: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B. SYSTEMATIC RANDOM SAMPLING</a:t>
            </a:r>
          </a:p>
        </p:txBody>
      </p:sp>
    </p:spTree>
    <p:extLst>
      <p:ext uri="{BB962C8B-B14F-4D97-AF65-F5344CB8AC3E}">
        <p14:creationId xmlns:p14="http://schemas.microsoft.com/office/powerpoint/2010/main" val="1207057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896" cy="4680520"/>
          </a:xfrm>
        </p:spPr>
        <p:txBody>
          <a:bodyPr>
            <a:normAutofit lnSpcReduction="10000"/>
          </a:bodyPr>
          <a:lstStyle/>
          <a:p>
            <a:r>
              <a:rPr lang="id-ID" b="1" dirty="0">
                <a:solidFill>
                  <a:schemeClr val="tx1"/>
                </a:solidFill>
              </a:rPr>
              <a:t>Populasi dibagi menjadi strata-strata yang relatif homogen, kemudian pengambilan sampel dilakukan setiap strata baik secara </a:t>
            </a:r>
            <a:r>
              <a:rPr lang="id-ID" b="1" i="1" dirty="0">
                <a:solidFill>
                  <a:schemeClr val="tx1"/>
                </a:solidFill>
              </a:rPr>
              <a:t>simple random sampling</a:t>
            </a:r>
            <a:r>
              <a:rPr lang="id-ID" b="1" dirty="0">
                <a:solidFill>
                  <a:schemeClr val="tx1"/>
                </a:solidFill>
              </a:rPr>
              <a:t> atau </a:t>
            </a:r>
            <a:r>
              <a:rPr lang="id-ID" b="1" i="1" dirty="0">
                <a:solidFill>
                  <a:schemeClr val="tx1"/>
                </a:solidFill>
              </a:rPr>
              <a:t>systematic random sampling</a:t>
            </a:r>
            <a:r>
              <a:rPr lang="id-ID" b="1" dirty="0">
                <a:solidFill>
                  <a:schemeClr val="tx1"/>
                </a:solidFill>
              </a:rPr>
              <a:t>. 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MISAL : ingin melihat tingkat keberhasilan pemberian pakan ikan pada ikan di kolam A 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MAKA: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Dipilih ikan betina 100 ekor dan dipilah menjadi strata  A (gemuk), B (sedang), C (kurus); seandainya pada strata A (20 ekor), B (50 ekor) dan C (30 ekor), jika berdasarkan besar sampel, kita ingin mengambil 25 ekor, maka ambil lah 25% dari masing-masing kelompok</a:t>
            </a:r>
          </a:p>
          <a:p>
            <a:pPr marL="68580" indent="0">
              <a:buNone/>
            </a:pP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920880" cy="1224136"/>
          </a:xfrm>
        </p:spPr>
        <p:txBody>
          <a:bodyPr>
            <a:normAutofit/>
          </a:bodyPr>
          <a:lstStyle/>
          <a:p>
            <a:r>
              <a:rPr lang="id-ID" sz="3600" b="1" dirty="0">
                <a:solidFill>
                  <a:schemeClr val="accent1">
                    <a:lumMod val="50000"/>
                  </a:schemeClr>
                </a:solidFill>
              </a:rPr>
              <a:t>PROBABILITY SAMPLING</a:t>
            </a:r>
            <a:br>
              <a:rPr lang="id-ID" sz="3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d-ID" sz="3600" b="1" dirty="0">
                <a:solidFill>
                  <a:schemeClr val="accent1">
                    <a:lumMod val="50000"/>
                  </a:schemeClr>
                </a:solidFill>
              </a:rPr>
              <a:t>C. STRATIFIED RANDOM SAMPLING</a:t>
            </a:r>
          </a:p>
        </p:txBody>
      </p:sp>
    </p:spTree>
    <p:extLst>
      <p:ext uri="{BB962C8B-B14F-4D97-AF65-F5344CB8AC3E}">
        <p14:creationId xmlns:p14="http://schemas.microsoft.com/office/powerpoint/2010/main" val="120705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r>
              <a:rPr lang="id-ID" dirty="0"/>
              <a:t>STATISTIK 3 (3-0)</a:t>
            </a:r>
            <a:br>
              <a:rPr lang="id-ID" dirty="0"/>
            </a:br>
            <a:r>
              <a:rPr lang="en-US" dirty="0"/>
              <a:t>(MAM-4137)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44824"/>
            <a:ext cx="7992888" cy="4608512"/>
          </a:xfrm>
        </p:spPr>
        <p:txBody>
          <a:bodyPr>
            <a:normAutofit fontScale="92500" lnSpcReduction="10000"/>
          </a:bodyPr>
          <a:lstStyle/>
          <a:p>
            <a:r>
              <a:rPr lang="id-ID" b="1" dirty="0"/>
              <a:t>RUANG LINGKUP STATISTIKA</a:t>
            </a:r>
          </a:p>
          <a:p>
            <a:r>
              <a:rPr lang="id-ID" b="1" dirty="0"/>
              <a:t>PENYAJIAN DATA</a:t>
            </a:r>
          </a:p>
          <a:p>
            <a:r>
              <a:rPr lang="id-ID" b="1" dirty="0"/>
              <a:t>ANALISA DATA (UKURAN NILAI TENGAH, RATA-RATA HITUNG UKUR, SIMPANGAN RATA-RATA, STANDART DEVIASI, KOEFISIEN REGRESI)</a:t>
            </a:r>
          </a:p>
          <a:p>
            <a:r>
              <a:rPr lang="id-ID" b="1" dirty="0"/>
              <a:t>TEORI ESTIMASI</a:t>
            </a:r>
          </a:p>
          <a:p>
            <a:r>
              <a:rPr lang="id-ID" b="1" dirty="0"/>
              <a:t>PENGUJIAN HIPOTESA</a:t>
            </a:r>
          </a:p>
          <a:p>
            <a:r>
              <a:rPr lang="id-ID" b="1" dirty="0"/>
              <a:t>PENGUJIANHIPOTESA UNTUK PERBEDAAN DUA RATA-RATA (SAMPEL BESAR)</a:t>
            </a:r>
          </a:p>
          <a:p>
            <a:r>
              <a:rPr lang="id-ID" b="1" dirty="0"/>
              <a:t>PENGUJIANHIPOTESA UNTUK PERBEDAAN DUA RATA-RATA (DEPENDEN)</a:t>
            </a:r>
          </a:p>
          <a:p>
            <a:r>
              <a:rPr lang="id-ID" b="1" dirty="0"/>
              <a:t>KORELASI DAN REGRESI</a:t>
            </a:r>
          </a:p>
          <a:p>
            <a:r>
              <a:rPr lang="id-ID" b="1" dirty="0"/>
              <a:t>UJI KAI KUADRAT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51991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276872"/>
            <a:ext cx="7992888" cy="4176464"/>
          </a:xfrm>
        </p:spPr>
        <p:txBody>
          <a:bodyPr>
            <a:normAutofit lnSpcReduction="10000"/>
          </a:bodyPr>
          <a:lstStyle/>
          <a:p>
            <a:r>
              <a:rPr lang="id-ID" b="1" dirty="0">
                <a:solidFill>
                  <a:schemeClr val="tx1"/>
                </a:solidFill>
              </a:rPr>
              <a:t>Proses pengambilan sampel dilakukan terhadap sampling unit, dimana sampling unit terdiri dari satu kelompok (cluster). </a:t>
            </a:r>
          </a:p>
          <a:p>
            <a:r>
              <a:rPr lang="id-ID" b="1" dirty="0">
                <a:solidFill>
                  <a:schemeClr val="tx1"/>
                </a:solidFill>
              </a:rPr>
              <a:t>Tiap individu di dalam kelompok yang terpilih akan diambil sebagai sampel. </a:t>
            </a:r>
          </a:p>
          <a:p>
            <a:r>
              <a:rPr lang="id-ID" b="1" dirty="0">
                <a:solidFill>
                  <a:schemeClr val="tx1"/>
                </a:solidFill>
              </a:rPr>
              <a:t>Digunakan apabila populasi dapat dikelompokkan</a:t>
            </a:r>
          </a:p>
          <a:p>
            <a:r>
              <a:rPr lang="id-ID" b="1" dirty="0">
                <a:solidFill>
                  <a:schemeClr val="tx1"/>
                </a:solidFill>
              </a:rPr>
              <a:t>MISAL : ingin melihat tingkat kematangan gonad ikan pada kolam A, B, dan C. Pilih random misal kolam B maka semua ikan yang berada di kolam B diambil sebagai sampel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08912" cy="1368152"/>
          </a:xfrm>
        </p:spPr>
        <p:txBody>
          <a:bodyPr>
            <a:noAutofit/>
          </a:bodyPr>
          <a:lstStyle/>
          <a:p>
            <a:r>
              <a:rPr lang="id-ID" sz="3600" b="1" dirty="0">
                <a:solidFill>
                  <a:schemeClr val="accent1">
                    <a:lumMod val="50000"/>
                  </a:schemeClr>
                </a:solidFill>
              </a:rPr>
              <a:t>PROBABILITY SAMPLING</a:t>
            </a:r>
            <a:br>
              <a:rPr lang="id-ID" sz="3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d-ID" sz="3600" b="1" dirty="0">
                <a:solidFill>
                  <a:schemeClr val="accent1">
                    <a:lumMod val="50000"/>
                  </a:schemeClr>
                </a:solidFill>
              </a:rPr>
              <a:t>D. CLUSTER RANDOM SAMPLING</a:t>
            </a:r>
          </a:p>
        </p:txBody>
      </p:sp>
    </p:spTree>
    <p:extLst>
      <p:ext uri="{BB962C8B-B14F-4D97-AF65-F5344CB8AC3E}">
        <p14:creationId xmlns:p14="http://schemas.microsoft.com/office/powerpoint/2010/main" val="12070573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276872"/>
            <a:ext cx="7992888" cy="4176464"/>
          </a:xfrm>
        </p:spPr>
        <p:txBody>
          <a:bodyPr>
            <a:normAutofit lnSpcReduction="10000"/>
          </a:bodyPr>
          <a:lstStyle/>
          <a:p>
            <a:r>
              <a:rPr lang="id-ID" b="1" dirty="0">
                <a:solidFill>
                  <a:schemeClr val="tx1"/>
                </a:solidFill>
              </a:rPr>
              <a:t>Proses pengambilan sampel dilakukan bertingkat, baik bertingkat dua maupun lebih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MISAL : melihat efek kerusakan sistem pernafasan hati pada ikan akibat paparan logam berat</a:t>
            </a:r>
          </a:p>
          <a:p>
            <a:pPr marL="68580" indent="0">
              <a:buNone/>
            </a:pPr>
            <a:endParaRPr lang="id-ID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Sel insang   	      jaringan insang	   organ insang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Misal kita ingin melihat kerusakan vakuolisis</a:t>
            </a:r>
          </a:p>
          <a:p>
            <a:pPr marL="68580" indent="0">
              <a:buNone/>
            </a:pPr>
            <a:endParaRPr lang="id-ID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id-ID" b="1" dirty="0">
                <a:solidFill>
                  <a:srgbClr val="FF0000"/>
                </a:solidFill>
              </a:rPr>
              <a:t>NAMUN JARANG DUNIA PERIKANAN MENGGUNAKAN TEKNIK SAMPLING JENIS INI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920880" cy="1368152"/>
          </a:xfrm>
        </p:spPr>
        <p:txBody>
          <a:bodyPr>
            <a:normAutofit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PROBABILITY SAMPLING</a:t>
            </a:r>
            <a:br>
              <a:rPr lang="id-ID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E. MULTISTAGE SAMPLING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339752" y="4365104"/>
            <a:ext cx="648072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580112" y="4374232"/>
            <a:ext cx="648072" cy="0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057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		TUGAS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708920"/>
            <a:ext cx="7200800" cy="3123709"/>
          </a:xfrm>
        </p:spPr>
        <p:txBody>
          <a:bodyPr/>
          <a:lstStyle/>
          <a:p>
            <a:pPr marL="52578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id-ID" b="1" dirty="0"/>
              <a:t>Jelaskan pengertian, cara maupun contoh di dunia perikanan mengenai teknik pengumpulan data yang </a:t>
            </a:r>
            <a:r>
              <a:rPr lang="id-ID" b="1" i="1" dirty="0"/>
              <a:t>NON RANDOM SAMPLING</a:t>
            </a:r>
          </a:p>
        </p:txBody>
      </p:sp>
    </p:spTree>
    <p:extLst>
      <p:ext uri="{BB962C8B-B14F-4D97-AF65-F5344CB8AC3E}">
        <p14:creationId xmlns:p14="http://schemas.microsoft.com/office/powerpoint/2010/main" val="32519930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06896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id-ID" sz="6600" b="1" dirty="0">
                <a:solidFill>
                  <a:srgbClr val="002060"/>
                </a:solidFill>
                <a:latin typeface="Century Schoolbook" pitchFamily="18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3622470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662" y="125760"/>
            <a:ext cx="7024744" cy="1143000"/>
          </a:xfrm>
        </p:spPr>
        <p:txBody>
          <a:bodyPr/>
          <a:lstStyle/>
          <a:p>
            <a:r>
              <a:rPr lang="id-ID" b="1" dirty="0"/>
              <a:t>Pengertian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95536" y="908720"/>
            <a:ext cx="8138864" cy="5544616"/>
            <a:chOff x="304800" y="838263"/>
            <a:chExt cx="8229600" cy="5866181"/>
          </a:xfrm>
        </p:grpSpPr>
        <p:sp>
          <p:nvSpPr>
            <p:cNvPr id="5" name="Oval 4"/>
            <p:cNvSpPr/>
            <p:nvPr/>
          </p:nvSpPr>
          <p:spPr>
            <a:xfrm>
              <a:off x="533400" y="2895600"/>
              <a:ext cx="2209800" cy="1143000"/>
            </a:xfrm>
            <a:prstGeom prst="ellipse">
              <a:avLst/>
            </a:prstGeom>
            <a:effectLst>
              <a:glow rad="101600">
                <a:schemeClr val="accent1">
                  <a:satMod val="175000"/>
                  <a:alpha val="40000"/>
                </a:schemeClr>
              </a:glow>
              <a:outerShdw blurRad="38100" dist="25400" dir="5400000" algn="t" rotWithShape="0">
                <a:srgbClr val="000000">
                  <a:alpha val="50000"/>
                </a:srgb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err="1"/>
                <a:t>Statistik</a:t>
              </a:r>
              <a:endParaRPr lang="en-US" sz="2800" b="1" dirty="0"/>
            </a:p>
          </p:txBody>
        </p:sp>
        <p:sp>
          <p:nvSpPr>
            <p:cNvPr id="6" name="Flowchart: Punched Tape 5"/>
            <p:cNvSpPr/>
            <p:nvPr/>
          </p:nvSpPr>
          <p:spPr>
            <a:xfrm>
              <a:off x="4800600" y="838263"/>
              <a:ext cx="3733800" cy="2057336"/>
            </a:xfrm>
            <a:prstGeom prst="flowChartPunchedTape">
              <a:avLst/>
            </a:prstGeom>
            <a:effectLst>
              <a:glow rad="101600">
                <a:schemeClr val="accent1">
                  <a:satMod val="175000"/>
                  <a:alpha val="40000"/>
                </a:schemeClr>
              </a:glow>
              <a:outerShdw blurRad="38100" dist="25400" dir="5400000" algn="t" rotWithShape="0">
                <a:srgbClr val="000000">
                  <a:alpha val="50000"/>
                </a:srgb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>
                  <a:latin typeface="Arial Rounded MT Bold" pitchFamily="34" charset="0"/>
                </a:rPr>
                <a:t>kumpulan</a:t>
              </a:r>
              <a:r>
                <a:rPr lang="en-US" dirty="0">
                  <a:latin typeface="Arial Rounded MT Bold" pitchFamily="34" charset="0"/>
                </a:rPr>
                <a:t> </a:t>
              </a:r>
              <a:r>
                <a:rPr lang="en-US" dirty="0" err="1">
                  <a:latin typeface="Arial Rounded MT Bold" pitchFamily="34" charset="0"/>
                </a:rPr>
                <a:t>angka</a:t>
              </a:r>
              <a:r>
                <a:rPr lang="en-US" dirty="0">
                  <a:latin typeface="Arial Rounded MT Bold" pitchFamily="34" charset="0"/>
                </a:rPr>
                <a:t> yang </a:t>
              </a:r>
              <a:r>
                <a:rPr lang="en-US" dirty="0" err="1">
                  <a:latin typeface="Arial Rounded MT Bold" pitchFamily="34" charset="0"/>
                </a:rPr>
                <a:t>dihasilkan</a:t>
              </a:r>
              <a:r>
                <a:rPr lang="en-US" dirty="0">
                  <a:latin typeface="Arial Rounded MT Bold" pitchFamily="34" charset="0"/>
                </a:rPr>
                <a:t> </a:t>
              </a:r>
              <a:r>
                <a:rPr lang="en-US" dirty="0" err="1">
                  <a:latin typeface="Arial Rounded MT Bold" pitchFamily="34" charset="0"/>
                </a:rPr>
                <a:t>dari</a:t>
              </a:r>
              <a:r>
                <a:rPr lang="en-US" dirty="0">
                  <a:latin typeface="Arial Rounded MT Bold" pitchFamily="34" charset="0"/>
                </a:rPr>
                <a:t> </a:t>
              </a:r>
              <a:r>
                <a:rPr lang="en-US" dirty="0" err="1">
                  <a:latin typeface="Arial Rounded MT Bold" pitchFamily="34" charset="0"/>
                </a:rPr>
                <a:t>pengukuran</a:t>
              </a:r>
              <a:r>
                <a:rPr lang="en-US" dirty="0">
                  <a:latin typeface="Arial Rounded MT Bold" pitchFamily="34" charset="0"/>
                </a:rPr>
                <a:t> </a:t>
              </a:r>
              <a:r>
                <a:rPr lang="en-US" dirty="0" err="1">
                  <a:latin typeface="Arial Rounded MT Bold" pitchFamily="34" charset="0"/>
                </a:rPr>
                <a:t>atau</a:t>
              </a:r>
              <a:r>
                <a:rPr lang="en-US" dirty="0">
                  <a:latin typeface="Arial Rounded MT Bold" pitchFamily="34" charset="0"/>
                </a:rPr>
                <a:t> </a:t>
              </a:r>
              <a:r>
                <a:rPr lang="en-US" dirty="0" err="1">
                  <a:latin typeface="Arial Rounded MT Bold" pitchFamily="34" charset="0"/>
                </a:rPr>
                <a:t>perhitungan</a:t>
              </a:r>
              <a:r>
                <a:rPr lang="en-US" dirty="0">
                  <a:latin typeface="Arial Rounded MT Bold" pitchFamily="34" charset="0"/>
                </a:rPr>
                <a:t> yang </a:t>
              </a:r>
              <a:r>
                <a:rPr lang="en-US" dirty="0" err="1">
                  <a:latin typeface="Arial Rounded MT Bold" pitchFamily="34" charset="0"/>
                </a:rPr>
                <a:t>disebut</a:t>
              </a:r>
              <a:r>
                <a:rPr lang="en-US" dirty="0">
                  <a:latin typeface="Arial Rounded MT Bold" pitchFamily="34" charset="0"/>
                </a:rPr>
                <a:t> </a:t>
              </a:r>
              <a:r>
                <a:rPr lang="en-US" i="1" dirty="0">
                  <a:latin typeface="Arial Rounded MT Bold" pitchFamily="34" charset="0"/>
                </a:rPr>
                <a:t>data</a:t>
              </a:r>
              <a:endParaRPr lang="en-US" dirty="0">
                <a:latin typeface="Arial Rounded MT Bold" pitchFamily="34" charset="0"/>
              </a:endParaRPr>
            </a:p>
          </p:txBody>
        </p:sp>
        <p:sp>
          <p:nvSpPr>
            <p:cNvPr id="7" name="Flowchart: Punched Tape 6"/>
            <p:cNvSpPr/>
            <p:nvPr/>
          </p:nvSpPr>
          <p:spPr>
            <a:xfrm>
              <a:off x="4800600" y="2971800"/>
              <a:ext cx="3657600" cy="914400"/>
            </a:xfrm>
            <a:prstGeom prst="flowChartPunchedTape">
              <a:avLst/>
            </a:prstGeom>
            <a:effectLst>
              <a:glow rad="101600">
                <a:schemeClr val="accent1">
                  <a:satMod val="175000"/>
                  <a:alpha val="40000"/>
                </a:schemeClr>
              </a:glow>
              <a:outerShdw blurRad="38100" dist="25400" dir="5400000" algn="t" rotWithShape="0">
                <a:srgbClr val="000000">
                  <a:alpha val="50000"/>
                </a:srgb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>
                  <a:latin typeface="Arial Rounded MT Bold" pitchFamily="34" charset="0"/>
                </a:rPr>
                <a:t>diartikan</a:t>
              </a:r>
              <a:r>
                <a:rPr lang="en-US" dirty="0">
                  <a:latin typeface="Arial Rounded MT Bold" pitchFamily="34" charset="0"/>
                </a:rPr>
                <a:t> </a:t>
              </a:r>
              <a:r>
                <a:rPr lang="en-US" dirty="0" err="1">
                  <a:latin typeface="Arial Rounded MT Bold" pitchFamily="34" charset="0"/>
                </a:rPr>
                <a:t>sebagai</a:t>
              </a:r>
              <a:r>
                <a:rPr lang="en-US" dirty="0">
                  <a:latin typeface="Arial Rounded MT Bold" pitchFamily="34" charset="0"/>
                </a:rPr>
                <a:t> </a:t>
              </a:r>
              <a:r>
                <a:rPr lang="en-US" dirty="0" err="1">
                  <a:latin typeface="Arial Rounded MT Bold" pitchFamily="34" charset="0"/>
                </a:rPr>
                <a:t>statistik</a:t>
              </a:r>
              <a:r>
                <a:rPr lang="en-US" dirty="0">
                  <a:latin typeface="Arial Rounded MT Bold" pitchFamily="34" charset="0"/>
                </a:rPr>
                <a:t> </a:t>
              </a:r>
              <a:r>
                <a:rPr lang="en-US" dirty="0" err="1">
                  <a:latin typeface="Arial Rounded MT Bold" pitchFamily="34" charset="0"/>
                </a:rPr>
                <a:t>sampel</a:t>
              </a:r>
              <a:endParaRPr lang="en-US" dirty="0">
                <a:latin typeface="Arial Rounded MT Bold" pitchFamily="34" charset="0"/>
              </a:endParaRPr>
            </a:p>
          </p:txBody>
        </p:sp>
        <p:sp>
          <p:nvSpPr>
            <p:cNvPr id="8" name="Flowchart: Punched Tape 7"/>
            <p:cNvSpPr/>
            <p:nvPr/>
          </p:nvSpPr>
          <p:spPr>
            <a:xfrm>
              <a:off x="4800600" y="3886199"/>
              <a:ext cx="3733800" cy="2818245"/>
            </a:xfrm>
            <a:prstGeom prst="flowChartPunchedTape">
              <a:avLst/>
            </a:prstGeom>
            <a:effectLst>
              <a:glow rad="101600">
                <a:schemeClr val="accent1">
                  <a:satMod val="175000"/>
                  <a:alpha val="40000"/>
                </a:schemeClr>
              </a:glow>
              <a:outerShdw blurRad="38100" dist="25400" dir="5400000" algn="t" rotWithShape="0">
                <a:srgbClr val="000000">
                  <a:alpha val="50000"/>
                </a:srgb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>
                  <a:latin typeface="Aharoni" pitchFamily="2" charset="-79"/>
                  <a:cs typeface="Aharoni" pitchFamily="2" charset="-79"/>
                </a:rPr>
                <a:t>suatu</a:t>
              </a:r>
              <a:r>
                <a:rPr lang="en-US" dirty="0">
                  <a:latin typeface="Aharoni" pitchFamily="2" charset="-79"/>
                  <a:cs typeface="Aharoni" pitchFamily="2" charset="-79"/>
                </a:rPr>
                <a:t> </a:t>
              </a:r>
              <a:r>
                <a:rPr lang="en-US" i="1" dirty="0" err="1">
                  <a:latin typeface="Aharoni" pitchFamily="2" charset="-79"/>
                  <a:cs typeface="Aharoni" pitchFamily="2" charset="-79"/>
                </a:rPr>
                <a:t>metode</a:t>
              </a:r>
              <a:r>
                <a:rPr lang="en-US" i="1" dirty="0">
                  <a:latin typeface="Aharoni" pitchFamily="2" charset="-79"/>
                  <a:cs typeface="Aharoni" pitchFamily="2" charset="-79"/>
                </a:rPr>
                <a:t> </a:t>
              </a:r>
              <a:r>
                <a:rPr lang="en-US" i="1" dirty="0" err="1">
                  <a:latin typeface="Aharoni" pitchFamily="2" charset="-79"/>
                  <a:cs typeface="Aharoni" pitchFamily="2" charset="-79"/>
                </a:rPr>
                <a:t>ilmiah</a:t>
              </a:r>
              <a:r>
                <a:rPr lang="en-US" dirty="0">
                  <a:latin typeface="Aharoni" pitchFamily="2" charset="-79"/>
                  <a:cs typeface="Aharoni" pitchFamily="2" charset="-79"/>
                </a:rPr>
                <a:t> yang </a:t>
              </a:r>
              <a:r>
                <a:rPr lang="en-US" dirty="0" err="1">
                  <a:latin typeface="Aharoni" pitchFamily="2" charset="-79"/>
                  <a:cs typeface="Aharoni" pitchFamily="2" charset="-79"/>
                </a:rPr>
                <a:t>dapat</a:t>
              </a:r>
              <a:r>
                <a:rPr lang="en-US" dirty="0">
                  <a:latin typeface="Aharoni" pitchFamily="2" charset="-79"/>
                  <a:cs typeface="Aharoni" pitchFamily="2" charset="-79"/>
                </a:rPr>
                <a:t> </a:t>
              </a:r>
              <a:r>
                <a:rPr lang="en-US" dirty="0" err="1">
                  <a:latin typeface="Aharoni" pitchFamily="2" charset="-79"/>
                  <a:cs typeface="Aharoni" pitchFamily="2" charset="-79"/>
                </a:rPr>
                <a:t>digunakan</a:t>
              </a:r>
              <a:r>
                <a:rPr lang="en-US" dirty="0">
                  <a:latin typeface="Aharoni" pitchFamily="2" charset="-79"/>
                  <a:cs typeface="Aharoni" pitchFamily="2" charset="-79"/>
                </a:rPr>
                <a:t> </a:t>
              </a:r>
              <a:r>
                <a:rPr lang="en-US" dirty="0" err="1">
                  <a:latin typeface="Aharoni" pitchFamily="2" charset="-79"/>
                  <a:cs typeface="Aharoni" pitchFamily="2" charset="-79"/>
                </a:rPr>
                <a:t>sebagai</a:t>
              </a:r>
              <a:r>
                <a:rPr lang="en-US" dirty="0">
                  <a:latin typeface="Aharoni" pitchFamily="2" charset="-79"/>
                  <a:cs typeface="Aharoni" pitchFamily="2" charset="-79"/>
                </a:rPr>
                <a:t> </a:t>
              </a:r>
              <a:r>
                <a:rPr lang="en-US" dirty="0" err="1">
                  <a:latin typeface="Aharoni" pitchFamily="2" charset="-79"/>
                  <a:cs typeface="Aharoni" pitchFamily="2" charset="-79"/>
                </a:rPr>
                <a:t>alat</a:t>
              </a:r>
              <a:r>
                <a:rPr lang="en-US" dirty="0">
                  <a:latin typeface="Aharoni" pitchFamily="2" charset="-79"/>
                  <a:cs typeface="Aharoni" pitchFamily="2" charset="-79"/>
                </a:rPr>
                <a:t> bantu </a:t>
              </a:r>
              <a:r>
                <a:rPr lang="en-US" dirty="0" err="1">
                  <a:latin typeface="Aharoni" pitchFamily="2" charset="-79"/>
                  <a:cs typeface="Aharoni" pitchFamily="2" charset="-79"/>
                </a:rPr>
                <a:t>dalam</a:t>
              </a:r>
              <a:r>
                <a:rPr lang="en-US" dirty="0">
                  <a:latin typeface="Aharoni" pitchFamily="2" charset="-79"/>
                  <a:cs typeface="Aharoni" pitchFamily="2" charset="-79"/>
                </a:rPr>
                <a:t> </a:t>
              </a:r>
              <a:r>
                <a:rPr lang="en-US" dirty="0" err="1">
                  <a:latin typeface="Aharoni" pitchFamily="2" charset="-79"/>
                  <a:cs typeface="Aharoni" pitchFamily="2" charset="-79"/>
                </a:rPr>
                <a:t>mengambil</a:t>
              </a:r>
              <a:r>
                <a:rPr lang="en-US" dirty="0">
                  <a:latin typeface="Aharoni" pitchFamily="2" charset="-79"/>
                  <a:cs typeface="Aharoni" pitchFamily="2" charset="-79"/>
                </a:rPr>
                <a:t> </a:t>
              </a:r>
              <a:r>
                <a:rPr lang="en-US" dirty="0" err="1">
                  <a:latin typeface="Aharoni" pitchFamily="2" charset="-79"/>
                  <a:cs typeface="Aharoni" pitchFamily="2" charset="-79"/>
                </a:rPr>
                <a:t>keputusan</a:t>
              </a:r>
              <a:r>
                <a:rPr lang="en-US" dirty="0">
                  <a:latin typeface="Aharoni" pitchFamily="2" charset="-79"/>
                  <a:cs typeface="Aharoni" pitchFamily="2" charset="-79"/>
                </a:rPr>
                <a:t>, </a:t>
              </a:r>
              <a:r>
                <a:rPr lang="en-US" dirty="0" err="1">
                  <a:latin typeface="Aharoni" pitchFamily="2" charset="-79"/>
                  <a:cs typeface="Aharoni" pitchFamily="2" charset="-79"/>
                </a:rPr>
                <a:t>mengadakan</a:t>
              </a:r>
              <a:r>
                <a:rPr lang="en-US" dirty="0">
                  <a:latin typeface="Aharoni" pitchFamily="2" charset="-79"/>
                  <a:cs typeface="Aharoni" pitchFamily="2" charset="-79"/>
                </a:rPr>
                <a:t> </a:t>
              </a:r>
              <a:r>
                <a:rPr lang="en-US" dirty="0" err="1">
                  <a:latin typeface="Aharoni" pitchFamily="2" charset="-79"/>
                  <a:cs typeface="Aharoni" pitchFamily="2" charset="-79"/>
                </a:rPr>
                <a:t>analisis</a:t>
              </a:r>
              <a:r>
                <a:rPr lang="en-US" dirty="0">
                  <a:latin typeface="Aharoni" pitchFamily="2" charset="-79"/>
                  <a:cs typeface="Aharoni" pitchFamily="2" charset="-79"/>
                </a:rPr>
                <a:t> data </a:t>
              </a:r>
              <a:r>
                <a:rPr lang="en-US" dirty="0" err="1">
                  <a:latin typeface="Aharoni" pitchFamily="2" charset="-79"/>
                  <a:cs typeface="Aharoni" pitchFamily="2" charset="-79"/>
                </a:rPr>
                <a:t>hasil</a:t>
              </a:r>
              <a:r>
                <a:rPr lang="en-US" dirty="0">
                  <a:latin typeface="Aharoni" pitchFamily="2" charset="-79"/>
                  <a:cs typeface="Aharoni" pitchFamily="2" charset="-79"/>
                </a:rPr>
                <a:t> </a:t>
              </a:r>
              <a:r>
                <a:rPr lang="en-US" dirty="0" err="1">
                  <a:latin typeface="Aharoni" pitchFamily="2" charset="-79"/>
                  <a:cs typeface="Aharoni" pitchFamily="2" charset="-79"/>
                </a:rPr>
                <a:t>penelitian</a:t>
              </a:r>
              <a:r>
                <a:rPr lang="en-US" dirty="0">
                  <a:latin typeface="Aharoni" pitchFamily="2" charset="-79"/>
                  <a:cs typeface="Aharoni" pitchFamily="2" charset="-79"/>
                </a:rPr>
                <a:t>, </a:t>
              </a:r>
              <a:r>
                <a:rPr lang="en-US" dirty="0" err="1">
                  <a:latin typeface="Aharoni" pitchFamily="2" charset="-79"/>
                  <a:cs typeface="Aharoni" pitchFamily="2" charset="-79"/>
                </a:rPr>
                <a:t>dal</a:t>
              </a:r>
              <a:r>
                <a:rPr lang="en-US" dirty="0">
                  <a:latin typeface="Aharoni" pitchFamily="2" charset="-79"/>
                  <a:cs typeface="Aharoni" pitchFamily="2" charset="-79"/>
                </a:rPr>
                <a:t> lain-lain.</a:t>
              </a:r>
            </a:p>
          </p:txBody>
        </p:sp>
        <p:sp>
          <p:nvSpPr>
            <p:cNvPr id="9" name="Right Arrow 8"/>
            <p:cNvSpPr/>
            <p:nvPr/>
          </p:nvSpPr>
          <p:spPr>
            <a:xfrm rot="20466147">
              <a:off x="2438400" y="2209800"/>
              <a:ext cx="2057400" cy="381000"/>
            </a:xfrm>
            <a:prstGeom prst="rightArrow">
              <a:avLst/>
            </a:prstGeom>
            <a:effectLst>
              <a:glow rad="101600">
                <a:schemeClr val="accent1">
                  <a:satMod val="175000"/>
                  <a:alpha val="40000"/>
                </a:schemeClr>
              </a:glow>
              <a:outerShdw blurRad="38100" dist="25400" dir="5400000" algn="t" rotWithShape="0">
                <a:srgbClr val="000000">
                  <a:alpha val="50000"/>
                </a:srgb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2971800" y="3276600"/>
              <a:ext cx="1676400" cy="304800"/>
            </a:xfrm>
            <a:prstGeom prst="rightArrow">
              <a:avLst/>
            </a:prstGeom>
            <a:effectLst>
              <a:glow rad="101600">
                <a:schemeClr val="accent1">
                  <a:satMod val="175000"/>
                  <a:alpha val="40000"/>
                </a:schemeClr>
              </a:glow>
              <a:outerShdw blurRad="38100" dist="25400" dir="5400000" algn="t" rotWithShape="0">
                <a:srgbClr val="000000">
                  <a:alpha val="50000"/>
                </a:srgb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ight Arrow 10"/>
            <p:cNvSpPr/>
            <p:nvPr/>
          </p:nvSpPr>
          <p:spPr>
            <a:xfrm rot="1412572">
              <a:off x="2649538" y="4489450"/>
              <a:ext cx="1943100" cy="314325"/>
            </a:xfrm>
            <a:prstGeom prst="rightArrow">
              <a:avLst/>
            </a:prstGeom>
            <a:effectLst>
              <a:glow rad="101600">
                <a:schemeClr val="accent1">
                  <a:satMod val="175000"/>
                  <a:alpha val="40000"/>
                </a:schemeClr>
              </a:glow>
              <a:outerShdw blurRad="38100" dist="25400" dir="5400000" algn="t" rotWithShape="0">
                <a:srgbClr val="000000">
                  <a:alpha val="50000"/>
                </a:srgbClr>
              </a:outerShdw>
            </a:effectLst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4800" y="5943600"/>
              <a:ext cx="3316288" cy="533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tx1"/>
                  </a:solidFill>
                </a:rPr>
                <a:t>(</a:t>
              </a:r>
              <a:r>
                <a:rPr lang="en-US" sz="2400" b="1" dirty="0" err="1">
                  <a:solidFill>
                    <a:schemeClr val="tx1"/>
                  </a:solidFill>
                </a:rPr>
                <a:t>Budiarto</a:t>
              </a:r>
              <a:r>
                <a:rPr lang="en-US" sz="2400" b="1" dirty="0">
                  <a:solidFill>
                    <a:schemeClr val="tx1"/>
                  </a:solidFill>
                </a:rPr>
                <a:t>, 2001)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45282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024744" cy="1907704"/>
          </a:xfrm>
        </p:spPr>
        <p:txBody>
          <a:bodyPr>
            <a:normAutofit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Contoh Statistik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136904" cy="5445224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arenR"/>
            </a:pPr>
            <a:r>
              <a:rPr lang="id-ID" sz="2800" b="1" dirty="0">
                <a:solidFill>
                  <a:schemeClr val="tx1"/>
                </a:solidFill>
              </a:rPr>
              <a:t>Sebagai Seorang ahli bakteriologi ingin menduga probabilitas (kemungkinan) bahwa ikan yang telah diberi vaksin akan mendapatkan kekebalan untuk serangan penyakit tertentu</a:t>
            </a:r>
          </a:p>
          <a:p>
            <a:pPr marL="582930" indent="-514350">
              <a:buFont typeface="+mj-lt"/>
              <a:buAutoNum type="arabicParenR"/>
            </a:pPr>
            <a:endParaRPr lang="id-ID" sz="2800" b="1" dirty="0">
              <a:solidFill>
                <a:schemeClr val="tx1"/>
              </a:solidFill>
            </a:endParaRPr>
          </a:p>
          <a:p>
            <a:pPr marL="582930" indent="-514350">
              <a:buFont typeface="+mj-lt"/>
              <a:buAutoNum type="arabicParenR"/>
            </a:pPr>
            <a:r>
              <a:rPr lang="id-ID" sz="2800" b="1" dirty="0">
                <a:solidFill>
                  <a:schemeClr val="tx1"/>
                </a:solidFill>
              </a:rPr>
              <a:t>Suatu studi yang dilakukan untuk melihat efek dari dua macam pakan yang mempunyai kadar protein tinggi apakah dapat menghasilkan peningkatan pertumbuhan ikan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97581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168642" cy="1152128"/>
          </a:xfrm>
        </p:spPr>
        <p:txBody>
          <a:bodyPr>
            <a:normAutofit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Penerapan Statistik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704856" cy="4320480"/>
          </a:xfrm>
        </p:spPr>
        <p:txBody>
          <a:bodyPr/>
          <a:lstStyle/>
          <a:p>
            <a:r>
              <a:rPr lang="id-ID" b="1" dirty="0">
                <a:solidFill>
                  <a:schemeClr val="tx1"/>
                </a:solidFill>
              </a:rPr>
              <a:t>Penerapan statistik  di semua bidang :</a:t>
            </a:r>
          </a:p>
          <a:p>
            <a:pPr>
              <a:buFontTx/>
              <a:buChar char="-"/>
            </a:pPr>
            <a:r>
              <a:rPr lang="id-ID" b="1" dirty="0">
                <a:solidFill>
                  <a:schemeClr val="tx1"/>
                </a:solidFill>
              </a:rPr>
              <a:t>Agro-Kompleks</a:t>
            </a:r>
          </a:p>
          <a:p>
            <a:pPr>
              <a:buFontTx/>
              <a:buChar char="-"/>
            </a:pPr>
            <a:r>
              <a:rPr lang="id-ID" b="1" dirty="0">
                <a:solidFill>
                  <a:schemeClr val="tx1"/>
                </a:solidFill>
              </a:rPr>
              <a:t>Teknik</a:t>
            </a:r>
          </a:p>
          <a:p>
            <a:pPr>
              <a:buFontTx/>
              <a:buChar char="-"/>
            </a:pPr>
            <a:r>
              <a:rPr lang="id-ID" b="1" dirty="0">
                <a:solidFill>
                  <a:schemeClr val="tx1"/>
                </a:solidFill>
              </a:rPr>
              <a:t>Ekonomi : </a:t>
            </a:r>
          </a:p>
          <a:p>
            <a:pPr marL="68580" indent="0">
              <a:buNone/>
            </a:pPr>
            <a:r>
              <a:rPr lang="id-ID" b="1" dirty="0">
                <a:solidFill>
                  <a:schemeClr val="tx1"/>
                </a:solidFill>
              </a:rPr>
              <a:t>misal dalam hal pengambilan keputusan dlm bidang bisnis, manajemen dan ekonomi Perbankan</a:t>
            </a:r>
          </a:p>
          <a:p>
            <a:pPr>
              <a:buFontTx/>
              <a:buChar char="-"/>
            </a:pPr>
            <a:r>
              <a:rPr lang="id-ID" b="1" dirty="0">
                <a:solidFill>
                  <a:schemeClr val="tx1"/>
                </a:solidFill>
              </a:rPr>
              <a:t>Sosial</a:t>
            </a:r>
          </a:p>
          <a:p>
            <a:pPr>
              <a:buFontTx/>
              <a:buChar char="-"/>
            </a:pP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326093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4800"/>
            <a:ext cx="7024744" cy="963960"/>
          </a:xfrm>
        </p:spPr>
        <p:txBody>
          <a:bodyPr/>
          <a:lstStyle/>
          <a:p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Ruang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Lingkup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Statistik</a:t>
            </a:r>
            <a:endParaRPr lang="id-ID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09600" y="1447800"/>
            <a:ext cx="8305800" cy="4491038"/>
            <a:chOff x="609600" y="1447800"/>
            <a:chExt cx="8305800" cy="4491038"/>
          </a:xfrm>
        </p:grpSpPr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609600" y="2743200"/>
              <a:ext cx="1676400" cy="5286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/>
                <a:t>Statistika</a:t>
              </a:r>
            </a:p>
          </p:txBody>
        </p:sp>
        <p:sp>
          <p:nvSpPr>
            <p:cNvPr id="23" name="AutoShape 5"/>
            <p:cNvSpPr>
              <a:spLocks noChangeArrowheads="1"/>
            </p:cNvSpPr>
            <p:nvPr/>
          </p:nvSpPr>
          <p:spPr bwMode="auto">
            <a:xfrm>
              <a:off x="3581400" y="2057400"/>
              <a:ext cx="152400" cy="2057400"/>
            </a:xfrm>
            <a:prstGeom prst="upDownArrow">
              <a:avLst>
                <a:gd name="adj1" fmla="val 50000"/>
                <a:gd name="adj2" fmla="val 27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24" name="AutoShape 6"/>
            <p:cNvSpPr>
              <a:spLocks noChangeArrowheads="1"/>
            </p:cNvSpPr>
            <p:nvPr/>
          </p:nvSpPr>
          <p:spPr bwMode="auto">
            <a:xfrm>
              <a:off x="2362200" y="2971800"/>
              <a:ext cx="1219200" cy="152400"/>
            </a:xfrm>
            <a:prstGeom prst="rightArrow">
              <a:avLst>
                <a:gd name="adj1" fmla="val 50000"/>
                <a:gd name="adj2" fmla="val 20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1905000" y="4191000"/>
              <a:ext cx="3429000" cy="5286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/>
                <a:t>Statistika Inferensial</a:t>
              </a: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1981200" y="1447800"/>
              <a:ext cx="3581400" cy="5286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dirty="0" err="1"/>
                <a:t>Statistika</a:t>
              </a:r>
              <a:r>
                <a:rPr lang="en-US" sz="2800" dirty="0"/>
                <a:t> </a:t>
              </a:r>
              <a:r>
                <a:rPr lang="en-US" sz="2800" dirty="0" err="1"/>
                <a:t>Deskriptif</a:t>
              </a:r>
              <a:endParaRPr lang="en-US" sz="2800" dirty="0"/>
            </a:p>
          </p:txBody>
        </p:sp>
        <p:sp>
          <p:nvSpPr>
            <p:cNvPr id="27" name="AutoShape 9"/>
            <p:cNvSpPr>
              <a:spLocks noChangeArrowheads="1"/>
            </p:cNvSpPr>
            <p:nvPr/>
          </p:nvSpPr>
          <p:spPr bwMode="auto">
            <a:xfrm>
              <a:off x="5410200" y="4419600"/>
              <a:ext cx="1219200" cy="152400"/>
            </a:xfrm>
            <a:prstGeom prst="rightArrow">
              <a:avLst>
                <a:gd name="adj1" fmla="val 50000"/>
                <a:gd name="adj2" fmla="val 20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8" name="AutoShape 10"/>
            <p:cNvSpPr>
              <a:spLocks noChangeArrowheads="1"/>
            </p:cNvSpPr>
            <p:nvPr/>
          </p:nvSpPr>
          <p:spPr bwMode="auto">
            <a:xfrm>
              <a:off x="6629400" y="3657600"/>
              <a:ext cx="152400" cy="1676400"/>
            </a:xfrm>
            <a:prstGeom prst="upDownArrow">
              <a:avLst>
                <a:gd name="adj1" fmla="val 50000"/>
                <a:gd name="adj2" fmla="val 22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id-ID"/>
            </a:p>
          </p:txBody>
        </p:sp>
        <p:sp>
          <p:nvSpPr>
            <p:cNvPr id="29" name="Text Box 11"/>
            <p:cNvSpPr txBox="1">
              <a:spLocks noChangeArrowheads="1"/>
            </p:cNvSpPr>
            <p:nvPr/>
          </p:nvSpPr>
          <p:spPr bwMode="auto">
            <a:xfrm>
              <a:off x="4724400" y="5410200"/>
              <a:ext cx="4191000" cy="5286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/>
                <a:t>Statistika Nonparametrik</a:t>
              </a:r>
            </a:p>
          </p:txBody>
        </p:sp>
        <p:sp>
          <p:nvSpPr>
            <p:cNvPr id="30" name="Text Box 12"/>
            <p:cNvSpPr txBox="1">
              <a:spLocks noChangeArrowheads="1"/>
            </p:cNvSpPr>
            <p:nvPr/>
          </p:nvSpPr>
          <p:spPr bwMode="auto">
            <a:xfrm>
              <a:off x="4953000" y="3048000"/>
              <a:ext cx="3581400" cy="5286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/>
                <a:t>Statistika Parametrik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68841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7024744" cy="908720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Penjelasan</a:t>
            </a:r>
            <a:endParaRPr lang="id-ID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8136904" cy="5805264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ClrTx/>
              <a:buSzPct val="100000"/>
              <a:buFont typeface="+mj-lt"/>
              <a:buAutoNum type="alphaLcParenR"/>
              <a:defRPr/>
            </a:pPr>
            <a:r>
              <a:rPr lang="en-US" b="1" dirty="0" err="1">
                <a:solidFill>
                  <a:schemeClr val="tx1"/>
                </a:solidFill>
              </a:rPr>
              <a:t>Statistik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Diskriptif</a:t>
            </a:r>
            <a:endParaRPr lang="en-US" b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en-US" b="1" dirty="0" err="1">
                <a:solidFill>
                  <a:schemeClr val="tx1"/>
                </a:solidFill>
              </a:rPr>
              <a:t>Kegiatan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statistik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dilakukan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meliputi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pengumpulan</a:t>
            </a:r>
            <a:r>
              <a:rPr lang="en-US" b="1" dirty="0">
                <a:solidFill>
                  <a:srgbClr val="FF0000"/>
                </a:solidFill>
              </a:rPr>
              <a:t> data, </a:t>
            </a:r>
            <a:r>
              <a:rPr lang="en-US" b="1" dirty="0" err="1">
                <a:solidFill>
                  <a:srgbClr val="FF0000"/>
                </a:solidFill>
              </a:rPr>
              <a:t>pengolahan</a:t>
            </a:r>
            <a:r>
              <a:rPr lang="en-US" b="1" dirty="0">
                <a:solidFill>
                  <a:srgbClr val="FF0000"/>
                </a:solidFill>
              </a:rPr>
              <a:t> data, </a:t>
            </a:r>
            <a:r>
              <a:rPr lang="en-US" b="1" dirty="0" err="1">
                <a:solidFill>
                  <a:srgbClr val="FF0000"/>
                </a:solidFill>
              </a:rPr>
              <a:t>penyajian</a:t>
            </a:r>
            <a:r>
              <a:rPr lang="en-US" b="1" dirty="0">
                <a:solidFill>
                  <a:srgbClr val="FF0000"/>
                </a:solidFill>
              </a:rPr>
              <a:t> data, </a:t>
            </a:r>
            <a:r>
              <a:rPr lang="en-US" b="1" dirty="0" err="1">
                <a:solidFill>
                  <a:srgbClr val="FF0000"/>
                </a:solidFill>
              </a:rPr>
              <a:t>dan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penyimpulan</a:t>
            </a:r>
            <a:r>
              <a:rPr lang="en-US" b="1" dirty="0">
                <a:solidFill>
                  <a:srgbClr val="FF0000"/>
                </a:solidFill>
              </a:rPr>
              <a:t> data </a:t>
            </a:r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mencari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gambaran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tentang</a:t>
            </a:r>
            <a:r>
              <a:rPr lang="en-US" b="1" dirty="0">
                <a:solidFill>
                  <a:schemeClr val="tx1"/>
                </a:solidFill>
              </a:rPr>
              <a:t>   ;  </a:t>
            </a:r>
            <a:r>
              <a:rPr lang="en-US" b="1" dirty="0" err="1">
                <a:solidFill>
                  <a:schemeClr val="tx1"/>
                </a:solidFill>
              </a:rPr>
              <a:t>ciri</a:t>
            </a:r>
            <a:r>
              <a:rPr lang="en-US" b="1" dirty="0">
                <a:solidFill>
                  <a:schemeClr val="tx1"/>
                </a:solidFill>
              </a:rPr>
              <a:t> – </a:t>
            </a:r>
            <a:r>
              <a:rPr lang="en-US" b="1" dirty="0" err="1">
                <a:solidFill>
                  <a:schemeClr val="tx1"/>
                </a:solidFill>
              </a:rPr>
              <a:t>ciri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bentuk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karakter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pada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penduduk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masyarakat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organisasi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berdasarkan</a:t>
            </a:r>
            <a:r>
              <a:rPr lang="en-US" b="1" dirty="0">
                <a:solidFill>
                  <a:schemeClr val="tx1"/>
                </a:solidFill>
              </a:rPr>
              <a:t> data yang </a:t>
            </a:r>
            <a:r>
              <a:rPr lang="en-US" b="1" dirty="0" err="1">
                <a:solidFill>
                  <a:schemeClr val="tx1"/>
                </a:solidFill>
              </a:rPr>
              <a:t>diperoleh</a:t>
            </a:r>
            <a:endParaRPr lang="id-ID" b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80000"/>
              </a:lnSpc>
              <a:buClrTx/>
              <a:buSzPct val="100000"/>
              <a:buFont typeface="+mj-lt"/>
              <a:buAutoNum type="alphaLcParenR" startAt="2"/>
              <a:defRPr/>
            </a:pPr>
            <a:r>
              <a:rPr lang="en-US" b="1" dirty="0" err="1">
                <a:solidFill>
                  <a:schemeClr val="tx1"/>
                </a:solidFill>
              </a:rPr>
              <a:t>Statistik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Inferensial</a:t>
            </a:r>
            <a:endParaRPr lang="en-US" b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80000"/>
              </a:lnSpc>
              <a:buNone/>
              <a:defRPr/>
            </a:pPr>
            <a:r>
              <a:rPr lang="en-US" b="1" dirty="0" err="1">
                <a:solidFill>
                  <a:schemeClr val="tx1"/>
                </a:solidFill>
              </a:rPr>
              <a:t>Merupakan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Statistik</a:t>
            </a:r>
            <a:r>
              <a:rPr lang="en-US" b="1" dirty="0">
                <a:solidFill>
                  <a:schemeClr val="tx1"/>
                </a:solidFill>
              </a:rPr>
              <a:t> yang </a:t>
            </a:r>
            <a:r>
              <a:rPr lang="en-US" b="1" dirty="0" err="1">
                <a:solidFill>
                  <a:schemeClr val="tx1"/>
                </a:solidFill>
              </a:rPr>
              <a:t>menaksir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secara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umum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suatu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populasi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dengan</a:t>
            </a:r>
            <a:r>
              <a:rPr lang="en-US" b="1" dirty="0">
                <a:solidFill>
                  <a:schemeClr val="tx1"/>
                </a:solidFill>
              </a:rPr>
              <a:t>   </a:t>
            </a:r>
            <a:r>
              <a:rPr lang="en-US" b="1" dirty="0" err="1">
                <a:solidFill>
                  <a:schemeClr val="tx1"/>
                </a:solidFill>
              </a:rPr>
              <a:t>menggunakan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sampel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termasuk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didalamnya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teori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penaksiran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teori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uji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Kegiatan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statistik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mulai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pengumpulan</a:t>
            </a:r>
            <a:r>
              <a:rPr lang="en-US" b="1" dirty="0">
                <a:solidFill>
                  <a:srgbClr val="FF0000"/>
                </a:solidFill>
              </a:rPr>
              <a:t> data </a:t>
            </a:r>
            <a:r>
              <a:rPr lang="en-US" b="1" dirty="0" err="1">
                <a:solidFill>
                  <a:srgbClr val="FF0000"/>
                </a:solidFill>
              </a:rPr>
              <a:t>sampai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dengan</a:t>
            </a:r>
            <a:r>
              <a:rPr lang="en-US" b="1" dirty="0">
                <a:solidFill>
                  <a:srgbClr val="FF0000"/>
                </a:solidFill>
              </a:rPr>
              <a:t>  </a:t>
            </a:r>
            <a:r>
              <a:rPr lang="en-US" b="1" dirty="0" err="1">
                <a:solidFill>
                  <a:srgbClr val="FF0000"/>
                </a:solidFill>
              </a:rPr>
              <a:t>uji</a:t>
            </a:r>
            <a:r>
              <a:rPr lang="en-US" b="1" dirty="0">
                <a:solidFill>
                  <a:srgbClr val="FF0000"/>
                </a:solidFill>
              </a:rPr>
              <a:t>  </a:t>
            </a:r>
            <a:r>
              <a:rPr lang="en-US" b="1" dirty="0" err="1">
                <a:solidFill>
                  <a:srgbClr val="FF0000"/>
                </a:solidFill>
              </a:rPr>
              <a:t>hypotesis</a:t>
            </a:r>
            <a:r>
              <a:rPr lang="en-US" b="1" dirty="0"/>
              <a:t>. </a:t>
            </a:r>
          </a:p>
          <a:p>
            <a:pPr indent="-342900">
              <a:lnSpc>
                <a:spcPct val="90000"/>
              </a:lnSpc>
              <a:buClr>
                <a:schemeClr val="tx1"/>
              </a:buClr>
              <a:buSzPct val="100000"/>
              <a:defRPr/>
            </a:pPr>
            <a:r>
              <a:rPr lang="en-US" b="1" dirty="0" err="1">
                <a:solidFill>
                  <a:srgbClr val="6600CC"/>
                </a:solidFill>
              </a:rPr>
              <a:t>Statistika</a:t>
            </a:r>
            <a:r>
              <a:rPr lang="en-US" b="1" dirty="0">
                <a:solidFill>
                  <a:srgbClr val="6600CC"/>
                </a:solidFill>
              </a:rPr>
              <a:t> </a:t>
            </a:r>
            <a:r>
              <a:rPr lang="en-US" b="1" dirty="0" err="1">
                <a:solidFill>
                  <a:srgbClr val="6600CC"/>
                </a:solidFill>
              </a:rPr>
              <a:t>Parametrik</a:t>
            </a:r>
            <a:r>
              <a:rPr lang="en-US" b="1" dirty="0"/>
              <a:t>: </a:t>
            </a:r>
            <a:r>
              <a:rPr lang="en-US" b="1" dirty="0" err="1"/>
              <a:t>statistika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menganalisa</a:t>
            </a:r>
            <a:r>
              <a:rPr lang="en-US" b="1" dirty="0"/>
              <a:t> data yang </a:t>
            </a:r>
            <a:r>
              <a:rPr lang="en-US" b="1" dirty="0" err="1"/>
              <a:t>diambil</a:t>
            </a:r>
            <a:r>
              <a:rPr lang="en-US" b="1" dirty="0"/>
              <a:t>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populasi</a:t>
            </a:r>
            <a:r>
              <a:rPr lang="en-US" b="1" dirty="0"/>
              <a:t> </a:t>
            </a:r>
            <a:r>
              <a:rPr lang="en-US" b="1" dirty="0" err="1"/>
              <a:t>berdistribusi</a:t>
            </a:r>
            <a:r>
              <a:rPr lang="en-US" b="1" dirty="0"/>
              <a:t> normal</a:t>
            </a:r>
            <a:endParaRPr lang="id-ID" b="1" dirty="0"/>
          </a:p>
          <a:p>
            <a:pPr indent="-342900">
              <a:lnSpc>
                <a:spcPct val="90000"/>
              </a:lnSpc>
              <a:buClr>
                <a:schemeClr val="tx1"/>
              </a:buClr>
              <a:buSzPct val="100000"/>
              <a:defRPr/>
            </a:pPr>
            <a:r>
              <a:rPr lang="en-US" b="1" dirty="0" err="1">
                <a:solidFill>
                  <a:srgbClr val="6600CC"/>
                </a:solidFill>
              </a:rPr>
              <a:t>Statistika</a:t>
            </a:r>
            <a:r>
              <a:rPr lang="en-US" b="1" dirty="0">
                <a:solidFill>
                  <a:srgbClr val="6600CC"/>
                </a:solidFill>
              </a:rPr>
              <a:t> </a:t>
            </a:r>
            <a:r>
              <a:rPr lang="en-US" b="1" dirty="0" err="1">
                <a:solidFill>
                  <a:srgbClr val="6600CC"/>
                </a:solidFill>
              </a:rPr>
              <a:t>Nonparametrik</a:t>
            </a:r>
            <a:r>
              <a:rPr lang="en-US" b="1" dirty="0"/>
              <a:t>: </a:t>
            </a:r>
            <a:r>
              <a:rPr lang="en-US" b="1" dirty="0" err="1"/>
              <a:t>statistika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menganalisa</a:t>
            </a:r>
            <a:r>
              <a:rPr lang="en-US" b="1" dirty="0"/>
              <a:t> data </a:t>
            </a:r>
            <a:r>
              <a:rPr lang="en-US" b="1" dirty="0" err="1"/>
              <a:t>dari</a:t>
            </a:r>
            <a:r>
              <a:rPr lang="en-US" b="1" dirty="0"/>
              <a:t> </a:t>
            </a:r>
            <a:r>
              <a:rPr lang="en-US" b="1" dirty="0" err="1"/>
              <a:t>populasi</a:t>
            </a:r>
            <a:r>
              <a:rPr lang="en-US" b="1" dirty="0"/>
              <a:t> yang </a:t>
            </a:r>
            <a:r>
              <a:rPr lang="en-US" b="1" dirty="0" err="1"/>
              <a:t>bebas</a:t>
            </a:r>
            <a:r>
              <a:rPr lang="en-US" b="1" dirty="0"/>
              <a:t> </a:t>
            </a:r>
            <a:r>
              <a:rPr lang="en-US" b="1" dirty="0" err="1"/>
              <a:t>distribusi</a:t>
            </a:r>
            <a:r>
              <a:rPr lang="en-US" b="1" dirty="0"/>
              <a:t>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161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632848" cy="1008112"/>
          </a:xfrm>
        </p:spPr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TAHAPAN KEGIATAN STATISTIKA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76864" cy="4608512"/>
          </a:xfrm>
        </p:spPr>
        <p:txBody>
          <a:bodyPr/>
          <a:lstStyle/>
          <a:p>
            <a:pPr marL="525780" indent="-457200"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Identifikasi Permasalahan</a:t>
            </a:r>
          </a:p>
          <a:p>
            <a:pPr marL="525780" indent="-457200"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Pengumpulan Fakta-fakta yg ada</a:t>
            </a:r>
          </a:p>
          <a:p>
            <a:pPr marL="525780" indent="-457200"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Pengumpulan Data</a:t>
            </a:r>
          </a:p>
          <a:p>
            <a:pPr marL="525780" indent="-457200"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Klasifikasi Data</a:t>
            </a:r>
          </a:p>
          <a:p>
            <a:pPr marL="525780" indent="-457200"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Penyajian Data</a:t>
            </a:r>
          </a:p>
          <a:p>
            <a:pPr marL="525780" indent="-457200"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Pengolahan Data</a:t>
            </a:r>
          </a:p>
          <a:p>
            <a:pPr marL="525780" indent="-457200">
              <a:buAutoNum type="arabicPeriod"/>
            </a:pPr>
            <a:r>
              <a:rPr lang="id-ID" b="1" dirty="0">
                <a:solidFill>
                  <a:schemeClr val="tx1"/>
                </a:solidFill>
              </a:rPr>
              <a:t>Analisa Data</a:t>
            </a:r>
          </a:p>
          <a:p>
            <a:pPr marL="68580" indent="0">
              <a:buNone/>
            </a:pP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8664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accent1">
                    <a:lumMod val="50000"/>
                  </a:schemeClr>
                </a:solidFill>
              </a:rPr>
              <a:t>DATA STATISTIKA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5" t="57083" r="62401" b="15323"/>
          <a:stretch/>
        </p:blipFill>
        <p:spPr bwMode="auto">
          <a:xfrm>
            <a:off x="1403648" y="2141012"/>
            <a:ext cx="6336703" cy="3730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28886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291</TotalTime>
  <Words>1093</Words>
  <Application>Microsoft Office PowerPoint</Application>
  <PresentationFormat>On-screen Show (4:3)</PresentationFormat>
  <Paragraphs>142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Aharoni</vt:lpstr>
      <vt:lpstr>Arial</vt:lpstr>
      <vt:lpstr>Arial Rounded MT Bold</vt:lpstr>
      <vt:lpstr>Cambria Math</vt:lpstr>
      <vt:lpstr>Century Gothic</vt:lpstr>
      <vt:lpstr>Century Schoolbook</vt:lpstr>
      <vt:lpstr>Wingdings 2</vt:lpstr>
      <vt:lpstr>Austin</vt:lpstr>
      <vt:lpstr>PENDAHULUAN  STATISTIKA   (DB156213)   2 SKS (3-0)</vt:lpstr>
      <vt:lpstr> STATISTIK 3 (3-0) (MAM-4137)</vt:lpstr>
      <vt:lpstr>Pengertian</vt:lpstr>
      <vt:lpstr>Contoh Statistik </vt:lpstr>
      <vt:lpstr>Penerapan Statistik</vt:lpstr>
      <vt:lpstr>Ruang Lingkup Statistik</vt:lpstr>
      <vt:lpstr>Penjelasan</vt:lpstr>
      <vt:lpstr>TAHAPAN KEGIATAN STATISTIKA</vt:lpstr>
      <vt:lpstr>DATA STATISTIKA</vt:lpstr>
      <vt:lpstr>DATA</vt:lpstr>
      <vt:lpstr>DATA</vt:lpstr>
      <vt:lpstr>DATA</vt:lpstr>
      <vt:lpstr>POPULASI DAN SAMPEL</vt:lpstr>
      <vt:lpstr>CARA MEMPEROLEH DATA MENTAH </vt:lpstr>
      <vt:lpstr>TEKNIK PENGAMBILAN SAMPEL</vt:lpstr>
      <vt:lpstr>PROBABILITY SAMPLING</vt:lpstr>
      <vt:lpstr>PROBABILITY SAMPLING A. SIMPLE RANDOM SAMPLING</vt:lpstr>
      <vt:lpstr>PROBABILITY SAMPLING B. SYSTEMATIC RANDOM SAMPLING</vt:lpstr>
      <vt:lpstr>PROBABILITY SAMPLING C. STRATIFIED RANDOM SAMPLING</vt:lpstr>
      <vt:lpstr>PROBABILITY SAMPLING D. CLUSTER RANDOM SAMPLING</vt:lpstr>
      <vt:lpstr>PROBABILITY SAMPLING E. MULTISTAGE SAMPLING</vt:lpstr>
      <vt:lpstr>  TUGAS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PENDAHULUAN  STATISTIKA</dc:title>
  <dc:creator>User</dc:creator>
  <cp:lastModifiedBy>Karina Farkhadin</cp:lastModifiedBy>
  <cp:revision>28</cp:revision>
  <dcterms:created xsi:type="dcterms:W3CDTF">2015-02-18T05:12:45Z</dcterms:created>
  <dcterms:modified xsi:type="dcterms:W3CDTF">2023-09-14T07:23:47Z</dcterms:modified>
</cp:coreProperties>
</file>