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8" r:id="rId3"/>
    <p:sldId id="269" r:id="rId4"/>
    <p:sldId id="281" r:id="rId5"/>
    <p:sldId id="270" r:id="rId6"/>
    <p:sldId id="282" r:id="rId7"/>
    <p:sldId id="283" r:id="rId8"/>
    <p:sldId id="284" r:id="rId9"/>
    <p:sldId id="277" r:id="rId10"/>
    <p:sldId id="285" r:id="rId11"/>
    <p:sldId id="28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madia Utami" initials="YU" lastIdx="1" clrIdx="0">
    <p:extLst>
      <p:ext uri="{19B8F6BF-5375-455C-9EA6-DF929625EA0E}">
        <p15:presenceInfo xmlns:p15="http://schemas.microsoft.com/office/powerpoint/2012/main" xmlns="" userId="90219df4285406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373"/>
    <a:srgbClr val="52C9BD"/>
    <a:srgbClr val="52CBBE"/>
    <a:srgbClr val="FEC630"/>
    <a:srgbClr val="FF5969"/>
    <a:srgbClr val="00A0A8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1" autoAdjust="0"/>
    <p:restoredTop sz="73250" autoAdjust="0"/>
  </p:normalViewPr>
  <p:slideViewPr>
    <p:cSldViewPr snapToGrid="0">
      <p:cViewPr>
        <p:scale>
          <a:sx n="66" d="100"/>
          <a:sy n="66" d="100"/>
        </p:scale>
        <p:origin x="-1032" y="10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BEEA2-7840-4E68-BD07-623B765B713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3268A-FEF0-4129-B6EA-CE224F1B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monogatari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57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Hougen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Monogatari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=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Mengisahkan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pertempuran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Hougen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(Minamoto</a:t>
            </a:r>
            <a:r>
              <a:rPr lang="en-US" sz="1200" baseline="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no </a:t>
            </a:r>
            <a:r>
              <a:rPr lang="en-US" sz="1200" baseline="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Tametomo</a:t>
            </a:r>
            <a:r>
              <a:rPr lang="en-US" sz="1200" baseline="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)</a:t>
            </a:r>
            <a:endParaRPr lang="en-US" sz="1200" dirty="0" smtClean="0">
              <a:solidFill>
                <a:srgbClr val="FEC630"/>
              </a:solidFill>
              <a:latin typeface="Tw Cen MT" panose="020B06020201040206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Heiji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Monogatari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=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Mengisahkan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perjalanan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Tokiwa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(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selir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Minamoto no Yoshitomo)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dan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anak-anaknya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setelah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kekalahan</a:t>
            </a:r>
            <a:r>
              <a:rPr lang="en-US" sz="12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Minamoto.</a:t>
            </a:r>
          </a:p>
          <a:p>
            <a:r>
              <a:rPr lang="en-US" dirty="0" smtClean="0"/>
              <a:t>Heike </a:t>
            </a:r>
            <a:r>
              <a:rPr lang="en-US" dirty="0" err="1" smtClean="0"/>
              <a:t>Monogatari</a:t>
            </a:r>
            <a:r>
              <a:rPr lang="en-US" dirty="0" smtClean="0"/>
              <a:t>=</a:t>
            </a:r>
            <a:r>
              <a:rPr lang="en-US" dirty="0" err="1" smtClean="0"/>
              <a:t>Mengisahkan</a:t>
            </a:r>
            <a:r>
              <a:rPr lang="en-US" baseline="0" dirty="0" smtClean="0"/>
              <a:t> </a:t>
            </a:r>
            <a:r>
              <a:rPr lang="sv-SE" dirty="0" smtClean="0"/>
              <a:t>pertempuran antara Klan Taira dan Klan Minamoto dalam Perang Genpei.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Taiheiki</a:t>
            </a:r>
            <a:r>
              <a:rPr lang="en-US" dirty="0" smtClean="0"/>
              <a:t>=</a:t>
            </a:r>
            <a:r>
              <a:rPr lang="en-US" dirty="0" err="1" smtClean="0"/>
              <a:t>Mengisahkan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peperangan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keshogunan</a:t>
            </a:r>
            <a:r>
              <a:rPr lang="en-US" baseline="0" dirty="0" smtClean="0"/>
              <a:t> Ashikaga di Kyoto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kekaisaran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Godaigo</a:t>
            </a:r>
            <a:r>
              <a:rPr lang="en-US" baseline="0" dirty="0" smtClean="0"/>
              <a:t> di Yoshino.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Gikeiki</a:t>
            </a:r>
            <a:r>
              <a:rPr lang="en-US" dirty="0" smtClean="0"/>
              <a:t>=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Mengisahkan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ehidupan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menyedihkan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Minamoto no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Yoshitsune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Soga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Monogatari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Mengisahkan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pembalasan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dendam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Soga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bersaudara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0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62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Kojidan</a:t>
            </a:r>
            <a:r>
              <a:rPr lang="en-US" dirty="0" smtClean="0"/>
              <a:t>=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bangsawan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Shuui</a:t>
            </a:r>
            <a:r>
              <a:rPr lang="en-US" dirty="0" smtClean="0"/>
              <a:t> </a:t>
            </a:r>
            <a:r>
              <a:rPr lang="en-US" dirty="0" err="1" smtClean="0"/>
              <a:t>Monogatari</a:t>
            </a:r>
            <a:r>
              <a:rPr lang="en-US" dirty="0" smtClean="0"/>
              <a:t>=Kumpulan </a:t>
            </a:r>
            <a:r>
              <a:rPr lang="en-US" dirty="0" err="1" smtClean="0"/>
              <a:t>setsuwa</a:t>
            </a:r>
            <a:r>
              <a:rPr lang="en-US" dirty="0" smtClean="0"/>
              <a:t> yang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Dainagon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Monogatari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Kojidan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Jikkunshou</a:t>
            </a:r>
            <a:r>
              <a:rPr lang="en-US" dirty="0" smtClean="0"/>
              <a:t>=Kumpulan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setsuwa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khusus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pembelajaran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43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>
            <a:off x="3365518" y="1816336"/>
            <a:ext cx="880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MONOGATARI &amp; SETSUWA</a:t>
            </a:r>
            <a:endParaRPr lang="en-US" sz="60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312CB825-EAFB-4901-8C7E-D5477E0D31C8}"/>
              </a:ext>
            </a:extLst>
          </p:cNvPr>
          <p:cNvGrpSpPr/>
          <p:nvPr/>
        </p:nvGrpSpPr>
        <p:grpSpPr>
          <a:xfrm>
            <a:off x="5556262" y="463971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F202974-31A3-4642-B671-F0DBBB7B4663}"/>
              </a:ext>
            </a:extLst>
          </p:cNvPr>
          <p:cNvSpPr txBox="1"/>
          <p:nvPr/>
        </p:nvSpPr>
        <p:spPr>
          <a:xfrm>
            <a:off x="3987082" y="3010736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SASTRA ABAD PERTENGAHAN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9BCE1F0-A71E-4D4B-BE6A-A381604C28D2}"/>
              </a:ext>
            </a:extLst>
          </p:cNvPr>
          <p:cNvSpPr txBox="1"/>
          <p:nvPr/>
        </p:nvSpPr>
        <p:spPr>
          <a:xfrm>
            <a:off x="3987082" y="3759023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中世文学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9A27401-3327-4871-86AC-B461CA62C3AC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3A728384-87ED-4E87-8F78-97EB653FDC67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C0099890-786A-4F87-960D-5DADE5168909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87E322DA-3D39-4A36-A521-33E75DDBFF71}"/>
              </a:ext>
            </a:extLst>
          </p:cNvPr>
          <p:cNvSpPr/>
          <p:nvPr/>
        </p:nvSpPr>
        <p:spPr>
          <a:xfrm>
            <a:off x="-3672896" y="449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2330656" y="184725"/>
            <a:ext cx="2133820" cy="2133820"/>
            <a:chOff x="1733971" y="1629656"/>
            <a:chExt cx="2133820" cy="2133820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=""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829182" y="2203464"/>
              <a:ext cx="1943398" cy="856950"/>
              <a:chOff x="1882190" y="2362488"/>
              <a:chExt cx="1943398" cy="856950"/>
            </a:xfrm>
          </p:grpSpPr>
          <p:sp>
            <p:nvSpPr>
              <p:cNvPr id="43" name="TextBox 42">
                <a:extLst>
                  <a:ext uri="{FF2B5EF4-FFF2-40B4-BE49-F238E27FC236}">
                    <a16:creationId xmlns=""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362488"/>
                <a:ext cx="1943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BUKKYOU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=""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50106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SETSUWA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2686188" y="3757466"/>
            <a:ext cx="2133820" cy="2133820"/>
            <a:chOff x="1733971" y="4238282"/>
            <a:chExt cx="2133820" cy="2133820"/>
          </a:xfrm>
          <a:solidFill>
            <a:srgbClr val="FF5969"/>
          </a:solidFill>
        </p:grpSpPr>
        <p:sp>
          <p:nvSpPr>
            <p:cNvPr id="46" name="Oval 45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9182" y="4595126"/>
              <a:ext cx="1943398" cy="1187841"/>
              <a:chOff x="1882190" y="2145524"/>
              <a:chExt cx="1943398" cy="1187841"/>
            </a:xfrm>
            <a:grpFill/>
          </p:grpSpPr>
          <p:sp>
            <p:nvSpPr>
              <p:cNvPr id="48" name="TextBox 47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82190" y="2145524"/>
                <a:ext cx="19433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HOUBUTSU</a:t>
                </a:r>
              </a:p>
              <a:p>
                <a:pPr algn="ctr"/>
                <a:r>
                  <a:rPr lang="en-US" sz="2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SHUU</a:t>
                </a:r>
                <a:endParaRPr lang="en-US" sz="2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2190" y="2964033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Taira</a:t>
                </a:r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 no </a:t>
                </a:r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Yasuyori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4797004" y="2112796"/>
            <a:ext cx="2133820" cy="2133820"/>
            <a:chOff x="1733971" y="4238282"/>
            <a:chExt cx="2133820" cy="2133820"/>
          </a:xfrm>
        </p:grpSpPr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9182" y="4583376"/>
              <a:ext cx="1950243" cy="1409659"/>
              <a:chOff x="1882190" y="2133774"/>
              <a:chExt cx="1950243" cy="1409659"/>
            </a:xfrm>
          </p:grpSpPr>
          <p:sp>
            <p:nvSpPr>
              <p:cNvPr id="63" name="TextBox 62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89035" y="2133774"/>
                <a:ext cx="19433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HOSSHIN</a:t>
                </a:r>
              </a:p>
              <a:p>
                <a:pPr algn="ctr"/>
                <a:r>
                  <a:rPr lang="en-US" sz="2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SHUU</a:t>
                </a:r>
                <a:endParaRPr lang="en-US" sz="2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2190" y="2897102"/>
                <a:ext cx="19433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Kamo</a:t>
                </a:r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 no </a:t>
                </a:r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Choumei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6871723" y="713866"/>
            <a:ext cx="2133820" cy="2133820"/>
            <a:chOff x="1733971" y="4238282"/>
            <a:chExt cx="2133820" cy="2133820"/>
          </a:xfrm>
        </p:grpSpPr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9182" y="4754326"/>
              <a:ext cx="1943398" cy="1036211"/>
              <a:chOff x="1882190" y="2304724"/>
              <a:chExt cx="1943398" cy="1036211"/>
            </a:xfrm>
          </p:grpSpPr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82190" y="2304724"/>
                <a:ext cx="19433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KANKYO NO TOMO</a:t>
                </a:r>
                <a:endParaRPr lang="en-US" sz="2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2190" y="2971603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Keisei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7629932" y="3047400"/>
            <a:ext cx="2133820" cy="2133820"/>
            <a:chOff x="1733971" y="4238282"/>
            <a:chExt cx="2133820" cy="2133820"/>
          </a:xfrm>
        </p:grpSpPr>
        <p:sp>
          <p:nvSpPr>
            <p:cNvPr id="71" name="Oval 70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35542" y="4489352"/>
              <a:ext cx="1960028" cy="1532568"/>
              <a:chOff x="1888550" y="2039750"/>
              <a:chExt cx="1960028" cy="1532568"/>
            </a:xfrm>
          </p:grpSpPr>
          <p:sp>
            <p:nvSpPr>
              <p:cNvPr id="73" name="TextBox 72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905180" y="2039750"/>
                <a:ext cx="19433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SENJUU</a:t>
                </a:r>
              </a:p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SHOU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8550" y="2925987"/>
                <a:ext cx="19433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Pengarang</a:t>
                </a:r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 </a:t>
                </a:r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tidak</a:t>
                </a:r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 </a:t>
                </a:r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diketahui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5498808" y="4598480"/>
            <a:ext cx="2133820" cy="2133820"/>
            <a:chOff x="1733971" y="4238282"/>
            <a:chExt cx="2133820" cy="2133820"/>
          </a:xfrm>
        </p:grpSpPr>
        <p:sp>
          <p:nvSpPr>
            <p:cNvPr id="76" name="Oval 75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52C9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35542" y="4489352"/>
              <a:ext cx="1960028" cy="1255569"/>
              <a:chOff x="1888550" y="2039750"/>
              <a:chExt cx="1960028" cy="1255569"/>
            </a:xfrm>
          </p:grpSpPr>
          <p:sp>
            <p:nvSpPr>
              <p:cNvPr id="78" name="TextBox 77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905180" y="2039750"/>
                <a:ext cx="19433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SHASEKI</a:t>
                </a:r>
              </a:p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SHUU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8550" y="2925987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Mujou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2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74467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2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61">
              <a:extLst>
                <a:ext uri="{FF2B5EF4-FFF2-40B4-BE49-F238E27FC236}">
                  <a16:creationId xmlns:a16="http://schemas.microsoft.com/office/drawing/2014/main" xmlns="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xmlns="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87E322DA-3D39-4A36-A521-33E75DDBFF71}"/>
              </a:ext>
            </a:extLst>
          </p:cNvPr>
          <p:cNvSpPr/>
          <p:nvPr/>
        </p:nvSpPr>
        <p:spPr>
          <a:xfrm>
            <a:off x="-904254" y="-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2330656" y="184725"/>
            <a:ext cx="2133820" cy="2133820"/>
            <a:chOff x="1733971" y="1629656"/>
            <a:chExt cx="2133820" cy="2133820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=""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829182" y="2203464"/>
              <a:ext cx="1943398" cy="856950"/>
              <a:chOff x="1882190" y="2362488"/>
              <a:chExt cx="1943398" cy="856950"/>
            </a:xfrm>
          </p:grpSpPr>
          <p:sp>
            <p:nvSpPr>
              <p:cNvPr id="43" name="TextBox 42">
                <a:extLst>
                  <a:ext uri="{FF2B5EF4-FFF2-40B4-BE49-F238E27FC236}">
                    <a16:creationId xmlns=""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362488"/>
                <a:ext cx="1943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OTOGI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=""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50106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ZOUSHI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3492777" y="4062266"/>
            <a:ext cx="2133820" cy="2133820"/>
            <a:chOff x="1733971" y="4238282"/>
            <a:chExt cx="2133820" cy="2133820"/>
          </a:xfrm>
          <a:solidFill>
            <a:srgbClr val="FF5969"/>
          </a:solidFill>
        </p:grpSpPr>
        <p:sp>
          <p:nvSpPr>
            <p:cNvPr id="46" name="Oval 45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29182" y="4831039"/>
              <a:ext cx="19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ISSUN</a:t>
              </a:r>
            </a:p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BOUSHI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5603593" y="2417596"/>
            <a:ext cx="2133820" cy="2133820"/>
            <a:chOff x="1733971" y="4238282"/>
            <a:chExt cx="2133820" cy="2133820"/>
          </a:xfrm>
        </p:grpSpPr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06192" y="4889693"/>
              <a:ext cx="19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MONOGUSA</a:t>
              </a:r>
            </a:p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TAROU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7678312" y="1018666"/>
            <a:ext cx="2133820" cy="2133820"/>
            <a:chOff x="1733971" y="4238282"/>
            <a:chExt cx="2133820" cy="2133820"/>
          </a:xfrm>
        </p:grpSpPr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28649" y="4812176"/>
              <a:ext cx="19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BUNSHOU</a:t>
              </a:r>
            </a:p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ZOUSHI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D15C6488-0A8C-4F32-9A4D-7C308D3FB74D}"/>
              </a:ext>
            </a:extLst>
          </p:cNvPr>
          <p:cNvGrpSpPr/>
          <p:nvPr/>
        </p:nvGrpSpPr>
        <p:grpSpPr>
          <a:xfrm flipH="1">
            <a:off x="4516353" y="702531"/>
            <a:ext cx="853629" cy="707135"/>
            <a:chOff x="1801222" y="3059827"/>
            <a:chExt cx="853629" cy="707135"/>
          </a:xfrm>
        </p:grpSpPr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5D73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="" xmlns:a16="http://schemas.microsoft.com/office/drawing/2014/main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5D73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0F083849-6FF5-44B6-A966-0E99FE95DD1A}"/>
              </a:ext>
            </a:extLst>
          </p:cNvPr>
          <p:cNvSpPr txBox="1"/>
          <p:nvPr/>
        </p:nvSpPr>
        <p:spPr>
          <a:xfrm>
            <a:off x="5421821" y="299561"/>
            <a:ext cx="1992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Cerpen</a:t>
            </a:r>
            <a:r>
              <a:rPr lang="en-US" sz="20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 (</a:t>
            </a:r>
            <a:r>
              <a:rPr lang="en-US" sz="20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dongeng</a:t>
            </a:r>
            <a:r>
              <a:rPr lang="en-US" sz="20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) </a:t>
            </a:r>
            <a:r>
              <a:rPr lang="en-US" sz="20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bergambar</a:t>
            </a:r>
            <a:endParaRPr lang="en-US" sz="20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8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BC916508-F80D-434E-B066-812949E5DB94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F272CB9A-11DA-403F-8A2C-8ACABB9E55E3}"/>
              </a:ext>
            </a:extLst>
          </p:cNvPr>
          <p:cNvCxnSpPr/>
          <p:nvPr/>
        </p:nvCxnSpPr>
        <p:spPr>
          <a:xfrm>
            <a:off x="5260688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67E87360-F24A-47BA-928F-2F0179FA8620}"/>
              </a:ext>
            </a:extLst>
          </p:cNvPr>
          <p:cNvCxnSpPr/>
          <p:nvPr/>
        </p:nvCxnSpPr>
        <p:spPr>
          <a:xfrm>
            <a:off x="7217260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9470130" y="4023455"/>
            <a:ext cx="153851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92DD698-41EA-44B3-A338-53428D7D5050}"/>
              </a:ext>
            </a:extLst>
          </p:cNvPr>
          <p:cNvCxnSpPr/>
          <p:nvPr/>
        </p:nvCxnSpPr>
        <p:spPr>
          <a:xfrm>
            <a:off x="2715584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>
            <a:extLst>
              <a:ext uri="{FF2B5EF4-FFF2-40B4-BE49-F238E27FC236}">
                <a16:creationId xmlns:a16="http://schemas.microsoft.com/office/drawing/2014/main" xmlns="" id="{A2636062-43D3-463C-B6BD-741D547DE965}"/>
              </a:ext>
            </a:extLst>
          </p:cNvPr>
          <p:cNvSpPr/>
          <p:nvPr/>
        </p:nvSpPr>
        <p:spPr>
          <a:xfrm>
            <a:off x="4446753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xmlns="" id="{CDCB9A2B-6699-4804-99AE-7A924FDA4340}"/>
              </a:ext>
            </a:extLst>
          </p:cNvPr>
          <p:cNvSpPr/>
          <p:nvPr/>
        </p:nvSpPr>
        <p:spPr>
          <a:xfrm>
            <a:off x="4811084" y="3928205"/>
            <a:ext cx="190500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ircle: Hollow 29">
            <a:extLst>
              <a:ext uri="{FF2B5EF4-FFF2-40B4-BE49-F238E27FC236}">
                <a16:creationId xmlns:a16="http://schemas.microsoft.com/office/drawing/2014/main" xmlns="" id="{3A6CDF07-EF0B-4379-8FBF-3718BD896047}"/>
              </a:ext>
            </a:extLst>
          </p:cNvPr>
          <p:cNvSpPr/>
          <p:nvPr/>
        </p:nvSpPr>
        <p:spPr>
          <a:xfrm>
            <a:off x="4692021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Circle: Hollow 30">
            <a:extLst>
              <a:ext uri="{FF2B5EF4-FFF2-40B4-BE49-F238E27FC236}">
                <a16:creationId xmlns:a16="http://schemas.microsoft.com/office/drawing/2014/main" xmlns="" id="{FB3E2DCF-4068-4715-BD27-13370B541EAC}"/>
              </a:ext>
            </a:extLst>
          </p:cNvPr>
          <p:cNvSpPr/>
          <p:nvPr/>
        </p:nvSpPr>
        <p:spPr>
          <a:xfrm>
            <a:off x="4559149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xmlns="" id="{EA49CDC4-E9AD-4789-BEA6-BFF07A73111B}"/>
              </a:ext>
            </a:extLst>
          </p:cNvPr>
          <p:cNvCxnSpPr>
            <a:cxnSpLocks/>
          </p:cNvCxnSpPr>
          <p:nvPr/>
        </p:nvCxnSpPr>
        <p:spPr>
          <a:xfrm flipV="1">
            <a:off x="4906335" y="4370641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DD4A8794-EADF-4527-95C6-C9D6781E9C8E}"/>
              </a:ext>
            </a:extLst>
          </p:cNvPr>
          <p:cNvSpPr/>
          <p:nvPr/>
        </p:nvSpPr>
        <p:spPr>
          <a:xfrm>
            <a:off x="4844214" y="5378895"/>
            <a:ext cx="12424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4BE7D141-E60D-4B00-AA4B-1F588212DCAD}"/>
              </a:ext>
            </a:extLst>
          </p:cNvPr>
          <p:cNvSpPr txBox="1"/>
          <p:nvPr/>
        </p:nvSpPr>
        <p:spPr>
          <a:xfrm>
            <a:off x="3831978" y="3077042"/>
            <a:ext cx="22551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Kamakura</a:t>
            </a:r>
            <a:endParaRPr lang="en-US" sz="35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0A5C5A36-EC92-462F-BB70-6A797D63B1DD}"/>
              </a:ext>
            </a:extLst>
          </p:cNvPr>
          <p:cNvSpPr txBox="1"/>
          <p:nvPr/>
        </p:nvSpPr>
        <p:spPr>
          <a:xfrm>
            <a:off x="3831978" y="5413558"/>
            <a:ext cx="3201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Dipimpin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6" name="Arc 105">
            <a:extLst>
              <a:ext uri="{FF2B5EF4-FFF2-40B4-BE49-F238E27FC236}">
                <a16:creationId xmlns:a16="http://schemas.microsoft.com/office/drawing/2014/main" xmlns="" id="{E3730103-7F8D-4792-83EE-5FFC4A5D2274}"/>
              </a:ext>
            </a:extLst>
          </p:cNvPr>
          <p:cNvSpPr/>
          <p:nvPr/>
        </p:nvSpPr>
        <p:spPr>
          <a:xfrm rot="5400000">
            <a:off x="6710502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86694F26-80D5-467D-94C4-C9C860517F5F}"/>
              </a:ext>
            </a:extLst>
          </p:cNvPr>
          <p:cNvSpPr/>
          <p:nvPr/>
        </p:nvSpPr>
        <p:spPr>
          <a:xfrm>
            <a:off x="7074833" y="3928205"/>
            <a:ext cx="190500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ircle: Hollow 46">
            <a:extLst>
              <a:ext uri="{FF2B5EF4-FFF2-40B4-BE49-F238E27FC236}">
                <a16:creationId xmlns:a16="http://schemas.microsoft.com/office/drawing/2014/main" xmlns="" id="{B0789B4A-0620-4211-9109-6DBE9A07FE51}"/>
              </a:ext>
            </a:extLst>
          </p:cNvPr>
          <p:cNvSpPr/>
          <p:nvPr/>
        </p:nvSpPr>
        <p:spPr>
          <a:xfrm>
            <a:off x="6955770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Circle: Hollow 47">
            <a:extLst>
              <a:ext uri="{FF2B5EF4-FFF2-40B4-BE49-F238E27FC236}">
                <a16:creationId xmlns:a16="http://schemas.microsoft.com/office/drawing/2014/main" xmlns="" id="{9C63B36C-028C-4461-9179-02E81EA9B830}"/>
              </a:ext>
            </a:extLst>
          </p:cNvPr>
          <p:cNvSpPr/>
          <p:nvPr/>
        </p:nvSpPr>
        <p:spPr>
          <a:xfrm>
            <a:off x="6822898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15E6C7CE-0DCB-4A82-B08E-519AC3270B85}"/>
              </a:ext>
            </a:extLst>
          </p:cNvPr>
          <p:cNvCxnSpPr>
            <a:cxnSpLocks/>
          </p:cNvCxnSpPr>
          <p:nvPr/>
        </p:nvCxnSpPr>
        <p:spPr>
          <a:xfrm flipV="1">
            <a:off x="7170084" y="2642883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>
            <a:extLst>
              <a:ext uri="{FF2B5EF4-FFF2-40B4-BE49-F238E27FC236}">
                <a16:creationId xmlns:a16="http://schemas.microsoft.com/office/drawing/2014/main" xmlns="" id="{4CFE38F3-7830-46D8-95EE-69DB62ED465D}"/>
              </a:ext>
            </a:extLst>
          </p:cNvPr>
          <p:cNvSpPr/>
          <p:nvPr/>
        </p:nvSpPr>
        <p:spPr>
          <a:xfrm>
            <a:off x="7107963" y="2596527"/>
            <a:ext cx="12424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65F62DC2-C651-4B22-B4CB-1846861868F6}"/>
              </a:ext>
            </a:extLst>
          </p:cNvPr>
          <p:cNvSpPr txBox="1"/>
          <p:nvPr/>
        </p:nvSpPr>
        <p:spPr>
          <a:xfrm>
            <a:off x="6412390" y="4410747"/>
            <a:ext cx="1515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C7CBB"/>
                </a:solidFill>
                <a:latin typeface="Tw Cen MT" panose="020B0602020104020603" pitchFamily="34" charset="0"/>
              </a:rPr>
              <a:t>1221</a:t>
            </a:r>
            <a:endParaRPr lang="en-US" sz="4000" dirty="0">
              <a:solidFill>
                <a:srgbClr val="1C7CBB"/>
              </a:solidFill>
              <a:latin typeface="Tw Cen MT" panose="020B0602020104020603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44337E62-7F21-4CD3-9B0D-507A64DF7728}"/>
              </a:ext>
            </a:extLst>
          </p:cNvPr>
          <p:cNvSpPr txBox="1"/>
          <p:nvPr/>
        </p:nvSpPr>
        <p:spPr>
          <a:xfrm>
            <a:off x="5664811" y="1781827"/>
            <a:ext cx="3201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Pemberontakan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Joukyuu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Pengasingan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4" name="Arc 113">
            <a:extLst>
              <a:ext uri="{FF2B5EF4-FFF2-40B4-BE49-F238E27FC236}">
                <a16:creationId xmlns:a16="http://schemas.microsoft.com/office/drawing/2014/main" xmlns="" id="{FC85B459-7BA2-4C61-9178-E1CE5EFAEC56}"/>
              </a:ext>
            </a:extLst>
          </p:cNvPr>
          <p:cNvSpPr/>
          <p:nvPr/>
        </p:nvSpPr>
        <p:spPr>
          <a:xfrm>
            <a:off x="8948429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4A6EEA54-5314-432F-B5DF-B223248AB8AA}"/>
              </a:ext>
            </a:extLst>
          </p:cNvPr>
          <p:cNvSpPr/>
          <p:nvPr/>
        </p:nvSpPr>
        <p:spPr>
          <a:xfrm>
            <a:off x="9312760" y="3928205"/>
            <a:ext cx="190500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ircle: Hollow 55">
            <a:extLst>
              <a:ext uri="{FF2B5EF4-FFF2-40B4-BE49-F238E27FC236}">
                <a16:creationId xmlns:a16="http://schemas.microsoft.com/office/drawing/2014/main" xmlns="" id="{0C983C23-7914-456E-AA37-90FEEBD851C0}"/>
              </a:ext>
            </a:extLst>
          </p:cNvPr>
          <p:cNvSpPr/>
          <p:nvPr/>
        </p:nvSpPr>
        <p:spPr>
          <a:xfrm>
            <a:off x="9193697" y="3809142"/>
            <a:ext cx="428626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Circle: Hollow 56">
            <a:extLst>
              <a:ext uri="{FF2B5EF4-FFF2-40B4-BE49-F238E27FC236}">
                <a16:creationId xmlns:a16="http://schemas.microsoft.com/office/drawing/2014/main" xmlns="" id="{CD810234-B3DF-4AE8-B7F5-9B91C3FEE8A3}"/>
              </a:ext>
            </a:extLst>
          </p:cNvPr>
          <p:cNvSpPr/>
          <p:nvPr/>
        </p:nvSpPr>
        <p:spPr>
          <a:xfrm>
            <a:off x="9060825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xmlns="" id="{A61A79A1-830D-43A5-991E-41089FE309F5}"/>
              </a:ext>
            </a:extLst>
          </p:cNvPr>
          <p:cNvCxnSpPr>
            <a:cxnSpLocks/>
          </p:cNvCxnSpPr>
          <p:nvPr/>
        </p:nvCxnSpPr>
        <p:spPr>
          <a:xfrm flipV="1">
            <a:off x="9408011" y="4370641"/>
            <a:ext cx="0" cy="103338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xmlns="" id="{91D217BA-6735-41FC-ADDE-ADA84BF5E891}"/>
              </a:ext>
            </a:extLst>
          </p:cNvPr>
          <p:cNvSpPr/>
          <p:nvPr/>
        </p:nvSpPr>
        <p:spPr>
          <a:xfrm>
            <a:off x="9345890" y="5378895"/>
            <a:ext cx="124240" cy="1242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8710CEB2-4E11-44C6-A201-5DCB3EA9A265}"/>
              </a:ext>
            </a:extLst>
          </p:cNvPr>
          <p:cNvSpPr txBox="1"/>
          <p:nvPr/>
        </p:nvSpPr>
        <p:spPr>
          <a:xfrm>
            <a:off x="8625050" y="5503135"/>
            <a:ext cx="320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Keshogunan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Dimulai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AC17817C-AF36-4468-94FC-44DCFF825290}"/>
              </a:ext>
            </a:extLst>
          </p:cNvPr>
          <p:cNvSpPr txBox="1"/>
          <p:nvPr/>
        </p:nvSpPr>
        <p:spPr>
          <a:xfrm>
            <a:off x="3455349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SASTRA ABAD PERTENGAHAN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B347FCAE-CD51-47C1-A0E5-7FE287A79E42}"/>
              </a:ext>
            </a:extLst>
          </p:cNvPr>
          <p:cNvGrpSpPr/>
          <p:nvPr/>
        </p:nvGrpSpPr>
        <p:grpSpPr>
          <a:xfrm>
            <a:off x="6377562" y="878988"/>
            <a:ext cx="1434489" cy="190500"/>
            <a:chOff x="4679586" y="878988"/>
            <a:chExt cx="1434489" cy="190500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xmlns="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xmlns="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xmlns="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 L 0.73607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3" grpId="0" animBg="1"/>
      <p:bldP spid="104" grpId="0"/>
      <p:bldP spid="105" grpId="0"/>
      <p:bldP spid="106" grpId="0" animBg="1"/>
      <p:bldP spid="107" grpId="0" animBg="1"/>
      <p:bldP spid="108" grpId="0" animBg="1"/>
      <p:bldP spid="109" grpId="0" animBg="1"/>
      <p:bldP spid="111" grpId="0" animBg="1"/>
      <p:bldP spid="112" grpId="0"/>
      <p:bldP spid="113" grpId="0"/>
      <p:bldP spid="114" grpId="0" animBg="1"/>
      <p:bldP spid="115" grpId="0" animBg="1"/>
      <p:bldP spid="116" grpId="0" animBg="1"/>
      <p:bldP spid="117" grpId="0" animBg="1"/>
      <p:bldP spid="119" grpId="0" animBg="1"/>
      <p:bldP spid="121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005145" y="2332312"/>
            <a:ext cx="1168400" cy="2360918"/>
            <a:chOff x="10566616" y="963431"/>
            <a:chExt cx="1168400" cy="236091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A97C14D5-0388-44F5-AD76-F8BBAF179CD6}"/>
                </a:ext>
              </a:extLst>
            </p:cNvPr>
            <p:cNvSpPr/>
            <p:nvPr/>
          </p:nvSpPr>
          <p:spPr>
            <a:xfrm>
              <a:off x="10566616" y="96343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415808" y="188227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015" y="187346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0.73893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38292" y="598085"/>
            <a:ext cx="3404816" cy="11897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Cerita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mengisahkan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bangsawan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kerajaan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Zaman Heian.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A87830BE-EEF7-4034-8ABE-3212DB467DB4}"/>
              </a:ext>
            </a:extLst>
          </p:cNvPr>
          <p:cNvGrpSpPr/>
          <p:nvPr/>
        </p:nvGrpSpPr>
        <p:grpSpPr>
          <a:xfrm>
            <a:off x="4838292" y="2337437"/>
            <a:ext cx="1805441" cy="1866900"/>
            <a:chOff x="1387588" y="2209800"/>
            <a:chExt cx="1805441" cy="1866900"/>
          </a:xfrm>
        </p:grpSpPr>
        <p:sp>
          <p:nvSpPr>
            <p:cNvPr id="87" name="Rectangle: Top Corners Rounded 104">
              <a:extLst>
                <a:ext uri="{FF2B5EF4-FFF2-40B4-BE49-F238E27FC236}">
                  <a16:creationId xmlns:a16="http://schemas.microsoft.com/office/drawing/2014/main" xmlns="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5D8301A0-49D9-41A5-A227-2E35458E6401}"/>
                </a:ext>
              </a:extLst>
            </p:cNvPr>
            <p:cNvSpPr txBox="1"/>
            <p:nvPr/>
          </p:nvSpPr>
          <p:spPr>
            <a:xfrm>
              <a:off x="1387588" y="2353209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1201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4945222" y="3270887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4939553" y="3739991"/>
            <a:ext cx="1591582" cy="1349309"/>
            <a:chOff x="1488849" y="3612354"/>
            <a:chExt cx="1591582" cy="134930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MUMYOU</a:t>
              </a:r>
            </a:p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ZOUSHI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130666"/>
              <a:ext cx="15915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Putri</a:t>
              </a:r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</a:p>
            <a:p>
              <a:pPr algn="ctr"/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Fujiwara </a:t>
              </a:r>
              <a:r>
                <a:rPr lang="en-US" sz="1600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Shunzei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535" y="5048122"/>
            <a:ext cx="894354" cy="894352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2330656" y="184725"/>
            <a:ext cx="2133820" cy="2133820"/>
            <a:chOff x="1733971" y="1629656"/>
            <a:chExt cx="2133820" cy="2133820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829182" y="1941073"/>
              <a:ext cx="1943398" cy="1161226"/>
              <a:chOff x="1882190" y="2100097"/>
              <a:chExt cx="1943398" cy="1161226"/>
            </a:xfrm>
          </p:grpSpPr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100097"/>
                <a:ext cx="194339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GIKO</a:t>
                </a:r>
                <a:endPara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91991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7673657" y="2337437"/>
            <a:ext cx="1805441" cy="1866900"/>
            <a:chOff x="3884465" y="2209800"/>
            <a:chExt cx="1805441" cy="1866900"/>
          </a:xfrm>
          <a:solidFill>
            <a:srgbClr val="FEC630"/>
          </a:solidFill>
        </p:grpSpPr>
        <p:sp>
          <p:nvSpPr>
            <p:cNvPr id="33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1271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35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7780587" y="3270887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7773078" y="3745485"/>
            <a:ext cx="1591582" cy="1180804"/>
            <a:chOff x="1488849" y="3612354"/>
            <a:chExt cx="1591582" cy="118080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FUUYOU</a:t>
              </a:r>
            </a:p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WAKASHUU</a:t>
              </a:r>
              <a:endParaRPr lang="en-US" b="1" dirty="0">
                <a:solidFill>
                  <a:srgbClr val="FEC63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146827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Fujiwara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Tameie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636" y="5040234"/>
            <a:ext cx="907482" cy="907480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D15C6488-0A8C-4F32-9A4D-7C308D3FB74D}"/>
              </a:ext>
            </a:extLst>
          </p:cNvPr>
          <p:cNvGrpSpPr/>
          <p:nvPr/>
        </p:nvGrpSpPr>
        <p:grpSpPr>
          <a:xfrm flipH="1">
            <a:off x="8577541" y="1587994"/>
            <a:ext cx="853629" cy="707135"/>
            <a:chOff x="1801222" y="3059827"/>
            <a:chExt cx="853629" cy="707135"/>
          </a:xfrm>
        </p:grpSpPr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FEC6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FEC6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F083849-6FF5-44B6-A966-0E99FE95DD1A}"/>
              </a:ext>
            </a:extLst>
          </p:cNvPr>
          <p:cNvSpPr txBox="1"/>
          <p:nvPr/>
        </p:nvSpPr>
        <p:spPr>
          <a:xfrm>
            <a:off x="9497283" y="800644"/>
            <a:ext cx="19928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Buku </a:t>
            </a:r>
            <a:r>
              <a:rPr lang="en-US" sz="20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kompilasi</a:t>
            </a:r>
            <a:r>
              <a:rPr lang="en-US" sz="20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waka yang </a:t>
            </a:r>
            <a:r>
              <a:rPr lang="en-US" sz="20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dipilih</a:t>
            </a:r>
            <a:r>
              <a:rPr lang="en-US" sz="20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dari</a:t>
            </a:r>
            <a:r>
              <a:rPr lang="en-US" sz="20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waka yang </a:t>
            </a:r>
            <a:r>
              <a:rPr lang="en-US" sz="20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ada</a:t>
            </a:r>
            <a:r>
              <a:rPr lang="en-US" sz="20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dalam</a:t>
            </a:r>
            <a:r>
              <a:rPr lang="en-US" sz="2000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monogatari</a:t>
            </a:r>
            <a:endParaRPr lang="en-US" sz="2000" dirty="0">
              <a:solidFill>
                <a:srgbClr val="FEC630"/>
              </a:solidFill>
              <a:latin typeface="Tw Cen MT" panose="020B06020201040206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0F083849-6FF5-44B6-A966-0E99FE95DD1A}"/>
              </a:ext>
            </a:extLst>
          </p:cNvPr>
          <p:cNvSpPr txBox="1"/>
          <p:nvPr/>
        </p:nvSpPr>
        <p:spPr>
          <a:xfrm>
            <a:off x="2512795" y="3224446"/>
            <a:ext cx="1551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Kritik</a:t>
            </a:r>
            <a:r>
              <a:rPr lang="en-US" sz="20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sastra</a:t>
            </a:r>
            <a:endParaRPr lang="en-US" sz="20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153F4246-CEED-4D1E-87E9-AF831143E541}"/>
              </a:ext>
            </a:extLst>
          </p:cNvPr>
          <p:cNvGrpSpPr/>
          <p:nvPr/>
        </p:nvGrpSpPr>
        <p:grpSpPr>
          <a:xfrm>
            <a:off x="3871925" y="3424501"/>
            <a:ext cx="988771" cy="707135"/>
            <a:chOff x="1666080" y="3059827"/>
            <a:chExt cx="988771" cy="707135"/>
          </a:xfrm>
        </p:grpSpPr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802F08CF-D4D1-4A39-96BE-CB97F61D16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35920BBA-8F71-4702-91A3-44392F84AA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5957E49E-377D-42ED-BF4E-FAE1383236A1}"/>
              </a:ext>
            </a:extLst>
          </p:cNvPr>
          <p:cNvSpPr txBox="1"/>
          <p:nvPr/>
        </p:nvSpPr>
        <p:spPr>
          <a:xfrm>
            <a:off x="5542365" y="6318824"/>
            <a:ext cx="3294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6A6D1"/>
                </a:solidFill>
                <a:latin typeface="Tw Cen MT" panose="020B0602020104020603" pitchFamily="34" charset="0"/>
              </a:rPr>
              <a:t>SUDAH TIDAK ADA</a:t>
            </a:r>
            <a:endParaRPr lang="en-US" sz="2800" b="1" dirty="0">
              <a:solidFill>
                <a:srgbClr val="26A6D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7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2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85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45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95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45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0" grpId="0" animBg="1"/>
      <p:bldP spid="35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2330656" y="184725"/>
            <a:ext cx="2133820" cy="2133820"/>
            <a:chOff x="1733971" y="1629656"/>
            <a:chExt cx="2133820" cy="2133820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829182" y="1941073"/>
              <a:ext cx="1943398" cy="1161226"/>
              <a:chOff x="1882190" y="2100097"/>
              <a:chExt cx="1943398" cy="1161226"/>
            </a:xfrm>
          </p:grpSpPr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100097"/>
                <a:ext cx="194339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GIKO</a:t>
                </a:r>
                <a:endPara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91991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2831718" y="4425038"/>
            <a:ext cx="2133820" cy="2133820"/>
            <a:chOff x="1733971" y="4238282"/>
            <a:chExt cx="2133820" cy="2133820"/>
          </a:xfrm>
          <a:solidFill>
            <a:srgbClr val="FF5969"/>
          </a:solidFill>
        </p:grpSpPr>
        <p:sp>
          <p:nvSpPr>
            <p:cNvPr id="68" name="Oval 67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9182" y="4595126"/>
              <a:ext cx="1956699" cy="1288342"/>
              <a:chOff x="1882190" y="2145524"/>
              <a:chExt cx="1956699" cy="1288342"/>
            </a:xfrm>
            <a:grpFill/>
          </p:grpSpPr>
          <p:sp>
            <p:nvSpPr>
              <p:cNvPr id="70" name="TextBox 69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82190" y="2145524"/>
                <a:ext cx="19433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MATSURANOMIYA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95491" y="3064534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4737903" y="2892103"/>
            <a:ext cx="2133820" cy="2133820"/>
            <a:chOff x="1733971" y="4238282"/>
            <a:chExt cx="2133820" cy="2133820"/>
          </a:xfrm>
        </p:grpSpPr>
        <p:sp>
          <p:nvSpPr>
            <p:cNvPr id="73" name="Oval 72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8793" y="4779367"/>
              <a:ext cx="1957088" cy="892552"/>
              <a:chOff x="1881801" y="2329765"/>
              <a:chExt cx="1957088" cy="892552"/>
            </a:xfrm>
          </p:grpSpPr>
          <p:sp>
            <p:nvSpPr>
              <p:cNvPr id="75" name="TextBox 74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95491" y="2329765"/>
                <a:ext cx="1943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SUMIYOSHI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1801" y="2852985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6980235" y="1524514"/>
            <a:ext cx="2133820" cy="2133820"/>
            <a:chOff x="1733971" y="4238282"/>
            <a:chExt cx="2133820" cy="2133820"/>
          </a:xfrm>
        </p:grpSpPr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8793" y="4779367"/>
              <a:ext cx="1957088" cy="892552"/>
              <a:chOff x="1881801" y="2329765"/>
              <a:chExt cx="1957088" cy="892552"/>
            </a:xfrm>
          </p:grpSpPr>
          <p:sp>
            <p:nvSpPr>
              <p:cNvPr id="80" name="TextBox 79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95491" y="2329765"/>
                <a:ext cx="1943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IMA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1801" y="2852985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TORIKAEBAYA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9213057" y="155861"/>
            <a:ext cx="2133820" cy="2133820"/>
            <a:chOff x="1733971" y="4238282"/>
            <a:chExt cx="2133820" cy="2133820"/>
          </a:xfrm>
        </p:grpSpPr>
        <p:sp>
          <p:nvSpPr>
            <p:cNvPr id="97" name="Oval 96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="" xmlns:a16="http://schemas.microsoft.com/office/drawing/2014/main" id="{86506E16-4976-491D-872E-469294527B01}"/>
                </a:ext>
              </a:extLst>
            </p:cNvPr>
            <p:cNvGrpSpPr/>
            <p:nvPr/>
          </p:nvGrpSpPr>
          <p:grpSpPr>
            <a:xfrm>
              <a:off x="1828793" y="4416350"/>
              <a:ext cx="1960028" cy="1255569"/>
              <a:chOff x="1881801" y="1966748"/>
              <a:chExt cx="1960028" cy="1255569"/>
            </a:xfrm>
          </p:grpSpPr>
          <p:sp>
            <p:nvSpPr>
              <p:cNvPr id="99" name="TextBox 98">
                <a:extLst>
                  <a:ext uri="{FF2B5EF4-FFF2-40B4-BE49-F238E27FC236}">
                    <a16:creationId xmlns="" xmlns:a16="http://schemas.microsoft.com/office/drawing/2014/main" id="{479A66B0-42FC-4535-9518-E6319730B5CC}"/>
                  </a:ext>
                </a:extLst>
              </p:cNvPr>
              <p:cNvSpPr txBox="1"/>
              <p:nvPr/>
            </p:nvSpPr>
            <p:spPr>
              <a:xfrm>
                <a:off x="1898431" y="1966748"/>
                <a:ext cx="19433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IWA</a:t>
                </a:r>
              </a:p>
              <a:p>
                <a:pPr algn="ctr"/>
                <a:r>
                  <a:rPr 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SHIMIZU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="" xmlns:a16="http://schemas.microsoft.com/office/drawing/2014/main" id="{A0C8D843-8BF8-4452-8990-422F6F5FDBC8}"/>
                  </a:ext>
                </a:extLst>
              </p:cNvPr>
              <p:cNvSpPr txBox="1"/>
              <p:nvPr/>
            </p:nvSpPr>
            <p:spPr>
              <a:xfrm>
                <a:off x="1881801" y="2852985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44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38292" y="598085"/>
            <a:ext cx="3404816" cy="11897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Cerita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peperangan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ditulis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Kamakura-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Muromachi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sp>
        <p:nvSpPr>
          <p:cNvPr id="87" name="Rectangle: Top Corners Rounded 104">
            <a:extLst>
              <a:ext uri="{FF2B5EF4-FFF2-40B4-BE49-F238E27FC236}">
                <a16:creationId xmlns:a16="http://schemas.microsoft.com/office/drawing/2014/main" xmlns="" id="{F1B87F23-BD02-4DB3-947D-2F61C5B87FEF}"/>
              </a:ext>
            </a:extLst>
          </p:cNvPr>
          <p:cNvSpPr/>
          <p:nvPr/>
        </p:nvSpPr>
        <p:spPr>
          <a:xfrm>
            <a:off x="3869927" y="2516733"/>
            <a:ext cx="1591582" cy="1866900"/>
          </a:xfrm>
          <a:prstGeom prst="round2SameRect">
            <a:avLst>
              <a:gd name="adj1" fmla="val 12063"/>
              <a:gd name="adj2" fmla="val 0"/>
            </a:avLst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3869927" y="3450183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3864258" y="3919287"/>
            <a:ext cx="1591582" cy="1305323"/>
            <a:chOff x="1488849" y="3612354"/>
            <a:chExt cx="1591582" cy="130532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HOUGEN</a:t>
              </a:r>
            </a:p>
            <a:p>
              <a:pPr algn="ctr"/>
              <a:r>
                <a:rPr lang="en-US" sz="1700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MONOGATARI</a:t>
              </a:r>
              <a:endParaRPr lang="en-US" sz="1700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271346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Pengarang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tidak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diketahui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5227418"/>
            <a:ext cx="894354" cy="894352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2330656" y="184725"/>
            <a:ext cx="2133820" cy="2133820"/>
            <a:chOff x="1733971" y="1629656"/>
            <a:chExt cx="2133820" cy="2133820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829182" y="2046974"/>
              <a:ext cx="1943398" cy="1332324"/>
              <a:chOff x="1882190" y="2205998"/>
              <a:chExt cx="1943398" cy="1332324"/>
            </a:xfrm>
          </p:grpSpPr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205998"/>
                <a:ext cx="194339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GUNKI</a:t>
                </a:r>
                <a:endParaRPr lang="en-US" sz="4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91991"/>
                <a:ext cx="19433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</a:p>
              <a:p>
                <a:pPr algn="ctr"/>
                <a:r>
                  <a:rPr lang="en-US" b="1" u="sng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KAMAKURA</a:t>
                </a:r>
                <a:endParaRPr lang="en-US" b="1" u="sng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6155465" y="2516733"/>
            <a:ext cx="1805441" cy="1866900"/>
            <a:chOff x="3884464" y="2209800"/>
            <a:chExt cx="1805441" cy="1866900"/>
          </a:xfrm>
          <a:solidFill>
            <a:srgbClr val="FEC630"/>
          </a:solidFill>
        </p:grpSpPr>
        <p:sp>
          <p:nvSpPr>
            <p:cNvPr id="33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4" y="2350199"/>
              <a:ext cx="1805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Pertengahan</a:t>
              </a:r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 Abad 13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35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6262396" y="3450183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6254887" y="3924781"/>
            <a:ext cx="1623023" cy="1293224"/>
            <a:chOff x="1488849" y="3612354"/>
            <a:chExt cx="1623023" cy="129322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HEIJI</a:t>
              </a:r>
            </a:p>
            <a:p>
              <a:pPr algn="ctr"/>
              <a:r>
                <a:rPr lang="en-US" sz="1700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MONOGATARI</a:t>
              </a:r>
              <a:endParaRPr lang="en-US" sz="1700" b="1" dirty="0">
                <a:solidFill>
                  <a:srgbClr val="FEC63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520290" y="4259247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Pengarang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tidak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diketahui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445" y="5219530"/>
            <a:ext cx="907482" cy="90748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3919267-9DA5-4811-B4F4-94D72398E7FD}"/>
              </a:ext>
            </a:extLst>
          </p:cNvPr>
          <p:cNvSpPr txBox="1"/>
          <p:nvPr/>
        </p:nvSpPr>
        <p:spPr>
          <a:xfrm>
            <a:off x="3766128" y="2657131"/>
            <a:ext cx="1805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E6E7E9"/>
                </a:solidFill>
                <a:latin typeface="Tw Cen MT" panose="020B0602020104020603" pitchFamily="34" charset="0"/>
              </a:rPr>
              <a:t>Pertengahan</a:t>
            </a:r>
            <a:r>
              <a:rPr lang="en-US" sz="2400" b="1" dirty="0" smtClean="0">
                <a:solidFill>
                  <a:srgbClr val="E6E7E9"/>
                </a:solidFill>
                <a:latin typeface="Tw Cen MT" panose="020B0602020104020603" pitchFamily="34" charset="0"/>
              </a:rPr>
              <a:t> Abad 13</a:t>
            </a:r>
            <a:endParaRPr lang="en-US" sz="2400" b="1" dirty="0">
              <a:solidFill>
                <a:srgbClr val="E6E7E9"/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Rectangle: Top Corners Rounded 104">
            <a:extLst>
              <a:ext uri="{FF2B5EF4-FFF2-40B4-BE49-F238E27FC236}">
                <a16:creationId xmlns:a16="http://schemas.microsoft.com/office/drawing/2014/main" xmlns="" id="{F1B87F23-BD02-4DB3-947D-2F61C5B87FEF}"/>
              </a:ext>
            </a:extLst>
          </p:cNvPr>
          <p:cNvSpPr/>
          <p:nvPr/>
        </p:nvSpPr>
        <p:spPr>
          <a:xfrm>
            <a:off x="8482308" y="2516733"/>
            <a:ext cx="1591582" cy="1866900"/>
          </a:xfrm>
          <a:prstGeom prst="round2SameRect">
            <a:avLst>
              <a:gd name="adj1" fmla="val 12063"/>
              <a:gd name="adj2" fmla="val 0"/>
            </a:avLst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8482308" y="3450183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8476639" y="3919287"/>
            <a:ext cx="1591582" cy="1305323"/>
            <a:chOff x="1488849" y="3612354"/>
            <a:chExt cx="1591582" cy="130532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HEIKE</a:t>
              </a:r>
            </a:p>
            <a:p>
              <a:pPr algn="ctr"/>
              <a:r>
                <a:rPr lang="en-US" sz="1700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MONOGATARI</a:t>
              </a:r>
              <a:endParaRPr lang="en-US" sz="1700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271346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Pengarang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tidak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diketahui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621" y="5227418"/>
            <a:ext cx="894354" cy="89435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83919267-9DA5-4811-B4F4-94D72398E7FD}"/>
              </a:ext>
            </a:extLst>
          </p:cNvPr>
          <p:cNvSpPr txBox="1"/>
          <p:nvPr/>
        </p:nvSpPr>
        <p:spPr>
          <a:xfrm>
            <a:off x="8382439" y="2655942"/>
            <a:ext cx="1805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E6E7E9"/>
                </a:solidFill>
                <a:latin typeface="Tw Cen MT" panose="020B0602020104020603" pitchFamily="34" charset="0"/>
              </a:rPr>
              <a:t>Pertengahan</a:t>
            </a:r>
            <a:r>
              <a:rPr lang="en-US" sz="2400" b="1" dirty="0" smtClean="0">
                <a:solidFill>
                  <a:srgbClr val="E6E7E9"/>
                </a:solidFill>
                <a:latin typeface="Tw Cen MT" panose="020B0602020104020603" pitchFamily="34" charset="0"/>
              </a:rPr>
              <a:t> Abad 13</a:t>
            </a:r>
            <a:endParaRPr lang="en-US" sz="2400" b="1" dirty="0">
              <a:solidFill>
                <a:srgbClr val="E6E7E9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8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7" grpId="0" animBg="1"/>
      <p:bldP spid="90" grpId="0" animBg="1"/>
      <p:bldP spid="35" grpId="0" animBg="1"/>
      <p:bldP spid="49" grpId="0"/>
      <p:bldP spid="60" grpId="0" animBg="1"/>
      <p:bldP spid="61" grpId="0" animBg="1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38292" y="598085"/>
            <a:ext cx="3404816" cy="11897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Cerita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peperangan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ditulis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Kamakura-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Muromachi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sp>
        <p:nvSpPr>
          <p:cNvPr id="87" name="Rectangle: Top Corners Rounded 104">
            <a:extLst>
              <a:ext uri="{FF2B5EF4-FFF2-40B4-BE49-F238E27FC236}">
                <a16:creationId xmlns:a16="http://schemas.microsoft.com/office/drawing/2014/main" xmlns="" id="{F1B87F23-BD02-4DB3-947D-2F61C5B87FEF}"/>
              </a:ext>
            </a:extLst>
          </p:cNvPr>
          <p:cNvSpPr/>
          <p:nvPr/>
        </p:nvSpPr>
        <p:spPr>
          <a:xfrm>
            <a:off x="3869927" y="2516733"/>
            <a:ext cx="1591582" cy="1866900"/>
          </a:xfrm>
          <a:prstGeom prst="round2SameRect">
            <a:avLst>
              <a:gd name="adj1" fmla="val 12063"/>
              <a:gd name="adj2" fmla="val 0"/>
            </a:avLst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3869927" y="3450183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3864258" y="3919287"/>
            <a:ext cx="1591582" cy="1305323"/>
            <a:chOff x="1488849" y="3612354"/>
            <a:chExt cx="1591582" cy="130532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TAIHEIKI</a:t>
              </a:r>
              <a:endParaRPr lang="en-US" sz="1700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271346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Pengarang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tidak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diketahui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5227418"/>
            <a:ext cx="894354" cy="894352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2330656" y="184725"/>
            <a:ext cx="2133820" cy="2133820"/>
            <a:chOff x="1733971" y="1629656"/>
            <a:chExt cx="2133820" cy="2133820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829182" y="2046974"/>
              <a:ext cx="1943398" cy="1332324"/>
              <a:chOff x="1882190" y="2205998"/>
              <a:chExt cx="1943398" cy="1332324"/>
            </a:xfrm>
          </p:grpSpPr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205998"/>
                <a:ext cx="194339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GUNKI</a:t>
                </a:r>
                <a:endParaRPr lang="en-US" sz="4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91991"/>
                <a:ext cx="19433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</a:p>
              <a:p>
                <a:pPr algn="ctr"/>
                <a:r>
                  <a:rPr lang="en-US" b="1" u="sng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MUROMACHI</a:t>
                </a:r>
                <a:endParaRPr lang="en-US" b="1" u="sng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6155465" y="2516733"/>
            <a:ext cx="1805441" cy="1866900"/>
            <a:chOff x="3884464" y="2209800"/>
            <a:chExt cx="1805441" cy="1866900"/>
          </a:xfrm>
          <a:solidFill>
            <a:srgbClr val="FEC630"/>
          </a:solidFill>
        </p:grpSpPr>
        <p:sp>
          <p:nvSpPr>
            <p:cNvPr id="33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4" y="2350199"/>
              <a:ext cx="1805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Pertengahan</a:t>
              </a:r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 Abad 14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35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6262396" y="3450183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6254887" y="3924781"/>
            <a:ext cx="1623023" cy="1293224"/>
            <a:chOff x="1488849" y="3612354"/>
            <a:chExt cx="1623023" cy="129322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GIKEIKI</a:t>
              </a:r>
              <a:endParaRPr lang="en-US" sz="1700" b="1" dirty="0">
                <a:solidFill>
                  <a:srgbClr val="FEC63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520290" y="4259247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Pengarang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tidak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diketahui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445" y="5219530"/>
            <a:ext cx="907482" cy="90748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3919267-9DA5-4811-B4F4-94D72398E7FD}"/>
              </a:ext>
            </a:extLst>
          </p:cNvPr>
          <p:cNvSpPr txBox="1"/>
          <p:nvPr/>
        </p:nvSpPr>
        <p:spPr>
          <a:xfrm>
            <a:off x="3766128" y="2657131"/>
            <a:ext cx="1805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E6E7E9"/>
                </a:solidFill>
                <a:latin typeface="Tw Cen MT" panose="020B0602020104020603" pitchFamily="34" charset="0"/>
              </a:rPr>
              <a:t>Pertengahan</a:t>
            </a:r>
            <a:r>
              <a:rPr lang="en-US" sz="2400" b="1" dirty="0" smtClean="0">
                <a:solidFill>
                  <a:srgbClr val="E6E7E9"/>
                </a:solidFill>
                <a:latin typeface="Tw Cen MT" panose="020B0602020104020603" pitchFamily="34" charset="0"/>
              </a:rPr>
              <a:t> Abad 14</a:t>
            </a:r>
            <a:endParaRPr lang="en-US" sz="2400" b="1" dirty="0">
              <a:solidFill>
                <a:srgbClr val="E6E7E9"/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Rectangle: Top Corners Rounded 104">
            <a:extLst>
              <a:ext uri="{FF2B5EF4-FFF2-40B4-BE49-F238E27FC236}">
                <a16:creationId xmlns:a16="http://schemas.microsoft.com/office/drawing/2014/main" xmlns="" id="{F1B87F23-BD02-4DB3-947D-2F61C5B87FEF}"/>
              </a:ext>
            </a:extLst>
          </p:cNvPr>
          <p:cNvSpPr/>
          <p:nvPr/>
        </p:nvSpPr>
        <p:spPr>
          <a:xfrm>
            <a:off x="8482308" y="2516733"/>
            <a:ext cx="1591582" cy="1866900"/>
          </a:xfrm>
          <a:prstGeom prst="round2SameRect">
            <a:avLst>
              <a:gd name="adj1" fmla="val 12063"/>
              <a:gd name="adj2" fmla="val 0"/>
            </a:avLst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8482308" y="3450183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8476639" y="3919287"/>
            <a:ext cx="1591582" cy="1305323"/>
            <a:chOff x="1488849" y="3612354"/>
            <a:chExt cx="1591582" cy="130532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SOGA</a:t>
              </a:r>
            </a:p>
            <a:p>
              <a:pPr algn="ctr"/>
              <a:r>
                <a:rPr lang="en-US" sz="1700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MONOGATARI</a:t>
              </a:r>
              <a:endParaRPr lang="en-US" sz="1700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271346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Pengarang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tidak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diketahui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621" y="5227418"/>
            <a:ext cx="894354" cy="89435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83919267-9DA5-4811-B4F4-94D72398E7FD}"/>
              </a:ext>
            </a:extLst>
          </p:cNvPr>
          <p:cNvSpPr txBox="1"/>
          <p:nvPr/>
        </p:nvSpPr>
        <p:spPr>
          <a:xfrm>
            <a:off x="8382439" y="2655942"/>
            <a:ext cx="1805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E6E7E9"/>
                </a:solidFill>
                <a:latin typeface="Tw Cen MT" panose="020B0602020104020603" pitchFamily="34" charset="0"/>
              </a:rPr>
              <a:t>Pertengahan</a:t>
            </a:r>
            <a:r>
              <a:rPr lang="en-US" sz="2400" b="1" dirty="0" smtClean="0">
                <a:solidFill>
                  <a:srgbClr val="E6E7E9"/>
                </a:solidFill>
                <a:latin typeface="Tw Cen MT" panose="020B0602020104020603" pitchFamily="34" charset="0"/>
              </a:rPr>
              <a:t> Abad 14</a:t>
            </a:r>
            <a:endParaRPr lang="en-US" sz="2400" b="1" dirty="0">
              <a:solidFill>
                <a:srgbClr val="E6E7E9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2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7" grpId="0" animBg="1"/>
      <p:bldP spid="90" grpId="0" animBg="1"/>
      <p:bldP spid="35" grpId="0" animBg="1"/>
      <p:bldP spid="49" grpId="0"/>
      <p:bldP spid="60" grpId="0" animBg="1"/>
      <p:bldP spid="61" grpId="0" animBg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2330656" y="184725"/>
            <a:ext cx="2133820" cy="2133820"/>
            <a:chOff x="1733971" y="1629656"/>
            <a:chExt cx="2133820" cy="2133820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E913B4F1-0711-4F3D-94C3-109C7FECF599}"/>
                </a:ext>
              </a:extLst>
            </p:cNvPr>
            <p:cNvGrpSpPr/>
            <p:nvPr/>
          </p:nvGrpSpPr>
          <p:grpSpPr>
            <a:xfrm>
              <a:off x="1829182" y="2161976"/>
              <a:ext cx="1943398" cy="940323"/>
              <a:chOff x="1882190" y="2321000"/>
              <a:chExt cx="1943398" cy="940323"/>
            </a:xfrm>
          </p:grpSpPr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321000"/>
                <a:ext cx="194339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REKISHI</a:t>
                </a:r>
                <a:endParaRPr lang="en-US" sz="40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2891991"/>
                <a:ext cx="1943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MONOGATARI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3761552" y="3931553"/>
            <a:ext cx="2133820" cy="2133820"/>
            <a:chOff x="1733971" y="4238282"/>
            <a:chExt cx="2133820" cy="2133820"/>
          </a:xfrm>
          <a:solidFill>
            <a:srgbClr val="FF5969"/>
          </a:solidFill>
        </p:grpSpPr>
        <p:sp>
          <p:nvSpPr>
            <p:cNvPr id="68" name="Oval 67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29182" y="4833957"/>
              <a:ext cx="194339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MASU</a:t>
              </a:r>
            </a:p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KAGAMI</a:t>
              </a:r>
              <a:endParaRPr lang="en-US" sz="28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5667737" y="2398618"/>
            <a:ext cx="2133820" cy="2133820"/>
            <a:chOff x="1733971" y="4238282"/>
            <a:chExt cx="2133820" cy="2133820"/>
          </a:xfrm>
        </p:grpSpPr>
        <p:sp>
          <p:nvSpPr>
            <p:cNvPr id="73" name="Oval 72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42483" y="4779367"/>
              <a:ext cx="194339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GUKAN</a:t>
              </a:r>
            </a:p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SHOU</a:t>
              </a:r>
              <a:endParaRPr lang="en-US" sz="28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7910069" y="1031029"/>
            <a:ext cx="2133820" cy="2133820"/>
            <a:chOff x="1733971" y="4238282"/>
            <a:chExt cx="2133820" cy="2133820"/>
          </a:xfrm>
        </p:grpSpPr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29182" y="4612694"/>
              <a:ext cx="194339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JINNOU</a:t>
              </a:r>
            </a:p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SHOUTOUKI</a:t>
              </a:r>
              <a:endParaRPr lang="en-US" sz="28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596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2126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212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物語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説話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A87830BE-EEF7-4034-8ABE-3212DB467DB4}"/>
              </a:ext>
            </a:extLst>
          </p:cNvPr>
          <p:cNvGrpSpPr/>
          <p:nvPr/>
        </p:nvGrpSpPr>
        <p:grpSpPr>
          <a:xfrm>
            <a:off x="2976747" y="1518554"/>
            <a:ext cx="1805441" cy="1866900"/>
            <a:chOff x="1381919" y="2209800"/>
            <a:chExt cx="1805441" cy="1866900"/>
          </a:xfrm>
        </p:grpSpPr>
        <p:sp>
          <p:nvSpPr>
            <p:cNvPr id="87" name="Rectangle: Top Corners Rounded 104">
              <a:extLst>
                <a:ext uri="{FF2B5EF4-FFF2-40B4-BE49-F238E27FC236}">
                  <a16:creationId xmlns:a16="http://schemas.microsoft.com/office/drawing/2014/main" xmlns="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5D8301A0-49D9-41A5-A227-2E35458E6401}"/>
                </a:ext>
              </a:extLst>
            </p:cNvPr>
            <p:cNvSpPr txBox="1"/>
            <p:nvPr/>
          </p:nvSpPr>
          <p:spPr>
            <a:xfrm>
              <a:off x="1381919" y="2477871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1215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8721CE74-40AC-4223-B129-B3A270C7429B}"/>
              </a:ext>
            </a:extLst>
          </p:cNvPr>
          <p:cNvSpPr txBox="1"/>
          <p:nvPr/>
        </p:nvSpPr>
        <p:spPr>
          <a:xfrm>
            <a:off x="3083677" y="2921108"/>
            <a:ext cx="159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KOJIDAN</a:t>
            </a:r>
            <a:endParaRPr lang="en-US" sz="17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5747790" y="1518554"/>
            <a:ext cx="1805441" cy="1866900"/>
            <a:chOff x="3884465" y="2209800"/>
            <a:chExt cx="1805441" cy="1866900"/>
          </a:xfrm>
          <a:solidFill>
            <a:srgbClr val="FEC630"/>
          </a:solidFill>
        </p:grpSpPr>
        <p:sp>
          <p:nvSpPr>
            <p:cNvPr id="143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1221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45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5854720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Picture 148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658" y="4216111"/>
            <a:ext cx="907482" cy="907480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8250871" y="1518554"/>
            <a:ext cx="1805441" cy="1866900"/>
            <a:chOff x="3884465" y="2209800"/>
            <a:chExt cx="1805441" cy="1866900"/>
          </a:xfrm>
          <a:solidFill>
            <a:srgbClr val="FEC630"/>
          </a:solidFill>
        </p:grpSpPr>
        <p:sp>
          <p:nvSpPr>
            <p:cNvPr id="46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9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1252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8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8357801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52CBB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39" y="4216111"/>
            <a:ext cx="907482" cy="90748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FC94FF53-E358-452A-A5CE-3296318ABBE9}"/>
              </a:ext>
            </a:extLst>
          </p:cNvPr>
          <p:cNvSpPr txBox="1"/>
          <p:nvPr/>
        </p:nvSpPr>
        <p:spPr>
          <a:xfrm>
            <a:off x="3109786" y="3548523"/>
            <a:ext cx="159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A6A6A6"/>
                </a:solidFill>
                <a:latin typeface="Tw Cen MT" panose="020B0602020104020603" pitchFamily="34" charset="0"/>
              </a:rPr>
              <a:t>Minamoto no </a:t>
            </a:r>
            <a:r>
              <a:rPr lang="en-US" b="1" dirty="0" err="1" smtClean="0">
                <a:solidFill>
                  <a:srgbClr val="A6A6A6"/>
                </a:solidFill>
                <a:latin typeface="Tw Cen MT" panose="020B0602020104020603" pitchFamily="34" charset="0"/>
              </a:rPr>
              <a:t>Akikane</a:t>
            </a:r>
            <a:endParaRPr lang="en-US" b="1" dirty="0">
              <a:solidFill>
                <a:srgbClr val="A6A6A6"/>
              </a:solidFill>
              <a:latin typeface="Tw Cen MT" panose="020B06020201040206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8721CE74-40AC-4223-B129-B3A270C7429B}"/>
              </a:ext>
            </a:extLst>
          </p:cNvPr>
          <p:cNvSpPr txBox="1"/>
          <p:nvPr/>
        </p:nvSpPr>
        <p:spPr>
          <a:xfrm>
            <a:off x="5819778" y="2942363"/>
            <a:ext cx="15915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UJI SHUUI</a:t>
            </a:r>
          </a:p>
          <a:p>
            <a:pPr algn="ctr"/>
            <a:r>
              <a:rPr lang="en-US" sz="1700" b="1" dirty="0" smtClean="0">
                <a:solidFill>
                  <a:srgbClr val="FEC630"/>
                </a:solidFill>
                <a:latin typeface="Tw Cen MT" panose="020B0602020104020603" pitchFamily="34" charset="0"/>
              </a:rPr>
              <a:t>MONOGATARI</a:t>
            </a:r>
            <a:endParaRPr lang="en-US" sz="1700" b="1" dirty="0">
              <a:solidFill>
                <a:srgbClr val="FEC630"/>
              </a:solidFill>
              <a:latin typeface="Tw Cen MT" panose="020B06020201040206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FC94FF53-E358-452A-A5CE-3296318ABBE9}"/>
              </a:ext>
            </a:extLst>
          </p:cNvPr>
          <p:cNvSpPr txBox="1"/>
          <p:nvPr/>
        </p:nvSpPr>
        <p:spPr>
          <a:xfrm>
            <a:off x="5845887" y="3569778"/>
            <a:ext cx="159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A6A6A6"/>
                </a:solidFill>
                <a:latin typeface="Tw Cen MT" panose="020B0602020104020603" pitchFamily="34" charset="0"/>
              </a:rPr>
              <a:t>Pengarang</a:t>
            </a:r>
            <a:r>
              <a:rPr lang="en-US" b="1" dirty="0" smtClean="0">
                <a:solidFill>
                  <a:srgbClr val="A6A6A6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 smtClean="0">
                <a:solidFill>
                  <a:srgbClr val="A6A6A6"/>
                </a:solidFill>
                <a:latin typeface="Tw Cen MT" panose="020B0602020104020603" pitchFamily="34" charset="0"/>
              </a:rPr>
              <a:t>tidak</a:t>
            </a:r>
            <a:r>
              <a:rPr lang="en-US" b="1" dirty="0" smtClean="0">
                <a:solidFill>
                  <a:srgbClr val="A6A6A6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 smtClean="0">
                <a:solidFill>
                  <a:srgbClr val="A6A6A6"/>
                </a:solidFill>
                <a:latin typeface="Tw Cen MT" panose="020B0602020104020603" pitchFamily="34" charset="0"/>
              </a:rPr>
              <a:t>diketahui</a:t>
            </a:r>
            <a:endParaRPr lang="en-US" b="1" dirty="0">
              <a:solidFill>
                <a:srgbClr val="A6A6A6"/>
              </a:solidFill>
              <a:latin typeface="Tw Cen MT" panose="020B06020201040206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8721CE74-40AC-4223-B129-B3A270C7429B}"/>
              </a:ext>
            </a:extLst>
          </p:cNvPr>
          <p:cNvSpPr txBox="1"/>
          <p:nvPr/>
        </p:nvSpPr>
        <p:spPr>
          <a:xfrm>
            <a:off x="8306653" y="2950760"/>
            <a:ext cx="159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JIKKUNSHOU</a:t>
            </a:r>
            <a:endParaRPr lang="en-US" sz="1700" b="1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5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74467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2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5" grpId="0" animBg="1"/>
      <p:bldP spid="4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377</Words>
  <Application>Microsoft Office PowerPoint</Application>
  <PresentationFormat>Custom</PresentationFormat>
  <Paragraphs>159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174</cp:revision>
  <dcterms:created xsi:type="dcterms:W3CDTF">2017-01-05T13:17:27Z</dcterms:created>
  <dcterms:modified xsi:type="dcterms:W3CDTF">2018-12-05T10:29:54Z</dcterms:modified>
</cp:coreProperties>
</file>