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90EA0-4156-4E11-8BEA-D09DB786CBE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645E7-DD0D-42AB-80CD-FF89C0E2E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58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7768A2-3AF2-42A2-A2C6-4ABCE3AA3832}" type="slidenum">
              <a:rPr lang="en-US"/>
              <a:pPr/>
              <a:t>2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990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 smtClean="0">
              <a:latin typeface="Arial" panose="020B0604020202020204" pitchFamily="34" charset="0"/>
            </a:endParaRPr>
          </a:p>
        </p:txBody>
      </p:sp>
      <p:sp>
        <p:nvSpPr>
          <p:cNvPr id="77828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B9AEFE-C338-4E7E-9C04-FFA350FC2CD6}" type="datetime1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4/30/2020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77829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D59D23-CF2C-4D09-AACF-4C870259271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582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 smtClean="0">
              <a:latin typeface="Arial" panose="020B0604020202020204" pitchFamily="34" charset="0"/>
            </a:endParaRPr>
          </a:p>
        </p:txBody>
      </p:sp>
      <p:sp>
        <p:nvSpPr>
          <p:cNvPr id="79876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F224AD7-E642-440F-9FD6-97A3B2DBED6B}" type="datetime1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4/30/2020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79877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8E450E-74D0-4F1B-B18D-2C76198294E5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668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 smtClean="0">
              <a:latin typeface="Arial" panose="020B0604020202020204" pitchFamily="34" charset="0"/>
            </a:endParaRPr>
          </a:p>
        </p:txBody>
      </p:sp>
      <p:sp>
        <p:nvSpPr>
          <p:cNvPr id="81924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31CBD4-697E-4BA6-ABA8-6700EC094058}" type="datetime1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4/30/2020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81925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F62129-7E0B-4163-9A65-C110EF16E21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029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3CE4B-D825-4262-A931-DA82A05637A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3798-FFF2-4F1C-AB1C-353856006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1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3CE4B-D825-4262-A931-DA82A05637A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3798-FFF2-4F1C-AB1C-353856006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351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3CE4B-D825-4262-A931-DA82A05637A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3798-FFF2-4F1C-AB1C-353856006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3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469AB9-6DC1-4E72-9012-3FF404B09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1159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CE1FBB-9530-46C1-B1DE-C4BA26A97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409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3CE4B-D825-4262-A931-DA82A05637A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3798-FFF2-4F1C-AB1C-353856006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45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3CE4B-D825-4262-A931-DA82A05637A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3798-FFF2-4F1C-AB1C-353856006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878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3CE4B-D825-4262-A931-DA82A05637A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3798-FFF2-4F1C-AB1C-353856006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58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3CE4B-D825-4262-A931-DA82A05637A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3798-FFF2-4F1C-AB1C-353856006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002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3CE4B-D825-4262-A931-DA82A05637A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3798-FFF2-4F1C-AB1C-353856006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974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3CE4B-D825-4262-A931-DA82A05637A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3798-FFF2-4F1C-AB1C-353856006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80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3CE4B-D825-4262-A931-DA82A05637A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3798-FFF2-4F1C-AB1C-353856006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0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3CE4B-D825-4262-A931-DA82A05637A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23798-FFF2-4F1C-AB1C-353856006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702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3CE4B-D825-4262-A931-DA82A05637A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23798-FFF2-4F1C-AB1C-353856006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278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1"/>
            <a:ext cx="8534400" cy="7588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6600" b="1" dirty="0">
                <a:solidFill>
                  <a:srgbClr val="C00000"/>
                </a:solidFill>
                <a:latin typeface="Rockwell" panose="02060603020205020403" pitchFamily="18" charset="0"/>
              </a:rPr>
              <a:t>PATEN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1905000" y="1484313"/>
            <a:ext cx="7431088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dirty="0" err="1"/>
              <a:t>Hak</a:t>
            </a:r>
            <a:r>
              <a:rPr lang="en-US" sz="3600" dirty="0"/>
              <a:t> </a:t>
            </a:r>
            <a:r>
              <a:rPr lang="en-US" sz="3600" dirty="0" err="1"/>
              <a:t>eksklusif</a:t>
            </a:r>
            <a:r>
              <a:rPr lang="en-US" sz="3600" dirty="0"/>
              <a:t> yang </a:t>
            </a:r>
            <a:r>
              <a:rPr lang="en-US" sz="3600" dirty="0" err="1"/>
              <a:t>diberikan</a:t>
            </a:r>
            <a:r>
              <a:rPr lang="en-US" sz="3600" dirty="0"/>
              <a:t> </a:t>
            </a:r>
            <a:r>
              <a:rPr lang="en-US" sz="3600" dirty="0" err="1"/>
              <a:t>oleh</a:t>
            </a:r>
            <a:r>
              <a:rPr lang="en-US" sz="3600" dirty="0"/>
              <a:t> </a:t>
            </a:r>
            <a:r>
              <a:rPr lang="en-US" sz="3600" dirty="0" err="1"/>
              <a:t>negara</a:t>
            </a:r>
            <a:r>
              <a:rPr lang="en-US" sz="3600" dirty="0"/>
              <a:t> </a:t>
            </a:r>
            <a:r>
              <a:rPr lang="en-US" sz="3600" dirty="0" err="1"/>
              <a:t>kepada</a:t>
            </a:r>
            <a:r>
              <a:rPr lang="en-US" sz="3600" dirty="0"/>
              <a:t> inventor </a:t>
            </a:r>
            <a:r>
              <a:rPr lang="en-US" sz="3600" dirty="0" err="1"/>
              <a:t>atas</a:t>
            </a:r>
            <a:r>
              <a:rPr lang="en-US" sz="3600" dirty="0"/>
              <a:t> </a:t>
            </a:r>
            <a:r>
              <a:rPr lang="en-US" sz="3600" dirty="0" err="1"/>
              <a:t>hasil</a:t>
            </a:r>
            <a:r>
              <a:rPr lang="en-US" sz="3600" dirty="0"/>
              <a:t> </a:t>
            </a:r>
            <a:r>
              <a:rPr lang="en-US" sz="3600" dirty="0" err="1"/>
              <a:t>invensinya</a:t>
            </a:r>
            <a:r>
              <a:rPr lang="en-US" sz="3600" dirty="0"/>
              <a:t> di </a:t>
            </a:r>
            <a:r>
              <a:rPr lang="en-US" sz="3600" dirty="0" err="1"/>
              <a:t>bidang</a:t>
            </a:r>
            <a:r>
              <a:rPr lang="en-US" sz="3600" dirty="0"/>
              <a:t> </a:t>
            </a:r>
            <a:r>
              <a:rPr lang="en-US" sz="3600" dirty="0" err="1"/>
              <a:t>teknologi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jangka</a:t>
            </a:r>
            <a:r>
              <a:rPr lang="en-US" sz="3600" dirty="0"/>
              <a:t> </a:t>
            </a:r>
            <a:r>
              <a:rPr lang="en-US" sz="3600" dirty="0" err="1"/>
              <a:t>waktu</a:t>
            </a:r>
            <a:r>
              <a:rPr lang="en-US" sz="3600" dirty="0"/>
              <a:t> </a:t>
            </a:r>
            <a:r>
              <a:rPr lang="en-US" sz="3600" dirty="0" err="1"/>
              <a:t>tertentu</a:t>
            </a:r>
            <a:r>
              <a:rPr lang="en-US" sz="3600" dirty="0"/>
              <a:t> </a:t>
            </a:r>
            <a:r>
              <a:rPr lang="en-US" sz="3600" dirty="0" err="1"/>
              <a:t>melaksanakan</a:t>
            </a:r>
            <a:r>
              <a:rPr lang="en-US" sz="3600" dirty="0"/>
              <a:t> </a:t>
            </a:r>
            <a:r>
              <a:rPr lang="en-US" sz="3600" dirty="0" err="1"/>
              <a:t>sendiri</a:t>
            </a:r>
            <a:r>
              <a:rPr lang="en-US" sz="3600" dirty="0"/>
              <a:t> </a:t>
            </a:r>
            <a:r>
              <a:rPr lang="en-US" sz="3600" dirty="0" err="1"/>
              <a:t>invensi</a:t>
            </a:r>
            <a:r>
              <a:rPr lang="en-US" sz="3600" dirty="0"/>
              <a:t> </a:t>
            </a:r>
            <a:r>
              <a:rPr lang="en-US" sz="3600" dirty="0" err="1"/>
              <a:t>tersebut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memberikan</a:t>
            </a:r>
            <a:r>
              <a:rPr lang="en-US" sz="3600" dirty="0"/>
              <a:t> </a:t>
            </a:r>
            <a:r>
              <a:rPr lang="en-US" sz="3600" dirty="0" err="1"/>
              <a:t>persetujuan</a:t>
            </a:r>
            <a:r>
              <a:rPr lang="en-US" sz="3600" dirty="0"/>
              <a:t> </a:t>
            </a:r>
            <a:r>
              <a:rPr lang="en-US" sz="3600" dirty="0" err="1"/>
              <a:t>kepada</a:t>
            </a:r>
            <a:r>
              <a:rPr lang="en-US" sz="3600" dirty="0"/>
              <a:t> </a:t>
            </a:r>
            <a:r>
              <a:rPr lang="en-US" sz="3600" dirty="0" err="1"/>
              <a:t>pihak</a:t>
            </a:r>
            <a:r>
              <a:rPr lang="en-US" sz="3600" dirty="0"/>
              <a:t> lain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melaksanakannya</a:t>
            </a:r>
            <a:r>
              <a:rPr lang="en-US" sz="3600" dirty="0"/>
              <a:t>.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(Ps 1 </a:t>
            </a:r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Butir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 1 UU 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No. 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13 </a:t>
            </a:r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Tahun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 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2016)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19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37" name="Oval 21"/>
          <p:cNvSpPr>
            <a:spLocks noChangeArrowheads="1"/>
          </p:cNvSpPr>
          <p:nvPr/>
        </p:nvSpPr>
        <p:spPr bwMode="auto">
          <a:xfrm>
            <a:off x="2133600" y="3276600"/>
            <a:ext cx="4953000" cy="1371600"/>
          </a:xfrm>
          <a:prstGeom prst="ellipse">
            <a:avLst/>
          </a:prstGeom>
          <a:gradFill rotWithShape="1">
            <a:gsLst>
              <a:gs pos="0">
                <a:srgbClr val="CC0000"/>
              </a:gs>
              <a:gs pos="100000">
                <a:srgbClr val="5E0000"/>
              </a:gs>
            </a:gsLst>
            <a:path path="rect">
              <a:fillToRect r="100000" b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pic>
        <p:nvPicPr>
          <p:cNvPr id="60420" name="Picture 4" descr="j030525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33400"/>
            <a:ext cx="113823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1" name="WordArt 5"/>
          <p:cNvSpPr>
            <a:spLocks noChangeArrowheads="1" noChangeShapeType="1" noTextEdit="1"/>
          </p:cNvSpPr>
          <p:nvPr/>
        </p:nvSpPr>
        <p:spPr bwMode="auto">
          <a:xfrm>
            <a:off x="2286001" y="2362200"/>
            <a:ext cx="23526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Research</a:t>
            </a:r>
          </a:p>
        </p:txBody>
      </p:sp>
      <p:sp>
        <p:nvSpPr>
          <p:cNvPr id="60422" name="AutoShape 6"/>
          <p:cNvSpPr>
            <a:spLocks noChangeArrowheads="1"/>
          </p:cNvSpPr>
          <p:nvPr/>
        </p:nvSpPr>
        <p:spPr bwMode="auto">
          <a:xfrm>
            <a:off x="5410200" y="2438400"/>
            <a:ext cx="990600" cy="685800"/>
          </a:xfrm>
          <a:prstGeom prst="rightArrow">
            <a:avLst>
              <a:gd name="adj1" fmla="val 50000"/>
              <a:gd name="adj2" fmla="val 36111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60423" name="WordArt 7"/>
          <p:cNvSpPr>
            <a:spLocks noChangeArrowheads="1" noChangeShapeType="1" noTextEdit="1"/>
          </p:cNvSpPr>
          <p:nvPr/>
        </p:nvSpPr>
        <p:spPr bwMode="auto">
          <a:xfrm>
            <a:off x="7267576" y="2362200"/>
            <a:ext cx="23336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Invention</a:t>
            </a:r>
          </a:p>
        </p:txBody>
      </p:sp>
      <p:pic>
        <p:nvPicPr>
          <p:cNvPr id="60425" name="Picture 9" descr="Mengkud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0"/>
            <a:ext cx="1905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6" name="Picture 10" descr="Jengkol Wo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709613"/>
            <a:ext cx="16002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7" name="WordArt 11"/>
          <p:cNvSpPr>
            <a:spLocks noChangeArrowheads="1" noChangeShapeType="1" noTextEdit="1"/>
          </p:cNvSpPr>
          <p:nvPr/>
        </p:nvSpPr>
        <p:spPr bwMode="auto">
          <a:xfrm>
            <a:off x="6629400" y="419100"/>
            <a:ext cx="312420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rial" panose="020B0604020202020204" pitchFamily="34" charset="0"/>
              </a:rPr>
              <a:t>mengkudu  +  jengkol</a:t>
            </a:r>
          </a:p>
        </p:txBody>
      </p:sp>
      <p:sp>
        <p:nvSpPr>
          <p:cNvPr id="60428" name="AutoShape 12"/>
          <p:cNvSpPr>
            <a:spLocks noChangeArrowheads="1"/>
          </p:cNvSpPr>
          <p:nvPr/>
        </p:nvSpPr>
        <p:spPr bwMode="auto">
          <a:xfrm>
            <a:off x="8153400" y="838200"/>
            <a:ext cx="533400" cy="762000"/>
          </a:xfrm>
          <a:prstGeom prst="downArrow">
            <a:avLst>
              <a:gd name="adj1" fmla="val 50000"/>
              <a:gd name="adj2" fmla="val 35714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60429" name="WordArt 13"/>
          <p:cNvSpPr>
            <a:spLocks noChangeArrowheads="1" noChangeShapeType="1" noTextEdit="1"/>
          </p:cNvSpPr>
          <p:nvPr/>
        </p:nvSpPr>
        <p:spPr bwMode="auto">
          <a:xfrm>
            <a:off x="7010400" y="1819276"/>
            <a:ext cx="2743200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obat bau mulut</a:t>
            </a:r>
          </a:p>
        </p:txBody>
      </p:sp>
      <p:sp>
        <p:nvSpPr>
          <p:cNvPr id="60430" name="AutoShape 14"/>
          <p:cNvSpPr>
            <a:spLocks noChangeArrowheads="1"/>
          </p:cNvSpPr>
          <p:nvPr/>
        </p:nvSpPr>
        <p:spPr bwMode="auto">
          <a:xfrm>
            <a:off x="8153400" y="3276600"/>
            <a:ext cx="609600" cy="1447800"/>
          </a:xfrm>
          <a:prstGeom prst="downArrow">
            <a:avLst>
              <a:gd name="adj1" fmla="val 50000"/>
              <a:gd name="adj2" fmla="val 59375"/>
            </a:avLst>
          </a:prstGeom>
          <a:gradFill rotWithShape="1">
            <a:gsLst>
              <a:gs pos="0">
                <a:srgbClr val="5E0000"/>
              </a:gs>
              <a:gs pos="100000">
                <a:srgbClr val="CC00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60431" name="WordArt 15"/>
          <p:cNvSpPr>
            <a:spLocks noChangeArrowheads="1" noChangeShapeType="1" noTextEdit="1"/>
          </p:cNvSpPr>
          <p:nvPr/>
        </p:nvSpPr>
        <p:spPr bwMode="auto">
          <a:xfrm>
            <a:off x="2286000" y="5105400"/>
            <a:ext cx="2743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CC0000"/>
                </a:solidFill>
                <a:cs typeface="Arial" panose="020B0604020202020204" pitchFamily="34" charset="0"/>
              </a:rPr>
              <a:t>open for public</a:t>
            </a:r>
          </a:p>
        </p:txBody>
      </p:sp>
      <p:sp>
        <p:nvSpPr>
          <p:cNvPr id="60432" name="WordArt 16"/>
          <p:cNvSpPr>
            <a:spLocks noChangeArrowheads="1" noChangeShapeType="1" noTextEdit="1"/>
          </p:cNvSpPr>
          <p:nvPr/>
        </p:nvSpPr>
        <p:spPr bwMode="auto">
          <a:xfrm>
            <a:off x="7162800" y="5029200"/>
            <a:ext cx="2566988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Patent Office</a:t>
            </a:r>
          </a:p>
        </p:txBody>
      </p:sp>
      <p:sp>
        <p:nvSpPr>
          <p:cNvPr id="60433" name="WordArt 17"/>
          <p:cNvSpPr>
            <a:spLocks noChangeArrowheads="1" noChangeShapeType="1" noTextEdit="1"/>
          </p:cNvSpPr>
          <p:nvPr/>
        </p:nvSpPr>
        <p:spPr bwMode="auto">
          <a:xfrm>
            <a:off x="6076950" y="5867400"/>
            <a:ext cx="367665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Arial" panose="020B0604020202020204" pitchFamily="34" charset="0"/>
              </a:rPr>
              <a:t>examination of the requirements</a:t>
            </a:r>
          </a:p>
        </p:txBody>
      </p:sp>
      <p:sp>
        <p:nvSpPr>
          <p:cNvPr id="60434" name="WordArt 18"/>
          <p:cNvSpPr>
            <a:spLocks noChangeArrowheads="1" noChangeShapeType="1" noTextEdit="1"/>
          </p:cNvSpPr>
          <p:nvPr/>
        </p:nvSpPr>
        <p:spPr bwMode="auto">
          <a:xfrm>
            <a:off x="7267576" y="3733800"/>
            <a:ext cx="24098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rial" panose="020B0604020202020204" pitchFamily="34" charset="0"/>
              </a:rPr>
              <a:t>application for patent</a:t>
            </a:r>
          </a:p>
        </p:txBody>
      </p:sp>
      <p:sp>
        <p:nvSpPr>
          <p:cNvPr id="60435" name="AutoShape 19"/>
          <p:cNvSpPr>
            <a:spLocks noChangeArrowheads="1"/>
          </p:cNvSpPr>
          <p:nvPr/>
        </p:nvSpPr>
        <p:spPr bwMode="auto">
          <a:xfrm>
            <a:off x="5562600" y="5105400"/>
            <a:ext cx="1066800" cy="762000"/>
          </a:xfrm>
          <a:prstGeom prst="leftArrow">
            <a:avLst>
              <a:gd name="adj1" fmla="val 50000"/>
              <a:gd name="adj2" fmla="val 35000"/>
            </a:avLst>
          </a:pr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0436" name="WordArt 20"/>
          <p:cNvSpPr>
            <a:spLocks noChangeArrowheads="1" noChangeShapeType="1" noTextEdit="1"/>
          </p:cNvSpPr>
          <p:nvPr/>
        </p:nvSpPr>
        <p:spPr bwMode="auto">
          <a:xfrm>
            <a:off x="2590801" y="3657600"/>
            <a:ext cx="4086225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rial" panose="020B0604020202020204" pitchFamily="34" charset="0"/>
              </a:rPr>
              <a:t>patent granted for inventor</a:t>
            </a:r>
          </a:p>
          <a:p>
            <a:pPr algn="ctr"/>
            <a:r>
              <a:rPr lang="en-US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rial" panose="020B0604020202020204" pitchFamily="34" charset="0"/>
              </a:rPr>
              <a:t>as a reward</a:t>
            </a:r>
          </a:p>
        </p:txBody>
      </p:sp>
    </p:spTree>
    <p:extLst>
      <p:ext uri="{BB962C8B-B14F-4D97-AF65-F5344CB8AC3E}">
        <p14:creationId xmlns:p14="http://schemas.microsoft.com/office/powerpoint/2010/main" val="140305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0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60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6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60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60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60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7" grpId="0" animBg="1"/>
      <p:bldP spid="60421" grpId="0" animBg="1"/>
      <p:bldP spid="60422" grpId="0" animBg="1"/>
      <p:bldP spid="60423" grpId="0" animBg="1"/>
      <p:bldP spid="60427" grpId="0" animBg="1"/>
      <p:bldP spid="60428" grpId="0" animBg="1"/>
      <p:bldP spid="60429" grpId="0" animBg="1"/>
      <p:bldP spid="60430" grpId="0" animBg="1"/>
      <p:bldP spid="60431" grpId="0" animBg="1"/>
      <p:bldP spid="60432" grpId="0" animBg="1"/>
      <p:bldP spid="60433" grpId="0" animBg="1"/>
      <p:bldP spid="60434" grpId="0" animBg="1"/>
      <p:bldP spid="60435" grpId="0" animBg="1"/>
      <p:bldP spid="604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990600"/>
            <a:ext cx="7772400" cy="11430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HAK YANG DIMILIKI PEMEGANG PATEN</a:t>
            </a:r>
            <a:r>
              <a:rPr lang="en-GB" dirty="0">
                <a:solidFill>
                  <a:srgbClr val="FF0000"/>
                </a:solidFill>
              </a:rPr>
              <a:t/>
            </a:r>
            <a:br>
              <a:rPr lang="en-GB" dirty="0">
                <a:solidFill>
                  <a:srgbClr val="FF0000"/>
                </a:solidFill>
              </a:rPr>
            </a:b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2438400"/>
            <a:ext cx="7772400" cy="4114800"/>
          </a:xfrm>
        </p:spPr>
        <p:txBody>
          <a:bodyPr>
            <a:normAutofit/>
          </a:bodyPr>
          <a:lstStyle/>
          <a:p>
            <a:r>
              <a:rPr lang="en-US" sz="3200" dirty="0" err="1"/>
              <a:t>Hak</a:t>
            </a:r>
            <a:r>
              <a:rPr lang="en-US" sz="3200" dirty="0"/>
              <a:t> </a:t>
            </a:r>
            <a:r>
              <a:rPr lang="en-US" sz="3200" dirty="0" err="1"/>
              <a:t>eksklusif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melarang</a:t>
            </a:r>
            <a:r>
              <a:rPr lang="en-US" sz="3200" dirty="0"/>
              <a:t> orang lain</a:t>
            </a:r>
          </a:p>
          <a:p>
            <a:r>
              <a:rPr lang="en-US" sz="3200" dirty="0" err="1"/>
              <a:t>Memberi</a:t>
            </a:r>
            <a:r>
              <a:rPr lang="en-US" sz="3200" dirty="0"/>
              <a:t> </a:t>
            </a:r>
            <a:r>
              <a:rPr lang="en-US" sz="3200" dirty="0" err="1"/>
              <a:t>lisensi</a:t>
            </a:r>
            <a:endParaRPr lang="en-US" sz="3200" dirty="0"/>
          </a:p>
          <a:p>
            <a:r>
              <a:rPr lang="en-US" sz="3200" dirty="0" err="1"/>
              <a:t>Menggugat</a:t>
            </a:r>
            <a:r>
              <a:rPr lang="en-US" sz="3200" dirty="0"/>
              <a:t> </a:t>
            </a:r>
            <a:r>
              <a:rPr lang="en-US" sz="3200" dirty="0" err="1"/>
              <a:t>ganti</a:t>
            </a:r>
            <a:r>
              <a:rPr lang="en-US" sz="3200" dirty="0"/>
              <a:t> </a:t>
            </a:r>
            <a:r>
              <a:rPr lang="en-US" sz="3200" dirty="0" err="1"/>
              <a:t>rugi</a:t>
            </a:r>
            <a:endParaRPr lang="en-US" sz="3200" dirty="0"/>
          </a:p>
          <a:p>
            <a:r>
              <a:rPr lang="en-US" sz="3200" dirty="0" err="1"/>
              <a:t>Menuntut</a:t>
            </a:r>
            <a:r>
              <a:rPr lang="en-US" sz="3200" dirty="0"/>
              <a:t> orang yang </a:t>
            </a:r>
            <a:r>
              <a:rPr lang="en-US" sz="3200" dirty="0" err="1"/>
              <a:t>melanggar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44650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4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6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r>
              <a:rPr lang="en-US" sz="3600">
                <a:solidFill>
                  <a:srgbClr val="FF0000"/>
                </a:solidFill>
              </a:rPr>
              <a:t>PATEN dan PATEN SEDERHANA</a:t>
            </a:r>
            <a:endParaRPr lang="en-GB" sz="3600">
              <a:solidFill>
                <a:srgbClr val="FF0000"/>
              </a:solidFill>
            </a:endParaRPr>
          </a:p>
        </p:txBody>
      </p:sp>
      <p:graphicFrame>
        <p:nvGraphicFramePr>
          <p:cNvPr id="13395" name="Group 83"/>
          <p:cNvGraphicFramePr>
            <a:graphicFrameLocks noGrp="1"/>
          </p:cNvGraphicFramePr>
          <p:nvPr>
            <p:ph type="tbl" idx="1"/>
          </p:nvPr>
        </p:nvGraphicFramePr>
        <p:xfrm>
          <a:off x="2133600" y="1066800"/>
          <a:ext cx="7848600" cy="5491164"/>
        </p:xfrm>
        <a:graphic>
          <a:graphicData uri="http://schemas.openxmlformats.org/drawingml/2006/table">
            <a:tbl>
              <a:tblPr/>
              <a:tblGrid>
                <a:gridCol w="2209800"/>
                <a:gridCol w="2857500"/>
                <a:gridCol w="2781300"/>
              </a:tblGrid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Keterangan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Paten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Paten Sederhana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Jumlah Klaim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1 invensi atau beberapa yang merupakan satu kaseatuan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1 invensi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Masa Perlindungan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20 th (sejak penerimaan permohonan)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10 th (sejak penerimaan permohonan)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Pengumuman Permohonan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18 bln setelah tanggal penerimaan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3 bln setelah tanggal penerimaan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Jangka waktu pengajuan keberatan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6 bulan sejak diumumkan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3 bulan sejak diumumkan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5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Yang Diperiksan dalam Pemeriksaan Subtanstif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Kebaruan (Novelty), langkah inventif, dapat diterapkan dalam industri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Kebaruan (Novelty), dapat diterapkan dalam industri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Lama Pemeriksaan Subtantif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36 bln terhitung tgl penerimaan permohonan pemeriksaan subtantif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24 bln terhitung tgl penerimaan permohonan pemeriksaan subtantif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Obyek Paten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Produk dan Proses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</a:rPr>
                        <a:t>Produk dan Alat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357499"/>
      </p:ext>
    </p:extLst>
  </p:cSld>
  <p:clrMapOvr>
    <a:masterClrMapping/>
  </p:clrMapOvr>
  <p:transition spd="slow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773238"/>
            <a:ext cx="5715000" cy="3484562"/>
          </a:xfrm>
        </p:spPr>
        <p:txBody>
          <a:bodyPr/>
          <a:lstStyle/>
          <a:p>
            <a:pPr marL="465138" indent="-465138">
              <a:buNone/>
              <a:defRPr/>
            </a:pPr>
            <a:r>
              <a:rPr lang="sv-SE" sz="3600" dirty="0">
                <a:solidFill>
                  <a:schemeClr val="accent5">
                    <a:lumMod val="50000"/>
                  </a:schemeClr>
                </a:solidFill>
                <a:latin typeface="Verdana" pitchFamily="34" charset="0"/>
              </a:rPr>
              <a:t>1.	Harus baru (</a:t>
            </a:r>
            <a:r>
              <a:rPr lang="sv-SE" sz="3600" i="1" dirty="0">
                <a:solidFill>
                  <a:schemeClr val="accent5">
                    <a:lumMod val="50000"/>
                  </a:schemeClr>
                </a:solidFill>
                <a:latin typeface="Verdana" pitchFamily="34" charset="0"/>
              </a:rPr>
              <a:t>Novelty</a:t>
            </a:r>
            <a:r>
              <a:rPr lang="sv-SE" sz="3600" dirty="0">
                <a:solidFill>
                  <a:schemeClr val="accent5">
                    <a:lumMod val="50000"/>
                  </a:schemeClr>
                </a:solidFill>
                <a:latin typeface="Verdana" pitchFamily="34" charset="0"/>
              </a:rPr>
              <a:t>)</a:t>
            </a:r>
          </a:p>
          <a:p>
            <a:pPr marL="465138" indent="-465138">
              <a:buNone/>
              <a:defRPr/>
            </a:pPr>
            <a:r>
              <a:rPr lang="sv-SE" b="1" dirty="0">
                <a:solidFill>
                  <a:schemeClr val="accent5">
                    <a:lumMod val="50000"/>
                  </a:schemeClr>
                </a:solidFill>
                <a:latin typeface="Verdana" pitchFamily="34" charset="0"/>
              </a:rPr>
              <a:t>	</a:t>
            </a:r>
            <a:r>
              <a:rPr lang="sv-SE" dirty="0">
                <a:solidFill>
                  <a:schemeClr val="accent5">
                    <a:lumMod val="50000"/>
                  </a:schemeClr>
                </a:solidFill>
                <a:latin typeface="Verdana" pitchFamily="34" charset="0"/>
              </a:rPr>
              <a:t>Suatu invensi dianggap baru, jika pada tanggal penerimaan, invensi tersebut tidak sama dengan teknologi yang diungkapkan sebelumnya.</a:t>
            </a:r>
          </a:p>
          <a:p>
            <a:pPr marL="465138" indent="-465138">
              <a:buNone/>
              <a:defRPr/>
            </a:pPr>
            <a:endParaRPr lang="sv-SE" b="1" dirty="0">
              <a:solidFill>
                <a:srgbClr val="B65310"/>
              </a:solidFill>
              <a:latin typeface="Verdana" pitchFamily="34" charset="0"/>
            </a:endParaRPr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2238376" y="381000"/>
            <a:ext cx="79724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sv-SE" altLang="en-US" sz="2800" b="1">
                <a:solidFill>
                  <a:srgbClr val="C00000"/>
                </a:solidFill>
                <a:latin typeface="Arial" panose="020B0604020202020204" pitchFamily="34" charset="0"/>
              </a:rPr>
              <a:t>PERSYARATAN INVENSI YG DIBERI PATEN </a:t>
            </a:r>
          </a:p>
          <a:p>
            <a:pPr algn="ctr">
              <a:buClrTx/>
              <a:buFontTx/>
              <a:buNone/>
            </a:pPr>
            <a:r>
              <a:rPr lang="sv-SE" altLang="en-US" sz="2800" b="1" i="1">
                <a:solidFill>
                  <a:srgbClr val="C00000"/>
                </a:solidFill>
                <a:latin typeface="Arial" panose="020B0604020202020204" pitchFamily="34" charset="0"/>
              </a:rPr>
              <a:t>(Patentability)</a:t>
            </a:r>
            <a:endParaRPr lang="en-US" altLang="en-US" sz="2800" b="1" i="1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pic>
        <p:nvPicPr>
          <p:cNvPr id="76804" name="Picture 4" descr="Pensil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828800"/>
            <a:ext cx="294163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7742575"/>
      </p:ext>
    </p:extLst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773238"/>
            <a:ext cx="4572000" cy="4870450"/>
          </a:xfrm>
        </p:spPr>
        <p:txBody>
          <a:bodyPr/>
          <a:lstStyle/>
          <a:p>
            <a:pPr marL="465138" indent="-465138">
              <a:buNone/>
              <a:defRPr/>
            </a:pPr>
            <a:r>
              <a:rPr lang="sv-SE" dirty="0">
                <a:solidFill>
                  <a:schemeClr val="accent5">
                    <a:lumMod val="50000"/>
                  </a:schemeClr>
                </a:solidFill>
                <a:latin typeface="Verdana" pitchFamily="34" charset="0"/>
              </a:rPr>
              <a:t>2.	Memiliki langkah inventif (</a:t>
            </a:r>
            <a:r>
              <a:rPr lang="sv-SE" i="1" dirty="0">
                <a:solidFill>
                  <a:schemeClr val="accent5">
                    <a:lumMod val="50000"/>
                  </a:schemeClr>
                </a:solidFill>
                <a:latin typeface="Verdana" pitchFamily="34" charset="0"/>
              </a:rPr>
              <a:t>Inventive Step</a:t>
            </a:r>
            <a:r>
              <a:rPr lang="sv-SE" dirty="0">
                <a:solidFill>
                  <a:schemeClr val="accent5">
                    <a:lumMod val="50000"/>
                  </a:schemeClr>
                </a:solidFill>
                <a:latin typeface="Verdana" pitchFamily="34" charset="0"/>
              </a:rPr>
              <a:t>)</a:t>
            </a:r>
          </a:p>
          <a:p>
            <a:pPr marL="465138" indent="-465138">
              <a:buNone/>
              <a:defRPr/>
            </a:pPr>
            <a:r>
              <a:rPr lang="sv-SE" b="1" dirty="0">
                <a:solidFill>
                  <a:srgbClr val="B65310"/>
                </a:solidFill>
                <a:latin typeface="Verdana" pitchFamily="34" charset="0"/>
              </a:rPr>
              <a:t>	</a:t>
            </a:r>
            <a:r>
              <a:rPr lang="sv-SE" sz="2400" dirty="0">
                <a:solidFill>
                  <a:schemeClr val="accent5">
                    <a:lumMod val="50000"/>
                  </a:schemeClr>
                </a:solidFill>
                <a:latin typeface="Verdana" pitchFamily="34" charset="0"/>
              </a:rPr>
              <a:t>Suatu invensi mengandung langkap inventif, jika invensi tersebut bagi seorang yang mempunyai keahlian tertentu dibidang teknik merupakan hal yang tidak dapat diduga sebelumnya.</a:t>
            </a: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2667000" y="381000"/>
            <a:ext cx="7543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sv-SE" altLang="en-US" sz="2800">
                <a:solidFill>
                  <a:srgbClr val="C00000"/>
                </a:solidFill>
                <a:latin typeface="Arial" panose="020B0604020202020204" pitchFamily="34" charset="0"/>
                <a:cs typeface="FrankRuehl" panose="020E0503060101010101" pitchFamily="34" charset="-79"/>
              </a:rPr>
              <a:t>PERSYARATAN INVENSI YG DIBERI PATEN </a:t>
            </a:r>
          </a:p>
          <a:p>
            <a:pPr algn="ctr">
              <a:buClrTx/>
              <a:buFontTx/>
              <a:buNone/>
            </a:pPr>
            <a:r>
              <a:rPr lang="sv-SE" altLang="en-US" sz="2800" i="1">
                <a:solidFill>
                  <a:srgbClr val="C00000"/>
                </a:solidFill>
                <a:latin typeface="Arial" panose="020B0604020202020204" pitchFamily="34" charset="0"/>
                <a:cs typeface="FrankRuehl" panose="020E0503060101010101" pitchFamily="34" charset="-79"/>
              </a:rPr>
              <a:t>(Patentability)</a:t>
            </a:r>
            <a:endParaRPr lang="en-US" altLang="en-US" sz="2800" i="1">
              <a:solidFill>
                <a:srgbClr val="C00000"/>
              </a:solidFill>
              <a:latin typeface="Arial" panose="020B0604020202020204" pitchFamily="34" charset="0"/>
              <a:cs typeface="FrankRuehl" panose="020E0503060101010101" pitchFamily="34" charset="-79"/>
            </a:endParaRPr>
          </a:p>
        </p:txBody>
      </p:sp>
      <p:pic>
        <p:nvPicPr>
          <p:cNvPr id="78852" name="Picture 4" descr="Gunt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371600"/>
            <a:ext cx="4191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53" name="Picture 5" descr="Photo0036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8814" y="3189289"/>
            <a:ext cx="4929187" cy="352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7897929"/>
      </p:ext>
    </p:extLst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diterapkan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((Industrially Applicable/</a:t>
            </a:r>
          </a:p>
          <a:p>
            <a:pPr marL="0" indent="0">
              <a:buNone/>
            </a:pPr>
            <a:r>
              <a:rPr lang="en-US" dirty="0"/>
              <a:t>Useful =&gt; utility)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865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disk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0" y="4714875"/>
            <a:ext cx="21526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899" name="Picture 3" descr="cd_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428875"/>
            <a:ext cx="2209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00" name="Picture 4" descr="US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838200"/>
            <a:ext cx="1524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01" name="Right Arrow 6"/>
          <p:cNvSpPr>
            <a:spLocks noChangeArrowheads="1"/>
          </p:cNvSpPr>
          <p:nvPr/>
        </p:nvSpPr>
        <p:spPr bwMode="auto">
          <a:xfrm rot="-2742057">
            <a:off x="7457282" y="2647157"/>
            <a:ext cx="990600" cy="430213"/>
          </a:xfrm>
          <a:prstGeom prst="rightArrow">
            <a:avLst>
              <a:gd name="adj1" fmla="val 50000"/>
              <a:gd name="adj2" fmla="val 4092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altLang="en-US" sz="2400">
              <a:solidFill>
                <a:srgbClr val="6600CC"/>
              </a:solidFill>
              <a:latin typeface="Verdana" panose="020B0604030504040204" pitchFamily="34" charset="0"/>
            </a:endParaRPr>
          </a:p>
        </p:txBody>
      </p:sp>
      <p:sp>
        <p:nvSpPr>
          <p:cNvPr id="80902" name="Right Arrow 7"/>
          <p:cNvSpPr>
            <a:spLocks noChangeArrowheads="1"/>
          </p:cNvSpPr>
          <p:nvPr/>
        </p:nvSpPr>
        <p:spPr bwMode="auto">
          <a:xfrm rot="-2742057">
            <a:off x="4028282" y="5147469"/>
            <a:ext cx="990600" cy="430213"/>
          </a:xfrm>
          <a:prstGeom prst="rightArrow">
            <a:avLst>
              <a:gd name="adj1" fmla="val 50000"/>
              <a:gd name="adj2" fmla="val 4092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altLang="en-US" sz="2400">
              <a:solidFill>
                <a:srgbClr val="6600CC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4009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endParaRPr lang="en-US" altLang="en-US" smtClean="0"/>
          </a:p>
        </p:txBody>
      </p:sp>
      <p:pic>
        <p:nvPicPr>
          <p:cNvPr id="829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4" t="4543" b="908"/>
          <a:stretch>
            <a:fillRect/>
          </a:stretch>
        </p:blipFill>
        <p:spPr bwMode="auto">
          <a:xfrm>
            <a:off x="4595814" y="2944814"/>
            <a:ext cx="6072187" cy="360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2881313" y="1785938"/>
            <a:ext cx="4876800" cy="123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en-US" sz="2000" dirty="0" err="1"/>
              <a:t>Judul</a:t>
            </a:r>
            <a:r>
              <a:rPr lang="en-US" sz="2000" dirty="0"/>
              <a:t>: </a:t>
            </a:r>
            <a:r>
              <a:rPr lang="en-US" sz="2000" dirty="0">
                <a:solidFill>
                  <a:srgbClr val="9900CC"/>
                </a:solidFill>
              </a:rPr>
              <a:t>Rectangular Prayer Rug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en-US" sz="2000" dirty="0"/>
              <a:t>Inventor: Joseph N. </a:t>
            </a:r>
            <a:r>
              <a:rPr lang="en-US" sz="2000" dirty="0" err="1"/>
              <a:t>Kamoo</a:t>
            </a:r>
            <a:r>
              <a:rPr lang="en-US" sz="2000" dirty="0"/>
              <a:t> (Swiss)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en-US" sz="2000" dirty="0"/>
              <a:t>No. Paten: EP 0 004 996 (14-4-1979)</a:t>
            </a:r>
          </a:p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endParaRPr lang="en-US" sz="400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453064" y="285750"/>
            <a:ext cx="4986337" cy="1143000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en-US" sz="4300" dirty="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CONTOH PATEN</a:t>
            </a:r>
          </a:p>
        </p:txBody>
      </p:sp>
    </p:spTree>
    <p:extLst>
      <p:ext uri="{BB962C8B-B14F-4D97-AF65-F5344CB8AC3E}">
        <p14:creationId xmlns:p14="http://schemas.microsoft.com/office/powerpoint/2010/main" val="5205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Microsoft Office PowerPoint</Application>
  <PresentationFormat>Widescreen</PresentationFormat>
  <Paragraphs>64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FrankRuehl</vt:lpstr>
      <vt:lpstr>Garamond</vt:lpstr>
      <vt:lpstr>Rockwell</vt:lpstr>
      <vt:lpstr>Times New Roman</vt:lpstr>
      <vt:lpstr>Verdana</vt:lpstr>
      <vt:lpstr>Wingdings</vt:lpstr>
      <vt:lpstr>Wingdings 2</vt:lpstr>
      <vt:lpstr>Office Theme</vt:lpstr>
      <vt:lpstr>PATEN</vt:lpstr>
      <vt:lpstr>PowerPoint Presentation</vt:lpstr>
      <vt:lpstr>HAK YANG DIMILIKI PEMEGANG PATEN </vt:lpstr>
      <vt:lpstr>PATEN dan PATEN SEDERHANA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PATEN</dc:title>
  <dc:creator>User</dc:creator>
  <cp:lastModifiedBy>User</cp:lastModifiedBy>
  <cp:revision>1</cp:revision>
  <dcterms:created xsi:type="dcterms:W3CDTF">2020-04-30T09:06:28Z</dcterms:created>
  <dcterms:modified xsi:type="dcterms:W3CDTF">2020-04-30T09:07:13Z</dcterms:modified>
</cp:coreProperties>
</file>