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4" r:id="rId8"/>
    <p:sldId id="265" r:id="rId9"/>
    <p:sldId id="262" r:id="rId10"/>
    <p:sldId id="263" r:id="rId11"/>
    <p:sldId id="266" r:id="rId12"/>
    <p:sldId id="268" r:id="rId13"/>
    <p:sldId id="271" r:id="rId14"/>
    <p:sldId id="270" r:id="rId15"/>
    <p:sldId id="272" r:id="rId16"/>
    <p:sldId id="274" r:id="rId17"/>
    <p:sldId id="273" r:id="rId18"/>
    <p:sldId id="275" r:id="rId19"/>
    <p:sldId id="276" r:id="rId20"/>
    <p:sldId id="269" r:id="rId21"/>
    <p:sldId id="267" r:id="rId22"/>
    <p:sldId id="278" r:id="rId23"/>
    <p:sldId id="279" r:id="rId24"/>
    <p:sldId id="280" r:id="rId25"/>
    <p:sldId id="281" r:id="rId26"/>
    <p:sldId id="282" r:id="rId27"/>
    <p:sldId id="283"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734B7-2A9D-4A92-8A35-E513A021C3F5}" type="datetimeFigureOut">
              <a:rPr lang="id-ID" smtClean="0"/>
              <a:t>24/02/2020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D6498-313B-4E49-90CA-317E2C08D48F}" type="slidenum">
              <a:rPr lang="id-ID" smtClean="0"/>
              <a:t>‹#›</a:t>
            </a:fld>
            <a:endParaRPr lang="id-ID"/>
          </a:p>
        </p:txBody>
      </p:sp>
    </p:spTree>
    <p:extLst>
      <p:ext uri="{BB962C8B-B14F-4D97-AF65-F5344CB8AC3E}">
        <p14:creationId xmlns:p14="http://schemas.microsoft.com/office/powerpoint/2010/main" val="226679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E1422A7-61DF-4F8E-B095-017DA03BAE24}" type="slidenum">
              <a:rPr lang="id-ID" smtClean="0"/>
              <a:t>27</a:t>
            </a:fld>
            <a:endParaRPr lang="id-ID"/>
          </a:p>
        </p:txBody>
      </p:sp>
    </p:spTree>
    <p:extLst>
      <p:ext uri="{BB962C8B-B14F-4D97-AF65-F5344CB8AC3E}">
        <p14:creationId xmlns:p14="http://schemas.microsoft.com/office/powerpoint/2010/main" val="3843920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68103ED-F465-487C-A3C1-2FA812ABF146}" type="datetimeFigureOut">
              <a:rPr lang="id-ID" smtClean="0"/>
              <a:t>24/02/2020</a:t>
            </a:fld>
            <a:endParaRPr lang="id-ID"/>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id-ID"/>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9848FC2-54A8-4768-A88E-42F90E38FAB6}" type="slidenum">
              <a:rPr lang="id-ID" smtClean="0"/>
              <a:t>‹#›</a:t>
            </a:fld>
            <a:endParaRPr lang="id-ID"/>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310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229294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101153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878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406269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8103ED-F465-487C-A3C1-2FA812ABF146}" type="datetimeFigureOut">
              <a:rPr lang="id-ID" smtClean="0"/>
              <a:t>24/02/2020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420965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8103ED-F465-487C-A3C1-2FA812ABF146}" type="datetimeFigureOut">
              <a:rPr lang="id-ID" smtClean="0"/>
              <a:t>24/02/2020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15365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103ED-F465-487C-A3C1-2FA812ABF146}"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1725216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103ED-F465-487C-A3C1-2FA812ABF146}"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273302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103ED-F465-487C-A3C1-2FA812ABF146}"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209559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103ED-F465-487C-A3C1-2FA812ABF146}" type="datetimeFigureOut">
              <a:rPr lang="id-ID" smtClean="0"/>
              <a:t>24/02/2020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361468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72235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103ED-F465-487C-A3C1-2FA812ABF146}" type="datetimeFigureOut">
              <a:rPr lang="id-ID" smtClean="0"/>
              <a:t>24/02/2020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7313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103ED-F465-487C-A3C1-2FA812ABF146}" type="datetimeFigureOut">
              <a:rPr lang="id-ID" smtClean="0"/>
              <a:t>24/02/2020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146496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103ED-F465-487C-A3C1-2FA812ABF146}" type="datetimeFigureOut">
              <a:rPr lang="id-ID" smtClean="0"/>
              <a:t>24/02/2020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172555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260831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103ED-F465-487C-A3C1-2FA812ABF146}" type="datetimeFigureOut">
              <a:rPr lang="id-ID" smtClean="0"/>
              <a:t>24/02/2020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848FC2-54A8-4768-A88E-42F90E38FAB6}" type="slidenum">
              <a:rPr lang="id-ID" smtClean="0"/>
              <a:t>‹#›</a:t>
            </a:fld>
            <a:endParaRPr lang="id-ID"/>
          </a:p>
        </p:txBody>
      </p:sp>
    </p:spTree>
    <p:extLst>
      <p:ext uri="{BB962C8B-B14F-4D97-AF65-F5344CB8AC3E}">
        <p14:creationId xmlns:p14="http://schemas.microsoft.com/office/powerpoint/2010/main" val="401266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68103ED-F465-487C-A3C1-2FA812ABF146}" type="datetimeFigureOut">
              <a:rPr lang="id-ID" smtClean="0"/>
              <a:t>24/02/2020</a:t>
            </a:fld>
            <a:endParaRPr lang="id-ID"/>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9848FC2-54A8-4768-A88E-42F90E38FAB6}" type="slidenum">
              <a:rPr lang="id-ID" smtClean="0"/>
              <a:t>‹#›</a:t>
            </a:fld>
            <a:endParaRPr lang="id-ID"/>
          </a:p>
        </p:txBody>
      </p:sp>
    </p:spTree>
    <p:extLst>
      <p:ext uri="{BB962C8B-B14F-4D97-AF65-F5344CB8AC3E}">
        <p14:creationId xmlns:p14="http://schemas.microsoft.com/office/powerpoint/2010/main" val="162690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E48E-A6BD-4A88-ADAA-DF3E58E71D9E}"/>
              </a:ext>
            </a:extLst>
          </p:cNvPr>
          <p:cNvSpPr>
            <a:spLocks noGrp="1"/>
          </p:cNvSpPr>
          <p:nvPr>
            <p:ph type="ctrTitle"/>
          </p:nvPr>
        </p:nvSpPr>
        <p:spPr>
          <a:xfrm rot="21420000">
            <a:off x="970571" y="1968062"/>
            <a:ext cx="9755187" cy="1027681"/>
          </a:xfrm>
        </p:spPr>
        <p:txBody>
          <a:bodyPr>
            <a:normAutofit/>
          </a:bodyPr>
          <a:lstStyle/>
          <a:p>
            <a:r>
              <a:rPr lang="id-ID" sz="4400" dirty="0"/>
              <a:t>KARAKTERISTIK &amp; KOMPOSISI DAGING</a:t>
            </a:r>
          </a:p>
        </p:txBody>
      </p:sp>
      <p:sp>
        <p:nvSpPr>
          <p:cNvPr id="3" name="Subtitle 2">
            <a:extLst>
              <a:ext uri="{FF2B5EF4-FFF2-40B4-BE49-F238E27FC236}">
                <a16:creationId xmlns:a16="http://schemas.microsoft.com/office/drawing/2014/main" id="{604C27CC-4C06-4125-ACBF-5793E863CBEA}"/>
              </a:ext>
            </a:extLst>
          </p:cNvPr>
          <p:cNvSpPr>
            <a:spLocks noGrp="1"/>
          </p:cNvSpPr>
          <p:nvPr>
            <p:ph type="subTitle" idx="1"/>
          </p:nvPr>
        </p:nvSpPr>
        <p:spPr/>
        <p:txBody>
          <a:bodyPr/>
          <a:lstStyle/>
          <a:p>
            <a:r>
              <a:rPr lang="id-ID" dirty="0"/>
              <a:t>LABORATORIUM TEKNOLOGI HASIL TERNAK-20</a:t>
            </a:r>
            <a:r>
              <a:rPr lang="en-US" dirty="0"/>
              <a:t>20</a:t>
            </a:r>
            <a:r>
              <a:rPr lang="id-ID" dirty="0"/>
              <a:t> (PERTEMUAN 5 &amp; 6)</a:t>
            </a:r>
          </a:p>
        </p:txBody>
      </p:sp>
      <p:pic>
        <p:nvPicPr>
          <p:cNvPr id="4" name="Picture 3">
            <a:extLst>
              <a:ext uri="{FF2B5EF4-FFF2-40B4-BE49-F238E27FC236}">
                <a16:creationId xmlns:a16="http://schemas.microsoft.com/office/drawing/2014/main" id="{FCAD6CD9-50D5-4826-97E2-CC43DC6CA258}"/>
              </a:ext>
            </a:extLst>
          </p:cNvPr>
          <p:cNvPicPr>
            <a:picLocks noChangeAspect="1"/>
          </p:cNvPicPr>
          <p:nvPr/>
        </p:nvPicPr>
        <p:blipFill>
          <a:blip r:embed="rId2"/>
          <a:stretch>
            <a:fillRect/>
          </a:stretch>
        </p:blipFill>
        <p:spPr>
          <a:xfrm>
            <a:off x="196948" y="606225"/>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4055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ienceblogs.com/clock/wp-content/blogs.dir/458/files/2012/04/i-8fc757325c853d7f8d8990fc06bd38a4-muscle%20cont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7644038"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543657"/>
            <a:ext cx="500483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latin typeface="Cambria" pitchFamily="18" charset="0"/>
              </a:rPr>
              <a:t>MEKANISME KONTRAKSI DAN RELAKSASI OTOT</a:t>
            </a:r>
          </a:p>
        </p:txBody>
      </p:sp>
      <p:sp>
        <p:nvSpPr>
          <p:cNvPr id="4" name="TextBox 3"/>
          <p:cNvSpPr txBox="1"/>
          <p:nvPr/>
        </p:nvSpPr>
        <p:spPr>
          <a:xfrm>
            <a:off x="2971801" y="5562601"/>
            <a:ext cx="6761773"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a:latin typeface="Cambria" pitchFamily="18" charset="0"/>
              </a:rPr>
              <a:t>Pada</a:t>
            </a:r>
            <a:r>
              <a:rPr lang="en-US" sz="2000" dirty="0">
                <a:latin typeface="Cambria" pitchFamily="18" charset="0"/>
              </a:rPr>
              <a:t> </a:t>
            </a:r>
            <a:r>
              <a:rPr lang="en-US" sz="2000" dirty="0" err="1">
                <a:latin typeface="Cambria" pitchFamily="18" charset="0"/>
              </a:rPr>
              <a:t>saat</a:t>
            </a:r>
            <a:r>
              <a:rPr lang="en-US" sz="2000" dirty="0">
                <a:latin typeface="Cambria" pitchFamily="18" charset="0"/>
              </a:rPr>
              <a:t> </a:t>
            </a:r>
            <a:r>
              <a:rPr lang="en-US" sz="2000" dirty="0" err="1">
                <a:latin typeface="Cambria" pitchFamily="18" charset="0"/>
              </a:rPr>
              <a:t>kontraksi</a:t>
            </a:r>
            <a:r>
              <a:rPr lang="en-US" sz="2000" dirty="0">
                <a:latin typeface="Cambria" pitchFamily="18" charset="0"/>
              </a:rPr>
              <a:t>, </a:t>
            </a:r>
            <a:r>
              <a:rPr lang="en-US" sz="2000" dirty="0" err="1">
                <a:latin typeface="Cambria" pitchFamily="18" charset="0"/>
              </a:rPr>
              <a:t>filamen</a:t>
            </a:r>
            <a:r>
              <a:rPr lang="en-US" sz="2000" dirty="0">
                <a:latin typeface="Cambria" pitchFamily="18" charset="0"/>
              </a:rPr>
              <a:t> </a:t>
            </a:r>
            <a:r>
              <a:rPr lang="en-US" sz="2000" dirty="0" err="1">
                <a:latin typeface="Cambria" pitchFamily="18" charset="0"/>
              </a:rPr>
              <a:t>tebal</a:t>
            </a:r>
            <a:r>
              <a:rPr lang="en-US" sz="2000" dirty="0">
                <a:latin typeface="Cambria" pitchFamily="18" charset="0"/>
              </a:rPr>
              <a:t> </a:t>
            </a:r>
            <a:r>
              <a:rPr lang="en-US" sz="2000" dirty="0" err="1">
                <a:latin typeface="Cambria" pitchFamily="18" charset="0"/>
              </a:rPr>
              <a:t>dan</a:t>
            </a:r>
            <a:r>
              <a:rPr lang="en-US" sz="2000" dirty="0">
                <a:latin typeface="Cambria" pitchFamily="18" charset="0"/>
              </a:rPr>
              <a:t> tipis </a:t>
            </a:r>
            <a:r>
              <a:rPr lang="en-US" sz="2000" dirty="0" err="1">
                <a:latin typeface="Cambria" pitchFamily="18" charset="0"/>
              </a:rPr>
              <a:t>saling</a:t>
            </a:r>
            <a:r>
              <a:rPr lang="en-US" sz="2000" dirty="0">
                <a:latin typeface="Cambria" pitchFamily="18" charset="0"/>
              </a:rPr>
              <a:t> </a:t>
            </a:r>
            <a:r>
              <a:rPr lang="en-US" sz="2000" dirty="0" err="1">
                <a:latin typeface="Cambria" pitchFamily="18" charset="0"/>
              </a:rPr>
              <a:t>menarik</a:t>
            </a:r>
            <a:r>
              <a:rPr lang="en-US" sz="2000" dirty="0">
                <a:latin typeface="Cambria" pitchFamily="18" charset="0"/>
              </a:rPr>
              <a:t> (</a:t>
            </a:r>
            <a:r>
              <a:rPr lang="en-US" sz="2000" dirty="0" err="1">
                <a:latin typeface="Cambria" pitchFamily="18" charset="0"/>
              </a:rPr>
              <a:t>mendekat</a:t>
            </a:r>
            <a:r>
              <a:rPr lang="en-US" sz="2000" dirty="0">
                <a:latin typeface="Cambria" pitchFamily="18" charset="0"/>
              </a:rPr>
              <a:t>), </a:t>
            </a:r>
            <a:r>
              <a:rPr lang="en-US" sz="2000" dirty="0" err="1">
                <a:latin typeface="Cambria" pitchFamily="18" charset="0"/>
              </a:rPr>
              <a:t>sedangkan</a:t>
            </a:r>
            <a:r>
              <a:rPr lang="en-US" sz="2000" dirty="0">
                <a:latin typeface="Cambria" pitchFamily="18" charset="0"/>
              </a:rPr>
              <a:t> </a:t>
            </a:r>
            <a:r>
              <a:rPr lang="en-US" sz="2000" dirty="0" err="1">
                <a:latin typeface="Cambria" pitchFamily="18" charset="0"/>
              </a:rPr>
              <a:t>pada</a:t>
            </a:r>
            <a:r>
              <a:rPr lang="en-US" sz="2000" dirty="0">
                <a:latin typeface="Cambria" pitchFamily="18" charset="0"/>
              </a:rPr>
              <a:t> </a:t>
            </a:r>
            <a:r>
              <a:rPr lang="en-US" sz="2000" dirty="0" err="1">
                <a:latin typeface="Cambria" pitchFamily="18" charset="0"/>
              </a:rPr>
              <a:t>saat</a:t>
            </a:r>
            <a:r>
              <a:rPr lang="en-US" sz="2000" dirty="0">
                <a:latin typeface="Cambria" pitchFamily="18" charset="0"/>
              </a:rPr>
              <a:t> </a:t>
            </a:r>
            <a:r>
              <a:rPr lang="en-US" sz="2000" dirty="0" err="1">
                <a:latin typeface="Cambria" pitchFamily="18" charset="0"/>
              </a:rPr>
              <a:t>relaksasi</a:t>
            </a:r>
            <a:r>
              <a:rPr lang="en-US" sz="2000" dirty="0">
                <a:latin typeface="Cambria" pitchFamily="18" charset="0"/>
              </a:rPr>
              <a:t> </a:t>
            </a:r>
            <a:r>
              <a:rPr lang="en-US" sz="2000" dirty="0" err="1">
                <a:latin typeface="Cambria" pitchFamily="18" charset="0"/>
              </a:rPr>
              <a:t>kedua</a:t>
            </a:r>
            <a:r>
              <a:rPr lang="en-US" sz="2000" dirty="0">
                <a:latin typeface="Cambria" pitchFamily="18" charset="0"/>
              </a:rPr>
              <a:t> </a:t>
            </a:r>
            <a:r>
              <a:rPr lang="en-US" sz="2000" dirty="0" err="1">
                <a:latin typeface="Cambria" pitchFamily="18" charset="0"/>
              </a:rPr>
              <a:t>filamen</a:t>
            </a:r>
            <a:r>
              <a:rPr lang="en-US" sz="2000" dirty="0">
                <a:latin typeface="Cambria" pitchFamily="18" charset="0"/>
              </a:rPr>
              <a:t> </a:t>
            </a:r>
            <a:r>
              <a:rPr lang="en-US" sz="2000" dirty="0" err="1">
                <a:latin typeface="Cambria" pitchFamily="18" charset="0"/>
              </a:rPr>
              <a:t>saling</a:t>
            </a:r>
            <a:r>
              <a:rPr lang="en-US" sz="2000" dirty="0">
                <a:latin typeface="Cambria" pitchFamily="18" charset="0"/>
              </a:rPr>
              <a:t> </a:t>
            </a:r>
            <a:r>
              <a:rPr lang="en-US" sz="2000" dirty="0" err="1">
                <a:latin typeface="Cambria" pitchFamily="18" charset="0"/>
              </a:rPr>
              <a:t>menjauh</a:t>
            </a:r>
            <a:endParaRPr lang="en-US" sz="2000" dirty="0">
              <a:latin typeface="Cambria" pitchFamily="18" charset="0"/>
            </a:endParaRPr>
          </a:p>
        </p:txBody>
      </p:sp>
    </p:spTree>
    <p:extLst>
      <p:ext uri="{BB962C8B-B14F-4D97-AF65-F5344CB8AC3E}">
        <p14:creationId xmlns:p14="http://schemas.microsoft.com/office/powerpoint/2010/main" val="352461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0ACDF-B805-4557-8ACD-9DD940790D45}"/>
              </a:ext>
            </a:extLst>
          </p:cNvPr>
          <p:cNvSpPr/>
          <p:nvPr/>
        </p:nvSpPr>
        <p:spPr>
          <a:xfrm>
            <a:off x="1608160" y="2010732"/>
            <a:ext cx="9031961" cy="923330"/>
          </a:xfrm>
          <a:prstGeom prst="rect">
            <a:avLst/>
          </a:prstGeom>
          <a:solidFill>
            <a:srgbClr val="FFFF00"/>
          </a:solidFill>
        </p:spPr>
        <p:txBody>
          <a:bodyPr wrap="none" lIns="91440" tIns="45720" rIns="91440" bIns="45720">
            <a:spAutoFit/>
          </a:bodyPr>
          <a:lstStyle/>
          <a:p>
            <a:pPr algn="ctr"/>
            <a:r>
              <a:rPr lang="id-ID" sz="5400" b="0" cap="none" spc="0" dirty="0">
                <a:ln w="0"/>
                <a:solidFill>
                  <a:schemeClr val="accent1"/>
                </a:solidFill>
                <a:effectLst>
                  <a:outerShdw blurRad="38100" dist="25400" dir="5400000" algn="ctr" rotWithShape="0">
                    <a:srgbClr val="6E747A">
                      <a:alpha val="43000"/>
                    </a:srgbClr>
                  </a:outerShdw>
                </a:effectLst>
              </a:rPr>
              <a:t>KONVERSI OTOT MENJADI DAGING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4657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684" y="1295400"/>
            <a:ext cx="679099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33801" y="228600"/>
            <a:ext cx="5440657" cy="584775"/>
          </a:xfrm>
          <a:prstGeom prst="rect">
            <a:avLst/>
          </a:prstGeom>
          <a:noFill/>
        </p:spPr>
        <p:txBody>
          <a:bodyPr wrap="none" rtlCol="0">
            <a:spAutoFit/>
          </a:bodyPr>
          <a:lstStyle/>
          <a:p>
            <a:r>
              <a:rPr lang="en-US" sz="3200" b="1" dirty="0">
                <a:latin typeface="Calibri" pitchFamily="34" charset="0"/>
                <a:cs typeface="Calibri" pitchFamily="34" charset="0"/>
              </a:rPr>
              <a:t>METABOLISME POST-MORTEM</a:t>
            </a:r>
          </a:p>
        </p:txBody>
      </p:sp>
    </p:spTree>
    <p:extLst>
      <p:ext uri="{BB962C8B-B14F-4D97-AF65-F5344CB8AC3E}">
        <p14:creationId xmlns:p14="http://schemas.microsoft.com/office/powerpoint/2010/main" val="100708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457F7-0610-4248-91DD-AE2B7C9C222C}"/>
              </a:ext>
            </a:extLst>
          </p:cNvPr>
          <p:cNvSpPr/>
          <p:nvPr/>
        </p:nvSpPr>
        <p:spPr>
          <a:xfrm>
            <a:off x="586152" y="588893"/>
            <a:ext cx="10921220" cy="2862322"/>
          </a:xfrm>
          <a:prstGeom prst="rect">
            <a:avLst/>
          </a:prstGeom>
          <a:solidFill>
            <a:schemeClr val="accent3">
              <a:lumMod val="60000"/>
              <a:lumOff val="40000"/>
            </a:schemeClr>
          </a:solidFill>
        </p:spPr>
        <p:txBody>
          <a:bodyPr wrap="square">
            <a:spAutoFit/>
          </a:bodyPr>
          <a:lstStyle/>
          <a:p>
            <a:pPr marL="342900" lvl="0" indent="-342900" algn="just">
              <a:lnSpc>
                <a:spcPct val="150000"/>
              </a:lnSpc>
              <a:spcAft>
                <a:spcPts val="800"/>
              </a:spcAft>
              <a:buFont typeface="Arial" panose="020B0604020202020204" pitchFamily="34" charset="0"/>
              <a:buChar char="•"/>
              <a:tabLst>
                <a:tab pos="457200" algn="l"/>
              </a:tabLst>
            </a:pPr>
            <a:r>
              <a:rPr lang="id-ID" sz="2400" dirty="0">
                <a:latin typeface="Calibri" panose="020F0502020204030204" pitchFamily="34" charset="0"/>
                <a:ea typeface="Calibri" panose="020F0502020204030204" pitchFamily="34" charset="0"/>
                <a:cs typeface="Times New Roman" panose="02020603050405020304" pitchFamily="18" charset="0"/>
              </a:rPr>
              <a:t>Perubahan otot menjadi daging merupakan fase dari ternak hidup yang mengalami pemotongan dan menghasilkan daging untuk dikonsumsi.  Beberapa istilah dalam proses konversi otot menjadi daging, antara lain: Pre rigor, rigormortis dan post rigor. Masing-masing jenis ternak mempunyai masa rigor mortis yang berbeda-beda.</a:t>
            </a:r>
          </a:p>
        </p:txBody>
      </p:sp>
      <p:sp>
        <p:nvSpPr>
          <p:cNvPr id="3" name="Rectangle 2">
            <a:extLst>
              <a:ext uri="{FF2B5EF4-FFF2-40B4-BE49-F238E27FC236}">
                <a16:creationId xmlns:a16="http://schemas.microsoft.com/office/drawing/2014/main" id="{148C532C-78F7-4E2E-8EA1-062988A4AAFB}"/>
              </a:ext>
            </a:extLst>
          </p:cNvPr>
          <p:cNvSpPr/>
          <p:nvPr/>
        </p:nvSpPr>
        <p:spPr>
          <a:xfrm>
            <a:off x="586152" y="2839958"/>
            <a:ext cx="10921219" cy="2410916"/>
          </a:xfrm>
          <a:prstGeom prst="rect">
            <a:avLst/>
          </a:prstGeom>
          <a:solidFill>
            <a:srgbClr val="00B0F0"/>
          </a:solidFill>
        </p:spPr>
        <p:txBody>
          <a:bodyPr wrap="square">
            <a:spAutoFit/>
          </a:bodyPr>
          <a:lstStyle/>
          <a:p>
            <a:pPr marL="342900" lvl="0" indent="-342900" algn="just">
              <a:lnSpc>
                <a:spcPct val="150000"/>
              </a:lnSpc>
              <a:spcAft>
                <a:spcPts val="800"/>
              </a:spcAft>
              <a:buFont typeface="Arial" panose="020B0604020202020204" pitchFamily="34" charset="0"/>
              <a:buChar char="•"/>
              <a:tabLst>
                <a:tab pos="457200" algn="l"/>
              </a:tabLst>
            </a:pPr>
            <a:r>
              <a:rPr lang="id-ID" sz="2400" dirty="0">
                <a:latin typeface="Calibri" panose="020F0502020204030204" pitchFamily="34" charset="0"/>
                <a:ea typeface="Calibri" panose="020F0502020204030204" pitchFamily="34" charset="0"/>
                <a:cs typeface="Times New Roman" panose="02020603050405020304" pitchFamily="18" charset="0"/>
              </a:rPr>
              <a:t>Selama proses perubahan otot menjadi daging terjadi beberapa hal, antara lain :</a:t>
            </a:r>
          </a:p>
          <a:p>
            <a:pPr marL="342900" lvl="0" indent="-342900" algn="just">
              <a:lnSpc>
                <a:spcPct val="150000"/>
              </a:lnSpc>
              <a:spcAft>
                <a:spcPts val="0"/>
              </a:spcAft>
              <a:buFont typeface="+mj-lt"/>
              <a:buAutoNum type="arabicPeriod"/>
            </a:pPr>
            <a:r>
              <a:rPr lang="id-ID" sz="2400" dirty="0">
                <a:latin typeface="Calibri" panose="020F0502020204030204" pitchFamily="34" charset="0"/>
                <a:ea typeface="Calibri" panose="020F0502020204030204" pitchFamily="34" charset="0"/>
                <a:cs typeface="Times New Roman" panose="02020603050405020304" pitchFamily="18" charset="0"/>
              </a:rPr>
              <a:t>Glikolisis anaerob</a:t>
            </a:r>
          </a:p>
          <a:p>
            <a:pPr marL="342900" lvl="0" indent="-342900" algn="just">
              <a:lnSpc>
                <a:spcPct val="150000"/>
              </a:lnSpc>
              <a:spcAft>
                <a:spcPts val="0"/>
              </a:spcAft>
              <a:buFont typeface="+mj-lt"/>
              <a:buAutoNum type="arabicPeriod"/>
            </a:pPr>
            <a:r>
              <a:rPr lang="id-ID" sz="2400" dirty="0">
                <a:latin typeface="Calibri" panose="020F0502020204030204" pitchFamily="34" charset="0"/>
                <a:ea typeface="Calibri" panose="020F0502020204030204" pitchFamily="34" charset="0"/>
                <a:cs typeface="Times New Roman" panose="02020603050405020304" pitchFamily="18" charset="0"/>
              </a:rPr>
              <a:t>Rigormortis/kekakuan otot</a:t>
            </a:r>
          </a:p>
          <a:p>
            <a:pPr marL="342900" lvl="0" indent="-342900" algn="just">
              <a:lnSpc>
                <a:spcPct val="150000"/>
              </a:lnSpc>
              <a:spcAft>
                <a:spcPts val="800"/>
              </a:spcAft>
              <a:buFont typeface="+mj-lt"/>
              <a:buAutoNum type="arabicPeriod"/>
            </a:pPr>
            <a:r>
              <a:rPr lang="id-ID" sz="2400" dirty="0">
                <a:latin typeface="Calibri" panose="020F0502020204030204" pitchFamily="34" charset="0"/>
                <a:ea typeface="Calibri" panose="020F0502020204030204" pitchFamily="34" charset="0"/>
                <a:cs typeface="Times New Roman" panose="02020603050405020304" pitchFamily="18" charset="0"/>
              </a:rPr>
              <a:t>Terjadi perubahan pH</a:t>
            </a:r>
          </a:p>
        </p:txBody>
      </p:sp>
    </p:spTree>
    <p:extLst>
      <p:ext uri="{BB962C8B-B14F-4D97-AF65-F5344CB8AC3E}">
        <p14:creationId xmlns:p14="http://schemas.microsoft.com/office/powerpoint/2010/main" val="33395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78737" y="1125538"/>
            <a:ext cx="7620399" cy="931862"/>
            <a:chOff x="990600" y="2242066"/>
            <a:chExt cx="7620399" cy="931862"/>
          </a:xfrm>
        </p:grpSpPr>
        <p:sp>
          <p:nvSpPr>
            <p:cNvPr id="2" name="TextBox 1"/>
            <p:cNvSpPr txBox="1"/>
            <p:nvPr/>
          </p:nvSpPr>
          <p:spPr>
            <a:xfrm>
              <a:off x="990600" y="2242066"/>
              <a:ext cx="2908745"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latin typeface="Calibri" pitchFamily="34" charset="0"/>
                  <a:cs typeface="Calibri" pitchFamily="34" charset="0"/>
                </a:rPr>
                <a:t>GLUKOSA (GULA) + OKSIGEN</a:t>
              </a:r>
            </a:p>
            <a:p>
              <a:endParaRPr lang="en-US" b="1" dirty="0">
                <a:latin typeface="Calibri" pitchFamily="34" charset="0"/>
                <a:cs typeface="Calibri" pitchFamily="34" charset="0"/>
              </a:endParaRPr>
            </a:p>
            <a:p>
              <a:r>
                <a:rPr lang="en-US" b="1" dirty="0">
                  <a:latin typeface="Calibri" pitchFamily="34" charset="0"/>
                  <a:cs typeface="Calibri" pitchFamily="34" charset="0"/>
                </a:rPr>
                <a:t>C</a:t>
              </a:r>
              <a:r>
                <a:rPr lang="en-US" b="1" baseline="-25000" dirty="0">
                  <a:latin typeface="Calibri" pitchFamily="34" charset="0"/>
                  <a:cs typeface="Calibri" pitchFamily="34" charset="0"/>
                </a:rPr>
                <a:t>6</a:t>
              </a:r>
              <a:r>
                <a:rPr lang="en-US" b="1" dirty="0">
                  <a:latin typeface="Calibri" pitchFamily="34" charset="0"/>
                  <a:cs typeface="Calibri" pitchFamily="34" charset="0"/>
                </a:rPr>
                <a:t>H</a:t>
              </a:r>
              <a:r>
                <a:rPr lang="en-US" b="1" baseline="-25000" dirty="0">
                  <a:latin typeface="Calibri" pitchFamily="34" charset="0"/>
                  <a:cs typeface="Calibri" pitchFamily="34" charset="0"/>
                </a:rPr>
                <a:t>12</a:t>
              </a:r>
              <a:r>
                <a:rPr lang="en-US" b="1" dirty="0">
                  <a:latin typeface="Calibri" pitchFamily="34" charset="0"/>
                  <a:cs typeface="Calibri" pitchFamily="34" charset="0"/>
                </a:rPr>
                <a:t>O</a:t>
              </a:r>
              <a:r>
                <a:rPr lang="en-US" b="1" baseline="-25000" dirty="0">
                  <a:latin typeface="Calibri" pitchFamily="34" charset="0"/>
                  <a:cs typeface="Calibri" pitchFamily="34" charset="0"/>
                </a:rPr>
                <a:t>6</a:t>
              </a:r>
              <a:r>
                <a:rPr lang="en-US" b="1" dirty="0">
                  <a:latin typeface="Calibri" pitchFamily="34" charset="0"/>
                  <a:cs typeface="Calibri" pitchFamily="34" charset="0"/>
                </a:rPr>
                <a:t>    + 6 O</a:t>
              </a:r>
              <a:r>
                <a:rPr lang="en-US" b="1" baseline="-25000" dirty="0">
                  <a:latin typeface="Calibri" pitchFamily="34" charset="0"/>
                  <a:cs typeface="Calibri" pitchFamily="34" charset="0"/>
                </a:rPr>
                <a:t>2</a:t>
              </a:r>
            </a:p>
          </p:txBody>
        </p:sp>
        <p:sp>
          <p:nvSpPr>
            <p:cNvPr id="3" name="Right Arrow 2"/>
            <p:cNvSpPr/>
            <p:nvPr/>
          </p:nvSpPr>
          <p:spPr bwMode="auto">
            <a:xfrm>
              <a:off x="4495800" y="2457231"/>
              <a:ext cx="457200" cy="3137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
          <p:nvSpPr>
            <p:cNvPr id="4" name="TextBox 3"/>
            <p:cNvSpPr txBox="1"/>
            <p:nvPr/>
          </p:nvSpPr>
          <p:spPr>
            <a:xfrm>
              <a:off x="5169864" y="2250598"/>
              <a:ext cx="3441135"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latin typeface="Calibri" pitchFamily="34" charset="0"/>
                  <a:cs typeface="Calibri" pitchFamily="34" charset="0"/>
                </a:rPr>
                <a:t>KARBONDIOKSIDA + AIR + ENERGI</a:t>
              </a:r>
            </a:p>
            <a:p>
              <a:endParaRPr lang="en-US" b="1" dirty="0">
                <a:latin typeface="Calibri" pitchFamily="34" charset="0"/>
                <a:cs typeface="Calibri" pitchFamily="34" charset="0"/>
              </a:endParaRPr>
            </a:p>
            <a:p>
              <a:r>
                <a:rPr lang="en-US" b="1" dirty="0">
                  <a:latin typeface="Calibri" pitchFamily="34" charset="0"/>
                  <a:cs typeface="Calibri" pitchFamily="34" charset="0"/>
                </a:rPr>
                <a:t>6 CO</a:t>
              </a:r>
              <a:r>
                <a:rPr lang="en-US" b="1" baseline="-25000" dirty="0">
                  <a:latin typeface="Calibri" pitchFamily="34" charset="0"/>
                  <a:cs typeface="Calibri" pitchFamily="34" charset="0"/>
                </a:rPr>
                <a:t>2</a:t>
              </a:r>
              <a:r>
                <a:rPr lang="en-US" b="1" dirty="0">
                  <a:latin typeface="Calibri" pitchFamily="34" charset="0"/>
                  <a:cs typeface="Calibri" pitchFamily="34" charset="0"/>
                </a:rPr>
                <a:t>     +  6 H</a:t>
              </a:r>
              <a:r>
                <a:rPr lang="en-US" b="1" baseline="-25000" dirty="0">
                  <a:latin typeface="Calibri" pitchFamily="34" charset="0"/>
                  <a:cs typeface="Calibri" pitchFamily="34" charset="0"/>
                </a:rPr>
                <a:t>2</a:t>
              </a:r>
              <a:r>
                <a:rPr lang="en-US" b="1" dirty="0">
                  <a:latin typeface="Calibri" pitchFamily="34" charset="0"/>
                  <a:cs typeface="Calibri" pitchFamily="34" charset="0"/>
                </a:rPr>
                <a:t>O</a:t>
              </a:r>
            </a:p>
          </p:txBody>
        </p:sp>
      </p:grpSp>
      <p:sp>
        <p:nvSpPr>
          <p:cNvPr id="6" name="TextBox 5"/>
          <p:cNvSpPr txBox="1"/>
          <p:nvPr/>
        </p:nvSpPr>
        <p:spPr>
          <a:xfrm>
            <a:off x="3352801" y="2362200"/>
            <a:ext cx="545277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err="1">
                <a:latin typeface="Calibri" pitchFamily="34" charset="0"/>
                <a:cs typeface="Calibri" pitchFamily="34" charset="0"/>
              </a:rPr>
              <a:t>Reaksi</a:t>
            </a:r>
            <a:r>
              <a:rPr lang="en-US" dirty="0">
                <a:latin typeface="Calibri" pitchFamily="34" charset="0"/>
                <a:cs typeface="Calibri" pitchFamily="34" charset="0"/>
              </a:rPr>
              <a:t> </a:t>
            </a:r>
            <a:r>
              <a:rPr lang="en-US" dirty="0" err="1">
                <a:latin typeface="Calibri" pitchFamily="34" charset="0"/>
                <a:cs typeface="Calibri" pitchFamily="34" charset="0"/>
              </a:rPr>
              <a:t>glikolisis</a:t>
            </a:r>
            <a:r>
              <a:rPr lang="en-US" dirty="0">
                <a:latin typeface="Calibri" pitchFamily="34" charset="0"/>
                <a:cs typeface="Calibri" pitchFamily="34" charset="0"/>
              </a:rPr>
              <a:t> </a:t>
            </a:r>
            <a:r>
              <a:rPr lang="en-US" dirty="0" err="1">
                <a:latin typeface="Calibri" pitchFamily="34" charset="0"/>
                <a:cs typeface="Calibri" pitchFamily="34" charset="0"/>
              </a:rPr>
              <a:t>aerobik</a:t>
            </a:r>
            <a:r>
              <a:rPr lang="en-US" dirty="0">
                <a:latin typeface="Calibri" pitchFamily="34" charset="0"/>
                <a:cs typeface="Calibri" pitchFamily="34" charset="0"/>
              </a:rPr>
              <a:t>; </a:t>
            </a:r>
            <a:r>
              <a:rPr lang="en-US" dirty="0" err="1">
                <a:latin typeface="Calibri" pitchFamily="34" charset="0"/>
                <a:cs typeface="Calibri" pitchFamily="34" charset="0"/>
              </a:rPr>
              <a:t>terjadi</a:t>
            </a:r>
            <a:r>
              <a:rPr lang="en-US" dirty="0">
                <a:latin typeface="Calibri" pitchFamily="34" charset="0"/>
                <a:cs typeface="Calibri" pitchFamily="34" charset="0"/>
              </a:rPr>
              <a:t> </a:t>
            </a:r>
            <a:r>
              <a:rPr lang="en-US" dirty="0" err="1">
                <a:latin typeface="Calibri" pitchFamily="34" charset="0"/>
                <a:cs typeface="Calibri" pitchFamily="34" charset="0"/>
              </a:rPr>
              <a:t>pada</a:t>
            </a:r>
            <a:r>
              <a:rPr lang="en-US" dirty="0">
                <a:latin typeface="Calibri" pitchFamily="34" charset="0"/>
                <a:cs typeface="Calibri" pitchFamily="34" charset="0"/>
              </a:rPr>
              <a:t> </a:t>
            </a:r>
            <a:r>
              <a:rPr lang="en-US" dirty="0" err="1">
                <a:latin typeface="Calibri" pitchFamily="34" charset="0"/>
                <a:cs typeface="Calibri" pitchFamily="34" charset="0"/>
              </a:rPr>
              <a:t>otot</a:t>
            </a:r>
            <a:r>
              <a:rPr lang="en-US" dirty="0">
                <a:latin typeface="Calibri" pitchFamily="34" charset="0"/>
                <a:cs typeface="Calibri" pitchFamily="34" charset="0"/>
              </a:rPr>
              <a:t> </a:t>
            </a:r>
            <a:r>
              <a:rPr lang="en-US" dirty="0" err="1">
                <a:latin typeface="Calibri" pitchFamily="34" charset="0"/>
                <a:cs typeface="Calibri" pitchFamily="34" charset="0"/>
              </a:rPr>
              <a:t>hewan</a:t>
            </a:r>
            <a:r>
              <a:rPr lang="en-US" dirty="0">
                <a:latin typeface="Calibri" pitchFamily="34" charset="0"/>
                <a:cs typeface="Calibri" pitchFamily="34" charset="0"/>
              </a:rPr>
              <a:t> </a:t>
            </a:r>
            <a:r>
              <a:rPr lang="en-US" dirty="0" err="1">
                <a:latin typeface="Calibri" pitchFamily="34" charset="0"/>
                <a:cs typeface="Calibri" pitchFamily="34" charset="0"/>
              </a:rPr>
              <a:t>hidup</a:t>
            </a:r>
            <a:endParaRPr lang="en-US" dirty="0">
              <a:latin typeface="Calibri" pitchFamily="34" charset="0"/>
              <a:cs typeface="Calibri" pitchFamily="34" charset="0"/>
            </a:endParaRPr>
          </a:p>
        </p:txBody>
      </p:sp>
      <p:grpSp>
        <p:nvGrpSpPr>
          <p:cNvPr id="9" name="Group 8"/>
          <p:cNvGrpSpPr/>
          <p:nvPr/>
        </p:nvGrpSpPr>
        <p:grpSpPr>
          <a:xfrm>
            <a:off x="2579854" y="3200400"/>
            <a:ext cx="6949613" cy="931862"/>
            <a:chOff x="990600" y="2242066"/>
            <a:chExt cx="6949613" cy="931862"/>
          </a:xfrm>
        </p:grpSpPr>
        <p:sp>
          <p:nvSpPr>
            <p:cNvPr id="10" name="TextBox 9"/>
            <p:cNvSpPr txBox="1"/>
            <p:nvPr/>
          </p:nvSpPr>
          <p:spPr>
            <a:xfrm>
              <a:off x="990600" y="2242066"/>
              <a:ext cx="2376613"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latin typeface="Calibri" pitchFamily="34" charset="0"/>
                  <a:cs typeface="Calibri" pitchFamily="34" charset="0"/>
                </a:rPr>
                <a:t>GLUKOSA (GULA) + AIR</a:t>
              </a:r>
            </a:p>
            <a:p>
              <a:endParaRPr lang="en-US" b="1" dirty="0">
                <a:latin typeface="Calibri" pitchFamily="34" charset="0"/>
                <a:cs typeface="Calibri" pitchFamily="34" charset="0"/>
              </a:endParaRPr>
            </a:p>
            <a:p>
              <a:r>
                <a:rPr lang="en-US" b="1" dirty="0">
                  <a:latin typeface="Calibri" pitchFamily="34" charset="0"/>
                  <a:cs typeface="Calibri" pitchFamily="34" charset="0"/>
                </a:rPr>
                <a:t>C</a:t>
              </a:r>
              <a:r>
                <a:rPr lang="en-US" b="1" baseline="-25000" dirty="0">
                  <a:latin typeface="Calibri" pitchFamily="34" charset="0"/>
                  <a:cs typeface="Calibri" pitchFamily="34" charset="0"/>
                </a:rPr>
                <a:t>6</a:t>
              </a:r>
              <a:r>
                <a:rPr lang="en-US" b="1" dirty="0">
                  <a:latin typeface="Calibri" pitchFamily="34" charset="0"/>
                  <a:cs typeface="Calibri" pitchFamily="34" charset="0"/>
                </a:rPr>
                <a:t>H</a:t>
              </a:r>
              <a:r>
                <a:rPr lang="en-US" b="1" baseline="-25000" dirty="0">
                  <a:latin typeface="Calibri" pitchFamily="34" charset="0"/>
                  <a:cs typeface="Calibri" pitchFamily="34" charset="0"/>
                </a:rPr>
                <a:t>12</a:t>
              </a:r>
              <a:r>
                <a:rPr lang="en-US" b="1" dirty="0">
                  <a:latin typeface="Calibri" pitchFamily="34" charset="0"/>
                  <a:cs typeface="Calibri" pitchFamily="34" charset="0"/>
                </a:rPr>
                <a:t>O</a:t>
              </a:r>
              <a:r>
                <a:rPr lang="en-US" b="1" baseline="-25000" dirty="0">
                  <a:latin typeface="Calibri" pitchFamily="34" charset="0"/>
                  <a:cs typeface="Calibri" pitchFamily="34" charset="0"/>
                </a:rPr>
                <a:t>6</a:t>
              </a:r>
              <a:r>
                <a:rPr lang="en-US" b="1" dirty="0">
                  <a:latin typeface="Calibri" pitchFamily="34" charset="0"/>
                  <a:cs typeface="Calibri" pitchFamily="34" charset="0"/>
                </a:rPr>
                <a:t>    +  H</a:t>
              </a:r>
              <a:r>
                <a:rPr lang="en-US" b="1" baseline="-25000" dirty="0">
                  <a:latin typeface="Calibri" pitchFamily="34" charset="0"/>
                  <a:cs typeface="Calibri" pitchFamily="34" charset="0"/>
                </a:rPr>
                <a:t>2</a:t>
              </a:r>
              <a:r>
                <a:rPr lang="en-US" b="1" dirty="0">
                  <a:latin typeface="Calibri" pitchFamily="34" charset="0"/>
                  <a:cs typeface="Calibri" pitchFamily="34" charset="0"/>
                </a:rPr>
                <a:t>O</a:t>
              </a:r>
              <a:endParaRPr lang="en-US" b="1" baseline="-25000" dirty="0">
                <a:latin typeface="Calibri" pitchFamily="34" charset="0"/>
                <a:cs typeface="Calibri" pitchFamily="34" charset="0"/>
              </a:endParaRPr>
            </a:p>
          </p:txBody>
        </p:sp>
        <p:sp>
          <p:nvSpPr>
            <p:cNvPr id="11" name="Right Arrow 10"/>
            <p:cNvSpPr/>
            <p:nvPr/>
          </p:nvSpPr>
          <p:spPr bwMode="auto">
            <a:xfrm>
              <a:off x="4495800" y="2457231"/>
              <a:ext cx="457200" cy="3137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
          <p:nvSpPr>
            <p:cNvPr id="12" name="TextBox 11"/>
            <p:cNvSpPr txBox="1"/>
            <p:nvPr/>
          </p:nvSpPr>
          <p:spPr>
            <a:xfrm>
              <a:off x="5486400" y="2250598"/>
              <a:ext cx="2453813"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latin typeface="Calibri" pitchFamily="34" charset="0"/>
                  <a:cs typeface="Calibri" pitchFamily="34" charset="0"/>
                </a:rPr>
                <a:t>ASAM LAKTAT + ENERGI</a:t>
              </a:r>
            </a:p>
            <a:p>
              <a:endParaRPr lang="en-US" b="1" dirty="0">
                <a:latin typeface="Calibri" pitchFamily="34" charset="0"/>
                <a:cs typeface="Calibri" pitchFamily="34" charset="0"/>
              </a:endParaRPr>
            </a:p>
            <a:p>
              <a:pPr algn="ctr"/>
              <a:r>
                <a:rPr lang="en-US" b="1" dirty="0">
                  <a:latin typeface="Calibri" pitchFamily="34" charset="0"/>
                  <a:cs typeface="Calibri" pitchFamily="34" charset="0"/>
                </a:rPr>
                <a:t>2 C</a:t>
              </a:r>
              <a:r>
                <a:rPr lang="en-US" b="1" baseline="-25000" dirty="0">
                  <a:latin typeface="Calibri" pitchFamily="34" charset="0"/>
                  <a:cs typeface="Calibri" pitchFamily="34" charset="0"/>
                </a:rPr>
                <a:t>3</a:t>
              </a:r>
              <a:r>
                <a:rPr lang="en-US" b="1" dirty="0">
                  <a:latin typeface="Calibri" pitchFamily="34" charset="0"/>
                  <a:cs typeface="Calibri" pitchFamily="34" charset="0"/>
                </a:rPr>
                <a:t>H</a:t>
              </a:r>
              <a:r>
                <a:rPr lang="en-US" b="1" baseline="-25000" dirty="0">
                  <a:latin typeface="Calibri" pitchFamily="34" charset="0"/>
                  <a:cs typeface="Calibri" pitchFamily="34" charset="0"/>
                </a:rPr>
                <a:t>6</a:t>
              </a:r>
              <a:r>
                <a:rPr lang="en-US" b="1" dirty="0">
                  <a:latin typeface="Calibri" pitchFamily="34" charset="0"/>
                  <a:cs typeface="Calibri" pitchFamily="34" charset="0"/>
                </a:rPr>
                <a:t>O</a:t>
              </a:r>
              <a:r>
                <a:rPr lang="en-US" b="1" baseline="-25000" dirty="0">
                  <a:latin typeface="Calibri" pitchFamily="34" charset="0"/>
                  <a:cs typeface="Calibri" pitchFamily="34" charset="0"/>
                </a:rPr>
                <a:t>3</a:t>
              </a:r>
            </a:p>
          </p:txBody>
        </p:sp>
      </p:grpSp>
      <p:sp>
        <p:nvSpPr>
          <p:cNvPr id="13" name="TextBox 12"/>
          <p:cNvSpPr txBox="1"/>
          <p:nvPr/>
        </p:nvSpPr>
        <p:spPr>
          <a:xfrm>
            <a:off x="2971800" y="4431268"/>
            <a:ext cx="632666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err="1">
                <a:latin typeface="Calibri" pitchFamily="34" charset="0"/>
                <a:cs typeface="Calibri" pitchFamily="34" charset="0"/>
              </a:rPr>
              <a:t>Reaksi</a:t>
            </a:r>
            <a:r>
              <a:rPr lang="en-US" dirty="0">
                <a:latin typeface="Calibri" pitchFamily="34" charset="0"/>
                <a:cs typeface="Calibri" pitchFamily="34" charset="0"/>
              </a:rPr>
              <a:t> </a:t>
            </a:r>
            <a:r>
              <a:rPr lang="en-US" dirty="0" err="1">
                <a:latin typeface="Calibri" pitchFamily="34" charset="0"/>
                <a:cs typeface="Calibri" pitchFamily="34" charset="0"/>
              </a:rPr>
              <a:t>glikolisis</a:t>
            </a:r>
            <a:r>
              <a:rPr lang="en-US" dirty="0">
                <a:latin typeface="Calibri" pitchFamily="34" charset="0"/>
                <a:cs typeface="Calibri" pitchFamily="34" charset="0"/>
              </a:rPr>
              <a:t> an-</a:t>
            </a:r>
            <a:r>
              <a:rPr lang="en-US" dirty="0" err="1">
                <a:latin typeface="Calibri" pitchFamily="34" charset="0"/>
                <a:cs typeface="Calibri" pitchFamily="34" charset="0"/>
              </a:rPr>
              <a:t>aerobik</a:t>
            </a:r>
            <a:r>
              <a:rPr lang="en-US" dirty="0">
                <a:latin typeface="Calibri" pitchFamily="34" charset="0"/>
                <a:cs typeface="Calibri" pitchFamily="34" charset="0"/>
              </a:rPr>
              <a:t>; </a:t>
            </a:r>
            <a:r>
              <a:rPr lang="en-US" dirty="0" err="1">
                <a:latin typeface="Calibri" pitchFamily="34" charset="0"/>
                <a:cs typeface="Calibri" pitchFamily="34" charset="0"/>
              </a:rPr>
              <a:t>terjadi</a:t>
            </a:r>
            <a:r>
              <a:rPr lang="en-US" dirty="0">
                <a:latin typeface="Calibri" pitchFamily="34" charset="0"/>
                <a:cs typeface="Calibri" pitchFamily="34" charset="0"/>
              </a:rPr>
              <a:t> </a:t>
            </a:r>
            <a:r>
              <a:rPr lang="en-US" dirty="0" err="1">
                <a:latin typeface="Calibri" pitchFamily="34" charset="0"/>
                <a:cs typeface="Calibri" pitchFamily="34" charset="0"/>
              </a:rPr>
              <a:t>pada</a:t>
            </a:r>
            <a:r>
              <a:rPr lang="en-US" dirty="0">
                <a:latin typeface="Calibri" pitchFamily="34" charset="0"/>
                <a:cs typeface="Calibri" pitchFamily="34" charset="0"/>
              </a:rPr>
              <a:t> </a:t>
            </a:r>
            <a:r>
              <a:rPr lang="en-US" dirty="0" err="1">
                <a:latin typeface="Calibri" pitchFamily="34" charset="0"/>
                <a:cs typeface="Calibri" pitchFamily="34" charset="0"/>
              </a:rPr>
              <a:t>otot</a:t>
            </a:r>
            <a:r>
              <a:rPr lang="en-US" dirty="0">
                <a:latin typeface="Calibri" pitchFamily="34" charset="0"/>
                <a:cs typeface="Calibri" pitchFamily="34" charset="0"/>
              </a:rPr>
              <a:t> </a:t>
            </a:r>
            <a:r>
              <a:rPr lang="en-US" dirty="0" err="1">
                <a:latin typeface="Calibri" pitchFamily="34" charset="0"/>
                <a:cs typeface="Calibri" pitchFamily="34" charset="0"/>
              </a:rPr>
              <a:t>hewan</a:t>
            </a:r>
            <a:r>
              <a:rPr lang="en-US" dirty="0">
                <a:latin typeface="Calibri" pitchFamily="34" charset="0"/>
                <a:cs typeface="Calibri" pitchFamily="34" charset="0"/>
              </a:rPr>
              <a:t> post-mortem</a:t>
            </a:r>
          </a:p>
        </p:txBody>
      </p:sp>
      <p:sp>
        <p:nvSpPr>
          <p:cNvPr id="8" name="TextBox 7"/>
          <p:cNvSpPr txBox="1"/>
          <p:nvPr/>
        </p:nvSpPr>
        <p:spPr>
          <a:xfrm>
            <a:off x="2732254" y="5798404"/>
            <a:ext cx="6945147" cy="646331"/>
          </a:xfrm>
          <a:prstGeom prst="rect">
            <a:avLst/>
          </a:prstGeom>
          <a:noFill/>
        </p:spPr>
        <p:txBody>
          <a:bodyPr wrap="square" rtlCol="0">
            <a:spAutoFit/>
          </a:bodyPr>
          <a:lstStyle/>
          <a:p>
            <a:pPr algn="ctr"/>
            <a:r>
              <a:rPr lang="en-US" dirty="0" err="1">
                <a:latin typeface="Calibri" pitchFamily="34" charset="0"/>
                <a:cs typeface="Calibri" pitchFamily="34" charset="0"/>
              </a:rPr>
              <a:t>Energi</a:t>
            </a:r>
            <a:r>
              <a:rPr lang="en-US" dirty="0">
                <a:latin typeface="Calibri" pitchFamily="34" charset="0"/>
                <a:cs typeface="Calibri" pitchFamily="34" charset="0"/>
              </a:rPr>
              <a:t> yang </a:t>
            </a:r>
            <a:r>
              <a:rPr lang="en-US" dirty="0" err="1">
                <a:latin typeface="Calibri" pitchFamily="34" charset="0"/>
                <a:cs typeface="Calibri" pitchFamily="34" charset="0"/>
              </a:rPr>
              <a:t>dihasilkan</a:t>
            </a:r>
            <a:r>
              <a:rPr lang="en-US" dirty="0">
                <a:latin typeface="Calibri" pitchFamily="34" charset="0"/>
                <a:cs typeface="Calibri" pitchFamily="34" charset="0"/>
              </a:rPr>
              <a:t> </a:t>
            </a:r>
            <a:r>
              <a:rPr lang="en-US" dirty="0" err="1">
                <a:latin typeface="Calibri" pitchFamily="34" charset="0"/>
                <a:cs typeface="Calibri" pitchFamily="34" charset="0"/>
              </a:rPr>
              <a:t>digunakan</a:t>
            </a:r>
            <a:r>
              <a:rPr lang="en-US" dirty="0">
                <a:latin typeface="Calibri" pitchFamily="34" charset="0"/>
                <a:cs typeface="Calibri" pitchFamily="34" charset="0"/>
              </a:rPr>
              <a:t> </a:t>
            </a:r>
            <a:r>
              <a:rPr lang="en-US" dirty="0" err="1">
                <a:latin typeface="Calibri" pitchFamily="34" charset="0"/>
                <a:cs typeface="Calibri" pitchFamily="34" charset="0"/>
              </a:rPr>
              <a:t>oleh</a:t>
            </a:r>
            <a:r>
              <a:rPr lang="en-US" dirty="0">
                <a:latin typeface="Calibri" pitchFamily="34" charset="0"/>
                <a:cs typeface="Calibri" pitchFamily="34" charset="0"/>
              </a:rPr>
              <a:t> </a:t>
            </a:r>
            <a:r>
              <a:rPr lang="en-US" dirty="0" err="1">
                <a:latin typeface="Calibri" pitchFamily="34" charset="0"/>
                <a:cs typeface="Calibri" pitchFamily="34" charset="0"/>
              </a:rPr>
              <a:t>otot</a:t>
            </a:r>
            <a:r>
              <a:rPr lang="en-US" dirty="0">
                <a:latin typeface="Calibri" pitchFamily="34" charset="0"/>
                <a:cs typeface="Calibri" pitchFamily="34" charset="0"/>
              </a:rPr>
              <a:t> </a:t>
            </a:r>
            <a:r>
              <a:rPr lang="en-US" dirty="0" err="1">
                <a:latin typeface="Calibri" pitchFamily="34" charset="0"/>
                <a:cs typeface="Calibri" pitchFamily="34" charset="0"/>
              </a:rPr>
              <a:t>untuk</a:t>
            </a:r>
            <a:r>
              <a:rPr lang="en-US" dirty="0">
                <a:latin typeface="Calibri" pitchFamily="34" charset="0"/>
                <a:cs typeface="Calibri" pitchFamily="34" charset="0"/>
              </a:rPr>
              <a:t> </a:t>
            </a:r>
            <a:r>
              <a:rPr lang="en-US" dirty="0" err="1">
                <a:latin typeface="Calibri" pitchFamily="34" charset="0"/>
                <a:cs typeface="Calibri" pitchFamily="34" charset="0"/>
              </a:rPr>
              <a:t>melakukan</a:t>
            </a:r>
            <a:r>
              <a:rPr lang="en-US" dirty="0">
                <a:latin typeface="Calibri" pitchFamily="34" charset="0"/>
                <a:cs typeface="Calibri" pitchFamily="34" charset="0"/>
              </a:rPr>
              <a:t> </a:t>
            </a:r>
            <a:r>
              <a:rPr lang="en-US" b="1" dirty="0">
                <a:latin typeface="Calibri" pitchFamily="34" charset="0"/>
                <a:cs typeface="Calibri" pitchFamily="34" charset="0"/>
              </a:rPr>
              <a:t>KONTRAKSI</a:t>
            </a:r>
            <a:r>
              <a:rPr lang="en-US" dirty="0">
                <a:latin typeface="Calibri" pitchFamily="34" charset="0"/>
                <a:cs typeface="Calibri" pitchFamily="34" charset="0"/>
              </a:rPr>
              <a:t> </a:t>
            </a:r>
            <a:r>
              <a:rPr lang="en-US" dirty="0" err="1">
                <a:latin typeface="Calibri" pitchFamily="34" charset="0"/>
                <a:cs typeface="Calibri" pitchFamily="34" charset="0"/>
              </a:rPr>
              <a:t>dan</a:t>
            </a:r>
            <a:r>
              <a:rPr lang="en-US" dirty="0">
                <a:latin typeface="Calibri" pitchFamily="34" charset="0"/>
                <a:cs typeface="Calibri" pitchFamily="34" charset="0"/>
              </a:rPr>
              <a:t> </a:t>
            </a:r>
            <a:r>
              <a:rPr lang="en-US" b="1" dirty="0">
                <a:latin typeface="Calibri" pitchFamily="34" charset="0"/>
                <a:cs typeface="Calibri" pitchFamily="34" charset="0"/>
              </a:rPr>
              <a:t>RELAKSASI</a:t>
            </a:r>
          </a:p>
        </p:txBody>
      </p:sp>
      <p:sp>
        <p:nvSpPr>
          <p:cNvPr id="14" name="Down Arrow 13"/>
          <p:cNvSpPr/>
          <p:nvPr/>
        </p:nvSpPr>
        <p:spPr bwMode="auto">
          <a:xfrm>
            <a:off x="4956466" y="5334000"/>
            <a:ext cx="1684670" cy="53340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chemeClr val="tx1"/>
              </a:solidFill>
              <a:latin typeface="Times New Roman" charset="0"/>
            </a:endParaRPr>
          </a:p>
        </p:txBody>
      </p:sp>
      <p:sp>
        <p:nvSpPr>
          <p:cNvPr id="15" name="Rectangle 14"/>
          <p:cNvSpPr/>
          <p:nvPr/>
        </p:nvSpPr>
        <p:spPr bwMode="auto">
          <a:xfrm>
            <a:off x="2579853" y="914400"/>
            <a:ext cx="7719282" cy="213360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chemeClr val="tx1"/>
              </a:solidFill>
              <a:latin typeface="Times New Roman" charset="0"/>
            </a:endParaRPr>
          </a:p>
        </p:txBody>
      </p:sp>
      <p:sp>
        <p:nvSpPr>
          <p:cNvPr id="17" name="Rectangle 16"/>
          <p:cNvSpPr/>
          <p:nvPr/>
        </p:nvSpPr>
        <p:spPr bwMode="auto">
          <a:xfrm>
            <a:off x="2582875" y="3162300"/>
            <a:ext cx="7719282" cy="21336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chemeClr val="tx1"/>
              </a:solidFill>
              <a:latin typeface="Times New Roman" charset="0"/>
            </a:endParaRPr>
          </a:p>
        </p:txBody>
      </p:sp>
    </p:spTree>
    <p:extLst>
      <p:ext uri="{BB962C8B-B14F-4D97-AF65-F5344CB8AC3E}">
        <p14:creationId xmlns:p14="http://schemas.microsoft.com/office/powerpoint/2010/main" val="20635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1700" y="5791201"/>
            <a:ext cx="7010401"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err="1">
                <a:latin typeface="Arial" panose="020B0604020202020204" pitchFamily="34" charset="0"/>
                <a:cs typeface="Arial" panose="020B0604020202020204" pitchFamily="34" charset="0"/>
              </a:rPr>
              <a:t>Tapak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jalan</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pathway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glikolitik</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terjadi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otot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ketika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oksigen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tidak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tersedia</a:t>
            </a:r>
            <a:r>
              <a:rPr lang="en-US" dirty="0">
                <a:latin typeface="Arial" panose="020B0604020202020204" pitchFamily="34" charset="0"/>
                <a:cs typeface="Arial" panose="020B0604020202020204" pitchFamily="34" charset="0"/>
              </a:rPr>
              <a:t> (an-</a:t>
            </a:r>
            <a:r>
              <a:rPr lang="en-US" dirty="0" err="1">
                <a:latin typeface="Arial" panose="020B0604020202020204" pitchFamily="34" charset="0"/>
                <a:cs typeface="Arial" panose="020B0604020202020204" pitchFamily="34" charset="0"/>
              </a:rPr>
              <a:t>aerob</a:t>
            </a:r>
            <a:r>
              <a:rPr lang="en-US" dirty="0">
                <a:latin typeface="Arial" panose="020B0604020202020204" pitchFamily="34" charset="0"/>
                <a:cs typeface="Arial" panose="020B0604020202020204" pitchFamily="34" charset="0"/>
              </a:rPr>
              <a:t>)</a:t>
            </a:r>
          </a:p>
        </p:txBody>
      </p:sp>
      <p:grpSp>
        <p:nvGrpSpPr>
          <p:cNvPr id="4" name="Group 3"/>
          <p:cNvGrpSpPr/>
          <p:nvPr/>
        </p:nvGrpSpPr>
        <p:grpSpPr>
          <a:xfrm>
            <a:off x="2971800" y="152401"/>
            <a:ext cx="5410200" cy="5376803"/>
            <a:chOff x="1447800" y="152400"/>
            <a:chExt cx="5410200" cy="5376803"/>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5410200" cy="537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43200" y="262504"/>
              <a:ext cx="109260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a:latin typeface="Calibri" pitchFamily="34" charset="0"/>
                  <a:cs typeface="Calibri" pitchFamily="34" charset="0"/>
                </a:rPr>
                <a:t>GLUKOSA</a:t>
              </a:r>
            </a:p>
          </p:txBody>
        </p:sp>
        <p:sp>
          <p:nvSpPr>
            <p:cNvPr id="5" name="TextBox 4"/>
            <p:cNvSpPr txBox="1"/>
            <p:nvPr/>
          </p:nvSpPr>
          <p:spPr>
            <a:xfrm>
              <a:off x="4540029" y="5102078"/>
              <a:ext cx="151945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latin typeface="Calibri" pitchFamily="34" charset="0"/>
                  <a:cs typeface="Calibri" pitchFamily="34" charset="0"/>
                </a:rPr>
                <a:t>ASAM LAKTAT</a:t>
              </a:r>
            </a:p>
          </p:txBody>
        </p:sp>
        <p:sp>
          <p:nvSpPr>
            <p:cNvPr id="6" name="TextBox 5"/>
            <p:cNvSpPr txBox="1"/>
            <p:nvPr/>
          </p:nvSpPr>
          <p:spPr>
            <a:xfrm>
              <a:off x="5530791" y="285988"/>
              <a:ext cx="11748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a:latin typeface="Calibri" pitchFamily="34" charset="0"/>
                  <a:cs typeface="Calibri" pitchFamily="34" charset="0"/>
                </a:rPr>
                <a:t>GLIKOGEN</a:t>
              </a:r>
            </a:p>
          </p:txBody>
        </p:sp>
      </p:grpSp>
    </p:spTree>
    <p:extLst>
      <p:ext uri="{BB962C8B-B14F-4D97-AF65-F5344CB8AC3E}">
        <p14:creationId xmlns:p14="http://schemas.microsoft.com/office/powerpoint/2010/main" val="96482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14601" y="552777"/>
            <a:ext cx="6318619" cy="752564"/>
            <a:chOff x="990600" y="1219200"/>
            <a:chExt cx="6318619" cy="752564"/>
          </a:xfrm>
          <a:solidFill>
            <a:schemeClr val="accent1">
              <a:lumMod val="20000"/>
              <a:lumOff val="80000"/>
            </a:schemeClr>
          </a:solidFill>
        </p:grpSpPr>
        <p:sp>
          <p:nvSpPr>
            <p:cNvPr id="2" name="TextBox 1"/>
            <p:cNvSpPr txBox="1"/>
            <p:nvPr/>
          </p:nvSpPr>
          <p:spPr>
            <a:xfrm>
              <a:off x="990600" y="1602432"/>
              <a:ext cx="1833002" cy="369332"/>
            </a:xfrm>
            <a:prstGeom prst="rect">
              <a:avLst/>
            </a:prstGeom>
            <a:grpFill/>
          </p:spPr>
          <p:txBody>
            <a:bodyPr wrap="none" rtlCol="0">
              <a:spAutoFit/>
            </a:bodyPr>
            <a:lstStyle/>
            <a:p>
              <a:r>
                <a:rPr lang="en-US" dirty="0">
                  <a:latin typeface="Cambria" pitchFamily="18" charset="0"/>
                </a:rPr>
                <a:t>AKTIN + MIOSIN</a:t>
              </a:r>
            </a:p>
          </p:txBody>
        </p:sp>
        <p:cxnSp>
          <p:nvCxnSpPr>
            <p:cNvPr id="4" name="Straight Arrow Connector 3"/>
            <p:cNvCxnSpPr>
              <a:cxnSpLocks/>
              <a:stCxn id="2" idx="3"/>
            </p:cNvCxnSpPr>
            <p:nvPr/>
          </p:nvCxnSpPr>
          <p:spPr bwMode="auto">
            <a:xfrm flipV="1">
              <a:off x="2823602" y="1773198"/>
              <a:ext cx="2662798" cy="13900"/>
            </a:xfrm>
            <a:prstGeom prst="straightConnector1">
              <a:avLst/>
            </a:prstGeom>
            <a:grpFill/>
            <a:ln>
              <a:headEnd type="arrow"/>
              <a:tailEnd type="arrow"/>
            </a:ln>
          </p:spPr>
          <p:style>
            <a:lnRef idx="3">
              <a:schemeClr val="accent4"/>
            </a:lnRef>
            <a:fillRef idx="0">
              <a:schemeClr val="accent4"/>
            </a:fillRef>
            <a:effectRef idx="2">
              <a:schemeClr val="accent4"/>
            </a:effectRef>
            <a:fontRef idx="minor">
              <a:schemeClr val="tx1"/>
            </a:fontRef>
          </p:style>
        </p:cxnSp>
        <p:sp>
          <p:nvSpPr>
            <p:cNvPr id="5" name="TextBox 4"/>
            <p:cNvSpPr txBox="1"/>
            <p:nvPr/>
          </p:nvSpPr>
          <p:spPr>
            <a:xfrm>
              <a:off x="5715000" y="1600200"/>
              <a:ext cx="1594219" cy="369332"/>
            </a:xfrm>
            <a:prstGeom prst="rect">
              <a:avLst/>
            </a:prstGeom>
            <a:grpFill/>
          </p:spPr>
          <p:txBody>
            <a:bodyPr wrap="none" rtlCol="0">
              <a:spAutoFit/>
            </a:bodyPr>
            <a:lstStyle/>
            <a:p>
              <a:r>
                <a:rPr lang="en-US" dirty="0">
                  <a:latin typeface="Cambria" pitchFamily="18" charset="0"/>
                </a:rPr>
                <a:t>AKTO-MIOSIN</a:t>
              </a:r>
            </a:p>
          </p:txBody>
        </p:sp>
        <p:sp>
          <p:nvSpPr>
            <p:cNvPr id="6" name="TextBox 5"/>
            <p:cNvSpPr txBox="1"/>
            <p:nvPr/>
          </p:nvSpPr>
          <p:spPr>
            <a:xfrm>
              <a:off x="4191000" y="1219200"/>
              <a:ext cx="596638" cy="369332"/>
            </a:xfrm>
            <a:prstGeom prst="rect">
              <a:avLst/>
            </a:prstGeom>
            <a:grpFill/>
          </p:spPr>
          <p:txBody>
            <a:bodyPr wrap="none" rtlCol="0">
              <a:spAutoFit/>
            </a:bodyPr>
            <a:lstStyle/>
            <a:p>
              <a:r>
                <a:rPr lang="en-US" dirty="0">
                  <a:latin typeface="Cambria" pitchFamily="18" charset="0"/>
                </a:rPr>
                <a:t>Ca</a:t>
              </a:r>
              <a:r>
                <a:rPr lang="en-US" baseline="30000" dirty="0">
                  <a:latin typeface="Cambria" pitchFamily="18" charset="0"/>
                </a:rPr>
                <a:t>2+</a:t>
              </a:r>
            </a:p>
          </p:txBody>
        </p:sp>
      </p:grpSp>
      <p:sp>
        <p:nvSpPr>
          <p:cNvPr id="7" name="TextBox 6"/>
          <p:cNvSpPr txBox="1"/>
          <p:nvPr/>
        </p:nvSpPr>
        <p:spPr>
          <a:xfrm>
            <a:off x="2971801" y="2225754"/>
            <a:ext cx="5486400" cy="646331"/>
          </a:xfrm>
          <a:prstGeom prst="rect">
            <a:avLst/>
          </a:prstGeom>
          <a:noFill/>
        </p:spPr>
        <p:txBody>
          <a:bodyPr wrap="square" rtlCol="0">
            <a:spAutoFit/>
          </a:bodyPr>
          <a:lstStyle/>
          <a:p>
            <a:pPr algn="ctr"/>
            <a:r>
              <a:rPr lang="en-US" dirty="0" err="1">
                <a:latin typeface="Cambria" pitchFamily="18" charset="0"/>
              </a:rPr>
              <a:t>Pada</a:t>
            </a:r>
            <a:r>
              <a:rPr lang="en-US" dirty="0">
                <a:latin typeface="Cambria" pitchFamily="18" charset="0"/>
              </a:rPr>
              <a:t> </a:t>
            </a:r>
            <a:r>
              <a:rPr lang="en-US" dirty="0" err="1">
                <a:latin typeface="Cambria" pitchFamily="18" charset="0"/>
              </a:rPr>
              <a:t>hewan</a:t>
            </a:r>
            <a:r>
              <a:rPr lang="en-US" dirty="0">
                <a:latin typeface="Cambria" pitchFamily="18" charset="0"/>
              </a:rPr>
              <a:t> </a:t>
            </a:r>
            <a:r>
              <a:rPr lang="en-US" dirty="0" err="1">
                <a:latin typeface="Cambria" pitchFamily="18" charset="0"/>
              </a:rPr>
              <a:t>hidup</a:t>
            </a:r>
            <a:r>
              <a:rPr lang="en-US" dirty="0">
                <a:latin typeface="Cambria" pitchFamily="18" charset="0"/>
              </a:rPr>
              <a:t> </a:t>
            </a:r>
            <a:r>
              <a:rPr lang="en-US" dirty="0" err="1">
                <a:latin typeface="Cambria" pitchFamily="18" charset="0"/>
              </a:rPr>
              <a:t>bersifat</a:t>
            </a:r>
            <a:r>
              <a:rPr lang="en-US" dirty="0">
                <a:latin typeface="Cambria" pitchFamily="18" charset="0"/>
              </a:rPr>
              <a:t> </a:t>
            </a:r>
            <a:r>
              <a:rPr lang="en-US" b="1" dirty="0">
                <a:latin typeface="Cambria" pitchFamily="18" charset="0"/>
              </a:rPr>
              <a:t>REVERSIBLE</a:t>
            </a:r>
            <a:r>
              <a:rPr lang="en-US" dirty="0">
                <a:latin typeface="Cambria" pitchFamily="18" charset="0"/>
              </a:rPr>
              <a:t> (</a:t>
            </a:r>
            <a:r>
              <a:rPr lang="en-US" dirty="0" err="1">
                <a:latin typeface="Cambria" pitchFamily="18" charset="0"/>
              </a:rPr>
              <a:t>dapat</a:t>
            </a:r>
            <a:r>
              <a:rPr lang="en-US" dirty="0">
                <a:latin typeface="Cambria" pitchFamily="18" charset="0"/>
              </a:rPr>
              <a:t> </a:t>
            </a:r>
            <a:r>
              <a:rPr lang="en-US" dirty="0" err="1">
                <a:latin typeface="Cambria" pitchFamily="18" charset="0"/>
              </a:rPr>
              <a:t>balik</a:t>
            </a:r>
            <a:r>
              <a:rPr lang="en-US" dirty="0">
                <a:latin typeface="Cambria" pitchFamily="18" charset="0"/>
              </a:rPr>
              <a:t>) </a:t>
            </a:r>
            <a:r>
              <a:rPr lang="en-US" dirty="0" err="1">
                <a:latin typeface="Cambria" pitchFamily="18" charset="0"/>
              </a:rPr>
              <a:t>karena</a:t>
            </a:r>
            <a:r>
              <a:rPr lang="en-US" dirty="0">
                <a:latin typeface="Cambria" pitchFamily="18" charset="0"/>
              </a:rPr>
              <a:t> </a:t>
            </a:r>
            <a:r>
              <a:rPr lang="en-US" dirty="0" err="1">
                <a:latin typeface="Cambria" pitchFamily="18" charset="0"/>
              </a:rPr>
              <a:t>tersedia</a:t>
            </a:r>
            <a:r>
              <a:rPr lang="en-US" dirty="0">
                <a:latin typeface="Cambria" pitchFamily="18" charset="0"/>
              </a:rPr>
              <a:t> </a:t>
            </a:r>
            <a:r>
              <a:rPr lang="en-US" dirty="0" err="1">
                <a:latin typeface="Cambria" pitchFamily="18" charset="0"/>
              </a:rPr>
              <a:t>energi</a:t>
            </a:r>
            <a:r>
              <a:rPr lang="en-US" dirty="0">
                <a:latin typeface="Cambria" pitchFamily="18" charset="0"/>
              </a:rPr>
              <a:t> </a:t>
            </a:r>
          </a:p>
        </p:txBody>
      </p:sp>
      <p:grpSp>
        <p:nvGrpSpPr>
          <p:cNvPr id="11" name="Group 10"/>
          <p:cNvGrpSpPr/>
          <p:nvPr/>
        </p:nvGrpSpPr>
        <p:grpSpPr>
          <a:xfrm>
            <a:off x="2639973" y="3416216"/>
            <a:ext cx="6318619" cy="752564"/>
            <a:chOff x="990600" y="1219200"/>
            <a:chExt cx="6318619" cy="752564"/>
          </a:xfrm>
        </p:grpSpPr>
        <p:sp>
          <p:nvSpPr>
            <p:cNvPr id="12" name="TextBox 11"/>
            <p:cNvSpPr txBox="1"/>
            <p:nvPr/>
          </p:nvSpPr>
          <p:spPr>
            <a:xfrm>
              <a:off x="990600" y="1602432"/>
              <a:ext cx="1833002" cy="369332"/>
            </a:xfrm>
            <a:prstGeom prst="rect">
              <a:avLst/>
            </a:prstGeom>
            <a:solidFill>
              <a:srgbClr val="FFFF00"/>
            </a:solidFill>
          </p:spPr>
          <p:txBody>
            <a:bodyPr wrap="none" rtlCol="0">
              <a:spAutoFit/>
            </a:bodyPr>
            <a:lstStyle/>
            <a:p>
              <a:r>
                <a:rPr lang="en-US" dirty="0">
                  <a:latin typeface="Cambria" pitchFamily="18" charset="0"/>
                </a:rPr>
                <a:t>AKTIN + MIOSIN</a:t>
              </a:r>
            </a:p>
          </p:txBody>
        </p:sp>
        <p:cxnSp>
          <p:nvCxnSpPr>
            <p:cNvPr id="13" name="Straight Arrow Connector 12"/>
            <p:cNvCxnSpPr>
              <a:cxnSpLocks/>
              <a:stCxn id="12" idx="3"/>
            </p:cNvCxnSpPr>
            <p:nvPr/>
          </p:nvCxnSpPr>
          <p:spPr bwMode="auto">
            <a:xfrm flipV="1">
              <a:off x="2823602" y="1775242"/>
              <a:ext cx="2617018" cy="11856"/>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5715000" y="1600200"/>
              <a:ext cx="1594219" cy="369332"/>
            </a:xfrm>
            <a:prstGeom prst="rect">
              <a:avLst/>
            </a:prstGeom>
            <a:solidFill>
              <a:srgbClr val="FFFF00"/>
            </a:solidFill>
          </p:spPr>
          <p:txBody>
            <a:bodyPr wrap="none" rtlCol="0">
              <a:spAutoFit/>
            </a:bodyPr>
            <a:lstStyle/>
            <a:p>
              <a:r>
                <a:rPr lang="en-US" dirty="0">
                  <a:latin typeface="Cambria" pitchFamily="18" charset="0"/>
                </a:rPr>
                <a:t>AKTO-MIOSIN</a:t>
              </a:r>
            </a:p>
          </p:txBody>
        </p:sp>
        <p:sp>
          <p:nvSpPr>
            <p:cNvPr id="15" name="TextBox 14"/>
            <p:cNvSpPr txBox="1"/>
            <p:nvPr/>
          </p:nvSpPr>
          <p:spPr>
            <a:xfrm>
              <a:off x="4191000" y="1219200"/>
              <a:ext cx="596638" cy="369332"/>
            </a:xfrm>
            <a:prstGeom prst="rect">
              <a:avLst/>
            </a:prstGeom>
            <a:noFill/>
          </p:spPr>
          <p:txBody>
            <a:bodyPr wrap="none" rtlCol="0">
              <a:spAutoFit/>
            </a:bodyPr>
            <a:lstStyle/>
            <a:p>
              <a:r>
                <a:rPr lang="en-US" dirty="0">
                  <a:latin typeface="Cambria" pitchFamily="18" charset="0"/>
                </a:rPr>
                <a:t>Ca</a:t>
              </a:r>
              <a:r>
                <a:rPr lang="en-US" baseline="30000" dirty="0">
                  <a:latin typeface="Cambria" pitchFamily="18" charset="0"/>
                </a:rPr>
                <a:t>2+</a:t>
              </a:r>
            </a:p>
          </p:txBody>
        </p:sp>
      </p:grpSp>
      <p:sp>
        <p:nvSpPr>
          <p:cNvPr id="16" name="TextBox 15"/>
          <p:cNvSpPr txBox="1"/>
          <p:nvPr/>
        </p:nvSpPr>
        <p:spPr>
          <a:xfrm>
            <a:off x="3472192" y="4339358"/>
            <a:ext cx="5486400" cy="923330"/>
          </a:xfrm>
          <a:prstGeom prst="rect">
            <a:avLst/>
          </a:prstGeom>
          <a:solidFill>
            <a:schemeClr val="accent4">
              <a:lumMod val="60000"/>
              <a:lumOff val="40000"/>
            </a:schemeClr>
          </a:solidFill>
        </p:spPr>
        <p:txBody>
          <a:bodyPr wrap="square" rtlCol="0">
            <a:spAutoFit/>
          </a:bodyPr>
          <a:lstStyle/>
          <a:p>
            <a:pPr algn="ctr"/>
            <a:r>
              <a:rPr lang="en-US" dirty="0" err="1">
                <a:latin typeface="Cambria" pitchFamily="18" charset="0"/>
              </a:rPr>
              <a:t>Pada</a:t>
            </a:r>
            <a:r>
              <a:rPr lang="en-US" dirty="0">
                <a:latin typeface="Cambria" pitchFamily="18" charset="0"/>
              </a:rPr>
              <a:t> </a:t>
            </a:r>
            <a:r>
              <a:rPr lang="en-US" dirty="0" err="1">
                <a:latin typeface="Cambria" pitchFamily="18" charset="0"/>
              </a:rPr>
              <a:t>hewan</a:t>
            </a:r>
            <a:r>
              <a:rPr lang="en-US" dirty="0">
                <a:latin typeface="Cambria" pitchFamily="18" charset="0"/>
              </a:rPr>
              <a:t> </a:t>
            </a:r>
            <a:r>
              <a:rPr lang="en-US" dirty="0" err="1">
                <a:latin typeface="Cambria" pitchFamily="18" charset="0"/>
              </a:rPr>
              <a:t>mati</a:t>
            </a:r>
            <a:r>
              <a:rPr lang="en-US" dirty="0">
                <a:latin typeface="Cambria" pitchFamily="18" charset="0"/>
              </a:rPr>
              <a:t> </a:t>
            </a:r>
            <a:r>
              <a:rPr lang="en-US" dirty="0" err="1">
                <a:latin typeface="Cambria" pitchFamily="18" charset="0"/>
              </a:rPr>
              <a:t>bersifat</a:t>
            </a:r>
            <a:r>
              <a:rPr lang="en-US" dirty="0">
                <a:latin typeface="Cambria" pitchFamily="18" charset="0"/>
              </a:rPr>
              <a:t> </a:t>
            </a:r>
            <a:r>
              <a:rPr lang="en-US" b="1" dirty="0">
                <a:latin typeface="Cambria" pitchFamily="18" charset="0"/>
              </a:rPr>
              <a:t>IREVERSIBLE</a:t>
            </a:r>
            <a:r>
              <a:rPr lang="en-US" dirty="0">
                <a:latin typeface="Cambria" pitchFamily="18" charset="0"/>
              </a:rPr>
              <a:t> (</a:t>
            </a:r>
            <a:r>
              <a:rPr lang="en-US" dirty="0" err="1">
                <a:latin typeface="Cambria" pitchFamily="18" charset="0"/>
              </a:rPr>
              <a:t>tidak</a:t>
            </a:r>
            <a:r>
              <a:rPr lang="en-US" dirty="0">
                <a:latin typeface="Cambria" pitchFamily="18" charset="0"/>
              </a:rPr>
              <a:t> </a:t>
            </a:r>
            <a:r>
              <a:rPr lang="en-US" dirty="0" err="1">
                <a:latin typeface="Cambria" pitchFamily="18" charset="0"/>
              </a:rPr>
              <a:t>dapat</a:t>
            </a:r>
            <a:r>
              <a:rPr lang="en-US" dirty="0">
                <a:latin typeface="Cambria" pitchFamily="18" charset="0"/>
              </a:rPr>
              <a:t> </a:t>
            </a:r>
            <a:r>
              <a:rPr lang="en-US" dirty="0" err="1">
                <a:latin typeface="Cambria" pitchFamily="18" charset="0"/>
              </a:rPr>
              <a:t>balik</a:t>
            </a:r>
            <a:r>
              <a:rPr lang="en-US" dirty="0">
                <a:latin typeface="Cambria" pitchFamily="18" charset="0"/>
              </a:rPr>
              <a:t>) </a:t>
            </a:r>
            <a:r>
              <a:rPr lang="en-US" dirty="0" err="1">
                <a:latin typeface="Cambria" pitchFamily="18" charset="0"/>
              </a:rPr>
              <a:t>karena</a:t>
            </a:r>
            <a:r>
              <a:rPr lang="en-US" dirty="0">
                <a:latin typeface="Cambria" pitchFamily="18" charset="0"/>
              </a:rPr>
              <a:t> </a:t>
            </a:r>
            <a:r>
              <a:rPr lang="en-US" dirty="0" err="1">
                <a:latin typeface="Cambria" pitchFamily="18" charset="0"/>
              </a:rPr>
              <a:t>keterbatasan</a:t>
            </a:r>
            <a:r>
              <a:rPr lang="en-US" dirty="0">
                <a:latin typeface="Cambria" pitchFamily="18" charset="0"/>
              </a:rPr>
              <a:t> </a:t>
            </a:r>
            <a:r>
              <a:rPr lang="en-US" dirty="0" err="1">
                <a:latin typeface="Cambria" pitchFamily="18" charset="0"/>
              </a:rPr>
              <a:t>energi</a:t>
            </a:r>
            <a:r>
              <a:rPr lang="en-US" dirty="0">
                <a:latin typeface="Cambria" pitchFamily="18" charset="0"/>
              </a:rPr>
              <a:t> </a:t>
            </a:r>
            <a:r>
              <a:rPr lang="en-US" dirty="0" err="1">
                <a:latin typeface="Cambria" pitchFamily="18" charset="0"/>
              </a:rPr>
              <a:t>sehingga</a:t>
            </a:r>
            <a:r>
              <a:rPr lang="en-US" dirty="0">
                <a:latin typeface="Cambria" pitchFamily="18" charset="0"/>
              </a:rPr>
              <a:t> </a:t>
            </a:r>
            <a:r>
              <a:rPr lang="en-US" dirty="0" err="1">
                <a:latin typeface="Cambria" pitchFamily="18" charset="0"/>
              </a:rPr>
              <a:t>otot</a:t>
            </a:r>
            <a:r>
              <a:rPr lang="en-US" dirty="0">
                <a:latin typeface="Cambria" pitchFamily="18" charset="0"/>
              </a:rPr>
              <a:t> </a:t>
            </a:r>
            <a:r>
              <a:rPr lang="en-US" dirty="0" err="1">
                <a:latin typeface="Cambria" pitchFamily="18" charset="0"/>
              </a:rPr>
              <a:t>menjadi</a:t>
            </a:r>
            <a:r>
              <a:rPr lang="en-US" dirty="0">
                <a:latin typeface="Cambria" pitchFamily="18" charset="0"/>
              </a:rPr>
              <a:t> KAKU (</a:t>
            </a:r>
            <a:r>
              <a:rPr lang="en-US" b="1" dirty="0">
                <a:latin typeface="Cambria" pitchFamily="18" charset="0"/>
              </a:rPr>
              <a:t>RIGOR MORTIS</a:t>
            </a:r>
            <a:r>
              <a:rPr lang="en-US" dirty="0">
                <a:latin typeface="Cambria" pitchFamily="18" charset="0"/>
              </a:rPr>
              <a:t>)</a:t>
            </a:r>
          </a:p>
        </p:txBody>
      </p:sp>
      <p:grpSp>
        <p:nvGrpSpPr>
          <p:cNvPr id="10" name="Group 9"/>
          <p:cNvGrpSpPr/>
          <p:nvPr/>
        </p:nvGrpSpPr>
        <p:grpSpPr>
          <a:xfrm>
            <a:off x="3563207" y="1566778"/>
            <a:ext cx="4303587" cy="410821"/>
            <a:chOff x="2667000" y="3246779"/>
            <a:chExt cx="4303587" cy="410821"/>
          </a:xfrm>
        </p:grpSpPr>
        <p:sp>
          <p:nvSpPr>
            <p:cNvPr id="9" name="TextBox 8"/>
            <p:cNvSpPr txBox="1"/>
            <p:nvPr/>
          </p:nvSpPr>
          <p:spPr>
            <a:xfrm>
              <a:off x="2667000" y="3288268"/>
              <a:ext cx="583108" cy="369332"/>
            </a:xfrm>
            <a:prstGeom prst="rect">
              <a:avLst/>
            </a:prstGeom>
            <a:noFill/>
          </p:spPr>
          <p:txBody>
            <a:bodyPr wrap="none" rtlCol="0">
              <a:spAutoFit/>
            </a:bodyPr>
            <a:lstStyle/>
            <a:p>
              <a:r>
                <a:rPr lang="en-US" dirty="0">
                  <a:latin typeface="Cambria" pitchFamily="18" charset="0"/>
                </a:rPr>
                <a:t>ATP</a:t>
              </a:r>
            </a:p>
          </p:txBody>
        </p:sp>
        <p:cxnSp>
          <p:nvCxnSpPr>
            <p:cNvPr id="18" name="Straight Arrow Connector 17"/>
            <p:cNvCxnSpPr/>
            <p:nvPr/>
          </p:nvCxnSpPr>
          <p:spPr bwMode="auto">
            <a:xfrm>
              <a:off x="3522306" y="3459140"/>
              <a:ext cx="2116494" cy="0"/>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5867400" y="3246779"/>
              <a:ext cx="1103187" cy="369332"/>
            </a:xfrm>
            <a:prstGeom prst="rect">
              <a:avLst/>
            </a:prstGeom>
            <a:noFill/>
          </p:spPr>
          <p:txBody>
            <a:bodyPr wrap="none" rtlCol="0">
              <a:spAutoFit/>
            </a:bodyPr>
            <a:lstStyle/>
            <a:p>
              <a:r>
                <a:rPr lang="en-US" dirty="0">
                  <a:latin typeface="Cambria" pitchFamily="18" charset="0"/>
                </a:rPr>
                <a:t>ADP + P1</a:t>
              </a:r>
            </a:p>
          </p:txBody>
        </p:sp>
      </p:grpSp>
    </p:spTree>
    <p:extLst>
      <p:ext uri="{BB962C8B-B14F-4D97-AF65-F5344CB8AC3E}">
        <p14:creationId xmlns:p14="http://schemas.microsoft.com/office/powerpoint/2010/main" val="76207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F34C33-6412-4DED-940E-51C7C92B74D5}"/>
              </a:ext>
            </a:extLst>
          </p:cNvPr>
          <p:cNvSpPr/>
          <p:nvPr/>
        </p:nvSpPr>
        <p:spPr>
          <a:xfrm>
            <a:off x="389205" y="477088"/>
            <a:ext cx="10625797" cy="3856825"/>
          </a:xfrm>
          <a:prstGeom prst="rect">
            <a:avLst/>
          </a:prstGeom>
          <a:solidFill>
            <a:schemeClr val="accent1">
              <a:lumMod val="20000"/>
              <a:lumOff val="80000"/>
            </a:schemeClr>
          </a:solidFill>
        </p:spPr>
        <p:txBody>
          <a:bodyPr wrap="square">
            <a:spAutoFit/>
          </a:bodyPr>
          <a:lstStyle/>
          <a:p>
            <a:pPr algn="just">
              <a:lnSpc>
                <a:spcPct val="107000"/>
              </a:lnSpc>
              <a:spcAft>
                <a:spcPts val="800"/>
              </a:spcAft>
            </a:pPr>
            <a:r>
              <a:rPr lang="id-ID" sz="2400" b="1" dirty="0">
                <a:latin typeface="Calibri" panose="020F0502020204030204" pitchFamily="34" charset="0"/>
                <a:ea typeface="Calibri" panose="020F0502020204030204" pitchFamily="34" charset="0"/>
                <a:cs typeface="Times New Roman" panose="02020603050405020304" pitchFamily="18" charset="0"/>
              </a:rPr>
              <a:t>WARNA DAGING</a:t>
            </a:r>
            <a:endParaRPr lang="id-ID"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id-ID" sz="2400" dirty="0">
                <a:latin typeface="Calibri" panose="020F0502020204030204" pitchFamily="34" charset="0"/>
                <a:ea typeface="Calibri" panose="020F0502020204030204" pitchFamily="34" charset="0"/>
                <a:cs typeface="Times New Roman" panose="02020603050405020304" pitchFamily="18" charset="0"/>
              </a:rPr>
              <a:t>Warna daging merupakan salah satu penentu kualitas daging, dimana 80 % penyusun pigmen pada daging adalah mioglobin (merah keunguan).  Jumlah mioglobin dalam otot daging akan menentukan warna daging, disamping itu dipengaruhi oleh  jenis ternak, umur, jenis kelamin, jenis otot dan aktivitas fisik.  Kadar mioglobin dalam daging sapi lebih tinggi sehingga daging sapi lebih merah dibandingkan daging ayam.   </a:t>
            </a:r>
          </a:p>
        </p:txBody>
      </p:sp>
    </p:spTree>
    <p:extLst>
      <p:ext uri="{BB962C8B-B14F-4D97-AF65-F5344CB8AC3E}">
        <p14:creationId xmlns:p14="http://schemas.microsoft.com/office/powerpoint/2010/main" val="355702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149" y="685800"/>
            <a:ext cx="74027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1" y="5715000"/>
            <a:ext cx="7961337"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a:latin typeface="Cambria" pitchFamily="18" charset="0"/>
              </a:rPr>
              <a:t>Perubahan</a:t>
            </a:r>
            <a:r>
              <a:rPr lang="en-US" sz="2000" dirty="0">
                <a:latin typeface="Cambria" pitchFamily="18" charset="0"/>
              </a:rPr>
              <a:t> </a:t>
            </a:r>
            <a:r>
              <a:rPr lang="en-US" sz="2000" dirty="0" err="1">
                <a:latin typeface="Cambria" pitchFamily="18" charset="0"/>
              </a:rPr>
              <a:t>pigmen</a:t>
            </a:r>
            <a:r>
              <a:rPr lang="en-US" sz="2000" dirty="0">
                <a:latin typeface="Cambria" pitchFamily="18" charset="0"/>
              </a:rPr>
              <a:t> </a:t>
            </a:r>
            <a:r>
              <a:rPr lang="en-US" sz="2000" dirty="0" err="1">
                <a:latin typeface="Cambria" pitchFamily="18" charset="0"/>
              </a:rPr>
              <a:t>daging</a:t>
            </a:r>
            <a:r>
              <a:rPr lang="en-US" sz="2000" dirty="0">
                <a:latin typeface="Cambria" pitchFamily="18" charset="0"/>
              </a:rPr>
              <a:t> (MIOGLOBIN) yang </a:t>
            </a:r>
            <a:r>
              <a:rPr lang="en-US" sz="2000" dirty="0" err="1">
                <a:latin typeface="Cambria" pitchFamily="18" charset="0"/>
              </a:rPr>
              <a:t>menyebabkan</a:t>
            </a:r>
            <a:r>
              <a:rPr lang="en-US" sz="2000" dirty="0">
                <a:latin typeface="Cambria" pitchFamily="18" charset="0"/>
              </a:rPr>
              <a:t> </a:t>
            </a:r>
            <a:r>
              <a:rPr lang="en-US" sz="2000" dirty="0" err="1">
                <a:latin typeface="Cambria" pitchFamily="18" charset="0"/>
              </a:rPr>
              <a:t>perubahan</a:t>
            </a:r>
            <a:r>
              <a:rPr lang="en-US" sz="2000" dirty="0">
                <a:latin typeface="Cambria" pitchFamily="18" charset="0"/>
              </a:rPr>
              <a:t> </a:t>
            </a:r>
            <a:r>
              <a:rPr lang="en-US" sz="2000" dirty="0" err="1">
                <a:latin typeface="Cambria" pitchFamily="18" charset="0"/>
              </a:rPr>
              <a:t>warna</a:t>
            </a:r>
            <a:r>
              <a:rPr lang="en-US" sz="2000" dirty="0">
                <a:latin typeface="Cambria" pitchFamily="18" charset="0"/>
              </a:rPr>
              <a:t> </a:t>
            </a:r>
            <a:r>
              <a:rPr lang="en-US" sz="2000" dirty="0" err="1">
                <a:latin typeface="Cambria" pitchFamily="18" charset="0"/>
              </a:rPr>
              <a:t>pada</a:t>
            </a:r>
            <a:r>
              <a:rPr lang="en-US" sz="2000" dirty="0">
                <a:latin typeface="Cambria" pitchFamily="18" charset="0"/>
              </a:rPr>
              <a:t> </a:t>
            </a:r>
            <a:r>
              <a:rPr lang="en-US" sz="2000" dirty="0" err="1">
                <a:latin typeface="Cambria" pitchFamily="18" charset="0"/>
              </a:rPr>
              <a:t>daging</a:t>
            </a:r>
            <a:endParaRPr lang="en-US" sz="2000" dirty="0">
              <a:latin typeface="Cambria" pitchFamily="18" charset="0"/>
            </a:endParaRPr>
          </a:p>
        </p:txBody>
      </p:sp>
    </p:spTree>
    <p:extLst>
      <p:ext uri="{BB962C8B-B14F-4D97-AF65-F5344CB8AC3E}">
        <p14:creationId xmlns:p14="http://schemas.microsoft.com/office/powerpoint/2010/main" val="374591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4111" y="457201"/>
            <a:ext cx="7439397" cy="4300715"/>
            <a:chOff x="1143000" y="1566685"/>
            <a:chExt cx="7214572" cy="4357865"/>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655852"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1566685"/>
              <a:ext cx="5023153" cy="37424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Cambria" pitchFamily="18" charset="0"/>
                </a:rPr>
                <a:t>BAGIAN PERMUKAAN (TEMPAT DAGING DISAYAT)</a:t>
              </a:r>
            </a:p>
          </p:txBody>
        </p:sp>
        <p:sp>
          <p:nvSpPr>
            <p:cNvPr id="4" name="TextBox 3"/>
            <p:cNvSpPr txBox="1"/>
            <p:nvPr/>
          </p:nvSpPr>
          <p:spPr>
            <a:xfrm>
              <a:off x="1904999" y="2514600"/>
              <a:ext cx="1368384" cy="37424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latin typeface="Cambria" pitchFamily="18" charset="0"/>
                </a:rPr>
                <a:t>Merah</a:t>
              </a:r>
              <a:r>
                <a:rPr lang="en-US" dirty="0">
                  <a:latin typeface="Cambria" pitchFamily="18" charset="0"/>
                </a:rPr>
                <a:t> </a:t>
              </a:r>
              <a:r>
                <a:rPr lang="en-US" dirty="0" err="1">
                  <a:latin typeface="Cambria" pitchFamily="18" charset="0"/>
                </a:rPr>
                <a:t>cerah</a:t>
              </a:r>
              <a:endParaRPr lang="en-US" dirty="0">
                <a:latin typeface="Cambria" pitchFamily="18" charset="0"/>
              </a:endParaRPr>
            </a:p>
          </p:txBody>
        </p:sp>
        <p:sp>
          <p:nvSpPr>
            <p:cNvPr id="5" name="TextBox 4"/>
            <p:cNvSpPr txBox="1"/>
            <p:nvPr/>
          </p:nvSpPr>
          <p:spPr>
            <a:xfrm>
              <a:off x="1981200" y="3962400"/>
              <a:ext cx="1435168" cy="37424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latin typeface="Cambria" pitchFamily="18" charset="0"/>
                </a:rPr>
                <a:t>Ungu</a:t>
              </a:r>
              <a:r>
                <a:rPr lang="en-US" dirty="0">
                  <a:latin typeface="Cambria" pitchFamily="18" charset="0"/>
                </a:rPr>
                <a:t> (</a:t>
              </a:r>
              <a:r>
                <a:rPr lang="en-US" dirty="0" err="1">
                  <a:latin typeface="Cambria" pitchFamily="18" charset="0"/>
                </a:rPr>
                <a:t>pucat</a:t>
              </a:r>
              <a:r>
                <a:rPr lang="en-US" dirty="0">
                  <a:latin typeface="Cambria" pitchFamily="18" charset="0"/>
                </a:rPr>
                <a:t>)</a:t>
              </a:r>
            </a:p>
          </p:txBody>
        </p:sp>
        <p:sp>
          <p:nvSpPr>
            <p:cNvPr id="6" name="TextBox 5"/>
            <p:cNvSpPr txBox="1"/>
            <p:nvPr/>
          </p:nvSpPr>
          <p:spPr>
            <a:xfrm>
              <a:off x="1600200" y="4431268"/>
              <a:ext cx="2590800" cy="37424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Cambria" pitchFamily="18" charset="0"/>
                </a:rPr>
                <a:t>BAGIAN DALAM OTOT</a:t>
              </a:r>
            </a:p>
          </p:txBody>
        </p:sp>
        <p:sp>
          <p:nvSpPr>
            <p:cNvPr id="7" name="TextBox 6"/>
            <p:cNvSpPr txBox="1"/>
            <p:nvPr/>
          </p:nvSpPr>
          <p:spPr>
            <a:xfrm>
              <a:off x="4470926" y="2440286"/>
              <a:ext cx="3886646" cy="37424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latin typeface="Cambria" pitchFamily="18" charset="0"/>
                </a:rPr>
                <a:t>Lapisan</a:t>
              </a:r>
              <a:r>
                <a:rPr lang="en-US" dirty="0">
                  <a:latin typeface="Cambria" pitchFamily="18" charset="0"/>
                </a:rPr>
                <a:t> </a:t>
              </a:r>
              <a:r>
                <a:rPr lang="en-US" dirty="0" err="1">
                  <a:latin typeface="Cambria" pitchFamily="18" charset="0"/>
                </a:rPr>
                <a:t>Oksimioglobin</a:t>
              </a:r>
              <a:r>
                <a:rPr lang="en-US" dirty="0">
                  <a:latin typeface="Cambria" pitchFamily="18" charset="0"/>
                </a:rPr>
                <a:t>/</a:t>
              </a:r>
              <a:r>
                <a:rPr lang="en-US" dirty="0" err="1">
                  <a:latin typeface="Cambria" pitchFamily="18" charset="0"/>
                </a:rPr>
                <a:t>MbO</a:t>
              </a:r>
              <a:r>
                <a:rPr lang="en-US" dirty="0">
                  <a:latin typeface="Cambria" pitchFamily="18" charset="0"/>
                </a:rPr>
                <a:t> (1-6 mm)</a:t>
              </a:r>
            </a:p>
          </p:txBody>
        </p:sp>
        <p:sp>
          <p:nvSpPr>
            <p:cNvPr id="8" name="TextBox 7"/>
            <p:cNvSpPr txBox="1"/>
            <p:nvPr/>
          </p:nvSpPr>
          <p:spPr>
            <a:xfrm>
              <a:off x="4648200" y="3059668"/>
              <a:ext cx="3686170" cy="37424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latin typeface="Cambria" pitchFamily="18" charset="0"/>
                </a:rPr>
                <a:t>Lapisan</a:t>
              </a:r>
              <a:r>
                <a:rPr lang="en-US" dirty="0">
                  <a:latin typeface="Cambria" pitchFamily="18" charset="0"/>
                </a:rPr>
                <a:t> tipis Met-</a:t>
              </a:r>
              <a:r>
                <a:rPr lang="en-US" dirty="0" err="1">
                  <a:latin typeface="Cambria" pitchFamily="18" charset="0"/>
                </a:rPr>
                <a:t>mioglobin</a:t>
              </a:r>
              <a:r>
                <a:rPr lang="en-US" dirty="0">
                  <a:latin typeface="Cambria" pitchFamily="18" charset="0"/>
                </a:rPr>
                <a:t>/</a:t>
              </a:r>
              <a:r>
                <a:rPr lang="en-US" dirty="0" err="1">
                  <a:latin typeface="Cambria" pitchFamily="18" charset="0"/>
                </a:rPr>
                <a:t>metMb</a:t>
              </a:r>
              <a:r>
                <a:rPr lang="en-US" dirty="0">
                  <a:latin typeface="Cambria" pitchFamily="18" charset="0"/>
                </a:rPr>
                <a:t> </a:t>
              </a:r>
            </a:p>
          </p:txBody>
        </p:sp>
        <p:sp>
          <p:nvSpPr>
            <p:cNvPr id="9" name="TextBox 8"/>
            <p:cNvSpPr txBox="1"/>
            <p:nvPr/>
          </p:nvSpPr>
          <p:spPr>
            <a:xfrm>
              <a:off x="4575748" y="4331732"/>
              <a:ext cx="1553316" cy="37424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latin typeface="Cambria" pitchFamily="18" charset="0"/>
                </a:rPr>
                <a:t>Mioglobin</a:t>
              </a:r>
              <a:r>
                <a:rPr lang="en-US" dirty="0">
                  <a:latin typeface="Cambria" pitchFamily="18" charset="0"/>
                </a:rPr>
                <a:t>/Mb</a:t>
              </a:r>
            </a:p>
          </p:txBody>
        </p:sp>
      </p:grpSp>
      <p:sp>
        <p:nvSpPr>
          <p:cNvPr id="10" name="TextBox 9"/>
          <p:cNvSpPr txBox="1"/>
          <p:nvPr/>
        </p:nvSpPr>
        <p:spPr>
          <a:xfrm>
            <a:off x="2459442" y="4931237"/>
            <a:ext cx="729820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dirty="0" err="1">
                <a:latin typeface="Cambria" pitchFamily="18" charset="0"/>
              </a:rPr>
              <a:t>Karena</a:t>
            </a:r>
            <a:r>
              <a:rPr lang="en-US" dirty="0">
                <a:latin typeface="Cambria" pitchFamily="18" charset="0"/>
              </a:rPr>
              <a:t> </a:t>
            </a:r>
            <a:r>
              <a:rPr lang="en-US" dirty="0" err="1">
                <a:latin typeface="Cambria" pitchFamily="18" charset="0"/>
              </a:rPr>
              <a:t>penetrasi</a:t>
            </a:r>
            <a:r>
              <a:rPr lang="en-US" dirty="0">
                <a:latin typeface="Cambria" pitchFamily="18" charset="0"/>
              </a:rPr>
              <a:t> </a:t>
            </a:r>
            <a:r>
              <a:rPr lang="en-US" dirty="0" err="1">
                <a:latin typeface="Cambria" pitchFamily="18" charset="0"/>
              </a:rPr>
              <a:t>oksigen</a:t>
            </a:r>
            <a:r>
              <a:rPr lang="en-US" dirty="0">
                <a:latin typeface="Cambria" pitchFamily="18" charset="0"/>
              </a:rPr>
              <a:t> </a:t>
            </a:r>
            <a:r>
              <a:rPr lang="en-US" dirty="0" err="1">
                <a:latin typeface="Cambria" pitchFamily="18" charset="0"/>
              </a:rPr>
              <a:t>ke</a:t>
            </a:r>
            <a:r>
              <a:rPr lang="en-US" dirty="0">
                <a:latin typeface="Cambria" pitchFamily="18" charset="0"/>
              </a:rPr>
              <a:t> </a:t>
            </a:r>
            <a:r>
              <a:rPr lang="en-US" dirty="0" err="1">
                <a:latin typeface="Cambria" pitchFamily="18" charset="0"/>
              </a:rPr>
              <a:t>dalam</a:t>
            </a:r>
            <a:r>
              <a:rPr lang="en-US" dirty="0">
                <a:latin typeface="Cambria" pitchFamily="18" charset="0"/>
              </a:rPr>
              <a:t> </a:t>
            </a:r>
            <a:r>
              <a:rPr lang="en-US" dirty="0" err="1">
                <a:latin typeface="Cambria" pitchFamily="18" charset="0"/>
              </a:rPr>
              <a:t>daging</a:t>
            </a:r>
            <a:r>
              <a:rPr lang="en-US" dirty="0">
                <a:latin typeface="Cambria" pitchFamily="18" charset="0"/>
              </a:rPr>
              <a:t> </a:t>
            </a:r>
            <a:r>
              <a:rPr lang="en-US" dirty="0" err="1">
                <a:latin typeface="Cambria" pitchFamily="18" charset="0"/>
              </a:rPr>
              <a:t>terbatas</a:t>
            </a:r>
            <a:r>
              <a:rPr lang="en-US" dirty="0">
                <a:latin typeface="Cambria" pitchFamily="18" charset="0"/>
              </a:rPr>
              <a:t>, </a:t>
            </a:r>
            <a:r>
              <a:rPr lang="en-US" dirty="0" err="1">
                <a:latin typeface="Cambria" pitchFamily="18" charset="0"/>
              </a:rPr>
              <a:t>maka</a:t>
            </a:r>
            <a:r>
              <a:rPr lang="en-US" dirty="0">
                <a:latin typeface="Cambria" pitchFamily="18" charset="0"/>
              </a:rPr>
              <a:t> </a:t>
            </a:r>
            <a:r>
              <a:rPr lang="en-US" dirty="0" err="1">
                <a:latin typeface="Cambria" pitchFamily="18" charset="0"/>
              </a:rPr>
              <a:t>hanya</a:t>
            </a:r>
            <a:r>
              <a:rPr lang="en-US" dirty="0">
                <a:latin typeface="Cambria" pitchFamily="18" charset="0"/>
              </a:rPr>
              <a:t> </a:t>
            </a:r>
            <a:r>
              <a:rPr lang="en-US" dirty="0" err="1">
                <a:latin typeface="Cambria" pitchFamily="18" charset="0"/>
              </a:rPr>
              <a:t>bagian</a:t>
            </a:r>
            <a:r>
              <a:rPr lang="en-US" dirty="0">
                <a:latin typeface="Cambria" pitchFamily="18" charset="0"/>
              </a:rPr>
              <a:t> </a:t>
            </a:r>
            <a:r>
              <a:rPr lang="en-US" dirty="0" err="1">
                <a:latin typeface="Cambria" pitchFamily="18" charset="0"/>
              </a:rPr>
              <a:t>permukaan</a:t>
            </a:r>
            <a:r>
              <a:rPr lang="en-US" dirty="0">
                <a:latin typeface="Cambria" pitchFamily="18" charset="0"/>
              </a:rPr>
              <a:t> </a:t>
            </a:r>
            <a:r>
              <a:rPr lang="en-US" dirty="0" err="1">
                <a:latin typeface="Cambria" pitchFamily="18" charset="0"/>
              </a:rPr>
              <a:t>daging</a:t>
            </a:r>
            <a:r>
              <a:rPr lang="en-US" dirty="0">
                <a:latin typeface="Cambria" pitchFamily="18" charset="0"/>
              </a:rPr>
              <a:t> yang </a:t>
            </a:r>
            <a:r>
              <a:rPr lang="en-US" dirty="0" err="1">
                <a:latin typeface="Cambria" pitchFamily="18" charset="0"/>
              </a:rPr>
              <a:t>berwarna</a:t>
            </a:r>
            <a:r>
              <a:rPr lang="en-US" dirty="0">
                <a:latin typeface="Cambria" pitchFamily="18" charset="0"/>
              </a:rPr>
              <a:t> </a:t>
            </a:r>
            <a:r>
              <a:rPr lang="en-US" dirty="0" err="1">
                <a:latin typeface="Cambria" pitchFamily="18" charset="0"/>
              </a:rPr>
              <a:t>merah</a:t>
            </a:r>
            <a:r>
              <a:rPr lang="en-US" dirty="0">
                <a:latin typeface="Cambria" pitchFamily="18" charset="0"/>
              </a:rPr>
              <a:t> </a:t>
            </a:r>
            <a:r>
              <a:rPr lang="en-US" dirty="0" err="1">
                <a:latin typeface="Cambria" pitchFamily="18" charset="0"/>
              </a:rPr>
              <a:t>cerah</a:t>
            </a:r>
            <a:r>
              <a:rPr lang="en-US" dirty="0">
                <a:latin typeface="Cambria" pitchFamily="18" charset="0"/>
              </a:rPr>
              <a:t> </a:t>
            </a:r>
            <a:r>
              <a:rPr lang="en-US" dirty="0" err="1">
                <a:latin typeface="Cambria" pitchFamily="18" charset="0"/>
              </a:rPr>
              <a:t>karena</a:t>
            </a:r>
            <a:r>
              <a:rPr lang="en-US" dirty="0">
                <a:latin typeface="Cambria" pitchFamily="18" charset="0"/>
              </a:rPr>
              <a:t> </a:t>
            </a:r>
            <a:r>
              <a:rPr lang="en-US" dirty="0" err="1">
                <a:latin typeface="Cambria" pitchFamily="18" charset="0"/>
              </a:rPr>
              <a:t>adanya</a:t>
            </a:r>
            <a:r>
              <a:rPr lang="en-US" dirty="0">
                <a:latin typeface="Cambria" pitchFamily="18" charset="0"/>
              </a:rPr>
              <a:t> </a:t>
            </a:r>
            <a:r>
              <a:rPr lang="en-US" dirty="0" err="1">
                <a:latin typeface="Cambria" pitchFamily="18" charset="0"/>
              </a:rPr>
              <a:t>MbO</a:t>
            </a:r>
            <a:r>
              <a:rPr lang="en-US" dirty="0">
                <a:latin typeface="Cambria" pitchFamily="18" charset="0"/>
              </a:rPr>
              <a:t>, </a:t>
            </a:r>
            <a:r>
              <a:rPr lang="en-US" dirty="0" err="1">
                <a:latin typeface="Cambria" pitchFamily="18" charset="0"/>
              </a:rPr>
              <a:t>disusul</a:t>
            </a:r>
            <a:r>
              <a:rPr lang="en-US" dirty="0">
                <a:latin typeface="Cambria" pitchFamily="18" charset="0"/>
              </a:rPr>
              <a:t> </a:t>
            </a:r>
            <a:r>
              <a:rPr lang="en-US" dirty="0" err="1">
                <a:latin typeface="Cambria" pitchFamily="18" charset="0"/>
              </a:rPr>
              <a:t>oleh</a:t>
            </a:r>
            <a:r>
              <a:rPr lang="en-US" dirty="0">
                <a:latin typeface="Cambria" pitchFamily="18" charset="0"/>
              </a:rPr>
              <a:t> </a:t>
            </a:r>
            <a:r>
              <a:rPr lang="en-US" dirty="0" err="1">
                <a:latin typeface="Cambria" pitchFamily="18" charset="0"/>
              </a:rPr>
              <a:t>lapisan</a:t>
            </a:r>
            <a:r>
              <a:rPr lang="en-US" dirty="0">
                <a:latin typeface="Cambria" pitchFamily="18" charset="0"/>
              </a:rPr>
              <a:t> tipis </a:t>
            </a:r>
            <a:r>
              <a:rPr lang="en-US" dirty="0" err="1">
                <a:latin typeface="Cambria" pitchFamily="18" charset="0"/>
              </a:rPr>
              <a:t>metMb</a:t>
            </a:r>
            <a:r>
              <a:rPr lang="en-US" dirty="0">
                <a:latin typeface="Cambria" pitchFamily="18" charset="0"/>
              </a:rPr>
              <a:t> </a:t>
            </a:r>
            <a:r>
              <a:rPr lang="en-US" dirty="0" err="1">
                <a:latin typeface="Cambria" pitchFamily="18" charset="0"/>
              </a:rPr>
              <a:t>dan</a:t>
            </a:r>
            <a:r>
              <a:rPr lang="en-US" dirty="0">
                <a:latin typeface="Cambria" pitchFamily="18" charset="0"/>
              </a:rPr>
              <a:t> </a:t>
            </a:r>
            <a:r>
              <a:rPr lang="en-US" dirty="0" err="1">
                <a:latin typeface="Cambria" pitchFamily="18" charset="0"/>
              </a:rPr>
              <a:t>bagian</a:t>
            </a:r>
            <a:r>
              <a:rPr lang="en-US" dirty="0">
                <a:latin typeface="Cambria" pitchFamily="18" charset="0"/>
              </a:rPr>
              <a:t> </a:t>
            </a:r>
            <a:r>
              <a:rPr lang="en-US" dirty="0" err="1">
                <a:latin typeface="Cambria" pitchFamily="18" charset="0"/>
              </a:rPr>
              <a:t>dalam</a:t>
            </a:r>
            <a:r>
              <a:rPr lang="en-US" dirty="0">
                <a:latin typeface="Cambria" pitchFamily="18" charset="0"/>
              </a:rPr>
              <a:t> </a:t>
            </a:r>
            <a:r>
              <a:rPr lang="en-US" dirty="0" err="1">
                <a:latin typeface="Cambria" pitchFamily="18" charset="0"/>
              </a:rPr>
              <a:t>daging</a:t>
            </a:r>
            <a:r>
              <a:rPr lang="en-US" dirty="0">
                <a:latin typeface="Cambria" pitchFamily="18" charset="0"/>
              </a:rPr>
              <a:t> </a:t>
            </a:r>
            <a:r>
              <a:rPr lang="en-US" dirty="0" err="1">
                <a:latin typeface="Cambria" pitchFamily="18" charset="0"/>
              </a:rPr>
              <a:t>berwarna</a:t>
            </a:r>
            <a:r>
              <a:rPr lang="en-US" dirty="0">
                <a:latin typeface="Cambria" pitchFamily="18" charset="0"/>
              </a:rPr>
              <a:t> </a:t>
            </a:r>
            <a:r>
              <a:rPr lang="en-US" dirty="0" err="1">
                <a:latin typeface="Cambria" pitchFamily="18" charset="0"/>
              </a:rPr>
              <a:t>ungu</a:t>
            </a:r>
            <a:r>
              <a:rPr lang="en-US" dirty="0">
                <a:latin typeface="Cambria" pitchFamily="18" charset="0"/>
              </a:rPr>
              <a:t> </a:t>
            </a:r>
            <a:r>
              <a:rPr lang="en-US" dirty="0" err="1">
                <a:latin typeface="Cambria" pitchFamily="18" charset="0"/>
              </a:rPr>
              <a:t>pucat</a:t>
            </a:r>
            <a:r>
              <a:rPr lang="en-US" dirty="0">
                <a:latin typeface="Cambria" pitchFamily="18" charset="0"/>
              </a:rPr>
              <a:t> </a:t>
            </a:r>
            <a:r>
              <a:rPr lang="en-US" dirty="0" err="1">
                <a:latin typeface="Cambria" pitchFamily="18" charset="0"/>
              </a:rPr>
              <a:t>karena</a:t>
            </a:r>
            <a:r>
              <a:rPr lang="en-US" dirty="0">
                <a:latin typeface="Cambria" pitchFamily="18" charset="0"/>
              </a:rPr>
              <a:t> </a:t>
            </a:r>
            <a:r>
              <a:rPr lang="en-US" dirty="0" err="1">
                <a:latin typeface="Cambria" pitchFamily="18" charset="0"/>
              </a:rPr>
              <a:t>mengandung</a:t>
            </a:r>
            <a:r>
              <a:rPr lang="en-US" dirty="0">
                <a:latin typeface="Cambria" pitchFamily="18" charset="0"/>
              </a:rPr>
              <a:t> Mb.</a:t>
            </a:r>
          </a:p>
        </p:txBody>
      </p:sp>
      <p:sp>
        <p:nvSpPr>
          <p:cNvPr id="12" name="TextBox 11"/>
          <p:cNvSpPr txBox="1"/>
          <p:nvPr/>
        </p:nvSpPr>
        <p:spPr>
          <a:xfrm>
            <a:off x="2459442" y="6428602"/>
            <a:ext cx="3413948" cy="276999"/>
          </a:xfrm>
          <a:prstGeom prst="rect">
            <a:avLst/>
          </a:prstGeom>
          <a:noFill/>
        </p:spPr>
        <p:txBody>
          <a:bodyPr wrap="none" rtlCol="0">
            <a:spAutoFit/>
          </a:bodyPr>
          <a:lstStyle/>
          <a:p>
            <a:r>
              <a:rPr lang="en-US" sz="1200" dirty="0" err="1"/>
              <a:t>Wariss</a:t>
            </a:r>
            <a:r>
              <a:rPr lang="en-US" sz="1200" dirty="0"/>
              <a:t>, PD. Meat Science, an Introductory Text. CABI</a:t>
            </a:r>
          </a:p>
        </p:txBody>
      </p:sp>
    </p:spTree>
    <p:extLst>
      <p:ext uri="{BB962C8B-B14F-4D97-AF65-F5344CB8AC3E}">
        <p14:creationId xmlns:p14="http://schemas.microsoft.com/office/powerpoint/2010/main" val="140464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C2E01-612B-4116-A2C9-660ACFD45199}"/>
              </a:ext>
            </a:extLst>
          </p:cNvPr>
          <p:cNvSpPr>
            <a:spLocks noGrp="1"/>
          </p:cNvSpPr>
          <p:nvPr>
            <p:ph sz="quarter" idx="13"/>
          </p:nvPr>
        </p:nvSpPr>
        <p:spPr>
          <a:xfrm>
            <a:off x="615461" y="1053346"/>
            <a:ext cx="10394707" cy="1903693"/>
          </a:xfrm>
          <a:solidFill>
            <a:srgbClr val="00B0F0"/>
          </a:solidFill>
        </p:spPr>
        <p:txBody>
          <a:bodyPr/>
          <a:lstStyle/>
          <a:p>
            <a:pPr marL="0" indent="0">
              <a:buNone/>
            </a:pPr>
            <a:r>
              <a:rPr lang="id-ID" dirty="0"/>
              <a:t> </a:t>
            </a:r>
            <a:r>
              <a:rPr lang="id-ID" dirty="0">
                <a:latin typeface="Arial" panose="020B0604020202020204" pitchFamily="34" charset="0"/>
                <a:cs typeface="Arial" panose="020B0604020202020204" pitchFamily="34" charset="0"/>
              </a:rPr>
              <a:t>Adalah seluruh, setengah atau seperempat bagian  dari hewan potong sehat yang disembelih setelah pemisahan kepala, kaki sampai karpus dan tarsus serta ekor, pengulitan (pada babi pengerokan bulu) dan pengeluaran isi rongga perut dan dada.</a:t>
            </a:r>
          </a:p>
          <a:p>
            <a:endParaRPr lang="id-ID" dirty="0"/>
          </a:p>
        </p:txBody>
      </p:sp>
      <p:sp>
        <p:nvSpPr>
          <p:cNvPr id="4" name="Rectangle 3">
            <a:extLst>
              <a:ext uri="{FF2B5EF4-FFF2-40B4-BE49-F238E27FC236}">
                <a16:creationId xmlns:a16="http://schemas.microsoft.com/office/drawing/2014/main" id="{A1D10608-6ED2-4DAE-BCCD-B4C4A55E2AF3}"/>
              </a:ext>
            </a:extLst>
          </p:cNvPr>
          <p:cNvSpPr/>
          <p:nvPr/>
        </p:nvSpPr>
        <p:spPr>
          <a:xfrm>
            <a:off x="798341" y="543338"/>
            <a:ext cx="4803879" cy="369332"/>
          </a:xfrm>
          <a:prstGeom prst="rect">
            <a:avLst/>
          </a:prstGeom>
        </p:spPr>
        <p:txBody>
          <a:bodyPr wrap="none">
            <a:spAutoFit/>
          </a:bodyPr>
          <a:lstStyle/>
          <a:p>
            <a:r>
              <a:rPr lang="sv-SE" dirty="0">
                <a:latin typeface="Arial Black" panose="020B0A04020102020204" pitchFamily="34" charset="0"/>
              </a:rPr>
              <a:t>Definisi Karkas menurut SNI (</a:t>
            </a:r>
            <a:r>
              <a:rPr lang="sv-SE" dirty="0">
                <a:latin typeface="Arial Black" panose="020B0A04020102020204" pitchFamily="34" charset="0"/>
                <a:cs typeface="Arial" panose="020B0604020202020204" pitchFamily="34" charset="0"/>
              </a:rPr>
              <a:t>1999</a:t>
            </a:r>
            <a:r>
              <a:rPr lang="sv-SE" dirty="0">
                <a:latin typeface="Arial Black" panose="020B0A04020102020204" pitchFamily="34" charset="0"/>
              </a:rPr>
              <a:t>) :</a:t>
            </a:r>
            <a:endParaRPr lang="id-ID" dirty="0">
              <a:latin typeface="Arial Black" panose="020B0A04020102020204" pitchFamily="34" charset="0"/>
            </a:endParaRPr>
          </a:p>
        </p:txBody>
      </p:sp>
      <p:sp>
        <p:nvSpPr>
          <p:cNvPr id="5" name="Rectangle 4">
            <a:extLst>
              <a:ext uri="{FF2B5EF4-FFF2-40B4-BE49-F238E27FC236}">
                <a16:creationId xmlns:a16="http://schemas.microsoft.com/office/drawing/2014/main" id="{A3474AAA-6E93-45AD-BB63-CB706156055B}"/>
              </a:ext>
            </a:extLst>
          </p:cNvPr>
          <p:cNvSpPr/>
          <p:nvPr/>
        </p:nvSpPr>
        <p:spPr>
          <a:xfrm>
            <a:off x="5812814" y="3505680"/>
            <a:ext cx="3212123" cy="2169825"/>
          </a:xfrm>
          <a:prstGeom prst="rect">
            <a:avLst/>
          </a:prstGeom>
          <a:solidFill>
            <a:srgbClr val="FFFF00"/>
          </a:solidFill>
        </p:spPr>
        <p:txBody>
          <a:bodyPr wrap="square">
            <a:spAutoFit/>
          </a:bodyPr>
          <a:lstStyle/>
          <a:p>
            <a:pPr marL="342900" lvl="0" indent="-342900" algn="just">
              <a:lnSpc>
                <a:spcPct val="150000"/>
              </a:lnSpc>
              <a:spcAft>
                <a:spcPts val="0"/>
              </a:spcAft>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Karkas domba	: 50 %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Karkas sapi		: 55 %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Karkas babi	: 75 %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Karkas ayam	: 60-70 %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id-ID" dirty="0">
                <a:latin typeface="Calibri" panose="020F0502020204030204" pitchFamily="34" charset="0"/>
                <a:ea typeface="Calibri" panose="020F0502020204030204" pitchFamily="34" charset="0"/>
                <a:cs typeface="Calibri" panose="020F0502020204030204" pitchFamily="34" charset="0"/>
              </a:rPr>
              <a:t>Karkas kelinci	: 45-65 %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id="{4B96400A-592A-4706-9FAB-62C896C3890C}"/>
              </a:ext>
            </a:extLst>
          </p:cNvPr>
          <p:cNvSpPr/>
          <p:nvPr/>
        </p:nvSpPr>
        <p:spPr>
          <a:xfrm>
            <a:off x="6780628" y="3108960"/>
            <a:ext cx="450166" cy="39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295195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0DEDC5-8614-4D3A-BECD-E487C9EEE7D8}"/>
              </a:ext>
            </a:extLst>
          </p:cNvPr>
          <p:cNvSpPr/>
          <p:nvPr/>
        </p:nvSpPr>
        <p:spPr>
          <a:xfrm>
            <a:off x="3201734" y="2348356"/>
            <a:ext cx="5704127" cy="923330"/>
          </a:xfrm>
          <a:prstGeom prst="rect">
            <a:avLst/>
          </a:prstGeom>
          <a:noFill/>
        </p:spPr>
        <p:txBody>
          <a:bodyPr wrap="none" lIns="91440" tIns="45720" rIns="91440" bIns="45720">
            <a:spAutoFit/>
          </a:bodyPr>
          <a:lstStyle/>
          <a:p>
            <a:pPr algn="ctr"/>
            <a:r>
              <a:rPr lang="id-ID"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KOMPOSISI   DAGING</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9140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4396C-7940-4A13-B8EA-E16696BB3F58}"/>
              </a:ext>
            </a:extLst>
          </p:cNvPr>
          <p:cNvPicPr>
            <a:picLocks noChangeAspect="1"/>
          </p:cNvPicPr>
          <p:nvPr/>
        </p:nvPicPr>
        <p:blipFill>
          <a:blip r:embed="rId2"/>
          <a:stretch>
            <a:fillRect/>
          </a:stretch>
        </p:blipFill>
        <p:spPr>
          <a:xfrm>
            <a:off x="295421" y="0"/>
            <a:ext cx="6597747" cy="6585949"/>
          </a:xfrm>
          <a:prstGeom prst="rect">
            <a:avLst/>
          </a:prstGeom>
        </p:spPr>
      </p:pic>
    </p:spTree>
    <p:extLst>
      <p:ext uri="{BB962C8B-B14F-4D97-AF65-F5344CB8AC3E}">
        <p14:creationId xmlns:p14="http://schemas.microsoft.com/office/powerpoint/2010/main" val="361124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35" y="900332"/>
            <a:ext cx="1981200" cy="593188"/>
          </a:xfrm>
        </p:spPr>
        <p:txBody>
          <a:bodyPr>
            <a:normAutofit fontScale="90000"/>
          </a:bodyPr>
          <a:lstStyle/>
          <a:p>
            <a:r>
              <a:rPr lang="en-US" dirty="0"/>
              <a:t>AIR</a:t>
            </a:r>
          </a:p>
        </p:txBody>
      </p:sp>
      <p:sp>
        <p:nvSpPr>
          <p:cNvPr id="4" name="Rectangle 4"/>
          <p:cNvSpPr>
            <a:spLocks noChangeArrowheads="1"/>
          </p:cNvSpPr>
          <p:nvPr/>
        </p:nvSpPr>
        <p:spPr bwMode="auto">
          <a:xfrm>
            <a:off x="3287151" y="393895"/>
            <a:ext cx="8153400" cy="5715000"/>
          </a:xfrm>
          <a:prstGeom prst="rect">
            <a:avLst/>
          </a:prstGeom>
          <a:solidFill>
            <a:srgbClr val="92D050"/>
          </a:solidFill>
          <a:ln>
            <a:headEnd/>
            <a:tailEnd/>
          </a:ln>
        </p:spPr>
        <p:style>
          <a:lnRef idx="2">
            <a:schemeClr val="accent6"/>
          </a:lnRef>
          <a:fillRef idx="1">
            <a:schemeClr val="lt1"/>
          </a:fillRef>
          <a:effectRef idx="0">
            <a:schemeClr val="accent6"/>
          </a:effectRef>
          <a:fontRef idx="minor">
            <a:schemeClr val="dk1"/>
          </a:fontRef>
        </p:style>
        <p:txBody>
          <a:bodyPr/>
          <a:lstStyle/>
          <a:p>
            <a:pPr marL="609600" indent="-609600">
              <a:lnSpc>
                <a:spcPct val="80000"/>
              </a:lnSpc>
              <a:spcBef>
                <a:spcPct val="20000"/>
              </a:spcBef>
            </a:pPr>
            <a:endParaRPr lang="en-US" sz="2800" b="1" dirty="0">
              <a:latin typeface="Cambria" pitchFamily="18" charset="0"/>
            </a:endParaRPr>
          </a:p>
          <a:p>
            <a:pPr marL="609600" indent="-609600">
              <a:lnSpc>
                <a:spcPct val="80000"/>
              </a:lnSpc>
              <a:spcBef>
                <a:spcPct val="20000"/>
              </a:spcBef>
            </a:pPr>
            <a:r>
              <a:rPr lang="en-US" sz="2800" b="1" dirty="0">
                <a:latin typeface="Cambria" pitchFamily="18" charset="0"/>
              </a:rPr>
              <a:t>A. INTRA CELLULAR WATER (90-95%)</a:t>
            </a:r>
          </a:p>
          <a:p>
            <a:pPr marL="609600" indent="-609600">
              <a:lnSpc>
                <a:spcPct val="80000"/>
              </a:lnSpc>
              <a:spcBef>
                <a:spcPct val="20000"/>
              </a:spcBef>
            </a:pPr>
            <a:r>
              <a:rPr lang="en-US" sz="2000" dirty="0">
                <a:latin typeface="Cambria" pitchFamily="18" charset="0"/>
              </a:rPr>
              <a:t>1. </a:t>
            </a:r>
            <a:r>
              <a:rPr lang="en-US" sz="2000" b="1" dirty="0" err="1">
                <a:latin typeface="Cambria" pitchFamily="18" charset="0"/>
              </a:rPr>
              <a:t>Terikat</a:t>
            </a:r>
            <a:r>
              <a:rPr lang="en-US" sz="2000" b="1" dirty="0">
                <a:latin typeface="Cambria" pitchFamily="18" charset="0"/>
              </a:rPr>
              <a:t> di </a:t>
            </a:r>
            <a:r>
              <a:rPr lang="en-US" sz="2000" b="1" dirty="0" err="1">
                <a:latin typeface="Cambria" pitchFamily="18" charset="0"/>
              </a:rPr>
              <a:t>antara</a:t>
            </a:r>
            <a:r>
              <a:rPr lang="en-US" sz="2000" b="1" dirty="0">
                <a:latin typeface="Cambria" pitchFamily="18" charset="0"/>
              </a:rPr>
              <a:t> </a:t>
            </a:r>
            <a:r>
              <a:rPr lang="en-US" sz="2000" b="1" dirty="0" err="1">
                <a:latin typeface="Cambria" pitchFamily="18" charset="0"/>
              </a:rPr>
              <a:t>filamen-filamen</a:t>
            </a:r>
            <a:r>
              <a:rPr lang="en-US" sz="2000" b="1" dirty="0">
                <a:latin typeface="Cambria" pitchFamily="18" charset="0"/>
              </a:rPr>
              <a:t> </a:t>
            </a:r>
            <a:r>
              <a:rPr lang="en-US" sz="2000" b="1" dirty="0" err="1">
                <a:latin typeface="Cambria" pitchFamily="18" charset="0"/>
              </a:rPr>
              <a:t>miofibril</a:t>
            </a:r>
            <a:endParaRPr lang="en-US" sz="2000" b="1" dirty="0">
              <a:latin typeface="Cambria" pitchFamily="18" charset="0"/>
            </a:endParaRPr>
          </a:p>
          <a:p>
            <a:pPr marL="609600" indent="-609600">
              <a:lnSpc>
                <a:spcPct val="80000"/>
              </a:lnSpc>
              <a:spcBef>
                <a:spcPct val="20000"/>
              </a:spcBef>
            </a:pPr>
            <a:r>
              <a:rPr lang="en-US" sz="2000" dirty="0">
                <a:latin typeface="Cambria" pitchFamily="18" charset="0"/>
              </a:rPr>
              <a:t>	- </a:t>
            </a:r>
            <a:r>
              <a:rPr lang="en-US" sz="2000" dirty="0" err="1">
                <a:latin typeface="Cambria" pitchFamily="18" charset="0"/>
              </a:rPr>
              <a:t>Disebut</a:t>
            </a:r>
            <a:r>
              <a:rPr lang="en-US" sz="2000" dirty="0">
                <a:latin typeface="Cambria" pitchFamily="18" charset="0"/>
              </a:rPr>
              <a:t> </a:t>
            </a:r>
            <a:r>
              <a:rPr lang="en-US" sz="2000" i="1" dirty="0">
                <a:latin typeface="Cambria" pitchFamily="18" charset="0"/>
              </a:rPr>
              <a:t>constitutional water </a:t>
            </a:r>
            <a:r>
              <a:rPr lang="en-US" sz="2000" dirty="0" err="1">
                <a:latin typeface="Cambria" pitchFamily="18" charset="0"/>
              </a:rPr>
              <a:t>atau</a:t>
            </a:r>
            <a:r>
              <a:rPr lang="en-US" sz="2000" i="1" dirty="0">
                <a:latin typeface="Cambria" pitchFamily="18" charset="0"/>
              </a:rPr>
              <a:t> bound water</a:t>
            </a:r>
          </a:p>
          <a:p>
            <a:pPr marL="609600" indent="-609600">
              <a:lnSpc>
                <a:spcPct val="80000"/>
              </a:lnSpc>
              <a:spcBef>
                <a:spcPct val="20000"/>
              </a:spcBef>
            </a:pPr>
            <a:r>
              <a:rPr lang="en-US" sz="2000" dirty="0">
                <a:latin typeface="Cambria" pitchFamily="18" charset="0"/>
              </a:rPr>
              <a:t>	- </a:t>
            </a:r>
            <a:r>
              <a:rPr lang="en-US" sz="2000" dirty="0" err="1">
                <a:latin typeface="Cambria" pitchFamily="18" charset="0"/>
              </a:rPr>
              <a:t>Proporsi</a:t>
            </a:r>
            <a:r>
              <a:rPr lang="en-US" sz="2000" dirty="0">
                <a:latin typeface="Cambria" pitchFamily="18" charset="0"/>
              </a:rPr>
              <a:t> 0.1% </a:t>
            </a:r>
            <a:r>
              <a:rPr lang="en-US" sz="2000" dirty="0" err="1">
                <a:latin typeface="Cambria" pitchFamily="18" charset="0"/>
              </a:rPr>
              <a:t>atau</a:t>
            </a:r>
            <a:r>
              <a:rPr lang="en-US" sz="2000" dirty="0">
                <a:latin typeface="Cambria" pitchFamily="18" charset="0"/>
              </a:rPr>
              <a:t> 0.5 gr H</a:t>
            </a:r>
            <a:r>
              <a:rPr lang="en-US" sz="2000" baseline="-25000" dirty="0">
                <a:latin typeface="Cambria" pitchFamily="18" charset="0"/>
              </a:rPr>
              <a:t>2</a:t>
            </a:r>
            <a:r>
              <a:rPr lang="en-US" sz="2000" dirty="0">
                <a:latin typeface="Cambria" pitchFamily="18" charset="0"/>
              </a:rPr>
              <a:t>0 per 100 gr protein</a:t>
            </a:r>
          </a:p>
          <a:p>
            <a:pPr marL="609600" indent="-609600">
              <a:lnSpc>
                <a:spcPct val="80000"/>
              </a:lnSpc>
              <a:spcBef>
                <a:spcPct val="20000"/>
              </a:spcBef>
            </a:pPr>
            <a:r>
              <a:rPr lang="en-US" sz="2000" dirty="0">
                <a:latin typeface="Cambria" pitchFamily="18" charset="0"/>
              </a:rPr>
              <a:t>	- </a:t>
            </a:r>
            <a:r>
              <a:rPr lang="en-US" sz="2000" dirty="0" err="1">
                <a:latin typeface="Cambria" pitchFamily="18" charset="0"/>
              </a:rPr>
              <a:t>Dipengaruhi</a:t>
            </a:r>
            <a:r>
              <a:rPr lang="en-US" sz="2000" dirty="0">
                <a:latin typeface="Cambria" pitchFamily="18" charset="0"/>
              </a:rPr>
              <a:t> </a:t>
            </a:r>
            <a:r>
              <a:rPr lang="en-US" sz="2000" dirty="0" err="1">
                <a:latin typeface="Cambria" pitchFamily="18" charset="0"/>
              </a:rPr>
              <a:t>oleh</a:t>
            </a:r>
            <a:r>
              <a:rPr lang="en-US" sz="2000" dirty="0">
                <a:latin typeface="Cambria" pitchFamily="18" charset="0"/>
              </a:rPr>
              <a:t> </a:t>
            </a:r>
            <a:r>
              <a:rPr lang="en-US" sz="2000" dirty="0" err="1">
                <a:latin typeface="Cambria" pitchFamily="18" charset="0"/>
              </a:rPr>
              <a:t>gaya</a:t>
            </a:r>
            <a:r>
              <a:rPr lang="en-US" sz="2000" dirty="0">
                <a:latin typeface="Cambria" pitchFamily="18" charset="0"/>
              </a:rPr>
              <a:t> </a:t>
            </a:r>
            <a:r>
              <a:rPr lang="en-US" sz="2000" dirty="0" err="1">
                <a:latin typeface="Cambria" pitchFamily="18" charset="0"/>
              </a:rPr>
              <a:t>kapilaritas</a:t>
            </a:r>
            <a:endParaRPr lang="en-US" sz="2000" dirty="0">
              <a:latin typeface="Cambria" pitchFamily="18" charset="0"/>
            </a:endParaRPr>
          </a:p>
          <a:p>
            <a:pPr marL="609600" indent="-609600">
              <a:lnSpc>
                <a:spcPct val="80000"/>
              </a:lnSpc>
              <a:spcBef>
                <a:spcPct val="20000"/>
              </a:spcBef>
            </a:pPr>
            <a:r>
              <a:rPr lang="en-US" sz="2000" dirty="0">
                <a:latin typeface="Cambria" pitchFamily="18" charset="0"/>
              </a:rPr>
              <a:t>2. </a:t>
            </a:r>
            <a:r>
              <a:rPr lang="en-US" sz="2000" b="1" dirty="0" err="1">
                <a:latin typeface="Cambria" pitchFamily="18" charset="0"/>
              </a:rPr>
              <a:t>Terikat</a:t>
            </a:r>
            <a:r>
              <a:rPr lang="en-US" sz="2000" b="1" dirty="0">
                <a:latin typeface="Cambria" pitchFamily="18" charset="0"/>
              </a:rPr>
              <a:t> di </a:t>
            </a:r>
            <a:r>
              <a:rPr lang="en-US" sz="2000" b="1" dirty="0" err="1">
                <a:latin typeface="Cambria" pitchFamily="18" charset="0"/>
              </a:rPr>
              <a:t>antara</a:t>
            </a:r>
            <a:r>
              <a:rPr lang="en-US" sz="2000" b="1" dirty="0">
                <a:latin typeface="Cambria" pitchFamily="18" charset="0"/>
              </a:rPr>
              <a:t> </a:t>
            </a:r>
            <a:r>
              <a:rPr lang="en-US" sz="2000" b="1" dirty="0" err="1">
                <a:latin typeface="Cambria" pitchFamily="18" charset="0"/>
              </a:rPr>
              <a:t>sel-sel</a:t>
            </a:r>
            <a:r>
              <a:rPr lang="en-US" sz="2000" b="1" dirty="0">
                <a:latin typeface="Cambria" pitchFamily="18" charset="0"/>
              </a:rPr>
              <a:t> </a:t>
            </a:r>
            <a:r>
              <a:rPr lang="en-US" sz="2000" b="1" dirty="0" err="1">
                <a:latin typeface="Cambria" pitchFamily="18" charset="0"/>
              </a:rPr>
              <a:t>miofibril</a:t>
            </a:r>
            <a:endParaRPr lang="en-US" sz="2000" b="1" dirty="0">
              <a:latin typeface="Cambria" pitchFamily="18" charset="0"/>
            </a:endParaRPr>
          </a:p>
          <a:p>
            <a:pPr marL="609600" indent="-609600">
              <a:lnSpc>
                <a:spcPct val="80000"/>
              </a:lnSpc>
              <a:spcBef>
                <a:spcPct val="20000"/>
              </a:spcBef>
            </a:pPr>
            <a:r>
              <a:rPr lang="en-US" sz="2000" dirty="0">
                <a:latin typeface="Cambria" pitchFamily="18" charset="0"/>
              </a:rPr>
              <a:t>	- </a:t>
            </a:r>
            <a:r>
              <a:rPr lang="en-US" sz="2000" dirty="0" err="1">
                <a:latin typeface="Cambria" pitchFamily="18" charset="0"/>
              </a:rPr>
              <a:t>Disebut</a:t>
            </a:r>
            <a:r>
              <a:rPr lang="en-US" sz="2000" dirty="0">
                <a:latin typeface="Cambria" pitchFamily="18" charset="0"/>
              </a:rPr>
              <a:t> </a:t>
            </a:r>
            <a:r>
              <a:rPr lang="en-US" sz="2000" i="1" dirty="0">
                <a:latin typeface="Cambria" pitchFamily="18" charset="0"/>
              </a:rPr>
              <a:t>interfacial water/entrapped water/</a:t>
            </a:r>
            <a:r>
              <a:rPr lang="en-US" sz="2000" i="1" dirty="0" err="1">
                <a:latin typeface="Cambria" pitchFamily="18" charset="0"/>
              </a:rPr>
              <a:t>immobilised</a:t>
            </a:r>
            <a:r>
              <a:rPr lang="en-US" sz="2000" i="1" dirty="0">
                <a:latin typeface="Cambria" pitchFamily="18" charset="0"/>
              </a:rPr>
              <a:t> water</a:t>
            </a:r>
          </a:p>
          <a:p>
            <a:pPr marL="609600" indent="-609600">
              <a:lnSpc>
                <a:spcPct val="80000"/>
              </a:lnSpc>
              <a:spcBef>
                <a:spcPct val="20000"/>
              </a:spcBef>
            </a:pPr>
            <a:r>
              <a:rPr lang="en-US" sz="2000" i="1" dirty="0">
                <a:latin typeface="Cambria" pitchFamily="18" charset="0"/>
              </a:rPr>
              <a:t>	- </a:t>
            </a:r>
            <a:r>
              <a:rPr lang="en-US" sz="2000" dirty="0" err="1">
                <a:latin typeface="Cambria" pitchFamily="18" charset="0"/>
              </a:rPr>
              <a:t>Proporsi</a:t>
            </a:r>
            <a:r>
              <a:rPr lang="en-US" sz="2000" dirty="0">
                <a:latin typeface="Cambria" pitchFamily="18" charset="0"/>
              </a:rPr>
              <a:t> 5 – 10 % </a:t>
            </a:r>
            <a:r>
              <a:rPr lang="en-US" sz="2000" dirty="0" err="1">
                <a:latin typeface="Cambria" pitchFamily="18" charset="0"/>
              </a:rPr>
              <a:t>dari</a:t>
            </a:r>
            <a:r>
              <a:rPr lang="en-US" sz="2000" dirty="0">
                <a:latin typeface="Cambria" pitchFamily="18" charset="0"/>
              </a:rPr>
              <a:t> total intracellular water</a:t>
            </a:r>
          </a:p>
          <a:p>
            <a:pPr marL="609600" indent="-609600">
              <a:lnSpc>
                <a:spcPct val="80000"/>
              </a:lnSpc>
              <a:spcBef>
                <a:spcPct val="20000"/>
              </a:spcBef>
            </a:pPr>
            <a:r>
              <a:rPr lang="en-US" sz="2000" i="1" dirty="0">
                <a:latin typeface="Cambria" pitchFamily="18" charset="0"/>
              </a:rPr>
              <a:t>	- </a:t>
            </a:r>
            <a:r>
              <a:rPr lang="en-US" sz="2000" dirty="0" err="1">
                <a:latin typeface="Cambria" pitchFamily="18" charset="0"/>
              </a:rPr>
              <a:t>Terikat</a:t>
            </a:r>
            <a:r>
              <a:rPr lang="en-US" sz="2000" dirty="0">
                <a:latin typeface="Cambria" pitchFamily="18" charset="0"/>
              </a:rPr>
              <a:t> </a:t>
            </a:r>
            <a:r>
              <a:rPr lang="en-US" sz="2000" dirty="0" err="1">
                <a:latin typeface="Cambria" pitchFamily="18" charset="0"/>
              </a:rPr>
              <a:t>pada</a:t>
            </a:r>
            <a:r>
              <a:rPr lang="en-US" sz="2000" dirty="0">
                <a:latin typeface="Cambria" pitchFamily="18" charset="0"/>
              </a:rPr>
              <a:t> </a:t>
            </a:r>
            <a:r>
              <a:rPr lang="en-US" sz="2000" dirty="0" err="1">
                <a:latin typeface="Cambria" pitchFamily="18" charset="0"/>
              </a:rPr>
              <a:t>permukaan</a:t>
            </a:r>
            <a:r>
              <a:rPr lang="en-US" sz="2000" dirty="0">
                <a:latin typeface="Cambria" pitchFamily="18" charset="0"/>
              </a:rPr>
              <a:t> protein</a:t>
            </a:r>
          </a:p>
          <a:p>
            <a:pPr marL="609600" indent="-609600">
              <a:lnSpc>
                <a:spcPct val="80000"/>
              </a:lnSpc>
              <a:spcBef>
                <a:spcPct val="20000"/>
              </a:spcBef>
            </a:pPr>
            <a:r>
              <a:rPr lang="en-US" sz="2000" dirty="0">
                <a:latin typeface="Cambria" pitchFamily="18" charset="0"/>
              </a:rPr>
              <a:t>3</a:t>
            </a:r>
            <a:r>
              <a:rPr lang="en-US" sz="2000" b="1" dirty="0">
                <a:latin typeface="Cambria" pitchFamily="18" charset="0"/>
              </a:rPr>
              <a:t>. Free intracellular water</a:t>
            </a:r>
          </a:p>
          <a:p>
            <a:pPr marL="609600" indent="-609600">
              <a:lnSpc>
                <a:spcPct val="80000"/>
              </a:lnSpc>
              <a:spcBef>
                <a:spcPct val="20000"/>
              </a:spcBef>
            </a:pPr>
            <a:r>
              <a:rPr lang="en-US" sz="2000" dirty="0">
                <a:latin typeface="Cambria" pitchFamily="18" charset="0"/>
              </a:rPr>
              <a:t>	- </a:t>
            </a:r>
            <a:r>
              <a:rPr lang="en-US" sz="2000" dirty="0" err="1">
                <a:latin typeface="Cambria" pitchFamily="18" charset="0"/>
              </a:rPr>
              <a:t>Proporsi</a:t>
            </a:r>
            <a:r>
              <a:rPr lang="en-US" sz="2000" dirty="0">
                <a:latin typeface="Cambria" pitchFamily="18" charset="0"/>
              </a:rPr>
              <a:t> 90-95% </a:t>
            </a:r>
            <a:r>
              <a:rPr lang="en-US" sz="2000" dirty="0" err="1">
                <a:latin typeface="Cambria" pitchFamily="18" charset="0"/>
              </a:rPr>
              <a:t>dari</a:t>
            </a:r>
            <a:r>
              <a:rPr lang="en-US" sz="2000" dirty="0">
                <a:latin typeface="Cambria" pitchFamily="18" charset="0"/>
              </a:rPr>
              <a:t> total intracellular water</a:t>
            </a:r>
          </a:p>
          <a:p>
            <a:pPr marL="609600" indent="-609600">
              <a:lnSpc>
                <a:spcPct val="80000"/>
              </a:lnSpc>
              <a:spcBef>
                <a:spcPct val="20000"/>
              </a:spcBef>
            </a:pPr>
            <a:endParaRPr lang="en-US" sz="2000" dirty="0">
              <a:latin typeface="Cambria" pitchFamily="18" charset="0"/>
            </a:endParaRPr>
          </a:p>
          <a:p>
            <a:pPr marL="609600" indent="-609600">
              <a:lnSpc>
                <a:spcPct val="80000"/>
              </a:lnSpc>
              <a:spcBef>
                <a:spcPct val="20000"/>
              </a:spcBef>
            </a:pPr>
            <a:endParaRPr lang="en-US" sz="2000" dirty="0">
              <a:latin typeface="Cambria" pitchFamily="18" charset="0"/>
            </a:endParaRPr>
          </a:p>
          <a:p>
            <a:pPr marL="609600" indent="-609600">
              <a:lnSpc>
                <a:spcPct val="80000"/>
              </a:lnSpc>
              <a:spcBef>
                <a:spcPct val="20000"/>
              </a:spcBef>
            </a:pPr>
            <a:r>
              <a:rPr lang="en-US" sz="2800" b="1" dirty="0">
                <a:latin typeface="Cambria" pitchFamily="18" charset="0"/>
              </a:rPr>
              <a:t>B. EXTRACELLULAR WATER (5-10%)</a:t>
            </a:r>
          </a:p>
          <a:p>
            <a:pPr marL="609600" indent="-609600">
              <a:lnSpc>
                <a:spcPct val="80000"/>
              </a:lnSpc>
              <a:spcBef>
                <a:spcPct val="20000"/>
              </a:spcBef>
              <a:buFont typeface="Arial" pitchFamily="34" charset="0"/>
              <a:buChar char="•"/>
            </a:pPr>
            <a:r>
              <a:rPr lang="en-US" sz="2000" dirty="0" err="1">
                <a:latin typeface="Cambria" pitchFamily="18" charset="0"/>
              </a:rPr>
              <a:t>Terletak</a:t>
            </a:r>
            <a:r>
              <a:rPr lang="en-US" sz="2000" dirty="0">
                <a:latin typeface="Cambria" pitchFamily="18" charset="0"/>
              </a:rPr>
              <a:t> di </a:t>
            </a:r>
            <a:r>
              <a:rPr lang="en-US" sz="2000" dirty="0" err="1">
                <a:latin typeface="Cambria" pitchFamily="18" charset="0"/>
              </a:rPr>
              <a:t>dalam</a:t>
            </a:r>
            <a:r>
              <a:rPr lang="en-US" sz="2000" dirty="0">
                <a:latin typeface="Cambria" pitchFamily="18" charset="0"/>
              </a:rPr>
              <a:t> </a:t>
            </a:r>
            <a:r>
              <a:rPr lang="en-US" sz="2000" dirty="0" err="1">
                <a:latin typeface="Cambria" pitchFamily="18" charset="0"/>
              </a:rPr>
              <a:t>ruang</a:t>
            </a:r>
            <a:r>
              <a:rPr lang="en-US" sz="2000" dirty="0">
                <a:latin typeface="Cambria" pitchFamily="18" charset="0"/>
              </a:rPr>
              <a:t> di </a:t>
            </a:r>
            <a:r>
              <a:rPr lang="en-US" sz="2000" dirty="0" err="1">
                <a:latin typeface="Cambria" pitchFamily="18" charset="0"/>
              </a:rPr>
              <a:t>luar</a:t>
            </a:r>
            <a:r>
              <a:rPr lang="en-US" sz="2000" dirty="0">
                <a:latin typeface="Cambria" pitchFamily="18" charset="0"/>
              </a:rPr>
              <a:t> </a:t>
            </a:r>
            <a:r>
              <a:rPr lang="en-US" sz="2000" dirty="0" err="1">
                <a:latin typeface="Cambria" pitchFamily="18" charset="0"/>
              </a:rPr>
              <a:t>sel</a:t>
            </a:r>
            <a:endParaRPr lang="en-US" sz="2000" dirty="0">
              <a:latin typeface="Cambria" pitchFamily="18" charset="0"/>
            </a:endParaRPr>
          </a:p>
          <a:p>
            <a:pPr marL="609600" indent="-609600">
              <a:lnSpc>
                <a:spcPct val="80000"/>
              </a:lnSpc>
              <a:spcBef>
                <a:spcPct val="20000"/>
              </a:spcBef>
              <a:buFont typeface="Arial" pitchFamily="34" charset="0"/>
              <a:buChar char="•"/>
            </a:pPr>
            <a:r>
              <a:rPr lang="en-US" sz="2000" dirty="0" err="1">
                <a:latin typeface="Cambria" pitchFamily="18" charset="0"/>
              </a:rPr>
              <a:t>Disebut</a:t>
            </a:r>
            <a:r>
              <a:rPr lang="en-US" sz="2000" dirty="0">
                <a:latin typeface="Cambria" pitchFamily="18" charset="0"/>
              </a:rPr>
              <a:t> </a:t>
            </a:r>
            <a:r>
              <a:rPr lang="en-US" sz="2000" i="1" dirty="0">
                <a:latin typeface="Cambria" pitchFamily="18" charset="0"/>
              </a:rPr>
              <a:t>extracellular water </a:t>
            </a:r>
            <a:r>
              <a:rPr lang="en-US" sz="2000" dirty="0" err="1">
                <a:latin typeface="Cambria" pitchFamily="18" charset="0"/>
              </a:rPr>
              <a:t>atau</a:t>
            </a:r>
            <a:r>
              <a:rPr lang="en-US" sz="2000" dirty="0">
                <a:latin typeface="Cambria" pitchFamily="18" charset="0"/>
              </a:rPr>
              <a:t> </a:t>
            </a:r>
            <a:r>
              <a:rPr lang="en-US" sz="2000" i="1" dirty="0">
                <a:latin typeface="Cambria" pitchFamily="18" charset="0"/>
              </a:rPr>
              <a:t>free water</a:t>
            </a:r>
            <a:endParaRPr lang="en-US" sz="2000" dirty="0">
              <a:latin typeface="Cambria" pitchFamily="18" charset="0"/>
            </a:endParaRPr>
          </a:p>
          <a:p>
            <a:pPr marL="609600" indent="-609600">
              <a:lnSpc>
                <a:spcPct val="80000"/>
              </a:lnSpc>
              <a:spcBef>
                <a:spcPct val="20000"/>
              </a:spcBef>
            </a:pPr>
            <a:r>
              <a:rPr lang="en-US" sz="2000" dirty="0">
                <a:latin typeface="Cambria" pitchFamily="18" charset="0"/>
              </a:rPr>
              <a:t> </a:t>
            </a:r>
          </a:p>
        </p:txBody>
      </p:sp>
    </p:spTree>
    <p:extLst>
      <p:ext uri="{BB962C8B-B14F-4D97-AF65-F5344CB8AC3E}">
        <p14:creationId xmlns:p14="http://schemas.microsoft.com/office/powerpoint/2010/main" val="335213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42849"/>
            <a:ext cx="7620000" cy="1200329"/>
          </a:xfrm>
          <a:prstGeom prst="rect">
            <a:avLst/>
          </a:prstGeom>
          <a:solidFill>
            <a:schemeClr val="accent1">
              <a:lumMod val="40000"/>
              <a:lumOff val="60000"/>
            </a:schemeClr>
          </a:solidFill>
        </p:spPr>
        <p:txBody>
          <a:bodyPr wrap="square">
            <a:spAutoFit/>
          </a:bodyPr>
          <a:lstStyle/>
          <a:p>
            <a:r>
              <a:rPr lang="en-US" sz="2400" i="1" dirty="0" err="1">
                <a:latin typeface="Cambria" pitchFamily="18" charset="0"/>
              </a:rPr>
              <a:t>Definisi</a:t>
            </a:r>
            <a:r>
              <a:rPr lang="en-US" sz="2400" i="1" dirty="0">
                <a:latin typeface="Cambria" pitchFamily="18" charset="0"/>
              </a:rPr>
              <a:t>:</a:t>
            </a:r>
          </a:p>
          <a:p>
            <a:r>
              <a:rPr lang="en-US" sz="2400" dirty="0" err="1">
                <a:latin typeface="Cambria" pitchFamily="18" charset="0"/>
              </a:rPr>
              <a:t>Kemampuan</a:t>
            </a:r>
            <a:r>
              <a:rPr lang="en-US" sz="2400" dirty="0">
                <a:latin typeface="Cambria" pitchFamily="18" charset="0"/>
              </a:rPr>
              <a:t> </a:t>
            </a:r>
            <a:r>
              <a:rPr lang="en-US" sz="2400" dirty="0" err="1">
                <a:latin typeface="Cambria" pitchFamily="18" charset="0"/>
              </a:rPr>
              <a:t>daging</a:t>
            </a:r>
            <a:r>
              <a:rPr lang="en-US" sz="2400" dirty="0">
                <a:latin typeface="Cambria" pitchFamily="18" charset="0"/>
              </a:rPr>
              <a:t> </a:t>
            </a:r>
            <a:r>
              <a:rPr lang="en-US" sz="2400" dirty="0" err="1">
                <a:latin typeface="Cambria" pitchFamily="18" charset="0"/>
              </a:rPr>
              <a:t>didalam</a:t>
            </a:r>
            <a:r>
              <a:rPr lang="en-US" sz="2400" dirty="0">
                <a:latin typeface="Cambria" pitchFamily="18" charset="0"/>
              </a:rPr>
              <a:t> </a:t>
            </a:r>
            <a:r>
              <a:rPr lang="en-US" sz="2400" dirty="0" err="1">
                <a:latin typeface="Cambria" pitchFamily="18" charset="0"/>
              </a:rPr>
              <a:t>mengikat</a:t>
            </a:r>
            <a:r>
              <a:rPr lang="en-US" sz="2400" dirty="0">
                <a:latin typeface="Cambria" pitchFamily="18" charset="0"/>
              </a:rPr>
              <a:t> air (air </a:t>
            </a:r>
            <a:r>
              <a:rPr lang="en-US" sz="2400" dirty="0" err="1">
                <a:latin typeface="Cambria" pitchFamily="18" charset="0"/>
              </a:rPr>
              <a:t>daging</a:t>
            </a:r>
            <a:r>
              <a:rPr lang="en-US" sz="2400" dirty="0">
                <a:latin typeface="Cambria" pitchFamily="18" charset="0"/>
              </a:rPr>
              <a:t> </a:t>
            </a:r>
            <a:r>
              <a:rPr lang="en-US" sz="2400" dirty="0" err="1">
                <a:latin typeface="Cambria" pitchFamily="18" charset="0"/>
              </a:rPr>
              <a:t>maupun</a:t>
            </a:r>
            <a:r>
              <a:rPr lang="en-US" sz="2400" dirty="0">
                <a:latin typeface="Cambria" pitchFamily="18" charset="0"/>
              </a:rPr>
              <a:t> air yang </a:t>
            </a:r>
            <a:r>
              <a:rPr lang="en-US" sz="2400" dirty="0" err="1">
                <a:latin typeface="Cambria" pitchFamily="18" charset="0"/>
              </a:rPr>
              <a:t>ditambahkan</a:t>
            </a:r>
            <a:r>
              <a:rPr lang="en-US" sz="2400" dirty="0">
                <a:latin typeface="Cambria" pitchFamily="18" charset="0"/>
              </a:rPr>
              <a:t>)</a:t>
            </a:r>
          </a:p>
        </p:txBody>
      </p:sp>
      <p:sp>
        <p:nvSpPr>
          <p:cNvPr id="3" name="Rectangle 2"/>
          <p:cNvSpPr/>
          <p:nvPr/>
        </p:nvSpPr>
        <p:spPr>
          <a:xfrm>
            <a:off x="2617270" y="871525"/>
            <a:ext cx="26670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dirty="0">
                <a:latin typeface="Cambria" pitchFamily="18" charset="0"/>
              </a:rPr>
              <a:t>DAYA IKAT AIR (DIA)</a:t>
            </a:r>
          </a:p>
        </p:txBody>
      </p:sp>
      <p:sp>
        <p:nvSpPr>
          <p:cNvPr id="4" name="Rectangle 3"/>
          <p:cNvSpPr/>
          <p:nvPr/>
        </p:nvSpPr>
        <p:spPr>
          <a:xfrm>
            <a:off x="5897114" y="733026"/>
            <a:ext cx="42291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a:r>
              <a:rPr lang="en-US" dirty="0">
                <a:latin typeface="Cambria" pitchFamily="18" charset="0"/>
              </a:rPr>
              <a:t>WATER HOLDING CAPACITY (WHC), </a:t>
            </a:r>
            <a:r>
              <a:rPr lang="en-US" dirty="0">
                <a:solidFill>
                  <a:srgbClr val="000000"/>
                </a:solidFill>
                <a:latin typeface="Cambria" pitchFamily="18" charset="0"/>
              </a:rPr>
              <a:t>WATER BINDING CAPACITY (WBC) </a:t>
            </a:r>
          </a:p>
        </p:txBody>
      </p:sp>
      <p:sp>
        <p:nvSpPr>
          <p:cNvPr id="6" name="TextBox 5"/>
          <p:cNvSpPr txBox="1"/>
          <p:nvPr/>
        </p:nvSpPr>
        <p:spPr>
          <a:xfrm>
            <a:off x="5381577" y="871525"/>
            <a:ext cx="320922" cy="369332"/>
          </a:xfrm>
          <a:prstGeom prst="rect">
            <a:avLst/>
          </a:prstGeom>
          <a:noFill/>
        </p:spPr>
        <p:txBody>
          <a:bodyPr wrap="none" rtlCol="0">
            <a:spAutoFit/>
          </a:bodyPr>
          <a:lstStyle/>
          <a:p>
            <a:r>
              <a:rPr lang="en-US" b="1" dirty="0">
                <a:latin typeface="Cambria" pitchFamily="18" charset="0"/>
              </a:rPr>
              <a:t>=</a:t>
            </a:r>
          </a:p>
        </p:txBody>
      </p:sp>
      <p:sp>
        <p:nvSpPr>
          <p:cNvPr id="7" name="Rectangle 6"/>
          <p:cNvSpPr/>
          <p:nvPr/>
        </p:nvSpPr>
        <p:spPr>
          <a:xfrm>
            <a:off x="2617270" y="4522070"/>
            <a:ext cx="7086600" cy="830997"/>
          </a:xfrm>
          <a:prstGeom prst="rect">
            <a:avLst/>
          </a:prstGeom>
          <a:solidFill>
            <a:srgbClr val="FFC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a:latin typeface="Cambria" pitchFamily="18" charset="0"/>
              </a:rPr>
              <a:t>DIA</a:t>
            </a:r>
            <a:r>
              <a:rPr lang="en-US" sz="2400" dirty="0">
                <a:latin typeface="Cambria" pitchFamily="18" charset="0"/>
              </a:rPr>
              <a:t> </a:t>
            </a:r>
            <a:r>
              <a:rPr lang="en-US" sz="2400" dirty="0" err="1">
                <a:latin typeface="Cambria" pitchFamily="18" charset="0"/>
              </a:rPr>
              <a:t>merupakan</a:t>
            </a:r>
            <a:r>
              <a:rPr lang="en-US" sz="2400" dirty="0">
                <a:latin typeface="Cambria" pitchFamily="18" charset="0"/>
              </a:rPr>
              <a:t> </a:t>
            </a:r>
            <a:r>
              <a:rPr lang="en-US" sz="2400" dirty="0" err="1">
                <a:latin typeface="Cambria" pitchFamily="18" charset="0"/>
              </a:rPr>
              <a:t>faktor</a:t>
            </a:r>
            <a:r>
              <a:rPr lang="en-US" sz="2400" dirty="0">
                <a:latin typeface="Cambria" pitchFamily="18" charset="0"/>
              </a:rPr>
              <a:t> yang </a:t>
            </a:r>
            <a:r>
              <a:rPr lang="en-US" sz="2400" dirty="0" err="1">
                <a:latin typeface="Cambria" pitchFamily="18" charset="0"/>
              </a:rPr>
              <a:t>mempengaruhi</a:t>
            </a:r>
            <a:r>
              <a:rPr lang="en-US" sz="2400" dirty="0">
                <a:latin typeface="Cambria" pitchFamily="18" charset="0"/>
              </a:rPr>
              <a:t> w</a:t>
            </a:r>
            <a:r>
              <a:rPr lang="id-ID" sz="2400" dirty="0">
                <a:latin typeface="Cambria" pitchFamily="18" charset="0"/>
              </a:rPr>
              <a:t>arna, tekstur, kekenyalan, kesan jus dan keempukan</a:t>
            </a:r>
            <a:endParaRPr lang="en-US" sz="2400" dirty="0">
              <a:latin typeface="Cambria" pitchFamily="18" charset="0"/>
            </a:endParaRPr>
          </a:p>
        </p:txBody>
      </p:sp>
      <p:sp>
        <p:nvSpPr>
          <p:cNvPr id="5" name="Arrow: Down 4">
            <a:extLst>
              <a:ext uri="{FF2B5EF4-FFF2-40B4-BE49-F238E27FC236}">
                <a16:creationId xmlns:a16="http://schemas.microsoft.com/office/drawing/2014/main" id="{97E90999-A11E-4C5F-9140-D2D38CF984C9}"/>
              </a:ext>
            </a:extLst>
          </p:cNvPr>
          <p:cNvSpPr/>
          <p:nvPr/>
        </p:nvSpPr>
        <p:spPr>
          <a:xfrm>
            <a:off x="5542038" y="1252550"/>
            <a:ext cx="484632" cy="851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Arrow: Down 7">
            <a:extLst>
              <a:ext uri="{FF2B5EF4-FFF2-40B4-BE49-F238E27FC236}">
                <a16:creationId xmlns:a16="http://schemas.microsoft.com/office/drawing/2014/main" id="{25D8615A-2F8C-4C9E-B096-EDB60BBAD0DD}"/>
              </a:ext>
            </a:extLst>
          </p:cNvPr>
          <p:cNvSpPr/>
          <p:nvPr/>
        </p:nvSpPr>
        <p:spPr>
          <a:xfrm>
            <a:off x="3291434" y="3742006"/>
            <a:ext cx="1266498" cy="56466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d-ID" dirty="0"/>
          </a:p>
          <a:p>
            <a:pPr algn="ctr"/>
            <a:endParaRPr lang="id-ID" dirty="0"/>
          </a:p>
          <a:p>
            <a:pPr algn="ctr"/>
            <a:endParaRPr lang="id-ID" dirty="0"/>
          </a:p>
        </p:txBody>
      </p:sp>
    </p:spTree>
    <p:extLst>
      <p:ext uri="{BB962C8B-B14F-4D97-AF65-F5344CB8AC3E}">
        <p14:creationId xmlns:p14="http://schemas.microsoft.com/office/powerpoint/2010/main" val="295281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aging PSE from FAO web"/>
          <p:cNvPicPr>
            <a:picLocks noChangeAspect="1" noChangeArrowheads="1"/>
          </p:cNvPicPr>
          <p:nvPr/>
        </p:nvPicPr>
        <p:blipFill>
          <a:blip r:embed="rId2" cstate="print"/>
          <a:srcRect/>
          <a:stretch>
            <a:fillRect/>
          </a:stretch>
        </p:blipFill>
        <p:spPr>
          <a:xfrm>
            <a:off x="3472201" y="762001"/>
            <a:ext cx="5257800" cy="361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667000" y="5004138"/>
            <a:ext cx="685800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a:latin typeface="Cambria" pitchFamily="18" charset="0"/>
              </a:rPr>
              <a:t>Gambar</a:t>
            </a:r>
            <a:r>
              <a:rPr lang="en-US" sz="2000" dirty="0">
                <a:latin typeface="Cambria" pitchFamily="18" charset="0"/>
              </a:rPr>
              <a:t> </a:t>
            </a:r>
            <a:r>
              <a:rPr lang="en-US" sz="2000" dirty="0" err="1">
                <a:latin typeface="Cambria" pitchFamily="18" charset="0"/>
              </a:rPr>
              <a:t>daging</a:t>
            </a:r>
            <a:r>
              <a:rPr lang="en-US" sz="2000" dirty="0">
                <a:latin typeface="Cambria" pitchFamily="18" charset="0"/>
              </a:rPr>
              <a:t> yang </a:t>
            </a:r>
            <a:r>
              <a:rPr lang="en-US" sz="2000" dirty="0" err="1">
                <a:latin typeface="Cambria" pitchFamily="18" charset="0"/>
              </a:rPr>
              <a:t>memiliki</a:t>
            </a:r>
            <a:r>
              <a:rPr lang="en-US" sz="2000" dirty="0">
                <a:latin typeface="Cambria" pitchFamily="18" charset="0"/>
              </a:rPr>
              <a:t> DIA </a:t>
            </a:r>
            <a:r>
              <a:rPr lang="en-US" sz="2000" dirty="0" err="1">
                <a:latin typeface="Cambria" pitchFamily="18" charset="0"/>
              </a:rPr>
              <a:t>rendah</a:t>
            </a:r>
            <a:r>
              <a:rPr lang="en-US" sz="2000" dirty="0">
                <a:latin typeface="Cambria" pitchFamily="18" charset="0"/>
              </a:rPr>
              <a:t> </a:t>
            </a:r>
            <a:r>
              <a:rPr lang="en-US" sz="2000" dirty="0" err="1">
                <a:latin typeface="Cambria" pitchFamily="18" charset="0"/>
              </a:rPr>
              <a:t>sehingga</a:t>
            </a:r>
            <a:r>
              <a:rPr lang="en-US" sz="2000" dirty="0">
                <a:latin typeface="Cambria" pitchFamily="18" charset="0"/>
              </a:rPr>
              <a:t> </a:t>
            </a:r>
            <a:r>
              <a:rPr lang="en-US" sz="2000" dirty="0" err="1">
                <a:latin typeface="Cambria" pitchFamily="18" charset="0"/>
              </a:rPr>
              <a:t>tampak</a:t>
            </a:r>
            <a:r>
              <a:rPr lang="en-US" sz="2000" dirty="0">
                <a:latin typeface="Cambria" pitchFamily="18" charset="0"/>
              </a:rPr>
              <a:t> </a:t>
            </a:r>
            <a:r>
              <a:rPr lang="en-US" sz="2000" dirty="0" err="1">
                <a:latin typeface="Cambria" pitchFamily="18" charset="0"/>
              </a:rPr>
              <a:t>pucat</a:t>
            </a:r>
            <a:r>
              <a:rPr lang="en-US" sz="2000" dirty="0">
                <a:latin typeface="Cambria" pitchFamily="18" charset="0"/>
              </a:rPr>
              <a:t> (pale), </a:t>
            </a:r>
            <a:r>
              <a:rPr lang="en-US" sz="2000" dirty="0" err="1">
                <a:latin typeface="Cambria" pitchFamily="18" charset="0"/>
              </a:rPr>
              <a:t>lembek</a:t>
            </a:r>
            <a:r>
              <a:rPr lang="en-US" sz="2000" dirty="0">
                <a:latin typeface="Cambria" pitchFamily="18" charset="0"/>
              </a:rPr>
              <a:t> (soft), </a:t>
            </a:r>
            <a:r>
              <a:rPr lang="en-US" sz="2000" dirty="0" err="1">
                <a:latin typeface="Cambria" pitchFamily="18" charset="0"/>
              </a:rPr>
              <a:t>dan</a:t>
            </a:r>
            <a:r>
              <a:rPr lang="en-US" sz="2000" dirty="0">
                <a:latin typeface="Cambria" pitchFamily="18" charset="0"/>
              </a:rPr>
              <a:t> </a:t>
            </a:r>
            <a:r>
              <a:rPr lang="en-US" sz="2000" dirty="0" err="1">
                <a:latin typeface="Cambria" pitchFamily="18" charset="0"/>
              </a:rPr>
              <a:t>mengeluarkan</a:t>
            </a:r>
            <a:r>
              <a:rPr lang="en-US" sz="2000" dirty="0">
                <a:latin typeface="Cambria" pitchFamily="18" charset="0"/>
              </a:rPr>
              <a:t> </a:t>
            </a:r>
            <a:r>
              <a:rPr lang="en-US" sz="2000" dirty="0" err="1">
                <a:latin typeface="Cambria" pitchFamily="18" charset="0"/>
              </a:rPr>
              <a:t>cairan</a:t>
            </a:r>
            <a:r>
              <a:rPr lang="en-US" sz="2000" dirty="0">
                <a:latin typeface="Cambria" pitchFamily="18" charset="0"/>
              </a:rPr>
              <a:t> (exudative) </a:t>
            </a:r>
            <a:r>
              <a:rPr lang="en-US" sz="2000" dirty="0" err="1">
                <a:latin typeface="Cambria" pitchFamily="18" charset="0"/>
              </a:rPr>
              <a:t>atau</a:t>
            </a:r>
            <a:r>
              <a:rPr lang="en-US" sz="2000" dirty="0">
                <a:latin typeface="Cambria" pitchFamily="18" charset="0"/>
              </a:rPr>
              <a:t> PSE</a:t>
            </a:r>
          </a:p>
        </p:txBody>
      </p:sp>
    </p:spTree>
    <p:extLst>
      <p:ext uri="{BB962C8B-B14F-4D97-AF65-F5344CB8AC3E}">
        <p14:creationId xmlns:p14="http://schemas.microsoft.com/office/powerpoint/2010/main" val="239348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576264"/>
            <a:ext cx="85248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22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990601"/>
            <a:ext cx="6019799"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84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228601"/>
            <a:ext cx="6398739" cy="5724525"/>
          </a:xfrm>
          <a:prstGeom prst="rect">
            <a:avLst/>
          </a:prstGeom>
          <a:solidFill>
            <a:srgbClr val="92D050"/>
          </a:solidFill>
          <a:ln>
            <a:noFill/>
          </a:ln>
          <a:effectLst/>
        </p:spPr>
      </p:pic>
      <p:sp>
        <p:nvSpPr>
          <p:cNvPr id="2" name="TextBox 1"/>
          <p:cNvSpPr txBox="1"/>
          <p:nvPr/>
        </p:nvSpPr>
        <p:spPr>
          <a:xfrm>
            <a:off x="3694669" y="6172200"/>
            <a:ext cx="4953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err="1">
                <a:latin typeface="Cambria" pitchFamily="18" charset="0"/>
              </a:rPr>
              <a:t>Mekanisme</a:t>
            </a:r>
            <a:r>
              <a:rPr lang="en-US" dirty="0">
                <a:latin typeface="Cambria" pitchFamily="18" charset="0"/>
              </a:rPr>
              <a:t> </a:t>
            </a:r>
            <a:r>
              <a:rPr lang="en-US" dirty="0" err="1">
                <a:latin typeface="Cambria" pitchFamily="18" charset="0"/>
              </a:rPr>
              <a:t>terjadinya</a:t>
            </a:r>
            <a:r>
              <a:rPr lang="en-US" dirty="0">
                <a:latin typeface="Cambria" pitchFamily="18" charset="0"/>
              </a:rPr>
              <a:t> </a:t>
            </a:r>
            <a:r>
              <a:rPr lang="en-US" dirty="0" err="1">
                <a:latin typeface="Cambria" pitchFamily="18" charset="0"/>
              </a:rPr>
              <a:t>daging</a:t>
            </a:r>
            <a:r>
              <a:rPr lang="en-US" dirty="0">
                <a:latin typeface="Cambria" pitchFamily="18" charset="0"/>
              </a:rPr>
              <a:t> PSE</a:t>
            </a:r>
          </a:p>
        </p:txBody>
      </p:sp>
    </p:spTree>
    <p:extLst>
      <p:ext uri="{BB962C8B-B14F-4D97-AF65-F5344CB8AC3E}">
        <p14:creationId xmlns:p14="http://schemas.microsoft.com/office/powerpoint/2010/main" val="1583547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52D9D-D7E5-4F50-974B-C6B0233FF3E3}"/>
              </a:ext>
            </a:extLst>
          </p:cNvPr>
          <p:cNvSpPr/>
          <p:nvPr/>
        </p:nvSpPr>
        <p:spPr>
          <a:xfrm>
            <a:off x="3048000" y="2281173"/>
            <a:ext cx="5691083" cy="923330"/>
          </a:xfrm>
          <a:prstGeom prst="rect">
            <a:avLst/>
          </a:prstGeom>
          <a:solidFill>
            <a:srgbClr val="92D050"/>
          </a:solidFill>
        </p:spPr>
        <p:txBody>
          <a:bodyPr wrap="square" lIns="91440" tIns="45720" rIns="91440" bIns="45720">
            <a:spAutoFit/>
          </a:bodyPr>
          <a:lstStyle/>
          <a:p>
            <a:pPr algn="ctr"/>
            <a:r>
              <a:rPr lang="id-ID"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TERIMA KASIH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a:extLst>
              <a:ext uri="{FF2B5EF4-FFF2-40B4-BE49-F238E27FC236}">
                <a16:creationId xmlns:a16="http://schemas.microsoft.com/office/drawing/2014/main" id="{0A86E281-F9C9-43A9-BFF7-D6A070153361}"/>
              </a:ext>
            </a:extLst>
          </p:cNvPr>
          <p:cNvPicPr>
            <a:picLocks noChangeAspect="1"/>
          </p:cNvPicPr>
          <p:nvPr/>
        </p:nvPicPr>
        <p:blipFill>
          <a:blip r:embed="rId2"/>
          <a:stretch>
            <a:fillRect/>
          </a:stretch>
        </p:blipFill>
        <p:spPr>
          <a:xfrm>
            <a:off x="0" y="3204503"/>
            <a:ext cx="3048000" cy="2362200"/>
          </a:xfrm>
          <a:prstGeom prst="rect">
            <a:avLst/>
          </a:prstGeom>
          <a:ln>
            <a:noFill/>
          </a:ln>
          <a:effectLst>
            <a:softEdge rad="112500"/>
          </a:effectLst>
        </p:spPr>
      </p:pic>
      <p:pic>
        <p:nvPicPr>
          <p:cNvPr id="6" name="Picture 5">
            <a:extLst>
              <a:ext uri="{FF2B5EF4-FFF2-40B4-BE49-F238E27FC236}">
                <a16:creationId xmlns:a16="http://schemas.microsoft.com/office/drawing/2014/main" id="{62CE124D-BAD1-4491-8D3B-65E6D1B30DBD}"/>
              </a:ext>
            </a:extLst>
          </p:cNvPr>
          <p:cNvPicPr>
            <a:picLocks noChangeAspect="1"/>
          </p:cNvPicPr>
          <p:nvPr/>
        </p:nvPicPr>
        <p:blipFill>
          <a:blip r:embed="rId3"/>
          <a:stretch>
            <a:fillRect/>
          </a:stretch>
        </p:blipFill>
        <p:spPr>
          <a:xfrm>
            <a:off x="9417618" y="3204503"/>
            <a:ext cx="2405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67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99C5CF6-6DD0-4117-939F-19E71F85EABB}"/>
              </a:ext>
            </a:extLst>
          </p:cNvPr>
          <p:cNvPicPr>
            <a:picLocks noGrp="1" noChangeAspect="1"/>
          </p:cNvPicPr>
          <p:nvPr>
            <p:ph sz="quarter" idx="13"/>
          </p:nvPr>
        </p:nvPicPr>
        <p:blipFill>
          <a:blip r:embed="rId2"/>
          <a:stretch>
            <a:fillRect/>
          </a:stretch>
        </p:blipFill>
        <p:spPr>
          <a:xfrm>
            <a:off x="6867185" y="221029"/>
            <a:ext cx="2871465" cy="1932599"/>
          </a:xfrm>
          <a:prstGeom prst="rect">
            <a:avLst/>
          </a:prstGeom>
        </p:spPr>
      </p:pic>
      <p:pic>
        <p:nvPicPr>
          <p:cNvPr id="4" name="Picture 3">
            <a:extLst>
              <a:ext uri="{FF2B5EF4-FFF2-40B4-BE49-F238E27FC236}">
                <a16:creationId xmlns:a16="http://schemas.microsoft.com/office/drawing/2014/main" id="{18DCDA35-2CA6-467F-A96E-0667A48FB165}"/>
              </a:ext>
            </a:extLst>
          </p:cNvPr>
          <p:cNvPicPr>
            <a:picLocks noChangeAspect="1"/>
          </p:cNvPicPr>
          <p:nvPr/>
        </p:nvPicPr>
        <p:blipFill>
          <a:blip r:embed="rId3"/>
          <a:stretch>
            <a:fillRect/>
          </a:stretch>
        </p:blipFill>
        <p:spPr>
          <a:xfrm>
            <a:off x="468339" y="639067"/>
            <a:ext cx="2645893" cy="1725318"/>
          </a:xfrm>
          <a:prstGeom prst="rect">
            <a:avLst/>
          </a:prstGeom>
        </p:spPr>
      </p:pic>
      <p:pic>
        <p:nvPicPr>
          <p:cNvPr id="5" name="Picture 4">
            <a:extLst>
              <a:ext uri="{FF2B5EF4-FFF2-40B4-BE49-F238E27FC236}">
                <a16:creationId xmlns:a16="http://schemas.microsoft.com/office/drawing/2014/main" id="{4639350C-1CD3-467E-9B38-BAA895274634}"/>
              </a:ext>
            </a:extLst>
          </p:cNvPr>
          <p:cNvPicPr>
            <a:picLocks noChangeAspect="1"/>
          </p:cNvPicPr>
          <p:nvPr/>
        </p:nvPicPr>
        <p:blipFill>
          <a:blip r:embed="rId4"/>
          <a:stretch>
            <a:fillRect/>
          </a:stretch>
        </p:blipFill>
        <p:spPr>
          <a:xfrm>
            <a:off x="3941901" y="639067"/>
            <a:ext cx="2310584" cy="3529890"/>
          </a:xfrm>
          <a:prstGeom prst="rect">
            <a:avLst/>
          </a:prstGeom>
        </p:spPr>
      </p:pic>
      <p:pic>
        <p:nvPicPr>
          <p:cNvPr id="7" name="Picture 6">
            <a:extLst>
              <a:ext uri="{FF2B5EF4-FFF2-40B4-BE49-F238E27FC236}">
                <a16:creationId xmlns:a16="http://schemas.microsoft.com/office/drawing/2014/main" id="{F25E596C-37C1-4F2C-A5B5-2111764B060E}"/>
              </a:ext>
            </a:extLst>
          </p:cNvPr>
          <p:cNvPicPr>
            <a:picLocks noChangeAspect="1"/>
          </p:cNvPicPr>
          <p:nvPr/>
        </p:nvPicPr>
        <p:blipFill>
          <a:blip r:embed="rId5"/>
          <a:stretch>
            <a:fillRect/>
          </a:stretch>
        </p:blipFill>
        <p:spPr>
          <a:xfrm>
            <a:off x="9254831" y="2364385"/>
            <a:ext cx="2176461" cy="4255377"/>
          </a:xfrm>
          <a:prstGeom prst="rect">
            <a:avLst/>
          </a:prstGeom>
        </p:spPr>
      </p:pic>
      <p:pic>
        <p:nvPicPr>
          <p:cNvPr id="8" name="Picture 7">
            <a:extLst>
              <a:ext uri="{FF2B5EF4-FFF2-40B4-BE49-F238E27FC236}">
                <a16:creationId xmlns:a16="http://schemas.microsoft.com/office/drawing/2014/main" id="{22033C05-5E93-4658-8CDD-E01F9CF29A4E}"/>
              </a:ext>
            </a:extLst>
          </p:cNvPr>
          <p:cNvPicPr>
            <a:picLocks noChangeAspect="1"/>
          </p:cNvPicPr>
          <p:nvPr/>
        </p:nvPicPr>
        <p:blipFill>
          <a:blip r:embed="rId6"/>
          <a:stretch>
            <a:fillRect/>
          </a:stretch>
        </p:blipFill>
        <p:spPr>
          <a:xfrm>
            <a:off x="168812" y="3088070"/>
            <a:ext cx="3627434" cy="2808006"/>
          </a:xfrm>
          <a:prstGeom prst="rect">
            <a:avLst/>
          </a:prstGeom>
        </p:spPr>
      </p:pic>
      <p:sp>
        <p:nvSpPr>
          <p:cNvPr id="9" name="TextBox 8">
            <a:extLst>
              <a:ext uri="{FF2B5EF4-FFF2-40B4-BE49-F238E27FC236}">
                <a16:creationId xmlns:a16="http://schemas.microsoft.com/office/drawing/2014/main" id="{718232F8-1031-48F5-AA43-64F56707D582}"/>
              </a:ext>
            </a:extLst>
          </p:cNvPr>
          <p:cNvSpPr txBox="1"/>
          <p:nvPr/>
        </p:nvSpPr>
        <p:spPr>
          <a:xfrm>
            <a:off x="4955724" y="4492073"/>
            <a:ext cx="3685736" cy="1077218"/>
          </a:xfrm>
          <a:prstGeom prst="rect">
            <a:avLst/>
          </a:prstGeom>
          <a:noFill/>
        </p:spPr>
        <p:txBody>
          <a:bodyPr wrap="square" rtlCol="0">
            <a:spAutoFit/>
          </a:bodyPr>
          <a:lstStyle/>
          <a:p>
            <a:r>
              <a:rPr lang="id-ID" sz="3200" b="1" dirty="0">
                <a:latin typeface="Arial Narrow" panose="020B0606020202030204" pitchFamily="34" charset="0"/>
              </a:rPr>
              <a:t>KARKAS DARI BEBERAPA TERNAK</a:t>
            </a:r>
          </a:p>
        </p:txBody>
      </p:sp>
    </p:spTree>
    <p:extLst>
      <p:ext uri="{BB962C8B-B14F-4D97-AF65-F5344CB8AC3E}">
        <p14:creationId xmlns:p14="http://schemas.microsoft.com/office/powerpoint/2010/main" val="140597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25401C-4FA7-496B-B47B-40C6E8C6A290}"/>
              </a:ext>
            </a:extLst>
          </p:cNvPr>
          <p:cNvSpPr/>
          <p:nvPr/>
        </p:nvSpPr>
        <p:spPr>
          <a:xfrm>
            <a:off x="534573" y="628565"/>
            <a:ext cx="10058400" cy="4111703"/>
          </a:xfrm>
          <a:prstGeom prst="rect">
            <a:avLst/>
          </a:prstGeom>
          <a:solidFill>
            <a:schemeClr val="accent4">
              <a:lumMod val="20000"/>
              <a:lumOff val="80000"/>
            </a:schemeClr>
          </a:solidFill>
          <a:ln w="38100">
            <a:solidFill>
              <a:srgbClr val="FF0000"/>
            </a:solidFill>
          </a:ln>
        </p:spPr>
        <p:txBody>
          <a:bodyPr wrap="square">
            <a:spAutoFit/>
          </a:bodyPr>
          <a:lstStyle/>
          <a:p>
            <a:pPr>
              <a:lnSpc>
                <a:spcPct val="107000"/>
              </a:lnSpc>
              <a:spcAft>
                <a:spcPts val="800"/>
              </a:spcAft>
            </a:pPr>
            <a:r>
              <a:rPr lang="id-ID" sz="3600" dirty="0">
                <a:latin typeface="Calibri" panose="020F0502020204030204" pitchFamily="34" charset="0"/>
                <a:ea typeface="Calibri" panose="020F0502020204030204" pitchFamily="34" charset="0"/>
                <a:cs typeface="Calibri" panose="020F0502020204030204" pitchFamily="34" charset="0"/>
              </a:rPr>
              <a:t>DEFINISI DAGING</a:t>
            </a:r>
            <a:endParaRPr lang="id-ID" sz="3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Font typeface="Wingdings" panose="05000000000000000000" pitchFamily="2" charset="2"/>
              <a:buChar char="q"/>
            </a:pPr>
            <a:r>
              <a:rPr lang="en-US" sz="2400" dirty="0" err="1">
                <a:latin typeface="Calibri" panose="020F0502020204030204" pitchFamily="34" charset="0"/>
                <a:ea typeface="Calibri" panose="020F0502020204030204" pitchFamily="34" charset="0"/>
                <a:cs typeface="Calibri" panose="020F0502020204030204" pitchFamily="34" charset="0"/>
              </a:rPr>
              <a:t>Adalah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otot</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err="1">
                <a:latin typeface="Calibri" panose="020F0502020204030204" pitchFamily="34" charset="0"/>
                <a:ea typeface="Calibri" panose="020F0502020204030204" pitchFamily="34" charset="0"/>
                <a:cs typeface="Calibri" panose="020F0502020204030204" pitchFamily="34" charset="0"/>
              </a:rPr>
              <a:t>jaringan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ternak</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menempel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pada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tulang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kerangka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hasil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penyembelihan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dari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ternak</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sehat</a:t>
            </a:r>
            <a:r>
              <a:rPr lang="en-US" sz="2400" dirty="0">
                <a:latin typeface="Calibri" panose="020F0502020204030204" pitchFamily="34" charset="0"/>
                <a:ea typeface="Calibri" panose="020F0502020204030204" pitchFamily="34" charset="0"/>
                <a:cs typeface="Calibri" panose="020F0502020204030204" pitchFamily="34" charset="0"/>
              </a:rPr>
              <a:t>.</a:t>
            </a:r>
            <a:endParaRPr lang="id-ID"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spcAft>
                <a:spcPts val="0"/>
              </a:spcAft>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Daging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segar</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adalah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daging</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baru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disembelih</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tanpa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perlakuan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apapun</a:t>
            </a:r>
            <a:r>
              <a:rPr lang="en-US" sz="2400" dirty="0">
                <a:latin typeface="Calibri" panose="020F0502020204030204" pitchFamily="34" charset="0"/>
                <a:ea typeface="Calibri" panose="020F0502020204030204" pitchFamily="34" charset="0"/>
                <a:cs typeface="Calibri" panose="020F0502020204030204" pitchFamily="34" charset="0"/>
              </a:rPr>
              <a:t> (S</a:t>
            </a:r>
            <a:r>
              <a:rPr lang="id-ID" sz="2400" dirty="0">
                <a:latin typeface="Calibri" panose="020F0502020204030204" pitchFamily="34" charset="0"/>
                <a:ea typeface="Calibri" panose="020F0502020204030204" pitchFamily="34" charset="0"/>
                <a:cs typeface="Calibri" panose="020F0502020204030204" pitchFamily="34" charset="0"/>
              </a:rPr>
              <a:t>NI</a:t>
            </a:r>
            <a:r>
              <a:rPr lang="en-US" sz="2400" dirty="0">
                <a:latin typeface="Calibri" panose="020F0502020204030204" pitchFamily="34" charset="0"/>
                <a:ea typeface="Calibri" panose="020F0502020204030204" pitchFamily="34" charset="0"/>
                <a:cs typeface="Calibri" panose="020F0502020204030204" pitchFamily="34" charset="0"/>
              </a:rPr>
              <a:t>,1999). </a:t>
            </a:r>
            <a:endParaRPr lang="id-ID"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spcAft>
                <a:spcPts val="0"/>
              </a:spcAft>
              <a:buFont typeface="Wingdings" panose="05000000000000000000" pitchFamily="2" charset="2"/>
              <a:buChar char="q"/>
            </a:pPr>
            <a:r>
              <a:rPr lang="en-US" sz="2400" dirty="0" err="1">
                <a:latin typeface="Calibri" panose="020F0502020204030204" pitchFamily="34" charset="0"/>
                <a:ea typeface="Calibri" panose="020F0502020204030204" pitchFamily="34" charset="0"/>
                <a:cs typeface="Calibri" panose="020F0502020204030204" pitchFamily="34" charset="0"/>
              </a:rPr>
              <a:t>Daging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merupakan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satu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otot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saja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atau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kumpulan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dari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beberapa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otot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tergantung</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lokasinya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pada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karkas</a:t>
            </a:r>
            <a:r>
              <a:rPr lang="id-ID" sz="2400" dirty="0">
                <a:latin typeface="Calibri" panose="020F0502020204030204" pitchFamily="34" charset="0"/>
                <a:ea typeface="Calibri" panose="020F0502020204030204" pitchFamily="34" charset="0"/>
                <a:cs typeface="Calibri" panose="020F0502020204030204" pitchFamily="34" charset="0"/>
              </a:rPr>
              <a:t>.</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12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DEDD2A-A33E-42E8-911F-05F0B4B54FEA}"/>
              </a:ext>
            </a:extLst>
          </p:cNvPr>
          <p:cNvPicPr>
            <a:picLocks noChangeAspect="1"/>
          </p:cNvPicPr>
          <p:nvPr/>
        </p:nvPicPr>
        <p:blipFill>
          <a:blip r:embed="rId2"/>
          <a:stretch>
            <a:fillRect/>
          </a:stretch>
        </p:blipFill>
        <p:spPr>
          <a:xfrm>
            <a:off x="3654616" y="524752"/>
            <a:ext cx="4589052" cy="5608762"/>
          </a:xfrm>
          <a:prstGeom prst="rect">
            <a:avLst/>
          </a:prstGeom>
        </p:spPr>
      </p:pic>
    </p:spTree>
    <p:extLst>
      <p:ext uri="{BB962C8B-B14F-4D97-AF65-F5344CB8AC3E}">
        <p14:creationId xmlns:p14="http://schemas.microsoft.com/office/powerpoint/2010/main" val="13644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0959-E871-4FB3-A4BE-8E6F9816ACBD}"/>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id="{EE601325-EE0C-4AC9-8DFB-F5B68B258EEE}"/>
              </a:ext>
            </a:extLst>
          </p:cNvPr>
          <p:cNvPicPr>
            <a:picLocks noGrp="1" noChangeAspect="1"/>
          </p:cNvPicPr>
          <p:nvPr>
            <p:ph sz="quarter" idx="13"/>
          </p:nvPr>
        </p:nvPicPr>
        <p:blipFill>
          <a:blip r:embed="rId2"/>
          <a:stretch>
            <a:fillRect/>
          </a:stretch>
        </p:blipFill>
        <p:spPr>
          <a:xfrm>
            <a:off x="281355" y="393895"/>
            <a:ext cx="11366694" cy="6049108"/>
          </a:xfrm>
          <a:prstGeom prst="rect">
            <a:avLst/>
          </a:prstGeom>
        </p:spPr>
      </p:pic>
    </p:spTree>
    <p:extLst>
      <p:ext uri="{BB962C8B-B14F-4D97-AF65-F5344CB8AC3E}">
        <p14:creationId xmlns:p14="http://schemas.microsoft.com/office/powerpoint/2010/main" val="409064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05000" y="918864"/>
            <a:ext cx="5226878" cy="4480390"/>
            <a:chOff x="4695207" y="918865"/>
            <a:chExt cx="4086600" cy="3292314"/>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207" y="1200149"/>
              <a:ext cx="38862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3164" y="918865"/>
              <a:ext cx="897612" cy="248779"/>
            </a:xfrm>
            <a:prstGeom prst="rect">
              <a:avLst/>
            </a:prstGeom>
            <a:noFill/>
          </p:spPr>
          <p:txBody>
            <a:bodyPr wrap="none" rtlCol="0">
              <a:spAutoFit/>
            </a:bodyPr>
            <a:lstStyle/>
            <a:p>
              <a:r>
                <a:rPr lang="en-US" sz="1600" b="1" dirty="0">
                  <a:latin typeface="Calibri" pitchFamily="34" charset="0"/>
                  <a:cs typeface="Calibri" pitchFamily="34" charset="0"/>
                </a:rPr>
                <a:t>EPIMISIUM</a:t>
              </a:r>
            </a:p>
          </p:txBody>
        </p:sp>
        <p:sp>
          <p:nvSpPr>
            <p:cNvPr id="8" name="TextBox 7"/>
            <p:cNvSpPr txBox="1"/>
            <p:nvPr/>
          </p:nvSpPr>
          <p:spPr>
            <a:xfrm>
              <a:off x="7696200" y="1752600"/>
              <a:ext cx="1085607" cy="248779"/>
            </a:xfrm>
            <a:prstGeom prst="rect">
              <a:avLst/>
            </a:prstGeom>
            <a:noFill/>
          </p:spPr>
          <p:txBody>
            <a:bodyPr wrap="none" rtlCol="0">
              <a:spAutoFit/>
            </a:bodyPr>
            <a:lstStyle/>
            <a:p>
              <a:r>
                <a:rPr lang="en-US" sz="1600" b="1" dirty="0">
                  <a:latin typeface="Calibri" pitchFamily="34" charset="0"/>
                  <a:cs typeface="Calibri" pitchFamily="34" charset="0"/>
                </a:rPr>
                <a:t>ENDOMISIUM</a:t>
              </a:r>
            </a:p>
          </p:txBody>
        </p:sp>
        <p:sp>
          <p:nvSpPr>
            <p:cNvPr id="9" name="TextBox 8"/>
            <p:cNvSpPr txBox="1"/>
            <p:nvPr/>
          </p:nvSpPr>
          <p:spPr>
            <a:xfrm>
              <a:off x="5105400" y="3962400"/>
              <a:ext cx="987849" cy="248779"/>
            </a:xfrm>
            <a:prstGeom prst="rect">
              <a:avLst/>
            </a:prstGeom>
            <a:noFill/>
          </p:spPr>
          <p:txBody>
            <a:bodyPr wrap="none" rtlCol="0">
              <a:spAutoFit/>
            </a:bodyPr>
            <a:lstStyle/>
            <a:p>
              <a:r>
                <a:rPr lang="en-US" sz="1600" b="1" dirty="0">
                  <a:latin typeface="Calibri" pitchFamily="34" charset="0"/>
                  <a:cs typeface="Calibri" pitchFamily="34" charset="0"/>
                </a:rPr>
                <a:t>PERIMISIUM</a:t>
              </a:r>
            </a:p>
          </p:txBody>
        </p:sp>
        <p:sp>
          <p:nvSpPr>
            <p:cNvPr id="10" name="TextBox 9"/>
            <p:cNvSpPr txBox="1"/>
            <p:nvPr/>
          </p:nvSpPr>
          <p:spPr>
            <a:xfrm>
              <a:off x="7543800" y="3429000"/>
              <a:ext cx="1113680" cy="203546"/>
            </a:xfrm>
            <a:prstGeom prst="rect">
              <a:avLst/>
            </a:prstGeom>
            <a:noFill/>
          </p:spPr>
          <p:txBody>
            <a:bodyPr wrap="none" rtlCol="0">
              <a:spAutoFit/>
            </a:bodyPr>
            <a:lstStyle/>
            <a:p>
              <a:r>
                <a:rPr lang="en-US" sz="1200" b="1" dirty="0">
                  <a:latin typeface="Calibri" pitchFamily="34" charset="0"/>
                  <a:cs typeface="Calibri" pitchFamily="34" charset="0"/>
                </a:rPr>
                <a:t>PEMBULUH DARAH</a:t>
              </a:r>
            </a:p>
          </p:txBody>
        </p:sp>
        <p:sp>
          <p:nvSpPr>
            <p:cNvPr id="11" name="TextBox 10"/>
            <p:cNvSpPr txBox="1"/>
            <p:nvPr/>
          </p:nvSpPr>
          <p:spPr>
            <a:xfrm>
              <a:off x="7543799" y="2643960"/>
              <a:ext cx="787322" cy="180930"/>
            </a:xfrm>
            <a:prstGeom prst="rect">
              <a:avLst/>
            </a:prstGeom>
            <a:noFill/>
          </p:spPr>
          <p:txBody>
            <a:bodyPr wrap="none" rtlCol="0">
              <a:spAutoFit/>
            </a:bodyPr>
            <a:lstStyle/>
            <a:p>
              <a:r>
                <a:rPr lang="en-US" sz="1000" b="1" dirty="0">
                  <a:latin typeface="Calibri" pitchFamily="34" charset="0"/>
                  <a:cs typeface="Calibri" pitchFamily="34" charset="0"/>
                </a:rPr>
                <a:t>SERABUT OTOT</a:t>
              </a:r>
            </a:p>
          </p:txBody>
        </p:sp>
        <p:sp>
          <p:nvSpPr>
            <p:cNvPr id="12" name="TextBox 11"/>
            <p:cNvSpPr txBox="1"/>
            <p:nvPr/>
          </p:nvSpPr>
          <p:spPr>
            <a:xfrm>
              <a:off x="6368887" y="3839289"/>
              <a:ext cx="1306187" cy="180930"/>
            </a:xfrm>
            <a:prstGeom prst="rect">
              <a:avLst/>
            </a:prstGeom>
            <a:noFill/>
          </p:spPr>
          <p:txBody>
            <a:bodyPr wrap="none" rtlCol="0">
              <a:spAutoFit/>
            </a:bodyPr>
            <a:lstStyle/>
            <a:p>
              <a:r>
                <a:rPr lang="en-US" sz="1000" b="1" dirty="0">
                  <a:latin typeface="Calibri" pitchFamily="34" charset="0"/>
                  <a:cs typeface="Calibri" pitchFamily="34" charset="0"/>
                </a:rPr>
                <a:t>KUMPULAN SERABUT OTOT</a:t>
              </a:r>
            </a:p>
          </p:txBody>
        </p:sp>
        <p:cxnSp>
          <p:nvCxnSpPr>
            <p:cNvPr id="7" name="Straight Connector 6"/>
            <p:cNvCxnSpPr/>
            <p:nvPr/>
          </p:nvCxnSpPr>
          <p:spPr bwMode="auto">
            <a:xfrm>
              <a:off x="6172200" y="3276600"/>
              <a:ext cx="369035" cy="5626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endCxn id="11" idx="1"/>
            </p:cNvCxnSpPr>
            <p:nvPr/>
          </p:nvCxnSpPr>
          <p:spPr bwMode="auto">
            <a:xfrm>
              <a:off x="6638307" y="2438400"/>
              <a:ext cx="905492" cy="2960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p:cNvSpPr txBox="1"/>
          <p:nvPr/>
        </p:nvSpPr>
        <p:spPr>
          <a:xfrm>
            <a:off x="7705725" y="1786587"/>
            <a:ext cx="2366289" cy="95410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dirty="0">
                <a:latin typeface="Calibri" pitchFamily="34" charset="0"/>
                <a:cs typeface="Calibri" pitchFamily="34" charset="0"/>
              </a:rPr>
              <a:t>JARINGAN IKAT PADA DAGING</a:t>
            </a:r>
          </a:p>
          <a:p>
            <a:pPr marL="342900" indent="-342900">
              <a:buAutoNum type="arabicPeriod"/>
            </a:pPr>
            <a:r>
              <a:rPr lang="en-US" sz="1400" dirty="0" err="1">
                <a:latin typeface="Calibri" pitchFamily="34" charset="0"/>
                <a:cs typeface="Calibri" pitchFamily="34" charset="0"/>
              </a:rPr>
              <a:t>Epimisium</a:t>
            </a:r>
            <a:endParaRPr lang="en-US" sz="1400" dirty="0">
              <a:latin typeface="Calibri" pitchFamily="34" charset="0"/>
              <a:cs typeface="Calibri" pitchFamily="34" charset="0"/>
            </a:endParaRPr>
          </a:p>
          <a:p>
            <a:pPr marL="342900" indent="-342900">
              <a:buAutoNum type="arabicPeriod"/>
            </a:pPr>
            <a:r>
              <a:rPr lang="en-US" sz="1400" dirty="0" err="1">
                <a:latin typeface="Calibri" pitchFamily="34" charset="0"/>
                <a:cs typeface="Calibri" pitchFamily="34" charset="0"/>
              </a:rPr>
              <a:t>Perimisium</a:t>
            </a:r>
            <a:endParaRPr lang="en-US" sz="1400" dirty="0">
              <a:latin typeface="Calibri" pitchFamily="34" charset="0"/>
              <a:cs typeface="Calibri" pitchFamily="34" charset="0"/>
            </a:endParaRPr>
          </a:p>
          <a:p>
            <a:pPr marL="342900" indent="-342900">
              <a:buAutoNum type="arabicPeriod"/>
            </a:pPr>
            <a:r>
              <a:rPr lang="en-US" sz="1400" dirty="0" err="1">
                <a:latin typeface="Calibri" pitchFamily="34" charset="0"/>
                <a:cs typeface="Calibri" pitchFamily="34" charset="0"/>
              </a:rPr>
              <a:t>Endomisium</a:t>
            </a:r>
            <a:endParaRPr lang="en-US" sz="1400" dirty="0">
              <a:latin typeface="Calibri" pitchFamily="34" charset="0"/>
              <a:cs typeface="Calibri" pitchFamily="34" charset="0"/>
            </a:endParaRPr>
          </a:p>
        </p:txBody>
      </p:sp>
      <p:sp>
        <p:nvSpPr>
          <p:cNvPr id="17" name="TextBox 16"/>
          <p:cNvSpPr txBox="1"/>
          <p:nvPr/>
        </p:nvSpPr>
        <p:spPr>
          <a:xfrm>
            <a:off x="2057400" y="5943599"/>
            <a:ext cx="619002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err="1">
                <a:latin typeface="Calibri" pitchFamily="34" charset="0"/>
                <a:cs typeface="Calibri" pitchFamily="34" charset="0"/>
              </a:rPr>
              <a:t>Ilustrasi</a:t>
            </a:r>
            <a:r>
              <a:rPr lang="en-US" dirty="0">
                <a:latin typeface="Calibri" pitchFamily="34" charset="0"/>
                <a:cs typeface="Calibri" pitchFamily="34" charset="0"/>
              </a:rPr>
              <a:t> </a:t>
            </a:r>
            <a:r>
              <a:rPr lang="en-US" dirty="0" err="1">
                <a:latin typeface="Calibri" pitchFamily="34" charset="0"/>
                <a:cs typeface="Calibri" pitchFamily="34" charset="0"/>
              </a:rPr>
              <a:t>struktur</a:t>
            </a:r>
            <a:r>
              <a:rPr lang="en-US" dirty="0">
                <a:latin typeface="Calibri" pitchFamily="34" charset="0"/>
                <a:cs typeface="Calibri" pitchFamily="34" charset="0"/>
              </a:rPr>
              <a:t> </a:t>
            </a:r>
            <a:r>
              <a:rPr lang="en-US" dirty="0" err="1">
                <a:latin typeface="Calibri" pitchFamily="34" charset="0"/>
                <a:cs typeface="Calibri" pitchFamily="34" charset="0"/>
              </a:rPr>
              <a:t>daging</a:t>
            </a:r>
            <a:r>
              <a:rPr lang="en-US" dirty="0">
                <a:latin typeface="Calibri" pitchFamily="34" charset="0"/>
                <a:cs typeface="Calibri" pitchFamily="34" charset="0"/>
              </a:rPr>
              <a:t> yang </a:t>
            </a:r>
            <a:r>
              <a:rPr lang="en-US" dirty="0" err="1">
                <a:latin typeface="Calibri" pitchFamily="34" charset="0"/>
                <a:cs typeface="Calibri" pitchFamily="34" charset="0"/>
              </a:rPr>
              <a:t>memperlihatkan</a:t>
            </a:r>
            <a:r>
              <a:rPr lang="en-US" dirty="0">
                <a:latin typeface="Calibri" pitchFamily="34" charset="0"/>
                <a:cs typeface="Calibri" pitchFamily="34" charset="0"/>
              </a:rPr>
              <a:t> </a:t>
            </a:r>
            <a:r>
              <a:rPr lang="en-US" dirty="0" err="1">
                <a:latin typeface="Calibri" pitchFamily="34" charset="0"/>
                <a:cs typeface="Calibri" pitchFamily="34" charset="0"/>
              </a:rPr>
              <a:t>bagian-bagiannya</a:t>
            </a:r>
            <a:endParaRPr lang="en-US" dirty="0">
              <a:latin typeface="Calibri" pitchFamily="34" charset="0"/>
              <a:cs typeface="Calibri"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4" y="3125001"/>
            <a:ext cx="2341708" cy="149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775059" y="4614446"/>
            <a:ext cx="2236510" cy="338554"/>
          </a:xfrm>
          <a:prstGeom prst="rect">
            <a:avLst/>
          </a:prstGeom>
          <a:noFill/>
        </p:spPr>
        <p:txBody>
          <a:bodyPr wrap="none" rtlCol="0">
            <a:spAutoFit/>
          </a:bodyPr>
          <a:lstStyle/>
          <a:p>
            <a:r>
              <a:rPr lang="en-US" sz="1600" dirty="0" err="1">
                <a:latin typeface="SimSun" pitchFamily="2" charset="-122"/>
                <a:ea typeface="SimSun" pitchFamily="2" charset="-122"/>
              </a:rPr>
              <a:t>Dengan</a:t>
            </a:r>
            <a:r>
              <a:rPr lang="en-US" sz="1600" dirty="0">
                <a:latin typeface="SimSun" pitchFamily="2" charset="-122"/>
                <a:ea typeface="SimSun" pitchFamily="2" charset="-122"/>
              </a:rPr>
              <a:t> </a:t>
            </a:r>
            <a:r>
              <a:rPr lang="en-US" sz="1600" dirty="0" err="1">
                <a:latin typeface="SimSun" pitchFamily="2" charset="-122"/>
                <a:ea typeface="SimSun" pitchFamily="2" charset="-122"/>
              </a:rPr>
              <a:t>mikroskop</a:t>
            </a:r>
            <a:r>
              <a:rPr lang="en-US" sz="1600" dirty="0">
                <a:latin typeface="SimSun" pitchFamily="2" charset="-122"/>
                <a:ea typeface="SimSun" pitchFamily="2" charset="-122"/>
              </a:rPr>
              <a:t> 20X</a:t>
            </a:r>
          </a:p>
        </p:txBody>
      </p:sp>
    </p:spTree>
    <p:extLst>
      <p:ext uri="{BB962C8B-B14F-4D97-AF65-F5344CB8AC3E}">
        <p14:creationId xmlns:p14="http://schemas.microsoft.com/office/powerpoint/2010/main" val="51951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912" y="971550"/>
            <a:ext cx="50995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190" y="4419601"/>
            <a:ext cx="49324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1" y="228600"/>
            <a:ext cx="5157887" cy="400110"/>
          </a:xfrm>
          <a:prstGeom prst="rect">
            <a:avLst/>
          </a:prstGeom>
          <a:noFill/>
        </p:spPr>
        <p:txBody>
          <a:bodyPr wrap="none" rtlCol="0">
            <a:spAutoFit/>
          </a:bodyPr>
          <a:lstStyle/>
          <a:p>
            <a:r>
              <a:rPr lang="en-US" sz="2000" b="1" dirty="0">
                <a:latin typeface="Calibri" pitchFamily="34" charset="0"/>
                <a:cs typeface="Calibri" pitchFamily="34" charset="0"/>
              </a:rPr>
              <a:t>DALAM SATU SERABUT OTOT (MUSCLE FIBRE)</a:t>
            </a:r>
          </a:p>
        </p:txBody>
      </p:sp>
      <p:sp>
        <p:nvSpPr>
          <p:cNvPr id="5" name="TextBox 4"/>
          <p:cNvSpPr txBox="1"/>
          <p:nvPr/>
        </p:nvSpPr>
        <p:spPr>
          <a:xfrm>
            <a:off x="7092451" y="2743201"/>
            <a:ext cx="966931" cy="307777"/>
          </a:xfrm>
          <a:prstGeom prst="rect">
            <a:avLst/>
          </a:prstGeom>
          <a:noFill/>
        </p:spPr>
        <p:txBody>
          <a:bodyPr wrap="none" rtlCol="0">
            <a:spAutoFit/>
          </a:bodyPr>
          <a:lstStyle/>
          <a:p>
            <a:r>
              <a:rPr lang="en-US" sz="1400" b="1" dirty="0">
                <a:latin typeface="Calibri" pitchFamily="34" charset="0"/>
                <a:cs typeface="Calibri" pitchFamily="34" charset="0"/>
              </a:rPr>
              <a:t>MIOFIBRIL</a:t>
            </a:r>
          </a:p>
        </p:txBody>
      </p:sp>
      <p:cxnSp>
        <p:nvCxnSpPr>
          <p:cNvPr id="7" name="Straight Connector 6"/>
          <p:cNvCxnSpPr/>
          <p:nvPr/>
        </p:nvCxnSpPr>
        <p:spPr bwMode="auto">
          <a:xfrm>
            <a:off x="6629400" y="2590801"/>
            <a:ext cx="463050" cy="3216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763405" y="831653"/>
            <a:ext cx="694421" cy="276999"/>
          </a:xfrm>
          <a:prstGeom prst="rect">
            <a:avLst/>
          </a:prstGeom>
          <a:noFill/>
        </p:spPr>
        <p:txBody>
          <a:bodyPr wrap="none" rtlCol="0">
            <a:spAutoFit/>
          </a:bodyPr>
          <a:lstStyle/>
          <a:p>
            <a:r>
              <a:rPr lang="en-US" sz="1200" b="1" dirty="0">
                <a:latin typeface="Calibri" pitchFamily="34" charset="0"/>
                <a:cs typeface="Calibri" pitchFamily="34" charset="0"/>
              </a:rPr>
              <a:t>INTI SEL</a:t>
            </a:r>
          </a:p>
        </p:txBody>
      </p:sp>
      <p:sp>
        <p:nvSpPr>
          <p:cNvPr id="11" name="TextBox 10"/>
          <p:cNvSpPr txBox="1"/>
          <p:nvPr/>
        </p:nvSpPr>
        <p:spPr>
          <a:xfrm>
            <a:off x="7086601" y="1285102"/>
            <a:ext cx="973343" cy="276999"/>
          </a:xfrm>
          <a:prstGeom prst="rect">
            <a:avLst/>
          </a:prstGeom>
          <a:noFill/>
        </p:spPr>
        <p:txBody>
          <a:bodyPr wrap="none" rtlCol="0">
            <a:spAutoFit/>
          </a:bodyPr>
          <a:lstStyle/>
          <a:p>
            <a:r>
              <a:rPr lang="en-US" sz="1200" b="1" dirty="0">
                <a:latin typeface="Calibri" pitchFamily="34" charset="0"/>
                <a:cs typeface="Calibri" pitchFamily="34" charset="0"/>
              </a:rPr>
              <a:t>PLASMA SEL</a:t>
            </a:r>
          </a:p>
        </p:txBody>
      </p:sp>
      <p:sp>
        <p:nvSpPr>
          <p:cNvPr id="8" name="TextBox 7"/>
          <p:cNvSpPr txBox="1"/>
          <p:nvPr/>
        </p:nvSpPr>
        <p:spPr>
          <a:xfrm>
            <a:off x="2691912" y="3705226"/>
            <a:ext cx="207149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err="1">
                <a:latin typeface="Calibri" pitchFamily="34" charset="0"/>
                <a:cs typeface="Calibri" pitchFamily="34" charset="0"/>
              </a:rPr>
              <a:t>Merupakan</a:t>
            </a:r>
            <a:r>
              <a:rPr lang="en-US" sz="1200" dirty="0">
                <a:latin typeface="Calibri" pitchFamily="34" charset="0"/>
                <a:cs typeface="Calibri" pitchFamily="34" charset="0"/>
              </a:rPr>
              <a:t> </a:t>
            </a:r>
            <a:r>
              <a:rPr lang="en-US" sz="1200" i="1" dirty="0">
                <a:latin typeface="Calibri" pitchFamily="34" charset="0"/>
                <a:cs typeface="Calibri" pitchFamily="34" charset="0"/>
              </a:rPr>
              <a:t>powerhouse </a:t>
            </a:r>
            <a:r>
              <a:rPr lang="en-US" sz="1200" dirty="0" err="1">
                <a:latin typeface="Calibri" pitchFamily="34" charset="0"/>
                <a:cs typeface="Calibri" pitchFamily="34" charset="0"/>
              </a:rPr>
              <a:t>yaitu</a:t>
            </a:r>
            <a:r>
              <a:rPr lang="en-US" sz="1200" dirty="0">
                <a:latin typeface="Calibri" pitchFamily="34" charset="0"/>
                <a:cs typeface="Calibri" pitchFamily="34" charset="0"/>
              </a:rPr>
              <a:t> </a:t>
            </a:r>
            <a:r>
              <a:rPr lang="en-US" sz="1200" dirty="0" err="1">
                <a:latin typeface="Calibri" pitchFamily="34" charset="0"/>
                <a:cs typeface="Calibri" pitchFamily="34" charset="0"/>
              </a:rPr>
              <a:t>tempat</a:t>
            </a:r>
            <a:r>
              <a:rPr lang="en-US" sz="1200" dirty="0">
                <a:latin typeface="Calibri" pitchFamily="34" charset="0"/>
                <a:cs typeface="Calibri" pitchFamily="34" charset="0"/>
              </a:rPr>
              <a:t> </a:t>
            </a:r>
            <a:r>
              <a:rPr lang="en-US" sz="1200" dirty="0" err="1">
                <a:latin typeface="Calibri" pitchFamily="34" charset="0"/>
                <a:cs typeface="Calibri" pitchFamily="34" charset="0"/>
              </a:rPr>
              <a:t>dihasilkannya</a:t>
            </a:r>
            <a:r>
              <a:rPr lang="en-US" sz="1200" dirty="0">
                <a:latin typeface="Calibri" pitchFamily="34" charset="0"/>
                <a:cs typeface="Calibri" pitchFamily="34" charset="0"/>
              </a:rPr>
              <a:t> </a:t>
            </a:r>
            <a:r>
              <a:rPr lang="en-US" sz="1200" dirty="0" err="1">
                <a:latin typeface="Calibri" pitchFamily="34" charset="0"/>
                <a:cs typeface="Calibri" pitchFamily="34" charset="0"/>
              </a:rPr>
              <a:t>energi</a:t>
            </a:r>
            <a:endParaRPr lang="en-US" sz="1200" dirty="0">
              <a:latin typeface="Calibri" pitchFamily="34" charset="0"/>
              <a:cs typeface="Calibri" pitchFamily="34" charset="0"/>
            </a:endParaRPr>
          </a:p>
        </p:txBody>
      </p:sp>
      <p:cxnSp>
        <p:nvCxnSpPr>
          <p:cNvPr id="12" name="Straight Connector 11"/>
          <p:cNvCxnSpPr/>
          <p:nvPr/>
        </p:nvCxnSpPr>
        <p:spPr bwMode="auto">
          <a:xfrm flipH="1">
            <a:off x="3727658" y="3352801"/>
            <a:ext cx="539542" cy="3524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5" idx="2"/>
          </p:cNvCxnSpPr>
          <p:nvPr/>
        </p:nvCxnSpPr>
        <p:spPr bwMode="auto">
          <a:xfrm>
            <a:off x="7575916" y="3050978"/>
            <a:ext cx="0" cy="13686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8640051" y="4800600"/>
            <a:ext cx="1573892" cy="738664"/>
          </a:xfrm>
          <a:prstGeom prst="rect">
            <a:avLst/>
          </a:prstGeom>
          <a:noFill/>
        </p:spPr>
        <p:txBody>
          <a:bodyPr wrap="none" rtlCol="0">
            <a:spAutoFit/>
          </a:bodyPr>
          <a:lstStyle/>
          <a:p>
            <a:r>
              <a:rPr lang="en-US" sz="1400" b="1" dirty="0">
                <a:latin typeface="Calibri" pitchFamily="34" charset="0"/>
                <a:cs typeface="Calibri" pitchFamily="34" charset="0"/>
              </a:rPr>
              <a:t>MIOFILAMEN</a:t>
            </a:r>
          </a:p>
          <a:p>
            <a:pPr marL="342900" indent="-342900">
              <a:buAutoNum type="arabicPeriod"/>
            </a:pPr>
            <a:r>
              <a:rPr lang="en-US" sz="1400" i="1" dirty="0" err="1">
                <a:latin typeface="Calibri" pitchFamily="34" charset="0"/>
                <a:cs typeface="Calibri" pitchFamily="34" charset="0"/>
              </a:rPr>
              <a:t>Aktin</a:t>
            </a:r>
            <a:r>
              <a:rPr lang="en-US" sz="1400" i="1" dirty="0">
                <a:latin typeface="Calibri" pitchFamily="34" charset="0"/>
                <a:cs typeface="Calibri" pitchFamily="34" charset="0"/>
              </a:rPr>
              <a:t> (tipis)</a:t>
            </a:r>
          </a:p>
          <a:p>
            <a:pPr marL="342900" indent="-342900">
              <a:buAutoNum type="arabicPeriod"/>
            </a:pPr>
            <a:r>
              <a:rPr lang="en-US" sz="1400" i="1" dirty="0" err="1">
                <a:latin typeface="Calibri" pitchFamily="34" charset="0"/>
                <a:cs typeface="Calibri" pitchFamily="34" charset="0"/>
              </a:rPr>
              <a:t>Miosin</a:t>
            </a:r>
            <a:r>
              <a:rPr lang="en-US" sz="1400" i="1" dirty="0">
                <a:latin typeface="Calibri" pitchFamily="34" charset="0"/>
                <a:cs typeface="Calibri" pitchFamily="34" charset="0"/>
              </a:rPr>
              <a:t> (</a:t>
            </a:r>
            <a:r>
              <a:rPr lang="en-US" sz="1400" i="1" dirty="0" err="1">
                <a:latin typeface="Calibri" pitchFamily="34" charset="0"/>
                <a:cs typeface="Calibri" pitchFamily="34" charset="0"/>
              </a:rPr>
              <a:t>tebal</a:t>
            </a:r>
            <a:r>
              <a:rPr lang="en-US" sz="1400" i="1" dirty="0">
                <a:latin typeface="Calibri" pitchFamily="34" charset="0"/>
                <a:cs typeface="Calibri" pitchFamily="34" charset="0"/>
              </a:rPr>
              <a:t>)</a:t>
            </a:r>
          </a:p>
        </p:txBody>
      </p:sp>
      <p:sp>
        <p:nvSpPr>
          <p:cNvPr id="17" name="TextBox 16"/>
          <p:cNvSpPr txBox="1"/>
          <p:nvPr/>
        </p:nvSpPr>
        <p:spPr>
          <a:xfrm>
            <a:off x="5487400" y="6169968"/>
            <a:ext cx="2818400"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dirty="0">
                <a:latin typeface="Calibri" pitchFamily="34" charset="0"/>
                <a:cs typeface="Calibri" pitchFamily="34" charset="0"/>
              </a:rPr>
              <a:t>1 </a:t>
            </a:r>
            <a:r>
              <a:rPr lang="en-US" sz="1400" dirty="0" err="1">
                <a:latin typeface="Calibri" pitchFamily="34" charset="0"/>
                <a:cs typeface="Calibri" pitchFamily="34" charset="0"/>
              </a:rPr>
              <a:t>sarkomer</a:t>
            </a:r>
            <a:r>
              <a:rPr lang="en-US" sz="1400" dirty="0">
                <a:latin typeface="Calibri" pitchFamily="34" charset="0"/>
                <a:cs typeface="Calibri" pitchFamily="34" charset="0"/>
              </a:rPr>
              <a:t> = area di </a:t>
            </a:r>
            <a:r>
              <a:rPr lang="en-US" sz="1400" dirty="0" err="1">
                <a:latin typeface="Calibri" pitchFamily="34" charset="0"/>
                <a:cs typeface="Calibri" pitchFamily="34" charset="0"/>
              </a:rPr>
              <a:t>antara</a:t>
            </a:r>
            <a:r>
              <a:rPr lang="en-US" sz="1400" dirty="0">
                <a:latin typeface="Calibri" pitchFamily="34" charset="0"/>
                <a:cs typeface="Calibri" pitchFamily="34" charset="0"/>
              </a:rPr>
              <a:t> 2 </a:t>
            </a:r>
            <a:r>
              <a:rPr lang="en-US" sz="1400" dirty="0" err="1">
                <a:latin typeface="Calibri" pitchFamily="34" charset="0"/>
                <a:cs typeface="Calibri" pitchFamily="34" charset="0"/>
              </a:rPr>
              <a:t>garis</a:t>
            </a:r>
            <a:r>
              <a:rPr lang="en-US" sz="1400" dirty="0">
                <a:latin typeface="Calibri" pitchFamily="34" charset="0"/>
                <a:cs typeface="Calibri" pitchFamily="34" charset="0"/>
              </a:rPr>
              <a:t> Z</a:t>
            </a:r>
          </a:p>
        </p:txBody>
      </p:sp>
      <p:sp>
        <p:nvSpPr>
          <p:cNvPr id="18" name="TextBox 17"/>
          <p:cNvSpPr txBox="1"/>
          <p:nvPr/>
        </p:nvSpPr>
        <p:spPr>
          <a:xfrm>
            <a:off x="1600201" y="6504802"/>
            <a:ext cx="2849563" cy="276999"/>
          </a:xfrm>
          <a:prstGeom prst="rect">
            <a:avLst/>
          </a:prstGeom>
          <a:noFill/>
        </p:spPr>
        <p:txBody>
          <a:bodyPr wrap="none" rtlCol="0">
            <a:spAutoFit/>
          </a:bodyPr>
          <a:lstStyle/>
          <a:p>
            <a:r>
              <a:rPr lang="en-US" sz="1200" i="1" dirty="0" err="1">
                <a:latin typeface="Calibri" pitchFamily="34" charset="0"/>
                <a:cs typeface="Calibri" pitchFamily="34" charset="0"/>
              </a:rPr>
              <a:t>Sumber</a:t>
            </a:r>
            <a:r>
              <a:rPr lang="en-US" sz="1200" i="1" dirty="0">
                <a:latin typeface="Calibri" pitchFamily="34" charset="0"/>
                <a:cs typeface="Calibri" pitchFamily="34" charset="0"/>
              </a:rPr>
              <a:t>: Animal Welfare and Meat Science</a:t>
            </a:r>
          </a:p>
        </p:txBody>
      </p:sp>
      <p:sp>
        <p:nvSpPr>
          <p:cNvPr id="19" name="TextBox 18"/>
          <p:cNvSpPr txBox="1"/>
          <p:nvPr/>
        </p:nvSpPr>
        <p:spPr>
          <a:xfrm>
            <a:off x="8205887" y="2204651"/>
            <a:ext cx="215731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a:latin typeface="Calibri" pitchFamily="34" charset="0"/>
                <a:cs typeface="Calibri" pitchFamily="34" charset="0"/>
              </a:rPr>
              <a:t>CATATAN:</a:t>
            </a:r>
          </a:p>
          <a:p>
            <a:pPr marL="171450" indent="-171450">
              <a:buFont typeface="Arial" pitchFamily="34" charset="0"/>
              <a:buChar char="•"/>
            </a:pPr>
            <a:r>
              <a:rPr lang="en-US" sz="1200" dirty="0">
                <a:latin typeface="Calibri" pitchFamily="34" charset="0"/>
                <a:cs typeface="Calibri" pitchFamily="34" charset="0"/>
              </a:rPr>
              <a:t>1 </a:t>
            </a:r>
            <a:r>
              <a:rPr lang="en-US" sz="1200" dirty="0" err="1">
                <a:latin typeface="Calibri" pitchFamily="34" charset="0"/>
                <a:cs typeface="Calibri" pitchFamily="34" charset="0"/>
              </a:rPr>
              <a:t>sel</a:t>
            </a:r>
            <a:r>
              <a:rPr lang="en-US" sz="1200" dirty="0">
                <a:latin typeface="Calibri" pitchFamily="34" charset="0"/>
                <a:cs typeface="Calibri" pitchFamily="34" charset="0"/>
              </a:rPr>
              <a:t> </a:t>
            </a:r>
            <a:r>
              <a:rPr lang="en-US" sz="1200" dirty="0" err="1">
                <a:latin typeface="Calibri" pitchFamily="34" charset="0"/>
                <a:cs typeface="Calibri" pitchFamily="34" charset="0"/>
              </a:rPr>
              <a:t>otot</a:t>
            </a:r>
            <a:r>
              <a:rPr lang="en-US" sz="1200" dirty="0">
                <a:latin typeface="Calibri" pitchFamily="34" charset="0"/>
                <a:cs typeface="Calibri" pitchFamily="34" charset="0"/>
              </a:rPr>
              <a:t> = 1 muscle </a:t>
            </a:r>
            <a:r>
              <a:rPr lang="en-US" sz="1200" dirty="0" err="1">
                <a:latin typeface="Calibri" pitchFamily="34" charset="0"/>
                <a:cs typeface="Calibri" pitchFamily="34" charset="0"/>
              </a:rPr>
              <a:t>fibre</a:t>
            </a:r>
            <a:endParaRPr lang="en-US" sz="1200" dirty="0">
              <a:latin typeface="Calibri" pitchFamily="34" charset="0"/>
              <a:cs typeface="Calibri" pitchFamily="34" charset="0"/>
            </a:endParaRPr>
          </a:p>
          <a:p>
            <a:pPr marL="171450" indent="-171450">
              <a:buFont typeface="Arial" pitchFamily="34" charset="0"/>
              <a:buChar char="•"/>
            </a:pPr>
            <a:r>
              <a:rPr lang="en-US" sz="1200" dirty="0" err="1">
                <a:latin typeface="Calibri" pitchFamily="34" charset="0"/>
                <a:cs typeface="Calibri" pitchFamily="34" charset="0"/>
              </a:rPr>
              <a:t>Sarkolema</a:t>
            </a:r>
            <a:r>
              <a:rPr lang="en-US" sz="1200" dirty="0">
                <a:latin typeface="Calibri" pitchFamily="34" charset="0"/>
                <a:cs typeface="Calibri" pitchFamily="34" charset="0"/>
              </a:rPr>
              <a:t> </a:t>
            </a:r>
            <a:r>
              <a:rPr lang="en-US" sz="1200" dirty="0" err="1">
                <a:latin typeface="Calibri" pitchFamily="34" charset="0"/>
                <a:cs typeface="Calibri" pitchFamily="34" charset="0"/>
              </a:rPr>
              <a:t>terletak</a:t>
            </a:r>
            <a:r>
              <a:rPr lang="en-US" sz="1200" dirty="0">
                <a:latin typeface="Calibri" pitchFamily="34" charset="0"/>
                <a:cs typeface="Calibri" pitchFamily="34" charset="0"/>
              </a:rPr>
              <a:t> </a:t>
            </a:r>
            <a:r>
              <a:rPr lang="en-US" sz="1200" dirty="0" err="1">
                <a:latin typeface="Calibri" pitchFamily="34" charset="0"/>
                <a:cs typeface="Calibri" pitchFamily="34" charset="0"/>
              </a:rPr>
              <a:t>dibagian</a:t>
            </a:r>
            <a:r>
              <a:rPr lang="en-US" sz="1200" dirty="0">
                <a:latin typeface="Calibri" pitchFamily="34" charset="0"/>
                <a:cs typeface="Calibri" pitchFamily="34" charset="0"/>
              </a:rPr>
              <a:t> </a:t>
            </a:r>
            <a:r>
              <a:rPr lang="en-US" sz="1200" dirty="0" err="1">
                <a:latin typeface="Calibri" pitchFamily="34" charset="0"/>
                <a:cs typeface="Calibri" pitchFamily="34" charset="0"/>
              </a:rPr>
              <a:t>dalam</a:t>
            </a:r>
            <a:r>
              <a:rPr lang="en-US" sz="1200" dirty="0">
                <a:latin typeface="Calibri" pitchFamily="34" charset="0"/>
                <a:cs typeface="Calibri" pitchFamily="34" charset="0"/>
              </a:rPr>
              <a:t> </a:t>
            </a:r>
            <a:r>
              <a:rPr lang="en-US" sz="1200" dirty="0" err="1">
                <a:latin typeface="Calibri" pitchFamily="34" charset="0"/>
                <a:cs typeface="Calibri" pitchFamily="34" charset="0"/>
              </a:rPr>
              <a:t>endomisium</a:t>
            </a:r>
            <a:endParaRPr lang="en-US" sz="1200" dirty="0">
              <a:latin typeface="Calibri" pitchFamily="34" charset="0"/>
              <a:cs typeface="Calibri" pitchFamily="34" charset="0"/>
            </a:endParaRPr>
          </a:p>
        </p:txBody>
      </p:sp>
      <p:sp>
        <p:nvSpPr>
          <p:cNvPr id="22" name="TextBox 21"/>
          <p:cNvSpPr txBox="1"/>
          <p:nvPr/>
        </p:nvSpPr>
        <p:spPr>
          <a:xfrm>
            <a:off x="5777164" y="866002"/>
            <a:ext cx="1385636" cy="276999"/>
          </a:xfrm>
          <a:prstGeom prst="rect">
            <a:avLst/>
          </a:prstGeom>
          <a:noFill/>
        </p:spPr>
        <p:txBody>
          <a:bodyPr wrap="none" rtlCol="0">
            <a:spAutoFit/>
          </a:bodyPr>
          <a:lstStyle/>
          <a:p>
            <a:r>
              <a:rPr lang="en-US" sz="1200" b="1" dirty="0">
                <a:latin typeface="Calibri" pitchFamily="34" charset="0"/>
                <a:cs typeface="Calibri" pitchFamily="34" charset="0"/>
              </a:rPr>
              <a:t>SELAPUT SEL OTOT</a:t>
            </a:r>
          </a:p>
        </p:txBody>
      </p:sp>
    </p:spTree>
    <p:extLst>
      <p:ext uri="{BB962C8B-B14F-4D97-AF65-F5344CB8AC3E}">
        <p14:creationId xmlns:p14="http://schemas.microsoft.com/office/powerpoint/2010/main" val="245317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DC7155-61F6-4A5B-ACB5-52E93DB19385}"/>
              </a:ext>
            </a:extLst>
          </p:cNvPr>
          <p:cNvPicPr>
            <a:picLocks noChangeAspect="1"/>
          </p:cNvPicPr>
          <p:nvPr/>
        </p:nvPicPr>
        <p:blipFill>
          <a:blip r:embed="rId2"/>
          <a:stretch>
            <a:fillRect/>
          </a:stretch>
        </p:blipFill>
        <p:spPr>
          <a:xfrm>
            <a:off x="1181686" y="0"/>
            <a:ext cx="8707902" cy="6372665"/>
          </a:xfrm>
          <a:prstGeom prst="rect">
            <a:avLst/>
          </a:prstGeom>
        </p:spPr>
      </p:pic>
    </p:spTree>
    <p:extLst>
      <p:ext uri="{BB962C8B-B14F-4D97-AF65-F5344CB8AC3E}">
        <p14:creationId xmlns:p14="http://schemas.microsoft.com/office/powerpoint/2010/main" val="196520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119</TotalTime>
  <Words>831</Words>
  <Application>Microsoft Office PowerPoint</Application>
  <PresentationFormat>Widescreen</PresentationFormat>
  <Paragraphs>121</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SimSun</vt:lpstr>
      <vt:lpstr>Arial</vt:lpstr>
      <vt:lpstr>Arial Black</vt:lpstr>
      <vt:lpstr>Arial Narrow</vt:lpstr>
      <vt:lpstr>Calibri</vt:lpstr>
      <vt:lpstr>Cambria</vt:lpstr>
      <vt:lpstr>Impact</vt:lpstr>
      <vt:lpstr>Times New Roman</vt:lpstr>
      <vt:lpstr>Wingdings</vt:lpstr>
      <vt:lpstr>Main Event</vt:lpstr>
      <vt:lpstr>KARAKTERISTIK &amp; KOMPOSISI DAGING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 &amp; KOMPOSISI DAGING</dc:title>
  <dc:creator>Bunda</dc:creator>
  <cp:lastModifiedBy>ASUS</cp:lastModifiedBy>
  <cp:revision>13</cp:revision>
  <dcterms:created xsi:type="dcterms:W3CDTF">2017-08-20T11:08:59Z</dcterms:created>
  <dcterms:modified xsi:type="dcterms:W3CDTF">2020-02-24T12:26:08Z</dcterms:modified>
</cp:coreProperties>
</file>