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82" r:id="rId3"/>
    <p:sldId id="789" r:id="rId4"/>
    <p:sldId id="265" r:id="rId5"/>
    <p:sldId id="805" r:id="rId6"/>
    <p:sldId id="837" r:id="rId7"/>
    <p:sldId id="848" r:id="rId8"/>
    <p:sldId id="363" r:id="rId9"/>
    <p:sldId id="851" r:id="rId10"/>
    <p:sldId id="852" r:id="rId11"/>
    <p:sldId id="853" r:id="rId12"/>
    <p:sldId id="266" r:id="rId13"/>
    <p:sldId id="268" r:id="rId14"/>
    <p:sldId id="257" r:id="rId15"/>
    <p:sldId id="267" r:id="rId16"/>
    <p:sldId id="261" r:id="rId17"/>
    <p:sldId id="854" r:id="rId18"/>
    <p:sldId id="263" r:id="rId19"/>
    <p:sldId id="855" r:id="rId20"/>
    <p:sldId id="856" r:id="rId21"/>
    <p:sldId id="857" r:id="rId22"/>
    <p:sldId id="264" r:id="rId23"/>
    <p:sldId id="858" r:id="rId24"/>
    <p:sldId id="859" r:id="rId25"/>
    <p:sldId id="26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A6"/>
    <a:srgbClr val="1040C2"/>
    <a:srgbClr val="FFFFE5"/>
    <a:srgbClr val="F8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/>
    <p:restoredTop sz="94089" autoAdjust="0"/>
  </p:normalViewPr>
  <p:slideViewPr>
    <p:cSldViewPr>
      <p:cViewPr varScale="1">
        <p:scale>
          <a:sx n="114" d="100"/>
          <a:sy n="114" d="100"/>
        </p:scale>
        <p:origin x="168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03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8997-FA50-4EBE-9624-63212337D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27ED3-6296-4F1A-BD2E-1B3238B61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5a0c9ab9a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  <p:sp>
        <p:nvSpPr>
          <p:cNvPr id="66" name="Google Shape;66;g175a0c9ab9a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92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9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30"/>
          <a:stretch/>
        </p:blipFill>
        <p:spPr>
          <a:xfrm>
            <a:off x="152400" y="4739172"/>
            <a:ext cx="8991600" cy="423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53333" r="32639" b="5813"/>
          <a:stretch/>
        </p:blipFill>
        <p:spPr>
          <a:xfrm>
            <a:off x="596424" y="178510"/>
            <a:ext cx="64498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33351"/>
            <a:ext cx="374440" cy="395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7" y="185701"/>
            <a:ext cx="54910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icon-home-blue-3d-icon-1961299/" TargetMode="Externa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hyperlink" Target="https://pixabay.com/en/icon-home-blue-3d-icon-1961299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icon-home-blue-3d-icon-1961299/" TargetMode="Externa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icon-home-blue-3d-icon-196129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con-home-blue-3d-icon-1961299/" TargetMode="External"/><Relationship Id="rId3" Type="http://schemas.openxmlformats.org/officeDocument/2006/relationships/image" Target="../media/image20.e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emf"/><Relationship Id="rId18" Type="http://schemas.openxmlformats.org/officeDocument/2006/relationships/slide" Target="slide2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8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20" Type="http://schemas.openxmlformats.org/officeDocument/2006/relationships/hyperlink" Target="https://pixabay.com/en/icon-home-blue-3d-icon-1961299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con-home-blue-3d-icon-1961299/" TargetMode="External"/><Relationship Id="rId3" Type="http://schemas.openxmlformats.org/officeDocument/2006/relationships/hyperlink" Target="https://en.wikipedia.org/wiki/Elementary_arithmetic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pixabay.com/en/icon-home-blue-3d-icon-196129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icon-home-blue-3d-icon-1961299/" TargetMode="Externa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pixabay.com/en/icon-home-blue-3d-icon-196129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>
          <a:xfrm>
            <a:off x="0" y="-95250"/>
            <a:ext cx="9144000" cy="4915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292727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Montserrat" panose="02000505000000020004" pitchFamily="2" charset="77"/>
              </a:rPr>
              <a:t>INTRODUCTION</a:t>
            </a:r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 TO </a:t>
            </a:r>
            <a:r>
              <a:rPr lang="en-US" sz="2800" b="1" dirty="0">
                <a:solidFill>
                  <a:srgbClr val="FFC000"/>
                </a:solidFill>
                <a:latin typeface="Montserrat" panose="02000505000000020004" pitchFamily="2" charset="77"/>
              </a:rPr>
              <a:t>EQUATION</a:t>
            </a:r>
            <a:endParaRPr lang="en-US" sz="2800" dirty="0">
              <a:solidFill>
                <a:srgbClr val="C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2" y="30668"/>
            <a:ext cx="479898" cy="50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52955" r="31724" b="5564"/>
          <a:stretch/>
        </p:blipFill>
        <p:spPr>
          <a:xfrm>
            <a:off x="692349" y="107587"/>
            <a:ext cx="740860" cy="352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3" y="125389"/>
            <a:ext cx="634825" cy="352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007" y="4015897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77"/>
              </a:rPr>
              <a:t>Yoga </a:t>
            </a:r>
            <a:r>
              <a:rPr lang="en-US" sz="1600" b="1" dirty="0" err="1">
                <a:latin typeface="Arial Rounded MT Bold" panose="020F0704030504030204" pitchFamily="34" charset="77"/>
              </a:rPr>
              <a:t>Dwi</a:t>
            </a:r>
            <a:r>
              <a:rPr lang="en-US" sz="1600" b="1" dirty="0">
                <a:latin typeface="Arial Rounded MT Bold" panose="020F0704030504030204" pitchFamily="34" charset="77"/>
              </a:rPr>
              <a:t> Windy KN, </a:t>
            </a:r>
            <a:r>
              <a:rPr lang="en-US" sz="1600" b="1" dirty="0" err="1">
                <a:latin typeface="Arial Rounded MT Bold" panose="020F0704030504030204" pitchFamily="34" charset="77"/>
              </a:rPr>
              <a:t>S.Pd</a:t>
            </a:r>
            <a:r>
              <a:rPr lang="en-US" sz="1600" b="1" dirty="0">
                <a:latin typeface="Arial Rounded MT Bold" panose="020F0704030504030204" pitchFamily="34" charset="77"/>
              </a:rPr>
              <a:t>., M.Sc.</a:t>
            </a:r>
            <a:endParaRPr lang="en-US" sz="1600" dirty="0">
              <a:latin typeface="Arial Rounded MT Bold" panose="020F0704030504030204" pitchFamily="34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07" y="436760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Prodi Pendidikan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Matematika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FKIP UNMUH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Jember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53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D64DA95-725B-597E-B6CB-88B50C1926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52430" y="571500"/>
            <a:ext cx="6800970" cy="857250"/>
          </a:xfrm>
        </p:spPr>
        <p:txBody>
          <a:bodyPr anchor="ctr"/>
          <a:lstStyle/>
          <a:p>
            <a:pPr eaLnBrk="1" hangingPunct="1"/>
            <a:r>
              <a:rPr lang="en-US" altLang="en-US" b="1" dirty="0">
                <a:solidFill>
                  <a:srgbClr val="008000"/>
                </a:solidFill>
                <a:latin typeface="Arial Rounded MT Bold" panose="020F0704030504030204" pitchFamily="34" charset="77"/>
              </a:rPr>
              <a:t>ONE STEP EQUATIONS</a:t>
            </a:r>
          </a:p>
        </p:txBody>
      </p:sp>
      <p:sp>
        <p:nvSpPr>
          <p:cNvPr id="2051" name="Text Box 5">
            <a:extLst>
              <a:ext uri="{FF2B5EF4-FFF2-40B4-BE49-F238E27FC236}">
                <a16:creationId xmlns:a16="http://schemas.microsoft.com/office/drawing/2014/main" id="{06A3F002-3E49-4B64-7611-0F6FE2B2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943100"/>
            <a:ext cx="434340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50" b="1" i="1" dirty="0">
                <a:latin typeface="Arial" panose="020B0604020202020204" pitchFamily="34" charset="0"/>
              </a:rPr>
              <a:t>You will use inverse operations to solve one-step equations.</a:t>
            </a:r>
          </a:p>
        </p:txBody>
      </p:sp>
      <p:sp>
        <p:nvSpPr>
          <p:cNvPr id="2052" name="Text Box 6">
            <a:extLst>
              <a:ext uri="{FF2B5EF4-FFF2-40B4-BE49-F238E27FC236}">
                <a16:creationId xmlns:a16="http://schemas.microsoft.com/office/drawing/2014/main" id="{1CF6CED4-FE76-FA99-B680-1AB6EA35FA32}"/>
              </a:ext>
            </a:extLst>
          </p:cNvPr>
          <p:cNvSpPr txBox="1">
            <a:spLocks noChangeArrowheads="1"/>
          </p:cNvSpPr>
          <p:nvPr/>
        </p:nvSpPr>
        <p:spPr bwMode="auto">
          <a:xfrm rot="20067952">
            <a:off x="1371600" y="3529987"/>
            <a:ext cx="154305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FF0000"/>
                </a:solidFill>
                <a:latin typeface="Arial" panose="020B0604020202020204" pitchFamily="34" charset="0"/>
              </a:rPr>
              <a:t>x + 4 = 12</a:t>
            </a:r>
          </a:p>
        </p:txBody>
      </p:sp>
      <p:sp>
        <p:nvSpPr>
          <p:cNvPr id="2053" name="Text Box 7">
            <a:extLst>
              <a:ext uri="{FF2B5EF4-FFF2-40B4-BE49-F238E27FC236}">
                <a16:creationId xmlns:a16="http://schemas.microsoft.com/office/drawing/2014/main" id="{29A25273-EFE8-931E-9AFA-BDEA03B0D669}"/>
              </a:ext>
            </a:extLst>
          </p:cNvPr>
          <p:cNvSpPr txBox="1">
            <a:spLocks noChangeArrowheads="1"/>
          </p:cNvSpPr>
          <p:nvPr/>
        </p:nvSpPr>
        <p:spPr bwMode="auto">
          <a:xfrm rot="1348005">
            <a:off x="5920978" y="3503311"/>
            <a:ext cx="167997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FF00FF"/>
                </a:solidFill>
                <a:latin typeface="Arial" panose="020B0604020202020204" pitchFamily="34" charset="0"/>
              </a:rPr>
              <a:t>m – 18 = - 3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4" name="Text Box 8">
            <a:extLst>
              <a:ext uri="{FF2B5EF4-FFF2-40B4-BE49-F238E27FC236}">
                <a16:creationId xmlns:a16="http://schemas.microsoft.com/office/drawing/2014/main" id="{6FC9EAB3-74C1-6C37-83F4-040CDEEA5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966" y="4268391"/>
            <a:ext cx="140493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993300"/>
                </a:solidFill>
                <a:latin typeface="Arial" panose="020B0604020202020204" pitchFamily="34" charset="0"/>
              </a:rPr>
              <a:t>3p = - 27</a:t>
            </a:r>
          </a:p>
        </p:txBody>
      </p:sp>
      <p:graphicFrame>
        <p:nvGraphicFramePr>
          <p:cNvPr id="2055" name="Object 10">
            <a:extLst>
              <a:ext uri="{FF2B5EF4-FFF2-40B4-BE49-F238E27FC236}">
                <a16:creationId xmlns:a16="http://schemas.microsoft.com/office/drawing/2014/main" id="{4B0840AB-AE4B-01DC-73ED-2A8E8752D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7750" y="4171950"/>
          <a:ext cx="1028700" cy="75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293600" imgH="9067800" progId="Equation.DSMT4">
                  <p:embed/>
                </p:oleObj>
              </mc:Choice>
              <mc:Fallback>
                <p:oleObj name="Equation" r:id="rId2" imgW="12293600" imgH="9067800" progId="Equation.DSMT4">
                  <p:embed/>
                  <p:pic>
                    <p:nvPicPr>
                      <p:cNvPr id="2055" name="Object 10">
                        <a:extLst>
                          <a:ext uri="{FF2B5EF4-FFF2-40B4-BE49-F238E27FC236}">
                            <a16:creationId xmlns:a16="http://schemas.microsoft.com/office/drawing/2014/main" id="{4B0840AB-AE4B-01DC-73ED-2A8E8752D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171950"/>
                        <a:ext cx="1028700" cy="759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1">
            <a:extLst>
              <a:ext uri="{FF2B5EF4-FFF2-40B4-BE49-F238E27FC236}">
                <a16:creationId xmlns:a16="http://schemas.microsoft.com/office/drawing/2014/main" id="{38023874-C501-0006-CD7A-8483285A4759}"/>
              </a:ext>
            </a:extLst>
          </p:cNvPr>
          <p:cNvSpPr txBox="1">
            <a:spLocks noChangeArrowheads="1"/>
          </p:cNvSpPr>
          <p:nvPr/>
        </p:nvSpPr>
        <p:spPr bwMode="auto">
          <a:xfrm rot="20261065">
            <a:off x="6457950" y="1358287"/>
            <a:ext cx="12573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FF0000"/>
                </a:solidFill>
                <a:latin typeface="Arial" panose="020B0604020202020204" pitchFamily="34" charset="0"/>
              </a:rPr>
              <a:t>8x = -72</a:t>
            </a:r>
          </a:p>
        </p:txBody>
      </p:sp>
      <p:sp>
        <p:nvSpPr>
          <p:cNvPr id="2057" name="Text Box 12">
            <a:extLst>
              <a:ext uri="{FF2B5EF4-FFF2-40B4-BE49-F238E27FC236}">
                <a16:creationId xmlns:a16="http://schemas.microsoft.com/office/drawing/2014/main" id="{80D6FC17-D7B1-DE77-C1A9-83BD6DED251F}"/>
              </a:ext>
            </a:extLst>
          </p:cNvPr>
          <p:cNvSpPr txBox="1">
            <a:spLocks noChangeArrowheads="1"/>
          </p:cNvSpPr>
          <p:nvPr/>
        </p:nvSpPr>
        <p:spPr bwMode="auto">
          <a:xfrm rot="1348005">
            <a:off x="1143001" y="1415437"/>
            <a:ext cx="167997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FF00FF"/>
                </a:solidFill>
                <a:latin typeface="Arial" panose="020B0604020202020204" pitchFamily="34" charset="0"/>
              </a:rPr>
              <a:t>m + 18 = 3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8D0ACC65-E88D-5248-F847-B14E3CDB2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7B63DD-E359-584F-0D97-18144FB5F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29284"/>
            <a:ext cx="6858000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ONE-STEP EQUATIONS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E7E73A68-4012-FEC9-9E8C-C87597421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01322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  <a:latin typeface="Verdana" panose="020B0604030504040204" pitchFamily="34" charset="0"/>
              </a:rPr>
              <a:t>What you do to one side of the equation must also be done to the other side to keep it balanced.</a:t>
            </a:r>
          </a:p>
        </p:txBody>
      </p:sp>
      <p:pic>
        <p:nvPicPr>
          <p:cNvPr id="24581" name="Picture 5" descr="bd06919_">
            <a:extLst>
              <a:ext uri="{FF2B5EF4-FFF2-40B4-BE49-F238E27FC236}">
                <a16:creationId xmlns:a16="http://schemas.microsoft.com/office/drawing/2014/main" id="{AF6ACBD1-E37D-AF8D-FEEB-6478FE6E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098418"/>
            <a:ext cx="1485900" cy="13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l00738_">
            <a:extLst>
              <a:ext uri="{FF2B5EF4-FFF2-40B4-BE49-F238E27FC236}">
                <a16:creationId xmlns:a16="http://schemas.microsoft.com/office/drawing/2014/main" id="{F37DBE73-24DF-A723-63E6-23F03CEC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315534"/>
            <a:ext cx="1200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D96070D9-B671-0B1F-AB49-88CE1231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552700"/>
            <a:ext cx="46863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993300"/>
                </a:solidFill>
                <a:latin typeface="Verdana" panose="020B0604030504040204" pitchFamily="34" charset="0"/>
              </a:rPr>
              <a:t>An equation is like a balance scale because it shows that two quantities are equal.</a:t>
            </a:r>
          </a:p>
        </p:txBody>
      </p:sp>
      <p:pic>
        <p:nvPicPr>
          <p:cNvPr id="24583" name="Picture 7" descr="in00953_">
            <a:extLst>
              <a:ext uri="{FF2B5EF4-FFF2-40B4-BE49-F238E27FC236}">
                <a16:creationId xmlns:a16="http://schemas.microsoft.com/office/drawing/2014/main" id="{D8446133-4411-BCEF-4D55-569FD20F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03" y="801291"/>
            <a:ext cx="1854994" cy="16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66756815-F0E3-CB4B-AA53-4CB565B06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1D48E1C-DD32-C41C-E012-A393B1C19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71449"/>
            <a:ext cx="5829300" cy="1521619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 the scale balanced</a:t>
            </a:r>
          </a:p>
        </p:txBody>
      </p:sp>
      <p:pic>
        <p:nvPicPr>
          <p:cNvPr id="4099" name="Picture 4" descr="j0213279">
            <a:extLst>
              <a:ext uri="{FF2B5EF4-FFF2-40B4-BE49-F238E27FC236}">
                <a16:creationId xmlns:a16="http://schemas.microsoft.com/office/drawing/2014/main" id="{45F5D5D8-7046-5AA7-B535-2D7615DE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77" y="1501187"/>
            <a:ext cx="3282697" cy="335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777686F9-2B57-EB91-D1BA-75E852CB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085851"/>
            <a:ext cx="16573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993300"/>
                </a:solidFill>
                <a:latin typeface="Arial" panose="020B0604020202020204" pitchFamily="34" charset="0"/>
              </a:rPr>
              <a:t>If we add 3 apples to this side…</a:t>
            </a:r>
          </a:p>
        </p:txBody>
      </p:sp>
      <p:sp>
        <p:nvSpPr>
          <p:cNvPr id="25607" name="Freeform 7">
            <a:extLst>
              <a:ext uri="{FF2B5EF4-FFF2-40B4-BE49-F238E27FC236}">
                <a16:creationId xmlns:a16="http://schemas.microsoft.com/office/drawing/2014/main" id="{550F6A64-45A6-7A6B-8E71-6B1E9E256580}"/>
              </a:ext>
            </a:extLst>
          </p:cNvPr>
          <p:cNvSpPr>
            <a:spLocks/>
          </p:cNvSpPr>
          <p:nvPr/>
        </p:nvSpPr>
        <p:spPr bwMode="auto">
          <a:xfrm>
            <a:off x="2114550" y="2228850"/>
            <a:ext cx="665933" cy="1028700"/>
          </a:xfrm>
          <a:custGeom>
            <a:avLst/>
            <a:gdLst>
              <a:gd name="T0" fmla="*/ 232257600 w 720"/>
              <a:gd name="T1" fmla="*/ 0 h 1440"/>
              <a:gd name="T2" fmla="*/ 154838400 w 720"/>
              <a:gd name="T3" fmla="*/ 1175804100 h 1440"/>
              <a:gd name="T4" fmla="*/ 1161288000 w 720"/>
              <a:gd name="T5" fmla="*/ 2147483646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440">
                <a:moveTo>
                  <a:pt x="144" y="0"/>
                </a:moveTo>
                <a:cubicBezTo>
                  <a:pt x="72" y="168"/>
                  <a:pt x="0" y="336"/>
                  <a:pt x="96" y="576"/>
                </a:cubicBezTo>
                <a:cubicBezTo>
                  <a:pt x="192" y="816"/>
                  <a:pt x="616" y="1296"/>
                  <a:pt x="720" y="144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A2C2AAC6-B0FF-D0C5-67D1-C4BAF0A8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085850"/>
            <a:ext cx="16573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993300"/>
                </a:solidFill>
                <a:latin typeface="Arial" panose="020B0604020202020204" pitchFamily="34" charset="0"/>
              </a:rPr>
              <a:t>What must we do to this side?</a:t>
            </a:r>
          </a:p>
        </p:txBody>
      </p:sp>
      <p:sp>
        <p:nvSpPr>
          <p:cNvPr id="25609" name="Freeform 9">
            <a:extLst>
              <a:ext uri="{FF2B5EF4-FFF2-40B4-BE49-F238E27FC236}">
                <a16:creationId xmlns:a16="http://schemas.microsoft.com/office/drawing/2014/main" id="{E4A5A7C6-4586-4A54-5550-10539A3D48CC}"/>
              </a:ext>
            </a:extLst>
          </p:cNvPr>
          <p:cNvSpPr>
            <a:spLocks/>
          </p:cNvSpPr>
          <p:nvPr/>
        </p:nvSpPr>
        <p:spPr bwMode="auto">
          <a:xfrm rot="21160078" flipH="1">
            <a:off x="6048765" y="2268834"/>
            <a:ext cx="1447369" cy="954169"/>
          </a:xfrm>
          <a:custGeom>
            <a:avLst/>
            <a:gdLst>
              <a:gd name="T0" fmla="*/ 528646626 w 720"/>
              <a:gd name="T1" fmla="*/ 0 h 1440"/>
              <a:gd name="T2" fmla="*/ 352429806 w 720"/>
              <a:gd name="T3" fmla="*/ 1379936756 h 1440"/>
              <a:gd name="T4" fmla="*/ 2147483646 w 720"/>
              <a:gd name="T5" fmla="*/ 2147483646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440">
                <a:moveTo>
                  <a:pt x="144" y="0"/>
                </a:moveTo>
                <a:cubicBezTo>
                  <a:pt x="72" y="168"/>
                  <a:pt x="0" y="336"/>
                  <a:pt x="96" y="576"/>
                </a:cubicBezTo>
                <a:cubicBezTo>
                  <a:pt x="192" y="816"/>
                  <a:pt x="616" y="1296"/>
                  <a:pt x="720" y="144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25611" name="Picture 11" descr="tn_Appleimage_gif">
            <a:extLst>
              <a:ext uri="{FF2B5EF4-FFF2-40B4-BE49-F238E27FC236}">
                <a16:creationId xmlns:a16="http://schemas.microsoft.com/office/drawing/2014/main" id="{85846D9C-34CB-431E-CB7A-5DED2E58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31" y="2982508"/>
            <a:ext cx="36433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tn_Appleimage_gif">
            <a:extLst>
              <a:ext uri="{FF2B5EF4-FFF2-40B4-BE49-F238E27FC236}">
                <a16:creationId xmlns:a16="http://schemas.microsoft.com/office/drawing/2014/main" id="{C791A84A-F848-9F6F-AF37-DE2AE316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13" y="2982508"/>
            <a:ext cx="36433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tn_Appleimage_gif">
            <a:extLst>
              <a:ext uri="{FF2B5EF4-FFF2-40B4-BE49-F238E27FC236}">
                <a16:creationId xmlns:a16="http://schemas.microsoft.com/office/drawing/2014/main" id="{42FA8BCF-F14D-663C-1307-66868330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56" y="2601508"/>
            <a:ext cx="36433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tn_Appleimage_gif">
            <a:extLst>
              <a:ext uri="{FF2B5EF4-FFF2-40B4-BE49-F238E27FC236}">
                <a16:creationId xmlns:a16="http://schemas.microsoft.com/office/drawing/2014/main" id="{8800FF25-1978-FD38-E3E2-9EE44DFE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72" y="2949164"/>
            <a:ext cx="36433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tn_Appleimage_gif">
            <a:extLst>
              <a:ext uri="{FF2B5EF4-FFF2-40B4-BE49-F238E27FC236}">
                <a16:creationId xmlns:a16="http://schemas.microsoft.com/office/drawing/2014/main" id="{C5A40DED-D311-8D61-4BF5-5C66D9FE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97" y="2949164"/>
            <a:ext cx="36433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tn_Appleimage_gif">
            <a:extLst>
              <a:ext uri="{FF2B5EF4-FFF2-40B4-BE49-F238E27FC236}">
                <a16:creationId xmlns:a16="http://schemas.microsoft.com/office/drawing/2014/main" id="{F43BDC22-E28C-7263-26B7-2D8F4764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72" y="2568164"/>
            <a:ext cx="36433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74DEF1DD-9541-A9E5-467E-EE1083E35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A899DEC-2D0D-B645-3B84-5DDD1F089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78594"/>
            <a:ext cx="5829300" cy="1224249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 the scale balanced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1E2B483-F8AB-A3EC-276C-3C45ABB7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89704"/>
            <a:ext cx="2238375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50" dirty="0">
                <a:solidFill>
                  <a:srgbClr val="993300"/>
                </a:solidFill>
                <a:latin typeface="Arial" panose="020B0604020202020204" pitchFamily="34" charset="0"/>
              </a:rPr>
              <a:t>If we subtract 3 bananas from this side…</a:t>
            </a:r>
          </a:p>
        </p:txBody>
      </p:sp>
      <p:sp>
        <p:nvSpPr>
          <p:cNvPr id="27653" name="Freeform 5">
            <a:extLst>
              <a:ext uri="{FF2B5EF4-FFF2-40B4-BE49-F238E27FC236}">
                <a16:creationId xmlns:a16="http://schemas.microsoft.com/office/drawing/2014/main" id="{C564A320-BD20-8382-AC72-8B8956CF572A}"/>
              </a:ext>
            </a:extLst>
          </p:cNvPr>
          <p:cNvSpPr>
            <a:spLocks/>
          </p:cNvSpPr>
          <p:nvPr/>
        </p:nvSpPr>
        <p:spPr bwMode="auto">
          <a:xfrm>
            <a:off x="2114550" y="2066028"/>
            <a:ext cx="659365" cy="956690"/>
          </a:xfrm>
          <a:custGeom>
            <a:avLst/>
            <a:gdLst>
              <a:gd name="T0" fmla="*/ 232257600 w 720"/>
              <a:gd name="T1" fmla="*/ 0 h 1440"/>
              <a:gd name="T2" fmla="*/ 154838400 w 720"/>
              <a:gd name="T3" fmla="*/ 711288900 h 1440"/>
              <a:gd name="T4" fmla="*/ 1161288000 w 720"/>
              <a:gd name="T5" fmla="*/ 1778222250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440">
                <a:moveTo>
                  <a:pt x="144" y="0"/>
                </a:moveTo>
                <a:cubicBezTo>
                  <a:pt x="72" y="168"/>
                  <a:pt x="0" y="336"/>
                  <a:pt x="96" y="576"/>
                </a:cubicBezTo>
                <a:cubicBezTo>
                  <a:pt x="192" y="816"/>
                  <a:pt x="616" y="1296"/>
                  <a:pt x="720" y="144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C9C9C53D-2912-B717-15E4-D5B3035A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837303"/>
            <a:ext cx="16573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50">
                <a:solidFill>
                  <a:srgbClr val="993300"/>
                </a:solidFill>
                <a:latin typeface="Arial" panose="020B0604020202020204" pitchFamily="34" charset="0"/>
              </a:rPr>
              <a:t>What must we do to this side?</a:t>
            </a:r>
          </a:p>
        </p:txBody>
      </p:sp>
      <p:sp>
        <p:nvSpPr>
          <p:cNvPr id="27655" name="Freeform 7">
            <a:extLst>
              <a:ext uri="{FF2B5EF4-FFF2-40B4-BE49-F238E27FC236}">
                <a16:creationId xmlns:a16="http://schemas.microsoft.com/office/drawing/2014/main" id="{809BBFBF-C13F-75F4-B024-B8D4905DD2CD}"/>
              </a:ext>
            </a:extLst>
          </p:cNvPr>
          <p:cNvSpPr>
            <a:spLocks/>
          </p:cNvSpPr>
          <p:nvPr/>
        </p:nvSpPr>
        <p:spPr bwMode="auto">
          <a:xfrm rot="21160078" flipH="1">
            <a:off x="6185149" y="2068730"/>
            <a:ext cx="1350567" cy="966625"/>
          </a:xfrm>
          <a:custGeom>
            <a:avLst/>
            <a:gdLst>
              <a:gd name="T0" fmla="*/ 528646626 w 720"/>
              <a:gd name="T1" fmla="*/ 0 h 1440"/>
              <a:gd name="T2" fmla="*/ 352429806 w 720"/>
              <a:gd name="T3" fmla="*/ 908181258 h 1440"/>
              <a:gd name="T4" fmla="*/ 2147483646 w 720"/>
              <a:gd name="T5" fmla="*/ 2147483646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440">
                <a:moveTo>
                  <a:pt x="144" y="0"/>
                </a:moveTo>
                <a:cubicBezTo>
                  <a:pt x="72" y="168"/>
                  <a:pt x="0" y="336"/>
                  <a:pt x="96" y="576"/>
                </a:cubicBezTo>
                <a:cubicBezTo>
                  <a:pt x="192" y="816"/>
                  <a:pt x="616" y="1296"/>
                  <a:pt x="720" y="144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5127" name="Picture 14" descr="j0213279">
            <a:extLst>
              <a:ext uri="{FF2B5EF4-FFF2-40B4-BE49-F238E27FC236}">
                <a16:creationId xmlns:a16="http://schemas.microsoft.com/office/drawing/2014/main" id="{DBAA5D27-5FA7-2AEE-34D5-32908AA6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19" y="1401418"/>
            <a:ext cx="3319230" cy="339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Freeform 16">
            <a:extLst>
              <a:ext uri="{FF2B5EF4-FFF2-40B4-BE49-F238E27FC236}">
                <a16:creationId xmlns:a16="http://schemas.microsoft.com/office/drawing/2014/main" id="{6BA247B7-A65B-E674-20BE-E46975DDB8AD}"/>
              </a:ext>
            </a:extLst>
          </p:cNvPr>
          <p:cNvSpPr>
            <a:spLocks/>
          </p:cNvSpPr>
          <p:nvPr/>
        </p:nvSpPr>
        <p:spPr bwMode="auto">
          <a:xfrm rot="563349">
            <a:off x="3369149" y="2975506"/>
            <a:ext cx="559594" cy="303610"/>
          </a:xfrm>
          <a:custGeom>
            <a:avLst/>
            <a:gdLst>
              <a:gd name="T0" fmla="*/ 32497228 w 878"/>
              <a:gd name="T1" fmla="*/ 185135007 h 511"/>
              <a:gd name="T2" fmla="*/ 96047023 w 878"/>
              <a:gd name="T3" fmla="*/ 200197061 h 511"/>
              <a:gd name="T4" fmla="*/ 269366421 w 878"/>
              <a:gd name="T5" fmla="*/ 200197061 h 511"/>
              <a:gd name="T6" fmla="*/ 465793600 w 878"/>
              <a:gd name="T7" fmla="*/ 160031848 h 511"/>
              <a:gd name="T8" fmla="*/ 558230670 w 878"/>
              <a:gd name="T9" fmla="*/ 99784424 h 511"/>
              <a:gd name="T10" fmla="*/ 581340149 w 878"/>
              <a:gd name="T11" fmla="*/ 14434633 h 511"/>
              <a:gd name="T12" fmla="*/ 627558259 w 878"/>
              <a:gd name="T13" fmla="*/ 14434633 h 511"/>
              <a:gd name="T14" fmla="*/ 621780464 w 878"/>
              <a:gd name="T15" fmla="*/ 84723162 h 511"/>
              <a:gd name="T16" fmla="*/ 621780464 w 878"/>
              <a:gd name="T17" fmla="*/ 160031848 h 511"/>
              <a:gd name="T18" fmla="*/ 552453725 w 878"/>
              <a:gd name="T19" fmla="*/ 240362274 h 511"/>
              <a:gd name="T20" fmla="*/ 338694011 w 878"/>
              <a:gd name="T21" fmla="*/ 310650803 h 511"/>
              <a:gd name="T22" fmla="*/ 165374612 w 878"/>
              <a:gd name="T23" fmla="*/ 300609697 h 511"/>
              <a:gd name="T24" fmla="*/ 26720283 w 878"/>
              <a:gd name="T25" fmla="*/ 235341325 h 511"/>
              <a:gd name="T26" fmla="*/ 32497228 w 878"/>
              <a:gd name="T27" fmla="*/ 185135007 h 5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78" h="511">
                <a:moveTo>
                  <a:pt x="45" y="295"/>
                </a:moveTo>
                <a:cubicBezTo>
                  <a:pt x="61" y="286"/>
                  <a:pt x="78" y="315"/>
                  <a:pt x="133" y="319"/>
                </a:cubicBezTo>
                <a:cubicBezTo>
                  <a:pt x="188" y="323"/>
                  <a:pt x="288" y="330"/>
                  <a:pt x="373" y="319"/>
                </a:cubicBezTo>
                <a:cubicBezTo>
                  <a:pt x="458" y="308"/>
                  <a:pt x="578" y="282"/>
                  <a:pt x="645" y="255"/>
                </a:cubicBezTo>
                <a:cubicBezTo>
                  <a:pt x="712" y="228"/>
                  <a:pt x="746" y="198"/>
                  <a:pt x="773" y="159"/>
                </a:cubicBezTo>
                <a:cubicBezTo>
                  <a:pt x="800" y="120"/>
                  <a:pt x="789" y="46"/>
                  <a:pt x="805" y="23"/>
                </a:cubicBezTo>
                <a:cubicBezTo>
                  <a:pt x="821" y="0"/>
                  <a:pt x="860" y="4"/>
                  <a:pt x="869" y="23"/>
                </a:cubicBezTo>
                <a:cubicBezTo>
                  <a:pt x="878" y="42"/>
                  <a:pt x="862" y="96"/>
                  <a:pt x="861" y="135"/>
                </a:cubicBezTo>
                <a:cubicBezTo>
                  <a:pt x="860" y="174"/>
                  <a:pt x="877" y="214"/>
                  <a:pt x="861" y="255"/>
                </a:cubicBezTo>
                <a:cubicBezTo>
                  <a:pt x="845" y="296"/>
                  <a:pt x="830" y="343"/>
                  <a:pt x="765" y="383"/>
                </a:cubicBezTo>
                <a:cubicBezTo>
                  <a:pt x="700" y="423"/>
                  <a:pt x="558" y="479"/>
                  <a:pt x="469" y="495"/>
                </a:cubicBezTo>
                <a:cubicBezTo>
                  <a:pt x="380" y="511"/>
                  <a:pt x="301" y="499"/>
                  <a:pt x="229" y="479"/>
                </a:cubicBezTo>
                <a:cubicBezTo>
                  <a:pt x="157" y="459"/>
                  <a:pt x="74" y="404"/>
                  <a:pt x="37" y="375"/>
                </a:cubicBezTo>
                <a:cubicBezTo>
                  <a:pt x="0" y="346"/>
                  <a:pt x="29" y="304"/>
                  <a:pt x="45" y="295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47E19EC8-2085-F9B3-32CF-8AA4695601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5786" y="2930262"/>
            <a:ext cx="646510" cy="307181"/>
            <a:chOff x="921" y="3297"/>
            <a:chExt cx="414" cy="222"/>
          </a:xfrm>
        </p:grpSpPr>
        <p:sp>
          <p:nvSpPr>
            <p:cNvPr id="5151" name="AutoShape 18">
              <a:extLst>
                <a:ext uri="{FF2B5EF4-FFF2-40B4-BE49-F238E27FC236}">
                  <a16:creationId xmlns:a16="http://schemas.microsoft.com/office/drawing/2014/main" id="{79FAF9F0-5E88-A5F2-DEDA-909C3EE7CC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1" y="3297"/>
              <a:ext cx="4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52" name="Freeform 20">
              <a:extLst>
                <a:ext uri="{FF2B5EF4-FFF2-40B4-BE49-F238E27FC236}">
                  <a16:creationId xmlns:a16="http://schemas.microsoft.com/office/drawing/2014/main" id="{C43ED2CE-F9AA-A3B6-1CBA-BDE865AF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8 w 1062"/>
                <a:gd name="T1" fmla="*/ 45 h 552"/>
                <a:gd name="T2" fmla="*/ 22 w 1062"/>
                <a:gd name="T3" fmla="*/ 48 h 552"/>
                <a:gd name="T4" fmla="*/ 63 w 1062"/>
                <a:gd name="T5" fmla="*/ 48 h 552"/>
                <a:gd name="T6" fmla="*/ 109 w 1062"/>
                <a:gd name="T7" fmla="*/ 39 h 552"/>
                <a:gd name="T8" fmla="*/ 131 w 1062"/>
                <a:gd name="T9" fmla="*/ 24 h 552"/>
                <a:gd name="T10" fmla="*/ 137 w 1062"/>
                <a:gd name="T11" fmla="*/ 3 h 552"/>
                <a:gd name="T12" fmla="*/ 148 w 1062"/>
                <a:gd name="T13" fmla="*/ 3 h 552"/>
                <a:gd name="T14" fmla="*/ 146 w 1062"/>
                <a:gd name="T15" fmla="*/ 21 h 552"/>
                <a:gd name="T16" fmla="*/ 146 w 1062"/>
                <a:gd name="T17" fmla="*/ 39 h 552"/>
                <a:gd name="T18" fmla="*/ 130 w 1062"/>
                <a:gd name="T19" fmla="*/ 58 h 552"/>
                <a:gd name="T20" fmla="*/ 79 w 1062"/>
                <a:gd name="T21" fmla="*/ 75 h 552"/>
                <a:gd name="T22" fmla="*/ 39 w 1062"/>
                <a:gd name="T23" fmla="*/ 73 h 552"/>
                <a:gd name="T24" fmla="*/ 6 w 1062"/>
                <a:gd name="T25" fmla="*/ 57 h 552"/>
                <a:gd name="T26" fmla="*/ 8 w 1062"/>
                <a:gd name="T27" fmla="*/ 45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2" h="552">
                  <a:moveTo>
                    <a:pt x="55" y="319"/>
                  </a:moveTo>
                  <a:cubicBezTo>
                    <a:pt x="74" y="309"/>
                    <a:pt x="95" y="340"/>
                    <a:pt x="161" y="345"/>
                  </a:cubicBezTo>
                  <a:cubicBezTo>
                    <a:pt x="228" y="349"/>
                    <a:pt x="349" y="357"/>
                    <a:pt x="451" y="345"/>
                  </a:cubicBezTo>
                  <a:cubicBezTo>
                    <a:pt x="554" y="333"/>
                    <a:pt x="699" y="305"/>
                    <a:pt x="780" y="276"/>
                  </a:cubicBezTo>
                  <a:cubicBezTo>
                    <a:pt x="861" y="246"/>
                    <a:pt x="902" y="214"/>
                    <a:pt x="935" y="172"/>
                  </a:cubicBezTo>
                  <a:cubicBezTo>
                    <a:pt x="968" y="130"/>
                    <a:pt x="954" y="50"/>
                    <a:pt x="974" y="25"/>
                  </a:cubicBezTo>
                  <a:cubicBezTo>
                    <a:pt x="993" y="0"/>
                    <a:pt x="1040" y="4"/>
                    <a:pt x="1051" y="25"/>
                  </a:cubicBezTo>
                  <a:cubicBezTo>
                    <a:pt x="1062" y="46"/>
                    <a:pt x="1042" y="104"/>
                    <a:pt x="1041" y="146"/>
                  </a:cubicBezTo>
                  <a:cubicBezTo>
                    <a:pt x="1040" y="188"/>
                    <a:pt x="1061" y="231"/>
                    <a:pt x="1041" y="276"/>
                  </a:cubicBezTo>
                  <a:cubicBezTo>
                    <a:pt x="1022" y="320"/>
                    <a:pt x="1004" y="371"/>
                    <a:pt x="925" y="414"/>
                  </a:cubicBezTo>
                  <a:cubicBezTo>
                    <a:pt x="847" y="457"/>
                    <a:pt x="675" y="518"/>
                    <a:pt x="567" y="535"/>
                  </a:cubicBezTo>
                  <a:cubicBezTo>
                    <a:pt x="460" y="552"/>
                    <a:pt x="364" y="539"/>
                    <a:pt x="277" y="518"/>
                  </a:cubicBezTo>
                  <a:cubicBezTo>
                    <a:pt x="190" y="496"/>
                    <a:pt x="90" y="437"/>
                    <a:pt x="45" y="405"/>
                  </a:cubicBezTo>
                  <a:cubicBezTo>
                    <a:pt x="0" y="374"/>
                    <a:pt x="36" y="329"/>
                    <a:pt x="55" y="319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53" name="Freeform 21">
              <a:extLst>
                <a:ext uri="{FF2B5EF4-FFF2-40B4-BE49-F238E27FC236}">
                  <a16:creationId xmlns:a16="http://schemas.microsoft.com/office/drawing/2014/main" id="{B68AECB3-0B7D-96C4-AA84-75ADC3D38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21 w 398"/>
                <a:gd name="T1" fmla="*/ 120 h 207"/>
                <a:gd name="T2" fmla="*/ 60 w 398"/>
                <a:gd name="T3" fmla="*/ 130 h 207"/>
                <a:gd name="T4" fmla="*/ 169 w 398"/>
                <a:gd name="T5" fmla="*/ 130 h 207"/>
                <a:gd name="T6" fmla="*/ 293 w 398"/>
                <a:gd name="T7" fmla="*/ 104 h 207"/>
                <a:gd name="T8" fmla="*/ 351 w 398"/>
                <a:gd name="T9" fmla="*/ 65 h 207"/>
                <a:gd name="T10" fmla="*/ 365 w 398"/>
                <a:gd name="T11" fmla="*/ 10 h 207"/>
                <a:gd name="T12" fmla="*/ 394 w 398"/>
                <a:gd name="T13" fmla="*/ 10 h 207"/>
                <a:gd name="T14" fmla="*/ 390 w 398"/>
                <a:gd name="T15" fmla="*/ 55 h 207"/>
                <a:gd name="T16" fmla="*/ 390 w 398"/>
                <a:gd name="T17" fmla="*/ 104 h 207"/>
                <a:gd name="T18" fmla="*/ 347 w 398"/>
                <a:gd name="T19" fmla="*/ 155 h 207"/>
                <a:gd name="T20" fmla="*/ 213 w 398"/>
                <a:gd name="T21" fmla="*/ 201 h 207"/>
                <a:gd name="T22" fmla="*/ 104 w 398"/>
                <a:gd name="T23" fmla="*/ 194 h 207"/>
                <a:gd name="T24" fmla="*/ 17 w 398"/>
                <a:gd name="T25" fmla="*/ 152 h 207"/>
                <a:gd name="T26" fmla="*/ 21 w 398"/>
                <a:gd name="T27" fmla="*/ 12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" h="207">
                  <a:moveTo>
                    <a:pt x="21" y="120"/>
                  </a:moveTo>
                  <a:cubicBezTo>
                    <a:pt x="28" y="116"/>
                    <a:pt x="36" y="128"/>
                    <a:pt x="60" y="130"/>
                  </a:cubicBezTo>
                  <a:cubicBezTo>
                    <a:pt x="86" y="131"/>
                    <a:pt x="131" y="134"/>
                    <a:pt x="169" y="130"/>
                  </a:cubicBezTo>
                  <a:cubicBezTo>
                    <a:pt x="208" y="125"/>
                    <a:pt x="262" y="115"/>
                    <a:pt x="293" y="104"/>
                  </a:cubicBezTo>
                  <a:cubicBezTo>
                    <a:pt x="323" y="92"/>
                    <a:pt x="338" y="80"/>
                    <a:pt x="351" y="65"/>
                  </a:cubicBezTo>
                  <a:cubicBezTo>
                    <a:pt x="363" y="49"/>
                    <a:pt x="358" y="19"/>
                    <a:pt x="365" y="10"/>
                  </a:cubicBezTo>
                  <a:cubicBezTo>
                    <a:pt x="372" y="0"/>
                    <a:pt x="390" y="2"/>
                    <a:pt x="394" y="10"/>
                  </a:cubicBezTo>
                  <a:cubicBezTo>
                    <a:pt x="398" y="17"/>
                    <a:pt x="391" y="39"/>
                    <a:pt x="390" y="55"/>
                  </a:cubicBezTo>
                  <a:cubicBezTo>
                    <a:pt x="390" y="71"/>
                    <a:pt x="398" y="87"/>
                    <a:pt x="390" y="104"/>
                  </a:cubicBezTo>
                  <a:cubicBezTo>
                    <a:pt x="383" y="120"/>
                    <a:pt x="377" y="139"/>
                    <a:pt x="347" y="155"/>
                  </a:cubicBezTo>
                  <a:cubicBezTo>
                    <a:pt x="318" y="172"/>
                    <a:pt x="253" y="194"/>
                    <a:pt x="213" y="201"/>
                  </a:cubicBezTo>
                  <a:cubicBezTo>
                    <a:pt x="173" y="207"/>
                    <a:pt x="137" y="202"/>
                    <a:pt x="104" y="194"/>
                  </a:cubicBezTo>
                  <a:cubicBezTo>
                    <a:pt x="71" y="186"/>
                    <a:pt x="34" y="164"/>
                    <a:pt x="17" y="152"/>
                  </a:cubicBezTo>
                  <a:cubicBezTo>
                    <a:pt x="0" y="140"/>
                    <a:pt x="14" y="124"/>
                    <a:pt x="21" y="1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5130" name="Group 22">
            <a:extLst>
              <a:ext uri="{FF2B5EF4-FFF2-40B4-BE49-F238E27FC236}">
                <a16:creationId xmlns:a16="http://schemas.microsoft.com/office/drawing/2014/main" id="{97675112-70E0-37B0-70FF-623114DEB303}"/>
              </a:ext>
            </a:extLst>
          </p:cNvPr>
          <p:cNvGrpSpPr>
            <a:grpSpLocks noChangeAspect="1"/>
          </p:cNvGrpSpPr>
          <p:nvPr/>
        </p:nvGrpSpPr>
        <p:grpSpPr bwMode="auto">
          <a:xfrm rot="551762">
            <a:off x="2891708" y="2913593"/>
            <a:ext cx="606028" cy="325041"/>
            <a:chOff x="921" y="3297"/>
            <a:chExt cx="414" cy="222"/>
          </a:xfrm>
        </p:grpSpPr>
        <p:sp>
          <p:nvSpPr>
            <p:cNvPr id="5148" name="AutoShape 23">
              <a:extLst>
                <a:ext uri="{FF2B5EF4-FFF2-40B4-BE49-F238E27FC236}">
                  <a16:creationId xmlns:a16="http://schemas.microsoft.com/office/drawing/2014/main" id="{847C264C-D923-4FC7-4BFC-9EAE88E331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1" y="3297"/>
              <a:ext cx="4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9" name="Freeform 24">
              <a:extLst>
                <a:ext uri="{FF2B5EF4-FFF2-40B4-BE49-F238E27FC236}">
                  <a16:creationId xmlns:a16="http://schemas.microsoft.com/office/drawing/2014/main" id="{06431E07-2816-86EE-F24F-60DF031E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8 w 1062"/>
                <a:gd name="T1" fmla="*/ 45 h 552"/>
                <a:gd name="T2" fmla="*/ 22 w 1062"/>
                <a:gd name="T3" fmla="*/ 48 h 552"/>
                <a:gd name="T4" fmla="*/ 63 w 1062"/>
                <a:gd name="T5" fmla="*/ 48 h 552"/>
                <a:gd name="T6" fmla="*/ 109 w 1062"/>
                <a:gd name="T7" fmla="*/ 39 h 552"/>
                <a:gd name="T8" fmla="*/ 131 w 1062"/>
                <a:gd name="T9" fmla="*/ 24 h 552"/>
                <a:gd name="T10" fmla="*/ 137 w 1062"/>
                <a:gd name="T11" fmla="*/ 3 h 552"/>
                <a:gd name="T12" fmla="*/ 148 w 1062"/>
                <a:gd name="T13" fmla="*/ 3 h 552"/>
                <a:gd name="T14" fmla="*/ 146 w 1062"/>
                <a:gd name="T15" fmla="*/ 21 h 552"/>
                <a:gd name="T16" fmla="*/ 146 w 1062"/>
                <a:gd name="T17" fmla="*/ 39 h 552"/>
                <a:gd name="T18" fmla="*/ 130 w 1062"/>
                <a:gd name="T19" fmla="*/ 58 h 552"/>
                <a:gd name="T20" fmla="*/ 79 w 1062"/>
                <a:gd name="T21" fmla="*/ 75 h 552"/>
                <a:gd name="T22" fmla="*/ 39 w 1062"/>
                <a:gd name="T23" fmla="*/ 73 h 552"/>
                <a:gd name="T24" fmla="*/ 6 w 1062"/>
                <a:gd name="T25" fmla="*/ 57 h 552"/>
                <a:gd name="T26" fmla="*/ 8 w 1062"/>
                <a:gd name="T27" fmla="*/ 45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2" h="552">
                  <a:moveTo>
                    <a:pt x="55" y="319"/>
                  </a:moveTo>
                  <a:cubicBezTo>
                    <a:pt x="74" y="309"/>
                    <a:pt x="95" y="340"/>
                    <a:pt x="161" y="345"/>
                  </a:cubicBezTo>
                  <a:cubicBezTo>
                    <a:pt x="228" y="349"/>
                    <a:pt x="349" y="357"/>
                    <a:pt x="451" y="345"/>
                  </a:cubicBezTo>
                  <a:cubicBezTo>
                    <a:pt x="554" y="333"/>
                    <a:pt x="699" y="305"/>
                    <a:pt x="780" y="276"/>
                  </a:cubicBezTo>
                  <a:cubicBezTo>
                    <a:pt x="861" y="246"/>
                    <a:pt x="902" y="214"/>
                    <a:pt x="935" y="172"/>
                  </a:cubicBezTo>
                  <a:cubicBezTo>
                    <a:pt x="968" y="130"/>
                    <a:pt x="954" y="50"/>
                    <a:pt x="974" y="25"/>
                  </a:cubicBezTo>
                  <a:cubicBezTo>
                    <a:pt x="993" y="0"/>
                    <a:pt x="1040" y="4"/>
                    <a:pt x="1051" y="25"/>
                  </a:cubicBezTo>
                  <a:cubicBezTo>
                    <a:pt x="1062" y="46"/>
                    <a:pt x="1042" y="104"/>
                    <a:pt x="1041" y="146"/>
                  </a:cubicBezTo>
                  <a:cubicBezTo>
                    <a:pt x="1040" y="188"/>
                    <a:pt x="1061" y="231"/>
                    <a:pt x="1041" y="276"/>
                  </a:cubicBezTo>
                  <a:cubicBezTo>
                    <a:pt x="1022" y="320"/>
                    <a:pt x="1004" y="371"/>
                    <a:pt x="925" y="414"/>
                  </a:cubicBezTo>
                  <a:cubicBezTo>
                    <a:pt x="847" y="457"/>
                    <a:pt x="675" y="518"/>
                    <a:pt x="567" y="535"/>
                  </a:cubicBezTo>
                  <a:cubicBezTo>
                    <a:pt x="460" y="552"/>
                    <a:pt x="364" y="539"/>
                    <a:pt x="277" y="518"/>
                  </a:cubicBezTo>
                  <a:cubicBezTo>
                    <a:pt x="190" y="496"/>
                    <a:pt x="90" y="437"/>
                    <a:pt x="45" y="405"/>
                  </a:cubicBezTo>
                  <a:cubicBezTo>
                    <a:pt x="0" y="374"/>
                    <a:pt x="36" y="329"/>
                    <a:pt x="55" y="319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50" name="Freeform 25">
              <a:extLst>
                <a:ext uri="{FF2B5EF4-FFF2-40B4-BE49-F238E27FC236}">
                  <a16:creationId xmlns:a16="http://schemas.microsoft.com/office/drawing/2014/main" id="{5F9F2969-825B-105E-DDB3-C16740AC4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21 w 398"/>
                <a:gd name="T1" fmla="*/ 120 h 207"/>
                <a:gd name="T2" fmla="*/ 60 w 398"/>
                <a:gd name="T3" fmla="*/ 130 h 207"/>
                <a:gd name="T4" fmla="*/ 169 w 398"/>
                <a:gd name="T5" fmla="*/ 130 h 207"/>
                <a:gd name="T6" fmla="*/ 293 w 398"/>
                <a:gd name="T7" fmla="*/ 104 h 207"/>
                <a:gd name="T8" fmla="*/ 351 w 398"/>
                <a:gd name="T9" fmla="*/ 65 h 207"/>
                <a:gd name="T10" fmla="*/ 365 w 398"/>
                <a:gd name="T11" fmla="*/ 10 h 207"/>
                <a:gd name="T12" fmla="*/ 394 w 398"/>
                <a:gd name="T13" fmla="*/ 10 h 207"/>
                <a:gd name="T14" fmla="*/ 390 w 398"/>
                <a:gd name="T15" fmla="*/ 55 h 207"/>
                <a:gd name="T16" fmla="*/ 390 w 398"/>
                <a:gd name="T17" fmla="*/ 104 h 207"/>
                <a:gd name="T18" fmla="*/ 347 w 398"/>
                <a:gd name="T19" fmla="*/ 155 h 207"/>
                <a:gd name="T20" fmla="*/ 213 w 398"/>
                <a:gd name="T21" fmla="*/ 201 h 207"/>
                <a:gd name="T22" fmla="*/ 104 w 398"/>
                <a:gd name="T23" fmla="*/ 194 h 207"/>
                <a:gd name="T24" fmla="*/ 17 w 398"/>
                <a:gd name="T25" fmla="*/ 152 h 207"/>
                <a:gd name="T26" fmla="*/ 21 w 398"/>
                <a:gd name="T27" fmla="*/ 12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" h="207">
                  <a:moveTo>
                    <a:pt x="21" y="120"/>
                  </a:moveTo>
                  <a:cubicBezTo>
                    <a:pt x="28" y="116"/>
                    <a:pt x="36" y="128"/>
                    <a:pt x="60" y="130"/>
                  </a:cubicBezTo>
                  <a:cubicBezTo>
                    <a:pt x="86" y="131"/>
                    <a:pt x="131" y="134"/>
                    <a:pt x="169" y="130"/>
                  </a:cubicBezTo>
                  <a:cubicBezTo>
                    <a:pt x="208" y="125"/>
                    <a:pt x="262" y="115"/>
                    <a:pt x="293" y="104"/>
                  </a:cubicBezTo>
                  <a:cubicBezTo>
                    <a:pt x="323" y="92"/>
                    <a:pt x="338" y="80"/>
                    <a:pt x="351" y="65"/>
                  </a:cubicBezTo>
                  <a:cubicBezTo>
                    <a:pt x="363" y="49"/>
                    <a:pt x="358" y="19"/>
                    <a:pt x="365" y="10"/>
                  </a:cubicBezTo>
                  <a:cubicBezTo>
                    <a:pt x="372" y="0"/>
                    <a:pt x="390" y="2"/>
                    <a:pt x="394" y="10"/>
                  </a:cubicBezTo>
                  <a:cubicBezTo>
                    <a:pt x="398" y="17"/>
                    <a:pt x="391" y="39"/>
                    <a:pt x="390" y="55"/>
                  </a:cubicBezTo>
                  <a:cubicBezTo>
                    <a:pt x="390" y="71"/>
                    <a:pt x="398" y="87"/>
                    <a:pt x="390" y="104"/>
                  </a:cubicBezTo>
                  <a:cubicBezTo>
                    <a:pt x="383" y="120"/>
                    <a:pt x="377" y="139"/>
                    <a:pt x="347" y="155"/>
                  </a:cubicBezTo>
                  <a:cubicBezTo>
                    <a:pt x="318" y="172"/>
                    <a:pt x="253" y="194"/>
                    <a:pt x="213" y="201"/>
                  </a:cubicBezTo>
                  <a:cubicBezTo>
                    <a:pt x="173" y="207"/>
                    <a:pt x="137" y="202"/>
                    <a:pt x="104" y="194"/>
                  </a:cubicBezTo>
                  <a:cubicBezTo>
                    <a:pt x="71" y="186"/>
                    <a:pt x="34" y="164"/>
                    <a:pt x="17" y="152"/>
                  </a:cubicBezTo>
                  <a:cubicBezTo>
                    <a:pt x="0" y="140"/>
                    <a:pt x="14" y="124"/>
                    <a:pt x="21" y="1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7674" name="Group 26">
            <a:extLst>
              <a:ext uri="{FF2B5EF4-FFF2-40B4-BE49-F238E27FC236}">
                <a16:creationId xmlns:a16="http://schemas.microsoft.com/office/drawing/2014/main" id="{4F4B3FA9-B529-FC7E-49EF-9E1A8507EDE5}"/>
              </a:ext>
            </a:extLst>
          </p:cNvPr>
          <p:cNvGrpSpPr>
            <a:grpSpLocks noChangeAspect="1"/>
          </p:cNvGrpSpPr>
          <p:nvPr/>
        </p:nvGrpSpPr>
        <p:grpSpPr bwMode="auto">
          <a:xfrm rot="551762">
            <a:off x="3017915" y="3001699"/>
            <a:ext cx="606028" cy="360760"/>
            <a:chOff x="921" y="3297"/>
            <a:chExt cx="414" cy="222"/>
          </a:xfrm>
        </p:grpSpPr>
        <p:sp>
          <p:nvSpPr>
            <p:cNvPr id="5145" name="AutoShape 27">
              <a:extLst>
                <a:ext uri="{FF2B5EF4-FFF2-40B4-BE49-F238E27FC236}">
                  <a16:creationId xmlns:a16="http://schemas.microsoft.com/office/drawing/2014/main" id="{1B0FEB90-4B1A-68E6-B018-D739FC5BA4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1" y="3297"/>
              <a:ext cx="4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6" name="Freeform 28">
              <a:extLst>
                <a:ext uri="{FF2B5EF4-FFF2-40B4-BE49-F238E27FC236}">
                  <a16:creationId xmlns:a16="http://schemas.microsoft.com/office/drawing/2014/main" id="{E68DF760-1B5B-D614-5CA9-7491E784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8 w 1062"/>
                <a:gd name="T1" fmla="*/ 45 h 552"/>
                <a:gd name="T2" fmla="*/ 22 w 1062"/>
                <a:gd name="T3" fmla="*/ 48 h 552"/>
                <a:gd name="T4" fmla="*/ 63 w 1062"/>
                <a:gd name="T5" fmla="*/ 48 h 552"/>
                <a:gd name="T6" fmla="*/ 109 w 1062"/>
                <a:gd name="T7" fmla="*/ 39 h 552"/>
                <a:gd name="T8" fmla="*/ 131 w 1062"/>
                <a:gd name="T9" fmla="*/ 24 h 552"/>
                <a:gd name="T10" fmla="*/ 137 w 1062"/>
                <a:gd name="T11" fmla="*/ 3 h 552"/>
                <a:gd name="T12" fmla="*/ 148 w 1062"/>
                <a:gd name="T13" fmla="*/ 3 h 552"/>
                <a:gd name="T14" fmla="*/ 146 w 1062"/>
                <a:gd name="T15" fmla="*/ 21 h 552"/>
                <a:gd name="T16" fmla="*/ 146 w 1062"/>
                <a:gd name="T17" fmla="*/ 39 h 552"/>
                <a:gd name="T18" fmla="*/ 130 w 1062"/>
                <a:gd name="T19" fmla="*/ 58 h 552"/>
                <a:gd name="T20" fmla="*/ 79 w 1062"/>
                <a:gd name="T21" fmla="*/ 75 h 552"/>
                <a:gd name="T22" fmla="*/ 39 w 1062"/>
                <a:gd name="T23" fmla="*/ 73 h 552"/>
                <a:gd name="T24" fmla="*/ 6 w 1062"/>
                <a:gd name="T25" fmla="*/ 57 h 552"/>
                <a:gd name="T26" fmla="*/ 8 w 1062"/>
                <a:gd name="T27" fmla="*/ 45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2" h="552">
                  <a:moveTo>
                    <a:pt x="55" y="319"/>
                  </a:moveTo>
                  <a:cubicBezTo>
                    <a:pt x="74" y="309"/>
                    <a:pt x="95" y="340"/>
                    <a:pt x="161" y="345"/>
                  </a:cubicBezTo>
                  <a:cubicBezTo>
                    <a:pt x="228" y="349"/>
                    <a:pt x="349" y="357"/>
                    <a:pt x="451" y="345"/>
                  </a:cubicBezTo>
                  <a:cubicBezTo>
                    <a:pt x="554" y="333"/>
                    <a:pt x="699" y="305"/>
                    <a:pt x="780" y="276"/>
                  </a:cubicBezTo>
                  <a:cubicBezTo>
                    <a:pt x="861" y="246"/>
                    <a:pt x="902" y="214"/>
                    <a:pt x="935" y="172"/>
                  </a:cubicBezTo>
                  <a:cubicBezTo>
                    <a:pt x="968" y="130"/>
                    <a:pt x="954" y="50"/>
                    <a:pt x="974" y="25"/>
                  </a:cubicBezTo>
                  <a:cubicBezTo>
                    <a:pt x="993" y="0"/>
                    <a:pt x="1040" y="4"/>
                    <a:pt x="1051" y="25"/>
                  </a:cubicBezTo>
                  <a:cubicBezTo>
                    <a:pt x="1062" y="46"/>
                    <a:pt x="1042" y="104"/>
                    <a:pt x="1041" y="146"/>
                  </a:cubicBezTo>
                  <a:cubicBezTo>
                    <a:pt x="1040" y="188"/>
                    <a:pt x="1061" y="231"/>
                    <a:pt x="1041" y="276"/>
                  </a:cubicBezTo>
                  <a:cubicBezTo>
                    <a:pt x="1022" y="320"/>
                    <a:pt x="1004" y="371"/>
                    <a:pt x="925" y="414"/>
                  </a:cubicBezTo>
                  <a:cubicBezTo>
                    <a:pt x="847" y="457"/>
                    <a:pt x="675" y="518"/>
                    <a:pt x="567" y="535"/>
                  </a:cubicBezTo>
                  <a:cubicBezTo>
                    <a:pt x="460" y="552"/>
                    <a:pt x="364" y="539"/>
                    <a:pt x="277" y="518"/>
                  </a:cubicBezTo>
                  <a:cubicBezTo>
                    <a:pt x="190" y="496"/>
                    <a:pt x="90" y="437"/>
                    <a:pt x="45" y="405"/>
                  </a:cubicBezTo>
                  <a:cubicBezTo>
                    <a:pt x="0" y="374"/>
                    <a:pt x="36" y="329"/>
                    <a:pt x="55" y="319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7" name="Freeform 29">
              <a:extLst>
                <a:ext uri="{FF2B5EF4-FFF2-40B4-BE49-F238E27FC236}">
                  <a16:creationId xmlns:a16="http://schemas.microsoft.com/office/drawing/2014/main" id="{D286CD74-38B9-786A-0541-06C6CB9F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21 w 398"/>
                <a:gd name="T1" fmla="*/ 120 h 207"/>
                <a:gd name="T2" fmla="*/ 60 w 398"/>
                <a:gd name="T3" fmla="*/ 130 h 207"/>
                <a:gd name="T4" fmla="*/ 169 w 398"/>
                <a:gd name="T5" fmla="*/ 130 h 207"/>
                <a:gd name="T6" fmla="*/ 293 w 398"/>
                <a:gd name="T7" fmla="*/ 104 h 207"/>
                <a:gd name="T8" fmla="*/ 351 w 398"/>
                <a:gd name="T9" fmla="*/ 65 h 207"/>
                <a:gd name="T10" fmla="*/ 365 w 398"/>
                <a:gd name="T11" fmla="*/ 10 h 207"/>
                <a:gd name="T12" fmla="*/ 394 w 398"/>
                <a:gd name="T13" fmla="*/ 10 h 207"/>
                <a:gd name="T14" fmla="*/ 390 w 398"/>
                <a:gd name="T15" fmla="*/ 55 h 207"/>
                <a:gd name="T16" fmla="*/ 390 w 398"/>
                <a:gd name="T17" fmla="*/ 104 h 207"/>
                <a:gd name="T18" fmla="*/ 347 w 398"/>
                <a:gd name="T19" fmla="*/ 155 h 207"/>
                <a:gd name="T20" fmla="*/ 213 w 398"/>
                <a:gd name="T21" fmla="*/ 201 h 207"/>
                <a:gd name="T22" fmla="*/ 104 w 398"/>
                <a:gd name="T23" fmla="*/ 194 h 207"/>
                <a:gd name="T24" fmla="*/ 17 w 398"/>
                <a:gd name="T25" fmla="*/ 152 h 207"/>
                <a:gd name="T26" fmla="*/ 21 w 398"/>
                <a:gd name="T27" fmla="*/ 12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" h="207">
                  <a:moveTo>
                    <a:pt x="21" y="120"/>
                  </a:moveTo>
                  <a:cubicBezTo>
                    <a:pt x="28" y="116"/>
                    <a:pt x="36" y="128"/>
                    <a:pt x="60" y="130"/>
                  </a:cubicBezTo>
                  <a:cubicBezTo>
                    <a:pt x="86" y="131"/>
                    <a:pt x="131" y="134"/>
                    <a:pt x="169" y="130"/>
                  </a:cubicBezTo>
                  <a:cubicBezTo>
                    <a:pt x="208" y="125"/>
                    <a:pt x="262" y="115"/>
                    <a:pt x="293" y="104"/>
                  </a:cubicBezTo>
                  <a:cubicBezTo>
                    <a:pt x="323" y="92"/>
                    <a:pt x="338" y="80"/>
                    <a:pt x="351" y="65"/>
                  </a:cubicBezTo>
                  <a:cubicBezTo>
                    <a:pt x="363" y="49"/>
                    <a:pt x="358" y="19"/>
                    <a:pt x="365" y="10"/>
                  </a:cubicBezTo>
                  <a:cubicBezTo>
                    <a:pt x="372" y="0"/>
                    <a:pt x="390" y="2"/>
                    <a:pt x="394" y="10"/>
                  </a:cubicBezTo>
                  <a:cubicBezTo>
                    <a:pt x="398" y="17"/>
                    <a:pt x="391" y="39"/>
                    <a:pt x="390" y="55"/>
                  </a:cubicBezTo>
                  <a:cubicBezTo>
                    <a:pt x="390" y="71"/>
                    <a:pt x="398" y="87"/>
                    <a:pt x="390" y="104"/>
                  </a:cubicBezTo>
                  <a:cubicBezTo>
                    <a:pt x="383" y="120"/>
                    <a:pt x="377" y="139"/>
                    <a:pt x="347" y="155"/>
                  </a:cubicBezTo>
                  <a:cubicBezTo>
                    <a:pt x="318" y="172"/>
                    <a:pt x="253" y="194"/>
                    <a:pt x="213" y="201"/>
                  </a:cubicBezTo>
                  <a:cubicBezTo>
                    <a:pt x="173" y="207"/>
                    <a:pt x="137" y="202"/>
                    <a:pt x="104" y="194"/>
                  </a:cubicBezTo>
                  <a:cubicBezTo>
                    <a:pt x="71" y="186"/>
                    <a:pt x="34" y="164"/>
                    <a:pt x="17" y="152"/>
                  </a:cubicBezTo>
                  <a:cubicBezTo>
                    <a:pt x="0" y="140"/>
                    <a:pt x="14" y="124"/>
                    <a:pt x="21" y="1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7678" name="Freeform 30">
            <a:extLst>
              <a:ext uri="{FF2B5EF4-FFF2-40B4-BE49-F238E27FC236}">
                <a16:creationId xmlns:a16="http://schemas.microsoft.com/office/drawing/2014/main" id="{9228490C-65DD-E38A-B47E-7CEF9C6EF429}"/>
              </a:ext>
            </a:extLst>
          </p:cNvPr>
          <p:cNvSpPr>
            <a:spLocks/>
          </p:cNvSpPr>
          <p:nvPr/>
        </p:nvSpPr>
        <p:spPr bwMode="auto">
          <a:xfrm>
            <a:off x="5581302" y="2957640"/>
            <a:ext cx="547688" cy="308372"/>
          </a:xfrm>
          <a:custGeom>
            <a:avLst/>
            <a:gdLst>
              <a:gd name="T0" fmla="*/ 31128778 w 878"/>
              <a:gd name="T1" fmla="*/ 190988370 h 511"/>
              <a:gd name="T2" fmla="*/ 92004015 w 878"/>
              <a:gd name="T3" fmla="*/ 206526431 h 511"/>
              <a:gd name="T4" fmla="*/ 258025271 w 878"/>
              <a:gd name="T5" fmla="*/ 206526431 h 511"/>
              <a:gd name="T6" fmla="*/ 446183582 w 878"/>
              <a:gd name="T7" fmla="*/ 165091601 h 511"/>
              <a:gd name="T8" fmla="*/ 534728474 w 878"/>
              <a:gd name="T9" fmla="*/ 102939355 h 511"/>
              <a:gd name="T10" fmla="*/ 556864696 w 878"/>
              <a:gd name="T11" fmla="*/ 14890340 h 511"/>
              <a:gd name="T12" fmla="*/ 601137974 w 878"/>
              <a:gd name="T13" fmla="*/ 14890340 h 511"/>
              <a:gd name="T14" fmla="*/ 595603710 w 878"/>
              <a:gd name="T15" fmla="*/ 87401294 h 511"/>
              <a:gd name="T16" fmla="*/ 595603710 w 878"/>
              <a:gd name="T17" fmla="*/ 165091601 h 511"/>
              <a:gd name="T18" fmla="*/ 529195042 w 878"/>
              <a:gd name="T19" fmla="*/ 247960457 h 511"/>
              <a:gd name="T20" fmla="*/ 324434771 w 878"/>
              <a:gd name="T21" fmla="*/ 320471410 h 511"/>
              <a:gd name="T22" fmla="*/ 158412683 w 878"/>
              <a:gd name="T23" fmla="*/ 310112703 h 511"/>
              <a:gd name="T24" fmla="*/ 25595346 w 878"/>
              <a:gd name="T25" fmla="*/ 242781103 h 511"/>
              <a:gd name="T26" fmla="*/ 31128778 w 878"/>
              <a:gd name="T27" fmla="*/ 190988370 h 5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78" h="511">
                <a:moveTo>
                  <a:pt x="45" y="295"/>
                </a:moveTo>
                <a:cubicBezTo>
                  <a:pt x="61" y="286"/>
                  <a:pt x="78" y="315"/>
                  <a:pt x="133" y="319"/>
                </a:cubicBezTo>
                <a:cubicBezTo>
                  <a:pt x="188" y="323"/>
                  <a:pt x="288" y="330"/>
                  <a:pt x="373" y="319"/>
                </a:cubicBezTo>
                <a:cubicBezTo>
                  <a:pt x="458" y="308"/>
                  <a:pt x="578" y="282"/>
                  <a:pt x="645" y="255"/>
                </a:cubicBezTo>
                <a:cubicBezTo>
                  <a:pt x="712" y="228"/>
                  <a:pt x="746" y="198"/>
                  <a:pt x="773" y="159"/>
                </a:cubicBezTo>
                <a:cubicBezTo>
                  <a:pt x="800" y="120"/>
                  <a:pt x="789" y="46"/>
                  <a:pt x="805" y="23"/>
                </a:cubicBezTo>
                <a:cubicBezTo>
                  <a:pt x="821" y="0"/>
                  <a:pt x="860" y="4"/>
                  <a:pt x="869" y="23"/>
                </a:cubicBezTo>
                <a:cubicBezTo>
                  <a:pt x="878" y="42"/>
                  <a:pt x="862" y="96"/>
                  <a:pt x="861" y="135"/>
                </a:cubicBezTo>
                <a:cubicBezTo>
                  <a:pt x="860" y="174"/>
                  <a:pt x="877" y="214"/>
                  <a:pt x="861" y="255"/>
                </a:cubicBezTo>
                <a:cubicBezTo>
                  <a:pt x="845" y="296"/>
                  <a:pt x="830" y="343"/>
                  <a:pt x="765" y="383"/>
                </a:cubicBezTo>
                <a:cubicBezTo>
                  <a:pt x="700" y="423"/>
                  <a:pt x="558" y="479"/>
                  <a:pt x="469" y="495"/>
                </a:cubicBezTo>
                <a:cubicBezTo>
                  <a:pt x="380" y="511"/>
                  <a:pt x="301" y="499"/>
                  <a:pt x="229" y="479"/>
                </a:cubicBezTo>
                <a:cubicBezTo>
                  <a:pt x="157" y="459"/>
                  <a:pt x="74" y="404"/>
                  <a:pt x="37" y="375"/>
                </a:cubicBezTo>
                <a:cubicBezTo>
                  <a:pt x="0" y="346"/>
                  <a:pt x="29" y="304"/>
                  <a:pt x="45" y="295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7679" name="Group 31">
            <a:extLst>
              <a:ext uri="{FF2B5EF4-FFF2-40B4-BE49-F238E27FC236}">
                <a16:creationId xmlns:a16="http://schemas.microsoft.com/office/drawing/2014/main" id="{53CBE6CB-B46C-35CF-FB83-BBC854D379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4615" y="2895728"/>
            <a:ext cx="616744" cy="330994"/>
            <a:chOff x="921" y="3297"/>
            <a:chExt cx="414" cy="222"/>
          </a:xfrm>
        </p:grpSpPr>
        <p:sp>
          <p:nvSpPr>
            <p:cNvPr id="5142" name="AutoShape 32">
              <a:extLst>
                <a:ext uri="{FF2B5EF4-FFF2-40B4-BE49-F238E27FC236}">
                  <a16:creationId xmlns:a16="http://schemas.microsoft.com/office/drawing/2014/main" id="{C2DAEDC3-2383-1FD9-CE20-ECFDC6BADE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1" y="3297"/>
              <a:ext cx="4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3" name="Freeform 33">
              <a:extLst>
                <a:ext uri="{FF2B5EF4-FFF2-40B4-BE49-F238E27FC236}">
                  <a16:creationId xmlns:a16="http://schemas.microsoft.com/office/drawing/2014/main" id="{57F2B66B-7681-CBB3-BF33-AD0B66CB2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8 w 1062"/>
                <a:gd name="T1" fmla="*/ 45 h 552"/>
                <a:gd name="T2" fmla="*/ 22 w 1062"/>
                <a:gd name="T3" fmla="*/ 48 h 552"/>
                <a:gd name="T4" fmla="*/ 63 w 1062"/>
                <a:gd name="T5" fmla="*/ 48 h 552"/>
                <a:gd name="T6" fmla="*/ 109 w 1062"/>
                <a:gd name="T7" fmla="*/ 39 h 552"/>
                <a:gd name="T8" fmla="*/ 131 w 1062"/>
                <a:gd name="T9" fmla="*/ 24 h 552"/>
                <a:gd name="T10" fmla="*/ 137 w 1062"/>
                <a:gd name="T11" fmla="*/ 3 h 552"/>
                <a:gd name="T12" fmla="*/ 148 w 1062"/>
                <a:gd name="T13" fmla="*/ 3 h 552"/>
                <a:gd name="T14" fmla="*/ 146 w 1062"/>
                <a:gd name="T15" fmla="*/ 21 h 552"/>
                <a:gd name="T16" fmla="*/ 146 w 1062"/>
                <a:gd name="T17" fmla="*/ 39 h 552"/>
                <a:gd name="T18" fmla="*/ 130 w 1062"/>
                <a:gd name="T19" fmla="*/ 58 h 552"/>
                <a:gd name="T20" fmla="*/ 79 w 1062"/>
                <a:gd name="T21" fmla="*/ 75 h 552"/>
                <a:gd name="T22" fmla="*/ 39 w 1062"/>
                <a:gd name="T23" fmla="*/ 73 h 552"/>
                <a:gd name="T24" fmla="*/ 6 w 1062"/>
                <a:gd name="T25" fmla="*/ 57 h 552"/>
                <a:gd name="T26" fmla="*/ 8 w 1062"/>
                <a:gd name="T27" fmla="*/ 45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2" h="552">
                  <a:moveTo>
                    <a:pt x="55" y="319"/>
                  </a:moveTo>
                  <a:cubicBezTo>
                    <a:pt x="74" y="309"/>
                    <a:pt x="95" y="340"/>
                    <a:pt x="161" y="345"/>
                  </a:cubicBezTo>
                  <a:cubicBezTo>
                    <a:pt x="228" y="349"/>
                    <a:pt x="349" y="357"/>
                    <a:pt x="451" y="345"/>
                  </a:cubicBezTo>
                  <a:cubicBezTo>
                    <a:pt x="554" y="333"/>
                    <a:pt x="699" y="305"/>
                    <a:pt x="780" y="276"/>
                  </a:cubicBezTo>
                  <a:cubicBezTo>
                    <a:pt x="861" y="246"/>
                    <a:pt x="902" y="214"/>
                    <a:pt x="935" y="172"/>
                  </a:cubicBezTo>
                  <a:cubicBezTo>
                    <a:pt x="968" y="130"/>
                    <a:pt x="954" y="50"/>
                    <a:pt x="974" y="25"/>
                  </a:cubicBezTo>
                  <a:cubicBezTo>
                    <a:pt x="993" y="0"/>
                    <a:pt x="1040" y="4"/>
                    <a:pt x="1051" y="25"/>
                  </a:cubicBezTo>
                  <a:cubicBezTo>
                    <a:pt x="1062" y="46"/>
                    <a:pt x="1042" y="104"/>
                    <a:pt x="1041" y="146"/>
                  </a:cubicBezTo>
                  <a:cubicBezTo>
                    <a:pt x="1040" y="188"/>
                    <a:pt x="1061" y="231"/>
                    <a:pt x="1041" y="276"/>
                  </a:cubicBezTo>
                  <a:cubicBezTo>
                    <a:pt x="1022" y="320"/>
                    <a:pt x="1004" y="371"/>
                    <a:pt x="925" y="414"/>
                  </a:cubicBezTo>
                  <a:cubicBezTo>
                    <a:pt x="847" y="457"/>
                    <a:pt x="675" y="518"/>
                    <a:pt x="567" y="535"/>
                  </a:cubicBezTo>
                  <a:cubicBezTo>
                    <a:pt x="460" y="552"/>
                    <a:pt x="364" y="539"/>
                    <a:pt x="277" y="518"/>
                  </a:cubicBezTo>
                  <a:cubicBezTo>
                    <a:pt x="190" y="496"/>
                    <a:pt x="90" y="437"/>
                    <a:pt x="45" y="405"/>
                  </a:cubicBezTo>
                  <a:cubicBezTo>
                    <a:pt x="0" y="374"/>
                    <a:pt x="36" y="329"/>
                    <a:pt x="55" y="319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4" name="Freeform 34">
              <a:extLst>
                <a:ext uri="{FF2B5EF4-FFF2-40B4-BE49-F238E27FC236}">
                  <a16:creationId xmlns:a16="http://schemas.microsoft.com/office/drawing/2014/main" id="{FF2A783F-CE64-A35C-0455-E1EF925F9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21 w 398"/>
                <a:gd name="T1" fmla="*/ 120 h 207"/>
                <a:gd name="T2" fmla="*/ 60 w 398"/>
                <a:gd name="T3" fmla="*/ 130 h 207"/>
                <a:gd name="T4" fmla="*/ 169 w 398"/>
                <a:gd name="T5" fmla="*/ 130 h 207"/>
                <a:gd name="T6" fmla="*/ 293 w 398"/>
                <a:gd name="T7" fmla="*/ 104 h 207"/>
                <a:gd name="T8" fmla="*/ 351 w 398"/>
                <a:gd name="T9" fmla="*/ 65 h 207"/>
                <a:gd name="T10" fmla="*/ 365 w 398"/>
                <a:gd name="T11" fmla="*/ 10 h 207"/>
                <a:gd name="T12" fmla="*/ 394 w 398"/>
                <a:gd name="T13" fmla="*/ 10 h 207"/>
                <a:gd name="T14" fmla="*/ 390 w 398"/>
                <a:gd name="T15" fmla="*/ 55 h 207"/>
                <a:gd name="T16" fmla="*/ 390 w 398"/>
                <a:gd name="T17" fmla="*/ 104 h 207"/>
                <a:gd name="T18" fmla="*/ 347 w 398"/>
                <a:gd name="T19" fmla="*/ 155 h 207"/>
                <a:gd name="T20" fmla="*/ 213 w 398"/>
                <a:gd name="T21" fmla="*/ 201 h 207"/>
                <a:gd name="T22" fmla="*/ 104 w 398"/>
                <a:gd name="T23" fmla="*/ 194 h 207"/>
                <a:gd name="T24" fmla="*/ 17 w 398"/>
                <a:gd name="T25" fmla="*/ 152 h 207"/>
                <a:gd name="T26" fmla="*/ 21 w 398"/>
                <a:gd name="T27" fmla="*/ 12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" h="207">
                  <a:moveTo>
                    <a:pt x="21" y="120"/>
                  </a:moveTo>
                  <a:cubicBezTo>
                    <a:pt x="28" y="116"/>
                    <a:pt x="36" y="128"/>
                    <a:pt x="60" y="130"/>
                  </a:cubicBezTo>
                  <a:cubicBezTo>
                    <a:pt x="86" y="131"/>
                    <a:pt x="131" y="134"/>
                    <a:pt x="169" y="130"/>
                  </a:cubicBezTo>
                  <a:cubicBezTo>
                    <a:pt x="208" y="125"/>
                    <a:pt x="262" y="115"/>
                    <a:pt x="293" y="104"/>
                  </a:cubicBezTo>
                  <a:cubicBezTo>
                    <a:pt x="323" y="92"/>
                    <a:pt x="338" y="80"/>
                    <a:pt x="351" y="65"/>
                  </a:cubicBezTo>
                  <a:cubicBezTo>
                    <a:pt x="363" y="49"/>
                    <a:pt x="358" y="19"/>
                    <a:pt x="365" y="10"/>
                  </a:cubicBezTo>
                  <a:cubicBezTo>
                    <a:pt x="372" y="0"/>
                    <a:pt x="390" y="2"/>
                    <a:pt x="394" y="10"/>
                  </a:cubicBezTo>
                  <a:cubicBezTo>
                    <a:pt x="398" y="17"/>
                    <a:pt x="391" y="39"/>
                    <a:pt x="390" y="55"/>
                  </a:cubicBezTo>
                  <a:cubicBezTo>
                    <a:pt x="390" y="71"/>
                    <a:pt x="398" y="87"/>
                    <a:pt x="390" y="104"/>
                  </a:cubicBezTo>
                  <a:cubicBezTo>
                    <a:pt x="383" y="120"/>
                    <a:pt x="377" y="139"/>
                    <a:pt x="347" y="155"/>
                  </a:cubicBezTo>
                  <a:cubicBezTo>
                    <a:pt x="318" y="172"/>
                    <a:pt x="253" y="194"/>
                    <a:pt x="213" y="201"/>
                  </a:cubicBezTo>
                  <a:cubicBezTo>
                    <a:pt x="173" y="207"/>
                    <a:pt x="137" y="202"/>
                    <a:pt x="104" y="194"/>
                  </a:cubicBezTo>
                  <a:cubicBezTo>
                    <a:pt x="71" y="186"/>
                    <a:pt x="34" y="164"/>
                    <a:pt x="17" y="152"/>
                  </a:cubicBezTo>
                  <a:cubicBezTo>
                    <a:pt x="0" y="140"/>
                    <a:pt x="14" y="124"/>
                    <a:pt x="21" y="1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5134" name="Group 35">
            <a:extLst>
              <a:ext uri="{FF2B5EF4-FFF2-40B4-BE49-F238E27FC236}">
                <a16:creationId xmlns:a16="http://schemas.microsoft.com/office/drawing/2014/main" id="{9A780613-C00A-3786-684A-06EFFFFCD6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7440" y="2914778"/>
            <a:ext cx="616744" cy="330994"/>
            <a:chOff x="921" y="3297"/>
            <a:chExt cx="414" cy="222"/>
          </a:xfrm>
        </p:grpSpPr>
        <p:sp>
          <p:nvSpPr>
            <p:cNvPr id="5139" name="AutoShape 36">
              <a:extLst>
                <a:ext uri="{FF2B5EF4-FFF2-40B4-BE49-F238E27FC236}">
                  <a16:creationId xmlns:a16="http://schemas.microsoft.com/office/drawing/2014/main" id="{2D255565-0024-5ECA-DDFA-360800F2F6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1" y="3297"/>
              <a:ext cx="4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0" name="Freeform 37">
              <a:extLst>
                <a:ext uri="{FF2B5EF4-FFF2-40B4-BE49-F238E27FC236}">
                  <a16:creationId xmlns:a16="http://schemas.microsoft.com/office/drawing/2014/main" id="{8770F879-6212-1A0B-F5C4-5CE610A9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8 w 1062"/>
                <a:gd name="T1" fmla="*/ 45 h 552"/>
                <a:gd name="T2" fmla="*/ 22 w 1062"/>
                <a:gd name="T3" fmla="*/ 48 h 552"/>
                <a:gd name="T4" fmla="*/ 63 w 1062"/>
                <a:gd name="T5" fmla="*/ 48 h 552"/>
                <a:gd name="T6" fmla="*/ 109 w 1062"/>
                <a:gd name="T7" fmla="*/ 39 h 552"/>
                <a:gd name="T8" fmla="*/ 131 w 1062"/>
                <a:gd name="T9" fmla="*/ 24 h 552"/>
                <a:gd name="T10" fmla="*/ 137 w 1062"/>
                <a:gd name="T11" fmla="*/ 3 h 552"/>
                <a:gd name="T12" fmla="*/ 148 w 1062"/>
                <a:gd name="T13" fmla="*/ 3 h 552"/>
                <a:gd name="T14" fmla="*/ 146 w 1062"/>
                <a:gd name="T15" fmla="*/ 21 h 552"/>
                <a:gd name="T16" fmla="*/ 146 w 1062"/>
                <a:gd name="T17" fmla="*/ 39 h 552"/>
                <a:gd name="T18" fmla="*/ 130 w 1062"/>
                <a:gd name="T19" fmla="*/ 58 h 552"/>
                <a:gd name="T20" fmla="*/ 79 w 1062"/>
                <a:gd name="T21" fmla="*/ 75 h 552"/>
                <a:gd name="T22" fmla="*/ 39 w 1062"/>
                <a:gd name="T23" fmla="*/ 73 h 552"/>
                <a:gd name="T24" fmla="*/ 6 w 1062"/>
                <a:gd name="T25" fmla="*/ 57 h 552"/>
                <a:gd name="T26" fmla="*/ 8 w 1062"/>
                <a:gd name="T27" fmla="*/ 45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2" h="552">
                  <a:moveTo>
                    <a:pt x="55" y="319"/>
                  </a:moveTo>
                  <a:cubicBezTo>
                    <a:pt x="74" y="309"/>
                    <a:pt x="95" y="340"/>
                    <a:pt x="161" y="345"/>
                  </a:cubicBezTo>
                  <a:cubicBezTo>
                    <a:pt x="228" y="349"/>
                    <a:pt x="349" y="357"/>
                    <a:pt x="451" y="345"/>
                  </a:cubicBezTo>
                  <a:cubicBezTo>
                    <a:pt x="554" y="333"/>
                    <a:pt x="699" y="305"/>
                    <a:pt x="780" y="276"/>
                  </a:cubicBezTo>
                  <a:cubicBezTo>
                    <a:pt x="861" y="246"/>
                    <a:pt x="902" y="214"/>
                    <a:pt x="935" y="172"/>
                  </a:cubicBezTo>
                  <a:cubicBezTo>
                    <a:pt x="968" y="130"/>
                    <a:pt x="954" y="50"/>
                    <a:pt x="974" y="25"/>
                  </a:cubicBezTo>
                  <a:cubicBezTo>
                    <a:pt x="993" y="0"/>
                    <a:pt x="1040" y="4"/>
                    <a:pt x="1051" y="25"/>
                  </a:cubicBezTo>
                  <a:cubicBezTo>
                    <a:pt x="1062" y="46"/>
                    <a:pt x="1042" y="104"/>
                    <a:pt x="1041" y="146"/>
                  </a:cubicBezTo>
                  <a:cubicBezTo>
                    <a:pt x="1040" y="188"/>
                    <a:pt x="1061" y="231"/>
                    <a:pt x="1041" y="276"/>
                  </a:cubicBezTo>
                  <a:cubicBezTo>
                    <a:pt x="1022" y="320"/>
                    <a:pt x="1004" y="371"/>
                    <a:pt x="925" y="414"/>
                  </a:cubicBezTo>
                  <a:cubicBezTo>
                    <a:pt x="847" y="457"/>
                    <a:pt x="675" y="518"/>
                    <a:pt x="567" y="535"/>
                  </a:cubicBezTo>
                  <a:cubicBezTo>
                    <a:pt x="460" y="552"/>
                    <a:pt x="364" y="539"/>
                    <a:pt x="277" y="518"/>
                  </a:cubicBezTo>
                  <a:cubicBezTo>
                    <a:pt x="190" y="496"/>
                    <a:pt x="90" y="437"/>
                    <a:pt x="45" y="405"/>
                  </a:cubicBezTo>
                  <a:cubicBezTo>
                    <a:pt x="0" y="374"/>
                    <a:pt x="36" y="329"/>
                    <a:pt x="55" y="319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41" name="Freeform 38">
              <a:extLst>
                <a:ext uri="{FF2B5EF4-FFF2-40B4-BE49-F238E27FC236}">
                  <a16:creationId xmlns:a16="http://schemas.microsoft.com/office/drawing/2014/main" id="{9A23E10A-E873-F814-2BE1-91550816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21 w 398"/>
                <a:gd name="T1" fmla="*/ 120 h 207"/>
                <a:gd name="T2" fmla="*/ 60 w 398"/>
                <a:gd name="T3" fmla="*/ 130 h 207"/>
                <a:gd name="T4" fmla="*/ 169 w 398"/>
                <a:gd name="T5" fmla="*/ 130 h 207"/>
                <a:gd name="T6" fmla="*/ 293 w 398"/>
                <a:gd name="T7" fmla="*/ 104 h 207"/>
                <a:gd name="T8" fmla="*/ 351 w 398"/>
                <a:gd name="T9" fmla="*/ 65 h 207"/>
                <a:gd name="T10" fmla="*/ 365 w 398"/>
                <a:gd name="T11" fmla="*/ 10 h 207"/>
                <a:gd name="T12" fmla="*/ 394 w 398"/>
                <a:gd name="T13" fmla="*/ 10 h 207"/>
                <a:gd name="T14" fmla="*/ 390 w 398"/>
                <a:gd name="T15" fmla="*/ 55 h 207"/>
                <a:gd name="T16" fmla="*/ 390 w 398"/>
                <a:gd name="T17" fmla="*/ 104 h 207"/>
                <a:gd name="T18" fmla="*/ 347 w 398"/>
                <a:gd name="T19" fmla="*/ 155 h 207"/>
                <a:gd name="T20" fmla="*/ 213 w 398"/>
                <a:gd name="T21" fmla="*/ 201 h 207"/>
                <a:gd name="T22" fmla="*/ 104 w 398"/>
                <a:gd name="T23" fmla="*/ 194 h 207"/>
                <a:gd name="T24" fmla="*/ 17 w 398"/>
                <a:gd name="T25" fmla="*/ 152 h 207"/>
                <a:gd name="T26" fmla="*/ 21 w 398"/>
                <a:gd name="T27" fmla="*/ 12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" h="207">
                  <a:moveTo>
                    <a:pt x="21" y="120"/>
                  </a:moveTo>
                  <a:cubicBezTo>
                    <a:pt x="28" y="116"/>
                    <a:pt x="36" y="128"/>
                    <a:pt x="60" y="130"/>
                  </a:cubicBezTo>
                  <a:cubicBezTo>
                    <a:pt x="86" y="131"/>
                    <a:pt x="131" y="134"/>
                    <a:pt x="169" y="130"/>
                  </a:cubicBezTo>
                  <a:cubicBezTo>
                    <a:pt x="208" y="125"/>
                    <a:pt x="262" y="115"/>
                    <a:pt x="293" y="104"/>
                  </a:cubicBezTo>
                  <a:cubicBezTo>
                    <a:pt x="323" y="92"/>
                    <a:pt x="338" y="80"/>
                    <a:pt x="351" y="65"/>
                  </a:cubicBezTo>
                  <a:cubicBezTo>
                    <a:pt x="363" y="49"/>
                    <a:pt x="358" y="19"/>
                    <a:pt x="365" y="10"/>
                  </a:cubicBezTo>
                  <a:cubicBezTo>
                    <a:pt x="372" y="0"/>
                    <a:pt x="390" y="2"/>
                    <a:pt x="394" y="10"/>
                  </a:cubicBezTo>
                  <a:cubicBezTo>
                    <a:pt x="398" y="17"/>
                    <a:pt x="391" y="39"/>
                    <a:pt x="390" y="55"/>
                  </a:cubicBezTo>
                  <a:cubicBezTo>
                    <a:pt x="390" y="71"/>
                    <a:pt x="398" y="87"/>
                    <a:pt x="390" y="104"/>
                  </a:cubicBezTo>
                  <a:cubicBezTo>
                    <a:pt x="383" y="120"/>
                    <a:pt x="377" y="139"/>
                    <a:pt x="347" y="155"/>
                  </a:cubicBezTo>
                  <a:cubicBezTo>
                    <a:pt x="318" y="172"/>
                    <a:pt x="253" y="194"/>
                    <a:pt x="213" y="201"/>
                  </a:cubicBezTo>
                  <a:cubicBezTo>
                    <a:pt x="173" y="207"/>
                    <a:pt x="137" y="202"/>
                    <a:pt x="104" y="194"/>
                  </a:cubicBezTo>
                  <a:cubicBezTo>
                    <a:pt x="71" y="186"/>
                    <a:pt x="34" y="164"/>
                    <a:pt x="17" y="152"/>
                  </a:cubicBezTo>
                  <a:cubicBezTo>
                    <a:pt x="0" y="140"/>
                    <a:pt x="14" y="124"/>
                    <a:pt x="21" y="1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7687" name="Group 39">
            <a:extLst>
              <a:ext uri="{FF2B5EF4-FFF2-40B4-BE49-F238E27FC236}">
                <a16:creationId xmlns:a16="http://schemas.microsoft.com/office/drawing/2014/main" id="{3FCC61FA-F10D-2F76-46F6-EB155D17B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1740" y="2981453"/>
            <a:ext cx="616744" cy="330994"/>
            <a:chOff x="921" y="3297"/>
            <a:chExt cx="414" cy="222"/>
          </a:xfrm>
        </p:grpSpPr>
        <p:sp>
          <p:nvSpPr>
            <p:cNvPr id="5136" name="AutoShape 40">
              <a:extLst>
                <a:ext uri="{FF2B5EF4-FFF2-40B4-BE49-F238E27FC236}">
                  <a16:creationId xmlns:a16="http://schemas.microsoft.com/office/drawing/2014/main" id="{DECF7FC3-D4C3-E51E-511C-EDC336ABAC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1" y="3297"/>
              <a:ext cx="4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37" name="Freeform 41">
              <a:extLst>
                <a:ext uri="{FF2B5EF4-FFF2-40B4-BE49-F238E27FC236}">
                  <a16:creationId xmlns:a16="http://schemas.microsoft.com/office/drawing/2014/main" id="{0C491BDC-6249-FFE6-4C4C-E857521FB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8 w 1062"/>
                <a:gd name="T1" fmla="*/ 45 h 552"/>
                <a:gd name="T2" fmla="*/ 22 w 1062"/>
                <a:gd name="T3" fmla="*/ 48 h 552"/>
                <a:gd name="T4" fmla="*/ 63 w 1062"/>
                <a:gd name="T5" fmla="*/ 48 h 552"/>
                <a:gd name="T6" fmla="*/ 109 w 1062"/>
                <a:gd name="T7" fmla="*/ 39 h 552"/>
                <a:gd name="T8" fmla="*/ 131 w 1062"/>
                <a:gd name="T9" fmla="*/ 24 h 552"/>
                <a:gd name="T10" fmla="*/ 137 w 1062"/>
                <a:gd name="T11" fmla="*/ 3 h 552"/>
                <a:gd name="T12" fmla="*/ 148 w 1062"/>
                <a:gd name="T13" fmla="*/ 3 h 552"/>
                <a:gd name="T14" fmla="*/ 146 w 1062"/>
                <a:gd name="T15" fmla="*/ 21 h 552"/>
                <a:gd name="T16" fmla="*/ 146 w 1062"/>
                <a:gd name="T17" fmla="*/ 39 h 552"/>
                <a:gd name="T18" fmla="*/ 130 w 1062"/>
                <a:gd name="T19" fmla="*/ 58 h 552"/>
                <a:gd name="T20" fmla="*/ 79 w 1062"/>
                <a:gd name="T21" fmla="*/ 75 h 552"/>
                <a:gd name="T22" fmla="*/ 39 w 1062"/>
                <a:gd name="T23" fmla="*/ 73 h 552"/>
                <a:gd name="T24" fmla="*/ 6 w 1062"/>
                <a:gd name="T25" fmla="*/ 57 h 552"/>
                <a:gd name="T26" fmla="*/ 8 w 1062"/>
                <a:gd name="T27" fmla="*/ 45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2" h="552">
                  <a:moveTo>
                    <a:pt x="55" y="319"/>
                  </a:moveTo>
                  <a:cubicBezTo>
                    <a:pt x="74" y="309"/>
                    <a:pt x="95" y="340"/>
                    <a:pt x="161" y="345"/>
                  </a:cubicBezTo>
                  <a:cubicBezTo>
                    <a:pt x="228" y="349"/>
                    <a:pt x="349" y="357"/>
                    <a:pt x="451" y="345"/>
                  </a:cubicBezTo>
                  <a:cubicBezTo>
                    <a:pt x="554" y="333"/>
                    <a:pt x="699" y="305"/>
                    <a:pt x="780" y="276"/>
                  </a:cubicBezTo>
                  <a:cubicBezTo>
                    <a:pt x="861" y="246"/>
                    <a:pt x="902" y="214"/>
                    <a:pt x="935" y="172"/>
                  </a:cubicBezTo>
                  <a:cubicBezTo>
                    <a:pt x="968" y="130"/>
                    <a:pt x="954" y="50"/>
                    <a:pt x="974" y="25"/>
                  </a:cubicBezTo>
                  <a:cubicBezTo>
                    <a:pt x="993" y="0"/>
                    <a:pt x="1040" y="4"/>
                    <a:pt x="1051" y="25"/>
                  </a:cubicBezTo>
                  <a:cubicBezTo>
                    <a:pt x="1062" y="46"/>
                    <a:pt x="1042" y="104"/>
                    <a:pt x="1041" y="146"/>
                  </a:cubicBezTo>
                  <a:cubicBezTo>
                    <a:pt x="1040" y="188"/>
                    <a:pt x="1061" y="231"/>
                    <a:pt x="1041" y="276"/>
                  </a:cubicBezTo>
                  <a:cubicBezTo>
                    <a:pt x="1022" y="320"/>
                    <a:pt x="1004" y="371"/>
                    <a:pt x="925" y="414"/>
                  </a:cubicBezTo>
                  <a:cubicBezTo>
                    <a:pt x="847" y="457"/>
                    <a:pt x="675" y="518"/>
                    <a:pt x="567" y="535"/>
                  </a:cubicBezTo>
                  <a:cubicBezTo>
                    <a:pt x="460" y="552"/>
                    <a:pt x="364" y="539"/>
                    <a:pt x="277" y="518"/>
                  </a:cubicBezTo>
                  <a:cubicBezTo>
                    <a:pt x="190" y="496"/>
                    <a:pt x="90" y="437"/>
                    <a:pt x="45" y="405"/>
                  </a:cubicBezTo>
                  <a:cubicBezTo>
                    <a:pt x="0" y="374"/>
                    <a:pt x="36" y="329"/>
                    <a:pt x="55" y="319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38" name="Freeform 42">
              <a:extLst>
                <a:ext uri="{FF2B5EF4-FFF2-40B4-BE49-F238E27FC236}">
                  <a16:creationId xmlns:a16="http://schemas.microsoft.com/office/drawing/2014/main" id="{C6F9AFC9-DFB4-7B7D-BBEF-F5904FFE5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295"/>
              <a:ext cx="398" cy="207"/>
            </a:xfrm>
            <a:custGeom>
              <a:avLst/>
              <a:gdLst>
                <a:gd name="T0" fmla="*/ 21 w 398"/>
                <a:gd name="T1" fmla="*/ 120 h 207"/>
                <a:gd name="T2" fmla="*/ 60 w 398"/>
                <a:gd name="T3" fmla="*/ 130 h 207"/>
                <a:gd name="T4" fmla="*/ 169 w 398"/>
                <a:gd name="T5" fmla="*/ 130 h 207"/>
                <a:gd name="T6" fmla="*/ 293 w 398"/>
                <a:gd name="T7" fmla="*/ 104 h 207"/>
                <a:gd name="T8" fmla="*/ 351 w 398"/>
                <a:gd name="T9" fmla="*/ 65 h 207"/>
                <a:gd name="T10" fmla="*/ 365 w 398"/>
                <a:gd name="T11" fmla="*/ 10 h 207"/>
                <a:gd name="T12" fmla="*/ 394 w 398"/>
                <a:gd name="T13" fmla="*/ 10 h 207"/>
                <a:gd name="T14" fmla="*/ 390 w 398"/>
                <a:gd name="T15" fmla="*/ 55 h 207"/>
                <a:gd name="T16" fmla="*/ 390 w 398"/>
                <a:gd name="T17" fmla="*/ 104 h 207"/>
                <a:gd name="T18" fmla="*/ 347 w 398"/>
                <a:gd name="T19" fmla="*/ 155 h 207"/>
                <a:gd name="T20" fmla="*/ 213 w 398"/>
                <a:gd name="T21" fmla="*/ 201 h 207"/>
                <a:gd name="T22" fmla="*/ 104 w 398"/>
                <a:gd name="T23" fmla="*/ 194 h 207"/>
                <a:gd name="T24" fmla="*/ 17 w 398"/>
                <a:gd name="T25" fmla="*/ 152 h 207"/>
                <a:gd name="T26" fmla="*/ 21 w 398"/>
                <a:gd name="T27" fmla="*/ 12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" h="207">
                  <a:moveTo>
                    <a:pt x="21" y="120"/>
                  </a:moveTo>
                  <a:cubicBezTo>
                    <a:pt x="28" y="116"/>
                    <a:pt x="36" y="128"/>
                    <a:pt x="60" y="130"/>
                  </a:cubicBezTo>
                  <a:cubicBezTo>
                    <a:pt x="86" y="131"/>
                    <a:pt x="131" y="134"/>
                    <a:pt x="169" y="130"/>
                  </a:cubicBezTo>
                  <a:cubicBezTo>
                    <a:pt x="208" y="125"/>
                    <a:pt x="262" y="115"/>
                    <a:pt x="293" y="104"/>
                  </a:cubicBezTo>
                  <a:cubicBezTo>
                    <a:pt x="323" y="92"/>
                    <a:pt x="338" y="80"/>
                    <a:pt x="351" y="65"/>
                  </a:cubicBezTo>
                  <a:cubicBezTo>
                    <a:pt x="363" y="49"/>
                    <a:pt x="358" y="19"/>
                    <a:pt x="365" y="10"/>
                  </a:cubicBezTo>
                  <a:cubicBezTo>
                    <a:pt x="372" y="0"/>
                    <a:pt x="390" y="2"/>
                    <a:pt x="394" y="10"/>
                  </a:cubicBezTo>
                  <a:cubicBezTo>
                    <a:pt x="398" y="17"/>
                    <a:pt x="391" y="39"/>
                    <a:pt x="390" y="55"/>
                  </a:cubicBezTo>
                  <a:cubicBezTo>
                    <a:pt x="390" y="71"/>
                    <a:pt x="398" y="87"/>
                    <a:pt x="390" y="104"/>
                  </a:cubicBezTo>
                  <a:cubicBezTo>
                    <a:pt x="383" y="120"/>
                    <a:pt x="377" y="139"/>
                    <a:pt x="347" y="155"/>
                  </a:cubicBezTo>
                  <a:cubicBezTo>
                    <a:pt x="318" y="172"/>
                    <a:pt x="253" y="194"/>
                    <a:pt x="213" y="201"/>
                  </a:cubicBezTo>
                  <a:cubicBezTo>
                    <a:pt x="173" y="207"/>
                    <a:pt x="137" y="202"/>
                    <a:pt x="104" y="194"/>
                  </a:cubicBezTo>
                  <a:cubicBezTo>
                    <a:pt x="71" y="186"/>
                    <a:pt x="34" y="164"/>
                    <a:pt x="17" y="152"/>
                  </a:cubicBezTo>
                  <a:cubicBezTo>
                    <a:pt x="0" y="140"/>
                    <a:pt x="14" y="124"/>
                    <a:pt x="21" y="1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6B461495-6878-ACC1-BB39-D8BF0933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6CD5F6-D1C1-97AB-8D30-DF420F05F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6877050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ONE STEP EQUATIONS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6C1C621-4813-DAFE-EB4D-F8E9E232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31146"/>
            <a:ext cx="8534400" cy="236940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What is the variable?</a:t>
            </a:r>
          </a:p>
          <a:p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What operation is performed on the variable?</a:t>
            </a:r>
          </a:p>
          <a:p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What is the inverse operation? </a:t>
            </a:r>
          </a:p>
          <a:p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(The one that  will “undo” what is being done to the variable)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C0158ABA-E43B-CBAF-1A8F-F2F06268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01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To solve one step equations, you need to ask three questions about the equation: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05441B36-EC9D-7672-F1F0-48D125471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E62BBD1E-494A-684B-08EF-7A47772B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0005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INVERSE OPERATIONS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A33C4330-7CF7-7169-0CFD-BFDA3FD0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57300"/>
            <a:ext cx="7772400" cy="312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" dirty="0">
                <a:latin typeface="Arial" panose="020B0604020202020204" pitchFamily="34" charset="0"/>
              </a:rPr>
              <a:t>The inverse operation of addition is…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50" b="1" i="1" u="sng" dirty="0">
                <a:solidFill>
                  <a:srgbClr val="7030A0"/>
                </a:solidFill>
                <a:latin typeface="Arial" panose="020B0604020202020204" pitchFamily="34" charset="0"/>
              </a:rPr>
              <a:t>SUBTRACTION</a:t>
            </a:r>
            <a:endParaRPr lang="en-US" altLang="en-US" sz="225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en-US" sz="2250" dirty="0">
                <a:latin typeface="Arial" panose="020B0604020202020204" pitchFamily="34" charset="0"/>
              </a:rPr>
              <a:t>The inverse operation of subtraction is…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50" b="1" i="1" u="sng" dirty="0">
                <a:solidFill>
                  <a:srgbClr val="00B050"/>
                </a:solidFill>
                <a:latin typeface="Arial" panose="020B0604020202020204" pitchFamily="34" charset="0"/>
              </a:rPr>
              <a:t>ADDITION</a:t>
            </a:r>
            <a:endParaRPr lang="en-US" altLang="en-US" sz="225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en-US" sz="2250" dirty="0">
                <a:latin typeface="Arial" panose="020B0604020202020204" pitchFamily="34" charset="0"/>
              </a:rPr>
              <a:t>The inverse operation of multiplication is…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50" b="1" i="1" u="sng" dirty="0">
                <a:solidFill>
                  <a:srgbClr val="0070C0"/>
                </a:solidFill>
                <a:latin typeface="Arial" panose="020B0604020202020204" pitchFamily="34" charset="0"/>
              </a:rPr>
              <a:t>DIVISION</a:t>
            </a:r>
            <a:endParaRPr lang="en-US" altLang="en-US" sz="225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en-US" sz="2250" dirty="0">
                <a:latin typeface="Arial" panose="020B0604020202020204" pitchFamily="34" charset="0"/>
              </a:rPr>
              <a:t>The inverse operation of division is…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50" b="1" i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MULTIPLICATION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B2A3EFB-1E3E-4F01-BCB4-973A18BB4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Rectangle 28">
            <a:extLst>
              <a:ext uri="{FF2B5EF4-FFF2-40B4-BE49-F238E27FC236}">
                <a16:creationId xmlns:a16="http://schemas.microsoft.com/office/drawing/2014/main" id="{F5D28CD2-47FA-70F4-7003-75D8445AD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705100"/>
            <a:ext cx="952500" cy="419100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B5910DB-8E43-963A-871C-991470386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57150"/>
            <a:ext cx="7334250" cy="6286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1-Step Equations</a:t>
            </a:r>
            <a:r>
              <a:rPr lang="en-US" altLang="en-US" sz="2400" i="1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 with addition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BBDD20-033A-ADE6-4B2A-9046F4582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4686300" cy="40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</a:rPr>
              <a:t>Example 1</a:t>
            </a:r>
            <a:r>
              <a:rPr lang="en-US" altLang="en-US" sz="1800" dirty="0">
                <a:latin typeface="Arial" panose="020B0604020202020204" pitchFamily="34" charset="0"/>
              </a:rPr>
              <a:t>   Solve x + 4 = 12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258CA494-5CD2-069E-4382-BCDE365F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1085850"/>
            <a:ext cx="203613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What is the variable?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1D02371-A0D2-3978-4C84-F2069C3F0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076451"/>
            <a:ext cx="1933575" cy="124649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</a:rPr>
              <a:t>Using the </a:t>
            </a: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subtraction property of equality</a:t>
            </a:r>
            <a:r>
              <a:rPr lang="en-US" altLang="en-US" sz="1500" dirty="0">
                <a:latin typeface="Arial" panose="020B0604020202020204" pitchFamily="34" charset="0"/>
              </a:rPr>
              <a:t>, subtract 4 from both sides of the equation.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351C20D1-8EFB-B268-567F-FD07590C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2352675"/>
            <a:ext cx="5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66CC"/>
                </a:solidFill>
                <a:latin typeface="Arial" panose="020B0604020202020204" pitchFamily="34" charset="0"/>
              </a:rPr>
              <a:t> - 4</a:t>
            </a:r>
            <a:endParaRPr lang="en-US" altLang="en-US" sz="1800" b="1">
              <a:solidFill>
                <a:srgbClr val="FF66CC"/>
              </a:solidFill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1820AA73-36EC-7D31-D8FE-265FD8DDA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72415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1800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69DA7F44-1E2C-02E0-7C62-36F9EDBC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9" y="2095500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x + 4 = 12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C5D5C856-EA33-32E7-EBD3-C54A46D2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085850"/>
            <a:ext cx="17145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The variable is x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466575BE-EA27-9D39-AC96-76F4DF3D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371600"/>
            <a:ext cx="914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Addition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4B69846C-9AF1-83E9-BED0-FCC15DB40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57350"/>
            <a:ext cx="12001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Subtraction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2CEC82C8-A0CD-1B5B-B202-71BFD410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657350"/>
            <a:ext cx="5600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is the inverse operation?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1F64F516-79DF-7EA7-F376-55D4C2D3A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371600"/>
            <a:ext cx="46863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What operation is being performed on the variable?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08F2C7EA-4E4C-4F66-2A2D-256A94962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234315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66CC"/>
                </a:solidFill>
                <a:latin typeface="Arial" panose="020B0604020202020204" pitchFamily="34" charset="0"/>
              </a:rPr>
              <a:t>- 4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2A089923-F26B-2606-E8DA-350CFDE67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272415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60DBA17E-E667-EFCF-DD40-E443A283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2415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51555BED-C334-0349-AAB7-10E46A15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990726"/>
            <a:ext cx="2324100" cy="147732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FF66CC"/>
                </a:solidFill>
                <a:latin typeface="Arial Black" panose="020B0604020202020204" pitchFamily="34" charset="0"/>
              </a:rPr>
              <a:t>The subtraction property of equality tells us to subtract the same thing on both sides to keep the equation equal.</a:t>
            </a:r>
            <a:endParaRPr lang="en-US" altLang="en-US" sz="1800" dirty="0">
              <a:solidFill>
                <a:srgbClr val="FF66CC"/>
              </a:solidFill>
              <a:latin typeface="Arial Black" panose="020B0604020202020204" pitchFamily="34" charset="0"/>
            </a:endParaRP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688E02EF-A02B-545D-F71F-E2D8B7AC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3209925"/>
            <a:ext cx="17240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You can check ALL answers.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0F9C9048-1651-D909-9305-C8CCACE3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3771900"/>
            <a:ext cx="35433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Start by writing the original problem.</a:t>
            </a:r>
          </a:p>
        </p:txBody>
      </p:sp>
      <p:sp>
        <p:nvSpPr>
          <p:cNvPr id="19477" name="Rectangle 21">
            <a:extLst>
              <a:ext uri="{FF2B5EF4-FFF2-40B4-BE49-F238E27FC236}">
                <a16:creationId xmlns:a16="http://schemas.microsoft.com/office/drawing/2014/main" id="{9E88031B-263E-251D-6153-4F6FF9E5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3771900"/>
            <a:ext cx="1581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x + 4 = 12</a:t>
            </a:r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91F6C7D5-E6E8-0AE4-49BC-AFE00A3A2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162425"/>
            <a:ext cx="28479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Plug in your answer.</a:t>
            </a:r>
          </a:p>
        </p:txBody>
      </p:sp>
      <p:sp>
        <p:nvSpPr>
          <p:cNvPr id="19479" name="Freeform 23">
            <a:extLst>
              <a:ext uri="{FF2B5EF4-FFF2-40B4-BE49-F238E27FC236}">
                <a16:creationId xmlns:a16="http://schemas.microsoft.com/office/drawing/2014/main" id="{BACE3EF2-1709-FA62-CB5C-FCD6BD90DA7A}"/>
              </a:ext>
            </a:extLst>
          </p:cNvPr>
          <p:cNvSpPr>
            <a:spLocks/>
          </p:cNvSpPr>
          <p:nvPr/>
        </p:nvSpPr>
        <p:spPr bwMode="auto">
          <a:xfrm>
            <a:off x="4676775" y="4048125"/>
            <a:ext cx="66675" cy="228600"/>
          </a:xfrm>
          <a:custGeom>
            <a:avLst/>
            <a:gdLst>
              <a:gd name="T0" fmla="*/ 0 w 56"/>
              <a:gd name="T1" fmla="*/ 0 h 192"/>
              <a:gd name="T2" fmla="*/ 120967500 w 56"/>
              <a:gd name="T3" fmla="*/ 120967500 h 192"/>
              <a:gd name="T4" fmla="*/ 120967500 w 56"/>
              <a:gd name="T5" fmla="*/ 362902500 h 192"/>
              <a:gd name="T6" fmla="*/ 0 w 56"/>
              <a:gd name="T7" fmla="*/ 483870000 h 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192">
                <a:moveTo>
                  <a:pt x="0" y="0"/>
                </a:moveTo>
                <a:cubicBezTo>
                  <a:pt x="20" y="12"/>
                  <a:pt x="40" y="24"/>
                  <a:pt x="48" y="48"/>
                </a:cubicBezTo>
                <a:cubicBezTo>
                  <a:pt x="56" y="72"/>
                  <a:pt x="56" y="120"/>
                  <a:pt x="48" y="144"/>
                </a:cubicBezTo>
                <a:cubicBezTo>
                  <a:pt x="40" y="168"/>
                  <a:pt x="20" y="180"/>
                  <a:pt x="0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F6091FA3-968F-A1A2-A869-4CBEF7BB9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00525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339B8C98-5A94-ED8D-A541-9429EDCF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4" y="4200525"/>
            <a:ext cx="1457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+ 4 = ?</a:t>
            </a:r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36A82C22-6237-A2C3-FFED-65BD4268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19600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CORRECT!</a:t>
            </a:r>
          </a:p>
        </p:txBody>
      </p:sp>
      <p:sp>
        <p:nvSpPr>
          <p:cNvPr id="19483" name="Text Box 27">
            <a:extLst>
              <a:ext uri="{FF2B5EF4-FFF2-40B4-BE49-F238E27FC236}">
                <a16:creationId xmlns:a16="http://schemas.microsoft.com/office/drawing/2014/main" id="{E0C7DED7-D575-EAB1-4DF1-6F9A48AF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4" y="4543425"/>
            <a:ext cx="619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485" name="Freeform 29">
            <a:extLst>
              <a:ext uri="{FF2B5EF4-FFF2-40B4-BE49-F238E27FC236}">
                <a16:creationId xmlns:a16="http://schemas.microsoft.com/office/drawing/2014/main" id="{344AE7D9-CEA1-0021-F917-9C762E4018CA}"/>
              </a:ext>
            </a:extLst>
          </p:cNvPr>
          <p:cNvSpPr>
            <a:spLocks/>
          </p:cNvSpPr>
          <p:nvPr/>
        </p:nvSpPr>
        <p:spPr bwMode="auto">
          <a:xfrm>
            <a:off x="5200651" y="4067175"/>
            <a:ext cx="575072" cy="723900"/>
          </a:xfrm>
          <a:custGeom>
            <a:avLst/>
            <a:gdLst>
              <a:gd name="T0" fmla="*/ 0 w 483"/>
              <a:gd name="T1" fmla="*/ 1431448750 h 608"/>
              <a:gd name="T2" fmla="*/ 624999158 w 483"/>
              <a:gd name="T3" fmla="*/ 1431448750 h 608"/>
              <a:gd name="T4" fmla="*/ 1189514526 w 483"/>
              <a:gd name="T5" fmla="*/ 826611250 h 608"/>
              <a:gd name="T6" fmla="*/ 786289263 w 483"/>
              <a:gd name="T7" fmla="*/ 0 h 6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3" h="608">
                <a:moveTo>
                  <a:pt x="0" y="568"/>
                </a:moveTo>
                <a:cubicBezTo>
                  <a:pt x="84" y="588"/>
                  <a:pt x="169" y="608"/>
                  <a:pt x="248" y="568"/>
                </a:cubicBezTo>
                <a:cubicBezTo>
                  <a:pt x="327" y="528"/>
                  <a:pt x="461" y="423"/>
                  <a:pt x="472" y="328"/>
                </a:cubicBezTo>
                <a:cubicBezTo>
                  <a:pt x="483" y="233"/>
                  <a:pt x="339" y="53"/>
                  <a:pt x="312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69F2978-2F2B-8868-1729-C3B71CF62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59" grpId="0" build="p" autoUpdateAnimBg="0" advAuto="0"/>
      <p:bldP spid="19461" grpId="0" build="p" autoUpdateAnimBg="0"/>
      <p:bldP spid="19462" grpId="0" animBg="1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  <p:bldP spid="19474" grpId="0" animBg="1" autoUpdateAnimBg="0"/>
      <p:bldP spid="19475" grpId="0"/>
      <p:bldP spid="19476" grpId="0"/>
      <p:bldP spid="19477" grpId="0"/>
      <p:bldP spid="19478" grpId="0"/>
      <p:bldP spid="19480" grpId="0"/>
      <p:bldP spid="19481" grpId="0"/>
      <p:bldP spid="19482" grpId="0"/>
      <p:bldP spid="19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12">
            <a:extLst>
              <a:ext uri="{FF2B5EF4-FFF2-40B4-BE49-F238E27FC236}">
                <a16:creationId xmlns:a16="http://schemas.microsoft.com/office/drawing/2014/main" id="{D4AF3323-ED2E-9D97-798B-7623A8AC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1657350"/>
            <a:ext cx="866775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80A841A-FB09-5A51-ABC8-9C77D43C1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25" y="114301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1040C2"/>
                </a:solidFill>
              </a:rPr>
              <a:t>Practice:  1-step Equations </a:t>
            </a:r>
            <a:r>
              <a:rPr lang="en-US" altLang="en-US" sz="2100" i="1" dirty="0">
                <a:solidFill>
                  <a:srgbClr val="1040C2"/>
                </a:solidFill>
              </a:rPr>
              <a:t>with addition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F91E956-593A-736B-59E6-5149EE5F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019176"/>
            <a:ext cx="23336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1.  m + 9 =  3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3.  g + 4 = -12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F4AFBD4-6AEF-3537-8FA1-B17A6BFE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990600"/>
            <a:ext cx="220027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1800"/>
              <a:t>j + (-3)  =  1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4.  c + 5 = 0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115F4B3F-291C-1E39-26E2-7F282A868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1285875"/>
            <a:ext cx="105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- 9   - 9</a:t>
            </a: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13D06E29-7F7D-940E-5805-2B63CFADE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62100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981B8F8D-F5FB-8550-3905-64C92517B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562100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35CBCF44-2FFC-CB6E-7408-F2BFFD65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1647825"/>
            <a:ext cx="1019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 = -6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90C27702-BF1A-6AC4-8BB2-3B077A4D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019300"/>
            <a:ext cx="1895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-6 + 9 = ?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AE3F61C2-6D7C-109E-A912-93D9CC48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314575"/>
            <a:ext cx="1247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 = 3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4FEF63EA-0D70-2E12-9987-D630BB403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1666875"/>
            <a:ext cx="866775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9E55C7FD-7ABA-5E67-89E4-B20D6882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295400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(-3)   - (-3)</a:t>
            </a:r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7ABD6254-9E31-B35E-CBA1-1E6924394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157162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8A395C4E-A84C-C074-3C1F-46A4F3A57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25" y="157162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62AA3D9F-D9A2-BB8A-5923-B371CC13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57350"/>
            <a:ext cx="1019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j =  4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A96C9530-6AD7-9735-59D5-D1DCDA313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2028825"/>
            <a:ext cx="2038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4 + (-3) = ?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51A299F4-6288-54D4-7ADE-9DDCE982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2324100"/>
            <a:ext cx="952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 = 1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99A7054F-7B7E-B44D-B7F4-E6CBE016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695700"/>
            <a:ext cx="1066800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73C7BFE3-DBA0-B1A4-B483-7C8D19C2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3324225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- 4    - 4</a:t>
            </a:r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EF513715-596E-8F8A-2930-E9CD95585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600450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7EB6541D-6B56-E72E-B98B-66624408C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3600450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EAFDA0D3-E787-9548-556F-1C121330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3686175"/>
            <a:ext cx="1019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 =  -16</a:t>
            </a:r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CF8DBA70-20DE-8849-C8B5-E49291DE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057650"/>
            <a:ext cx="2038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-16 + 4 = ?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25A8BBFA-9B3A-4DE9-9DF0-187FFD49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352925"/>
            <a:ext cx="140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-12 = -12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28699" name="Rectangle 27">
            <a:extLst>
              <a:ext uri="{FF2B5EF4-FFF2-40B4-BE49-F238E27FC236}">
                <a16:creationId xmlns:a16="http://schemas.microsoft.com/office/drawing/2014/main" id="{A90A7C0B-F7DF-6FD7-EE30-658B4431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3695700"/>
            <a:ext cx="1066800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87C4CCDC-DB7E-63D4-3394-7832CE2A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3324225"/>
            <a:ext cx="154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- 5    - 5</a:t>
            </a:r>
          </a:p>
        </p:txBody>
      </p:sp>
      <p:sp>
        <p:nvSpPr>
          <p:cNvPr id="28701" name="Line 29">
            <a:extLst>
              <a:ext uri="{FF2B5EF4-FFF2-40B4-BE49-F238E27FC236}">
                <a16:creationId xmlns:a16="http://schemas.microsoft.com/office/drawing/2014/main" id="{E5619DEB-7302-4829-CEC9-00B1CB4E5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3600450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702" name="Line 30">
            <a:extLst>
              <a:ext uri="{FF2B5EF4-FFF2-40B4-BE49-F238E27FC236}">
                <a16:creationId xmlns:a16="http://schemas.microsoft.com/office/drawing/2014/main" id="{191D8736-8AB0-8E18-714B-8387D55CB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3600450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6E2E149C-1163-D7DB-C967-139A8A1F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3686175"/>
            <a:ext cx="1019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 =  - 5</a:t>
            </a:r>
          </a:p>
        </p:txBody>
      </p:sp>
      <p:sp>
        <p:nvSpPr>
          <p:cNvPr id="28704" name="Text Box 32">
            <a:extLst>
              <a:ext uri="{FF2B5EF4-FFF2-40B4-BE49-F238E27FC236}">
                <a16:creationId xmlns:a16="http://schemas.microsoft.com/office/drawing/2014/main" id="{636C0FA2-643B-8CAE-21D0-D545170F6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057650"/>
            <a:ext cx="2038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- 5 + 5 = ?</a:t>
            </a:r>
          </a:p>
        </p:txBody>
      </p:sp>
      <p:sp>
        <p:nvSpPr>
          <p:cNvPr id="28705" name="Text Box 33">
            <a:extLst>
              <a:ext uri="{FF2B5EF4-FFF2-40B4-BE49-F238E27FC236}">
                <a16:creationId xmlns:a16="http://schemas.microsoft.com/office/drawing/2014/main" id="{3F326C82-6B94-F904-FD4F-088F5339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352925"/>
            <a:ext cx="140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0  = 0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9249" name="Line 34">
            <a:extLst>
              <a:ext uri="{FF2B5EF4-FFF2-40B4-BE49-F238E27FC236}">
                <a16:creationId xmlns:a16="http://schemas.microsoft.com/office/drawing/2014/main" id="{F3A6A6D5-B1E2-B2BD-868A-7CC1CB4AE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9700" y="2819400"/>
            <a:ext cx="6086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50" name="Line 35">
            <a:extLst>
              <a:ext uri="{FF2B5EF4-FFF2-40B4-BE49-F238E27FC236}">
                <a16:creationId xmlns:a16="http://schemas.microsoft.com/office/drawing/2014/main" id="{1807DC9C-A204-CCA3-53AC-EC2318D89F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8175" y="923925"/>
            <a:ext cx="0" cy="381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8710" name="Group 38">
            <a:extLst>
              <a:ext uri="{FF2B5EF4-FFF2-40B4-BE49-F238E27FC236}">
                <a16:creationId xmlns:a16="http://schemas.microsoft.com/office/drawing/2014/main" id="{8AA6DCC5-D6DF-D3F7-698A-09D42EB09594}"/>
              </a:ext>
            </a:extLst>
          </p:cNvPr>
          <p:cNvGrpSpPr>
            <a:grpSpLocks/>
          </p:cNvGrpSpPr>
          <p:nvPr/>
        </p:nvGrpSpPr>
        <p:grpSpPr bwMode="auto">
          <a:xfrm rot="374300">
            <a:off x="6613922" y="973931"/>
            <a:ext cx="1233488" cy="558404"/>
            <a:chOff x="4632" y="808"/>
            <a:chExt cx="920" cy="496"/>
          </a:xfrm>
        </p:grpSpPr>
        <p:sp>
          <p:nvSpPr>
            <p:cNvPr id="9252" name="AutoShape 36">
              <a:extLst>
                <a:ext uri="{FF2B5EF4-FFF2-40B4-BE49-F238E27FC236}">
                  <a16:creationId xmlns:a16="http://schemas.microsoft.com/office/drawing/2014/main" id="{EDBA6716-5F5A-758B-2B0D-76D1F6D00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808"/>
              <a:ext cx="920" cy="496"/>
            </a:xfrm>
            <a:prstGeom prst="cloudCallout">
              <a:avLst>
                <a:gd name="adj1" fmla="val -45653"/>
                <a:gd name="adj2" fmla="val 3911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3" name="Text Box 37">
              <a:extLst>
                <a:ext uri="{FF2B5EF4-FFF2-40B4-BE49-F238E27FC236}">
                  <a16:creationId xmlns:a16="http://schemas.microsoft.com/office/drawing/2014/main" id="{C37061C0-261C-2947-3968-2D84ECF39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880"/>
              <a:ext cx="687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+ (+3)</a:t>
              </a:r>
            </a:p>
          </p:txBody>
        </p:sp>
      </p:grp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9A6A4FA-8367-98EF-11CD-51E32DA10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78" grpId="0"/>
      <p:bldP spid="28681" grpId="0"/>
      <p:bldP spid="28682" grpId="0"/>
      <p:bldP spid="28683" grpId="0"/>
      <p:bldP spid="28685" grpId="0" animBg="1"/>
      <p:bldP spid="28686" grpId="0"/>
      <p:bldP spid="28689" grpId="0"/>
      <p:bldP spid="28690" grpId="0"/>
      <p:bldP spid="28691" grpId="0"/>
      <p:bldP spid="28692" grpId="0" animBg="1"/>
      <p:bldP spid="28693" grpId="0"/>
      <p:bldP spid="28696" grpId="0"/>
      <p:bldP spid="28697" grpId="0"/>
      <p:bldP spid="28698" grpId="0"/>
      <p:bldP spid="28699" grpId="0" animBg="1"/>
      <p:bldP spid="28700" grpId="0"/>
      <p:bldP spid="28703" grpId="0"/>
      <p:bldP spid="28704" grpId="0"/>
      <p:bldP spid="287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3" name="Rectangle 25">
            <a:extLst>
              <a:ext uri="{FF2B5EF4-FFF2-40B4-BE49-F238E27FC236}">
                <a16:creationId xmlns:a16="http://schemas.microsoft.com/office/drawing/2014/main" id="{8192B052-87AB-2442-285D-6CE7821F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895600"/>
            <a:ext cx="952500" cy="361950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6A890CA-726F-BFC6-1156-5064E30AF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6953250" cy="62865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1-Step Equations </a:t>
            </a:r>
            <a:r>
              <a:rPr lang="en-US" altLang="en-US" sz="2400" i="1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with subtraction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CC212F0-57D9-88D0-6F20-3EE68DA0C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59857"/>
            <a:ext cx="5829300" cy="34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</a:rPr>
              <a:t>Example 2</a:t>
            </a:r>
            <a:r>
              <a:rPr lang="en-US" altLang="en-US" sz="1800" dirty="0">
                <a:latin typeface="Arial" panose="020B0604020202020204" pitchFamily="34" charset="0"/>
              </a:rPr>
              <a:t>   Solve y – 7 = -13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B1E6C62-38FD-EDEE-C906-41A5BD2B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1" y="1181100"/>
            <a:ext cx="203613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is the variable?</a:t>
            </a:r>
            <a:r>
              <a:rPr lang="en-US" altLang="en-US" sz="150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7983C79E-DB99-3E11-9743-F9437E3F9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219326"/>
            <a:ext cx="1619250" cy="124649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</a:rPr>
              <a:t>Using the </a:t>
            </a: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addition property of </a:t>
            </a:r>
            <a:r>
              <a:rPr lang="en-US" altLang="en-US" sz="1500" dirty="0">
                <a:solidFill>
                  <a:srgbClr val="FF0000"/>
                </a:solidFill>
                <a:latin typeface="Arial" panose="020B0604020202020204" pitchFamily="34" charset="0"/>
              </a:rPr>
              <a:t>equality</a:t>
            </a:r>
            <a:r>
              <a:rPr lang="en-US" altLang="en-US" sz="1500" dirty="0">
                <a:latin typeface="Arial" panose="020B0604020202020204" pitchFamily="34" charset="0"/>
              </a:rPr>
              <a:t>, add 7 to both sides of the equation.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27860441-F32F-E53B-122A-879E0861E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2276475"/>
            <a:ext cx="1428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 – 7 = -13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9166B098-4923-E798-A72C-E282BD31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6" y="2543175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66CC"/>
                </a:solidFill>
                <a:latin typeface="Arial" panose="020B0604020202020204" pitchFamily="34" charset="0"/>
              </a:rPr>
              <a:t> + 7</a:t>
            </a:r>
            <a:endParaRPr lang="en-US" altLang="en-US" sz="1800" b="1">
              <a:solidFill>
                <a:srgbClr val="FF66CC"/>
              </a:solidFill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9F6B6096-6296-4BEC-03EB-A1352767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6" y="2914650"/>
            <a:ext cx="565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 =</a:t>
            </a:r>
            <a:endParaRPr lang="en-US" altLang="en-US" sz="1800"/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E61050B7-2C53-DFD2-6923-9B082F61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81100"/>
            <a:ext cx="26289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The variable is y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32C31089-1791-E6B8-3706-03A7D781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466850"/>
            <a:ext cx="1371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Subtraction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C5EA7B26-1450-2F00-73EA-4D324517C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752600"/>
            <a:ext cx="12001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accent2"/>
                </a:solidFill>
                <a:latin typeface="Arial" panose="020B0604020202020204" pitchFamily="34" charset="0"/>
              </a:rPr>
              <a:t>Addition.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32BE8F07-0796-25E9-947A-D2038B2B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466850"/>
            <a:ext cx="48577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operation is being performed on the variable?</a:t>
            </a:r>
            <a:endParaRPr lang="en-US" altLang="en-US" sz="18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DD2BDEAC-39B6-85B9-5EAF-6DB92EF26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752600"/>
            <a:ext cx="58864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What is the inverse operation? 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BF9843A2-8DB2-E791-7C7D-998D3C20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33650"/>
            <a:ext cx="571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66CC"/>
                </a:solidFill>
                <a:latin typeface="Arial" panose="020B0604020202020204" pitchFamily="34" charset="0"/>
              </a:rPr>
              <a:t>+ 7</a:t>
            </a:r>
            <a:endParaRPr lang="en-US" altLang="en-US" sz="1800" b="1">
              <a:solidFill>
                <a:srgbClr val="FF66CC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FE52F421-7C00-AF44-7076-653300E48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28956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-6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B80299E6-109A-D75D-D802-8A161FC5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2038350"/>
            <a:ext cx="1657350" cy="2169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FF66CC"/>
                </a:solidFill>
                <a:latin typeface="Arial Black" panose="020B0604020202020204" pitchFamily="34" charset="0"/>
              </a:rPr>
              <a:t>The addition property of equality tells us to add the same thing on both sides to keep the equation equal.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5D2F5779-C5DF-68B3-96FD-FB69FC73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32766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 your work!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04429FA6-8018-6A23-233C-3508B3E5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3549134"/>
            <a:ext cx="1419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y – 7 = - 13</a:t>
            </a:r>
          </a:p>
        </p:txBody>
      </p:sp>
      <p:sp>
        <p:nvSpPr>
          <p:cNvPr id="22548" name="Freeform 20">
            <a:extLst>
              <a:ext uri="{FF2B5EF4-FFF2-40B4-BE49-F238E27FC236}">
                <a16:creationId xmlns:a16="http://schemas.microsoft.com/office/drawing/2014/main" id="{CD451126-7062-FC1A-42F0-B9CA5F3E5FDE}"/>
              </a:ext>
            </a:extLst>
          </p:cNvPr>
          <p:cNvSpPr>
            <a:spLocks/>
          </p:cNvSpPr>
          <p:nvPr/>
        </p:nvSpPr>
        <p:spPr bwMode="auto">
          <a:xfrm>
            <a:off x="3800475" y="3895725"/>
            <a:ext cx="71438" cy="247650"/>
          </a:xfrm>
          <a:custGeom>
            <a:avLst/>
            <a:gdLst>
              <a:gd name="T0" fmla="*/ 60483750 w 60"/>
              <a:gd name="T1" fmla="*/ 0 h 208"/>
              <a:gd name="T2" fmla="*/ 141128750 w 60"/>
              <a:gd name="T3" fmla="*/ 201612500 h 208"/>
              <a:gd name="T4" fmla="*/ 0 w 60"/>
              <a:gd name="T5" fmla="*/ 5241925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" h="208">
                <a:moveTo>
                  <a:pt x="24" y="0"/>
                </a:moveTo>
                <a:cubicBezTo>
                  <a:pt x="42" y="22"/>
                  <a:pt x="60" y="45"/>
                  <a:pt x="56" y="80"/>
                </a:cubicBezTo>
                <a:cubicBezTo>
                  <a:pt x="52" y="115"/>
                  <a:pt x="26" y="161"/>
                  <a:pt x="0" y="20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61D2A36D-019E-856B-9524-16CA87BD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3886200"/>
            <a:ext cx="10382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</a:rPr>
              <a:t>Plug in your answer</a:t>
            </a:r>
          </a:p>
        </p:txBody>
      </p:sp>
      <p:sp>
        <p:nvSpPr>
          <p:cNvPr id="22550" name="Text Box 22">
            <a:extLst>
              <a:ext uri="{FF2B5EF4-FFF2-40B4-BE49-F238E27FC236}">
                <a16:creationId xmlns:a16="http://schemas.microsoft.com/office/drawing/2014/main" id="{AFF41785-FD71-27C2-30BE-5DEE9A835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4124325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</a:t>
            </a:r>
            <a:r>
              <a:rPr lang="en-US" altLang="en-US" sz="6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6 – 7 = ?</a:t>
            </a:r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AE73D1F0-71B5-4957-F243-82C1A862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514" y="4457700"/>
            <a:ext cx="7131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</a:t>
            </a:r>
            <a:r>
              <a:rPr lang="en-US" altLang="en-US" sz="6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2552" name="Text Box 24">
            <a:extLst>
              <a:ext uri="{FF2B5EF4-FFF2-40B4-BE49-F238E27FC236}">
                <a16:creationId xmlns:a16="http://schemas.microsoft.com/office/drawing/2014/main" id="{9ADAB673-9C34-8E97-FC4D-13D05D38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4381500"/>
            <a:ext cx="16668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CORRECT!</a:t>
            </a:r>
          </a:p>
        </p:txBody>
      </p:sp>
      <p:sp>
        <p:nvSpPr>
          <p:cNvPr id="22554" name="Freeform 26">
            <a:extLst>
              <a:ext uri="{FF2B5EF4-FFF2-40B4-BE49-F238E27FC236}">
                <a16:creationId xmlns:a16="http://schemas.microsoft.com/office/drawing/2014/main" id="{F4024A39-6F98-83CC-DFC0-8363F8793449}"/>
              </a:ext>
            </a:extLst>
          </p:cNvPr>
          <p:cNvSpPr>
            <a:spLocks/>
          </p:cNvSpPr>
          <p:nvPr/>
        </p:nvSpPr>
        <p:spPr bwMode="auto">
          <a:xfrm>
            <a:off x="4219575" y="3905250"/>
            <a:ext cx="713185" cy="848916"/>
          </a:xfrm>
          <a:custGeom>
            <a:avLst/>
            <a:gdLst>
              <a:gd name="T0" fmla="*/ 0 w 599"/>
              <a:gd name="T1" fmla="*/ 1653223230 h 713"/>
              <a:gd name="T2" fmla="*/ 544354036 w 599"/>
              <a:gd name="T3" fmla="*/ 1754029525 h 713"/>
              <a:gd name="T4" fmla="*/ 1310481939 w 599"/>
              <a:gd name="T5" fmla="*/ 1391126865 h 713"/>
              <a:gd name="T6" fmla="*/ 1491933284 w 599"/>
              <a:gd name="T7" fmla="*/ 564515249 h 713"/>
              <a:gd name="T8" fmla="*/ 1209675636 w 599"/>
              <a:gd name="T9" fmla="*/ 0 h 7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9" h="713">
                <a:moveTo>
                  <a:pt x="0" y="656"/>
                </a:moveTo>
                <a:cubicBezTo>
                  <a:pt x="64" y="684"/>
                  <a:pt x="129" y="713"/>
                  <a:pt x="216" y="696"/>
                </a:cubicBezTo>
                <a:cubicBezTo>
                  <a:pt x="303" y="679"/>
                  <a:pt x="457" y="631"/>
                  <a:pt x="520" y="552"/>
                </a:cubicBezTo>
                <a:cubicBezTo>
                  <a:pt x="583" y="473"/>
                  <a:pt x="599" y="316"/>
                  <a:pt x="592" y="224"/>
                </a:cubicBezTo>
                <a:cubicBezTo>
                  <a:pt x="585" y="132"/>
                  <a:pt x="499" y="37"/>
                  <a:pt x="48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5B8597F-0425-8921-4E78-4434217D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 animBg="1"/>
      <p:bldP spid="22531" grpId="0" build="p" autoUpdateAnimBg="0"/>
      <p:bldP spid="22532" grpId="0" build="p" autoUpdateAnimBg="0"/>
      <p:bldP spid="22533" grpId="0" animBg="1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  <p:bldP spid="22542" grpId="0" autoUpdateAnimBg="0"/>
      <p:bldP spid="22544" grpId="0" autoUpdateAnimBg="0"/>
      <p:bldP spid="22545" grpId="0" animBg="1" autoUpdateAnimBg="0"/>
      <p:bldP spid="22546" grpId="0"/>
      <p:bldP spid="22547" grpId="0"/>
      <p:bldP spid="22549" grpId="0"/>
      <p:bldP spid="22550" grpId="0"/>
      <p:bldP spid="225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4">
            <a:extLst>
              <a:ext uri="{FF2B5EF4-FFF2-40B4-BE49-F238E27FC236}">
                <a16:creationId xmlns:a16="http://schemas.microsoft.com/office/drawing/2014/main" id="{0909D119-0097-5059-F866-2449EA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1333500"/>
            <a:ext cx="1085850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6D9614F-B0BE-9CEF-F24A-360CF3A06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59293"/>
            <a:ext cx="6315075" cy="85725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1040C2"/>
                </a:solidFill>
              </a:rPr>
              <a:t>Practice: 1-step Equations </a:t>
            </a:r>
            <a:r>
              <a:rPr lang="en-US" altLang="en-US" sz="2250" i="1" dirty="0">
                <a:solidFill>
                  <a:srgbClr val="1040C2"/>
                </a:solidFill>
              </a:rPr>
              <a:t>with subtraction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6D842E6-08E7-99AA-2C14-62098FCB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677377"/>
            <a:ext cx="6429369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tabLst>
                <a:tab pos="3463925" algn="l"/>
              </a:tabLst>
            </a:pPr>
            <a:r>
              <a:rPr lang="en-US" altLang="en-US" sz="1800" dirty="0"/>
              <a:t>f – 3 = - 5	2.  n – 18 = 2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tabLst>
                <a:tab pos="3463925" algn="l"/>
              </a:tabLst>
            </a:pPr>
            <a:r>
              <a:rPr lang="en-US" altLang="en-US" sz="1800" dirty="0"/>
              <a:t>3.  g – 8 = -2	4.  m – 11 = 1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49F75E8B-442A-AFF1-433F-EDEF2CC03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714375"/>
            <a:ext cx="0" cy="385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68A1A059-9D9C-C59C-EF27-35E3B6BAE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4950" y="2590800"/>
            <a:ext cx="5972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7F9991EF-50BD-C314-D8AF-F86A323F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981075"/>
            <a:ext cx="102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+ 3   + 3</a:t>
            </a: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6F2193D7-818F-8AC3-4027-C6C845B93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50" y="12763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id="{AB75DA24-6545-E8A3-31EF-6AA9200115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7475" y="12763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212229E8-B370-10CA-D701-8D61CF49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343025"/>
            <a:ext cx="73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 = -2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B4D31449-CC64-8189-15C5-FA585AA5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1695450"/>
            <a:ext cx="1971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-2 – 3 = ?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E7C3D4C7-DBFE-EEAF-70C8-65F20FCF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009775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-5 = -5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F8109730-895C-909C-042A-7D54CE0D6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1333500"/>
            <a:ext cx="1085850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198F8037-246E-251E-E452-D346383A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981075"/>
            <a:ext cx="1419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+ 18   +18</a:t>
            </a:r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9AC77DEA-7BD7-3F5E-DA4E-B9D83FED4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2763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5172E38B-FD5C-B383-891A-1269A83481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1725" y="12763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4F2972D0-A89A-2A32-54A0-E9C78A74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1343025"/>
            <a:ext cx="96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 = 20</a:t>
            </a:r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51577CE5-E664-1441-6D37-B8AC0046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1695450"/>
            <a:ext cx="225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20 – 18 = ?</a:t>
            </a: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4DE111BA-949E-D682-FFE3-3A96B90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2009775"/>
            <a:ext cx="105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 = 2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5A6B605E-45FE-33F2-BAEF-EEC0701E7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390900"/>
            <a:ext cx="1085850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48CEE792-F4E9-EB17-990A-CFFCB086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3038475"/>
            <a:ext cx="1419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+ 8  + 8</a:t>
            </a:r>
          </a:p>
        </p:txBody>
      </p:sp>
      <p:sp>
        <p:nvSpPr>
          <p:cNvPr id="29720" name="Line 24">
            <a:extLst>
              <a:ext uri="{FF2B5EF4-FFF2-40B4-BE49-F238E27FC236}">
                <a16:creationId xmlns:a16="http://schemas.microsoft.com/office/drawing/2014/main" id="{602D52C2-9E63-F50C-A5F2-CE4484047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5975" y="33337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21" name="Line 25">
            <a:extLst>
              <a:ext uri="{FF2B5EF4-FFF2-40B4-BE49-F238E27FC236}">
                <a16:creationId xmlns:a16="http://schemas.microsoft.com/office/drawing/2014/main" id="{F8C9BAEC-5749-4832-1727-D431C1DCD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7950" y="33337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7651FB34-A8E8-32E3-D59B-89146C25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400425"/>
            <a:ext cx="96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 = 6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DF396777-F680-FB42-BFA8-FE994228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3752850"/>
            <a:ext cx="225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6 – 8 = ?</a:t>
            </a:r>
          </a:p>
        </p:txBody>
      </p:sp>
      <p:sp>
        <p:nvSpPr>
          <p:cNvPr id="29724" name="Text Box 28">
            <a:extLst>
              <a:ext uri="{FF2B5EF4-FFF2-40B4-BE49-F238E27FC236}">
                <a16:creationId xmlns:a16="http://schemas.microsoft.com/office/drawing/2014/main" id="{2F2F315B-78A8-FEAA-A8AA-3D535516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67175"/>
            <a:ext cx="152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-2 = -2 </a:t>
            </a:r>
            <a:r>
              <a:rPr lang="en-US" altLang="en-US" sz="1800" dirty="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29725" name="Rectangle 29">
            <a:extLst>
              <a:ext uri="{FF2B5EF4-FFF2-40B4-BE49-F238E27FC236}">
                <a16:creationId xmlns:a16="http://schemas.microsoft.com/office/drawing/2014/main" id="{754CEF56-2BA9-7C9B-603B-DA6AA4BC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390900"/>
            <a:ext cx="1085850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26" name="Text Box 30">
            <a:extLst>
              <a:ext uri="{FF2B5EF4-FFF2-40B4-BE49-F238E27FC236}">
                <a16:creationId xmlns:a16="http://schemas.microsoft.com/office/drawing/2014/main" id="{E8B5D323-D8BF-4497-E581-31EE7A07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3038475"/>
            <a:ext cx="1419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+ 11  +11</a:t>
            </a:r>
          </a:p>
        </p:txBody>
      </p:sp>
      <p:sp>
        <p:nvSpPr>
          <p:cNvPr id="29727" name="Line 31">
            <a:extLst>
              <a:ext uri="{FF2B5EF4-FFF2-40B4-BE49-F238E27FC236}">
                <a16:creationId xmlns:a16="http://schemas.microsoft.com/office/drawing/2014/main" id="{FEA64C33-FEAD-4A82-A271-C2E3904CE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6900" y="33337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28" name="Line 32">
            <a:extLst>
              <a:ext uri="{FF2B5EF4-FFF2-40B4-BE49-F238E27FC236}">
                <a16:creationId xmlns:a16="http://schemas.microsoft.com/office/drawing/2014/main" id="{C4FD7087-2EC4-5E08-A0AC-3CB59B53F5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333375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729" name="Text Box 33">
            <a:extLst>
              <a:ext uri="{FF2B5EF4-FFF2-40B4-BE49-F238E27FC236}">
                <a16:creationId xmlns:a16="http://schemas.microsoft.com/office/drawing/2014/main" id="{0AE720E2-B01E-B943-BD2B-A1B3A552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400425"/>
            <a:ext cx="96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 = 12</a:t>
            </a:r>
          </a:p>
        </p:txBody>
      </p:sp>
      <p:sp>
        <p:nvSpPr>
          <p:cNvPr id="29730" name="Text Box 34">
            <a:extLst>
              <a:ext uri="{FF2B5EF4-FFF2-40B4-BE49-F238E27FC236}">
                <a16:creationId xmlns:a16="http://schemas.microsoft.com/office/drawing/2014/main" id="{63CA019A-2BA4-2C29-4542-3C114B373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3752850"/>
            <a:ext cx="225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12 – 11 = ?</a:t>
            </a:r>
          </a:p>
        </p:txBody>
      </p:sp>
      <p:sp>
        <p:nvSpPr>
          <p:cNvPr id="29731" name="Text Box 35">
            <a:extLst>
              <a:ext uri="{FF2B5EF4-FFF2-40B4-BE49-F238E27FC236}">
                <a16:creationId xmlns:a16="http://schemas.microsoft.com/office/drawing/2014/main" id="{ED5A837C-18D1-6351-D638-0E0B6CC9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067175"/>
            <a:ext cx="105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 = 1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B3967C85-B3D4-C3CC-0AFD-16285C905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03" grpId="0"/>
      <p:bldP spid="29707" grpId="0"/>
      <p:bldP spid="29708" grpId="0"/>
      <p:bldP spid="29709" grpId="0"/>
      <p:bldP spid="29711" grpId="0" animBg="1"/>
      <p:bldP spid="29712" grpId="0"/>
      <p:bldP spid="29715" grpId="0"/>
      <p:bldP spid="29716" grpId="0"/>
      <p:bldP spid="29717" grpId="0"/>
      <p:bldP spid="29718" grpId="0" animBg="1"/>
      <p:bldP spid="29719" grpId="0"/>
      <p:bldP spid="29722" grpId="0"/>
      <p:bldP spid="29723" grpId="0"/>
      <p:bldP spid="29724" grpId="0"/>
      <p:bldP spid="29725" grpId="0" animBg="1"/>
      <p:bldP spid="29726" grpId="0"/>
      <p:bldP spid="29729" grpId="0"/>
      <p:bldP spid="29730" grpId="0"/>
      <p:bldP spid="297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10073"/>
            <a:ext cx="8477250" cy="296187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2" action="ppaction://hlinksldjump"/>
              </a:rPr>
              <a:t>Objectives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3" action="ppaction://hlinksldjump"/>
              </a:rPr>
              <a:t>Introduction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4" action="ppaction://hlinksldjump"/>
              </a:rPr>
              <a:t>Equation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5" action="ppaction://hlinksldjump"/>
              </a:rPr>
              <a:t>Linear Equation One Variable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6" action="ppaction://hlinksldjump"/>
              </a:rPr>
              <a:t>Formation of Equation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7" action="ppaction://hlinksldjump"/>
              </a:rPr>
              <a:t>Properties of Equation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8" action="ppaction://hlinksldjump"/>
              </a:rPr>
              <a:t>One Step Equations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9" action="ppaction://hlinksldjump"/>
              </a:rPr>
              <a:t>1-Step Equation with Addition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0" action="ppaction://hlinksldjump"/>
              </a:rPr>
              <a:t>1-Step Equation with Subtraction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1" action="ppaction://hlinksldjump"/>
              </a:rPr>
              <a:t>1-Step Equation with Multiplication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2" action="ppaction://hlinksldjump"/>
              </a:rPr>
              <a:t>1-Step Equation with Division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3" action="ppaction://hlinksldjump"/>
              </a:rPr>
              <a:t>Summary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0" y="514350"/>
            <a:ext cx="9144000" cy="548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latin typeface="Arial Rounded MT Bold" panose="020F0704030504030204" pitchFamily="34" charset="77"/>
              </a:rPr>
              <a:t>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A0820-D60B-E74A-A4A2-07B7B6FD99C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016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Rectangle 26">
            <a:extLst>
              <a:ext uri="{FF2B5EF4-FFF2-40B4-BE49-F238E27FC236}">
                <a16:creationId xmlns:a16="http://schemas.microsoft.com/office/drawing/2014/main" id="{1FDCF09A-8C71-D9E2-BAED-E0B5F5A0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26421"/>
            <a:ext cx="1076325" cy="46672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2972592-3CE7-CA56-555F-B2499E5EE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95250"/>
            <a:ext cx="6877050" cy="6858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1-Step Equations </a:t>
            </a:r>
            <a:r>
              <a:rPr lang="en-US" altLang="en-US" sz="2400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with multiplication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ED0D7DD-E4E7-F583-BD7F-F6F4D5012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81025"/>
            <a:ext cx="3086100" cy="4000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</a:rPr>
              <a:t>Example 3</a:t>
            </a:r>
            <a:r>
              <a:rPr lang="en-US" altLang="en-US" sz="1800" dirty="0">
                <a:latin typeface="Arial" panose="020B0604020202020204" pitchFamily="34" charset="0"/>
              </a:rPr>
              <a:t>   Solve –6a = 12</a:t>
            </a:r>
            <a:endParaRPr lang="en-US" altLang="en-US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C958127B-4261-B276-8C27-618B702E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1030971"/>
            <a:ext cx="203613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is the variable?</a:t>
            </a:r>
            <a:r>
              <a:rPr lang="en-US" altLang="en-US" sz="1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F95FE32C-1EDE-9A68-B402-8FEA42BC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107297"/>
            <a:ext cx="1743075" cy="124649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Using the </a:t>
            </a: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division </a:t>
            </a:r>
            <a:r>
              <a:rPr lang="en-US" altLang="en-US" sz="1500">
                <a:solidFill>
                  <a:srgbClr val="FF0000"/>
                </a:solidFill>
                <a:latin typeface="Arial" panose="020B0604020202020204" pitchFamily="34" charset="0"/>
              </a:rPr>
              <a:t>property</a:t>
            </a: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 of equality</a:t>
            </a:r>
            <a:r>
              <a:rPr lang="en-US" altLang="en-US" sz="1500">
                <a:latin typeface="Arial" panose="020B0604020202020204" pitchFamily="34" charset="0"/>
              </a:rPr>
              <a:t>, divide both sides of the equation by –6.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D5DEDA7-8583-4DDE-BEA9-3BAD240FF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2069196"/>
            <a:ext cx="1200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–6a = 12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FAD22D67-4E0C-5417-9540-25FAE747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364471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66CC"/>
                </a:solidFill>
                <a:latin typeface="Arial" panose="020B0604020202020204" pitchFamily="34" charset="0"/>
              </a:rPr>
              <a:t>-6</a:t>
            </a:r>
            <a:endParaRPr lang="en-US" altLang="en-US" sz="1800" b="1">
              <a:solidFill>
                <a:srgbClr val="FF66CC"/>
              </a:solidFill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29F50CD1-E30E-7605-D845-AB78DDFA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2802621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9A42D433-22C4-A956-DA31-327D068B3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030971"/>
            <a:ext cx="1828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The variable is 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8DC361DC-1179-B36A-E370-D4996292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316721"/>
            <a:ext cx="46863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operation is being performed on the variable?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9B4612C9-44DD-F041-B59A-6BD84763F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316721"/>
            <a:ext cx="19812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Multiplication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22FC4719-1BAE-F32C-44BC-DFF13720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640571"/>
            <a:ext cx="3695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is the inverse operation?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BF3922B0-77C8-240C-BF7E-9A24660B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640571"/>
            <a:ext cx="8572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Division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B48DF4DE-E4F8-3A96-C7E6-8A2FA01D5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373996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9A3E433A-AE6D-3247-603B-C05F12B84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2383521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B46F3CB8-1390-B42C-BE17-B141C222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7399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66CC"/>
                </a:solidFill>
                <a:latin typeface="Arial" panose="020B0604020202020204" pitchFamily="34" charset="0"/>
              </a:rPr>
              <a:t>-6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85792B5E-DFB6-69D4-B853-B5AAFAF83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840721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8892B2C9-1256-44D0-2239-F9D935A1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2821671"/>
            <a:ext cx="571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B495CA96-BD71-8601-C9B4-ACE5BBBA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1897747"/>
            <a:ext cx="2257425" cy="147732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FF66CC"/>
                </a:solidFill>
                <a:latin typeface="Arial Black" panose="020B0604020202020204" pitchFamily="34" charset="0"/>
              </a:rPr>
              <a:t>The division property of equality tells us to divide the same thing on both sides to keep the equation equal.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60137D34-C17D-6C35-EF2C-1712CF84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549730"/>
            <a:ext cx="149542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REMEMBER: The fraction means DIVIDE!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AB682676-64C8-54E0-353E-43A0CC2E7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536046"/>
            <a:ext cx="228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NOTE: -6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sym typeface="Symbol" pitchFamily="2" charset="2"/>
              </a:rPr>
              <a:t> -6 = 1 and “1a” means  the same thing as “a”</a:t>
            </a:r>
          </a:p>
        </p:txBody>
      </p:sp>
      <p:sp>
        <p:nvSpPr>
          <p:cNvPr id="18455" name="Freeform 23">
            <a:extLst>
              <a:ext uri="{FF2B5EF4-FFF2-40B4-BE49-F238E27FC236}">
                <a16:creationId xmlns:a16="http://schemas.microsoft.com/office/drawing/2014/main" id="{80C6C2D3-6C8D-D8D2-7C02-5FE5A9F78FE5}"/>
              </a:ext>
            </a:extLst>
          </p:cNvPr>
          <p:cNvSpPr>
            <a:spLocks/>
          </p:cNvSpPr>
          <p:nvPr/>
        </p:nvSpPr>
        <p:spPr bwMode="auto">
          <a:xfrm>
            <a:off x="2971800" y="3174096"/>
            <a:ext cx="590550" cy="1323975"/>
          </a:xfrm>
          <a:custGeom>
            <a:avLst/>
            <a:gdLst>
              <a:gd name="T0" fmla="*/ 0 w 528"/>
              <a:gd name="T1" fmla="*/ 2147483646 h 280"/>
              <a:gd name="T2" fmla="*/ 533745353 w 528"/>
              <a:gd name="T3" fmla="*/ 2147483646 h 280"/>
              <a:gd name="T4" fmla="*/ 1174240076 w 528"/>
              <a:gd name="T5" fmla="*/ 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280">
                <a:moveTo>
                  <a:pt x="0" y="240"/>
                </a:moveTo>
                <a:cubicBezTo>
                  <a:pt x="76" y="260"/>
                  <a:pt x="152" y="280"/>
                  <a:pt x="240" y="240"/>
                </a:cubicBezTo>
                <a:cubicBezTo>
                  <a:pt x="328" y="200"/>
                  <a:pt x="480" y="40"/>
                  <a:pt x="528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827A7358-AE7D-9161-C7E6-B203CC31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336021"/>
            <a:ext cx="1162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</a:t>
            </a: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B7CD54C0-33AA-E688-5C98-FEB5864A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3631296"/>
            <a:ext cx="1266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- 6a = 12</a:t>
            </a:r>
          </a:p>
        </p:txBody>
      </p:sp>
      <p:sp>
        <p:nvSpPr>
          <p:cNvPr id="18459" name="Freeform 27">
            <a:extLst>
              <a:ext uri="{FF2B5EF4-FFF2-40B4-BE49-F238E27FC236}">
                <a16:creationId xmlns:a16="http://schemas.microsoft.com/office/drawing/2014/main" id="{91F9561B-45A4-80AC-9F62-557DE681DB18}"/>
              </a:ext>
            </a:extLst>
          </p:cNvPr>
          <p:cNvSpPr>
            <a:spLocks/>
          </p:cNvSpPr>
          <p:nvPr/>
        </p:nvSpPr>
        <p:spPr bwMode="auto">
          <a:xfrm>
            <a:off x="3933826" y="3926571"/>
            <a:ext cx="70247" cy="295275"/>
          </a:xfrm>
          <a:custGeom>
            <a:avLst/>
            <a:gdLst>
              <a:gd name="T0" fmla="*/ 0 w 59"/>
              <a:gd name="T1" fmla="*/ 0 h 248"/>
              <a:gd name="T2" fmla="*/ 141129503 w 59"/>
              <a:gd name="T3" fmla="*/ 282257500 h 248"/>
              <a:gd name="T4" fmla="*/ 40322715 w 59"/>
              <a:gd name="T5" fmla="*/ 624998750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" h="248">
                <a:moveTo>
                  <a:pt x="0" y="0"/>
                </a:moveTo>
                <a:cubicBezTo>
                  <a:pt x="26" y="35"/>
                  <a:pt x="53" y="71"/>
                  <a:pt x="56" y="112"/>
                </a:cubicBezTo>
                <a:cubicBezTo>
                  <a:pt x="59" y="153"/>
                  <a:pt x="23" y="225"/>
                  <a:pt x="16" y="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60" name="Text Box 28">
            <a:extLst>
              <a:ext uri="{FF2B5EF4-FFF2-40B4-BE49-F238E27FC236}">
                <a16:creationId xmlns:a16="http://schemas.microsoft.com/office/drawing/2014/main" id="{5635597E-BCBD-6797-1432-4D76B3DD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202796"/>
            <a:ext cx="438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18461" name="Text Box 29">
            <a:extLst>
              <a:ext uri="{FF2B5EF4-FFF2-40B4-BE49-F238E27FC236}">
                <a16:creationId xmlns:a16="http://schemas.microsoft.com/office/drawing/2014/main" id="{22C5287B-DCE2-EA52-9466-021A4AF7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4" y="4202796"/>
            <a:ext cx="2105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-6 (    ) = ?</a:t>
            </a:r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5479EDA9-ABBE-AD20-2429-E9FB6BA07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26646"/>
            <a:ext cx="49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463" name="Freeform 31">
            <a:extLst>
              <a:ext uri="{FF2B5EF4-FFF2-40B4-BE49-F238E27FC236}">
                <a16:creationId xmlns:a16="http://schemas.microsoft.com/office/drawing/2014/main" id="{C83C8409-9C48-D76F-28F5-046F1B8A5162}"/>
              </a:ext>
            </a:extLst>
          </p:cNvPr>
          <p:cNvSpPr>
            <a:spLocks/>
          </p:cNvSpPr>
          <p:nvPr/>
        </p:nvSpPr>
        <p:spPr bwMode="auto">
          <a:xfrm>
            <a:off x="3990975" y="3907521"/>
            <a:ext cx="842963" cy="790575"/>
          </a:xfrm>
          <a:custGeom>
            <a:avLst/>
            <a:gdLst>
              <a:gd name="T0" fmla="*/ 0 w 708"/>
              <a:gd name="T1" fmla="*/ 1673383750 h 664"/>
              <a:gd name="T2" fmla="*/ 1068546250 w 708"/>
              <a:gd name="T3" fmla="*/ 1491932500 h 664"/>
              <a:gd name="T4" fmla="*/ 1693545000 w 708"/>
              <a:gd name="T5" fmla="*/ 1108868750 h 664"/>
              <a:gd name="T6" fmla="*/ 1612900000 w 708"/>
              <a:gd name="T7" fmla="*/ 564515000 h 664"/>
              <a:gd name="T8" fmla="*/ 1149191250 w 708"/>
              <a:gd name="T9" fmla="*/ 302418750 h 664"/>
              <a:gd name="T10" fmla="*/ 1008062500 w 708"/>
              <a:gd name="T11" fmla="*/ 0 h 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8" h="664">
                <a:moveTo>
                  <a:pt x="0" y="664"/>
                </a:moveTo>
                <a:cubicBezTo>
                  <a:pt x="156" y="646"/>
                  <a:pt x="312" y="629"/>
                  <a:pt x="424" y="592"/>
                </a:cubicBezTo>
                <a:cubicBezTo>
                  <a:pt x="536" y="555"/>
                  <a:pt x="636" y="501"/>
                  <a:pt x="672" y="440"/>
                </a:cubicBezTo>
                <a:cubicBezTo>
                  <a:pt x="708" y="379"/>
                  <a:pt x="676" y="277"/>
                  <a:pt x="640" y="224"/>
                </a:cubicBezTo>
                <a:cubicBezTo>
                  <a:pt x="604" y="171"/>
                  <a:pt x="496" y="157"/>
                  <a:pt x="456" y="120"/>
                </a:cubicBezTo>
                <a:cubicBezTo>
                  <a:pt x="416" y="83"/>
                  <a:pt x="409" y="20"/>
                  <a:pt x="40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64" name="Text Box 32">
            <a:extLst>
              <a:ext uri="{FF2B5EF4-FFF2-40B4-BE49-F238E27FC236}">
                <a16:creationId xmlns:a16="http://schemas.microsoft.com/office/drawing/2014/main" id="{15205E68-398F-D4B6-DD06-08C5161B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4348030"/>
            <a:ext cx="19716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CORRECT!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B53F6AA7-FA60-1BFE-949B-DFD3E507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8435" grpId="0" build="p" autoUpdateAnimBg="0"/>
      <p:bldP spid="18436" grpId="0" build="p" autoUpdateAnimBg="0"/>
      <p:bldP spid="18437" grpId="0" animBg="1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9" grpId="0" autoUpdateAnimBg="0"/>
      <p:bldP spid="18450" grpId="0" autoUpdateAnimBg="0"/>
      <p:bldP spid="18451" grpId="0" autoUpdateAnimBg="0"/>
      <p:bldP spid="18452" grpId="0" animBg="1" autoUpdateAnimBg="0"/>
      <p:bldP spid="18453" grpId="0"/>
      <p:bldP spid="18454" grpId="0"/>
      <p:bldP spid="18456" grpId="0"/>
      <p:bldP spid="18457" grpId="0"/>
      <p:bldP spid="18460" grpId="0"/>
      <p:bldP spid="18460" grpId="1"/>
      <p:bldP spid="18461" grpId="0"/>
      <p:bldP spid="18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>
            <a:extLst>
              <a:ext uri="{FF2B5EF4-FFF2-40B4-BE49-F238E27FC236}">
                <a16:creationId xmlns:a16="http://schemas.microsoft.com/office/drawing/2014/main" id="{552D88CD-E271-C5F9-E70E-8762055B9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43050"/>
            <a:ext cx="952500" cy="400050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AA96AF-D00D-25AD-EB91-DA4EF1881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3575" y="100013"/>
            <a:ext cx="6496050" cy="85725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1040C2"/>
                </a:solidFill>
              </a:rPr>
              <a:t>Practice: 1-step Equations</a:t>
            </a:r>
            <a:r>
              <a:rPr lang="en-US" altLang="en-US" sz="2250" dirty="0">
                <a:solidFill>
                  <a:srgbClr val="1040C2"/>
                </a:solidFill>
              </a:rPr>
              <a:t> </a:t>
            </a:r>
            <a:r>
              <a:rPr lang="en-US" altLang="en-US" sz="2250" i="1" dirty="0">
                <a:solidFill>
                  <a:srgbClr val="1040C2"/>
                </a:solidFill>
              </a:rPr>
              <a:t>with multiplication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F9D66654-8079-25A5-0572-EFB6205D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36282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tabLst>
                <a:tab pos="3552825" algn="l"/>
              </a:tabLst>
            </a:pPr>
            <a:r>
              <a:rPr lang="en-US" altLang="en-US" sz="1800" dirty="0"/>
              <a:t>3a = -18		2.  -4n = -32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tabLst>
                <a:tab pos="3552825" algn="l"/>
              </a:tabLst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  <a:tabLst>
                <a:tab pos="3552825" algn="l"/>
              </a:tabLst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  <a:tabLst>
                <a:tab pos="3552825" algn="l"/>
              </a:tabLst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  <a:tabLst>
                <a:tab pos="3552825" algn="l"/>
              </a:tabLst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  <a:tabLst>
                <a:tab pos="3552825" algn="l"/>
              </a:tabLst>
            </a:pPr>
            <a:r>
              <a:rPr lang="en-US" altLang="en-US" sz="1800" dirty="0"/>
              <a:t>3.     5m = -45		4.  -3x  =  3</a:t>
            </a: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433B4FC2-9DEF-8F0D-7FCA-C6916F854B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3575" y="12668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FA15756C-8AF8-B6AE-FF4F-4A8555A846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2700" y="12573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476144EE-551A-9054-F7CD-95AE1899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228725"/>
            <a:ext cx="1352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3        3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1DBFDE50-6C3E-744A-BD73-13FA5CC5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4" y="1562100"/>
            <a:ext cx="11334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= -6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55931A09-8EE0-3658-4B0F-F28FB2C3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000250"/>
            <a:ext cx="1885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3 (-6) = ?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67FADEA1-072E-41D7-F073-7A428C61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333625"/>
            <a:ext cx="136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-18 = -18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13323" name="Line 12">
            <a:extLst>
              <a:ext uri="{FF2B5EF4-FFF2-40B4-BE49-F238E27FC236}">
                <a16:creationId xmlns:a16="http://schemas.microsoft.com/office/drawing/2014/main" id="{B3AA5DB2-B41F-B607-8F1C-5BAC30853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876300"/>
            <a:ext cx="0" cy="3781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324" name="Line 13">
            <a:extLst>
              <a:ext uri="{FF2B5EF4-FFF2-40B4-BE49-F238E27FC236}">
                <a16:creationId xmlns:a16="http://schemas.microsoft.com/office/drawing/2014/main" id="{A051953E-EAE7-943C-8451-84BAB2416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2809875"/>
            <a:ext cx="5886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D693DCB1-2A57-3B5A-7BB9-09BDF1C1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1543050"/>
            <a:ext cx="952500" cy="400050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1E1DE9CA-F60A-B954-506F-1A3076703F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0" y="12668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9CC4609B-9861-3572-9235-120030EE0F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7425" y="12573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4B29B9E3-87D0-168F-B52B-431C43AE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228725"/>
            <a:ext cx="1409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-4      -4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2DFE34BF-E5BA-75AA-F651-2BF378EE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562100"/>
            <a:ext cx="74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 = 8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5A28ACE8-E24A-FEB3-DF02-C03F645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2000250"/>
            <a:ext cx="1885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-4 (8) = ?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1183A873-E255-5104-A268-82859145C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333625"/>
            <a:ext cx="136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-32 = -32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0742" name="Rectangle 22">
            <a:extLst>
              <a:ext uri="{FF2B5EF4-FFF2-40B4-BE49-F238E27FC236}">
                <a16:creationId xmlns:a16="http://schemas.microsoft.com/office/drawing/2014/main" id="{C6813AF8-173F-486A-7604-155B1ED6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581400"/>
            <a:ext cx="952500" cy="400050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AF3C04E0-1136-94AD-E32A-0676245C6E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1675" y="330517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886948B8-8CA6-DD47-31FF-3903779C17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29565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DBF0921F-220A-87EF-DBD3-E3793E94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267075"/>
            <a:ext cx="111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5         5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09C49B1E-C3D9-7F1F-DA5E-5DD8C356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600450"/>
            <a:ext cx="895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 = -9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09E63975-061D-47E8-00CC-0ED0FB5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038600"/>
            <a:ext cx="1885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5 (-9) = ?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25E5B249-2705-782B-DAF7-02625CC5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4371975"/>
            <a:ext cx="136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-45 = -45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0749" name="Rectangle 29">
            <a:extLst>
              <a:ext uri="{FF2B5EF4-FFF2-40B4-BE49-F238E27FC236}">
                <a16:creationId xmlns:a16="http://schemas.microsoft.com/office/drawing/2014/main" id="{83F4F0B3-2484-71BB-9621-7549858FB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581400"/>
            <a:ext cx="952500" cy="400050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50" name="Line 30">
            <a:extLst>
              <a:ext uri="{FF2B5EF4-FFF2-40B4-BE49-F238E27FC236}">
                <a16:creationId xmlns:a16="http://schemas.microsoft.com/office/drawing/2014/main" id="{ED2912CB-522D-1739-86D7-1247F358B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0675" y="330517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51" name="Line 31">
            <a:extLst>
              <a:ext uri="{FF2B5EF4-FFF2-40B4-BE49-F238E27FC236}">
                <a16:creationId xmlns:a16="http://schemas.microsoft.com/office/drawing/2014/main" id="{CA023FC9-E6EA-664C-CCD0-0A0D2311F4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29565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52" name="Text Box 32">
            <a:extLst>
              <a:ext uri="{FF2B5EF4-FFF2-40B4-BE49-F238E27FC236}">
                <a16:creationId xmlns:a16="http://schemas.microsoft.com/office/drawing/2014/main" id="{D75360A3-116E-FA26-7DB2-4647A32B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3267075"/>
            <a:ext cx="111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-3      -3</a:t>
            </a:r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100F9087-FEAA-9336-8A46-109C74BD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3600450"/>
            <a:ext cx="895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 = -1</a:t>
            </a:r>
          </a:p>
        </p:txBody>
      </p:sp>
      <p:sp>
        <p:nvSpPr>
          <p:cNvPr id="30754" name="Text Box 34">
            <a:extLst>
              <a:ext uri="{FF2B5EF4-FFF2-40B4-BE49-F238E27FC236}">
                <a16:creationId xmlns:a16="http://schemas.microsoft.com/office/drawing/2014/main" id="{9BBCB605-23EF-E224-249F-57915E3A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038600"/>
            <a:ext cx="2105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-3 (-1) = ?</a:t>
            </a:r>
          </a:p>
        </p:txBody>
      </p:sp>
      <p:sp>
        <p:nvSpPr>
          <p:cNvPr id="30755" name="Text Box 35">
            <a:extLst>
              <a:ext uri="{FF2B5EF4-FFF2-40B4-BE49-F238E27FC236}">
                <a16:creationId xmlns:a16="http://schemas.microsoft.com/office/drawing/2014/main" id="{3B06890F-90B8-A920-8C4E-4592438A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4371975"/>
            <a:ext cx="1047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 = 3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15B41753-4FFF-2B42-8A80-6D6586AC8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27" grpId="0"/>
      <p:bldP spid="30728" grpId="0"/>
      <p:bldP spid="30730" grpId="0"/>
      <p:bldP spid="30731" grpId="0"/>
      <p:bldP spid="30734" grpId="0" animBg="1"/>
      <p:bldP spid="30737" grpId="0"/>
      <p:bldP spid="30738" grpId="0"/>
      <p:bldP spid="30739" grpId="0"/>
      <p:bldP spid="30740" grpId="0"/>
      <p:bldP spid="30742" grpId="0" animBg="1"/>
      <p:bldP spid="30745" grpId="0"/>
      <p:bldP spid="30746" grpId="0"/>
      <p:bldP spid="30747" grpId="0"/>
      <p:bldP spid="30748" grpId="0"/>
      <p:bldP spid="30749" grpId="0" animBg="1"/>
      <p:bldP spid="30752" grpId="0"/>
      <p:bldP spid="30753" grpId="0"/>
      <p:bldP spid="30754" grpId="0"/>
      <p:bldP spid="307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2" name="Rectangle 50">
            <a:extLst>
              <a:ext uri="{FF2B5EF4-FFF2-40B4-BE49-F238E27FC236}">
                <a16:creationId xmlns:a16="http://schemas.microsoft.com/office/drawing/2014/main" id="{DAAC7B6C-D95A-B37B-144C-786DA15F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971800"/>
            <a:ext cx="1085850" cy="46672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4AAC91D-1776-BF11-AAF5-9A2F261E2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28575"/>
            <a:ext cx="7105650" cy="6286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1-Step Equations </a:t>
            </a:r>
            <a:r>
              <a:rPr lang="en-US" altLang="en-US" sz="2400" i="1" dirty="0">
                <a:solidFill>
                  <a:srgbClr val="1040C2"/>
                </a:solidFill>
                <a:latin typeface="Arial Rounded MT Bold" panose="020F0704030504030204" pitchFamily="34" charset="77"/>
              </a:rPr>
              <a:t>with division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034B87-3127-10AA-2600-650AEDAA8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7350" y="676275"/>
            <a:ext cx="5200650" cy="40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</a:rPr>
              <a:t>Example 4</a:t>
            </a:r>
            <a:r>
              <a:rPr lang="en-US" altLang="en-US" sz="1800" dirty="0">
                <a:latin typeface="Arial" panose="020B0604020202020204" pitchFamily="34" charset="0"/>
              </a:rPr>
              <a:t>  Solve</a:t>
            </a:r>
          </a:p>
        </p:txBody>
      </p:sp>
      <p:graphicFrame>
        <p:nvGraphicFramePr>
          <p:cNvPr id="23570" name="Object 18">
            <a:extLst>
              <a:ext uri="{FF2B5EF4-FFF2-40B4-BE49-F238E27FC236}">
                <a16:creationId xmlns:a16="http://schemas.microsoft.com/office/drawing/2014/main" id="{55F2B6F5-F285-8F03-E0FB-83C3BBE47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619125"/>
          <a:ext cx="171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70500" imgH="16675100" progId="Equation.3">
                  <p:embed/>
                </p:oleObj>
              </mc:Choice>
              <mc:Fallback>
                <p:oleObj name="Equation" r:id="rId2" imgW="5270500" imgH="16675100" progId="Equation.3">
                  <p:embed/>
                  <p:pic>
                    <p:nvPicPr>
                      <p:cNvPr id="23570" name="Object 18">
                        <a:extLst>
                          <a:ext uri="{FF2B5EF4-FFF2-40B4-BE49-F238E27FC236}">
                            <a16:creationId xmlns:a16="http://schemas.microsoft.com/office/drawing/2014/main" id="{55F2B6F5-F285-8F03-E0FB-83C3BBE47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619125"/>
                        <a:ext cx="1714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Text Box 19">
            <a:extLst>
              <a:ext uri="{FF2B5EF4-FFF2-40B4-BE49-F238E27FC236}">
                <a16:creationId xmlns:a16="http://schemas.microsoft.com/office/drawing/2014/main" id="{A2983488-30EB-DE91-32EE-2A469CCE4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1" y="1019175"/>
            <a:ext cx="203613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Arial" panose="020B0604020202020204" pitchFamily="34" charset="0"/>
              </a:rPr>
              <a:t>What is the variable?</a:t>
            </a:r>
            <a:r>
              <a:rPr lang="en-US" altLang="en-US" sz="1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8BF3A176-0B7A-BD7E-FBEA-7B95BE20C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895476"/>
            <a:ext cx="1562100" cy="17081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</a:rPr>
              <a:t>Using the </a:t>
            </a: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multiplication property of equality</a:t>
            </a:r>
            <a:r>
              <a:rPr lang="en-US" altLang="en-US" sz="1500" dirty="0">
                <a:latin typeface="Arial" panose="020B0604020202020204" pitchFamily="34" charset="0"/>
              </a:rPr>
              <a:t>, multiply both sides of the equation by 2</a:t>
            </a:r>
          </a:p>
        </p:txBody>
      </p:sp>
      <p:graphicFrame>
        <p:nvGraphicFramePr>
          <p:cNvPr id="23575" name="Object 23">
            <a:extLst>
              <a:ext uri="{FF2B5EF4-FFF2-40B4-BE49-F238E27FC236}">
                <a16:creationId xmlns:a16="http://schemas.microsoft.com/office/drawing/2014/main" id="{E95C9660-1EE1-FD63-61DE-1CB458E720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8100" y="2371725"/>
          <a:ext cx="171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70500" imgH="16675100" progId="Equation.3">
                  <p:embed/>
                </p:oleObj>
              </mc:Choice>
              <mc:Fallback>
                <p:oleObj name="Equation" r:id="rId4" imgW="5270500" imgH="16675100" progId="Equation.3">
                  <p:embed/>
                  <p:pic>
                    <p:nvPicPr>
                      <p:cNvPr id="23575" name="Object 23">
                        <a:extLst>
                          <a:ext uri="{FF2B5EF4-FFF2-40B4-BE49-F238E27FC236}">
                            <a16:creationId xmlns:a16="http://schemas.microsoft.com/office/drawing/2014/main" id="{E95C9660-1EE1-FD63-61DE-1CB458E72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371725"/>
                        <a:ext cx="1714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Text Box 25">
            <a:extLst>
              <a:ext uri="{FF2B5EF4-FFF2-40B4-BE49-F238E27FC236}">
                <a16:creationId xmlns:a16="http://schemas.microsoft.com/office/drawing/2014/main" id="{6F154488-95ED-1886-6474-E8F96883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3019425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3587" name="Text Box 35">
            <a:extLst>
              <a:ext uri="{FF2B5EF4-FFF2-40B4-BE49-F238E27FC236}">
                <a16:creationId xmlns:a16="http://schemas.microsoft.com/office/drawing/2014/main" id="{C5A88196-7AD3-8F81-4783-1337E71E8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199" y="1019175"/>
            <a:ext cx="36004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The variable is b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3588" name="Text Box 36">
            <a:extLst>
              <a:ext uri="{FF2B5EF4-FFF2-40B4-BE49-F238E27FC236}">
                <a16:creationId xmlns:a16="http://schemas.microsoft.com/office/drawing/2014/main" id="{99EEB3A3-7D85-F9E0-B8CB-E32B16E9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247775"/>
            <a:ext cx="57340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What operation is being performed on the variable?</a:t>
            </a: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C16FE46E-B3AC-29C2-2F47-C6EAD477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247775"/>
            <a:ext cx="1028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Division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3590" name="Text Box 38">
            <a:extLst>
              <a:ext uri="{FF2B5EF4-FFF2-40B4-BE49-F238E27FC236}">
                <a16:creationId xmlns:a16="http://schemas.microsoft.com/office/drawing/2014/main" id="{FF2B74A2-FCCA-EAFB-01F6-E7D88E3A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49" y="1476375"/>
            <a:ext cx="591502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8000"/>
                </a:solidFill>
                <a:latin typeface="Arial" panose="020B0604020202020204" pitchFamily="34" charset="0"/>
              </a:rPr>
              <a:t>What is the inverse operation?</a:t>
            </a:r>
            <a:r>
              <a:rPr lang="en-US" altLang="en-US" sz="15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3591" name="Text Box 39">
            <a:extLst>
              <a:ext uri="{FF2B5EF4-FFF2-40B4-BE49-F238E27FC236}">
                <a16:creationId xmlns:a16="http://schemas.microsoft.com/office/drawing/2014/main" id="{8573801B-6142-24F7-4922-C25D6BDC4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9" y="1476375"/>
            <a:ext cx="182879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accent2"/>
                </a:solidFill>
                <a:latin typeface="Arial" panose="020B0604020202020204" pitchFamily="34" charset="0"/>
              </a:rPr>
              <a:t>Multiplication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3592" name="Text Box 40">
            <a:extLst>
              <a:ext uri="{FF2B5EF4-FFF2-40B4-BE49-F238E27FC236}">
                <a16:creationId xmlns:a16="http://schemas.microsoft.com/office/drawing/2014/main" id="{DF766FA0-F1A9-2869-5F86-F674287E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86025"/>
            <a:ext cx="1085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= -10</a:t>
            </a:r>
          </a:p>
        </p:txBody>
      </p:sp>
      <p:sp>
        <p:nvSpPr>
          <p:cNvPr id="23593" name="Text Box 41">
            <a:extLst>
              <a:ext uri="{FF2B5EF4-FFF2-40B4-BE49-F238E27FC236}">
                <a16:creationId xmlns:a16="http://schemas.microsoft.com/office/drawing/2014/main" id="{C13DA87F-530F-BF25-7F45-31A298DC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2476500"/>
            <a:ext cx="514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66CC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180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23594" name="Text Box 42">
            <a:extLst>
              <a:ext uri="{FF2B5EF4-FFF2-40B4-BE49-F238E27FC236}">
                <a16:creationId xmlns:a16="http://schemas.microsoft.com/office/drawing/2014/main" id="{AA24683B-DDE3-49B3-25AF-A1593231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76500"/>
            <a:ext cx="514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2</a:t>
            </a:r>
            <a:endParaRPr lang="en-US" altLang="en-US" sz="1800">
              <a:solidFill>
                <a:srgbClr val="FF66CC"/>
              </a:solidFill>
              <a:latin typeface="Arial" panose="020B0604020202020204" pitchFamily="34" charset="0"/>
            </a:endParaRPr>
          </a:p>
        </p:txBody>
      </p:sp>
      <p:sp>
        <p:nvSpPr>
          <p:cNvPr id="23595" name="Line 43">
            <a:extLst>
              <a:ext uri="{FF2B5EF4-FFF2-40B4-BE49-F238E27FC236}">
                <a16:creationId xmlns:a16="http://schemas.microsoft.com/office/drawing/2014/main" id="{C5B1E5F5-4C92-F184-6143-5F58AB162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8050" y="2524125"/>
            <a:ext cx="285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596" name="Line 44">
            <a:extLst>
              <a:ext uri="{FF2B5EF4-FFF2-40B4-BE49-F238E27FC236}">
                <a16:creationId xmlns:a16="http://schemas.microsoft.com/office/drawing/2014/main" id="{34818B73-F2D8-3032-7D45-097A32E97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2705100"/>
            <a:ext cx="285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597" name="Text Box 45">
            <a:extLst>
              <a:ext uri="{FF2B5EF4-FFF2-40B4-BE49-F238E27FC236}">
                <a16:creationId xmlns:a16="http://schemas.microsoft.com/office/drawing/2014/main" id="{D88B3C12-043D-7B85-C577-AF2BA6C1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302895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3598" name="Text Box 46">
            <a:extLst>
              <a:ext uri="{FF2B5EF4-FFF2-40B4-BE49-F238E27FC236}">
                <a16:creationId xmlns:a16="http://schemas.microsoft.com/office/drawing/2014/main" id="{86B7B6F2-35FF-C37A-8F4E-599892DFE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000375"/>
            <a:ext cx="514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-20</a:t>
            </a:r>
          </a:p>
        </p:txBody>
      </p:sp>
      <p:sp>
        <p:nvSpPr>
          <p:cNvPr id="23599" name="Text Box 47">
            <a:extLst>
              <a:ext uri="{FF2B5EF4-FFF2-40B4-BE49-F238E27FC236}">
                <a16:creationId xmlns:a16="http://schemas.microsoft.com/office/drawing/2014/main" id="{C07B6177-9557-3554-F6E0-3BC1AC7F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676275"/>
            <a:ext cx="400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3600" name="Text Box 48">
            <a:extLst>
              <a:ext uri="{FF2B5EF4-FFF2-40B4-BE49-F238E27FC236}">
                <a16:creationId xmlns:a16="http://schemas.microsoft.com/office/drawing/2014/main" id="{E7B63C32-5DD6-EE02-D013-3856BC49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676275"/>
            <a:ext cx="514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-10</a:t>
            </a:r>
          </a:p>
        </p:txBody>
      </p:sp>
      <p:sp>
        <p:nvSpPr>
          <p:cNvPr id="23601" name="Text Box 49">
            <a:extLst>
              <a:ext uri="{FF2B5EF4-FFF2-40B4-BE49-F238E27FC236}">
                <a16:creationId xmlns:a16="http://schemas.microsoft.com/office/drawing/2014/main" id="{98E2ACD5-2014-99EC-DAEF-C08876F6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71676"/>
            <a:ext cx="2085975" cy="19389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FF66CC"/>
                </a:solidFill>
                <a:latin typeface="Arial Black" panose="020B0604020202020204" pitchFamily="34" charset="0"/>
              </a:rPr>
              <a:t>The multiplication property of equality tells us to multiply the same thing on both sides to keep the equation equal.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3603" name="Object 51">
            <a:extLst>
              <a:ext uri="{FF2B5EF4-FFF2-40B4-BE49-F238E27FC236}">
                <a16:creationId xmlns:a16="http://schemas.microsoft.com/office/drawing/2014/main" id="{E7C3891C-98BE-8746-22B8-9174D10BE4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1900" y="3562350"/>
          <a:ext cx="171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70500" imgH="16675100" progId="Equation.3">
                  <p:embed/>
                </p:oleObj>
              </mc:Choice>
              <mc:Fallback>
                <p:oleObj name="Equation" r:id="rId5" imgW="5270500" imgH="16675100" progId="Equation.3">
                  <p:embed/>
                  <p:pic>
                    <p:nvPicPr>
                      <p:cNvPr id="23603" name="Object 51">
                        <a:extLst>
                          <a:ext uri="{FF2B5EF4-FFF2-40B4-BE49-F238E27FC236}">
                            <a16:creationId xmlns:a16="http://schemas.microsoft.com/office/drawing/2014/main" id="{E7C3891C-98BE-8746-22B8-9174D10BE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562350"/>
                        <a:ext cx="1714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04" name="Text Box 52">
            <a:extLst>
              <a:ext uri="{FF2B5EF4-FFF2-40B4-BE49-F238E27FC236}">
                <a16:creationId xmlns:a16="http://schemas.microsoft.com/office/drawing/2014/main" id="{BC7CCFAE-7616-3D8E-63AF-8041A0A2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676650"/>
            <a:ext cx="14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 -10</a:t>
            </a:r>
          </a:p>
        </p:txBody>
      </p:sp>
      <p:sp>
        <p:nvSpPr>
          <p:cNvPr id="23605" name="Text Box 53">
            <a:extLst>
              <a:ext uri="{FF2B5EF4-FFF2-40B4-BE49-F238E27FC236}">
                <a16:creationId xmlns:a16="http://schemas.microsoft.com/office/drawing/2014/main" id="{BAC37A98-751E-90B7-7C71-3C00C3A7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676650"/>
            <a:ext cx="1095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CHECK</a:t>
            </a:r>
          </a:p>
        </p:txBody>
      </p:sp>
      <p:sp>
        <p:nvSpPr>
          <p:cNvPr id="23606" name="Freeform 54">
            <a:extLst>
              <a:ext uri="{FF2B5EF4-FFF2-40B4-BE49-F238E27FC236}">
                <a16:creationId xmlns:a16="http://schemas.microsoft.com/office/drawing/2014/main" id="{66B23091-EF10-2A8C-1B73-19A5E154E3E5}"/>
              </a:ext>
            </a:extLst>
          </p:cNvPr>
          <p:cNvSpPr>
            <a:spLocks/>
          </p:cNvSpPr>
          <p:nvPr/>
        </p:nvSpPr>
        <p:spPr bwMode="auto">
          <a:xfrm>
            <a:off x="3408760" y="3724275"/>
            <a:ext cx="344090" cy="533400"/>
          </a:xfrm>
          <a:custGeom>
            <a:avLst/>
            <a:gdLst>
              <a:gd name="T0" fmla="*/ 728323569 w 289"/>
              <a:gd name="T1" fmla="*/ 0 h 448"/>
              <a:gd name="T2" fmla="*/ 325099008 w 289"/>
              <a:gd name="T3" fmla="*/ 161290000 h 448"/>
              <a:gd name="T4" fmla="*/ 63003044 w 289"/>
              <a:gd name="T5" fmla="*/ 725805000 h 448"/>
              <a:gd name="T6" fmla="*/ 708162341 w 289"/>
              <a:gd name="T7" fmla="*/ 1129030000 h 4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9" h="448">
                <a:moveTo>
                  <a:pt x="289" y="0"/>
                </a:moveTo>
                <a:cubicBezTo>
                  <a:pt x="231" y="8"/>
                  <a:pt x="173" y="16"/>
                  <a:pt x="129" y="64"/>
                </a:cubicBezTo>
                <a:cubicBezTo>
                  <a:pt x="85" y="112"/>
                  <a:pt x="0" y="224"/>
                  <a:pt x="25" y="288"/>
                </a:cubicBezTo>
                <a:cubicBezTo>
                  <a:pt x="50" y="352"/>
                  <a:pt x="238" y="421"/>
                  <a:pt x="281" y="44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607" name="Text Box 55">
            <a:extLst>
              <a:ext uri="{FF2B5EF4-FFF2-40B4-BE49-F238E27FC236}">
                <a16:creationId xmlns:a16="http://schemas.microsoft.com/office/drawing/2014/main" id="{0EBBFCD9-1F3B-BCEE-1388-58BE8DDE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105275"/>
            <a:ext cx="52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-20</a:t>
            </a:r>
          </a:p>
        </p:txBody>
      </p:sp>
      <p:sp>
        <p:nvSpPr>
          <p:cNvPr id="23608" name="Line 56">
            <a:extLst>
              <a:ext uri="{FF2B5EF4-FFF2-40B4-BE49-F238E27FC236}">
                <a16:creationId xmlns:a16="http://schemas.microsoft.com/office/drawing/2014/main" id="{8CA70F1E-9FF9-4D52-09BD-15A4B453A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4400550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609" name="Text Box 57">
            <a:extLst>
              <a:ext uri="{FF2B5EF4-FFF2-40B4-BE49-F238E27FC236}">
                <a16:creationId xmlns:a16="http://schemas.microsoft.com/office/drawing/2014/main" id="{B46F0094-E6AD-254D-7307-FB61CECB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4371975"/>
            <a:ext cx="295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610" name="Text Box 58">
            <a:extLst>
              <a:ext uri="{FF2B5EF4-FFF2-40B4-BE49-F238E27FC236}">
                <a16:creationId xmlns:a16="http://schemas.microsoft.com/office/drawing/2014/main" id="{AF9C9FA4-AFD0-AABF-C11E-F9AB3C80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200525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= ?</a:t>
            </a:r>
          </a:p>
        </p:txBody>
      </p:sp>
      <p:sp>
        <p:nvSpPr>
          <p:cNvPr id="23611" name="Text Box 59">
            <a:extLst>
              <a:ext uri="{FF2B5EF4-FFF2-40B4-BE49-F238E27FC236}">
                <a16:creationId xmlns:a16="http://schemas.microsoft.com/office/drawing/2014/main" id="{5CFD8FB1-34C4-0AB0-1EED-D3E8C2FF1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29150"/>
            <a:ext cx="657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-10</a:t>
            </a:r>
          </a:p>
        </p:txBody>
      </p:sp>
      <p:sp>
        <p:nvSpPr>
          <p:cNvPr id="23612" name="Freeform 60">
            <a:extLst>
              <a:ext uri="{FF2B5EF4-FFF2-40B4-BE49-F238E27FC236}">
                <a16:creationId xmlns:a16="http://schemas.microsoft.com/office/drawing/2014/main" id="{7470692B-A587-2128-D879-9A292C0B91D6}"/>
              </a:ext>
            </a:extLst>
          </p:cNvPr>
          <p:cNvSpPr>
            <a:spLocks/>
          </p:cNvSpPr>
          <p:nvPr/>
        </p:nvSpPr>
        <p:spPr bwMode="auto">
          <a:xfrm>
            <a:off x="4381500" y="3943350"/>
            <a:ext cx="465535" cy="828675"/>
          </a:xfrm>
          <a:custGeom>
            <a:avLst/>
            <a:gdLst>
              <a:gd name="T0" fmla="*/ 0 w 391"/>
              <a:gd name="T1" fmla="*/ 1907506266 h 640"/>
              <a:gd name="T2" fmla="*/ 766128117 w 391"/>
              <a:gd name="T3" fmla="*/ 1669068846 h 640"/>
              <a:gd name="T4" fmla="*/ 927418247 w 391"/>
              <a:gd name="T5" fmla="*/ 643783796 h 640"/>
              <a:gd name="T6" fmla="*/ 423386591 w 391"/>
              <a:gd name="T7" fmla="*/ 0 h 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1" h="640">
                <a:moveTo>
                  <a:pt x="0" y="640"/>
                </a:moveTo>
                <a:cubicBezTo>
                  <a:pt x="49" y="627"/>
                  <a:pt x="243" y="631"/>
                  <a:pt x="304" y="560"/>
                </a:cubicBezTo>
                <a:cubicBezTo>
                  <a:pt x="365" y="489"/>
                  <a:pt x="391" y="309"/>
                  <a:pt x="368" y="216"/>
                </a:cubicBezTo>
                <a:cubicBezTo>
                  <a:pt x="345" y="123"/>
                  <a:pt x="210" y="45"/>
                  <a:pt x="16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613" name="Text Box 61">
            <a:extLst>
              <a:ext uri="{FF2B5EF4-FFF2-40B4-BE49-F238E27FC236}">
                <a16:creationId xmlns:a16="http://schemas.microsoft.com/office/drawing/2014/main" id="{CA42B41A-2E25-FCE8-9662-4A8AA853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4391025"/>
            <a:ext cx="15716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1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Correct!</a:t>
            </a:r>
          </a:p>
        </p:txBody>
      </p:sp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BA4A1069-7708-29F7-27C5-8D5B3ACB3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2" grpId="0" animBg="1"/>
      <p:bldP spid="23555" grpId="0" build="p" autoUpdateAnimBg="0"/>
      <p:bldP spid="23571" grpId="0" build="p" autoUpdateAnimBg="0"/>
      <p:bldP spid="23572" grpId="0" animBg="1" autoUpdateAnimBg="0"/>
      <p:bldP spid="23577" grpId="0" autoUpdateAnimBg="0"/>
      <p:bldP spid="23587" grpId="0" autoUpdateAnimBg="0"/>
      <p:bldP spid="23588" grpId="0" autoUpdateAnimBg="0"/>
      <p:bldP spid="23589" grpId="0" autoUpdateAnimBg="0"/>
      <p:bldP spid="23590" grpId="0" autoUpdateAnimBg="0"/>
      <p:bldP spid="23591" grpId="0" autoUpdateAnimBg="0"/>
      <p:bldP spid="23592" grpId="0" autoUpdateAnimBg="0"/>
      <p:bldP spid="23593" grpId="0" autoUpdateAnimBg="0"/>
      <p:bldP spid="23594" grpId="0" autoUpdateAnimBg="0"/>
      <p:bldP spid="23597" grpId="0" autoUpdateAnimBg="0"/>
      <p:bldP spid="23598" grpId="0" autoUpdateAnimBg="0"/>
      <p:bldP spid="23599" grpId="0" autoUpdateAnimBg="0"/>
      <p:bldP spid="23600" grpId="0" autoUpdateAnimBg="0"/>
      <p:bldP spid="23601" grpId="0" animBg="1" autoUpdateAnimBg="0"/>
      <p:bldP spid="23604" grpId="0" autoUpdateAnimBg="0"/>
      <p:bldP spid="23605" grpId="0"/>
      <p:bldP spid="23607" grpId="0"/>
      <p:bldP spid="23609" grpId="0"/>
      <p:bldP spid="23610" grpId="0"/>
      <p:bldP spid="236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Rectangle 17">
            <a:extLst>
              <a:ext uri="{FF2B5EF4-FFF2-40B4-BE49-F238E27FC236}">
                <a16:creationId xmlns:a16="http://schemas.microsoft.com/office/drawing/2014/main" id="{7F530BC5-63B5-CB40-8615-8B508A87E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1476375"/>
            <a:ext cx="1133475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A24BC36-C2A3-58AC-53AF-8969305F4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5" y="21193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1040C2"/>
                </a:solidFill>
              </a:rPr>
              <a:t>Practice: 1-step Equations </a:t>
            </a:r>
            <a:r>
              <a:rPr lang="en-US" altLang="en-US" sz="2250" i="1" dirty="0">
                <a:solidFill>
                  <a:srgbClr val="1040C2"/>
                </a:solidFill>
              </a:rPr>
              <a:t>with division</a:t>
            </a:r>
          </a:p>
        </p:txBody>
      </p:sp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F619878B-B7FF-845A-4464-F0F45BD06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5026" y="809625"/>
          <a:ext cx="651272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83600" imgH="9067800" progId="Equation.3">
                  <p:embed/>
                </p:oleObj>
              </mc:Choice>
              <mc:Fallback>
                <p:oleObj name="Equation" r:id="rId2" imgW="8483600" imgH="9067800" progId="Equation.3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F619878B-B7FF-845A-4464-F0F45BD06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6" y="809625"/>
                        <a:ext cx="651272" cy="69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>
            <a:extLst>
              <a:ext uri="{FF2B5EF4-FFF2-40B4-BE49-F238E27FC236}">
                <a16:creationId xmlns:a16="http://schemas.microsoft.com/office/drawing/2014/main" id="{8622B007-8650-313B-AE05-30F8F59D5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92168"/>
              </p:ext>
            </p:extLst>
          </p:nvPr>
        </p:nvGraphicFramePr>
        <p:xfrm>
          <a:off x="5193218" y="764010"/>
          <a:ext cx="851297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12500" imgH="9067800" progId="Equation.3">
                  <p:embed/>
                </p:oleObj>
              </mc:Choice>
              <mc:Fallback>
                <p:oleObj name="Equation" r:id="rId4" imgW="11112500" imgH="9067800" progId="Equation.3">
                  <p:embed/>
                  <p:pic>
                    <p:nvPicPr>
                      <p:cNvPr id="15365" name="Object 7">
                        <a:extLst>
                          <a:ext uri="{FF2B5EF4-FFF2-40B4-BE49-F238E27FC236}">
                            <a16:creationId xmlns:a16="http://schemas.microsoft.com/office/drawing/2014/main" id="{8622B007-8650-313B-AE05-30F8F59D5A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218" y="764010"/>
                        <a:ext cx="851297" cy="69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9">
            <a:extLst>
              <a:ext uri="{FF2B5EF4-FFF2-40B4-BE49-F238E27FC236}">
                <a16:creationId xmlns:a16="http://schemas.microsoft.com/office/drawing/2014/main" id="{2B030B9E-D81E-EFBD-29B1-72C8A6F6E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537" y="2828925"/>
          <a:ext cx="985838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77800" imgH="9067800" progId="Equation.3">
                  <p:embed/>
                </p:oleObj>
              </mc:Choice>
              <mc:Fallback>
                <p:oleObj name="Equation" r:id="rId6" imgW="12877800" imgH="9067800" progId="Equation.3">
                  <p:embed/>
                  <p:pic>
                    <p:nvPicPr>
                      <p:cNvPr id="15366" name="Object 9">
                        <a:extLst>
                          <a:ext uri="{FF2B5EF4-FFF2-40B4-BE49-F238E27FC236}">
                            <a16:creationId xmlns:a16="http://schemas.microsoft.com/office/drawing/2014/main" id="{2B030B9E-D81E-EFBD-29B1-72C8A6F6E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7" y="2828925"/>
                        <a:ext cx="985838" cy="69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10">
            <a:extLst>
              <a:ext uri="{FF2B5EF4-FFF2-40B4-BE49-F238E27FC236}">
                <a16:creationId xmlns:a16="http://schemas.microsoft.com/office/drawing/2014/main" id="{27C075BF-153B-83D7-8B5B-9C8660BCC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9467" y="2809875"/>
          <a:ext cx="783431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36200" imgH="9067800" progId="Equation.3">
                  <p:embed/>
                </p:oleObj>
              </mc:Choice>
              <mc:Fallback>
                <p:oleObj name="Equation" r:id="rId8" imgW="10236200" imgH="9067800" progId="Equation.3">
                  <p:embed/>
                  <p:pic>
                    <p:nvPicPr>
                      <p:cNvPr id="15367" name="Object 10">
                        <a:extLst>
                          <a:ext uri="{FF2B5EF4-FFF2-40B4-BE49-F238E27FC236}">
                            <a16:creationId xmlns:a16="http://schemas.microsoft.com/office/drawing/2014/main" id="{27C075BF-153B-83D7-8B5B-9C8660BCC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467" y="2809875"/>
                        <a:ext cx="783431" cy="69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1">
            <a:extLst>
              <a:ext uri="{FF2B5EF4-FFF2-40B4-BE49-F238E27FC236}">
                <a16:creationId xmlns:a16="http://schemas.microsoft.com/office/drawing/2014/main" id="{85AD53F4-6C5F-11DB-836A-E7700F7D9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62025"/>
            <a:ext cx="48577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15369" name="Text Box 12">
            <a:extLst>
              <a:ext uri="{FF2B5EF4-FFF2-40B4-BE49-F238E27FC236}">
                <a16:creationId xmlns:a16="http://schemas.microsoft.com/office/drawing/2014/main" id="{87D10182-A0C5-BD36-14FB-4F40CACB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923925"/>
            <a:ext cx="42862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15370" name="Line 13">
            <a:extLst>
              <a:ext uri="{FF2B5EF4-FFF2-40B4-BE49-F238E27FC236}">
                <a16:creationId xmlns:a16="http://schemas.microsoft.com/office/drawing/2014/main" id="{DE692205-5C15-81CA-A323-FC8753898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90825"/>
            <a:ext cx="5895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371" name="Line 14">
            <a:extLst>
              <a:ext uri="{FF2B5EF4-FFF2-40B4-BE49-F238E27FC236}">
                <a16:creationId xmlns:a16="http://schemas.microsoft.com/office/drawing/2014/main" id="{1725281D-E00F-622E-C6EE-CB3C3E5764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0550" y="885825"/>
            <a:ext cx="0" cy="390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8209C815-0187-A648-291C-97642FDB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4" y="971550"/>
            <a:ext cx="207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(3)          (3)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E20FEF3B-8889-128E-8F02-CFFC8D7B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9" y="1485900"/>
            <a:ext cx="1638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 = 18</a:t>
            </a: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C6C6C43B-898A-70A2-E4AD-DD612FE4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857375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</a:t>
            </a:r>
          </a:p>
        </p:txBody>
      </p:sp>
      <p:graphicFrame>
        <p:nvGraphicFramePr>
          <p:cNvPr id="31764" name="Object 20">
            <a:extLst>
              <a:ext uri="{FF2B5EF4-FFF2-40B4-BE49-F238E27FC236}">
                <a16:creationId xmlns:a16="http://schemas.microsoft.com/office/drawing/2014/main" id="{2D7E7252-AFEC-0F8E-450C-5E9514AC4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1857375"/>
          <a:ext cx="59888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2000" imgH="9067800" progId="Equation.3">
                  <p:embed/>
                </p:oleObj>
              </mc:Choice>
              <mc:Fallback>
                <p:oleObj name="Equation" r:id="rId10" imgW="9652000" imgH="9067800" progId="Equation.3">
                  <p:embed/>
                  <p:pic>
                    <p:nvPicPr>
                      <p:cNvPr id="31764" name="Object 20">
                        <a:extLst>
                          <a:ext uri="{FF2B5EF4-FFF2-40B4-BE49-F238E27FC236}">
                            <a16:creationId xmlns:a16="http://schemas.microsoft.com/office/drawing/2014/main" id="{2D7E7252-AFEC-0F8E-450C-5E9514AC4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857375"/>
                        <a:ext cx="59888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5" name="Text Box 21">
            <a:extLst>
              <a:ext uri="{FF2B5EF4-FFF2-40B4-BE49-F238E27FC236}">
                <a16:creationId xmlns:a16="http://schemas.microsoft.com/office/drawing/2014/main" id="{55433BA0-E1EE-BE68-B776-538C9761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381250"/>
            <a:ext cx="1209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 = 6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1766" name="Rectangle 22">
            <a:extLst>
              <a:ext uri="{FF2B5EF4-FFF2-40B4-BE49-F238E27FC236}">
                <a16:creationId xmlns:a16="http://schemas.microsoft.com/office/drawing/2014/main" id="{41E5EDF5-06B0-6182-FC1F-A82CC788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419225"/>
            <a:ext cx="1133475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DE96A88A-7154-FD8B-C77F-ABDB73B9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19" y="914400"/>
            <a:ext cx="1762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(-4)            (-4)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C89E8833-CAA0-115B-235F-DBB3EAD4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428750"/>
            <a:ext cx="1104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 = -36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06C660D6-21F0-069A-0A34-EACAC653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1800225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</a:t>
            </a:r>
          </a:p>
        </p:txBody>
      </p:sp>
      <p:graphicFrame>
        <p:nvGraphicFramePr>
          <p:cNvPr id="31770" name="Object 26">
            <a:extLst>
              <a:ext uri="{FF2B5EF4-FFF2-40B4-BE49-F238E27FC236}">
                <a16:creationId xmlns:a16="http://schemas.microsoft.com/office/drawing/2014/main" id="{E1B1A3ED-011B-6DCD-50E6-4C4F8A2BD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4475" y="1800225"/>
          <a:ext cx="820341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85700" imgH="9067800" progId="Equation.3">
                  <p:embed/>
                </p:oleObj>
              </mc:Choice>
              <mc:Fallback>
                <p:oleObj name="Equation" r:id="rId12" imgW="12585700" imgH="9067800" progId="Equation.3">
                  <p:embed/>
                  <p:pic>
                    <p:nvPicPr>
                      <p:cNvPr id="31770" name="Object 26">
                        <a:extLst>
                          <a:ext uri="{FF2B5EF4-FFF2-40B4-BE49-F238E27FC236}">
                            <a16:creationId xmlns:a16="http://schemas.microsoft.com/office/drawing/2014/main" id="{E1B1A3ED-011B-6DCD-50E6-4C4F8A2BD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1800225"/>
                        <a:ext cx="820341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1" name="Text Box 27">
            <a:extLst>
              <a:ext uri="{FF2B5EF4-FFF2-40B4-BE49-F238E27FC236}">
                <a16:creationId xmlns:a16="http://schemas.microsoft.com/office/drawing/2014/main" id="{7871D8A9-0D44-4E66-45DB-884DA9AF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352675"/>
            <a:ext cx="1209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 = 9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1773" name="Rectangle 29">
            <a:extLst>
              <a:ext uri="{FF2B5EF4-FFF2-40B4-BE49-F238E27FC236}">
                <a16:creationId xmlns:a16="http://schemas.microsoft.com/office/drawing/2014/main" id="{D5405F6F-0578-3557-2E85-857D806E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495675"/>
            <a:ext cx="1133475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D76F9BA4-DBDC-67D4-61FC-2B5BDA4C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258" y="2990850"/>
            <a:ext cx="2318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(-5)              (-5)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DD4FF2D7-26F2-CB78-89A7-7A25380A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505200"/>
            <a:ext cx="1104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 = 10</a:t>
            </a:r>
          </a:p>
        </p:txBody>
      </p:sp>
      <p:graphicFrame>
        <p:nvGraphicFramePr>
          <p:cNvPr id="31776" name="Object 32">
            <a:extLst>
              <a:ext uri="{FF2B5EF4-FFF2-40B4-BE49-F238E27FC236}">
                <a16:creationId xmlns:a16="http://schemas.microsoft.com/office/drawing/2014/main" id="{F43BF96B-ED95-3B91-7F40-420D346B4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5050" y="3876675"/>
          <a:ext cx="7048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820400" imgH="9067800" progId="Equation.3">
                  <p:embed/>
                </p:oleObj>
              </mc:Choice>
              <mc:Fallback>
                <p:oleObj name="Equation" r:id="rId14" imgW="10820400" imgH="9067800" progId="Equation.3">
                  <p:embed/>
                  <p:pic>
                    <p:nvPicPr>
                      <p:cNvPr id="31776" name="Object 32">
                        <a:extLst>
                          <a:ext uri="{FF2B5EF4-FFF2-40B4-BE49-F238E27FC236}">
                            <a16:creationId xmlns:a16="http://schemas.microsoft.com/office/drawing/2014/main" id="{F43BF96B-ED95-3B91-7F40-420D346B42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876675"/>
                        <a:ext cx="7048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7" name="Text Box 33">
            <a:extLst>
              <a:ext uri="{FF2B5EF4-FFF2-40B4-BE49-F238E27FC236}">
                <a16:creationId xmlns:a16="http://schemas.microsoft.com/office/drawing/2014/main" id="{E6955A71-42DB-9E15-A875-4C006091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4467225"/>
            <a:ext cx="1209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 = -2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647A7287-B5DA-6E9E-A08A-8FDF1209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990975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</a:t>
            </a:r>
          </a:p>
        </p:txBody>
      </p:sp>
      <p:sp>
        <p:nvSpPr>
          <p:cNvPr id="31779" name="Rectangle 35">
            <a:extLst>
              <a:ext uri="{FF2B5EF4-FFF2-40B4-BE49-F238E27FC236}">
                <a16:creationId xmlns:a16="http://schemas.microsoft.com/office/drawing/2014/main" id="{8E6B492E-7471-11B9-9F22-99B4A974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3495675"/>
            <a:ext cx="1133475" cy="371475"/>
          </a:xfrm>
          <a:prstGeom prst="rect">
            <a:avLst/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5EFB6AB5-071E-00B2-FAD0-A3520C4F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990850"/>
            <a:ext cx="1762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(-8)            (-8)</a:t>
            </a: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D09006F3-CDEF-31F4-F553-69D5C5470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505200"/>
            <a:ext cx="1104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 = -8</a:t>
            </a:r>
          </a:p>
        </p:txBody>
      </p:sp>
      <p:graphicFrame>
        <p:nvGraphicFramePr>
          <p:cNvPr id="31782" name="Object 38">
            <a:extLst>
              <a:ext uri="{FF2B5EF4-FFF2-40B4-BE49-F238E27FC236}">
                <a16:creationId xmlns:a16="http://schemas.microsoft.com/office/drawing/2014/main" id="{AD27679C-EA1C-75B6-0E77-0AD8F3E27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76675"/>
          <a:ext cx="685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28300" imgH="9067800" progId="Equation.3">
                  <p:embed/>
                </p:oleObj>
              </mc:Choice>
              <mc:Fallback>
                <p:oleObj name="Equation" r:id="rId16" imgW="10528300" imgH="9067800" progId="Equation.3">
                  <p:embed/>
                  <p:pic>
                    <p:nvPicPr>
                      <p:cNvPr id="31782" name="Object 38">
                        <a:extLst>
                          <a:ext uri="{FF2B5EF4-FFF2-40B4-BE49-F238E27FC236}">
                            <a16:creationId xmlns:a16="http://schemas.microsoft.com/office/drawing/2014/main" id="{AD27679C-EA1C-75B6-0E77-0AD8F3E27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76675"/>
                        <a:ext cx="685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3" name="Text Box 39">
            <a:extLst>
              <a:ext uri="{FF2B5EF4-FFF2-40B4-BE49-F238E27FC236}">
                <a16:creationId xmlns:a16="http://schemas.microsoft.com/office/drawing/2014/main" id="{52F936CA-7ED2-47BC-E9D5-693000AD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467225"/>
            <a:ext cx="1209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  =  1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31784" name="Text Box 40">
            <a:extLst>
              <a:ext uri="{FF2B5EF4-FFF2-40B4-BE49-F238E27FC236}">
                <a16:creationId xmlns:a16="http://schemas.microsoft.com/office/drawing/2014/main" id="{2BD499B2-8D26-6A95-C7CC-DD0F8883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3990975"/>
            <a:ext cx="206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Check: </a:t>
            </a:r>
          </a:p>
        </p:txBody>
      </p:sp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773626F1-7C6D-289F-550E-3EB9A9E5CF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59" grpId="0"/>
      <p:bldP spid="31760" grpId="0"/>
      <p:bldP spid="31762" grpId="0"/>
      <p:bldP spid="31765" grpId="0"/>
      <p:bldP spid="31766" grpId="0" animBg="1"/>
      <p:bldP spid="31767" grpId="0"/>
      <p:bldP spid="31768" grpId="0"/>
      <p:bldP spid="31769" grpId="0"/>
      <p:bldP spid="31771" grpId="0"/>
      <p:bldP spid="31773" grpId="0" animBg="1"/>
      <p:bldP spid="31774" grpId="0"/>
      <p:bldP spid="31775" grpId="0"/>
      <p:bldP spid="31777" grpId="0"/>
      <p:bldP spid="31778" grpId="0"/>
      <p:bldP spid="31779" grpId="0" animBg="1"/>
      <p:bldP spid="31780" grpId="0"/>
      <p:bldP spid="31781" grpId="0"/>
      <p:bldP spid="31783" grpId="0"/>
      <p:bldP spid="317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80EC3D0-F064-B401-8F8D-CD62CB891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66750"/>
            <a:ext cx="8229600" cy="857250"/>
          </a:xfr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87D26056-5F48-8425-8E5B-2FF5B235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71675"/>
            <a:ext cx="5848350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Arial" panose="020B0604020202020204" pitchFamily="34" charset="0"/>
              </a:rPr>
              <a:t>When solving one-step equations, always use the “inverse operation” to undo the operation that is done on the variable.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ALWAYS CHECK YOUR WORK!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9B7A8EF8-8557-59E0-65D4-D3B49947D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1"/>
            <a:ext cx="9156308" cy="5151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064"/>
            <a:ext cx="392604" cy="4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2955" r="32550" b="5564"/>
          <a:stretch/>
        </p:blipFill>
        <p:spPr>
          <a:xfrm>
            <a:off x="556098" y="176983"/>
            <a:ext cx="598252" cy="2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9750"/>
            <a:ext cx="2315695" cy="179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64795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ajan Pro 3" pitchFamily="18" charset="0"/>
              </a:rPr>
              <a:t>Thanks</a:t>
            </a:r>
          </a:p>
          <a:p>
            <a:r>
              <a:rPr lang="en-US" dirty="0">
                <a:latin typeface="Trajan Pro 3" pitchFamily="18" charset="0"/>
              </a:rPr>
              <a:t>for your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1" y="155158"/>
            <a:ext cx="598250" cy="3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75a0c9ab9a_2_19"/>
          <p:cNvSpPr txBox="1">
            <a:spLocks noGrp="1"/>
          </p:cNvSpPr>
          <p:nvPr>
            <p:ph type="body" idx="1"/>
          </p:nvPr>
        </p:nvSpPr>
        <p:spPr>
          <a:xfrm>
            <a:off x="2496457" y="1123950"/>
            <a:ext cx="5866493" cy="3614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038" marR="0" lvl="0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24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 are expected to: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ID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understand</a:t>
            </a:r>
            <a:r>
              <a:rPr lang="en-ID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 concept of equality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ID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investigate</a:t>
            </a:r>
            <a:r>
              <a:rPr lang="en-ID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 meaning of equation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solve</a:t>
            </a:r>
            <a:r>
              <a:rPr lang="en-US" sz="2400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first degree equations in one variable with coefficients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investigate</a:t>
            </a:r>
            <a:r>
              <a:rPr lang="en-US" sz="2400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what equation can represent a particular problem</a:t>
            </a:r>
            <a:endParaRPr lang="en-ID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endParaRPr lang="en-ID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69F49-A437-6A35-69C4-E242A2A23B77}"/>
              </a:ext>
            </a:extLst>
          </p:cNvPr>
          <p:cNvSpPr txBox="1"/>
          <p:nvPr/>
        </p:nvSpPr>
        <p:spPr>
          <a:xfrm>
            <a:off x="2000250" y="514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Elementary_arithmet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Google Shape;74;g175a0c9ab9a_2_48">
            <a:extLst>
              <a:ext uri="{FF2B5EF4-FFF2-40B4-BE49-F238E27FC236}">
                <a16:creationId xmlns:a16="http://schemas.microsoft.com/office/drawing/2014/main" id="{0521D875-DB26-A66A-6FD8-3D6EDFAA86B3}"/>
              </a:ext>
            </a:extLst>
          </p:cNvPr>
          <p:cNvSpPr txBox="1">
            <a:spLocks/>
          </p:cNvSpPr>
          <p:nvPr/>
        </p:nvSpPr>
        <p:spPr>
          <a:xfrm>
            <a:off x="0" y="344438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dirty="0">
                <a:solidFill>
                  <a:srgbClr val="00000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Learning Objectives</a:t>
            </a:r>
            <a:endParaRPr lang="en-ID"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57282-26C6-4673-5D87-7850F2995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592" r="5555" b="3369"/>
          <a:stretch/>
        </p:blipFill>
        <p:spPr>
          <a:xfrm>
            <a:off x="152400" y="2539032"/>
            <a:ext cx="2210706" cy="230045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15E6BAEB-2BCE-9853-C6D6-C0ADDF184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2691-4081-5304-6B91-70F3019A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284"/>
            <a:ext cx="9143999" cy="6101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jaan" panose="03080902040302020200" pitchFamily="66" charset="-78"/>
                <a:cs typeface="Baloo Bhaijaan" panose="03080902040302020200" pitchFamily="66" charset="-78"/>
              </a:rPr>
              <a:t>INTRODUCTION</a:t>
            </a: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B34A1AB-EB02-9BC4-9BAE-40E508A36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  <p:pic>
        <p:nvPicPr>
          <p:cNvPr id="4" name="Google Shape;47;p4">
            <a:extLst>
              <a:ext uri="{FF2B5EF4-FFF2-40B4-BE49-F238E27FC236}">
                <a16:creationId xmlns:a16="http://schemas.microsoft.com/office/drawing/2014/main" id="{84A1D708-B1B1-C704-78CA-8DCF0723C0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7769" t="11925" r="22799" b="53331"/>
          <a:stretch/>
        </p:blipFill>
        <p:spPr>
          <a:xfrm>
            <a:off x="457200" y="1376995"/>
            <a:ext cx="5125205" cy="110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81">
            <a:extLst>
              <a:ext uri="{FF2B5EF4-FFF2-40B4-BE49-F238E27FC236}">
                <a16:creationId xmlns:a16="http://schemas.microsoft.com/office/drawing/2014/main" id="{E1DBCA48-3753-475F-6555-1686305A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958" y="3115057"/>
            <a:ext cx="394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dirty="0">
                <a:latin typeface="+mn-lt"/>
              </a:rPr>
              <a:t>5              + 		= 9</a:t>
            </a:r>
          </a:p>
        </p:txBody>
      </p:sp>
      <p:sp>
        <p:nvSpPr>
          <p:cNvPr id="6" name="Text Box 81">
            <a:extLst>
              <a:ext uri="{FF2B5EF4-FFF2-40B4-BE49-F238E27FC236}">
                <a16:creationId xmlns:a16="http://schemas.microsoft.com/office/drawing/2014/main" id="{4106ECC6-ED8F-7C2D-16BA-00CE3CDFA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12539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+mn-lt"/>
              </a:rPr>
              <a:t>Unknown number of sweets</a:t>
            </a:r>
          </a:p>
        </p:txBody>
      </p:sp>
      <p:sp>
        <p:nvSpPr>
          <p:cNvPr id="7" name="Text Box 81">
            <a:extLst>
              <a:ext uri="{FF2B5EF4-FFF2-40B4-BE49-F238E27FC236}">
                <a16:creationId xmlns:a16="http://schemas.microsoft.com/office/drawing/2014/main" id="{51823346-70E2-8D42-2388-394EEAFD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2816"/>
            <a:ext cx="6193356" cy="40011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600" dirty="0">
                <a:latin typeface="+mn-lt"/>
              </a:rPr>
              <a:t>We write		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5    </a:t>
            </a:r>
            <a:r>
              <a:rPr lang="en-US" sz="2000" b="1" dirty="0">
                <a:latin typeface="+mn-lt"/>
              </a:rPr>
              <a:t>    +          </a:t>
            </a:r>
            <a:r>
              <a:rPr lang="en-US" sz="2000" b="1" dirty="0">
                <a:solidFill>
                  <a:srgbClr val="F30DA6"/>
                </a:solidFill>
                <a:latin typeface="+mn-lt"/>
              </a:rPr>
              <a:t>x  </a:t>
            </a:r>
            <a:r>
              <a:rPr lang="en-US" sz="2000" b="1" dirty="0">
                <a:latin typeface="+mn-lt"/>
              </a:rPr>
              <a:t>       =          </a:t>
            </a:r>
            <a:r>
              <a:rPr lang="en-US" sz="2000" b="1" dirty="0">
                <a:solidFill>
                  <a:srgbClr val="1040C2"/>
                </a:solidFill>
                <a:latin typeface="+mn-lt"/>
              </a:rPr>
              <a:t>9</a:t>
            </a:r>
          </a:p>
        </p:txBody>
      </p:sp>
      <p:sp>
        <p:nvSpPr>
          <p:cNvPr id="8" name="Text Box 81">
            <a:extLst>
              <a:ext uri="{FF2B5EF4-FFF2-40B4-BE49-F238E27FC236}">
                <a16:creationId xmlns:a16="http://schemas.microsoft.com/office/drawing/2014/main" id="{6B57965C-D9B8-180B-932D-CCFF0263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587" y="4272926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+mn-lt"/>
              </a:rPr>
              <a:t>Roni had</a:t>
            </a:r>
          </a:p>
        </p:txBody>
      </p:sp>
      <p:sp>
        <p:nvSpPr>
          <p:cNvPr id="9" name="Text Box 81">
            <a:extLst>
              <a:ext uri="{FF2B5EF4-FFF2-40B4-BE49-F238E27FC236}">
                <a16:creationId xmlns:a16="http://schemas.microsoft.com/office/drawing/2014/main" id="{3D10A51F-CCF4-803A-FDDB-8EE5A6A13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299" y="4260810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+mn-lt"/>
              </a:rPr>
              <a:t>Salman gave</a:t>
            </a:r>
          </a:p>
        </p:txBody>
      </p:sp>
      <p:sp>
        <p:nvSpPr>
          <p:cNvPr id="11" name="Text Box 81">
            <a:extLst>
              <a:ext uri="{FF2B5EF4-FFF2-40B4-BE49-F238E27FC236}">
                <a16:creationId xmlns:a16="http://schemas.microsoft.com/office/drawing/2014/main" id="{47E997AB-B70F-2FA2-6B0E-A76B9F11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957" y="4294505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+mn-lt"/>
              </a:rPr>
              <a:t>Roni has now</a:t>
            </a:r>
          </a:p>
        </p:txBody>
      </p:sp>
      <p:sp>
        <p:nvSpPr>
          <p:cNvPr id="13317" name="Text Box 81">
            <a:extLst>
              <a:ext uri="{FF2B5EF4-FFF2-40B4-BE49-F238E27FC236}">
                <a16:creationId xmlns:a16="http://schemas.microsoft.com/office/drawing/2014/main" id="{80625B0C-D89D-AA2B-542F-87C4921F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3" y="1196672"/>
            <a:ext cx="50125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600" dirty="0">
                <a:latin typeface="+mn-lt"/>
              </a:rPr>
              <a:t>Look at these situation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>
              <a:tabLst>
                <a:tab pos="265113" algn="l"/>
                <a:tab pos="1504950" algn="l"/>
              </a:tabLst>
            </a:pPr>
            <a:r>
              <a:rPr lang="en-US" sz="1600" dirty="0">
                <a:latin typeface="+mn-lt"/>
              </a:rPr>
              <a:t>	Roni has	Salman gave him	Roni has now</a:t>
            </a:r>
          </a:p>
          <a:p>
            <a:pPr algn="just">
              <a:tabLst>
                <a:tab pos="265113" algn="l"/>
                <a:tab pos="1504950" algn="l"/>
              </a:tabLst>
            </a:pPr>
            <a:r>
              <a:rPr lang="en-US" sz="1600" dirty="0">
                <a:latin typeface="+mn-lt"/>
              </a:rPr>
              <a:t>	five sweets	some more sweets	nine sweets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EBE8A-51E4-DEE8-D673-B46EFBD96C88}"/>
              </a:ext>
            </a:extLst>
          </p:cNvPr>
          <p:cNvSpPr/>
          <p:nvPr/>
        </p:nvSpPr>
        <p:spPr>
          <a:xfrm>
            <a:off x="2715002" y="3124881"/>
            <a:ext cx="609600" cy="369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0" y="560719"/>
            <a:ext cx="9144000" cy="593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u="none" strike="noStrike" cap="none" dirty="0">
                <a:solidFill>
                  <a:srgbClr val="002060"/>
                </a:solidFill>
                <a:latin typeface="Arial Rounded MT Bold" panose="020F0704030504030204" pitchFamily="34" charset="77"/>
                <a:ea typeface="Arial"/>
                <a:cs typeface="Arial" panose="020B0604020202020204" pitchFamily="34" charset="0"/>
                <a:sym typeface="Arial"/>
              </a:rPr>
              <a:t>EQUATION</a:t>
            </a:r>
            <a:endParaRPr sz="3600" dirty="0">
              <a:solidFill>
                <a:srgbClr val="00206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5A1B6-E891-EA03-635D-085A4D2AFBFC}"/>
              </a:ext>
            </a:extLst>
          </p:cNvPr>
          <p:cNvSpPr txBox="1"/>
          <p:nvPr/>
        </p:nvSpPr>
        <p:spPr>
          <a:xfrm>
            <a:off x="533400" y="1461024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3810"/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statement which states that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two algebraic expressions</a:t>
            </a: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>
                <a:solidFill>
                  <a:srgbClr val="F30DA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are equal </a:t>
            </a: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 called 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 equation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146235-948C-A8BF-58CF-7AA56B69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1" y="2312123"/>
            <a:ext cx="2202104" cy="248285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288C0DE4-EADF-97DC-E80C-873DFAC0E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600" y="4219332"/>
            <a:ext cx="609600" cy="609600"/>
          </a:xfrm>
          <a:prstGeom prst="rect">
            <a:avLst/>
          </a:prstGeom>
        </p:spPr>
      </p:pic>
      <p:sp>
        <p:nvSpPr>
          <p:cNvPr id="3" name="Google Shape;62;p6">
            <a:extLst>
              <a:ext uri="{FF2B5EF4-FFF2-40B4-BE49-F238E27FC236}">
                <a16:creationId xmlns:a16="http://schemas.microsoft.com/office/drawing/2014/main" id="{34C64BB1-D742-B112-E688-04D73CE5C96F}"/>
              </a:ext>
            </a:extLst>
          </p:cNvPr>
          <p:cNvSpPr txBox="1"/>
          <p:nvPr/>
        </p:nvSpPr>
        <p:spPr>
          <a:xfrm>
            <a:off x="1388165" y="3484839"/>
            <a:ext cx="3055649" cy="85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231" rIns="0" bIns="0" anchor="t" anchorCtr="0">
            <a:spAutoFit/>
          </a:bodyPr>
          <a:lstStyle/>
          <a:p>
            <a:pPr marL="9525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−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2 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=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8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12383">
              <a:spcBef>
                <a:spcPts val="439"/>
              </a:spcBef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6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−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=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+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9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" name="Google Shape;63;p6">
            <a:extLst>
              <a:ext uri="{FF2B5EF4-FFF2-40B4-BE49-F238E27FC236}">
                <a16:creationId xmlns:a16="http://schemas.microsoft.com/office/drawing/2014/main" id="{3C1285AD-022E-2092-2A30-EA5E8244EC1A}"/>
              </a:ext>
            </a:extLst>
          </p:cNvPr>
          <p:cNvSpPr txBox="1"/>
          <p:nvPr/>
        </p:nvSpPr>
        <p:spPr>
          <a:xfrm>
            <a:off x="1371600" y="3087189"/>
            <a:ext cx="2971800" cy="37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ctr" anchorCtr="0">
            <a:spAutoFit/>
          </a:bodyPr>
          <a:lstStyle/>
          <a:p>
            <a:pPr marL="19050">
              <a:buClr>
                <a:srgbClr val="000000"/>
              </a:buClr>
              <a:buSzPts val="1950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5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  <a:sym typeface="Noto Sans Symbols"/>
              </a:rPr>
              <a:t>−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5</a:t>
            </a:r>
            <a:endParaRPr sz="2400" dirty="0">
              <a:solidFill>
                <a:schemeClr val="dk2"/>
              </a:solidFill>
              <a:latin typeface="Arial" panose="020B0604020202020204" pitchFamily="34" charset="0"/>
              <a:ea typeface="Noto Sans Symbols"/>
              <a:cs typeface="Arial" panose="020B0604020202020204" pitchFamily="34" charset="0"/>
              <a:sym typeface="Noto Sans Symbols"/>
            </a:endParaRPr>
          </a:p>
        </p:txBody>
      </p:sp>
      <p:sp>
        <p:nvSpPr>
          <p:cNvPr id="5" name="Google Shape;64;p6">
            <a:extLst>
              <a:ext uri="{FF2B5EF4-FFF2-40B4-BE49-F238E27FC236}">
                <a16:creationId xmlns:a16="http://schemas.microsoft.com/office/drawing/2014/main" id="{F671C7F0-F7EC-8E42-B5F4-F6E66745CB82}"/>
              </a:ext>
            </a:extLst>
          </p:cNvPr>
          <p:cNvSpPr txBox="1">
            <a:spLocks/>
          </p:cNvSpPr>
          <p:nvPr/>
        </p:nvSpPr>
        <p:spPr>
          <a:xfrm>
            <a:off x="533400" y="2381768"/>
            <a:ext cx="3571209" cy="77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buSzPts val="32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Some more examples:</a:t>
            </a:r>
          </a:p>
        </p:txBody>
      </p:sp>
    </p:spTree>
    <p:extLst>
      <p:ext uri="{BB962C8B-B14F-4D97-AF65-F5344CB8AC3E}">
        <p14:creationId xmlns:p14="http://schemas.microsoft.com/office/powerpoint/2010/main" val="838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A484DC-7843-B4DD-D5A4-7557C5239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4381"/>
            <a:ext cx="9144000" cy="50663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36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Linear Equation One Variable</a:t>
            </a:r>
            <a:endParaRPr lang="en-US" altLang="en-US" sz="3600" b="1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7687A3-1F92-1B12-8AAA-7D1291C02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76350"/>
            <a:ext cx="5829300" cy="114764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involving </a:t>
            </a:r>
            <a:r>
              <a:rPr lang="en-US" sz="2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only one variable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400" b="1" dirty="0">
                <a:solidFill>
                  <a:srgbClr val="F30DA6"/>
                </a:solidFill>
                <a:latin typeface="Arial"/>
                <a:ea typeface="Arial"/>
                <a:cs typeface="Arial"/>
                <a:sym typeface="Arial"/>
              </a:rPr>
              <a:t>first order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</a:t>
            </a: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 linear equation in one variable.</a:t>
            </a:r>
          </a:p>
          <a:p>
            <a:pPr marL="9525">
              <a:spcBef>
                <a:spcPts val="75"/>
              </a:spcBef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1069"/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700" i="1" dirty="0">
                <a:solidFill>
                  <a:srgbClr val="F30D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7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en-US" sz="27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</a:t>
            </a:r>
          </a:p>
          <a:p>
            <a:pPr marL="928688">
              <a:spcBef>
                <a:spcPts val="450"/>
              </a:spcBef>
            </a:pP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en-US" sz="27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i="1" dirty="0">
                <a:solidFill>
                  <a:srgbClr val="F30D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lang="en-US" sz="27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</a:p>
          <a:p>
            <a:pPr marL="933450">
              <a:spcBef>
                <a:spcPts val="454"/>
              </a:spcBef>
            </a:pP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27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i="1" dirty="0">
                <a:solidFill>
                  <a:srgbClr val="F30D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7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</a:t>
            </a:r>
            <a:endParaRPr lang="en-US" sz="2700" dirty="0">
              <a:solidFill>
                <a:srgbClr val="F30D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9B94327-DAB3-F3A1-53BE-2E2105C31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  <p:sp>
        <p:nvSpPr>
          <p:cNvPr id="3" name="Google Shape;81;p8">
            <a:extLst>
              <a:ext uri="{FF2B5EF4-FFF2-40B4-BE49-F238E27FC236}">
                <a16:creationId xmlns:a16="http://schemas.microsoft.com/office/drawing/2014/main" id="{531ACD46-C8F0-1C32-68C6-BBABC9CF7D1E}"/>
              </a:ext>
            </a:extLst>
          </p:cNvPr>
          <p:cNvSpPr txBox="1"/>
          <p:nvPr/>
        </p:nvSpPr>
        <p:spPr>
          <a:xfrm flipH="1">
            <a:off x="4572000" y="2707721"/>
            <a:ext cx="4290391" cy="117721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30DA6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D" b="1" dirty="0">
                <a:solidFill>
                  <a:srgbClr val="F30DA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Liner Equation is also called a first degree </a:t>
            </a:r>
            <a:endParaRPr lang="en-ID" sz="1350" dirty="0">
              <a:solidFill>
                <a:srgbClr val="F30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b="1" dirty="0">
                <a:solidFill>
                  <a:srgbClr val="F30DA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equation as the </a:t>
            </a:r>
            <a:endParaRPr lang="en-ID" sz="1350" dirty="0">
              <a:solidFill>
                <a:srgbClr val="F30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b="1" dirty="0">
                <a:solidFill>
                  <a:srgbClr val="F30DA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highest power of variable is 1</a:t>
            </a:r>
          </a:p>
        </p:txBody>
      </p:sp>
    </p:spTree>
    <p:extLst>
      <p:ext uri="{BB962C8B-B14F-4D97-AF65-F5344CB8AC3E}">
        <p14:creationId xmlns:p14="http://schemas.microsoft.com/office/powerpoint/2010/main" val="41200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5603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A484DC-7843-B4DD-D5A4-7557C5239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4381"/>
            <a:ext cx="9144000" cy="50663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36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Formation of Equation From Statement</a:t>
            </a:r>
            <a:endParaRPr lang="en-US" altLang="en-US" sz="3600" b="1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7687A3-1F92-1B12-8AAA-7D1291C02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76350"/>
            <a:ext cx="7543800" cy="3276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2400" dirty="0"/>
              <a:t>A number increased by 8 is equal to 15. Find the number!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US" sz="2400" u="sng" dirty="0"/>
              <a:t>Solution: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US" sz="2400" dirty="0"/>
              <a:t>let a number be ‘x’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US" sz="2400" dirty="0"/>
              <a:t>Given, the number increased by 8 equals 15.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US" sz="2400" dirty="0"/>
              <a:t>x + 8 = 15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US" sz="2400" dirty="0"/>
              <a:t>x = 15 - 8 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US" sz="2400" dirty="0"/>
              <a:t>x = 7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9B94327-DAB3-F3A1-53BE-2E2105C31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74BC62-ABF9-DC46-A2CD-3C6A18819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93" y="74295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GB" altLang="en-US" sz="2800" b="1" dirty="0">
                <a:latin typeface="Arial Rounded MT Bold" panose="020F0704030504030204" pitchFamily="34" charset="77"/>
              </a:rPr>
              <a:t>Linear Equation</a:t>
            </a:r>
            <a:endParaRPr lang="en-US" altLang="en-US" sz="2800" b="1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9E66-4C3B-FD49-AF42-2E8E7FC0780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F9794C0-16A9-7098-4CE3-14271B18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  <p:pic>
        <p:nvPicPr>
          <p:cNvPr id="3" name="Google Shape;102;p11">
            <a:extLst>
              <a:ext uri="{FF2B5EF4-FFF2-40B4-BE49-F238E27FC236}">
                <a16:creationId xmlns:a16="http://schemas.microsoft.com/office/drawing/2014/main" id="{B1398FCB-45B3-B255-3107-9ACA618CADA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5">
            <a:alphaModFix/>
          </a:blip>
          <a:srcRect t="24280" b="7902"/>
          <a:stretch/>
        </p:blipFill>
        <p:spPr>
          <a:xfrm>
            <a:off x="1828800" y="1504950"/>
            <a:ext cx="5331067" cy="2772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A484DC-7843-B4DD-D5A4-7557C5239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4381"/>
            <a:ext cx="9144000" cy="50663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36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Properties of an Equation</a:t>
            </a:r>
            <a:endParaRPr lang="en-US" altLang="en-US" sz="3600" b="1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7687A3-1F92-1B12-8AAA-7D1291C02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791" y="1100437"/>
            <a:ext cx="8763000" cy="3710058"/>
          </a:xfrm>
        </p:spPr>
        <p:txBody>
          <a:bodyPr/>
          <a:lstStyle/>
          <a:p>
            <a:pPr marR="53340">
              <a:buClr>
                <a:srgbClr val="00AFEF"/>
              </a:buClr>
              <a:buSzPts val="2314"/>
            </a:pP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If same quantity is added to both sides of the equation,  the sums are equal.</a:t>
            </a:r>
          </a:p>
          <a:p>
            <a:pPr marL="0" marR="53340" indent="0">
              <a:buClr>
                <a:srgbClr val="00AFEF"/>
              </a:buClr>
              <a:buSzPts val="2314"/>
              <a:buNone/>
            </a:pP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	Thus,	x = 7	</a:t>
            </a: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 x + a = 7 + a</a:t>
            </a:r>
          </a:p>
          <a:p>
            <a:pPr marR="466249">
              <a:spcBef>
                <a:spcPts val="64"/>
              </a:spcBef>
              <a:buClr>
                <a:srgbClr val="00AF50"/>
              </a:buClr>
              <a:buSzPts val="2314"/>
            </a:pPr>
            <a:r>
              <a:rPr lang="en-US" sz="1800" dirty="0">
                <a:solidFill>
                  <a:srgbClr val="00AF5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If same quantity is subtracted from both sides of an  equation, the differences are equal.</a:t>
            </a:r>
            <a:endParaRPr lang="en-US" sz="1800" dirty="0">
              <a:solidFill>
                <a:schemeClr val="dk1"/>
              </a:solidFill>
              <a:latin typeface="Arial Rounded MT Bold" panose="020F0704030504030204" pitchFamily="34" charset="77"/>
              <a:ea typeface="Carlito"/>
              <a:cs typeface="Arial" panose="020B0604020202020204" pitchFamily="34" charset="0"/>
              <a:sym typeface="Carlito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AF5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	Thus,	x = 7	</a:t>
            </a:r>
            <a:r>
              <a:rPr lang="en-US" sz="1800" dirty="0">
                <a:solidFill>
                  <a:srgbClr val="00AF5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rgbClr val="00AF5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 x – a = 7 – a </a:t>
            </a:r>
            <a:endParaRPr lang="en-US" sz="1800" dirty="0">
              <a:solidFill>
                <a:schemeClr val="dk1"/>
              </a:solidFill>
              <a:latin typeface="Arial Rounded MT Bold" panose="020F0704030504030204" pitchFamily="34" charset="77"/>
              <a:ea typeface="Carlito"/>
              <a:cs typeface="Arial" panose="020B0604020202020204" pitchFamily="34" charset="0"/>
              <a:sym typeface="Carlito"/>
            </a:endParaRPr>
          </a:p>
          <a:p>
            <a:pPr marR="337661">
              <a:spcBef>
                <a:spcPts val="64"/>
              </a:spcBef>
              <a:buClr>
                <a:srgbClr val="006FC0"/>
              </a:buClr>
              <a:buSzPts val="2314"/>
            </a:pPr>
            <a:r>
              <a:rPr lang="en-US" sz="1800" dirty="0">
                <a:solidFill>
                  <a:srgbClr val="006FC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If both the sides of an equation are multiplied by the  same quantity, the products are equal.</a:t>
            </a:r>
            <a:endParaRPr lang="en-US" sz="1800" dirty="0">
              <a:solidFill>
                <a:schemeClr val="dk1"/>
              </a:solidFill>
              <a:latin typeface="Arial Rounded MT Bold" panose="020F0704030504030204" pitchFamily="34" charset="77"/>
              <a:ea typeface="Carlito"/>
              <a:cs typeface="Arial" panose="020B0604020202020204" pitchFamily="34" charset="0"/>
              <a:sym typeface="Carlito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6FC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	Thus,      x = 7	</a:t>
            </a:r>
            <a:r>
              <a:rPr lang="en-US" sz="1800" dirty="0">
                <a:solidFill>
                  <a:srgbClr val="006FC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rgbClr val="006FC0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 ax = 7a</a:t>
            </a:r>
            <a:endParaRPr lang="en-US" sz="1800" dirty="0">
              <a:solidFill>
                <a:schemeClr val="dk1"/>
              </a:solidFill>
              <a:latin typeface="Arial Rounded MT Bold" panose="020F0704030504030204" pitchFamily="34" charset="77"/>
              <a:ea typeface="Carlito"/>
              <a:cs typeface="Arial" panose="020B0604020202020204" pitchFamily="34" charset="0"/>
              <a:sym typeface="Carlito"/>
            </a:endParaRPr>
          </a:p>
          <a:p>
            <a:pPr marR="3810">
              <a:spcBef>
                <a:spcPts val="56"/>
              </a:spcBef>
              <a:buClr>
                <a:srgbClr val="001F5F"/>
              </a:buClr>
              <a:buSzPts val="2314"/>
            </a:pP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If both the sides of an equation are divided by the same  quantity, the quotients are equal.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	Thus,       x=7	</a:t>
            </a: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 x </a:t>
            </a: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Times New Roman"/>
                <a:cs typeface="Arial" panose="020B0604020202020204" pitchFamily="34" charset="0"/>
                <a:sym typeface="Times New Roman"/>
              </a:rPr>
              <a:t>÷ </a:t>
            </a: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a = 7 </a:t>
            </a: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Times New Roman"/>
                <a:cs typeface="Arial" panose="020B0604020202020204" pitchFamily="34" charset="0"/>
                <a:sym typeface="Times New Roman"/>
              </a:rPr>
              <a:t>÷ </a:t>
            </a:r>
            <a:r>
              <a:rPr lang="en-US" sz="1800" dirty="0">
                <a:solidFill>
                  <a:srgbClr val="F30DA6"/>
                </a:solidFill>
                <a:latin typeface="Arial Rounded MT Bold" panose="020F0704030504030204" pitchFamily="34" charset="77"/>
                <a:ea typeface="Carlito"/>
                <a:cs typeface="Arial" panose="020B0604020202020204" pitchFamily="34" charset="0"/>
                <a:sym typeface="Carlito"/>
              </a:rPr>
              <a:t>a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9B94327-DAB3-F3A1-53BE-2E2105C31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56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1638</Words>
  <Application>Microsoft Macintosh PowerPoint</Application>
  <PresentationFormat>On-screen Show (16:9)</PresentationFormat>
  <Paragraphs>314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Arial Rounded MT Bold</vt:lpstr>
      <vt:lpstr>Baloo Bhaijaan</vt:lpstr>
      <vt:lpstr>Calibri</vt:lpstr>
      <vt:lpstr>Chalkduster</vt:lpstr>
      <vt:lpstr>Montserrat</vt:lpstr>
      <vt:lpstr>Noto Sans Symbols</vt:lpstr>
      <vt:lpstr>Segoe UI Semilight</vt:lpstr>
      <vt:lpstr>Times New Roman</vt:lpstr>
      <vt:lpstr>Trajan Pro 3</vt:lpstr>
      <vt:lpstr>Verdana</vt:lpstr>
      <vt:lpstr>Office Theme</vt:lpstr>
      <vt:lpstr>MathType 5.0 Equation</vt:lpstr>
      <vt:lpstr>Microsoft Equation 3.0</vt:lpstr>
      <vt:lpstr>PowerPoint Presentation</vt:lpstr>
      <vt:lpstr>PowerPoint Presentation</vt:lpstr>
      <vt:lpstr>PowerPoint Presentation</vt:lpstr>
      <vt:lpstr>INTRODUCTION</vt:lpstr>
      <vt:lpstr>EQUATION</vt:lpstr>
      <vt:lpstr>Linear Equation One Variable</vt:lpstr>
      <vt:lpstr>Formation of Equation From Statement</vt:lpstr>
      <vt:lpstr>Linear Equation</vt:lpstr>
      <vt:lpstr>Properties of an Equation</vt:lpstr>
      <vt:lpstr>ONE STEP EQUATIONS</vt:lpstr>
      <vt:lpstr>ONE-STEP EQUATIONS</vt:lpstr>
      <vt:lpstr>Keep the scale balanced</vt:lpstr>
      <vt:lpstr>Keep the scale balanced</vt:lpstr>
      <vt:lpstr>ONE STEP EQUATIONS</vt:lpstr>
      <vt:lpstr>PowerPoint Presentation</vt:lpstr>
      <vt:lpstr>1-Step Equations with addition</vt:lpstr>
      <vt:lpstr>Practice:  1-step Equations with addition</vt:lpstr>
      <vt:lpstr>1-Step Equations with subtraction</vt:lpstr>
      <vt:lpstr>Practice: 1-step Equations with subtraction</vt:lpstr>
      <vt:lpstr>1-Step Equations with multiplication</vt:lpstr>
      <vt:lpstr>Practice: 1-step Equations with multiplication</vt:lpstr>
      <vt:lpstr>1-Step Equations with division</vt:lpstr>
      <vt:lpstr>Practice: 1-step Equations with division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 1</cp:lastModifiedBy>
  <cp:revision>141</cp:revision>
  <dcterms:created xsi:type="dcterms:W3CDTF">2021-01-15T04:15:16Z</dcterms:created>
  <dcterms:modified xsi:type="dcterms:W3CDTF">2023-11-06T03:18:41Z</dcterms:modified>
</cp:coreProperties>
</file>