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58" r:id="rId5"/>
    <p:sldId id="262" r:id="rId6"/>
    <p:sldId id="287" r:id="rId7"/>
    <p:sldId id="271" r:id="rId8"/>
    <p:sldId id="269" r:id="rId9"/>
    <p:sldId id="270" r:id="rId10"/>
    <p:sldId id="290" r:id="rId11"/>
    <p:sldId id="261" r:id="rId12"/>
    <p:sldId id="272" r:id="rId13"/>
    <p:sldId id="273" r:id="rId14"/>
    <p:sldId id="294" r:id="rId15"/>
    <p:sldId id="291" r:id="rId16"/>
    <p:sldId id="293" r:id="rId17"/>
    <p:sldId id="295" r:id="rId18"/>
    <p:sldId id="296" r:id="rId19"/>
    <p:sldId id="297" r:id="rId20"/>
    <p:sldId id="292" r:id="rId21"/>
    <p:sldId id="264" r:id="rId22"/>
    <p:sldId id="274" r:id="rId23"/>
    <p:sldId id="275" r:id="rId24"/>
    <p:sldId id="277" r:id="rId25"/>
    <p:sldId id="276" r:id="rId26"/>
    <p:sldId id="279" r:id="rId27"/>
    <p:sldId id="280" r:id="rId28"/>
    <p:sldId id="281" r:id="rId29"/>
    <p:sldId id="282" r:id="rId30"/>
    <p:sldId id="278" r:id="rId31"/>
    <p:sldId id="25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3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5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9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6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5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2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9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2B8AF20-CA48-4A97-B649-F2DA9A691CB8}" type="datetimeFigureOut">
              <a:rPr lang="en-US" smtClean="0"/>
              <a:t>22-Aug-24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78EBA0A-7E39-485B-908D-992F3E9FDEE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insidestory.health/advise-the-public-and-professional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building-illustration-sky-architecture-skyscraper-city-urban-wallpaper-awigc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ld_-_warm_air_circulation_in_a_room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558289/silhouette-skyline-illustrat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A493-9C97-F331-23E3-B08D57BC1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Strategi Desain </a:t>
            </a:r>
            <a:r>
              <a:rPr lang="en-US" dirty="0" err="1"/>
              <a:t>Penghawaan</a:t>
            </a:r>
            <a:r>
              <a:rPr lang="en-US" dirty="0"/>
              <a:t> </a:t>
            </a:r>
            <a:r>
              <a:rPr lang="en-US" dirty="0" err="1"/>
              <a:t>Alami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BD00F-2CD0-651B-D297-6D1EF1849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PERTEMUAN 7</a:t>
            </a:r>
          </a:p>
          <a:p>
            <a:endParaRPr lang="en-US" dirty="0"/>
          </a:p>
          <a:p>
            <a:r>
              <a:rPr lang="en-US" dirty="0"/>
              <a:t>T.A. 2024/2025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AC0587-AA68-66B9-4D22-064413B7E77C}"/>
              </a:ext>
            </a:extLst>
          </p:cNvPr>
          <p:cNvSpPr txBox="1">
            <a:spLocks/>
          </p:cNvSpPr>
          <p:nvPr/>
        </p:nvSpPr>
        <p:spPr>
          <a:xfrm>
            <a:off x="4881282" y="6288706"/>
            <a:ext cx="3348318" cy="474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By: SAUFA YARDHA MOERNI, ST, MT</a:t>
            </a:r>
          </a:p>
        </p:txBody>
      </p:sp>
    </p:spTree>
    <p:extLst>
      <p:ext uri="{BB962C8B-B14F-4D97-AF65-F5344CB8AC3E}">
        <p14:creationId xmlns:p14="http://schemas.microsoft.com/office/powerpoint/2010/main" val="64440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LOKASI DAN ORIENTASI BANGUNAN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E4E90-7B23-C4DF-4856-9FA6606A8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25" y="1335024"/>
            <a:ext cx="4460277" cy="5205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3E3BC-AA43-E3CB-57B0-CC8FEF6F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16" y="1335024"/>
            <a:ext cx="1091453" cy="1091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C17528-F33F-2D32-E405-E6F8D5687493}"/>
              </a:ext>
            </a:extLst>
          </p:cNvPr>
          <p:cNvSpPr txBox="1"/>
          <p:nvPr/>
        </p:nvSpPr>
        <p:spPr>
          <a:xfrm>
            <a:off x="8529916" y="2626659"/>
            <a:ext cx="3393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di </a:t>
            </a:r>
            <a:r>
              <a:rPr lang="en-US" dirty="0" err="1"/>
              <a:t>samping</a:t>
            </a:r>
            <a:r>
              <a:rPr lang="en-US" dirty="0"/>
              <a:t>!</a:t>
            </a:r>
          </a:p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ideal,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terpanjang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menghadap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dan barat. </a:t>
            </a:r>
          </a:p>
          <a:p>
            <a:endParaRPr lang="en-US" dirty="0"/>
          </a:p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barat?</a:t>
            </a:r>
          </a:p>
        </p:txBody>
      </p:sp>
    </p:spTree>
    <p:extLst>
      <p:ext uri="{BB962C8B-B14F-4D97-AF65-F5344CB8AC3E}">
        <p14:creationId xmlns:p14="http://schemas.microsoft.com/office/powerpoint/2010/main" val="194410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10672" cy="1499616"/>
          </a:xfrm>
        </p:spPr>
        <p:txBody>
          <a:bodyPr/>
          <a:lstStyle/>
          <a:p>
            <a:r>
              <a:rPr lang="en-US" dirty="0"/>
              <a:t>STRATEGI DESAIN – BENTUK DAN DIMENSI BANGUNAN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54" y="1721224"/>
            <a:ext cx="4686390" cy="51367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BANGUNAN HARUS TIPIS UNTUK DAPAT MENGALIRKAN PENGHAWAAN ALAMI KE SELURUH BAGIAN.</a:t>
            </a:r>
          </a:p>
          <a:p>
            <a:r>
              <a:rPr lang="en-US" dirty="0"/>
              <a:t>PARAMETER BANGUNAN ‘TIPIS’ : TEBAL 12 – 15 METER.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C223F-4879-8C9D-DFDC-A1FF923AB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99" y="1645609"/>
            <a:ext cx="6489523" cy="495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92743" cy="1499616"/>
          </a:xfrm>
        </p:spPr>
        <p:txBody>
          <a:bodyPr/>
          <a:lstStyle/>
          <a:p>
            <a:r>
              <a:rPr lang="en-US" dirty="0"/>
              <a:t>STRATEGI DESAIN – BENTUK DAN DIMENSI BANGUNAN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‘</a:t>
            </a:r>
            <a:r>
              <a:rPr lang="en-US" dirty="0" err="1"/>
              <a:t>membagi</a:t>
            </a:r>
            <a:r>
              <a:rPr lang="en-US" dirty="0"/>
              <a:t>’ </a:t>
            </a:r>
            <a:r>
              <a:rPr lang="en-US" dirty="0" err="1"/>
              <a:t>bangunan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618565" y="6061537"/>
            <a:ext cx="494062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TAMAN DALAM</a:t>
            </a:r>
            <a:endParaRPr lang="en-US" sz="4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037921-6DA4-FE25-9A16-0D7C95EF5B59}"/>
              </a:ext>
            </a:extLst>
          </p:cNvPr>
          <p:cNvSpPr txBox="1">
            <a:spLocks/>
          </p:cNvSpPr>
          <p:nvPr/>
        </p:nvSpPr>
        <p:spPr>
          <a:xfrm>
            <a:off x="747480" y="1960425"/>
            <a:ext cx="8046895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Hal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ideal: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4D620-7055-BE7D-FDE1-8951233E3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0" y="2513863"/>
            <a:ext cx="7144117" cy="34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92743" cy="1499616"/>
          </a:xfrm>
        </p:spPr>
        <p:txBody>
          <a:bodyPr/>
          <a:lstStyle/>
          <a:p>
            <a:r>
              <a:rPr lang="en-US" dirty="0"/>
              <a:t>STRATEGI DESAIN – BENTUK DAN DIMENSI BANGUNAN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Membuat</a:t>
            </a:r>
            <a:r>
              <a:rPr lang="en-US" dirty="0"/>
              <a:t> atrium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skylight</a:t>
            </a:r>
            <a:r>
              <a:rPr lang="en-US" dirty="0"/>
              <a:t> </a:t>
            </a:r>
            <a:r>
              <a:rPr lang="en-US" dirty="0" err="1"/>
              <a:t>mekanis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berlantai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627530" y="5993979"/>
            <a:ext cx="494062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ATRIUM DENGAN SKYLIGHT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037921-6DA4-FE25-9A16-0D7C95EF5B59}"/>
              </a:ext>
            </a:extLst>
          </p:cNvPr>
          <p:cNvSpPr txBox="1">
            <a:spLocks/>
          </p:cNvSpPr>
          <p:nvPr/>
        </p:nvSpPr>
        <p:spPr>
          <a:xfrm>
            <a:off x="747480" y="1960425"/>
            <a:ext cx="8046895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Hal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ideal: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0D791-38D6-7A07-A89C-89F2769B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0" y="2528047"/>
            <a:ext cx="5654257" cy="34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2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231C-FAE2-77BD-C107-5C21ED3B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58A85-791C-2365-F273-6851F4D77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7" y="268941"/>
            <a:ext cx="9957226" cy="6492941"/>
          </a:xfrm>
        </p:spPr>
      </p:pic>
    </p:spTree>
    <p:extLst>
      <p:ext uri="{BB962C8B-B14F-4D97-AF65-F5344CB8AC3E}">
        <p14:creationId xmlns:p14="http://schemas.microsoft.com/office/powerpoint/2010/main" val="189642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6EFC-EF23-A9E8-D6FD-0FE4292C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2D6EC4-9681-8A9B-7DEA-DF233A6CD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91"/>
            <a:ext cx="5071872" cy="597861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52519-FF6D-2127-D89F-A0C81F644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314" y="1317616"/>
            <a:ext cx="7122381" cy="39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76EFC-EF23-A9E8-D6FD-0FE4292C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B61279-ADDA-8EE4-6ACD-A3E029464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01600"/>
            <a:ext cx="8877300" cy="6654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8998D-19EB-FA9D-A0E3-FD4AA620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06EF4-2604-DBFA-B2D8-822EBDB7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4AE380-3B3C-A4A4-F162-060EF4BA8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6" y="103970"/>
            <a:ext cx="9672814" cy="6650060"/>
          </a:xfrm>
        </p:spPr>
      </p:pic>
    </p:spTree>
    <p:extLst>
      <p:ext uri="{BB962C8B-B14F-4D97-AF65-F5344CB8AC3E}">
        <p14:creationId xmlns:p14="http://schemas.microsoft.com/office/powerpoint/2010/main" val="39716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2B98-F6A0-2917-8B81-F0CFFDE5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3AAE44-1A08-DA36-266A-71553FD57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40" y="962451"/>
            <a:ext cx="7399647" cy="4933098"/>
          </a:xfrm>
        </p:spPr>
      </p:pic>
    </p:spTree>
    <p:extLst>
      <p:ext uri="{BB962C8B-B14F-4D97-AF65-F5344CB8AC3E}">
        <p14:creationId xmlns:p14="http://schemas.microsoft.com/office/powerpoint/2010/main" val="162730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01A8-63DB-C71D-8131-87E4D7A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091468-5194-9C23-BA6D-60E55CD3B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94" y="373850"/>
            <a:ext cx="8147065" cy="6110299"/>
          </a:xfrm>
        </p:spPr>
      </p:pic>
    </p:spTree>
    <p:extLst>
      <p:ext uri="{BB962C8B-B14F-4D97-AF65-F5344CB8AC3E}">
        <p14:creationId xmlns:p14="http://schemas.microsoft.com/office/powerpoint/2010/main" val="205839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071F-3B53-2322-5FCB-4FD9824F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PENGHAWAAN ALAMI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E3E3-19D4-9470-F5C6-5892186A3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48284"/>
            <a:ext cx="2902979" cy="173736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ALIRAN UDARA YANG BAIK AKAN MEMBERIKAN UDARA SEGAR PADA RUANGAN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FF1432-03EB-C097-8370-8DAC4FBF2795}"/>
              </a:ext>
            </a:extLst>
          </p:cNvPr>
          <p:cNvSpPr txBox="1">
            <a:spLocks/>
          </p:cNvSpPr>
          <p:nvPr/>
        </p:nvSpPr>
        <p:spPr>
          <a:xfrm>
            <a:off x="5421269" y="2848284"/>
            <a:ext cx="3039337" cy="17373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MENGURANGI AEROSOL YANG TERKONTAMINASI, MENETRALKAN VIRUS DAN BAKTERI DI UDARA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92BEA81D-0CA6-39D4-A11D-7A3690E4E5D5}"/>
              </a:ext>
            </a:extLst>
          </p:cNvPr>
          <p:cNvSpPr/>
          <p:nvPr/>
        </p:nvSpPr>
        <p:spPr>
          <a:xfrm>
            <a:off x="4061861" y="3247732"/>
            <a:ext cx="404261" cy="93365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586404BF-5F02-6615-8C79-9E072C003ABA}"/>
              </a:ext>
            </a:extLst>
          </p:cNvPr>
          <p:cNvSpPr/>
          <p:nvPr/>
        </p:nvSpPr>
        <p:spPr>
          <a:xfrm>
            <a:off x="4327839" y="3247732"/>
            <a:ext cx="404261" cy="93365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6B0744DD-6E20-E98A-8EEA-FBAA0D727802}"/>
              </a:ext>
            </a:extLst>
          </p:cNvPr>
          <p:cNvSpPr/>
          <p:nvPr/>
        </p:nvSpPr>
        <p:spPr>
          <a:xfrm>
            <a:off x="4589325" y="3247731"/>
            <a:ext cx="404261" cy="933651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E9E9DC7-EC71-300B-98C7-A09F430A982D}"/>
              </a:ext>
            </a:extLst>
          </p:cNvPr>
          <p:cNvSpPr/>
          <p:nvPr/>
        </p:nvSpPr>
        <p:spPr>
          <a:xfrm>
            <a:off x="8614611" y="3613492"/>
            <a:ext cx="933650" cy="228118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AB610C-917D-F5D8-D8BE-AD1D40AE621F}"/>
              </a:ext>
            </a:extLst>
          </p:cNvPr>
          <p:cNvSpPr txBox="1">
            <a:spLocks/>
          </p:cNvSpPr>
          <p:nvPr/>
        </p:nvSpPr>
        <p:spPr>
          <a:xfrm>
            <a:off x="5421269" y="5264866"/>
            <a:ext cx="3039337" cy="716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RUANGAN YANG SEHAT, MANUSIA SEHAT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B88B07-2622-7620-B28D-652638853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7289" y="259882"/>
            <a:ext cx="2881155" cy="2881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F127AA-1C75-7E93-934A-972AABE47C28}"/>
              </a:ext>
            </a:extLst>
          </p:cNvPr>
          <p:cNvSpPr txBox="1"/>
          <p:nvPr/>
        </p:nvSpPr>
        <p:spPr>
          <a:xfrm>
            <a:off x="10010916" y="3249766"/>
            <a:ext cx="19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hlinkClick r:id="rId3" tooltip="https://theinsidestory.health/advise-the-public-and-professional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048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ED17-28F5-34E9-7CD3-7E9F4A73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BBF93A-2439-6D73-2E97-885694075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11" y="47547"/>
            <a:ext cx="5132294" cy="6762906"/>
          </a:xfrm>
        </p:spPr>
      </p:pic>
    </p:spTree>
    <p:extLst>
      <p:ext uri="{BB962C8B-B14F-4D97-AF65-F5344CB8AC3E}">
        <p14:creationId xmlns:p14="http://schemas.microsoft.com/office/powerpoint/2010/main" val="1646262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TIPOLOGI JENDELA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22" y="1757083"/>
            <a:ext cx="10881002" cy="806824"/>
          </a:xfrm>
        </p:spPr>
        <p:txBody>
          <a:bodyPr/>
          <a:lstStyle/>
          <a:p>
            <a:r>
              <a:rPr lang="en-US" dirty="0"/>
              <a:t>TIPE BUKAAN AKAN MEMPENGARUHI LAJU ANGIN KE DALAM RUANGAN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DB9C5-159B-FA0C-0B42-86347E31C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" y="2388870"/>
            <a:ext cx="10514960" cy="36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2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TIPOLOGI JENDELA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4" y="1792942"/>
            <a:ext cx="10076331" cy="555811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PENEMPATAN JENDELA AKAN MEMPENGARUHI LAJU ANGIN KE DALAM RUANGAN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907BBE-95CF-4A20-AC84-08CC6FC96D9C}"/>
              </a:ext>
            </a:extLst>
          </p:cNvPr>
          <p:cNvSpPr txBox="1">
            <a:spLocks/>
          </p:cNvSpPr>
          <p:nvPr/>
        </p:nvSpPr>
        <p:spPr>
          <a:xfrm>
            <a:off x="593822" y="2528047"/>
            <a:ext cx="10721789" cy="272527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jendela</a:t>
            </a:r>
            <a:r>
              <a:rPr lang="en-US" sz="2400" dirty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bukaan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diletakkan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horizontal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vertikal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Tempatkan</a:t>
            </a:r>
            <a:r>
              <a:rPr lang="en-US" sz="2400" dirty="0"/>
              <a:t> </a:t>
            </a:r>
            <a:r>
              <a:rPr lang="en-US" sz="2400" dirty="0" err="1"/>
              <a:t>bukaan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Hindari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bukaan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r>
              <a:rPr lang="en-US" sz="2400" dirty="0"/>
              <a:t> yang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dekat</a:t>
            </a:r>
            <a:r>
              <a:rPr lang="en-US" sz="24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err="1"/>
              <a:t>Hindari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bukaan</a:t>
            </a:r>
            <a:r>
              <a:rPr lang="en-US" sz="2400" dirty="0"/>
              <a:t> yang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berseberangan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angin</a:t>
            </a:r>
            <a:r>
              <a:rPr lang="en-US" sz="2400" dirty="0"/>
              <a:t> yang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begitu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02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47E9EA-3085-2DBF-2138-4442E2C2844E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81065-6584-6BB8-85C1-2165ABDEE725}"/>
              </a:ext>
            </a:extLst>
          </p:cNvPr>
          <p:cNvSpPr txBox="1"/>
          <p:nvPr/>
        </p:nvSpPr>
        <p:spPr>
          <a:xfrm>
            <a:off x="7476565" y="2611710"/>
            <a:ext cx="4617899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CONTOH DESAIN YANG </a:t>
            </a:r>
            <a:r>
              <a:rPr lang="en-US" sz="2400" b="1" dirty="0">
                <a:solidFill>
                  <a:srgbClr val="FF0000"/>
                </a:solidFill>
              </a:rPr>
              <a:t>KURANG BAIK</a:t>
            </a:r>
            <a:r>
              <a:rPr lang="en-US" dirty="0"/>
              <a:t>: </a:t>
            </a:r>
          </a:p>
          <a:p>
            <a:pPr algn="r"/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bukaan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agar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udara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TIPOLOGI JENDELA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4" y="1792942"/>
            <a:ext cx="10076331" cy="555811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PENEMPATAN BUKAAN AKAN MEMPENGARUHI LAJU ANGIN KE DALAM RUANGAN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FC5B5-EF68-3D49-6734-6F5E2D70C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6211" r="9902" b="7143"/>
          <a:stretch/>
        </p:blipFill>
        <p:spPr bwMode="auto">
          <a:xfrm>
            <a:off x="618562" y="2527373"/>
            <a:ext cx="6368061" cy="3539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56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47E9EA-3085-2DBF-2138-4442E2C2844E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81065-6584-6BB8-85C1-2165ABDEE725}"/>
              </a:ext>
            </a:extLst>
          </p:cNvPr>
          <p:cNvSpPr txBox="1"/>
          <p:nvPr/>
        </p:nvSpPr>
        <p:spPr>
          <a:xfrm>
            <a:off x="7476565" y="2611710"/>
            <a:ext cx="4617899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CONTOH DESAIN</a:t>
            </a:r>
          </a:p>
          <a:p>
            <a:pPr algn="r"/>
            <a:r>
              <a:rPr lang="en-US" dirty="0"/>
              <a:t>HAL YANG </a:t>
            </a:r>
            <a:r>
              <a:rPr lang="en-US" b="1" dirty="0">
                <a:solidFill>
                  <a:srgbClr val="FF0000"/>
                </a:solidFill>
              </a:rPr>
              <a:t>BOLEH</a:t>
            </a:r>
            <a:r>
              <a:rPr lang="en-US" dirty="0"/>
              <a:t> DAN </a:t>
            </a:r>
            <a:r>
              <a:rPr lang="en-US" b="1" dirty="0">
                <a:solidFill>
                  <a:srgbClr val="FF0000"/>
                </a:solidFill>
              </a:rPr>
              <a:t>TIDAK BOLEH </a:t>
            </a:r>
            <a:r>
              <a:rPr lang="en-US" dirty="0"/>
              <a:t>DILAKUKAN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TIPOLOGI JENDELA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4" y="1792942"/>
            <a:ext cx="10076331" cy="555811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PENEMPATAN BUKAAN AKAN MEMPENGARUHI LAJU ANGIN KE DALAM RUANGAN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67A84B-F28D-9C93-8FF8-C0824BDFA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4" y="2528047"/>
            <a:ext cx="6122895" cy="408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47E9EA-3085-2DBF-2138-4442E2C2844E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81065-6584-6BB8-85C1-2165ABDEE725}"/>
              </a:ext>
            </a:extLst>
          </p:cNvPr>
          <p:cNvSpPr txBox="1"/>
          <p:nvPr/>
        </p:nvSpPr>
        <p:spPr>
          <a:xfrm>
            <a:off x="7476565" y="2611710"/>
            <a:ext cx="4617899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CONTOH DESAIN YANG </a:t>
            </a:r>
            <a:r>
              <a:rPr lang="en-US" sz="2400" b="1" dirty="0">
                <a:solidFill>
                  <a:srgbClr val="FF0000"/>
                </a:solidFill>
              </a:rPr>
              <a:t>BAIK</a:t>
            </a:r>
            <a:r>
              <a:rPr lang="en-US" dirty="0"/>
              <a:t>: </a:t>
            </a:r>
          </a:p>
          <a:p>
            <a:pPr algn="r"/>
            <a:r>
              <a:rPr lang="en-US" dirty="0" err="1"/>
              <a:t>Penempatan</a:t>
            </a:r>
            <a:r>
              <a:rPr lang="en-US" dirty="0"/>
              <a:t> </a:t>
            </a:r>
            <a:r>
              <a:rPr lang="en-US" dirty="0" err="1"/>
              <a:t>bukaan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juga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TIPOLOGI JENDELA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4" y="1792942"/>
            <a:ext cx="10076331" cy="555811"/>
          </a:xfr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PENEMPATAN BUKAAN AKAN MEMPENGARUHI LAJU ANGIN KE DALAM RUANGAN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98C7-3870-86EA-4999-2D084ED7F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5392" b="2578"/>
          <a:stretch/>
        </p:blipFill>
        <p:spPr bwMode="auto">
          <a:xfrm>
            <a:off x="1855694" y="2417750"/>
            <a:ext cx="2689412" cy="4182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75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7FFB4-BEB8-1669-B74F-7C84FA0E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40129" y="0"/>
            <a:ext cx="57518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5" y="1792942"/>
            <a:ext cx="5522260" cy="3756211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ELEMEN EKSTERNAL DAPAT MEMBATASI ATAU MENDUKUNG PROSES PENGALIRAN UDARA SEGAR KE DALAM BANGUNAN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ELEMEN EKSTERNAL DAPAT BERUPA VEGETASI, SHADING, BANGUNAN LAIN DI SEKITAR TAPAK, PAGAR ATAU STRUKTUR-STRUKTUR LAINNYA.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611710"/>
            <a:ext cx="6284259" cy="328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92743" cy="1499616"/>
          </a:xfrm>
        </p:spPr>
        <p:txBody>
          <a:bodyPr/>
          <a:lstStyle/>
          <a:p>
            <a:r>
              <a:rPr lang="en-US" dirty="0"/>
              <a:t>STRATEGI DESAIN – ELEMEN EKSTERNAL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Vegetasi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kanopi</a:t>
            </a:r>
            <a:r>
              <a:rPr lang="en-US" dirty="0"/>
              <a:t>/</a:t>
            </a:r>
            <a:r>
              <a:rPr lang="en-US" dirty="0" err="1"/>
              <a:t>daun</a:t>
            </a:r>
            <a:r>
              <a:rPr lang="en-US" dirty="0"/>
              <a:t> yang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bukaan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debit </a:t>
            </a:r>
            <a:r>
              <a:rPr lang="en-US" dirty="0" err="1"/>
              <a:t>angin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627530" y="5993979"/>
            <a:ext cx="696557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VEGETASI SEBAGAI PENGONTROL ANGIN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1A78A-D50A-E05C-78A6-D9D601B69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" y="2611710"/>
            <a:ext cx="8046896" cy="32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34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611710"/>
            <a:ext cx="6284259" cy="328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92743" cy="1499616"/>
          </a:xfrm>
        </p:spPr>
        <p:txBody>
          <a:bodyPr/>
          <a:lstStyle/>
          <a:p>
            <a:r>
              <a:rPr lang="en-US" dirty="0"/>
              <a:t>STRATEGI DESAIN – ELEMEN EKSTERNAL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Vegetasi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kanopi</a:t>
            </a:r>
            <a:r>
              <a:rPr lang="en-US" dirty="0"/>
              <a:t>/</a:t>
            </a:r>
            <a:r>
              <a:rPr lang="en-US" dirty="0" err="1"/>
              <a:t>daun</a:t>
            </a:r>
            <a:r>
              <a:rPr lang="en-US" dirty="0"/>
              <a:t> yang TIDAK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bukaan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memperlancar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627530" y="5993979"/>
            <a:ext cx="698350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VEGETASI SEBAGAI PENGONTROL ANGIN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6ED7B-C770-0900-51FC-C7493AF8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4" y="2611711"/>
            <a:ext cx="8139593" cy="328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85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611710"/>
            <a:ext cx="6284259" cy="3280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92743" cy="1499616"/>
          </a:xfrm>
        </p:spPr>
        <p:txBody>
          <a:bodyPr/>
          <a:lstStyle/>
          <a:p>
            <a:r>
              <a:rPr lang="en-US" dirty="0"/>
              <a:t>STRATEGI DESAIN – ELEMEN EKSTERNAL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Vegetasi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mengarahkan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agar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bangunan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627530" y="5993979"/>
            <a:ext cx="698350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VEGETASI SEBAGAI PENGONTROL ANGIN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5C9840-2F3D-C242-8ED0-484C41EB78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15185" b="17188"/>
          <a:stretch/>
        </p:blipFill>
        <p:spPr bwMode="auto">
          <a:xfrm>
            <a:off x="1140581" y="2202703"/>
            <a:ext cx="4767159" cy="3690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45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071F-3B53-2322-5FCB-4FD9824F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TUJUAN PENGHAWAAN ALAMI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FF1432-03EB-C097-8370-8DAC4FBF2795}"/>
              </a:ext>
            </a:extLst>
          </p:cNvPr>
          <p:cNvSpPr txBox="1">
            <a:spLocks/>
          </p:cNvSpPr>
          <p:nvPr/>
        </p:nvSpPr>
        <p:spPr>
          <a:xfrm>
            <a:off x="9090084" y="1825922"/>
            <a:ext cx="2941495" cy="13022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ALIRAN UDARA YANG TIDAK BAIK MENGAKIBATKAN UDARA TIDAK BERTUKAR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6F8091-905A-3696-8322-5DEED9BC4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92" y="1825922"/>
            <a:ext cx="8895012" cy="41417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A9E8BC-E134-9FDE-4C82-588065CEC7D9}"/>
              </a:ext>
            </a:extLst>
          </p:cNvPr>
          <p:cNvSpPr txBox="1"/>
          <p:nvPr/>
        </p:nvSpPr>
        <p:spPr>
          <a:xfrm>
            <a:off x="105236" y="5967662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commons.wikimedia.org/wiki/File:Cold_-_warm_air_circulation_in_a_room.sv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08C4894E-7299-00AC-3323-2F0937529E58}"/>
              </a:ext>
            </a:extLst>
          </p:cNvPr>
          <p:cNvSpPr/>
          <p:nvPr/>
        </p:nvSpPr>
        <p:spPr>
          <a:xfrm rot="5400000">
            <a:off x="10212404" y="3095008"/>
            <a:ext cx="577516" cy="1038576"/>
          </a:xfrm>
          <a:prstGeom prst="chevr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1F47C5-5742-A188-0F88-4AD7718A1432}"/>
              </a:ext>
            </a:extLst>
          </p:cNvPr>
          <p:cNvSpPr txBox="1">
            <a:spLocks/>
          </p:cNvSpPr>
          <p:nvPr/>
        </p:nvSpPr>
        <p:spPr>
          <a:xfrm>
            <a:off x="9090084" y="4100381"/>
            <a:ext cx="2941495" cy="7796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PENUMPUKAN CO2 DALAM RUANG</a:t>
            </a:r>
          </a:p>
        </p:txBody>
      </p:sp>
    </p:spTree>
    <p:extLst>
      <p:ext uri="{BB962C8B-B14F-4D97-AF65-F5344CB8AC3E}">
        <p14:creationId xmlns:p14="http://schemas.microsoft.com/office/powerpoint/2010/main" val="689104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47E9EA-3085-2DBF-2138-4442E2C2844E}"/>
              </a:ext>
            </a:extLst>
          </p:cNvPr>
          <p:cNvSpPr/>
          <p:nvPr/>
        </p:nvSpPr>
        <p:spPr>
          <a:xfrm>
            <a:off x="5352662" y="1644703"/>
            <a:ext cx="6839338" cy="42498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81065-6584-6BB8-85C1-2165ABDEE725}"/>
              </a:ext>
            </a:extLst>
          </p:cNvPr>
          <p:cNvSpPr txBox="1"/>
          <p:nvPr/>
        </p:nvSpPr>
        <p:spPr>
          <a:xfrm>
            <a:off x="7458636" y="1735208"/>
            <a:ext cx="4617899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i="1" dirty="0"/>
              <a:t>shading </a:t>
            </a:r>
            <a:r>
              <a:rPr lang="en-US" dirty="0"/>
              <a:t>pada </a:t>
            </a:r>
            <a:r>
              <a:rPr lang="en-US" dirty="0" err="1"/>
              <a:t>bukaan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dan debit </a:t>
            </a:r>
            <a:r>
              <a:rPr lang="en-US" dirty="0" err="1"/>
              <a:t>angin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ruangan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eksternal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2D4CEA-70A8-BED8-B523-174AFFBA9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b="24965"/>
          <a:stretch/>
        </p:blipFill>
        <p:spPr bwMode="auto">
          <a:xfrm>
            <a:off x="899698" y="1644703"/>
            <a:ext cx="4328534" cy="4523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64E486-BEC2-9E42-4C35-5110E31F8205}"/>
              </a:ext>
            </a:extLst>
          </p:cNvPr>
          <p:cNvSpPr txBox="1"/>
          <p:nvPr/>
        </p:nvSpPr>
        <p:spPr>
          <a:xfrm>
            <a:off x="627530" y="5993979"/>
            <a:ext cx="698350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SHADING SEBAGAI PENGONTROL ANGIN</a:t>
            </a:r>
          </a:p>
        </p:txBody>
      </p:sp>
    </p:spTree>
    <p:extLst>
      <p:ext uri="{BB962C8B-B14F-4D97-AF65-F5344CB8AC3E}">
        <p14:creationId xmlns:p14="http://schemas.microsoft.com/office/powerpoint/2010/main" val="106251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0AADCA-0397-3888-9563-AA1FBD11E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83342" y="332908"/>
            <a:ext cx="9547411" cy="204273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ahnschrift SemiLight SemiConde" panose="020B0502040204020203" pitchFamily="34" charset="0"/>
              </a:rPr>
              <a:t>MESKI SUDAH DIDESAIN DENGAN BAIK, KETERCAPAIAN SUHU UNTUK KENYAMANAN TERMAL TIDAK AKAN BISA DICAPAI 100%</a:t>
            </a:r>
          </a:p>
          <a:p>
            <a:pPr algn="ctr"/>
            <a:endParaRPr lang="en-US" sz="4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LOKASI &amp; ORIENTASI BANGUNAN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F3AEC-E7BE-941B-4A90-A9D174A9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0526" r="32026" b="16842"/>
          <a:stretch/>
        </p:blipFill>
        <p:spPr>
          <a:xfrm>
            <a:off x="731520" y="1836018"/>
            <a:ext cx="6839552" cy="49810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F63316-163D-3933-66DB-2A1C6E6CFE5F}"/>
              </a:ext>
            </a:extLst>
          </p:cNvPr>
          <p:cNvSpPr txBox="1">
            <a:spLocks/>
          </p:cNvSpPr>
          <p:nvPr/>
        </p:nvSpPr>
        <p:spPr>
          <a:xfrm>
            <a:off x="7802704" y="1836019"/>
            <a:ext cx="2941495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SOLAR HEAT GAIN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BD9134-381D-2EAA-EA2B-6E13780FDF15}"/>
              </a:ext>
            </a:extLst>
          </p:cNvPr>
          <p:cNvSpPr txBox="1">
            <a:spLocks/>
          </p:cNvSpPr>
          <p:nvPr/>
        </p:nvSpPr>
        <p:spPr>
          <a:xfrm>
            <a:off x="7802703" y="2487169"/>
            <a:ext cx="2941495" cy="1049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DAYA SERAPAN ENERGI PANAS DARI RADIASI MATAHARI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A4413A3-98E5-5D9E-F6FB-0ED64E802E89}"/>
              </a:ext>
            </a:extLst>
          </p:cNvPr>
          <p:cNvSpPr/>
          <p:nvPr/>
        </p:nvSpPr>
        <p:spPr>
          <a:xfrm rot="5400000">
            <a:off x="9114633" y="3403492"/>
            <a:ext cx="317634" cy="750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31B552-AD38-C312-C74C-71642FEB9ED8}"/>
              </a:ext>
            </a:extLst>
          </p:cNvPr>
          <p:cNvSpPr txBox="1">
            <a:spLocks/>
          </p:cNvSpPr>
          <p:nvPr/>
        </p:nvSpPr>
        <p:spPr>
          <a:xfrm>
            <a:off x="7863680" y="4119129"/>
            <a:ext cx="2941495" cy="19351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MEMPENGARUHI ORIENTASI BANGUNAN DAN POSISI SERTA UKURAN BUKAAN</a:t>
            </a:r>
          </a:p>
        </p:txBody>
      </p:sp>
    </p:spTree>
    <p:extLst>
      <p:ext uri="{BB962C8B-B14F-4D97-AF65-F5344CB8AC3E}">
        <p14:creationId xmlns:p14="http://schemas.microsoft.com/office/powerpoint/2010/main" val="414664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966601" cy="1499616"/>
          </a:xfrm>
        </p:spPr>
        <p:txBody>
          <a:bodyPr/>
          <a:lstStyle/>
          <a:p>
            <a:r>
              <a:rPr lang="en-US" dirty="0"/>
              <a:t>STRATEGI DESAIN – LOKASI &amp; ORIENTASI BANGUNAN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F63316-163D-3933-66DB-2A1C6E6CFE5F}"/>
              </a:ext>
            </a:extLst>
          </p:cNvPr>
          <p:cNvSpPr txBox="1">
            <a:spLocks/>
          </p:cNvSpPr>
          <p:nvPr/>
        </p:nvSpPr>
        <p:spPr>
          <a:xfrm>
            <a:off x="7802704" y="1836019"/>
            <a:ext cx="2941495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SOLAR HEAT GAIN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BD9134-381D-2EAA-EA2B-6E13780FDF15}"/>
              </a:ext>
            </a:extLst>
          </p:cNvPr>
          <p:cNvSpPr txBox="1">
            <a:spLocks/>
          </p:cNvSpPr>
          <p:nvPr/>
        </p:nvSpPr>
        <p:spPr>
          <a:xfrm>
            <a:off x="7802703" y="2487169"/>
            <a:ext cx="2941495" cy="1049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DAYA SERAPAN ENERGI PANAS DARI RADIASI MATAHARI 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A4413A3-98E5-5D9E-F6FB-0ED64E802E89}"/>
              </a:ext>
            </a:extLst>
          </p:cNvPr>
          <p:cNvSpPr/>
          <p:nvPr/>
        </p:nvSpPr>
        <p:spPr>
          <a:xfrm rot="5400000">
            <a:off x="9114633" y="3403492"/>
            <a:ext cx="317634" cy="7507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31B552-AD38-C312-C74C-71642FEB9ED8}"/>
              </a:ext>
            </a:extLst>
          </p:cNvPr>
          <p:cNvSpPr txBox="1">
            <a:spLocks/>
          </p:cNvSpPr>
          <p:nvPr/>
        </p:nvSpPr>
        <p:spPr>
          <a:xfrm>
            <a:off x="7863680" y="4119129"/>
            <a:ext cx="2941495" cy="19351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MEMPENGARUHI ORIENTASI BANGUNAN DAN POSISI SERTA UKURAN BUKAAN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BE2BE0-E1FD-1FF2-35C3-092DFE7F3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t="2392" r="3362" b="2726"/>
          <a:stretch/>
        </p:blipFill>
        <p:spPr>
          <a:xfrm>
            <a:off x="1162330" y="1932432"/>
            <a:ext cx="6453934" cy="47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0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LOKASI &amp; ORIENTASI BANGUNAN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F3AEC-E7BE-941B-4A90-A9D174A95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10526" r="32026" b="16842"/>
          <a:stretch/>
        </p:blipFill>
        <p:spPr>
          <a:xfrm>
            <a:off x="731520" y="1836018"/>
            <a:ext cx="6839552" cy="49810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31B552-AD38-C312-C74C-71642FEB9ED8}"/>
              </a:ext>
            </a:extLst>
          </p:cNvPr>
          <p:cNvSpPr txBox="1">
            <a:spLocks/>
          </p:cNvSpPr>
          <p:nvPr/>
        </p:nvSpPr>
        <p:spPr>
          <a:xfrm>
            <a:off x="8016080" y="1778268"/>
            <a:ext cx="2941495" cy="19351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BERDASARKAN DATA INI, BAGAIMANA POSISI BANGUNAN YANG BAIK TERHADAP ARAH MATA ANGIN?</a:t>
            </a:r>
          </a:p>
        </p:txBody>
      </p:sp>
    </p:spTree>
    <p:extLst>
      <p:ext uri="{BB962C8B-B14F-4D97-AF65-F5344CB8AC3E}">
        <p14:creationId xmlns:p14="http://schemas.microsoft.com/office/powerpoint/2010/main" val="359090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04B09D-10D7-0544-AA9A-EEF85A6AE6CB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9966601" cy="1499616"/>
          </a:xfrm>
        </p:spPr>
        <p:txBody>
          <a:bodyPr/>
          <a:lstStyle/>
          <a:p>
            <a:r>
              <a:rPr lang="en-US" dirty="0"/>
              <a:t>STRATEGI DESAIN – LOKASI &amp; ORIENTASI BANGUNAN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44631-EB6D-EBE3-201B-9443F94D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F63316-163D-3933-66DB-2A1C6E6CFE5F}"/>
              </a:ext>
            </a:extLst>
          </p:cNvPr>
          <p:cNvSpPr txBox="1">
            <a:spLocks/>
          </p:cNvSpPr>
          <p:nvPr/>
        </p:nvSpPr>
        <p:spPr>
          <a:xfrm>
            <a:off x="747481" y="1960425"/>
            <a:ext cx="7392472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Hal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ideal: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4E8C4-D9A0-36D2-1998-D076F342B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8" y="2480635"/>
            <a:ext cx="8560453" cy="351334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CF95EF-7ACF-A0C6-CA00-6A9060CDB055}"/>
              </a:ext>
            </a:extLst>
          </p:cNvPr>
          <p:cNvSpPr txBox="1"/>
          <p:nvPr/>
        </p:nvSpPr>
        <p:spPr>
          <a:xfrm>
            <a:off x="9055428" y="2611710"/>
            <a:ext cx="303903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vegetasi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mikro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941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LOKASI DAN ORIENTASI BANGUNAN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Vegetasi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, perdu,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rambat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vertical garden.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5907741" y="6125834"/>
            <a:ext cx="632908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TAMAN VERTIKAL (VERTICAL GARDEN)</a:t>
            </a:r>
            <a:endParaRPr lang="en-US" sz="4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5784F-87A7-777F-E604-49C9B08E3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0"/>
          <a:stretch/>
        </p:blipFill>
        <p:spPr>
          <a:xfrm>
            <a:off x="12370" y="2528047"/>
            <a:ext cx="5907741" cy="432995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659827-D4AA-0F54-CC3E-26523E996A66}"/>
              </a:ext>
            </a:extLst>
          </p:cNvPr>
          <p:cNvSpPr txBox="1">
            <a:spLocks/>
          </p:cNvSpPr>
          <p:nvPr/>
        </p:nvSpPr>
        <p:spPr>
          <a:xfrm>
            <a:off x="747481" y="1960425"/>
            <a:ext cx="7392472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Hal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ideal:</a:t>
            </a:r>
          </a:p>
        </p:txBody>
      </p:sp>
    </p:spTree>
    <p:extLst>
      <p:ext uri="{BB962C8B-B14F-4D97-AF65-F5344CB8AC3E}">
        <p14:creationId xmlns:p14="http://schemas.microsoft.com/office/powerpoint/2010/main" val="645325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55437C-180E-2523-7652-AF8A23A064D1}"/>
              </a:ext>
            </a:extLst>
          </p:cNvPr>
          <p:cNvSpPr/>
          <p:nvPr/>
        </p:nvSpPr>
        <p:spPr>
          <a:xfrm>
            <a:off x="5907741" y="2528047"/>
            <a:ext cx="6284259" cy="3465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4C2CC-C8BD-EC68-AE57-71E77AF2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 DESAIN – LOKASI DAN ORIENTASI BANGUNAN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483FA-D2ED-1E6F-89F9-4F074884D45C}"/>
              </a:ext>
            </a:extLst>
          </p:cNvPr>
          <p:cNvSpPr txBox="1"/>
          <p:nvPr/>
        </p:nvSpPr>
        <p:spPr>
          <a:xfrm>
            <a:off x="9055428" y="2611710"/>
            <a:ext cx="3039036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/>
              <a:t>DESAIN: </a:t>
            </a:r>
          </a:p>
          <a:p>
            <a:pPr algn="r"/>
            <a:r>
              <a:rPr lang="en-US" dirty="0" err="1"/>
              <a:t>Vegetasi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, perdu,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rambat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vertical garden.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E202D-8F82-AAD0-5591-C725C7167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047"/>
            <a:ext cx="6186723" cy="34659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C8C36-1142-5D8C-D2B7-927D251BB66E}"/>
              </a:ext>
            </a:extLst>
          </p:cNvPr>
          <p:cNvSpPr txBox="1"/>
          <p:nvPr/>
        </p:nvSpPr>
        <p:spPr>
          <a:xfrm>
            <a:off x="6186723" y="5347648"/>
            <a:ext cx="3039036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LEE KWAN YEW </a:t>
            </a:r>
          </a:p>
          <a:p>
            <a:r>
              <a:rPr lang="en-US" i="1" dirty="0"/>
              <a:t>Vernonia elliptica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779-C5CA-9914-3FD9-E767C164744E}"/>
              </a:ext>
            </a:extLst>
          </p:cNvPr>
          <p:cNvSpPr txBox="1"/>
          <p:nvPr/>
        </p:nvSpPr>
        <p:spPr>
          <a:xfrm>
            <a:off x="0" y="6083251"/>
            <a:ext cx="4940629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TANAMAN RAMBAT</a:t>
            </a:r>
            <a:endParaRPr lang="en-US" sz="4000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037921-6DA4-FE25-9A16-0D7C95EF5B59}"/>
              </a:ext>
            </a:extLst>
          </p:cNvPr>
          <p:cNvSpPr txBox="1">
            <a:spLocks/>
          </p:cNvSpPr>
          <p:nvPr/>
        </p:nvSpPr>
        <p:spPr>
          <a:xfrm>
            <a:off x="747481" y="1960425"/>
            <a:ext cx="7392472" cy="4499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Hal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orientasi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ideal:</a:t>
            </a:r>
          </a:p>
        </p:txBody>
      </p:sp>
    </p:spTree>
    <p:extLst>
      <p:ext uri="{BB962C8B-B14F-4D97-AF65-F5344CB8AC3E}">
        <p14:creationId xmlns:p14="http://schemas.microsoft.com/office/powerpoint/2010/main" val="3436805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1563</TotalTime>
  <Words>724</Words>
  <Application>Microsoft Office PowerPoint</Application>
  <PresentationFormat>Widescreen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Bahnschrift SemiLight SemiConde</vt:lpstr>
      <vt:lpstr>Tw Cen MT</vt:lpstr>
      <vt:lpstr>Tw Cen MT Condensed</vt:lpstr>
      <vt:lpstr>Wingdings</vt:lpstr>
      <vt:lpstr>Wingdings 3</vt:lpstr>
      <vt:lpstr>Integral</vt:lpstr>
      <vt:lpstr>Strategi Desain Penghawaan Alami</vt:lpstr>
      <vt:lpstr>TUJUAN PENGHAWAAN ALAMI</vt:lpstr>
      <vt:lpstr>TUJUAN PENGHAWAAN ALAMI</vt:lpstr>
      <vt:lpstr>STRATEGI DESAIN – LOKASI &amp; ORIENTASI BANGUNAN</vt:lpstr>
      <vt:lpstr>STRATEGI DESAIN – LOKASI &amp; ORIENTASI BANGUNAN</vt:lpstr>
      <vt:lpstr>STRATEGI DESAIN – LOKASI &amp; ORIENTASI BANGUNAN</vt:lpstr>
      <vt:lpstr>STRATEGI DESAIN – LOKASI &amp; ORIENTASI BANGUNAN</vt:lpstr>
      <vt:lpstr>STRATEGI DESAIN – LOKASI DAN ORIENTASI BANGUNAN</vt:lpstr>
      <vt:lpstr>STRATEGI DESAIN – LOKASI DAN ORIENTASI BANGUNAN</vt:lpstr>
      <vt:lpstr>STRATEGI DESAIN – LOKASI DAN ORIENTASI BANGUNAN</vt:lpstr>
      <vt:lpstr>STRATEGI DESAIN – BENTUK DAN DIMENSI BANGUNAN</vt:lpstr>
      <vt:lpstr>STRATEGI DESAIN – BENTUK DAN DIMENSI BANGUNAN</vt:lpstr>
      <vt:lpstr>STRATEGI DESAIN – BENTUK DAN DIMENSI BANGUNAN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 DESAIN – TIPOLOGI JENDELA</vt:lpstr>
      <vt:lpstr>STRATEGI DESAIN – TIPOLOGI JENDELA</vt:lpstr>
      <vt:lpstr>STRATEGI DESAIN – TIPOLOGI JENDELA</vt:lpstr>
      <vt:lpstr>STRATEGI DESAIN – TIPOLOGI JENDELA</vt:lpstr>
      <vt:lpstr>STRATEGI DESAIN – TIPOLOGI JENDELA</vt:lpstr>
      <vt:lpstr>STRATEGI DESAIN – elemen eksternal</vt:lpstr>
      <vt:lpstr>STRATEGI DESAIN – ELEMEN EKSTERNAL</vt:lpstr>
      <vt:lpstr>STRATEGI DESAIN – ELEMEN EKSTERNAL</vt:lpstr>
      <vt:lpstr>STRATEGI DESAIN – ELEMEN EKSTERNAL</vt:lpstr>
      <vt:lpstr>STRATEGI DESAIN – elemen eksternal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Desain Penghawaan Alami</dc:title>
  <dc:creator>SAUFA YARDHA MOERNI</dc:creator>
  <cp:lastModifiedBy>SAUFA YARDHA MOERNI</cp:lastModifiedBy>
  <cp:revision>33</cp:revision>
  <dcterms:created xsi:type="dcterms:W3CDTF">2022-11-28T10:29:48Z</dcterms:created>
  <dcterms:modified xsi:type="dcterms:W3CDTF">2024-08-22T03:28:04Z</dcterms:modified>
</cp:coreProperties>
</file>