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Poppins" panose="00000500000000000000" pitchFamily="2" charset="0"/>
      <p:regular r:id="rId24"/>
      <p:bold r:id="rId25"/>
      <p:italic r:id="rId26"/>
      <p:boldItalic r:id="rId27"/>
    </p:embeddedFont>
    <p:embeddedFont>
      <p:font typeface="Poppins Bold" panose="00000800000000000000" charset="0"/>
      <p:regular r:id="rId28"/>
      <p:bold r:id="rId29"/>
    </p:embeddedFont>
    <p:embeddedFont>
      <p:font typeface="Poppins Italics" panose="020B0604020202020204" charset="0"/>
      <p:regular r:id="rId30"/>
    </p:embeddedFont>
    <p:embeddedFont>
      <p:font typeface="Poppins Semi-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7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svg"/><Relationship Id="rId7" Type="http://schemas.openxmlformats.org/officeDocument/2006/relationships/image" Target="../media/image3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79584" t="-804" r="-9577" b="-8441"/>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57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63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grpSp>
        <p:nvGrpSpPr>
          <p:cNvPr id="24" name="Group 24"/>
          <p:cNvGrpSpPr/>
          <p:nvPr/>
        </p:nvGrpSpPr>
        <p:grpSpPr>
          <a:xfrm>
            <a:off x="833562" y="741356"/>
            <a:ext cx="7500401" cy="1586892"/>
            <a:chOff x="0" y="0"/>
            <a:chExt cx="10000535" cy="2115856"/>
          </a:xfrm>
        </p:grpSpPr>
        <p:sp>
          <p:nvSpPr>
            <p:cNvPr id="25" name="Freeform 25"/>
            <p:cNvSpPr/>
            <p:nvPr/>
          </p:nvSpPr>
          <p:spPr>
            <a:xfrm>
              <a:off x="0" y="259078"/>
              <a:ext cx="1689169" cy="1689169"/>
            </a:xfrm>
            <a:custGeom>
              <a:avLst/>
              <a:gdLst/>
              <a:ahLst/>
              <a:cxnLst/>
              <a:rect l="l" t="t" r="r" b="b"/>
              <a:pathLst>
                <a:path w="1689169" h="1689169">
                  <a:moveTo>
                    <a:pt x="0" y="0"/>
                  </a:moveTo>
                  <a:lnTo>
                    <a:pt x="1689169" y="0"/>
                  </a:lnTo>
                  <a:lnTo>
                    <a:pt x="1689169" y="1689170"/>
                  </a:lnTo>
                  <a:lnTo>
                    <a:pt x="0" y="1689170"/>
                  </a:lnTo>
                  <a:lnTo>
                    <a:pt x="0" y="0"/>
                  </a:lnTo>
                  <a:close/>
                </a:path>
              </a:pathLst>
            </a:custGeom>
            <a:blipFill>
              <a:blip r:embed="rId5"/>
              <a:stretch>
                <a:fillRect/>
              </a:stretch>
            </a:blipFill>
          </p:spPr>
        </p:sp>
        <p:sp>
          <p:nvSpPr>
            <p:cNvPr id="26" name="Freeform 26"/>
            <p:cNvSpPr/>
            <p:nvPr/>
          </p:nvSpPr>
          <p:spPr>
            <a:xfrm>
              <a:off x="2060836" y="259078"/>
              <a:ext cx="3029814" cy="1614323"/>
            </a:xfrm>
            <a:custGeom>
              <a:avLst/>
              <a:gdLst/>
              <a:ahLst/>
              <a:cxnLst/>
              <a:rect l="l" t="t" r="r" b="b"/>
              <a:pathLst>
                <a:path w="3029814" h="1614323">
                  <a:moveTo>
                    <a:pt x="0" y="0"/>
                  </a:moveTo>
                  <a:lnTo>
                    <a:pt x="3029814" y="0"/>
                  </a:lnTo>
                  <a:lnTo>
                    <a:pt x="3029814" y="1614323"/>
                  </a:lnTo>
                  <a:lnTo>
                    <a:pt x="0" y="1614323"/>
                  </a:lnTo>
                  <a:lnTo>
                    <a:pt x="0" y="0"/>
                  </a:lnTo>
                  <a:close/>
                </a:path>
              </a:pathLst>
            </a:custGeom>
            <a:blipFill>
              <a:blip r:embed="rId6"/>
              <a:stretch>
                <a:fillRect/>
              </a:stretch>
            </a:blipFill>
          </p:spPr>
        </p:sp>
        <p:sp>
          <p:nvSpPr>
            <p:cNvPr id="27" name="Freeform 27"/>
            <p:cNvSpPr/>
            <p:nvPr/>
          </p:nvSpPr>
          <p:spPr>
            <a:xfrm>
              <a:off x="5403060" y="0"/>
              <a:ext cx="2115856" cy="2115856"/>
            </a:xfrm>
            <a:custGeom>
              <a:avLst/>
              <a:gdLst/>
              <a:ahLst/>
              <a:cxnLst/>
              <a:rect l="l" t="t" r="r" b="b"/>
              <a:pathLst>
                <a:path w="2115856" h="2115856">
                  <a:moveTo>
                    <a:pt x="0" y="0"/>
                  </a:moveTo>
                  <a:lnTo>
                    <a:pt x="2115856" y="0"/>
                  </a:lnTo>
                  <a:lnTo>
                    <a:pt x="2115856" y="2115856"/>
                  </a:lnTo>
                  <a:lnTo>
                    <a:pt x="0" y="2115856"/>
                  </a:lnTo>
                  <a:lnTo>
                    <a:pt x="0" y="0"/>
                  </a:lnTo>
                  <a:close/>
                </a:path>
              </a:pathLst>
            </a:custGeom>
            <a:blipFill>
              <a:blip r:embed="rId7"/>
              <a:stretch>
                <a:fillRect/>
              </a:stretch>
            </a:blipFill>
          </p:spPr>
        </p:sp>
        <p:sp>
          <p:nvSpPr>
            <p:cNvPr id="28" name="Freeform 28"/>
            <p:cNvSpPr/>
            <p:nvPr/>
          </p:nvSpPr>
          <p:spPr>
            <a:xfrm>
              <a:off x="7831326" y="54141"/>
              <a:ext cx="2169209" cy="2007574"/>
            </a:xfrm>
            <a:custGeom>
              <a:avLst/>
              <a:gdLst/>
              <a:ahLst/>
              <a:cxnLst/>
              <a:rect l="l" t="t" r="r" b="b"/>
              <a:pathLst>
                <a:path w="2169209" h="2007574">
                  <a:moveTo>
                    <a:pt x="0" y="0"/>
                  </a:moveTo>
                  <a:lnTo>
                    <a:pt x="2169209" y="0"/>
                  </a:lnTo>
                  <a:lnTo>
                    <a:pt x="2169209" y="2007574"/>
                  </a:lnTo>
                  <a:lnTo>
                    <a:pt x="0" y="2007574"/>
                  </a:lnTo>
                  <a:lnTo>
                    <a:pt x="0" y="0"/>
                  </a:lnTo>
                  <a:close/>
                </a:path>
              </a:pathLst>
            </a:custGeom>
            <a:blipFill>
              <a:blip r:embed="rId8"/>
              <a:stretch>
                <a:fillRect/>
              </a:stretch>
            </a:blipFill>
          </p:spPr>
        </p:sp>
      </p:grpSp>
      <p:sp>
        <p:nvSpPr>
          <p:cNvPr id="29" name="TextBox 29"/>
          <p:cNvSpPr txBox="1"/>
          <p:nvPr/>
        </p:nvSpPr>
        <p:spPr>
          <a:xfrm>
            <a:off x="1036241" y="8738365"/>
            <a:ext cx="5103411" cy="1051570"/>
          </a:xfrm>
          <a:prstGeom prst="rect">
            <a:avLst/>
          </a:prstGeom>
        </p:spPr>
        <p:txBody>
          <a:bodyPr wrap="square" lIns="0" tIns="0" rIns="0" bIns="0" rtlCol="0" anchor="t">
            <a:spAutoFit/>
          </a:bodyPr>
          <a:lstStyle/>
          <a:p>
            <a:pPr algn="l">
              <a:lnSpc>
                <a:spcPts val="4097"/>
              </a:lnSpc>
            </a:pPr>
            <a:r>
              <a:rPr lang="en-US" sz="3593" dirty="0">
                <a:solidFill>
                  <a:srgbClr val="000000"/>
                </a:solidFill>
                <a:latin typeface="Poppins Semi-Bold"/>
                <a:ea typeface="Poppins Semi-Bold"/>
                <a:cs typeface="Poppins Semi-Bold"/>
                <a:sym typeface="Poppins Semi-Bold"/>
              </a:rPr>
              <a:t>Aftuqa </a:t>
            </a:r>
            <a:r>
              <a:rPr lang="en-US" sz="3593" dirty="0" err="1">
                <a:solidFill>
                  <a:srgbClr val="000000"/>
                </a:solidFill>
                <a:latin typeface="Poppins Semi-Bold"/>
                <a:ea typeface="Poppins Semi-Bold"/>
                <a:cs typeface="Poppins Semi-Bold"/>
                <a:sym typeface="Poppins Semi-Bold"/>
              </a:rPr>
              <a:t>Sholikatur</a:t>
            </a:r>
            <a:r>
              <a:rPr lang="en-US" sz="3593" dirty="0">
                <a:solidFill>
                  <a:srgbClr val="000000"/>
                </a:solidFill>
                <a:latin typeface="Poppins Semi-Bold"/>
                <a:ea typeface="Poppins Semi-Bold"/>
                <a:cs typeface="Poppins Semi-Bold"/>
                <a:sym typeface="Poppins Semi-Bold"/>
              </a:rPr>
              <a:t> Rohmania, S.M., M.M</a:t>
            </a:r>
          </a:p>
        </p:txBody>
      </p:sp>
      <p:sp>
        <p:nvSpPr>
          <p:cNvPr id="30" name="TextBox 30"/>
          <p:cNvSpPr txBox="1"/>
          <p:nvPr/>
        </p:nvSpPr>
        <p:spPr>
          <a:xfrm>
            <a:off x="1036241" y="8458805"/>
            <a:ext cx="4424810" cy="323491"/>
          </a:xfrm>
          <a:prstGeom prst="rect">
            <a:avLst/>
          </a:prstGeom>
        </p:spPr>
        <p:txBody>
          <a:bodyPr lIns="0" tIns="0" rIns="0" bIns="0" rtlCol="0" anchor="t">
            <a:spAutoFit/>
          </a:bodyPr>
          <a:lstStyle/>
          <a:p>
            <a:pPr algn="l">
              <a:lnSpc>
                <a:spcPts val="2378"/>
              </a:lnSpc>
            </a:pPr>
            <a:r>
              <a:rPr lang="en-US" sz="2086">
                <a:solidFill>
                  <a:srgbClr val="000000"/>
                </a:solidFill>
                <a:latin typeface="Poppins"/>
                <a:ea typeface="Poppins"/>
                <a:cs typeface="Poppins"/>
                <a:sym typeface="Poppins"/>
              </a:rPr>
              <a:t>Dosen Pengampu</a:t>
            </a:r>
          </a:p>
        </p:txBody>
      </p:sp>
      <p:sp>
        <p:nvSpPr>
          <p:cNvPr id="31" name="TextBox 31"/>
          <p:cNvSpPr txBox="1"/>
          <p:nvPr/>
        </p:nvSpPr>
        <p:spPr>
          <a:xfrm>
            <a:off x="1028700" y="2756873"/>
            <a:ext cx="8789696" cy="3170155"/>
          </a:xfrm>
          <a:prstGeom prst="rect">
            <a:avLst/>
          </a:prstGeom>
        </p:spPr>
        <p:txBody>
          <a:bodyPr lIns="0" tIns="0" rIns="0" bIns="0" rtlCol="0" anchor="t">
            <a:spAutoFit/>
          </a:bodyPr>
          <a:lstStyle/>
          <a:p>
            <a:pPr algn="l">
              <a:lnSpc>
                <a:spcPts val="8117"/>
              </a:lnSpc>
            </a:pPr>
            <a:r>
              <a:rPr lang="en-US" sz="7120">
                <a:solidFill>
                  <a:srgbClr val="000000"/>
                </a:solidFill>
                <a:latin typeface="Poppins Bold"/>
                <a:ea typeface="Poppins Bold"/>
                <a:cs typeface="Poppins Bold"/>
                <a:sym typeface="Poppins Bold"/>
              </a:rPr>
              <a:t>Peran SIM Dalam</a:t>
            </a:r>
          </a:p>
          <a:p>
            <a:pPr algn="l">
              <a:lnSpc>
                <a:spcPts val="8117"/>
              </a:lnSpc>
            </a:pPr>
            <a:r>
              <a:rPr lang="en-US" sz="7120">
                <a:solidFill>
                  <a:srgbClr val="000000"/>
                </a:solidFill>
                <a:latin typeface="Poppins Bold"/>
                <a:ea typeface="Poppins Bold"/>
                <a:cs typeface="Poppins Bold"/>
                <a:sym typeface="Poppins Bold"/>
              </a:rPr>
              <a:t>Pengambilan </a:t>
            </a:r>
          </a:p>
          <a:p>
            <a:pPr algn="l">
              <a:lnSpc>
                <a:spcPts val="8117"/>
              </a:lnSpc>
            </a:pPr>
            <a:r>
              <a:rPr lang="en-US" sz="7120">
                <a:solidFill>
                  <a:srgbClr val="000000"/>
                </a:solidFill>
                <a:latin typeface="Poppins Bold"/>
                <a:ea typeface="Poppins Bold"/>
                <a:cs typeface="Poppins Bold"/>
                <a:sym typeface="Poppins Bold"/>
              </a:rPr>
              <a:t>Keputusan (2)</a:t>
            </a:r>
          </a:p>
        </p:txBody>
      </p:sp>
      <p:sp>
        <p:nvSpPr>
          <p:cNvPr id="32" name="TextBox 32"/>
          <p:cNvSpPr txBox="1"/>
          <p:nvPr/>
        </p:nvSpPr>
        <p:spPr>
          <a:xfrm>
            <a:off x="1034729" y="6280858"/>
            <a:ext cx="8109271" cy="761904"/>
          </a:xfrm>
          <a:prstGeom prst="rect">
            <a:avLst/>
          </a:prstGeom>
        </p:spPr>
        <p:txBody>
          <a:bodyPr lIns="0" tIns="0" rIns="0" bIns="0" rtlCol="0" anchor="t">
            <a:spAutoFit/>
          </a:bodyPr>
          <a:lstStyle/>
          <a:p>
            <a:pPr algn="l">
              <a:lnSpc>
                <a:spcPts val="2956"/>
              </a:lnSpc>
            </a:pPr>
            <a:r>
              <a:rPr lang="en-US" sz="2593" spc="111">
                <a:solidFill>
                  <a:srgbClr val="000000"/>
                </a:solidFill>
                <a:latin typeface="Poppins Semi-Bold"/>
                <a:ea typeface="Poppins Semi-Bold"/>
                <a:cs typeface="Poppins Semi-Bold"/>
                <a:sym typeface="Poppins Semi-Bold"/>
              </a:rPr>
              <a:t>Mata Kuliah : Sistem Informasi Manajemen</a:t>
            </a:r>
          </a:p>
          <a:p>
            <a:pPr algn="l">
              <a:lnSpc>
                <a:spcPts val="2956"/>
              </a:lnSpc>
            </a:pPr>
            <a:r>
              <a:rPr lang="en-US" sz="2593" spc="111">
                <a:solidFill>
                  <a:srgbClr val="000000"/>
                </a:solidFill>
                <a:latin typeface="Poppins Semi-Bold"/>
                <a:ea typeface="Poppins Semi-Bold"/>
                <a:cs typeface="Poppins Semi-Bold"/>
                <a:sym typeface="Poppins Semi-Bold"/>
              </a:rPr>
              <a:t>Pertemuan :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4544875" y="9558721"/>
            <a:ext cx="13376512" cy="7204745"/>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9659827" y="9742308"/>
            <a:ext cx="4830601" cy="307104"/>
          </a:xfrm>
          <a:custGeom>
            <a:avLst/>
            <a:gdLst/>
            <a:ahLst/>
            <a:cxnLst/>
            <a:rect l="l" t="t" r="r" b="b"/>
            <a:pathLst>
              <a:path w="4830601" h="307104">
                <a:moveTo>
                  <a:pt x="0" y="307104"/>
                </a:moveTo>
                <a:lnTo>
                  <a:pt x="4830601" y="307104"/>
                </a:lnTo>
                <a:lnTo>
                  <a:pt x="4830601" y="0"/>
                </a:lnTo>
                <a:lnTo>
                  <a:pt x="0" y="0"/>
                </a:lnTo>
                <a:lnTo>
                  <a:pt x="0" y="307104"/>
                </a:lnTo>
                <a:close/>
              </a:path>
            </a:pathLst>
          </a:custGeom>
          <a:blipFill>
            <a:blip r:embed="rId2">
              <a:alphaModFix amt="80000"/>
            </a:blip>
            <a:stretch>
              <a:fillRect l="-16920" r="-16920"/>
            </a:stretch>
          </a:blipFill>
        </p:spPr>
      </p:sp>
      <p:grpSp>
        <p:nvGrpSpPr>
          <p:cNvPr id="6" name="Group 6"/>
          <p:cNvGrpSpPr/>
          <p:nvPr/>
        </p:nvGrpSpPr>
        <p:grpSpPr>
          <a:xfrm rot="-1787783">
            <a:off x="6814934" y="9378510"/>
            <a:ext cx="13156004" cy="2980505"/>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1775767">
            <a:off x="15120189" y="8918735"/>
            <a:ext cx="4830601" cy="229454"/>
          </a:xfrm>
          <a:custGeom>
            <a:avLst/>
            <a:gdLst/>
            <a:ahLst/>
            <a:cxnLst/>
            <a:rect l="l" t="t" r="r" b="b"/>
            <a:pathLst>
              <a:path w="4830601" h="229454">
                <a:moveTo>
                  <a:pt x="0" y="0"/>
                </a:moveTo>
                <a:lnTo>
                  <a:pt x="4830601" y="0"/>
                </a:lnTo>
                <a:lnTo>
                  <a:pt x="4830601" y="229454"/>
                </a:lnTo>
                <a:lnTo>
                  <a:pt x="0" y="229454"/>
                </a:lnTo>
                <a:lnTo>
                  <a:pt x="0" y="0"/>
                </a:lnTo>
                <a:close/>
              </a:path>
            </a:pathLst>
          </a:custGeom>
          <a:blipFill>
            <a:blip r:embed="rId2">
              <a:alphaModFix amt="80000"/>
            </a:blip>
            <a:stretch>
              <a:fillRect/>
            </a:stretch>
          </a:blipFill>
        </p:spPr>
      </p:sp>
      <p:grpSp>
        <p:nvGrpSpPr>
          <p:cNvPr id="10" name="Group 10"/>
          <p:cNvGrpSpPr/>
          <p:nvPr/>
        </p:nvGrpSpPr>
        <p:grpSpPr>
          <a:xfrm>
            <a:off x="943020" y="5935775"/>
            <a:ext cx="3064890" cy="1395959"/>
            <a:chOff x="0" y="0"/>
            <a:chExt cx="954561" cy="434772"/>
          </a:xfrm>
        </p:grpSpPr>
        <p:sp>
          <p:nvSpPr>
            <p:cNvPr id="11" name="Freeform 11"/>
            <p:cNvSpPr/>
            <p:nvPr/>
          </p:nvSpPr>
          <p:spPr>
            <a:xfrm>
              <a:off x="0" y="0"/>
              <a:ext cx="954561" cy="434772"/>
            </a:xfrm>
            <a:custGeom>
              <a:avLst/>
              <a:gdLst/>
              <a:ahLst/>
              <a:cxnLst/>
              <a:rect l="l" t="t" r="r" b="b"/>
              <a:pathLst>
                <a:path w="954561" h="434772">
                  <a:moveTo>
                    <a:pt x="128826" y="0"/>
                  </a:moveTo>
                  <a:lnTo>
                    <a:pt x="825734" y="0"/>
                  </a:lnTo>
                  <a:cubicBezTo>
                    <a:pt x="859901" y="0"/>
                    <a:pt x="892669" y="13573"/>
                    <a:pt x="916828" y="37732"/>
                  </a:cubicBezTo>
                  <a:cubicBezTo>
                    <a:pt x="940988" y="61892"/>
                    <a:pt x="954561" y="94659"/>
                    <a:pt x="954561" y="128826"/>
                  </a:cubicBezTo>
                  <a:lnTo>
                    <a:pt x="954561" y="305945"/>
                  </a:lnTo>
                  <a:cubicBezTo>
                    <a:pt x="954561" y="340112"/>
                    <a:pt x="940988" y="372880"/>
                    <a:pt x="916828" y="397039"/>
                  </a:cubicBezTo>
                  <a:cubicBezTo>
                    <a:pt x="892669" y="421199"/>
                    <a:pt x="859901" y="434772"/>
                    <a:pt x="825734" y="434772"/>
                  </a:cubicBezTo>
                  <a:lnTo>
                    <a:pt x="128826" y="434772"/>
                  </a:lnTo>
                  <a:cubicBezTo>
                    <a:pt x="94659" y="434772"/>
                    <a:pt x="61892" y="421199"/>
                    <a:pt x="37732" y="397039"/>
                  </a:cubicBezTo>
                  <a:cubicBezTo>
                    <a:pt x="13573" y="372880"/>
                    <a:pt x="0" y="340112"/>
                    <a:pt x="0" y="305945"/>
                  </a:cubicBezTo>
                  <a:lnTo>
                    <a:pt x="0" y="128826"/>
                  </a:lnTo>
                  <a:cubicBezTo>
                    <a:pt x="0" y="94659"/>
                    <a:pt x="13573" y="61892"/>
                    <a:pt x="37732" y="37732"/>
                  </a:cubicBezTo>
                  <a:cubicBezTo>
                    <a:pt x="61892" y="13573"/>
                    <a:pt x="94659" y="0"/>
                    <a:pt x="128826" y="0"/>
                  </a:cubicBezTo>
                  <a:close/>
                </a:path>
              </a:pathLst>
            </a:custGeom>
            <a:solidFill>
              <a:srgbClr val="007C35"/>
            </a:solidFill>
          </p:spPr>
        </p:sp>
        <p:sp>
          <p:nvSpPr>
            <p:cNvPr id="12" name="TextBox 12"/>
            <p:cNvSpPr txBox="1"/>
            <p:nvPr/>
          </p:nvSpPr>
          <p:spPr>
            <a:xfrm>
              <a:off x="0" y="-57150"/>
              <a:ext cx="954561" cy="49192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4846111" y="5935775"/>
            <a:ext cx="3064890" cy="1395959"/>
            <a:chOff x="0" y="0"/>
            <a:chExt cx="954561" cy="434772"/>
          </a:xfrm>
        </p:grpSpPr>
        <p:sp>
          <p:nvSpPr>
            <p:cNvPr id="14" name="Freeform 14"/>
            <p:cNvSpPr/>
            <p:nvPr/>
          </p:nvSpPr>
          <p:spPr>
            <a:xfrm>
              <a:off x="0" y="0"/>
              <a:ext cx="954561" cy="434772"/>
            </a:xfrm>
            <a:custGeom>
              <a:avLst/>
              <a:gdLst/>
              <a:ahLst/>
              <a:cxnLst/>
              <a:rect l="l" t="t" r="r" b="b"/>
              <a:pathLst>
                <a:path w="954561" h="434772">
                  <a:moveTo>
                    <a:pt x="128826" y="0"/>
                  </a:moveTo>
                  <a:lnTo>
                    <a:pt x="825734" y="0"/>
                  </a:lnTo>
                  <a:cubicBezTo>
                    <a:pt x="859901" y="0"/>
                    <a:pt x="892669" y="13573"/>
                    <a:pt x="916828" y="37732"/>
                  </a:cubicBezTo>
                  <a:cubicBezTo>
                    <a:pt x="940988" y="61892"/>
                    <a:pt x="954561" y="94659"/>
                    <a:pt x="954561" y="128826"/>
                  </a:cubicBezTo>
                  <a:lnTo>
                    <a:pt x="954561" y="305945"/>
                  </a:lnTo>
                  <a:cubicBezTo>
                    <a:pt x="954561" y="340112"/>
                    <a:pt x="940988" y="372880"/>
                    <a:pt x="916828" y="397039"/>
                  </a:cubicBezTo>
                  <a:cubicBezTo>
                    <a:pt x="892669" y="421199"/>
                    <a:pt x="859901" y="434772"/>
                    <a:pt x="825734" y="434772"/>
                  </a:cubicBezTo>
                  <a:lnTo>
                    <a:pt x="128826" y="434772"/>
                  </a:lnTo>
                  <a:cubicBezTo>
                    <a:pt x="94659" y="434772"/>
                    <a:pt x="61892" y="421199"/>
                    <a:pt x="37732" y="397039"/>
                  </a:cubicBezTo>
                  <a:cubicBezTo>
                    <a:pt x="13573" y="372880"/>
                    <a:pt x="0" y="340112"/>
                    <a:pt x="0" y="305945"/>
                  </a:cubicBezTo>
                  <a:lnTo>
                    <a:pt x="0" y="128826"/>
                  </a:lnTo>
                  <a:cubicBezTo>
                    <a:pt x="0" y="94659"/>
                    <a:pt x="13573" y="61892"/>
                    <a:pt x="37732" y="37732"/>
                  </a:cubicBezTo>
                  <a:cubicBezTo>
                    <a:pt x="61892" y="13573"/>
                    <a:pt x="94659" y="0"/>
                    <a:pt x="128826" y="0"/>
                  </a:cubicBezTo>
                  <a:close/>
                </a:path>
              </a:pathLst>
            </a:custGeom>
            <a:solidFill>
              <a:srgbClr val="024A59"/>
            </a:solidFill>
          </p:spPr>
        </p:sp>
        <p:sp>
          <p:nvSpPr>
            <p:cNvPr id="15" name="TextBox 15"/>
            <p:cNvSpPr txBox="1"/>
            <p:nvPr/>
          </p:nvSpPr>
          <p:spPr>
            <a:xfrm>
              <a:off x="0" y="-57150"/>
              <a:ext cx="954561" cy="49192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8768251" y="6006041"/>
            <a:ext cx="3064890" cy="1395959"/>
            <a:chOff x="0" y="0"/>
            <a:chExt cx="954561" cy="434772"/>
          </a:xfrm>
        </p:grpSpPr>
        <p:sp>
          <p:nvSpPr>
            <p:cNvPr id="17" name="Freeform 17"/>
            <p:cNvSpPr/>
            <p:nvPr/>
          </p:nvSpPr>
          <p:spPr>
            <a:xfrm>
              <a:off x="0" y="0"/>
              <a:ext cx="954561" cy="434772"/>
            </a:xfrm>
            <a:custGeom>
              <a:avLst/>
              <a:gdLst/>
              <a:ahLst/>
              <a:cxnLst/>
              <a:rect l="l" t="t" r="r" b="b"/>
              <a:pathLst>
                <a:path w="954561" h="434772">
                  <a:moveTo>
                    <a:pt x="128826" y="0"/>
                  </a:moveTo>
                  <a:lnTo>
                    <a:pt x="825734" y="0"/>
                  </a:lnTo>
                  <a:cubicBezTo>
                    <a:pt x="859901" y="0"/>
                    <a:pt x="892669" y="13573"/>
                    <a:pt x="916828" y="37732"/>
                  </a:cubicBezTo>
                  <a:cubicBezTo>
                    <a:pt x="940988" y="61892"/>
                    <a:pt x="954561" y="94659"/>
                    <a:pt x="954561" y="128826"/>
                  </a:cubicBezTo>
                  <a:lnTo>
                    <a:pt x="954561" y="305945"/>
                  </a:lnTo>
                  <a:cubicBezTo>
                    <a:pt x="954561" y="340112"/>
                    <a:pt x="940988" y="372880"/>
                    <a:pt x="916828" y="397039"/>
                  </a:cubicBezTo>
                  <a:cubicBezTo>
                    <a:pt x="892669" y="421199"/>
                    <a:pt x="859901" y="434772"/>
                    <a:pt x="825734" y="434772"/>
                  </a:cubicBezTo>
                  <a:lnTo>
                    <a:pt x="128826" y="434772"/>
                  </a:lnTo>
                  <a:cubicBezTo>
                    <a:pt x="94659" y="434772"/>
                    <a:pt x="61892" y="421199"/>
                    <a:pt x="37732" y="397039"/>
                  </a:cubicBezTo>
                  <a:cubicBezTo>
                    <a:pt x="13573" y="372880"/>
                    <a:pt x="0" y="340112"/>
                    <a:pt x="0" y="305945"/>
                  </a:cubicBezTo>
                  <a:lnTo>
                    <a:pt x="0" y="128826"/>
                  </a:lnTo>
                  <a:cubicBezTo>
                    <a:pt x="0" y="94659"/>
                    <a:pt x="13573" y="61892"/>
                    <a:pt x="37732" y="37732"/>
                  </a:cubicBezTo>
                  <a:cubicBezTo>
                    <a:pt x="61892" y="13573"/>
                    <a:pt x="94659" y="0"/>
                    <a:pt x="128826" y="0"/>
                  </a:cubicBezTo>
                  <a:close/>
                </a:path>
              </a:pathLst>
            </a:custGeom>
            <a:solidFill>
              <a:srgbClr val="FFA916"/>
            </a:solidFill>
          </p:spPr>
        </p:sp>
        <p:sp>
          <p:nvSpPr>
            <p:cNvPr id="18" name="TextBox 18"/>
            <p:cNvSpPr txBox="1"/>
            <p:nvPr/>
          </p:nvSpPr>
          <p:spPr>
            <a:xfrm>
              <a:off x="0" y="-57150"/>
              <a:ext cx="954561" cy="49192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028700" y="2903902"/>
            <a:ext cx="11997083" cy="2860423"/>
          </a:xfrm>
          <a:prstGeom prst="rect">
            <a:avLst/>
          </a:prstGeom>
        </p:spPr>
        <p:txBody>
          <a:bodyPr lIns="0" tIns="0" rIns="0" bIns="0" rtlCol="0" anchor="t">
            <a:spAutoFit/>
          </a:bodyPr>
          <a:lstStyle/>
          <a:p>
            <a:pPr algn="l">
              <a:lnSpc>
                <a:spcPts val="3230"/>
              </a:lnSpc>
            </a:pPr>
            <a:r>
              <a:rPr lang="en-US" sz="2484">
                <a:solidFill>
                  <a:srgbClr val="000000"/>
                </a:solidFill>
                <a:latin typeface="Poppins Bold"/>
                <a:ea typeface="Poppins Bold"/>
                <a:cs typeface="Poppins Bold"/>
                <a:sym typeface="Poppins Bold"/>
              </a:rPr>
              <a:t>Bagi perusahaan </a:t>
            </a:r>
            <a:r>
              <a:rPr lang="en-US" sz="2484">
                <a:solidFill>
                  <a:srgbClr val="000000"/>
                </a:solidFill>
                <a:latin typeface="Poppins"/>
                <a:ea typeface="Poppins"/>
                <a:cs typeface="Poppins"/>
                <a:sym typeface="Poppins"/>
              </a:rPr>
              <a:t>yang bergerak di bidang manufaktur dan juga produksi, terutama produksi barang, maka sistem informasi Operasi merupakan salahsatu jenis sistem informasi yang wajib dimilki. Sistem informasi operasikebanyakan digunakan dan juga diimplementasikan pada bagian produksi suatu perusahaan, yang bergerak di bidang produks</a:t>
            </a:r>
            <a:r>
              <a:rPr lang="en-US" sz="2484">
                <a:solidFill>
                  <a:srgbClr val="000000"/>
                </a:solidFill>
                <a:latin typeface="Poppins Bold"/>
                <a:ea typeface="Poppins Bold"/>
                <a:cs typeface="Poppins Bold"/>
                <a:sym typeface="Poppins Bold"/>
              </a:rPr>
              <a:t>i.</a:t>
            </a:r>
          </a:p>
          <a:p>
            <a:pPr algn="l">
              <a:lnSpc>
                <a:spcPts val="3230"/>
              </a:lnSpc>
            </a:pPr>
            <a:endParaRPr lang="en-US" sz="2484">
              <a:solidFill>
                <a:srgbClr val="000000"/>
              </a:solidFill>
              <a:latin typeface="Poppins Bold"/>
              <a:ea typeface="Poppins Bold"/>
              <a:cs typeface="Poppins Bold"/>
              <a:sym typeface="Poppins Bold"/>
            </a:endParaRPr>
          </a:p>
          <a:p>
            <a:pPr algn="l">
              <a:lnSpc>
                <a:spcPts val="3230"/>
              </a:lnSpc>
            </a:pPr>
            <a:endParaRPr lang="en-US" sz="2484">
              <a:solidFill>
                <a:srgbClr val="000000"/>
              </a:solidFill>
              <a:latin typeface="Poppins Bold"/>
              <a:ea typeface="Poppins Bold"/>
              <a:cs typeface="Poppins Bold"/>
              <a:sym typeface="Poppins Bold"/>
            </a:endParaRPr>
          </a:p>
        </p:txBody>
      </p:sp>
      <p:grpSp>
        <p:nvGrpSpPr>
          <p:cNvPr id="20" name="Group 20"/>
          <p:cNvGrpSpPr/>
          <p:nvPr/>
        </p:nvGrpSpPr>
        <p:grpSpPr>
          <a:xfrm>
            <a:off x="4254686" y="6456438"/>
            <a:ext cx="344650" cy="354632"/>
            <a:chOff x="0" y="0"/>
            <a:chExt cx="789923" cy="812800"/>
          </a:xfrm>
        </p:grpSpPr>
        <p:sp>
          <p:nvSpPr>
            <p:cNvPr id="21" name="Freeform 21"/>
            <p:cNvSpPr/>
            <p:nvPr/>
          </p:nvSpPr>
          <p:spPr>
            <a:xfrm>
              <a:off x="0" y="0"/>
              <a:ext cx="789923" cy="812800"/>
            </a:xfrm>
            <a:custGeom>
              <a:avLst/>
              <a:gdLst/>
              <a:ahLst/>
              <a:cxnLst/>
              <a:rect l="l" t="t" r="r" b="b"/>
              <a:pathLst>
                <a:path w="789923" h="812800">
                  <a:moveTo>
                    <a:pt x="789923" y="406400"/>
                  </a:moveTo>
                  <a:lnTo>
                    <a:pt x="383523" y="0"/>
                  </a:lnTo>
                  <a:lnTo>
                    <a:pt x="383523" y="203200"/>
                  </a:lnTo>
                  <a:lnTo>
                    <a:pt x="0" y="203200"/>
                  </a:lnTo>
                  <a:lnTo>
                    <a:pt x="0" y="609600"/>
                  </a:lnTo>
                  <a:lnTo>
                    <a:pt x="383523" y="609600"/>
                  </a:lnTo>
                  <a:lnTo>
                    <a:pt x="383523" y="812800"/>
                  </a:lnTo>
                  <a:lnTo>
                    <a:pt x="789923" y="406400"/>
                  </a:lnTo>
                  <a:close/>
                </a:path>
              </a:pathLst>
            </a:custGeom>
            <a:solidFill>
              <a:srgbClr val="FF8C02"/>
            </a:solidFill>
          </p:spPr>
        </p:sp>
        <p:sp>
          <p:nvSpPr>
            <p:cNvPr id="22" name="TextBox 22"/>
            <p:cNvSpPr txBox="1"/>
            <p:nvPr/>
          </p:nvSpPr>
          <p:spPr>
            <a:xfrm>
              <a:off x="0" y="146050"/>
              <a:ext cx="688323" cy="46355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028700" y="1009650"/>
            <a:ext cx="7615772" cy="1362075"/>
          </a:xfrm>
          <a:prstGeom prst="rect">
            <a:avLst/>
          </a:prstGeom>
        </p:spPr>
        <p:txBody>
          <a:bodyPr lIns="0" tIns="0" rIns="0" bIns="0" rtlCol="0" anchor="t">
            <a:spAutoFit/>
          </a:bodyPr>
          <a:lstStyle/>
          <a:p>
            <a:pPr algn="l">
              <a:lnSpc>
                <a:spcPts val="5174"/>
              </a:lnSpc>
            </a:pPr>
            <a:r>
              <a:rPr lang="en-US" sz="4500">
                <a:solidFill>
                  <a:srgbClr val="024A59"/>
                </a:solidFill>
                <a:latin typeface="Poppins Bold"/>
                <a:ea typeface="Poppins Bold"/>
                <a:cs typeface="Poppins Bold"/>
                <a:sym typeface="Poppins Bold"/>
              </a:rPr>
              <a:t>Sistem Informasi Manajemen Operasi</a:t>
            </a:r>
          </a:p>
        </p:txBody>
      </p:sp>
      <p:sp>
        <p:nvSpPr>
          <p:cNvPr id="24" name="TextBox 24"/>
          <p:cNvSpPr txBox="1"/>
          <p:nvPr/>
        </p:nvSpPr>
        <p:spPr>
          <a:xfrm>
            <a:off x="1028700" y="7788933"/>
            <a:ext cx="5694208" cy="302412"/>
          </a:xfrm>
          <a:prstGeom prst="rect">
            <a:avLst/>
          </a:prstGeom>
        </p:spPr>
        <p:txBody>
          <a:bodyPr lIns="0" tIns="0" rIns="0" bIns="0" rtlCol="0" anchor="t">
            <a:spAutoFit/>
          </a:bodyPr>
          <a:lstStyle/>
          <a:p>
            <a:pPr algn="l">
              <a:lnSpc>
                <a:spcPts val="2237"/>
              </a:lnSpc>
            </a:pPr>
            <a:r>
              <a:rPr lang="en-US" sz="1945">
                <a:solidFill>
                  <a:srgbClr val="000000"/>
                </a:solidFill>
                <a:latin typeface="Poppins Italics"/>
                <a:ea typeface="Poppins Italics"/>
                <a:cs typeface="Poppins Italics"/>
                <a:sym typeface="Poppins Italics"/>
              </a:rPr>
              <a:t>Proses Transformasi (Cristine Hope,1996:6</a:t>
            </a:r>
            <a:r>
              <a:rPr lang="en-US" sz="1945">
                <a:solidFill>
                  <a:srgbClr val="000000"/>
                </a:solidFill>
                <a:latin typeface="Poppins"/>
                <a:ea typeface="Poppins"/>
                <a:cs typeface="Poppins"/>
                <a:sym typeface="Poppins"/>
              </a:rPr>
              <a:t>)</a:t>
            </a:r>
          </a:p>
        </p:txBody>
      </p:sp>
      <p:sp>
        <p:nvSpPr>
          <p:cNvPr id="25" name="TextBox 25"/>
          <p:cNvSpPr txBox="1"/>
          <p:nvPr/>
        </p:nvSpPr>
        <p:spPr>
          <a:xfrm>
            <a:off x="1452394" y="6466323"/>
            <a:ext cx="2046143" cy="671622"/>
          </a:xfrm>
          <a:prstGeom prst="rect">
            <a:avLst/>
          </a:prstGeom>
        </p:spPr>
        <p:txBody>
          <a:bodyPr lIns="0" tIns="0" rIns="0" bIns="0" rtlCol="0" anchor="t">
            <a:spAutoFit/>
          </a:bodyPr>
          <a:lstStyle/>
          <a:p>
            <a:pPr algn="l">
              <a:lnSpc>
                <a:spcPts val="1750"/>
              </a:lnSpc>
            </a:pPr>
            <a:r>
              <a:rPr lang="en-US" sz="1522">
                <a:solidFill>
                  <a:srgbClr val="FFFFFF"/>
                </a:solidFill>
                <a:latin typeface="Poppins"/>
                <a:ea typeface="Poppins"/>
                <a:cs typeface="Poppins"/>
                <a:sym typeface="Poppins"/>
              </a:rPr>
              <a:t>Sumber Daya (Man,</a:t>
            </a:r>
          </a:p>
          <a:p>
            <a:pPr algn="l">
              <a:lnSpc>
                <a:spcPts val="1750"/>
              </a:lnSpc>
            </a:pPr>
            <a:r>
              <a:rPr lang="en-US" sz="1522">
                <a:solidFill>
                  <a:srgbClr val="FFFFFF"/>
                </a:solidFill>
                <a:latin typeface="Poppins"/>
                <a:ea typeface="Poppins"/>
                <a:cs typeface="Poppins"/>
                <a:sym typeface="Poppins"/>
              </a:rPr>
              <a:t>Material, Money,</a:t>
            </a:r>
          </a:p>
          <a:p>
            <a:pPr algn="l">
              <a:lnSpc>
                <a:spcPts val="1750"/>
              </a:lnSpc>
            </a:pPr>
            <a:r>
              <a:rPr lang="en-US" sz="1522">
                <a:solidFill>
                  <a:srgbClr val="FFFFFF"/>
                </a:solidFill>
                <a:latin typeface="Poppins"/>
                <a:ea typeface="Poppins"/>
                <a:cs typeface="Poppins"/>
                <a:sym typeface="Poppins"/>
              </a:rPr>
              <a:t>Method, Market)</a:t>
            </a:r>
          </a:p>
        </p:txBody>
      </p:sp>
      <p:sp>
        <p:nvSpPr>
          <p:cNvPr id="26" name="TextBox 26"/>
          <p:cNvSpPr txBox="1"/>
          <p:nvPr/>
        </p:nvSpPr>
        <p:spPr>
          <a:xfrm>
            <a:off x="5355485" y="6808513"/>
            <a:ext cx="2046143" cy="236668"/>
          </a:xfrm>
          <a:prstGeom prst="rect">
            <a:avLst/>
          </a:prstGeom>
        </p:spPr>
        <p:txBody>
          <a:bodyPr lIns="0" tIns="0" rIns="0" bIns="0" rtlCol="0" anchor="t">
            <a:spAutoFit/>
          </a:bodyPr>
          <a:lstStyle/>
          <a:p>
            <a:pPr algn="l">
              <a:lnSpc>
                <a:spcPts val="1750"/>
              </a:lnSpc>
            </a:pPr>
            <a:r>
              <a:rPr lang="en-US" sz="1522">
                <a:solidFill>
                  <a:srgbClr val="FFFFFF"/>
                </a:solidFill>
                <a:latin typeface="Poppins"/>
                <a:ea typeface="Poppins"/>
                <a:cs typeface="Poppins"/>
                <a:sym typeface="Poppins"/>
              </a:rPr>
              <a:t>Manajemen Operasi</a:t>
            </a:r>
          </a:p>
        </p:txBody>
      </p:sp>
      <p:sp>
        <p:nvSpPr>
          <p:cNvPr id="27" name="TextBox 27"/>
          <p:cNvSpPr txBox="1"/>
          <p:nvPr/>
        </p:nvSpPr>
        <p:spPr>
          <a:xfrm>
            <a:off x="9664247" y="6699775"/>
            <a:ext cx="2046143" cy="454145"/>
          </a:xfrm>
          <a:prstGeom prst="rect">
            <a:avLst/>
          </a:prstGeom>
        </p:spPr>
        <p:txBody>
          <a:bodyPr lIns="0" tIns="0" rIns="0" bIns="0" rtlCol="0" anchor="t">
            <a:spAutoFit/>
          </a:bodyPr>
          <a:lstStyle/>
          <a:p>
            <a:pPr algn="l">
              <a:lnSpc>
                <a:spcPts val="1750"/>
              </a:lnSpc>
            </a:pPr>
            <a:r>
              <a:rPr lang="en-US" sz="1522">
                <a:solidFill>
                  <a:srgbClr val="000000"/>
                </a:solidFill>
                <a:latin typeface="Poppins"/>
                <a:ea typeface="Poppins"/>
                <a:cs typeface="Poppins"/>
                <a:sym typeface="Poppins"/>
              </a:rPr>
              <a:t>Menghasilkan Produk / Jasa</a:t>
            </a:r>
          </a:p>
        </p:txBody>
      </p:sp>
      <p:sp>
        <p:nvSpPr>
          <p:cNvPr id="28" name="TextBox 28"/>
          <p:cNvSpPr txBox="1"/>
          <p:nvPr/>
        </p:nvSpPr>
        <p:spPr>
          <a:xfrm>
            <a:off x="9795769" y="6284460"/>
            <a:ext cx="1161007" cy="363727"/>
          </a:xfrm>
          <a:prstGeom prst="rect">
            <a:avLst/>
          </a:prstGeom>
        </p:spPr>
        <p:txBody>
          <a:bodyPr lIns="0" tIns="0" rIns="0" bIns="0" rtlCol="0" anchor="t">
            <a:spAutoFit/>
          </a:bodyPr>
          <a:lstStyle/>
          <a:p>
            <a:pPr algn="l">
              <a:lnSpc>
                <a:spcPts val="2613"/>
              </a:lnSpc>
            </a:pPr>
            <a:r>
              <a:rPr lang="en-US" sz="2272">
                <a:solidFill>
                  <a:srgbClr val="000000"/>
                </a:solidFill>
                <a:latin typeface="Poppins Bold"/>
                <a:ea typeface="Poppins Bold"/>
                <a:cs typeface="Poppins Bold"/>
                <a:sym typeface="Poppins Bold"/>
              </a:rPr>
              <a:t>Output</a:t>
            </a:r>
          </a:p>
        </p:txBody>
      </p:sp>
      <p:sp>
        <p:nvSpPr>
          <p:cNvPr id="29" name="TextBox 29"/>
          <p:cNvSpPr txBox="1"/>
          <p:nvPr/>
        </p:nvSpPr>
        <p:spPr>
          <a:xfrm>
            <a:off x="5798053" y="6270027"/>
            <a:ext cx="1161007" cy="363727"/>
          </a:xfrm>
          <a:prstGeom prst="rect">
            <a:avLst/>
          </a:prstGeom>
        </p:spPr>
        <p:txBody>
          <a:bodyPr lIns="0" tIns="0" rIns="0" bIns="0" rtlCol="0" anchor="t">
            <a:spAutoFit/>
          </a:bodyPr>
          <a:lstStyle/>
          <a:p>
            <a:pPr algn="l">
              <a:lnSpc>
                <a:spcPts val="2613"/>
              </a:lnSpc>
            </a:pPr>
            <a:r>
              <a:rPr lang="en-US" sz="2272">
                <a:solidFill>
                  <a:srgbClr val="FFFFFF"/>
                </a:solidFill>
                <a:latin typeface="Poppins Bold"/>
                <a:ea typeface="Poppins Bold"/>
                <a:cs typeface="Poppins Bold"/>
                <a:sym typeface="Poppins Bold"/>
              </a:rPr>
              <a:t>Proses</a:t>
            </a:r>
          </a:p>
        </p:txBody>
      </p:sp>
      <p:sp>
        <p:nvSpPr>
          <p:cNvPr id="30" name="TextBox 30"/>
          <p:cNvSpPr txBox="1"/>
          <p:nvPr/>
        </p:nvSpPr>
        <p:spPr>
          <a:xfrm>
            <a:off x="1896447" y="6112122"/>
            <a:ext cx="1161007" cy="363727"/>
          </a:xfrm>
          <a:prstGeom prst="rect">
            <a:avLst/>
          </a:prstGeom>
        </p:spPr>
        <p:txBody>
          <a:bodyPr lIns="0" tIns="0" rIns="0" bIns="0" rtlCol="0" anchor="t">
            <a:spAutoFit/>
          </a:bodyPr>
          <a:lstStyle/>
          <a:p>
            <a:pPr algn="l">
              <a:lnSpc>
                <a:spcPts val="2613"/>
              </a:lnSpc>
            </a:pPr>
            <a:r>
              <a:rPr lang="en-US" sz="2272">
                <a:solidFill>
                  <a:srgbClr val="FFFFFF"/>
                </a:solidFill>
                <a:latin typeface="Poppins Bold"/>
                <a:ea typeface="Poppins Bold"/>
                <a:cs typeface="Poppins Bold"/>
                <a:sym typeface="Poppins Bold"/>
              </a:rPr>
              <a:t>Input</a:t>
            </a:r>
          </a:p>
        </p:txBody>
      </p:sp>
      <p:grpSp>
        <p:nvGrpSpPr>
          <p:cNvPr id="31" name="Group 31"/>
          <p:cNvGrpSpPr/>
          <p:nvPr/>
        </p:nvGrpSpPr>
        <p:grpSpPr>
          <a:xfrm>
            <a:off x="8158651" y="6475848"/>
            <a:ext cx="344650" cy="354632"/>
            <a:chOff x="0" y="0"/>
            <a:chExt cx="789923" cy="812800"/>
          </a:xfrm>
        </p:grpSpPr>
        <p:sp>
          <p:nvSpPr>
            <p:cNvPr id="32" name="Freeform 32"/>
            <p:cNvSpPr/>
            <p:nvPr/>
          </p:nvSpPr>
          <p:spPr>
            <a:xfrm>
              <a:off x="0" y="0"/>
              <a:ext cx="789923" cy="812800"/>
            </a:xfrm>
            <a:custGeom>
              <a:avLst/>
              <a:gdLst/>
              <a:ahLst/>
              <a:cxnLst/>
              <a:rect l="l" t="t" r="r" b="b"/>
              <a:pathLst>
                <a:path w="789923" h="812800">
                  <a:moveTo>
                    <a:pt x="789923" y="406400"/>
                  </a:moveTo>
                  <a:lnTo>
                    <a:pt x="383523" y="0"/>
                  </a:lnTo>
                  <a:lnTo>
                    <a:pt x="383523" y="203200"/>
                  </a:lnTo>
                  <a:lnTo>
                    <a:pt x="0" y="203200"/>
                  </a:lnTo>
                  <a:lnTo>
                    <a:pt x="0" y="609600"/>
                  </a:lnTo>
                  <a:lnTo>
                    <a:pt x="383523" y="609600"/>
                  </a:lnTo>
                  <a:lnTo>
                    <a:pt x="383523" y="812800"/>
                  </a:lnTo>
                  <a:lnTo>
                    <a:pt x="789923" y="406400"/>
                  </a:lnTo>
                  <a:close/>
                </a:path>
              </a:pathLst>
            </a:custGeom>
            <a:solidFill>
              <a:srgbClr val="FF8C02"/>
            </a:solidFill>
          </p:spPr>
        </p:sp>
        <p:sp>
          <p:nvSpPr>
            <p:cNvPr id="33" name="TextBox 33"/>
            <p:cNvSpPr txBox="1"/>
            <p:nvPr/>
          </p:nvSpPr>
          <p:spPr>
            <a:xfrm>
              <a:off x="0" y="146050"/>
              <a:ext cx="688323" cy="4635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842432" y="4085236"/>
            <a:ext cx="5241923" cy="4922104"/>
            <a:chOff x="0" y="0"/>
            <a:chExt cx="1558791" cy="1463687"/>
          </a:xfrm>
        </p:grpSpPr>
        <p:sp>
          <p:nvSpPr>
            <p:cNvPr id="11" name="Freeform 11"/>
            <p:cNvSpPr/>
            <p:nvPr/>
          </p:nvSpPr>
          <p:spPr>
            <a:xfrm>
              <a:off x="0" y="0"/>
              <a:ext cx="1558791" cy="1463687"/>
            </a:xfrm>
            <a:custGeom>
              <a:avLst/>
              <a:gdLst/>
              <a:ahLst/>
              <a:cxnLst/>
              <a:rect l="l" t="t" r="r" b="b"/>
              <a:pathLst>
                <a:path w="1558791" h="1463687">
                  <a:moveTo>
                    <a:pt x="0" y="0"/>
                  </a:moveTo>
                  <a:lnTo>
                    <a:pt x="1558791" y="0"/>
                  </a:lnTo>
                  <a:lnTo>
                    <a:pt x="1558791" y="1463687"/>
                  </a:lnTo>
                  <a:lnTo>
                    <a:pt x="0" y="1463687"/>
                  </a:lnTo>
                  <a:close/>
                </a:path>
              </a:pathLst>
            </a:custGeom>
            <a:solidFill>
              <a:srgbClr val="007C35"/>
            </a:solidFill>
          </p:spPr>
        </p:sp>
        <p:sp>
          <p:nvSpPr>
            <p:cNvPr id="12" name="TextBox 12"/>
            <p:cNvSpPr txBox="1"/>
            <p:nvPr/>
          </p:nvSpPr>
          <p:spPr>
            <a:xfrm>
              <a:off x="0" y="-57150"/>
              <a:ext cx="1558791" cy="1520837"/>
            </a:xfrm>
            <a:prstGeom prst="rect">
              <a:avLst/>
            </a:prstGeom>
          </p:spPr>
          <p:txBody>
            <a:bodyPr lIns="44992" tIns="44992" rIns="44992" bIns="44992" rtlCol="0" anchor="ctr"/>
            <a:lstStyle/>
            <a:p>
              <a:pPr algn="ctr">
                <a:lnSpc>
                  <a:spcPts val="2659"/>
                </a:lnSpc>
              </a:pPr>
              <a:endParaRPr/>
            </a:p>
          </p:txBody>
        </p:sp>
      </p:grpSp>
      <p:grpSp>
        <p:nvGrpSpPr>
          <p:cNvPr id="13" name="Group 13"/>
          <p:cNvGrpSpPr/>
          <p:nvPr/>
        </p:nvGrpSpPr>
        <p:grpSpPr>
          <a:xfrm>
            <a:off x="2598534" y="3327535"/>
            <a:ext cx="1763375" cy="1515401"/>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A916"/>
            </a:solidFill>
            <a:ln w="66675" cap="sq">
              <a:solidFill>
                <a:srgbClr val="FFFFFF"/>
              </a:solidFill>
              <a:prstDash val="solid"/>
              <a:miter/>
            </a:ln>
          </p:spPr>
        </p:sp>
        <p:sp>
          <p:nvSpPr>
            <p:cNvPr id="15" name="TextBox 15"/>
            <p:cNvSpPr txBox="1"/>
            <p:nvPr/>
          </p:nvSpPr>
          <p:spPr>
            <a:xfrm>
              <a:off x="114300" y="-57150"/>
              <a:ext cx="584200" cy="755650"/>
            </a:xfrm>
            <a:prstGeom prst="rect">
              <a:avLst/>
            </a:prstGeom>
          </p:spPr>
          <p:txBody>
            <a:bodyPr lIns="44992" tIns="44992" rIns="44992" bIns="44992" rtlCol="0" anchor="ctr"/>
            <a:lstStyle/>
            <a:p>
              <a:pPr algn="ctr">
                <a:lnSpc>
                  <a:spcPts val="2659"/>
                </a:lnSpc>
              </a:pPr>
              <a:endParaRPr/>
            </a:p>
          </p:txBody>
        </p:sp>
      </p:grpSp>
      <p:grpSp>
        <p:nvGrpSpPr>
          <p:cNvPr id="16" name="Group 16"/>
          <p:cNvGrpSpPr/>
          <p:nvPr/>
        </p:nvGrpSpPr>
        <p:grpSpPr>
          <a:xfrm>
            <a:off x="6505461" y="4085236"/>
            <a:ext cx="5241923" cy="4922104"/>
            <a:chOff x="0" y="0"/>
            <a:chExt cx="1558791" cy="1463687"/>
          </a:xfrm>
        </p:grpSpPr>
        <p:sp>
          <p:nvSpPr>
            <p:cNvPr id="17" name="Freeform 17"/>
            <p:cNvSpPr/>
            <p:nvPr/>
          </p:nvSpPr>
          <p:spPr>
            <a:xfrm>
              <a:off x="0" y="0"/>
              <a:ext cx="1558791" cy="1463687"/>
            </a:xfrm>
            <a:custGeom>
              <a:avLst/>
              <a:gdLst/>
              <a:ahLst/>
              <a:cxnLst/>
              <a:rect l="l" t="t" r="r" b="b"/>
              <a:pathLst>
                <a:path w="1558791" h="1463687">
                  <a:moveTo>
                    <a:pt x="0" y="0"/>
                  </a:moveTo>
                  <a:lnTo>
                    <a:pt x="1558791" y="0"/>
                  </a:lnTo>
                  <a:lnTo>
                    <a:pt x="1558791" y="1463687"/>
                  </a:lnTo>
                  <a:lnTo>
                    <a:pt x="0" y="1463687"/>
                  </a:lnTo>
                  <a:close/>
                </a:path>
              </a:pathLst>
            </a:custGeom>
            <a:solidFill>
              <a:srgbClr val="FFA916"/>
            </a:solidFill>
          </p:spPr>
        </p:sp>
        <p:sp>
          <p:nvSpPr>
            <p:cNvPr id="18" name="TextBox 18"/>
            <p:cNvSpPr txBox="1"/>
            <p:nvPr/>
          </p:nvSpPr>
          <p:spPr>
            <a:xfrm>
              <a:off x="0" y="-57150"/>
              <a:ext cx="1558791" cy="1520837"/>
            </a:xfrm>
            <a:prstGeom prst="rect">
              <a:avLst/>
            </a:prstGeom>
          </p:spPr>
          <p:txBody>
            <a:bodyPr lIns="44992" tIns="44992" rIns="44992" bIns="44992" rtlCol="0" anchor="ctr"/>
            <a:lstStyle/>
            <a:p>
              <a:pPr algn="ctr">
                <a:lnSpc>
                  <a:spcPts val="2659"/>
                </a:lnSpc>
              </a:pPr>
              <a:endParaRPr/>
            </a:p>
          </p:txBody>
        </p:sp>
      </p:grpSp>
      <p:grpSp>
        <p:nvGrpSpPr>
          <p:cNvPr id="19" name="Group 19"/>
          <p:cNvGrpSpPr/>
          <p:nvPr/>
        </p:nvGrpSpPr>
        <p:grpSpPr>
          <a:xfrm>
            <a:off x="8261563" y="3327535"/>
            <a:ext cx="1763375" cy="1515401"/>
            <a:chOff x="0" y="0"/>
            <a:chExt cx="812800" cy="698500"/>
          </a:xfrm>
        </p:grpSpPr>
        <p:sp>
          <p:nvSpPr>
            <p:cNvPr id="20" name="Freeform 2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7C35"/>
            </a:solidFill>
            <a:ln w="66675" cap="sq">
              <a:solidFill>
                <a:srgbClr val="FFFFFF"/>
              </a:solidFill>
              <a:prstDash val="solid"/>
              <a:miter/>
            </a:ln>
          </p:spPr>
        </p:sp>
        <p:sp>
          <p:nvSpPr>
            <p:cNvPr id="21" name="TextBox 21"/>
            <p:cNvSpPr txBox="1"/>
            <p:nvPr/>
          </p:nvSpPr>
          <p:spPr>
            <a:xfrm>
              <a:off x="114300" y="-57150"/>
              <a:ext cx="584200" cy="755650"/>
            </a:xfrm>
            <a:prstGeom prst="rect">
              <a:avLst/>
            </a:prstGeom>
          </p:spPr>
          <p:txBody>
            <a:bodyPr lIns="44992" tIns="44992" rIns="44992" bIns="44992" rtlCol="0" anchor="ctr"/>
            <a:lstStyle/>
            <a:p>
              <a:pPr algn="ctr">
                <a:lnSpc>
                  <a:spcPts val="2659"/>
                </a:lnSpc>
              </a:pPr>
              <a:endParaRPr/>
            </a:p>
          </p:txBody>
        </p:sp>
      </p:grpSp>
      <p:grpSp>
        <p:nvGrpSpPr>
          <p:cNvPr id="22" name="Group 22"/>
          <p:cNvGrpSpPr/>
          <p:nvPr/>
        </p:nvGrpSpPr>
        <p:grpSpPr>
          <a:xfrm>
            <a:off x="12168490" y="4085236"/>
            <a:ext cx="5241923" cy="4922104"/>
            <a:chOff x="0" y="0"/>
            <a:chExt cx="1558791" cy="1463687"/>
          </a:xfrm>
        </p:grpSpPr>
        <p:sp>
          <p:nvSpPr>
            <p:cNvPr id="23" name="Freeform 23"/>
            <p:cNvSpPr/>
            <p:nvPr/>
          </p:nvSpPr>
          <p:spPr>
            <a:xfrm>
              <a:off x="0" y="0"/>
              <a:ext cx="1558791" cy="1463687"/>
            </a:xfrm>
            <a:custGeom>
              <a:avLst/>
              <a:gdLst/>
              <a:ahLst/>
              <a:cxnLst/>
              <a:rect l="l" t="t" r="r" b="b"/>
              <a:pathLst>
                <a:path w="1558791" h="1463687">
                  <a:moveTo>
                    <a:pt x="0" y="0"/>
                  </a:moveTo>
                  <a:lnTo>
                    <a:pt x="1558791" y="0"/>
                  </a:lnTo>
                  <a:lnTo>
                    <a:pt x="1558791" y="1463687"/>
                  </a:lnTo>
                  <a:lnTo>
                    <a:pt x="0" y="1463687"/>
                  </a:lnTo>
                  <a:close/>
                </a:path>
              </a:pathLst>
            </a:custGeom>
            <a:solidFill>
              <a:srgbClr val="024A59"/>
            </a:solidFill>
          </p:spPr>
        </p:sp>
        <p:sp>
          <p:nvSpPr>
            <p:cNvPr id="24" name="TextBox 24"/>
            <p:cNvSpPr txBox="1"/>
            <p:nvPr/>
          </p:nvSpPr>
          <p:spPr>
            <a:xfrm>
              <a:off x="0" y="-57150"/>
              <a:ext cx="1558791" cy="1520837"/>
            </a:xfrm>
            <a:prstGeom prst="rect">
              <a:avLst/>
            </a:prstGeom>
          </p:spPr>
          <p:txBody>
            <a:bodyPr lIns="44992" tIns="44992" rIns="44992" bIns="44992" rtlCol="0" anchor="ctr"/>
            <a:lstStyle/>
            <a:p>
              <a:pPr algn="ctr">
                <a:lnSpc>
                  <a:spcPts val="2659"/>
                </a:lnSpc>
              </a:pPr>
              <a:endParaRPr/>
            </a:p>
          </p:txBody>
        </p:sp>
      </p:grpSp>
      <p:grpSp>
        <p:nvGrpSpPr>
          <p:cNvPr id="25" name="Group 25"/>
          <p:cNvGrpSpPr/>
          <p:nvPr/>
        </p:nvGrpSpPr>
        <p:grpSpPr>
          <a:xfrm>
            <a:off x="13924593" y="3327535"/>
            <a:ext cx="1763375" cy="1515401"/>
            <a:chOff x="0" y="0"/>
            <a:chExt cx="812800" cy="698500"/>
          </a:xfrm>
        </p:grpSpPr>
        <p:sp>
          <p:nvSpPr>
            <p:cNvPr id="26" name="Freeform 2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A916"/>
            </a:solidFill>
            <a:ln w="66675" cap="sq">
              <a:solidFill>
                <a:srgbClr val="FFFFFF"/>
              </a:solidFill>
              <a:prstDash val="solid"/>
              <a:miter/>
            </a:ln>
          </p:spPr>
        </p:sp>
        <p:sp>
          <p:nvSpPr>
            <p:cNvPr id="27" name="TextBox 27"/>
            <p:cNvSpPr txBox="1"/>
            <p:nvPr/>
          </p:nvSpPr>
          <p:spPr>
            <a:xfrm>
              <a:off x="114300" y="-57150"/>
              <a:ext cx="584200" cy="755650"/>
            </a:xfrm>
            <a:prstGeom prst="rect">
              <a:avLst/>
            </a:prstGeom>
          </p:spPr>
          <p:txBody>
            <a:bodyPr lIns="44992" tIns="44992" rIns="44992" bIns="44992" rtlCol="0" anchor="ctr"/>
            <a:lstStyle/>
            <a:p>
              <a:pPr algn="ctr">
                <a:lnSpc>
                  <a:spcPts val="2659"/>
                </a:lnSpc>
              </a:pPr>
              <a:endParaRPr/>
            </a:p>
          </p:txBody>
        </p:sp>
      </p:grpSp>
      <p:sp>
        <p:nvSpPr>
          <p:cNvPr id="28" name="Freeform 28"/>
          <p:cNvSpPr/>
          <p:nvPr/>
        </p:nvSpPr>
        <p:spPr>
          <a:xfrm>
            <a:off x="3076736" y="3686544"/>
            <a:ext cx="723625" cy="797383"/>
          </a:xfrm>
          <a:custGeom>
            <a:avLst/>
            <a:gdLst/>
            <a:ahLst/>
            <a:cxnLst/>
            <a:rect l="l" t="t" r="r" b="b"/>
            <a:pathLst>
              <a:path w="723625" h="797383">
                <a:moveTo>
                  <a:pt x="0" y="0"/>
                </a:moveTo>
                <a:lnTo>
                  <a:pt x="723625" y="0"/>
                </a:lnTo>
                <a:lnTo>
                  <a:pt x="723625" y="797383"/>
                </a:lnTo>
                <a:lnTo>
                  <a:pt x="0" y="79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Freeform 29"/>
          <p:cNvSpPr/>
          <p:nvPr/>
        </p:nvSpPr>
        <p:spPr>
          <a:xfrm>
            <a:off x="8730095" y="3612350"/>
            <a:ext cx="945772" cy="945772"/>
          </a:xfrm>
          <a:custGeom>
            <a:avLst/>
            <a:gdLst/>
            <a:ahLst/>
            <a:cxnLst/>
            <a:rect l="l" t="t" r="r" b="b"/>
            <a:pathLst>
              <a:path w="945772" h="945772">
                <a:moveTo>
                  <a:pt x="0" y="0"/>
                </a:moveTo>
                <a:lnTo>
                  <a:pt x="945772" y="0"/>
                </a:lnTo>
                <a:lnTo>
                  <a:pt x="945772" y="945772"/>
                </a:lnTo>
                <a:lnTo>
                  <a:pt x="0" y="9457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0" name="Freeform 30"/>
          <p:cNvSpPr/>
          <p:nvPr/>
        </p:nvSpPr>
        <p:spPr>
          <a:xfrm>
            <a:off x="14323841" y="3686544"/>
            <a:ext cx="931221" cy="931221"/>
          </a:xfrm>
          <a:custGeom>
            <a:avLst/>
            <a:gdLst/>
            <a:ahLst/>
            <a:cxnLst/>
            <a:rect l="l" t="t" r="r" b="b"/>
            <a:pathLst>
              <a:path w="931221" h="931221">
                <a:moveTo>
                  <a:pt x="0" y="0"/>
                </a:moveTo>
                <a:lnTo>
                  <a:pt x="931221" y="0"/>
                </a:lnTo>
                <a:lnTo>
                  <a:pt x="931221" y="931222"/>
                </a:lnTo>
                <a:lnTo>
                  <a:pt x="0" y="9312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TextBox 31"/>
          <p:cNvSpPr txBox="1"/>
          <p:nvPr/>
        </p:nvSpPr>
        <p:spPr>
          <a:xfrm>
            <a:off x="4012912" y="1009650"/>
            <a:ext cx="10262177" cy="1362075"/>
          </a:xfrm>
          <a:prstGeom prst="rect">
            <a:avLst/>
          </a:prstGeom>
        </p:spPr>
        <p:txBody>
          <a:bodyPr lIns="0" tIns="0" rIns="0" bIns="0" rtlCol="0" anchor="t">
            <a:spAutoFit/>
          </a:bodyPr>
          <a:lstStyle/>
          <a:p>
            <a:pPr algn="ctr">
              <a:lnSpc>
                <a:spcPts val="5174"/>
              </a:lnSpc>
            </a:pPr>
            <a:r>
              <a:rPr lang="en-US" sz="4500">
                <a:solidFill>
                  <a:srgbClr val="000000"/>
                </a:solidFill>
                <a:latin typeface="Poppins Bold"/>
                <a:ea typeface="Poppins Bold"/>
                <a:cs typeface="Poppins Bold"/>
                <a:sym typeface="Poppins Bold"/>
              </a:rPr>
              <a:t>Pendekatan, Model, dan Permasalah Riset Operasi</a:t>
            </a:r>
          </a:p>
        </p:txBody>
      </p:sp>
      <p:sp>
        <p:nvSpPr>
          <p:cNvPr id="32" name="TextBox 32"/>
          <p:cNvSpPr txBox="1"/>
          <p:nvPr/>
        </p:nvSpPr>
        <p:spPr>
          <a:xfrm>
            <a:off x="1397634" y="5114925"/>
            <a:ext cx="4131518" cy="353513"/>
          </a:xfrm>
          <a:prstGeom prst="rect">
            <a:avLst/>
          </a:prstGeom>
        </p:spPr>
        <p:txBody>
          <a:bodyPr lIns="0" tIns="0" rIns="0" bIns="0" rtlCol="0" anchor="t">
            <a:spAutoFit/>
          </a:bodyPr>
          <a:lstStyle/>
          <a:p>
            <a:pPr algn="ctr">
              <a:lnSpc>
                <a:spcPts val="2624"/>
              </a:lnSpc>
            </a:pPr>
            <a:r>
              <a:rPr lang="en-US" sz="2186">
                <a:solidFill>
                  <a:srgbClr val="FFFFFF"/>
                </a:solidFill>
                <a:latin typeface="Poppins Bold"/>
                <a:ea typeface="Poppins Bold"/>
                <a:cs typeface="Poppins Bold"/>
                <a:sym typeface="Poppins Bold"/>
              </a:rPr>
              <a:t>Pendekatan Riset Operasi</a:t>
            </a:r>
          </a:p>
        </p:txBody>
      </p:sp>
      <p:sp>
        <p:nvSpPr>
          <p:cNvPr id="33" name="TextBox 33"/>
          <p:cNvSpPr txBox="1"/>
          <p:nvPr/>
        </p:nvSpPr>
        <p:spPr>
          <a:xfrm>
            <a:off x="1539780" y="5664406"/>
            <a:ext cx="3847226" cy="2440623"/>
          </a:xfrm>
          <a:prstGeom prst="rect">
            <a:avLst/>
          </a:prstGeom>
        </p:spPr>
        <p:txBody>
          <a:bodyPr lIns="0" tIns="0" rIns="0" bIns="0" rtlCol="0" anchor="t">
            <a:spAutoFit/>
          </a:bodyPr>
          <a:lstStyle/>
          <a:p>
            <a:pPr algn="l">
              <a:lnSpc>
                <a:spcPts val="1785"/>
              </a:lnSpc>
            </a:pPr>
            <a:r>
              <a:rPr lang="en-US" sz="1500">
                <a:solidFill>
                  <a:srgbClr val="FFFFFF"/>
                </a:solidFill>
                <a:latin typeface="Poppins"/>
                <a:ea typeface="Poppins"/>
                <a:cs typeface="Poppins"/>
                <a:sym typeface="Poppins"/>
              </a:rPr>
              <a:t>Lima Tahap Pendekatan pendekatan riset Operasi untuk pemecahan masalah yaitu :</a:t>
            </a:r>
          </a:p>
          <a:p>
            <a:pPr algn="l">
              <a:lnSpc>
                <a:spcPts val="2379"/>
              </a:lnSpc>
            </a:pPr>
            <a:endParaRPr lang="en-US" sz="1500">
              <a:solidFill>
                <a:srgbClr val="FFFFFF"/>
              </a:solidFill>
              <a:latin typeface="Poppins"/>
              <a:ea typeface="Poppins"/>
              <a:cs typeface="Poppins"/>
              <a:sym typeface="Poppins"/>
            </a:endParaRPr>
          </a:p>
          <a:p>
            <a:pPr marL="431799" lvl="1" indent="-215899" algn="l">
              <a:lnSpc>
                <a:spcPts val="2379"/>
              </a:lnSpc>
              <a:buFont typeface="Arial"/>
              <a:buChar char="•"/>
            </a:pPr>
            <a:r>
              <a:rPr lang="en-US" sz="1999">
                <a:solidFill>
                  <a:srgbClr val="FFFFFF"/>
                </a:solidFill>
                <a:latin typeface="Poppins"/>
                <a:ea typeface="Poppins"/>
                <a:cs typeface="Poppins"/>
                <a:sym typeface="Poppins"/>
              </a:rPr>
              <a:t>Diagnosa Masalah</a:t>
            </a:r>
          </a:p>
          <a:p>
            <a:pPr marL="431799" lvl="1" indent="-215899" algn="l">
              <a:lnSpc>
                <a:spcPts val="2379"/>
              </a:lnSpc>
              <a:buFont typeface="Arial"/>
              <a:buChar char="•"/>
            </a:pPr>
            <a:r>
              <a:rPr lang="en-US" sz="1999">
                <a:solidFill>
                  <a:srgbClr val="FFFFFF"/>
                </a:solidFill>
                <a:latin typeface="Poppins"/>
                <a:ea typeface="Poppins"/>
                <a:cs typeface="Poppins"/>
                <a:sym typeface="Poppins"/>
              </a:rPr>
              <a:t>Perumusan Masalah</a:t>
            </a:r>
          </a:p>
          <a:p>
            <a:pPr marL="431799" lvl="1" indent="-215899" algn="l">
              <a:lnSpc>
                <a:spcPts val="2379"/>
              </a:lnSpc>
              <a:buFont typeface="Arial"/>
              <a:buChar char="•"/>
            </a:pPr>
            <a:r>
              <a:rPr lang="en-US" sz="1999">
                <a:solidFill>
                  <a:srgbClr val="FFFFFF"/>
                </a:solidFill>
                <a:latin typeface="Poppins"/>
                <a:ea typeface="Poppins"/>
                <a:cs typeface="Poppins"/>
                <a:sym typeface="Poppins"/>
              </a:rPr>
              <a:t>Pembuatan Model</a:t>
            </a:r>
          </a:p>
          <a:p>
            <a:pPr marL="431799" lvl="1" indent="-215899" algn="l">
              <a:lnSpc>
                <a:spcPts val="2379"/>
              </a:lnSpc>
              <a:buFont typeface="Arial"/>
              <a:buChar char="•"/>
            </a:pPr>
            <a:r>
              <a:rPr lang="en-US" sz="1999">
                <a:solidFill>
                  <a:srgbClr val="FFFFFF"/>
                </a:solidFill>
                <a:latin typeface="Poppins"/>
                <a:ea typeface="Poppins"/>
                <a:cs typeface="Poppins"/>
                <a:sym typeface="Poppins"/>
              </a:rPr>
              <a:t>Analisis Model</a:t>
            </a:r>
          </a:p>
          <a:p>
            <a:pPr marL="431799" lvl="1" indent="-215899" algn="l">
              <a:lnSpc>
                <a:spcPts val="2379"/>
              </a:lnSpc>
              <a:buFont typeface="Arial"/>
              <a:buChar char="•"/>
            </a:pPr>
            <a:r>
              <a:rPr lang="en-US" sz="1999">
                <a:solidFill>
                  <a:srgbClr val="FFFFFF"/>
                </a:solidFill>
                <a:latin typeface="Poppins"/>
                <a:ea typeface="Poppins"/>
                <a:cs typeface="Poppins"/>
                <a:sym typeface="Poppins"/>
              </a:rPr>
              <a:t>Implementasi Model</a:t>
            </a:r>
          </a:p>
        </p:txBody>
      </p:sp>
      <p:sp>
        <p:nvSpPr>
          <p:cNvPr id="34" name="TextBox 34"/>
          <p:cNvSpPr txBox="1"/>
          <p:nvPr/>
        </p:nvSpPr>
        <p:spPr>
          <a:xfrm>
            <a:off x="7337364" y="5114925"/>
            <a:ext cx="3578116" cy="352425"/>
          </a:xfrm>
          <a:prstGeom prst="rect">
            <a:avLst/>
          </a:prstGeom>
        </p:spPr>
        <p:txBody>
          <a:bodyPr lIns="0" tIns="0" rIns="0" bIns="0" rtlCol="0" anchor="t">
            <a:spAutoFit/>
          </a:bodyPr>
          <a:lstStyle/>
          <a:p>
            <a:pPr algn="ctr">
              <a:lnSpc>
                <a:spcPts val="2624"/>
              </a:lnSpc>
            </a:pPr>
            <a:r>
              <a:rPr lang="en-US" sz="2186">
                <a:solidFill>
                  <a:srgbClr val="231F20"/>
                </a:solidFill>
                <a:latin typeface="Poppins Bold"/>
                <a:ea typeface="Poppins Bold"/>
                <a:cs typeface="Poppins Bold"/>
                <a:sym typeface="Poppins Bold"/>
              </a:rPr>
              <a:t>Model Riset Operasi</a:t>
            </a:r>
          </a:p>
        </p:txBody>
      </p:sp>
      <p:sp>
        <p:nvSpPr>
          <p:cNvPr id="35" name="TextBox 35"/>
          <p:cNvSpPr txBox="1"/>
          <p:nvPr/>
        </p:nvSpPr>
        <p:spPr>
          <a:xfrm>
            <a:off x="12491790" y="5114925"/>
            <a:ext cx="4628980" cy="678451"/>
          </a:xfrm>
          <a:prstGeom prst="rect">
            <a:avLst/>
          </a:prstGeom>
        </p:spPr>
        <p:txBody>
          <a:bodyPr lIns="0" tIns="0" rIns="0" bIns="0" rtlCol="0" anchor="t">
            <a:spAutoFit/>
          </a:bodyPr>
          <a:lstStyle/>
          <a:p>
            <a:pPr algn="ctr">
              <a:lnSpc>
                <a:spcPts val="2624"/>
              </a:lnSpc>
            </a:pPr>
            <a:r>
              <a:rPr lang="en-US" sz="2186">
                <a:solidFill>
                  <a:srgbClr val="FFFFFF"/>
                </a:solidFill>
                <a:latin typeface="Poppins Bold"/>
                <a:ea typeface="Poppins Bold"/>
                <a:cs typeface="Poppins Bold"/>
                <a:sym typeface="Poppins Bold"/>
              </a:rPr>
              <a:t>Permasalahan Manajerial dengan Riset Operari</a:t>
            </a:r>
          </a:p>
        </p:txBody>
      </p:sp>
      <p:sp>
        <p:nvSpPr>
          <p:cNvPr id="36" name="TextBox 36"/>
          <p:cNvSpPr txBox="1"/>
          <p:nvPr/>
        </p:nvSpPr>
        <p:spPr>
          <a:xfrm>
            <a:off x="7279368" y="5449388"/>
            <a:ext cx="3847226" cy="3212465"/>
          </a:xfrm>
          <a:prstGeom prst="rect">
            <a:avLst/>
          </a:prstGeom>
        </p:spPr>
        <p:txBody>
          <a:bodyPr lIns="0" tIns="0" rIns="0" bIns="0" rtlCol="0" anchor="t">
            <a:spAutoFit/>
          </a:bodyPr>
          <a:lstStyle/>
          <a:p>
            <a:pPr algn="l">
              <a:lnSpc>
                <a:spcPts val="2379"/>
              </a:lnSpc>
            </a:pPr>
            <a:endParaRPr/>
          </a:p>
          <a:p>
            <a:pPr algn="l">
              <a:lnSpc>
                <a:spcPts val="2142"/>
              </a:lnSpc>
            </a:pPr>
            <a:r>
              <a:rPr lang="en-US" sz="1800">
                <a:solidFill>
                  <a:srgbClr val="231F20"/>
                </a:solidFill>
                <a:latin typeface="Poppins"/>
                <a:ea typeface="Poppins"/>
                <a:cs typeface="Poppins"/>
                <a:sym typeface="Poppins"/>
              </a:rPr>
              <a:t>Beberapa Model Riset operasi yaitu :</a:t>
            </a:r>
          </a:p>
          <a:p>
            <a:pPr algn="l">
              <a:lnSpc>
                <a:spcPts val="2379"/>
              </a:lnSpc>
            </a:pPr>
            <a:endParaRPr lang="en-US" sz="1800">
              <a:solidFill>
                <a:srgbClr val="231F20"/>
              </a:solidFill>
              <a:latin typeface="Poppins"/>
              <a:ea typeface="Poppins"/>
              <a:cs typeface="Poppins"/>
              <a:sym typeface="Poppins"/>
            </a:endParaRPr>
          </a:p>
          <a:p>
            <a:pPr marL="431799" lvl="1" indent="-215899" algn="l">
              <a:lnSpc>
                <a:spcPts val="2379"/>
              </a:lnSpc>
              <a:buFont typeface="Arial"/>
              <a:buChar char="•"/>
            </a:pPr>
            <a:r>
              <a:rPr lang="en-US" sz="1999">
                <a:solidFill>
                  <a:srgbClr val="231F20"/>
                </a:solidFill>
                <a:latin typeface="Poppins"/>
                <a:ea typeface="Poppins"/>
                <a:cs typeface="Poppins"/>
                <a:sym typeface="Poppins"/>
              </a:rPr>
              <a:t>Program Linear</a:t>
            </a:r>
          </a:p>
          <a:p>
            <a:pPr marL="431799" lvl="1" indent="-215899" algn="l">
              <a:lnSpc>
                <a:spcPts val="2379"/>
              </a:lnSpc>
              <a:buFont typeface="Arial"/>
              <a:buChar char="•"/>
            </a:pPr>
            <a:r>
              <a:rPr lang="en-US" sz="1999">
                <a:solidFill>
                  <a:srgbClr val="231F20"/>
                </a:solidFill>
                <a:latin typeface="Poppins"/>
                <a:ea typeface="Poppins"/>
                <a:cs typeface="Poppins"/>
                <a:sym typeface="Poppins"/>
              </a:rPr>
              <a:t>Teori Antrian</a:t>
            </a:r>
          </a:p>
          <a:p>
            <a:pPr marL="431799" lvl="1" indent="-215899" algn="l">
              <a:lnSpc>
                <a:spcPts val="2379"/>
              </a:lnSpc>
              <a:buFont typeface="Arial"/>
              <a:buChar char="•"/>
            </a:pPr>
            <a:r>
              <a:rPr lang="en-US" sz="1999">
                <a:solidFill>
                  <a:srgbClr val="231F20"/>
                </a:solidFill>
                <a:latin typeface="Poppins"/>
                <a:ea typeface="Poppins"/>
                <a:cs typeface="Poppins"/>
                <a:sym typeface="Poppins"/>
              </a:rPr>
              <a:t>Analisis Network</a:t>
            </a:r>
          </a:p>
          <a:p>
            <a:pPr marL="431799" lvl="1" indent="-215899" algn="l">
              <a:lnSpc>
                <a:spcPts val="2379"/>
              </a:lnSpc>
              <a:buFont typeface="Arial"/>
              <a:buChar char="•"/>
            </a:pPr>
            <a:r>
              <a:rPr lang="en-US" sz="1999">
                <a:solidFill>
                  <a:srgbClr val="231F20"/>
                </a:solidFill>
                <a:latin typeface="Poppins"/>
                <a:ea typeface="Poppins"/>
                <a:cs typeface="Poppins"/>
                <a:sym typeface="Poppins"/>
              </a:rPr>
              <a:t>Teori Permainan</a:t>
            </a:r>
          </a:p>
          <a:p>
            <a:pPr marL="431799" lvl="1" indent="-215899" algn="l">
              <a:lnSpc>
                <a:spcPts val="2379"/>
              </a:lnSpc>
              <a:buFont typeface="Arial"/>
              <a:buChar char="•"/>
            </a:pPr>
            <a:r>
              <a:rPr lang="en-US" sz="1999">
                <a:solidFill>
                  <a:srgbClr val="231F20"/>
                </a:solidFill>
                <a:latin typeface="Poppins"/>
                <a:ea typeface="Poppins"/>
                <a:cs typeface="Poppins"/>
                <a:sym typeface="Poppins"/>
              </a:rPr>
              <a:t>Model Rantai Markov</a:t>
            </a:r>
          </a:p>
          <a:p>
            <a:pPr marL="431799" lvl="1" indent="-215899" algn="l">
              <a:lnSpc>
                <a:spcPts val="2379"/>
              </a:lnSpc>
              <a:buFont typeface="Arial"/>
              <a:buChar char="•"/>
            </a:pPr>
            <a:r>
              <a:rPr lang="en-US" sz="1999">
                <a:solidFill>
                  <a:srgbClr val="231F20"/>
                </a:solidFill>
                <a:latin typeface="Poppins"/>
                <a:ea typeface="Poppins"/>
                <a:cs typeface="Poppins"/>
                <a:sym typeface="Poppins"/>
              </a:rPr>
              <a:t>Programasi Dinamika</a:t>
            </a:r>
          </a:p>
          <a:p>
            <a:pPr marL="431799" lvl="1" indent="-215899" algn="l">
              <a:lnSpc>
                <a:spcPts val="2379"/>
              </a:lnSpc>
              <a:buFont typeface="Arial"/>
              <a:buChar char="•"/>
            </a:pPr>
            <a:r>
              <a:rPr lang="en-US" sz="1999">
                <a:solidFill>
                  <a:srgbClr val="231F20"/>
                </a:solidFill>
                <a:latin typeface="Poppins"/>
                <a:ea typeface="Poppins"/>
                <a:cs typeface="Poppins"/>
                <a:sym typeface="Poppins"/>
              </a:rPr>
              <a:t>Simulasi</a:t>
            </a:r>
          </a:p>
        </p:txBody>
      </p:sp>
      <p:sp>
        <p:nvSpPr>
          <p:cNvPr id="37" name="TextBox 37"/>
          <p:cNvSpPr txBox="1"/>
          <p:nvPr/>
        </p:nvSpPr>
        <p:spPr>
          <a:xfrm>
            <a:off x="12882667" y="5977722"/>
            <a:ext cx="3847226" cy="2841117"/>
          </a:xfrm>
          <a:prstGeom prst="rect">
            <a:avLst/>
          </a:prstGeom>
        </p:spPr>
        <p:txBody>
          <a:bodyPr lIns="0" tIns="0" rIns="0" bIns="0" rtlCol="0" anchor="t">
            <a:spAutoFit/>
          </a:bodyPr>
          <a:lstStyle/>
          <a:p>
            <a:pPr marL="453388" lvl="1" indent="-226694" algn="l">
              <a:lnSpc>
                <a:spcPts val="2498"/>
              </a:lnSpc>
              <a:buFont typeface="Arial"/>
              <a:buChar char="•"/>
            </a:pPr>
            <a:r>
              <a:rPr lang="en-US" sz="2099">
                <a:solidFill>
                  <a:srgbClr val="FFFFFF"/>
                </a:solidFill>
                <a:latin typeface="Poppins"/>
                <a:ea typeface="Poppins"/>
                <a:cs typeface="Poppins"/>
                <a:sym typeface="Poppins"/>
              </a:rPr>
              <a:t>Masalah Persediaan</a:t>
            </a:r>
          </a:p>
          <a:p>
            <a:pPr marL="453388" lvl="1" indent="-226694" algn="l">
              <a:lnSpc>
                <a:spcPts val="2498"/>
              </a:lnSpc>
              <a:buFont typeface="Arial"/>
              <a:buChar char="•"/>
            </a:pPr>
            <a:r>
              <a:rPr lang="en-US" sz="2099">
                <a:solidFill>
                  <a:srgbClr val="FFFFFF"/>
                </a:solidFill>
                <a:latin typeface="Poppins"/>
                <a:ea typeface="Poppins"/>
                <a:cs typeface="Poppins"/>
                <a:sym typeface="Poppins"/>
              </a:rPr>
              <a:t>Masalah Alokasi</a:t>
            </a:r>
          </a:p>
          <a:p>
            <a:pPr marL="453388" lvl="1" indent="-226694" algn="l">
              <a:lnSpc>
                <a:spcPts val="2498"/>
              </a:lnSpc>
              <a:buFont typeface="Arial"/>
              <a:buChar char="•"/>
            </a:pPr>
            <a:r>
              <a:rPr lang="en-US" sz="2099">
                <a:solidFill>
                  <a:srgbClr val="FFFFFF"/>
                </a:solidFill>
                <a:latin typeface="Poppins"/>
                <a:ea typeface="Poppins"/>
                <a:cs typeface="Poppins"/>
                <a:sym typeface="Poppins"/>
              </a:rPr>
              <a:t>Masalah Antrian</a:t>
            </a:r>
          </a:p>
          <a:p>
            <a:pPr marL="453388" lvl="1" indent="-226694" algn="l">
              <a:lnSpc>
                <a:spcPts val="2498"/>
              </a:lnSpc>
              <a:buFont typeface="Arial"/>
              <a:buChar char="•"/>
            </a:pPr>
            <a:r>
              <a:rPr lang="en-US" sz="2099">
                <a:solidFill>
                  <a:srgbClr val="FFFFFF"/>
                </a:solidFill>
                <a:latin typeface="Poppins"/>
                <a:ea typeface="Poppins"/>
                <a:cs typeface="Poppins"/>
                <a:sym typeface="Poppins"/>
              </a:rPr>
              <a:t>Masalah Pengurutan</a:t>
            </a:r>
          </a:p>
          <a:p>
            <a:pPr marL="453388" lvl="1" indent="-226694" algn="l">
              <a:lnSpc>
                <a:spcPts val="2498"/>
              </a:lnSpc>
              <a:buFont typeface="Arial"/>
              <a:buChar char="•"/>
            </a:pPr>
            <a:r>
              <a:rPr lang="en-US" sz="2099">
                <a:solidFill>
                  <a:srgbClr val="FFFFFF"/>
                </a:solidFill>
                <a:latin typeface="Poppins"/>
                <a:ea typeface="Poppins"/>
                <a:cs typeface="Poppins"/>
                <a:sym typeface="Poppins"/>
              </a:rPr>
              <a:t>Masalah routing (Scheduling)</a:t>
            </a:r>
          </a:p>
          <a:p>
            <a:pPr marL="453388" lvl="1" indent="-226694" algn="l">
              <a:lnSpc>
                <a:spcPts val="2498"/>
              </a:lnSpc>
              <a:buFont typeface="Arial"/>
              <a:buChar char="•"/>
            </a:pPr>
            <a:r>
              <a:rPr lang="en-US" sz="2099">
                <a:solidFill>
                  <a:srgbClr val="FFFFFF"/>
                </a:solidFill>
                <a:latin typeface="Poppins"/>
                <a:ea typeface="Poppins"/>
                <a:cs typeface="Poppins"/>
                <a:sym typeface="Poppins"/>
              </a:rPr>
              <a:t>Masalah Penggantian</a:t>
            </a:r>
          </a:p>
          <a:p>
            <a:pPr marL="453388" lvl="1" indent="-226694" algn="l">
              <a:lnSpc>
                <a:spcPts val="2498"/>
              </a:lnSpc>
              <a:buFont typeface="Arial"/>
              <a:buChar char="•"/>
            </a:pPr>
            <a:r>
              <a:rPr lang="en-US" sz="2099">
                <a:solidFill>
                  <a:srgbClr val="FFFFFF"/>
                </a:solidFill>
                <a:latin typeface="Poppins"/>
                <a:ea typeface="Poppins"/>
                <a:cs typeface="Poppins"/>
                <a:sym typeface="Poppins"/>
              </a:rPr>
              <a:t>Masalah Persaingan</a:t>
            </a:r>
          </a:p>
          <a:p>
            <a:pPr marL="453388" lvl="1" indent="-226694" algn="l">
              <a:lnSpc>
                <a:spcPts val="2498"/>
              </a:lnSpc>
              <a:buFont typeface="Arial"/>
              <a:buChar char="•"/>
            </a:pPr>
            <a:r>
              <a:rPr lang="en-US" sz="2099">
                <a:solidFill>
                  <a:srgbClr val="FFFFFF"/>
                </a:solidFill>
                <a:latin typeface="Poppins"/>
                <a:ea typeface="Poppins"/>
                <a:cs typeface="Poppins"/>
                <a:sym typeface="Poppins"/>
              </a:rPr>
              <a:t>Masalah Pencairan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4544875" y="9558721"/>
            <a:ext cx="13376512" cy="7204745"/>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9659827" y="9742308"/>
            <a:ext cx="4830601" cy="307104"/>
          </a:xfrm>
          <a:custGeom>
            <a:avLst/>
            <a:gdLst/>
            <a:ahLst/>
            <a:cxnLst/>
            <a:rect l="l" t="t" r="r" b="b"/>
            <a:pathLst>
              <a:path w="4830601" h="307104">
                <a:moveTo>
                  <a:pt x="0" y="307104"/>
                </a:moveTo>
                <a:lnTo>
                  <a:pt x="4830601" y="307104"/>
                </a:lnTo>
                <a:lnTo>
                  <a:pt x="4830601" y="0"/>
                </a:lnTo>
                <a:lnTo>
                  <a:pt x="0" y="0"/>
                </a:lnTo>
                <a:lnTo>
                  <a:pt x="0" y="307104"/>
                </a:lnTo>
                <a:close/>
              </a:path>
            </a:pathLst>
          </a:custGeom>
          <a:blipFill>
            <a:blip r:embed="rId2">
              <a:alphaModFix amt="80000"/>
            </a:blip>
            <a:stretch>
              <a:fillRect l="-16920" r="-16920"/>
            </a:stretch>
          </a:blipFill>
        </p:spPr>
      </p:sp>
      <p:grpSp>
        <p:nvGrpSpPr>
          <p:cNvPr id="6" name="Group 6"/>
          <p:cNvGrpSpPr/>
          <p:nvPr/>
        </p:nvGrpSpPr>
        <p:grpSpPr>
          <a:xfrm rot="-1787783">
            <a:off x="6814934" y="9378510"/>
            <a:ext cx="13156004" cy="2980505"/>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1775767">
            <a:off x="15120189" y="8918735"/>
            <a:ext cx="4830601" cy="229454"/>
          </a:xfrm>
          <a:custGeom>
            <a:avLst/>
            <a:gdLst/>
            <a:ahLst/>
            <a:cxnLst/>
            <a:rect l="l" t="t" r="r" b="b"/>
            <a:pathLst>
              <a:path w="4830601" h="229454">
                <a:moveTo>
                  <a:pt x="0" y="0"/>
                </a:moveTo>
                <a:lnTo>
                  <a:pt x="4830601" y="0"/>
                </a:lnTo>
                <a:lnTo>
                  <a:pt x="4830601" y="229454"/>
                </a:lnTo>
                <a:lnTo>
                  <a:pt x="0" y="229454"/>
                </a:lnTo>
                <a:lnTo>
                  <a:pt x="0" y="0"/>
                </a:lnTo>
                <a:close/>
              </a:path>
            </a:pathLst>
          </a:custGeom>
          <a:blipFill>
            <a:blip r:embed="rId2">
              <a:alphaModFix amt="80000"/>
            </a:blip>
            <a:stretch>
              <a:fillRect/>
            </a:stretch>
          </a:blipFill>
        </p:spPr>
      </p:sp>
      <p:sp>
        <p:nvSpPr>
          <p:cNvPr id="10" name="Freeform 10"/>
          <p:cNvSpPr/>
          <p:nvPr/>
        </p:nvSpPr>
        <p:spPr>
          <a:xfrm>
            <a:off x="10079364" y="1700212"/>
            <a:ext cx="6002718" cy="5552514"/>
          </a:xfrm>
          <a:custGeom>
            <a:avLst/>
            <a:gdLst/>
            <a:ahLst/>
            <a:cxnLst/>
            <a:rect l="l" t="t" r="r" b="b"/>
            <a:pathLst>
              <a:path w="6002718" h="5552514">
                <a:moveTo>
                  <a:pt x="0" y="0"/>
                </a:moveTo>
                <a:lnTo>
                  <a:pt x="6002717" y="0"/>
                </a:lnTo>
                <a:lnTo>
                  <a:pt x="6002717" y="5552514"/>
                </a:lnTo>
                <a:lnTo>
                  <a:pt x="0" y="5552514"/>
                </a:lnTo>
                <a:lnTo>
                  <a:pt x="0" y="0"/>
                </a:lnTo>
                <a:close/>
              </a:path>
            </a:pathLst>
          </a:custGeom>
          <a:blipFill>
            <a:blip r:embed="rId3"/>
            <a:stretch>
              <a:fillRect/>
            </a:stretch>
          </a:blipFill>
        </p:spPr>
      </p:sp>
      <p:sp>
        <p:nvSpPr>
          <p:cNvPr id="11" name="TextBox 11"/>
          <p:cNvSpPr txBox="1"/>
          <p:nvPr/>
        </p:nvSpPr>
        <p:spPr>
          <a:xfrm>
            <a:off x="1028700" y="2913427"/>
            <a:ext cx="8471621" cy="5077153"/>
          </a:xfrm>
          <a:prstGeom prst="rect">
            <a:avLst/>
          </a:prstGeom>
        </p:spPr>
        <p:txBody>
          <a:bodyPr lIns="0" tIns="0" rIns="0" bIns="0" rtlCol="0" anchor="t">
            <a:spAutoFit/>
          </a:bodyPr>
          <a:lstStyle/>
          <a:p>
            <a:pPr algn="just">
              <a:lnSpc>
                <a:spcPts val="2891"/>
              </a:lnSpc>
            </a:pPr>
            <a:r>
              <a:rPr lang="en-US" sz="2224">
                <a:solidFill>
                  <a:srgbClr val="000000"/>
                </a:solidFill>
                <a:latin typeface="Poppins Bold"/>
                <a:ea typeface="Poppins Bold"/>
                <a:cs typeface="Poppins Bold"/>
                <a:sym typeface="Poppins Bold"/>
              </a:rPr>
              <a:t>Sistem informasi pemasaran </a:t>
            </a:r>
            <a:r>
              <a:rPr lang="en-US" sz="2224">
                <a:solidFill>
                  <a:srgbClr val="000000"/>
                </a:solidFill>
                <a:latin typeface="Poppins"/>
                <a:ea typeface="Poppins"/>
                <a:cs typeface="Poppins"/>
                <a:sym typeface="Poppins"/>
              </a:rPr>
              <a:t>akan membantu mencatat</a:t>
            </a:r>
          </a:p>
          <a:p>
            <a:pPr algn="just">
              <a:lnSpc>
                <a:spcPts val="2891"/>
              </a:lnSpc>
            </a:pPr>
            <a:r>
              <a:rPr lang="en-US" sz="2224">
                <a:solidFill>
                  <a:srgbClr val="000000"/>
                </a:solidFill>
                <a:latin typeface="Poppins"/>
                <a:ea typeface="Poppins"/>
                <a:cs typeface="Poppins"/>
                <a:sym typeface="Poppins"/>
              </a:rPr>
              <a:t>dan juga memberkan informasi penting mengenai</a:t>
            </a:r>
          </a:p>
          <a:p>
            <a:pPr algn="just">
              <a:lnSpc>
                <a:spcPts val="2891"/>
              </a:lnSpc>
            </a:pPr>
            <a:r>
              <a:rPr lang="en-US" sz="2224">
                <a:solidFill>
                  <a:srgbClr val="000000"/>
                </a:solidFill>
                <a:latin typeface="Poppins"/>
                <a:ea typeface="Poppins"/>
                <a:cs typeface="Poppins"/>
                <a:sym typeface="Poppins"/>
              </a:rPr>
              <a:t>penjualan yang telah dilakkan oleh sebuah perusahaan.</a:t>
            </a:r>
          </a:p>
          <a:p>
            <a:pPr algn="just">
              <a:lnSpc>
                <a:spcPts val="2891"/>
              </a:lnSpc>
            </a:pPr>
            <a:r>
              <a:rPr lang="en-US" sz="2224">
                <a:solidFill>
                  <a:srgbClr val="000000"/>
                </a:solidFill>
                <a:latin typeface="Poppins"/>
                <a:ea typeface="Poppins"/>
                <a:cs typeface="Poppins"/>
                <a:sym typeface="Poppins"/>
              </a:rPr>
              <a:t>Antara lain:</a:t>
            </a:r>
          </a:p>
          <a:p>
            <a:pPr algn="just">
              <a:lnSpc>
                <a:spcPts val="2891"/>
              </a:lnSpc>
            </a:pPr>
            <a:endParaRPr lang="en-US" sz="2224">
              <a:solidFill>
                <a:srgbClr val="000000"/>
              </a:solidFill>
              <a:latin typeface="Poppins"/>
              <a:ea typeface="Poppins"/>
              <a:cs typeface="Poppins"/>
              <a:sym typeface="Poppins"/>
            </a:endParaRPr>
          </a:p>
          <a:p>
            <a:pPr algn="l">
              <a:lnSpc>
                <a:spcPts val="2891"/>
              </a:lnSpc>
            </a:pPr>
            <a:r>
              <a:rPr lang="en-US" sz="2224">
                <a:solidFill>
                  <a:srgbClr val="024A59"/>
                </a:solidFill>
                <a:latin typeface="Poppins Bold"/>
                <a:ea typeface="Poppins Bold"/>
                <a:cs typeface="Poppins Bold"/>
                <a:sym typeface="Poppins Bold"/>
              </a:rPr>
              <a:t>Jumlah produk yang sudah terjual</a:t>
            </a:r>
          </a:p>
          <a:p>
            <a:pPr algn="l">
              <a:lnSpc>
                <a:spcPts val="2891"/>
              </a:lnSpc>
            </a:pPr>
            <a:r>
              <a:rPr lang="en-US" sz="2224">
                <a:solidFill>
                  <a:srgbClr val="024A59"/>
                </a:solidFill>
                <a:latin typeface="Poppins Bold"/>
                <a:ea typeface="Poppins Bold"/>
                <a:cs typeface="Poppins Bold"/>
                <a:sym typeface="Poppins Bold"/>
              </a:rPr>
              <a:t>Produk yang laris dan banyak dipesan</a:t>
            </a:r>
          </a:p>
          <a:p>
            <a:pPr algn="l">
              <a:lnSpc>
                <a:spcPts val="2891"/>
              </a:lnSpc>
            </a:pPr>
            <a:endParaRPr lang="en-US" sz="2224">
              <a:solidFill>
                <a:srgbClr val="024A59"/>
              </a:solidFill>
              <a:latin typeface="Poppins Bold"/>
              <a:ea typeface="Poppins Bold"/>
              <a:cs typeface="Poppins Bold"/>
              <a:sym typeface="Poppins Bold"/>
            </a:endParaRPr>
          </a:p>
          <a:p>
            <a:pPr algn="l">
              <a:lnSpc>
                <a:spcPts val="2891"/>
              </a:lnSpc>
            </a:pPr>
            <a:r>
              <a:rPr lang="en-US" sz="2224">
                <a:solidFill>
                  <a:srgbClr val="024A59"/>
                </a:solidFill>
                <a:latin typeface="Poppins Bold"/>
                <a:ea typeface="Poppins Bold"/>
                <a:cs typeface="Poppins Bold"/>
                <a:sym typeface="Poppins Bold"/>
              </a:rPr>
              <a:t>Produk yang jarang diminati oleh pasar</a:t>
            </a:r>
          </a:p>
          <a:p>
            <a:pPr algn="l">
              <a:lnSpc>
                <a:spcPts val="2891"/>
              </a:lnSpc>
            </a:pPr>
            <a:endParaRPr lang="en-US" sz="2224">
              <a:solidFill>
                <a:srgbClr val="024A59"/>
              </a:solidFill>
              <a:latin typeface="Poppins Bold"/>
              <a:ea typeface="Poppins Bold"/>
              <a:cs typeface="Poppins Bold"/>
              <a:sym typeface="Poppins Bold"/>
            </a:endParaRPr>
          </a:p>
          <a:p>
            <a:pPr algn="l">
              <a:lnSpc>
                <a:spcPts val="2891"/>
              </a:lnSpc>
            </a:pPr>
            <a:r>
              <a:rPr lang="en-US" sz="2224">
                <a:solidFill>
                  <a:srgbClr val="024A59"/>
                </a:solidFill>
                <a:latin typeface="Poppins Bold"/>
                <a:ea typeface="Poppins Bold"/>
                <a:cs typeface="Poppins Bold"/>
                <a:sym typeface="Poppins Bold"/>
              </a:rPr>
              <a:t>Metode pemasaran yang tepat untuk menjual danmemasarkan suatu produk</a:t>
            </a:r>
          </a:p>
          <a:p>
            <a:pPr algn="l">
              <a:lnSpc>
                <a:spcPts val="2891"/>
              </a:lnSpc>
            </a:pPr>
            <a:endParaRPr lang="en-US" sz="2224">
              <a:solidFill>
                <a:srgbClr val="024A59"/>
              </a:solidFill>
              <a:latin typeface="Poppins Bold"/>
              <a:ea typeface="Poppins Bold"/>
              <a:cs typeface="Poppins Bold"/>
              <a:sym typeface="Poppins Bold"/>
            </a:endParaRPr>
          </a:p>
          <a:p>
            <a:pPr algn="l">
              <a:lnSpc>
                <a:spcPts val="2891"/>
              </a:lnSpc>
            </a:pPr>
            <a:r>
              <a:rPr lang="en-US" sz="2224">
                <a:solidFill>
                  <a:srgbClr val="024A59"/>
                </a:solidFill>
                <a:latin typeface="Poppins Bold"/>
                <a:ea typeface="Poppins Bold"/>
                <a:cs typeface="Poppins Bold"/>
                <a:sym typeface="Poppins Bold"/>
              </a:rPr>
              <a:t>Respon pasar terhadap produk yang diluncurkan</a:t>
            </a:r>
          </a:p>
        </p:txBody>
      </p:sp>
      <p:sp>
        <p:nvSpPr>
          <p:cNvPr id="12" name="TextBox 12"/>
          <p:cNvSpPr txBox="1"/>
          <p:nvPr/>
        </p:nvSpPr>
        <p:spPr>
          <a:xfrm>
            <a:off x="1028700" y="1009650"/>
            <a:ext cx="7615772" cy="1362075"/>
          </a:xfrm>
          <a:prstGeom prst="rect">
            <a:avLst/>
          </a:prstGeom>
        </p:spPr>
        <p:txBody>
          <a:bodyPr lIns="0" tIns="0" rIns="0" bIns="0" rtlCol="0" anchor="t">
            <a:spAutoFit/>
          </a:bodyPr>
          <a:lstStyle/>
          <a:p>
            <a:pPr algn="l">
              <a:lnSpc>
                <a:spcPts val="5174"/>
              </a:lnSpc>
            </a:pPr>
            <a:r>
              <a:rPr lang="en-US" sz="4500">
                <a:solidFill>
                  <a:srgbClr val="024A59"/>
                </a:solidFill>
                <a:latin typeface="Poppins Bold"/>
                <a:ea typeface="Poppins Bold"/>
                <a:cs typeface="Poppins Bold"/>
                <a:sym typeface="Poppins Bold"/>
              </a:rPr>
              <a:t>Sistem Informasi Pemasaran</a:t>
            </a:r>
          </a:p>
        </p:txBody>
      </p:sp>
      <p:grpSp>
        <p:nvGrpSpPr>
          <p:cNvPr id="13" name="Group 13"/>
          <p:cNvGrpSpPr/>
          <p:nvPr/>
        </p:nvGrpSpPr>
        <p:grpSpPr>
          <a:xfrm>
            <a:off x="914618" y="836380"/>
            <a:ext cx="5882885" cy="1727666"/>
            <a:chOff x="0" y="0"/>
            <a:chExt cx="1549402" cy="455023"/>
          </a:xfrm>
        </p:grpSpPr>
        <p:sp>
          <p:nvSpPr>
            <p:cNvPr id="14" name="Freeform 14"/>
            <p:cNvSpPr/>
            <p:nvPr/>
          </p:nvSpPr>
          <p:spPr>
            <a:xfrm>
              <a:off x="0" y="0"/>
              <a:ext cx="1549402" cy="455023"/>
            </a:xfrm>
            <a:custGeom>
              <a:avLst/>
              <a:gdLst/>
              <a:ahLst/>
              <a:cxnLst/>
              <a:rect l="l" t="t" r="r" b="b"/>
              <a:pathLst>
                <a:path w="1549402" h="455023">
                  <a:moveTo>
                    <a:pt x="67116" y="0"/>
                  </a:moveTo>
                  <a:lnTo>
                    <a:pt x="1482285" y="0"/>
                  </a:lnTo>
                  <a:cubicBezTo>
                    <a:pt x="1519353" y="0"/>
                    <a:pt x="1549402" y="30049"/>
                    <a:pt x="1549402" y="67116"/>
                  </a:cubicBezTo>
                  <a:lnTo>
                    <a:pt x="1549402" y="387907"/>
                  </a:lnTo>
                  <a:cubicBezTo>
                    <a:pt x="1549402" y="424974"/>
                    <a:pt x="1519353" y="455023"/>
                    <a:pt x="1482285" y="455023"/>
                  </a:cubicBezTo>
                  <a:lnTo>
                    <a:pt x="67116" y="455023"/>
                  </a:lnTo>
                  <a:cubicBezTo>
                    <a:pt x="30049" y="455023"/>
                    <a:pt x="0" y="424974"/>
                    <a:pt x="0" y="387907"/>
                  </a:cubicBezTo>
                  <a:lnTo>
                    <a:pt x="0" y="67116"/>
                  </a:lnTo>
                  <a:cubicBezTo>
                    <a:pt x="0" y="30049"/>
                    <a:pt x="30049" y="0"/>
                    <a:pt x="67116" y="0"/>
                  </a:cubicBezTo>
                  <a:close/>
                </a:path>
              </a:pathLst>
            </a:custGeom>
            <a:solidFill>
              <a:srgbClr val="FFA916"/>
            </a:solidFill>
          </p:spPr>
        </p:sp>
        <p:sp>
          <p:nvSpPr>
            <p:cNvPr id="15" name="TextBox 15"/>
            <p:cNvSpPr txBox="1"/>
            <p:nvPr/>
          </p:nvSpPr>
          <p:spPr>
            <a:xfrm>
              <a:off x="0" y="-57150"/>
              <a:ext cx="1549402" cy="512173"/>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427778" y="1054341"/>
            <a:ext cx="4972740" cy="1297627"/>
          </a:xfrm>
          <a:prstGeom prst="rect">
            <a:avLst/>
          </a:prstGeom>
        </p:spPr>
        <p:txBody>
          <a:bodyPr lIns="0" tIns="0" rIns="0" bIns="0" rtlCol="0" anchor="t">
            <a:spAutoFit/>
          </a:bodyPr>
          <a:lstStyle/>
          <a:p>
            <a:pPr algn="l">
              <a:lnSpc>
                <a:spcPts val="4963"/>
              </a:lnSpc>
            </a:pPr>
            <a:r>
              <a:rPr lang="en-US" sz="4315">
                <a:solidFill>
                  <a:srgbClr val="024A59"/>
                </a:solidFill>
                <a:latin typeface="Poppins Bold"/>
                <a:ea typeface="Poppins Bold"/>
                <a:cs typeface="Poppins Bold"/>
                <a:sym typeface="Poppins Bold"/>
              </a:rPr>
              <a:t>Sistem Informasi Pemasaran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2622877" y="975298"/>
            <a:ext cx="11505146" cy="1372912"/>
          </a:xfrm>
          <a:prstGeom prst="rect">
            <a:avLst/>
          </a:prstGeom>
        </p:spPr>
        <p:txBody>
          <a:bodyPr lIns="0" tIns="0" rIns="0" bIns="0" rtlCol="0" anchor="t">
            <a:spAutoFit/>
          </a:bodyPr>
          <a:lstStyle/>
          <a:p>
            <a:pPr algn="l">
              <a:lnSpc>
                <a:spcPts val="5216"/>
              </a:lnSpc>
            </a:pPr>
            <a:r>
              <a:rPr lang="en-US" sz="4536">
                <a:solidFill>
                  <a:srgbClr val="000000"/>
                </a:solidFill>
                <a:latin typeface="Poppins Bold"/>
                <a:ea typeface="Poppins Bold"/>
                <a:cs typeface="Poppins Bold"/>
                <a:sym typeface="Poppins Bold"/>
              </a:rPr>
              <a:t>Model Sistem Informasi </a:t>
            </a:r>
          </a:p>
          <a:p>
            <a:pPr algn="l">
              <a:lnSpc>
                <a:spcPts val="5216"/>
              </a:lnSpc>
            </a:pPr>
            <a:r>
              <a:rPr lang="en-US" sz="4536">
                <a:solidFill>
                  <a:srgbClr val="000000"/>
                </a:solidFill>
                <a:latin typeface="Poppins Bold"/>
                <a:ea typeface="Poppins Bold"/>
                <a:cs typeface="Poppins Bold"/>
                <a:sym typeface="Poppins Bold"/>
              </a:rPr>
              <a:t>Pemasaran</a:t>
            </a:r>
          </a:p>
        </p:txBody>
      </p:sp>
      <p:grpSp>
        <p:nvGrpSpPr>
          <p:cNvPr id="11" name="Group 11"/>
          <p:cNvGrpSpPr/>
          <p:nvPr/>
        </p:nvGrpSpPr>
        <p:grpSpPr>
          <a:xfrm>
            <a:off x="3107657" y="3531347"/>
            <a:ext cx="1623398" cy="978719"/>
            <a:chOff x="0" y="0"/>
            <a:chExt cx="479825" cy="289278"/>
          </a:xfrm>
        </p:grpSpPr>
        <p:sp>
          <p:nvSpPr>
            <p:cNvPr id="12" name="Freeform 12"/>
            <p:cNvSpPr/>
            <p:nvPr/>
          </p:nvSpPr>
          <p:spPr>
            <a:xfrm>
              <a:off x="0" y="0"/>
              <a:ext cx="479825" cy="289278"/>
            </a:xfrm>
            <a:custGeom>
              <a:avLst/>
              <a:gdLst/>
              <a:ahLst/>
              <a:cxnLst/>
              <a:rect l="l" t="t" r="r" b="b"/>
              <a:pathLst>
                <a:path w="479825" h="289278">
                  <a:moveTo>
                    <a:pt x="0" y="0"/>
                  </a:moveTo>
                  <a:lnTo>
                    <a:pt x="479825" y="0"/>
                  </a:lnTo>
                  <a:lnTo>
                    <a:pt x="479825" y="289278"/>
                  </a:lnTo>
                  <a:lnTo>
                    <a:pt x="0" y="289278"/>
                  </a:lnTo>
                  <a:close/>
                </a:path>
              </a:pathLst>
            </a:custGeom>
            <a:solidFill>
              <a:srgbClr val="007C35"/>
            </a:solidFill>
          </p:spPr>
        </p:sp>
        <p:sp>
          <p:nvSpPr>
            <p:cNvPr id="13" name="TextBox 13"/>
            <p:cNvSpPr txBox="1"/>
            <p:nvPr/>
          </p:nvSpPr>
          <p:spPr>
            <a:xfrm>
              <a:off x="0" y="-57150"/>
              <a:ext cx="479825" cy="346428"/>
            </a:xfrm>
            <a:prstGeom prst="rect">
              <a:avLst/>
            </a:prstGeom>
          </p:spPr>
          <p:txBody>
            <a:bodyPr lIns="39401" tIns="39401" rIns="39401" bIns="39401" rtlCol="0" anchor="ctr"/>
            <a:lstStyle/>
            <a:p>
              <a:pPr algn="ctr">
                <a:lnSpc>
                  <a:spcPts val="2659"/>
                </a:lnSpc>
              </a:pPr>
              <a:endParaRPr/>
            </a:p>
          </p:txBody>
        </p:sp>
      </p:grpSp>
      <p:grpSp>
        <p:nvGrpSpPr>
          <p:cNvPr id="14" name="Group 14"/>
          <p:cNvGrpSpPr/>
          <p:nvPr/>
        </p:nvGrpSpPr>
        <p:grpSpPr>
          <a:xfrm>
            <a:off x="3088122" y="4925529"/>
            <a:ext cx="1662469" cy="1009695"/>
            <a:chOff x="0" y="0"/>
            <a:chExt cx="491373" cy="298434"/>
          </a:xfrm>
        </p:grpSpPr>
        <p:sp>
          <p:nvSpPr>
            <p:cNvPr id="15" name="Freeform 15"/>
            <p:cNvSpPr/>
            <p:nvPr/>
          </p:nvSpPr>
          <p:spPr>
            <a:xfrm>
              <a:off x="0" y="0"/>
              <a:ext cx="491373" cy="298434"/>
            </a:xfrm>
            <a:custGeom>
              <a:avLst/>
              <a:gdLst/>
              <a:ahLst/>
              <a:cxnLst/>
              <a:rect l="l" t="t" r="r" b="b"/>
              <a:pathLst>
                <a:path w="491373" h="298434">
                  <a:moveTo>
                    <a:pt x="0" y="0"/>
                  </a:moveTo>
                  <a:lnTo>
                    <a:pt x="491373" y="0"/>
                  </a:lnTo>
                  <a:lnTo>
                    <a:pt x="491373" y="298434"/>
                  </a:lnTo>
                  <a:lnTo>
                    <a:pt x="0" y="298434"/>
                  </a:lnTo>
                  <a:close/>
                </a:path>
              </a:pathLst>
            </a:custGeom>
            <a:solidFill>
              <a:srgbClr val="007C35"/>
            </a:solidFill>
          </p:spPr>
        </p:sp>
        <p:sp>
          <p:nvSpPr>
            <p:cNvPr id="16" name="TextBox 16"/>
            <p:cNvSpPr txBox="1"/>
            <p:nvPr/>
          </p:nvSpPr>
          <p:spPr>
            <a:xfrm>
              <a:off x="0" y="-57150"/>
              <a:ext cx="491373" cy="355584"/>
            </a:xfrm>
            <a:prstGeom prst="rect">
              <a:avLst/>
            </a:prstGeom>
          </p:spPr>
          <p:txBody>
            <a:bodyPr lIns="39401" tIns="39401" rIns="39401" bIns="39401" rtlCol="0" anchor="ctr"/>
            <a:lstStyle/>
            <a:p>
              <a:pPr algn="ctr">
                <a:lnSpc>
                  <a:spcPts val="2659"/>
                </a:lnSpc>
              </a:pPr>
              <a:endParaRPr/>
            </a:p>
          </p:txBody>
        </p:sp>
      </p:grpSp>
      <p:grpSp>
        <p:nvGrpSpPr>
          <p:cNvPr id="17" name="Group 17"/>
          <p:cNvGrpSpPr/>
          <p:nvPr/>
        </p:nvGrpSpPr>
        <p:grpSpPr>
          <a:xfrm>
            <a:off x="3088122" y="6381662"/>
            <a:ext cx="1695028" cy="978719"/>
            <a:chOff x="0" y="0"/>
            <a:chExt cx="500997" cy="289278"/>
          </a:xfrm>
        </p:grpSpPr>
        <p:sp>
          <p:nvSpPr>
            <p:cNvPr id="18" name="Freeform 18"/>
            <p:cNvSpPr/>
            <p:nvPr/>
          </p:nvSpPr>
          <p:spPr>
            <a:xfrm>
              <a:off x="0" y="0"/>
              <a:ext cx="500997" cy="289278"/>
            </a:xfrm>
            <a:custGeom>
              <a:avLst/>
              <a:gdLst/>
              <a:ahLst/>
              <a:cxnLst/>
              <a:rect l="l" t="t" r="r" b="b"/>
              <a:pathLst>
                <a:path w="500997" h="289278">
                  <a:moveTo>
                    <a:pt x="0" y="0"/>
                  </a:moveTo>
                  <a:lnTo>
                    <a:pt x="500997" y="0"/>
                  </a:lnTo>
                  <a:lnTo>
                    <a:pt x="500997" y="289278"/>
                  </a:lnTo>
                  <a:lnTo>
                    <a:pt x="0" y="289278"/>
                  </a:lnTo>
                  <a:close/>
                </a:path>
              </a:pathLst>
            </a:custGeom>
            <a:solidFill>
              <a:srgbClr val="007C35"/>
            </a:solidFill>
          </p:spPr>
        </p:sp>
        <p:sp>
          <p:nvSpPr>
            <p:cNvPr id="19" name="TextBox 19"/>
            <p:cNvSpPr txBox="1"/>
            <p:nvPr/>
          </p:nvSpPr>
          <p:spPr>
            <a:xfrm>
              <a:off x="0" y="-57150"/>
              <a:ext cx="500997" cy="346428"/>
            </a:xfrm>
            <a:prstGeom prst="rect">
              <a:avLst/>
            </a:prstGeom>
          </p:spPr>
          <p:txBody>
            <a:bodyPr lIns="39401" tIns="39401" rIns="39401" bIns="39401" rtlCol="0" anchor="ctr"/>
            <a:lstStyle/>
            <a:p>
              <a:pPr algn="ctr">
                <a:lnSpc>
                  <a:spcPts val="2659"/>
                </a:lnSpc>
              </a:pPr>
              <a:endParaRPr/>
            </a:p>
          </p:txBody>
        </p:sp>
      </p:grpSp>
      <p:grpSp>
        <p:nvGrpSpPr>
          <p:cNvPr id="20" name="Group 20"/>
          <p:cNvGrpSpPr/>
          <p:nvPr/>
        </p:nvGrpSpPr>
        <p:grpSpPr>
          <a:xfrm>
            <a:off x="6903265" y="3622205"/>
            <a:ext cx="2140925" cy="887861"/>
            <a:chOff x="0" y="0"/>
            <a:chExt cx="632789" cy="262424"/>
          </a:xfrm>
        </p:grpSpPr>
        <p:sp>
          <p:nvSpPr>
            <p:cNvPr id="21" name="Freeform 21"/>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22" name="TextBox 22"/>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grpSp>
        <p:nvGrpSpPr>
          <p:cNvPr id="23" name="Group 23"/>
          <p:cNvGrpSpPr/>
          <p:nvPr/>
        </p:nvGrpSpPr>
        <p:grpSpPr>
          <a:xfrm>
            <a:off x="6903265" y="4774462"/>
            <a:ext cx="2063485" cy="887861"/>
            <a:chOff x="0" y="0"/>
            <a:chExt cx="609901" cy="262424"/>
          </a:xfrm>
        </p:grpSpPr>
        <p:sp>
          <p:nvSpPr>
            <p:cNvPr id="24" name="Freeform 24"/>
            <p:cNvSpPr/>
            <p:nvPr/>
          </p:nvSpPr>
          <p:spPr>
            <a:xfrm>
              <a:off x="0" y="0"/>
              <a:ext cx="609901" cy="262424"/>
            </a:xfrm>
            <a:custGeom>
              <a:avLst/>
              <a:gdLst/>
              <a:ahLst/>
              <a:cxnLst/>
              <a:rect l="l" t="t" r="r" b="b"/>
              <a:pathLst>
                <a:path w="609901" h="262424">
                  <a:moveTo>
                    <a:pt x="0" y="0"/>
                  </a:moveTo>
                  <a:lnTo>
                    <a:pt x="609901" y="0"/>
                  </a:lnTo>
                  <a:lnTo>
                    <a:pt x="609901" y="262424"/>
                  </a:lnTo>
                  <a:lnTo>
                    <a:pt x="0" y="262424"/>
                  </a:lnTo>
                  <a:close/>
                </a:path>
              </a:pathLst>
            </a:custGeom>
            <a:solidFill>
              <a:srgbClr val="007C35"/>
            </a:solidFill>
          </p:spPr>
        </p:sp>
        <p:sp>
          <p:nvSpPr>
            <p:cNvPr id="25" name="TextBox 25"/>
            <p:cNvSpPr txBox="1"/>
            <p:nvPr/>
          </p:nvSpPr>
          <p:spPr>
            <a:xfrm>
              <a:off x="0" y="-57150"/>
              <a:ext cx="609901" cy="319574"/>
            </a:xfrm>
            <a:prstGeom prst="rect">
              <a:avLst/>
            </a:prstGeom>
          </p:spPr>
          <p:txBody>
            <a:bodyPr lIns="39401" tIns="39401" rIns="39401" bIns="39401" rtlCol="0" anchor="ctr"/>
            <a:lstStyle/>
            <a:p>
              <a:pPr algn="ctr">
                <a:lnSpc>
                  <a:spcPts val="2659"/>
                </a:lnSpc>
              </a:pPr>
              <a:endParaRPr/>
            </a:p>
          </p:txBody>
        </p:sp>
      </p:grpSp>
      <p:grpSp>
        <p:nvGrpSpPr>
          <p:cNvPr id="26" name="Group 26"/>
          <p:cNvGrpSpPr/>
          <p:nvPr/>
        </p:nvGrpSpPr>
        <p:grpSpPr>
          <a:xfrm>
            <a:off x="6903265" y="5983160"/>
            <a:ext cx="2140925" cy="887861"/>
            <a:chOff x="0" y="0"/>
            <a:chExt cx="632789" cy="262424"/>
          </a:xfrm>
        </p:grpSpPr>
        <p:sp>
          <p:nvSpPr>
            <p:cNvPr id="27" name="Freeform 27"/>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28" name="TextBox 28"/>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grpSp>
        <p:nvGrpSpPr>
          <p:cNvPr id="29" name="Group 29"/>
          <p:cNvGrpSpPr/>
          <p:nvPr/>
        </p:nvGrpSpPr>
        <p:grpSpPr>
          <a:xfrm>
            <a:off x="5223770" y="3411445"/>
            <a:ext cx="1129130" cy="5872405"/>
            <a:chOff x="0" y="0"/>
            <a:chExt cx="333735" cy="1735697"/>
          </a:xfrm>
        </p:grpSpPr>
        <p:sp>
          <p:nvSpPr>
            <p:cNvPr id="30" name="Freeform 30"/>
            <p:cNvSpPr/>
            <p:nvPr/>
          </p:nvSpPr>
          <p:spPr>
            <a:xfrm>
              <a:off x="0" y="0"/>
              <a:ext cx="333735" cy="1735697"/>
            </a:xfrm>
            <a:custGeom>
              <a:avLst/>
              <a:gdLst/>
              <a:ahLst/>
              <a:cxnLst/>
              <a:rect l="l" t="t" r="r" b="b"/>
              <a:pathLst>
                <a:path w="333735" h="1735697">
                  <a:moveTo>
                    <a:pt x="0" y="0"/>
                  </a:moveTo>
                  <a:lnTo>
                    <a:pt x="333735" y="0"/>
                  </a:lnTo>
                  <a:lnTo>
                    <a:pt x="333735" y="1735697"/>
                  </a:lnTo>
                  <a:lnTo>
                    <a:pt x="0" y="1735697"/>
                  </a:lnTo>
                  <a:close/>
                </a:path>
              </a:pathLst>
            </a:custGeom>
            <a:solidFill>
              <a:srgbClr val="007C35"/>
            </a:solidFill>
          </p:spPr>
        </p:sp>
        <p:sp>
          <p:nvSpPr>
            <p:cNvPr id="31" name="TextBox 31"/>
            <p:cNvSpPr txBox="1"/>
            <p:nvPr/>
          </p:nvSpPr>
          <p:spPr>
            <a:xfrm>
              <a:off x="0" y="-57150"/>
              <a:ext cx="333735" cy="1792847"/>
            </a:xfrm>
            <a:prstGeom prst="rect">
              <a:avLst/>
            </a:prstGeom>
          </p:spPr>
          <p:txBody>
            <a:bodyPr lIns="39401" tIns="39401" rIns="39401" bIns="39401" rtlCol="0" anchor="ctr"/>
            <a:lstStyle/>
            <a:p>
              <a:pPr algn="ctr">
                <a:lnSpc>
                  <a:spcPts val="2659"/>
                </a:lnSpc>
              </a:pPr>
              <a:endParaRPr/>
            </a:p>
          </p:txBody>
        </p:sp>
      </p:grpSp>
      <p:grpSp>
        <p:nvGrpSpPr>
          <p:cNvPr id="32" name="Group 32"/>
          <p:cNvGrpSpPr/>
          <p:nvPr/>
        </p:nvGrpSpPr>
        <p:grpSpPr>
          <a:xfrm>
            <a:off x="5223770" y="3120794"/>
            <a:ext cx="1129130" cy="581302"/>
            <a:chOff x="0" y="0"/>
            <a:chExt cx="782852" cy="403030"/>
          </a:xfrm>
        </p:grpSpPr>
        <p:sp>
          <p:nvSpPr>
            <p:cNvPr id="33" name="Freeform 33"/>
            <p:cNvSpPr/>
            <p:nvPr/>
          </p:nvSpPr>
          <p:spPr>
            <a:xfrm>
              <a:off x="0" y="0"/>
              <a:ext cx="782852" cy="403030"/>
            </a:xfrm>
            <a:custGeom>
              <a:avLst/>
              <a:gdLst/>
              <a:ahLst/>
              <a:cxnLst/>
              <a:rect l="l" t="t" r="r" b="b"/>
              <a:pathLst>
                <a:path w="782852" h="403030">
                  <a:moveTo>
                    <a:pt x="391426" y="0"/>
                  </a:moveTo>
                  <a:cubicBezTo>
                    <a:pt x="175247" y="0"/>
                    <a:pt x="0" y="90221"/>
                    <a:pt x="0" y="201515"/>
                  </a:cubicBezTo>
                  <a:cubicBezTo>
                    <a:pt x="0" y="312809"/>
                    <a:pt x="175247" y="403030"/>
                    <a:pt x="391426" y="403030"/>
                  </a:cubicBezTo>
                  <a:cubicBezTo>
                    <a:pt x="607605" y="403030"/>
                    <a:pt x="782852" y="312809"/>
                    <a:pt x="782852" y="201515"/>
                  </a:cubicBezTo>
                  <a:cubicBezTo>
                    <a:pt x="782852" y="90221"/>
                    <a:pt x="607605" y="0"/>
                    <a:pt x="391426" y="0"/>
                  </a:cubicBezTo>
                  <a:close/>
                </a:path>
              </a:pathLst>
            </a:custGeom>
            <a:solidFill>
              <a:srgbClr val="FFA916"/>
            </a:solidFill>
          </p:spPr>
        </p:sp>
        <p:sp>
          <p:nvSpPr>
            <p:cNvPr id="34" name="TextBox 34"/>
            <p:cNvSpPr txBox="1"/>
            <p:nvPr/>
          </p:nvSpPr>
          <p:spPr>
            <a:xfrm>
              <a:off x="73392" y="-19366"/>
              <a:ext cx="636067" cy="384612"/>
            </a:xfrm>
            <a:prstGeom prst="rect">
              <a:avLst/>
            </a:prstGeom>
          </p:spPr>
          <p:txBody>
            <a:bodyPr lIns="39401" tIns="39401" rIns="39401" bIns="39401" rtlCol="0" anchor="ctr"/>
            <a:lstStyle/>
            <a:p>
              <a:pPr algn="ctr">
                <a:lnSpc>
                  <a:spcPts val="2659"/>
                </a:lnSpc>
              </a:pPr>
              <a:endParaRPr/>
            </a:p>
          </p:txBody>
        </p:sp>
      </p:grpSp>
      <p:sp>
        <p:nvSpPr>
          <p:cNvPr id="35" name="AutoShape 35"/>
          <p:cNvSpPr/>
          <p:nvPr/>
        </p:nvSpPr>
        <p:spPr>
          <a:xfrm flipV="1">
            <a:off x="1707972" y="3825495"/>
            <a:ext cx="0" cy="3120662"/>
          </a:xfrm>
          <a:prstGeom prst="line">
            <a:avLst/>
          </a:prstGeom>
          <a:ln w="66675" cap="flat">
            <a:solidFill>
              <a:srgbClr val="FF8C02"/>
            </a:solidFill>
            <a:prstDash val="solid"/>
            <a:headEnd type="none" w="sm" len="sm"/>
            <a:tailEnd type="none" w="sm" len="sm"/>
          </a:ln>
        </p:spPr>
      </p:sp>
      <p:sp>
        <p:nvSpPr>
          <p:cNvPr id="36" name="AutoShape 36"/>
          <p:cNvSpPr/>
          <p:nvPr/>
        </p:nvSpPr>
        <p:spPr>
          <a:xfrm>
            <a:off x="1677447" y="3839359"/>
            <a:ext cx="1372323" cy="0"/>
          </a:xfrm>
          <a:prstGeom prst="line">
            <a:avLst/>
          </a:prstGeom>
          <a:ln w="66675" cap="flat">
            <a:solidFill>
              <a:srgbClr val="FF8C02"/>
            </a:solidFill>
            <a:prstDash val="solid"/>
            <a:headEnd type="none" w="sm" len="sm"/>
            <a:tailEnd type="triangle" w="lg" len="med"/>
          </a:ln>
        </p:spPr>
      </p:sp>
      <p:sp>
        <p:nvSpPr>
          <p:cNvPr id="37" name="AutoShape 37"/>
          <p:cNvSpPr/>
          <p:nvPr/>
        </p:nvSpPr>
        <p:spPr>
          <a:xfrm>
            <a:off x="9044189" y="4066135"/>
            <a:ext cx="4614877" cy="0"/>
          </a:xfrm>
          <a:prstGeom prst="line">
            <a:avLst/>
          </a:prstGeom>
          <a:ln w="66675" cap="flat">
            <a:solidFill>
              <a:srgbClr val="FFA916"/>
            </a:solidFill>
            <a:prstDash val="solid"/>
            <a:headEnd type="none" w="sm" len="sm"/>
            <a:tailEnd type="none" w="sm" len="sm"/>
          </a:ln>
        </p:spPr>
      </p:sp>
      <p:sp>
        <p:nvSpPr>
          <p:cNvPr id="38" name="AutoShape 38"/>
          <p:cNvSpPr/>
          <p:nvPr/>
        </p:nvSpPr>
        <p:spPr>
          <a:xfrm>
            <a:off x="9044189" y="8842346"/>
            <a:ext cx="4614877" cy="0"/>
          </a:xfrm>
          <a:prstGeom prst="line">
            <a:avLst/>
          </a:prstGeom>
          <a:ln w="66675" cap="flat">
            <a:solidFill>
              <a:srgbClr val="FFA916"/>
            </a:solidFill>
            <a:prstDash val="solid"/>
            <a:headEnd type="none" w="sm" len="sm"/>
            <a:tailEnd type="none" w="sm" len="sm"/>
          </a:ln>
        </p:spPr>
      </p:sp>
      <p:sp>
        <p:nvSpPr>
          <p:cNvPr id="39" name="AutoShape 39"/>
          <p:cNvSpPr/>
          <p:nvPr/>
        </p:nvSpPr>
        <p:spPr>
          <a:xfrm flipV="1">
            <a:off x="13659067" y="7574326"/>
            <a:ext cx="0" cy="1268020"/>
          </a:xfrm>
          <a:prstGeom prst="line">
            <a:avLst/>
          </a:prstGeom>
          <a:ln w="66675" cap="flat">
            <a:solidFill>
              <a:srgbClr val="FFA916"/>
            </a:solidFill>
            <a:prstDash val="solid"/>
            <a:headEnd type="none" w="sm" len="sm"/>
            <a:tailEnd type="triangle" w="lg" len="med"/>
          </a:ln>
        </p:spPr>
      </p:sp>
      <p:sp>
        <p:nvSpPr>
          <p:cNvPr id="40" name="AutoShape 40"/>
          <p:cNvSpPr/>
          <p:nvPr/>
        </p:nvSpPr>
        <p:spPr>
          <a:xfrm>
            <a:off x="13627094" y="4103618"/>
            <a:ext cx="0" cy="911618"/>
          </a:xfrm>
          <a:prstGeom prst="line">
            <a:avLst/>
          </a:prstGeom>
          <a:ln w="66675" cap="flat">
            <a:solidFill>
              <a:srgbClr val="FFA916"/>
            </a:solidFill>
            <a:prstDash val="solid"/>
            <a:headEnd type="none" w="sm" len="sm"/>
            <a:tailEnd type="triangle" w="lg" len="med"/>
          </a:ln>
        </p:spPr>
      </p:sp>
      <p:sp>
        <p:nvSpPr>
          <p:cNvPr id="41" name="AutoShape 41"/>
          <p:cNvSpPr/>
          <p:nvPr/>
        </p:nvSpPr>
        <p:spPr>
          <a:xfrm>
            <a:off x="1677447" y="6947006"/>
            <a:ext cx="1372323" cy="0"/>
          </a:xfrm>
          <a:prstGeom prst="line">
            <a:avLst/>
          </a:prstGeom>
          <a:ln w="66675" cap="flat">
            <a:solidFill>
              <a:srgbClr val="FF8C02"/>
            </a:solidFill>
            <a:prstDash val="solid"/>
            <a:headEnd type="none" w="sm" len="sm"/>
            <a:tailEnd type="triangle" w="lg" len="med"/>
          </a:ln>
        </p:spPr>
      </p:sp>
      <p:sp>
        <p:nvSpPr>
          <p:cNvPr id="42" name="AutoShape 42"/>
          <p:cNvSpPr/>
          <p:nvPr/>
        </p:nvSpPr>
        <p:spPr>
          <a:xfrm>
            <a:off x="1962006" y="5547244"/>
            <a:ext cx="1087764" cy="0"/>
          </a:xfrm>
          <a:prstGeom prst="line">
            <a:avLst/>
          </a:prstGeom>
          <a:ln w="57150" cap="flat">
            <a:solidFill>
              <a:srgbClr val="FFA916"/>
            </a:solidFill>
            <a:prstDash val="solid"/>
            <a:headEnd type="none" w="sm" len="sm"/>
            <a:tailEnd type="triangle" w="lg" len="med"/>
          </a:ln>
        </p:spPr>
      </p:sp>
      <p:sp>
        <p:nvSpPr>
          <p:cNvPr id="43" name="AutoShape 43"/>
          <p:cNvSpPr/>
          <p:nvPr/>
        </p:nvSpPr>
        <p:spPr>
          <a:xfrm flipV="1">
            <a:off x="1985390" y="4181670"/>
            <a:ext cx="7168" cy="1391873"/>
          </a:xfrm>
          <a:prstGeom prst="line">
            <a:avLst/>
          </a:prstGeom>
          <a:ln w="57150" cap="flat">
            <a:solidFill>
              <a:srgbClr val="FFA916"/>
            </a:solidFill>
            <a:prstDash val="solid"/>
            <a:headEnd type="none" w="sm" len="sm"/>
            <a:tailEnd type="none" w="sm" len="sm"/>
          </a:ln>
        </p:spPr>
      </p:sp>
      <p:sp>
        <p:nvSpPr>
          <p:cNvPr id="44" name="AutoShape 44"/>
          <p:cNvSpPr/>
          <p:nvPr/>
        </p:nvSpPr>
        <p:spPr>
          <a:xfrm>
            <a:off x="1967947" y="4181535"/>
            <a:ext cx="1087764" cy="0"/>
          </a:xfrm>
          <a:prstGeom prst="line">
            <a:avLst/>
          </a:prstGeom>
          <a:ln w="57150" cap="flat">
            <a:solidFill>
              <a:srgbClr val="FFA916"/>
            </a:solidFill>
            <a:prstDash val="solid"/>
            <a:headEnd type="none" w="sm" len="sm"/>
            <a:tailEnd type="triangle" w="lg" len="med"/>
          </a:ln>
        </p:spPr>
      </p:sp>
      <p:sp>
        <p:nvSpPr>
          <p:cNvPr id="45" name="TextBox 45"/>
          <p:cNvSpPr txBox="1"/>
          <p:nvPr/>
        </p:nvSpPr>
        <p:spPr>
          <a:xfrm>
            <a:off x="1804741" y="6075313"/>
            <a:ext cx="1188715" cy="345613"/>
          </a:xfrm>
          <a:prstGeom prst="rect">
            <a:avLst/>
          </a:prstGeom>
        </p:spPr>
        <p:txBody>
          <a:bodyPr lIns="0" tIns="0" rIns="0" bIns="0" rtlCol="0" anchor="t">
            <a:spAutoFit/>
          </a:bodyPr>
          <a:lstStyle/>
          <a:p>
            <a:pPr algn="l">
              <a:lnSpc>
                <a:spcPts val="1338"/>
              </a:lnSpc>
            </a:pPr>
            <a:r>
              <a:rPr lang="en-US" sz="1163">
                <a:solidFill>
                  <a:srgbClr val="000000"/>
                </a:solidFill>
                <a:latin typeface="Poppins"/>
                <a:ea typeface="Poppins"/>
                <a:cs typeface="Poppins"/>
                <a:sym typeface="Poppins"/>
              </a:rPr>
              <a:t>Sumber Lingkungan</a:t>
            </a:r>
          </a:p>
        </p:txBody>
      </p:sp>
      <p:sp>
        <p:nvSpPr>
          <p:cNvPr id="46" name="TextBox 46"/>
          <p:cNvSpPr txBox="1"/>
          <p:nvPr/>
        </p:nvSpPr>
        <p:spPr>
          <a:xfrm>
            <a:off x="2134128" y="4669623"/>
            <a:ext cx="838587" cy="345613"/>
          </a:xfrm>
          <a:prstGeom prst="rect">
            <a:avLst/>
          </a:prstGeom>
        </p:spPr>
        <p:txBody>
          <a:bodyPr lIns="0" tIns="0" rIns="0" bIns="0" rtlCol="0" anchor="t">
            <a:spAutoFit/>
          </a:bodyPr>
          <a:lstStyle/>
          <a:p>
            <a:pPr algn="l">
              <a:lnSpc>
                <a:spcPts val="1338"/>
              </a:lnSpc>
            </a:pPr>
            <a:r>
              <a:rPr lang="en-US" sz="1163">
                <a:solidFill>
                  <a:srgbClr val="000000"/>
                </a:solidFill>
                <a:latin typeface="Poppins"/>
                <a:ea typeface="Poppins"/>
                <a:cs typeface="Poppins"/>
                <a:sym typeface="Poppins"/>
              </a:rPr>
              <a:t>Sumber Internal</a:t>
            </a:r>
          </a:p>
        </p:txBody>
      </p:sp>
      <p:sp>
        <p:nvSpPr>
          <p:cNvPr id="47" name="TextBox 47"/>
          <p:cNvSpPr txBox="1"/>
          <p:nvPr/>
        </p:nvSpPr>
        <p:spPr>
          <a:xfrm>
            <a:off x="3363382" y="3772313"/>
            <a:ext cx="1111948" cy="606696"/>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Sistem Informasi</a:t>
            </a:r>
          </a:p>
          <a:p>
            <a:pPr algn="ctr">
              <a:lnSpc>
                <a:spcPts val="1558"/>
              </a:lnSpc>
            </a:pPr>
            <a:r>
              <a:rPr lang="en-US" sz="1543">
                <a:solidFill>
                  <a:srgbClr val="FFFFFF"/>
                </a:solidFill>
                <a:latin typeface="Poppins"/>
                <a:ea typeface="Poppins"/>
                <a:cs typeface="Poppins"/>
                <a:sym typeface="Poppins"/>
              </a:rPr>
              <a:t>Akuntansi</a:t>
            </a:r>
          </a:p>
        </p:txBody>
      </p:sp>
      <p:sp>
        <p:nvSpPr>
          <p:cNvPr id="48" name="TextBox 48"/>
          <p:cNvSpPr txBox="1"/>
          <p:nvPr/>
        </p:nvSpPr>
        <p:spPr>
          <a:xfrm>
            <a:off x="3291311" y="5159367"/>
            <a:ext cx="1256090" cy="606696"/>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Subsistem</a:t>
            </a:r>
          </a:p>
          <a:p>
            <a:pPr algn="ctr">
              <a:lnSpc>
                <a:spcPts val="1558"/>
              </a:lnSpc>
            </a:pPr>
            <a:r>
              <a:rPr lang="en-US" sz="1543">
                <a:solidFill>
                  <a:srgbClr val="FFFFFF"/>
                </a:solidFill>
                <a:latin typeface="Poppins"/>
                <a:ea typeface="Poppins"/>
                <a:cs typeface="Poppins"/>
                <a:sym typeface="Poppins"/>
              </a:rPr>
              <a:t>Penelitian Pemasaran</a:t>
            </a:r>
          </a:p>
        </p:txBody>
      </p:sp>
      <p:sp>
        <p:nvSpPr>
          <p:cNvPr id="49" name="TextBox 49"/>
          <p:cNvSpPr txBox="1"/>
          <p:nvPr/>
        </p:nvSpPr>
        <p:spPr>
          <a:xfrm>
            <a:off x="3363382" y="6582628"/>
            <a:ext cx="1310147" cy="606696"/>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Subsistem Intelegen</a:t>
            </a:r>
          </a:p>
          <a:p>
            <a:pPr algn="ctr">
              <a:lnSpc>
                <a:spcPts val="1558"/>
              </a:lnSpc>
            </a:pPr>
            <a:r>
              <a:rPr lang="en-US" sz="1543">
                <a:solidFill>
                  <a:srgbClr val="FFFFFF"/>
                </a:solidFill>
                <a:latin typeface="Poppins"/>
                <a:ea typeface="Poppins"/>
                <a:cs typeface="Poppins"/>
                <a:sym typeface="Poppins"/>
              </a:rPr>
              <a:t>Pemasaran</a:t>
            </a:r>
          </a:p>
        </p:txBody>
      </p:sp>
      <p:sp>
        <p:nvSpPr>
          <p:cNvPr id="50" name="TextBox 50"/>
          <p:cNvSpPr txBox="1"/>
          <p:nvPr/>
        </p:nvSpPr>
        <p:spPr>
          <a:xfrm>
            <a:off x="7379033" y="3888934"/>
            <a:ext cx="1111948" cy="410527"/>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Subsistem</a:t>
            </a:r>
          </a:p>
          <a:p>
            <a:pPr algn="ctr">
              <a:lnSpc>
                <a:spcPts val="1558"/>
              </a:lnSpc>
            </a:pPr>
            <a:r>
              <a:rPr lang="en-US" sz="1543">
                <a:solidFill>
                  <a:srgbClr val="FFFFFF"/>
                </a:solidFill>
                <a:latin typeface="Poppins"/>
                <a:ea typeface="Poppins"/>
                <a:cs typeface="Poppins"/>
                <a:sym typeface="Poppins"/>
              </a:rPr>
              <a:t>produk</a:t>
            </a:r>
          </a:p>
        </p:txBody>
      </p:sp>
      <p:sp>
        <p:nvSpPr>
          <p:cNvPr id="51" name="TextBox 51"/>
          <p:cNvSpPr txBox="1"/>
          <p:nvPr/>
        </p:nvSpPr>
        <p:spPr>
          <a:xfrm>
            <a:off x="7241275" y="4944579"/>
            <a:ext cx="1387463" cy="410527"/>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Subsistem</a:t>
            </a:r>
          </a:p>
          <a:p>
            <a:pPr algn="ctr">
              <a:lnSpc>
                <a:spcPts val="1558"/>
              </a:lnSpc>
            </a:pPr>
            <a:r>
              <a:rPr lang="en-US" sz="1543">
                <a:solidFill>
                  <a:srgbClr val="FFFFFF"/>
                </a:solidFill>
                <a:latin typeface="Poppins"/>
                <a:ea typeface="Poppins"/>
                <a:cs typeface="Poppins"/>
                <a:sym typeface="Poppins"/>
              </a:rPr>
              <a:t>Tempat</a:t>
            </a:r>
          </a:p>
        </p:txBody>
      </p:sp>
      <p:sp>
        <p:nvSpPr>
          <p:cNvPr id="52" name="TextBox 52"/>
          <p:cNvSpPr txBox="1"/>
          <p:nvPr/>
        </p:nvSpPr>
        <p:spPr>
          <a:xfrm>
            <a:off x="7279995" y="6231352"/>
            <a:ext cx="1387463" cy="410527"/>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Subsistem Promosi</a:t>
            </a:r>
          </a:p>
        </p:txBody>
      </p:sp>
      <p:sp>
        <p:nvSpPr>
          <p:cNvPr id="53" name="TextBox 53"/>
          <p:cNvSpPr txBox="1"/>
          <p:nvPr/>
        </p:nvSpPr>
        <p:spPr>
          <a:xfrm rot="-5400000">
            <a:off x="4753178" y="6317246"/>
            <a:ext cx="2098890" cy="325150"/>
          </a:xfrm>
          <a:prstGeom prst="rect">
            <a:avLst/>
          </a:prstGeom>
        </p:spPr>
        <p:txBody>
          <a:bodyPr lIns="0" tIns="0" rIns="0" bIns="0" rtlCol="0" anchor="t">
            <a:spAutoFit/>
          </a:bodyPr>
          <a:lstStyle/>
          <a:p>
            <a:pPr algn="ctr">
              <a:lnSpc>
                <a:spcPts val="2347"/>
              </a:lnSpc>
            </a:pPr>
            <a:r>
              <a:rPr lang="en-US" sz="2324">
                <a:solidFill>
                  <a:srgbClr val="FFFFFF"/>
                </a:solidFill>
                <a:latin typeface="Poppins Bold"/>
                <a:ea typeface="Poppins Bold"/>
                <a:cs typeface="Poppins Bold"/>
                <a:sym typeface="Poppins Bold"/>
              </a:rPr>
              <a:t>DATABASE</a:t>
            </a:r>
          </a:p>
        </p:txBody>
      </p:sp>
      <p:sp>
        <p:nvSpPr>
          <p:cNvPr id="54" name="TextBox 54"/>
          <p:cNvSpPr txBox="1"/>
          <p:nvPr/>
        </p:nvSpPr>
        <p:spPr>
          <a:xfrm>
            <a:off x="3251800" y="3134388"/>
            <a:ext cx="1367673" cy="176502"/>
          </a:xfrm>
          <a:prstGeom prst="rect">
            <a:avLst/>
          </a:prstGeom>
        </p:spPr>
        <p:txBody>
          <a:bodyPr lIns="0" tIns="0" rIns="0" bIns="0" rtlCol="0" anchor="t">
            <a:spAutoFit/>
          </a:bodyPr>
          <a:lstStyle/>
          <a:p>
            <a:pPr algn="l">
              <a:lnSpc>
                <a:spcPts val="1338"/>
              </a:lnSpc>
            </a:pPr>
            <a:r>
              <a:rPr lang="en-US" sz="1163">
                <a:solidFill>
                  <a:srgbClr val="000000"/>
                </a:solidFill>
                <a:latin typeface="Poppins Bold"/>
                <a:ea typeface="Poppins Bold"/>
                <a:cs typeface="Poppins Bold"/>
                <a:sym typeface="Poppins Bold"/>
              </a:rPr>
              <a:t>input Subsistem</a:t>
            </a:r>
          </a:p>
        </p:txBody>
      </p:sp>
      <p:sp>
        <p:nvSpPr>
          <p:cNvPr id="55" name="TextBox 55"/>
          <p:cNvSpPr txBox="1"/>
          <p:nvPr/>
        </p:nvSpPr>
        <p:spPr>
          <a:xfrm>
            <a:off x="7123308" y="3134388"/>
            <a:ext cx="1505430" cy="176502"/>
          </a:xfrm>
          <a:prstGeom prst="rect">
            <a:avLst/>
          </a:prstGeom>
        </p:spPr>
        <p:txBody>
          <a:bodyPr lIns="0" tIns="0" rIns="0" bIns="0" rtlCol="0" anchor="t">
            <a:spAutoFit/>
          </a:bodyPr>
          <a:lstStyle/>
          <a:p>
            <a:pPr algn="l">
              <a:lnSpc>
                <a:spcPts val="1338"/>
              </a:lnSpc>
            </a:pPr>
            <a:r>
              <a:rPr lang="en-US" sz="1163">
                <a:solidFill>
                  <a:srgbClr val="000000"/>
                </a:solidFill>
                <a:latin typeface="Poppins Bold"/>
                <a:ea typeface="Poppins Bold"/>
                <a:cs typeface="Poppins Bold"/>
                <a:sym typeface="Poppins Bold"/>
              </a:rPr>
              <a:t>Output Subsistem</a:t>
            </a:r>
          </a:p>
        </p:txBody>
      </p:sp>
      <p:sp>
        <p:nvSpPr>
          <p:cNvPr id="56" name="AutoShape 56"/>
          <p:cNvSpPr/>
          <p:nvPr/>
        </p:nvSpPr>
        <p:spPr>
          <a:xfrm>
            <a:off x="6352900" y="6623621"/>
            <a:ext cx="331055" cy="0"/>
          </a:xfrm>
          <a:prstGeom prst="line">
            <a:avLst/>
          </a:prstGeom>
          <a:ln w="57150" cap="flat">
            <a:solidFill>
              <a:srgbClr val="FFA916"/>
            </a:solidFill>
            <a:prstDash val="solid"/>
            <a:headEnd type="none" w="sm" len="sm"/>
            <a:tailEnd type="triangle" w="lg" len="med"/>
          </a:ln>
        </p:spPr>
      </p:sp>
      <p:sp>
        <p:nvSpPr>
          <p:cNvPr id="57" name="AutoShape 57"/>
          <p:cNvSpPr/>
          <p:nvPr/>
        </p:nvSpPr>
        <p:spPr>
          <a:xfrm>
            <a:off x="4750591" y="5494969"/>
            <a:ext cx="331055" cy="0"/>
          </a:xfrm>
          <a:prstGeom prst="line">
            <a:avLst/>
          </a:prstGeom>
          <a:ln w="57150" cap="flat">
            <a:solidFill>
              <a:srgbClr val="FFA916"/>
            </a:solidFill>
            <a:prstDash val="solid"/>
            <a:headEnd type="none" w="sm" len="sm"/>
            <a:tailEnd type="triangle" w="lg" len="med"/>
          </a:ln>
        </p:spPr>
      </p:sp>
      <p:sp>
        <p:nvSpPr>
          <p:cNvPr id="58" name="AutoShape 58"/>
          <p:cNvSpPr/>
          <p:nvPr/>
        </p:nvSpPr>
        <p:spPr>
          <a:xfrm>
            <a:off x="4731055" y="4089811"/>
            <a:ext cx="331055" cy="0"/>
          </a:xfrm>
          <a:prstGeom prst="line">
            <a:avLst/>
          </a:prstGeom>
          <a:ln w="57150" cap="flat">
            <a:solidFill>
              <a:srgbClr val="FFA916"/>
            </a:solidFill>
            <a:prstDash val="solid"/>
            <a:headEnd type="none" w="sm" len="sm"/>
            <a:tailEnd type="triangle" w="lg" len="med"/>
          </a:ln>
        </p:spPr>
      </p:sp>
      <p:sp>
        <p:nvSpPr>
          <p:cNvPr id="59" name="AutoShape 59"/>
          <p:cNvSpPr/>
          <p:nvPr/>
        </p:nvSpPr>
        <p:spPr>
          <a:xfrm>
            <a:off x="6352900" y="5369459"/>
            <a:ext cx="331055" cy="0"/>
          </a:xfrm>
          <a:prstGeom prst="line">
            <a:avLst/>
          </a:prstGeom>
          <a:ln w="57150" cap="flat">
            <a:solidFill>
              <a:srgbClr val="FFA916"/>
            </a:solidFill>
            <a:prstDash val="solid"/>
            <a:headEnd type="none" w="sm" len="sm"/>
            <a:tailEnd type="triangle" w="lg" len="med"/>
          </a:ln>
        </p:spPr>
      </p:sp>
      <p:sp>
        <p:nvSpPr>
          <p:cNvPr id="60" name="AutoShape 60"/>
          <p:cNvSpPr/>
          <p:nvPr/>
        </p:nvSpPr>
        <p:spPr>
          <a:xfrm>
            <a:off x="6352900" y="4066135"/>
            <a:ext cx="331055" cy="0"/>
          </a:xfrm>
          <a:prstGeom prst="line">
            <a:avLst/>
          </a:prstGeom>
          <a:ln w="57150" cap="flat">
            <a:solidFill>
              <a:srgbClr val="FFA916"/>
            </a:solidFill>
            <a:prstDash val="solid"/>
            <a:headEnd type="none" w="sm" len="sm"/>
            <a:tailEnd type="triangle" w="lg" len="med"/>
          </a:ln>
        </p:spPr>
      </p:sp>
      <p:sp>
        <p:nvSpPr>
          <p:cNvPr id="61" name="AutoShape 61"/>
          <p:cNvSpPr/>
          <p:nvPr/>
        </p:nvSpPr>
        <p:spPr>
          <a:xfrm>
            <a:off x="4783150" y="6900127"/>
            <a:ext cx="331055" cy="0"/>
          </a:xfrm>
          <a:prstGeom prst="line">
            <a:avLst/>
          </a:prstGeom>
          <a:ln w="57150" cap="flat">
            <a:solidFill>
              <a:srgbClr val="FFA916"/>
            </a:solidFill>
            <a:prstDash val="solid"/>
            <a:headEnd type="none" w="sm" len="sm"/>
            <a:tailEnd type="triangle" w="lg" len="med"/>
          </a:ln>
        </p:spPr>
      </p:sp>
      <p:sp>
        <p:nvSpPr>
          <p:cNvPr id="62" name="AutoShape 62"/>
          <p:cNvSpPr/>
          <p:nvPr/>
        </p:nvSpPr>
        <p:spPr>
          <a:xfrm>
            <a:off x="1707972" y="5784166"/>
            <a:ext cx="1341798" cy="0"/>
          </a:xfrm>
          <a:prstGeom prst="line">
            <a:avLst/>
          </a:prstGeom>
          <a:ln w="57150" cap="flat">
            <a:solidFill>
              <a:srgbClr val="FF8C02"/>
            </a:solidFill>
            <a:prstDash val="solid"/>
            <a:headEnd type="none" w="sm" len="sm"/>
            <a:tailEnd type="triangle" w="lg" len="med"/>
          </a:ln>
        </p:spPr>
      </p:sp>
      <p:grpSp>
        <p:nvGrpSpPr>
          <p:cNvPr id="63" name="Group 63"/>
          <p:cNvGrpSpPr/>
          <p:nvPr/>
        </p:nvGrpSpPr>
        <p:grpSpPr>
          <a:xfrm>
            <a:off x="5223770" y="8970806"/>
            <a:ext cx="1129130" cy="626088"/>
            <a:chOff x="0" y="0"/>
            <a:chExt cx="782852" cy="434081"/>
          </a:xfrm>
        </p:grpSpPr>
        <p:sp>
          <p:nvSpPr>
            <p:cNvPr id="64" name="Freeform 64"/>
            <p:cNvSpPr/>
            <p:nvPr/>
          </p:nvSpPr>
          <p:spPr>
            <a:xfrm>
              <a:off x="0" y="0"/>
              <a:ext cx="782852" cy="434081"/>
            </a:xfrm>
            <a:custGeom>
              <a:avLst/>
              <a:gdLst/>
              <a:ahLst/>
              <a:cxnLst/>
              <a:rect l="l" t="t" r="r" b="b"/>
              <a:pathLst>
                <a:path w="782852" h="434081">
                  <a:moveTo>
                    <a:pt x="391426" y="0"/>
                  </a:moveTo>
                  <a:cubicBezTo>
                    <a:pt x="175247" y="0"/>
                    <a:pt x="0" y="97172"/>
                    <a:pt x="0" y="217041"/>
                  </a:cubicBezTo>
                  <a:cubicBezTo>
                    <a:pt x="0" y="336909"/>
                    <a:pt x="175247" y="434081"/>
                    <a:pt x="391426" y="434081"/>
                  </a:cubicBezTo>
                  <a:cubicBezTo>
                    <a:pt x="607605" y="434081"/>
                    <a:pt x="782852" y="336909"/>
                    <a:pt x="782852" y="217041"/>
                  </a:cubicBezTo>
                  <a:cubicBezTo>
                    <a:pt x="782852" y="97172"/>
                    <a:pt x="607605" y="0"/>
                    <a:pt x="391426" y="0"/>
                  </a:cubicBezTo>
                  <a:close/>
                </a:path>
              </a:pathLst>
            </a:custGeom>
            <a:solidFill>
              <a:srgbClr val="007C35"/>
            </a:solidFill>
          </p:spPr>
        </p:sp>
        <p:sp>
          <p:nvSpPr>
            <p:cNvPr id="65" name="TextBox 65"/>
            <p:cNvSpPr txBox="1"/>
            <p:nvPr/>
          </p:nvSpPr>
          <p:spPr>
            <a:xfrm>
              <a:off x="73392" y="-16455"/>
              <a:ext cx="636067" cy="409841"/>
            </a:xfrm>
            <a:prstGeom prst="rect">
              <a:avLst/>
            </a:prstGeom>
          </p:spPr>
          <p:txBody>
            <a:bodyPr lIns="39401" tIns="39401" rIns="39401" bIns="39401" rtlCol="0" anchor="ctr"/>
            <a:lstStyle/>
            <a:p>
              <a:pPr algn="ctr">
                <a:lnSpc>
                  <a:spcPts val="2659"/>
                </a:lnSpc>
              </a:pPr>
              <a:endParaRPr/>
            </a:p>
          </p:txBody>
        </p:sp>
      </p:grpSp>
      <p:grpSp>
        <p:nvGrpSpPr>
          <p:cNvPr id="66" name="Group 66"/>
          <p:cNvGrpSpPr/>
          <p:nvPr/>
        </p:nvGrpSpPr>
        <p:grpSpPr>
          <a:xfrm>
            <a:off x="6903265" y="7174595"/>
            <a:ext cx="2140925" cy="887861"/>
            <a:chOff x="0" y="0"/>
            <a:chExt cx="632789" cy="262424"/>
          </a:xfrm>
        </p:grpSpPr>
        <p:sp>
          <p:nvSpPr>
            <p:cNvPr id="67" name="Freeform 67"/>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68" name="TextBox 68"/>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grpSp>
        <p:nvGrpSpPr>
          <p:cNvPr id="69" name="Group 69"/>
          <p:cNvGrpSpPr/>
          <p:nvPr/>
        </p:nvGrpSpPr>
        <p:grpSpPr>
          <a:xfrm>
            <a:off x="6903265" y="8384299"/>
            <a:ext cx="2140925" cy="887861"/>
            <a:chOff x="0" y="0"/>
            <a:chExt cx="632789" cy="262424"/>
          </a:xfrm>
        </p:grpSpPr>
        <p:sp>
          <p:nvSpPr>
            <p:cNvPr id="70" name="Freeform 70"/>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71" name="TextBox 71"/>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sp>
        <p:nvSpPr>
          <p:cNvPr id="72" name="AutoShape 72"/>
          <p:cNvSpPr/>
          <p:nvPr/>
        </p:nvSpPr>
        <p:spPr>
          <a:xfrm>
            <a:off x="6352900" y="7748970"/>
            <a:ext cx="331055" cy="0"/>
          </a:xfrm>
          <a:prstGeom prst="line">
            <a:avLst/>
          </a:prstGeom>
          <a:ln w="57150" cap="flat">
            <a:solidFill>
              <a:srgbClr val="FFA916"/>
            </a:solidFill>
            <a:prstDash val="solid"/>
            <a:headEnd type="none" w="sm" len="sm"/>
            <a:tailEnd type="triangle" w="lg" len="med"/>
          </a:ln>
        </p:spPr>
      </p:sp>
      <p:sp>
        <p:nvSpPr>
          <p:cNvPr id="73" name="AutoShape 73"/>
          <p:cNvSpPr/>
          <p:nvPr/>
        </p:nvSpPr>
        <p:spPr>
          <a:xfrm>
            <a:off x="6352900" y="8874319"/>
            <a:ext cx="331055" cy="0"/>
          </a:xfrm>
          <a:prstGeom prst="line">
            <a:avLst/>
          </a:prstGeom>
          <a:ln w="57150" cap="flat">
            <a:solidFill>
              <a:srgbClr val="FFA916"/>
            </a:solidFill>
            <a:prstDash val="solid"/>
            <a:headEnd type="none" w="sm" len="sm"/>
            <a:tailEnd type="triangle" w="lg" len="med"/>
          </a:ln>
        </p:spPr>
      </p:sp>
      <p:grpSp>
        <p:nvGrpSpPr>
          <p:cNvPr id="74" name="Group 74"/>
          <p:cNvGrpSpPr/>
          <p:nvPr/>
        </p:nvGrpSpPr>
        <p:grpSpPr>
          <a:xfrm>
            <a:off x="12013094" y="5983160"/>
            <a:ext cx="2140925" cy="887861"/>
            <a:chOff x="0" y="0"/>
            <a:chExt cx="632789" cy="262424"/>
          </a:xfrm>
        </p:grpSpPr>
        <p:sp>
          <p:nvSpPr>
            <p:cNvPr id="75" name="Freeform 75"/>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76" name="TextBox 76"/>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sp>
        <p:nvSpPr>
          <p:cNvPr id="77" name="AutoShape 77"/>
          <p:cNvSpPr/>
          <p:nvPr/>
        </p:nvSpPr>
        <p:spPr>
          <a:xfrm>
            <a:off x="8966749" y="5218392"/>
            <a:ext cx="3874894" cy="0"/>
          </a:xfrm>
          <a:prstGeom prst="line">
            <a:avLst/>
          </a:prstGeom>
          <a:ln w="66675" cap="flat">
            <a:solidFill>
              <a:srgbClr val="FFA916"/>
            </a:solidFill>
            <a:prstDash val="solid"/>
            <a:headEnd type="none" w="sm" len="sm"/>
            <a:tailEnd type="none" w="sm" len="sm"/>
          </a:ln>
        </p:spPr>
      </p:sp>
      <p:sp>
        <p:nvSpPr>
          <p:cNvPr id="78" name="AutoShape 78"/>
          <p:cNvSpPr/>
          <p:nvPr/>
        </p:nvSpPr>
        <p:spPr>
          <a:xfrm>
            <a:off x="9044189" y="7650498"/>
            <a:ext cx="3829426" cy="0"/>
          </a:xfrm>
          <a:prstGeom prst="line">
            <a:avLst/>
          </a:prstGeom>
          <a:ln w="66675" cap="flat">
            <a:solidFill>
              <a:srgbClr val="FFA916"/>
            </a:solidFill>
            <a:prstDash val="solid"/>
            <a:headEnd type="none" w="sm" len="sm"/>
            <a:tailEnd type="none" w="sm" len="sm"/>
          </a:ln>
        </p:spPr>
      </p:sp>
      <p:sp>
        <p:nvSpPr>
          <p:cNvPr id="79" name="AutoShape 79"/>
          <p:cNvSpPr/>
          <p:nvPr/>
        </p:nvSpPr>
        <p:spPr>
          <a:xfrm flipV="1">
            <a:off x="12873616" y="7156324"/>
            <a:ext cx="0" cy="520516"/>
          </a:xfrm>
          <a:prstGeom prst="line">
            <a:avLst/>
          </a:prstGeom>
          <a:ln w="66675" cap="flat">
            <a:solidFill>
              <a:srgbClr val="FFA916"/>
            </a:solidFill>
            <a:prstDash val="solid"/>
            <a:headEnd type="none" w="sm" len="sm"/>
            <a:tailEnd type="triangle" w="lg" len="med"/>
          </a:ln>
        </p:spPr>
      </p:sp>
      <p:sp>
        <p:nvSpPr>
          <p:cNvPr id="80" name="AutoShape 80"/>
          <p:cNvSpPr/>
          <p:nvPr/>
        </p:nvSpPr>
        <p:spPr>
          <a:xfrm>
            <a:off x="12841643" y="5185884"/>
            <a:ext cx="0" cy="722720"/>
          </a:xfrm>
          <a:prstGeom prst="line">
            <a:avLst/>
          </a:prstGeom>
          <a:ln w="66675" cap="flat">
            <a:solidFill>
              <a:srgbClr val="FFA916"/>
            </a:solidFill>
            <a:prstDash val="solid"/>
            <a:headEnd type="none" w="sm" len="sm"/>
            <a:tailEnd type="triangle" w="lg" len="med"/>
          </a:ln>
        </p:spPr>
      </p:sp>
      <p:sp>
        <p:nvSpPr>
          <p:cNvPr id="81" name="TextBox 81"/>
          <p:cNvSpPr txBox="1"/>
          <p:nvPr/>
        </p:nvSpPr>
        <p:spPr>
          <a:xfrm>
            <a:off x="7241275" y="7454760"/>
            <a:ext cx="1387463" cy="410527"/>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Subsistem Harga</a:t>
            </a:r>
          </a:p>
        </p:txBody>
      </p:sp>
      <p:sp>
        <p:nvSpPr>
          <p:cNvPr id="82" name="TextBox 82"/>
          <p:cNvSpPr txBox="1"/>
          <p:nvPr/>
        </p:nvSpPr>
        <p:spPr>
          <a:xfrm>
            <a:off x="7170341" y="8556531"/>
            <a:ext cx="1387463" cy="606696"/>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Subsistem Bauran Terintegrasi</a:t>
            </a:r>
          </a:p>
        </p:txBody>
      </p:sp>
      <p:sp>
        <p:nvSpPr>
          <p:cNvPr id="83" name="TextBox 83"/>
          <p:cNvSpPr txBox="1"/>
          <p:nvPr/>
        </p:nvSpPr>
        <p:spPr>
          <a:xfrm>
            <a:off x="12389825" y="6375678"/>
            <a:ext cx="1387463" cy="214359"/>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Pemakai</a:t>
            </a:r>
          </a:p>
        </p:txBody>
      </p:sp>
      <p:grpSp>
        <p:nvGrpSpPr>
          <p:cNvPr id="84" name="Group 84"/>
          <p:cNvGrpSpPr/>
          <p:nvPr/>
        </p:nvGrpSpPr>
        <p:grpSpPr>
          <a:xfrm>
            <a:off x="11737934" y="2643486"/>
            <a:ext cx="5103448" cy="887861"/>
            <a:chOff x="0" y="0"/>
            <a:chExt cx="1508417" cy="262424"/>
          </a:xfrm>
        </p:grpSpPr>
        <p:sp>
          <p:nvSpPr>
            <p:cNvPr id="85" name="Freeform 85"/>
            <p:cNvSpPr/>
            <p:nvPr/>
          </p:nvSpPr>
          <p:spPr>
            <a:xfrm>
              <a:off x="0" y="0"/>
              <a:ext cx="1508417" cy="262424"/>
            </a:xfrm>
            <a:custGeom>
              <a:avLst/>
              <a:gdLst/>
              <a:ahLst/>
              <a:cxnLst/>
              <a:rect l="l" t="t" r="r" b="b"/>
              <a:pathLst>
                <a:path w="1508417" h="262424">
                  <a:moveTo>
                    <a:pt x="0" y="0"/>
                  </a:moveTo>
                  <a:lnTo>
                    <a:pt x="1508417" y="0"/>
                  </a:lnTo>
                  <a:lnTo>
                    <a:pt x="1508417" y="262424"/>
                  </a:lnTo>
                  <a:lnTo>
                    <a:pt x="0" y="262424"/>
                  </a:lnTo>
                  <a:close/>
                </a:path>
              </a:pathLst>
            </a:custGeom>
            <a:solidFill>
              <a:srgbClr val="007C35"/>
            </a:solidFill>
          </p:spPr>
        </p:sp>
        <p:sp>
          <p:nvSpPr>
            <p:cNvPr id="86" name="TextBox 86"/>
            <p:cNvSpPr txBox="1"/>
            <p:nvPr/>
          </p:nvSpPr>
          <p:spPr>
            <a:xfrm>
              <a:off x="0" y="-57150"/>
              <a:ext cx="1508417" cy="319574"/>
            </a:xfrm>
            <a:prstGeom prst="rect">
              <a:avLst/>
            </a:prstGeom>
          </p:spPr>
          <p:txBody>
            <a:bodyPr lIns="39401" tIns="39401" rIns="39401" bIns="39401" rtlCol="0" anchor="ctr"/>
            <a:lstStyle/>
            <a:p>
              <a:pPr algn="ctr">
                <a:lnSpc>
                  <a:spcPts val="2659"/>
                </a:lnSpc>
              </a:pPr>
              <a:endParaRPr/>
            </a:p>
          </p:txBody>
        </p:sp>
      </p:grpSp>
      <p:sp>
        <p:nvSpPr>
          <p:cNvPr id="87" name="TextBox 87"/>
          <p:cNvSpPr txBox="1"/>
          <p:nvPr/>
        </p:nvSpPr>
        <p:spPr>
          <a:xfrm>
            <a:off x="12271857" y="2879816"/>
            <a:ext cx="4020739" cy="209971"/>
          </a:xfrm>
          <a:prstGeom prst="rect">
            <a:avLst/>
          </a:prstGeom>
        </p:spPr>
        <p:txBody>
          <a:bodyPr lIns="0" tIns="0" rIns="0" bIns="0" rtlCol="0" anchor="t">
            <a:spAutoFit/>
          </a:bodyPr>
          <a:lstStyle/>
          <a:p>
            <a:pPr algn="l">
              <a:lnSpc>
                <a:spcPts val="1559"/>
              </a:lnSpc>
            </a:pPr>
            <a:r>
              <a:rPr lang="en-US" sz="1355">
                <a:solidFill>
                  <a:srgbClr val="FFFFFF"/>
                </a:solidFill>
                <a:latin typeface="Poppins Bold"/>
                <a:ea typeface="Poppins Bold"/>
                <a:cs typeface="Poppins Bold"/>
                <a:sym typeface="Poppins Bold"/>
              </a:rPr>
              <a:t>Data                                                         Informasi</a:t>
            </a:r>
          </a:p>
        </p:txBody>
      </p:sp>
      <p:sp>
        <p:nvSpPr>
          <p:cNvPr id="88" name="AutoShape 88"/>
          <p:cNvSpPr/>
          <p:nvPr/>
        </p:nvSpPr>
        <p:spPr>
          <a:xfrm>
            <a:off x="12271857" y="3250045"/>
            <a:ext cx="811699" cy="0"/>
          </a:xfrm>
          <a:prstGeom prst="line">
            <a:avLst/>
          </a:prstGeom>
          <a:ln w="19050" cap="flat">
            <a:solidFill>
              <a:srgbClr val="000000"/>
            </a:solidFill>
            <a:prstDash val="solid"/>
            <a:headEnd type="none" w="sm" len="sm"/>
            <a:tailEnd type="triangle" w="lg" len="med"/>
          </a:ln>
        </p:spPr>
      </p:sp>
      <p:sp>
        <p:nvSpPr>
          <p:cNvPr id="89" name="AutoShape 89"/>
          <p:cNvSpPr/>
          <p:nvPr/>
        </p:nvSpPr>
        <p:spPr>
          <a:xfrm>
            <a:off x="14154019" y="3259180"/>
            <a:ext cx="2138578" cy="0"/>
          </a:xfrm>
          <a:prstGeom prst="line">
            <a:avLst/>
          </a:prstGeom>
          <a:ln w="19050" cap="flat">
            <a:solidFill>
              <a:srgbClr val="000000"/>
            </a:solidFill>
            <a:prstDash val="solid"/>
            <a:headEnd type="none" w="sm" len="sm"/>
            <a:tailEnd type="triangle" w="lg" len="me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4544875" y="9558721"/>
            <a:ext cx="13376512" cy="7204745"/>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9659827" y="9742308"/>
            <a:ext cx="4830601" cy="307104"/>
          </a:xfrm>
          <a:custGeom>
            <a:avLst/>
            <a:gdLst/>
            <a:ahLst/>
            <a:cxnLst/>
            <a:rect l="l" t="t" r="r" b="b"/>
            <a:pathLst>
              <a:path w="4830601" h="307104">
                <a:moveTo>
                  <a:pt x="0" y="307104"/>
                </a:moveTo>
                <a:lnTo>
                  <a:pt x="4830601" y="307104"/>
                </a:lnTo>
                <a:lnTo>
                  <a:pt x="4830601" y="0"/>
                </a:lnTo>
                <a:lnTo>
                  <a:pt x="0" y="0"/>
                </a:lnTo>
                <a:lnTo>
                  <a:pt x="0" y="307104"/>
                </a:lnTo>
                <a:close/>
              </a:path>
            </a:pathLst>
          </a:custGeom>
          <a:blipFill>
            <a:blip r:embed="rId2">
              <a:alphaModFix amt="80000"/>
            </a:blip>
            <a:stretch>
              <a:fillRect l="-16920" r="-16920"/>
            </a:stretch>
          </a:blipFill>
        </p:spPr>
      </p:sp>
      <p:grpSp>
        <p:nvGrpSpPr>
          <p:cNvPr id="6" name="Group 6"/>
          <p:cNvGrpSpPr/>
          <p:nvPr/>
        </p:nvGrpSpPr>
        <p:grpSpPr>
          <a:xfrm rot="-1787783">
            <a:off x="6814934" y="9378510"/>
            <a:ext cx="13156004" cy="2980505"/>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1775767">
            <a:off x="15120189" y="8918735"/>
            <a:ext cx="4830601" cy="229454"/>
          </a:xfrm>
          <a:custGeom>
            <a:avLst/>
            <a:gdLst/>
            <a:ahLst/>
            <a:cxnLst/>
            <a:rect l="l" t="t" r="r" b="b"/>
            <a:pathLst>
              <a:path w="4830601" h="229454">
                <a:moveTo>
                  <a:pt x="0" y="0"/>
                </a:moveTo>
                <a:lnTo>
                  <a:pt x="4830601" y="0"/>
                </a:lnTo>
                <a:lnTo>
                  <a:pt x="4830601" y="229454"/>
                </a:lnTo>
                <a:lnTo>
                  <a:pt x="0" y="229454"/>
                </a:lnTo>
                <a:lnTo>
                  <a:pt x="0" y="0"/>
                </a:lnTo>
                <a:close/>
              </a:path>
            </a:pathLst>
          </a:custGeom>
          <a:blipFill>
            <a:blip r:embed="rId2">
              <a:alphaModFix amt="80000"/>
            </a:blip>
            <a:stretch>
              <a:fillRect/>
            </a:stretch>
          </a:blipFill>
        </p:spPr>
      </p:sp>
      <p:sp>
        <p:nvSpPr>
          <p:cNvPr id="10" name="Freeform 10"/>
          <p:cNvSpPr/>
          <p:nvPr/>
        </p:nvSpPr>
        <p:spPr>
          <a:xfrm>
            <a:off x="10583914" y="1700212"/>
            <a:ext cx="5300196" cy="5380910"/>
          </a:xfrm>
          <a:custGeom>
            <a:avLst/>
            <a:gdLst/>
            <a:ahLst/>
            <a:cxnLst/>
            <a:rect l="l" t="t" r="r" b="b"/>
            <a:pathLst>
              <a:path w="5300196" h="5380910">
                <a:moveTo>
                  <a:pt x="0" y="0"/>
                </a:moveTo>
                <a:lnTo>
                  <a:pt x="5300196" y="0"/>
                </a:lnTo>
                <a:lnTo>
                  <a:pt x="5300196" y="5380910"/>
                </a:lnTo>
                <a:lnTo>
                  <a:pt x="0" y="53809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1028700" y="2922952"/>
            <a:ext cx="8870419" cy="5760140"/>
          </a:xfrm>
          <a:prstGeom prst="rect">
            <a:avLst/>
          </a:prstGeom>
        </p:spPr>
        <p:txBody>
          <a:bodyPr lIns="0" tIns="0" rIns="0" bIns="0" rtlCol="0" anchor="t">
            <a:spAutoFit/>
          </a:bodyPr>
          <a:lstStyle/>
          <a:p>
            <a:pPr algn="just">
              <a:lnSpc>
                <a:spcPts val="2068"/>
              </a:lnSpc>
            </a:pPr>
            <a:r>
              <a:rPr lang="en-US" sz="1591">
                <a:solidFill>
                  <a:srgbClr val="000000"/>
                </a:solidFill>
                <a:latin typeface="Poppins Bold"/>
                <a:ea typeface="Poppins Bold"/>
                <a:cs typeface="Poppins Bold"/>
                <a:sym typeface="Poppins Bold"/>
              </a:rPr>
              <a:t>Sistem informasi</a:t>
            </a:r>
            <a:r>
              <a:rPr lang="en-US" sz="1591">
                <a:solidFill>
                  <a:srgbClr val="000000"/>
                </a:solidFill>
                <a:latin typeface="Poppins"/>
                <a:ea typeface="Poppins"/>
                <a:cs typeface="Poppins"/>
                <a:sym typeface="Poppins"/>
              </a:rPr>
              <a:t> ini berhubungan dengan bagian</a:t>
            </a:r>
          </a:p>
          <a:p>
            <a:pPr algn="just">
              <a:lnSpc>
                <a:spcPts val="2068"/>
              </a:lnSpc>
            </a:pPr>
            <a:r>
              <a:rPr lang="en-US" sz="1591">
                <a:solidFill>
                  <a:srgbClr val="000000"/>
                </a:solidFill>
                <a:latin typeface="Poppins"/>
                <a:ea typeface="Poppins"/>
                <a:cs typeface="Poppins"/>
                <a:sym typeface="Poppins"/>
              </a:rPr>
              <a:t>personalia, atau HR dari suatu perusahaan dan juga</a:t>
            </a:r>
          </a:p>
          <a:p>
            <a:pPr algn="just">
              <a:lnSpc>
                <a:spcPts val="2068"/>
              </a:lnSpc>
            </a:pPr>
            <a:r>
              <a:rPr lang="en-US" sz="1591">
                <a:solidFill>
                  <a:srgbClr val="000000"/>
                </a:solidFill>
                <a:latin typeface="Poppins"/>
                <a:ea typeface="Poppins"/>
                <a:cs typeface="Poppins"/>
                <a:sym typeface="Poppins"/>
              </a:rPr>
              <a:t>organisasi.</a:t>
            </a:r>
          </a:p>
          <a:p>
            <a:pPr algn="just">
              <a:lnSpc>
                <a:spcPts val="2068"/>
              </a:lnSpc>
            </a:pPr>
            <a:endParaRPr lang="en-US" sz="1591">
              <a:solidFill>
                <a:srgbClr val="000000"/>
              </a:solidFill>
              <a:latin typeface="Poppins"/>
              <a:ea typeface="Poppins"/>
              <a:cs typeface="Poppins"/>
              <a:sym typeface="Poppins"/>
            </a:endParaRPr>
          </a:p>
          <a:p>
            <a:pPr algn="l">
              <a:lnSpc>
                <a:spcPts val="2340"/>
              </a:lnSpc>
            </a:pPr>
            <a:r>
              <a:rPr lang="en-US" sz="1800">
                <a:solidFill>
                  <a:srgbClr val="024A59"/>
                </a:solidFill>
                <a:latin typeface="Poppins Bold"/>
                <a:ea typeface="Poppins Bold"/>
                <a:cs typeface="Poppins Bold"/>
                <a:sym typeface="Poppins Bold"/>
              </a:rPr>
              <a:t>Manfaat Sistem Informasi Sumber Daya Manusia :</a:t>
            </a:r>
          </a:p>
          <a:p>
            <a:pPr algn="l">
              <a:lnSpc>
                <a:spcPts val="2340"/>
              </a:lnSpc>
            </a:pPr>
            <a:endParaRPr lang="en-US" sz="1800">
              <a:solidFill>
                <a:srgbClr val="024A59"/>
              </a:solidFill>
              <a:latin typeface="Poppins Bold"/>
              <a:ea typeface="Poppins Bold"/>
              <a:cs typeface="Poppins Bold"/>
              <a:sym typeface="Poppins Bold"/>
            </a:endParaRPr>
          </a:p>
          <a:p>
            <a:pPr algn="l">
              <a:lnSpc>
                <a:spcPts val="2340"/>
              </a:lnSpc>
            </a:pPr>
            <a:r>
              <a:rPr lang="en-US" sz="1800">
                <a:solidFill>
                  <a:srgbClr val="024A59"/>
                </a:solidFill>
                <a:latin typeface="Poppins Bold"/>
                <a:ea typeface="Poppins Bold"/>
                <a:cs typeface="Poppins Bold"/>
                <a:sym typeface="Poppins Bold"/>
              </a:rPr>
              <a:t>Membantu bagian personalia dalam melakukan analisis mengenai</a:t>
            </a:r>
          </a:p>
          <a:p>
            <a:pPr algn="l">
              <a:lnSpc>
                <a:spcPts val="2340"/>
              </a:lnSpc>
            </a:pPr>
            <a:r>
              <a:rPr lang="en-US" sz="1800">
                <a:solidFill>
                  <a:srgbClr val="024A59"/>
                </a:solidFill>
                <a:latin typeface="Poppins Bold"/>
                <a:ea typeface="Poppins Bold"/>
                <a:cs typeface="Poppins Bold"/>
                <a:sym typeface="Poppins Bold"/>
              </a:rPr>
              <a:t>gaji pokok dari seorang karyawan</a:t>
            </a:r>
          </a:p>
          <a:p>
            <a:pPr algn="l">
              <a:lnSpc>
                <a:spcPts val="2340"/>
              </a:lnSpc>
            </a:pPr>
            <a:endParaRPr lang="en-US" sz="1800">
              <a:solidFill>
                <a:srgbClr val="024A59"/>
              </a:solidFill>
              <a:latin typeface="Poppins Bold"/>
              <a:ea typeface="Poppins Bold"/>
              <a:cs typeface="Poppins Bold"/>
              <a:sym typeface="Poppins Bold"/>
            </a:endParaRPr>
          </a:p>
          <a:p>
            <a:pPr algn="l">
              <a:lnSpc>
                <a:spcPts val="2340"/>
              </a:lnSpc>
            </a:pPr>
            <a:r>
              <a:rPr lang="en-US" sz="1800">
                <a:solidFill>
                  <a:srgbClr val="024A59"/>
                </a:solidFill>
                <a:latin typeface="Poppins Bold"/>
                <a:ea typeface="Poppins Bold"/>
                <a:cs typeface="Poppins Bold"/>
                <a:sym typeface="Poppins Bold"/>
              </a:rPr>
              <a:t>Memberikan informasi mengenai kinerja yang dimiliki oleh setiap</a:t>
            </a:r>
          </a:p>
          <a:p>
            <a:pPr algn="l">
              <a:lnSpc>
                <a:spcPts val="2340"/>
              </a:lnSpc>
            </a:pPr>
            <a:r>
              <a:rPr lang="en-US" sz="1800">
                <a:solidFill>
                  <a:srgbClr val="024A59"/>
                </a:solidFill>
                <a:latin typeface="Poppins Bold"/>
                <a:ea typeface="Poppins Bold"/>
                <a:cs typeface="Poppins Bold"/>
                <a:sym typeface="Poppins Bold"/>
              </a:rPr>
              <a:t>karyawan</a:t>
            </a:r>
          </a:p>
          <a:p>
            <a:pPr algn="l">
              <a:lnSpc>
                <a:spcPts val="2340"/>
              </a:lnSpc>
            </a:pPr>
            <a:endParaRPr lang="en-US" sz="1800">
              <a:solidFill>
                <a:srgbClr val="024A59"/>
              </a:solidFill>
              <a:latin typeface="Poppins Bold"/>
              <a:ea typeface="Poppins Bold"/>
              <a:cs typeface="Poppins Bold"/>
              <a:sym typeface="Poppins Bold"/>
            </a:endParaRPr>
          </a:p>
          <a:p>
            <a:pPr algn="l">
              <a:lnSpc>
                <a:spcPts val="2340"/>
              </a:lnSpc>
            </a:pPr>
            <a:r>
              <a:rPr lang="en-US" sz="1800">
                <a:solidFill>
                  <a:srgbClr val="024A59"/>
                </a:solidFill>
                <a:latin typeface="Poppins Bold"/>
                <a:ea typeface="Poppins Bold"/>
                <a:cs typeface="Poppins Bold"/>
                <a:sym typeface="Poppins Bold"/>
              </a:rPr>
              <a:t>Membantu bagian personalia dalam menganalisis bonus, potongan</a:t>
            </a:r>
          </a:p>
          <a:p>
            <a:pPr algn="l">
              <a:lnSpc>
                <a:spcPts val="2340"/>
              </a:lnSpc>
            </a:pPr>
            <a:r>
              <a:rPr lang="en-US" sz="1800">
                <a:solidFill>
                  <a:srgbClr val="024A59"/>
                </a:solidFill>
                <a:latin typeface="Poppins Bold"/>
                <a:ea typeface="Poppins Bold"/>
                <a:cs typeface="Poppins Bold"/>
                <a:sym typeface="Poppins Bold"/>
              </a:rPr>
              <a:t>gaji, serta pemutasian dan kenaikan jabatan dari karyawan</a:t>
            </a:r>
          </a:p>
          <a:p>
            <a:pPr algn="l">
              <a:lnSpc>
                <a:spcPts val="2340"/>
              </a:lnSpc>
            </a:pPr>
            <a:endParaRPr lang="en-US" sz="1800">
              <a:solidFill>
                <a:srgbClr val="024A59"/>
              </a:solidFill>
              <a:latin typeface="Poppins Bold"/>
              <a:ea typeface="Poppins Bold"/>
              <a:cs typeface="Poppins Bold"/>
              <a:sym typeface="Poppins Bold"/>
            </a:endParaRPr>
          </a:p>
          <a:p>
            <a:pPr algn="l">
              <a:lnSpc>
                <a:spcPts val="2340"/>
              </a:lnSpc>
            </a:pPr>
            <a:r>
              <a:rPr lang="en-US" sz="1800">
                <a:solidFill>
                  <a:srgbClr val="024A59"/>
                </a:solidFill>
                <a:latin typeface="Poppins Bold"/>
                <a:ea typeface="Poppins Bold"/>
                <a:cs typeface="Poppins Bold"/>
                <a:sym typeface="Poppins Bold"/>
              </a:rPr>
              <a:t>Melakukan update data dari seluruh karyawan yang dimilkik oleh</a:t>
            </a:r>
          </a:p>
          <a:p>
            <a:pPr algn="l">
              <a:lnSpc>
                <a:spcPts val="2340"/>
              </a:lnSpc>
            </a:pPr>
            <a:r>
              <a:rPr lang="en-US" sz="1800">
                <a:solidFill>
                  <a:srgbClr val="024A59"/>
                </a:solidFill>
                <a:latin typeface="Poppins Bold"/>
                <a:ea typeface="Poppins Bold"/>
                <a:cs typeface="Poppins Bold"/>
                <a:sym typeface="Poppins Bold"/>
              </a:rPr>
              <a:t>perusahaan tersebut</a:t>
            </a:r>
          </a:p>
          <a:p>
            <a:pPr algn="l">
              <a:lnSpc>
                <a:spcPts val="2340"/>
              </a:lnSpc>
            </a:pPr>
            <a:endParaRPr lang="en-US" sz="1800">
              <a:solidFill>
                <a:srgbClr val="024A59"/>
              </a:solidFill>
              <a:latin typeface="Poppins Bold"/>
              <a:ea typeface="Poppins Bold"/>
              <a:cs typeface="Poppins Bold"/>
              <a:sym typeface="Poppins Bold"/>
            </a:endParaRPr>
          </a:p>
          <a:p>
            <a:pPr algn="l">
              <a:lnSpc>
                <a:spcPts val="2340"/>
              </a:lnSpc>
            </a:pPr>
            <a:r>
              <a:rPr lang="en-US" sz="1800">
                <a:solidFill>
                  <a:srgbClr val="024A59"/>
                </a:solidFill>
                <a:latin typeface="Poppins Bold"/>
                <a:ea typeface="Poppins Bold"/>
                <a:cs typeface="Poppins Bold"/>
                <a:sym typeface="Poppins Bold"/>
              </a:rPr>
              <a:t>Sebagai acuan data dalam melakukan proses rekrutmen karyawan</a:t>
            </a:r>
          </a:p>
          <a:p>
            <a:pPr algn="l">
              <a:lnSpc>
                <a:spcPts val="2340"/>
              </a:lnSpc>
            </a:pPr>
            <a:r>
              <a:rPr lang="en-US" sz="1800">
                <a:solidFill>
                  <a:srgbClr val="024A59"/>
                </a:solidFill>
                <a:latin typeface="Poppins Bold"/>
                <a:ea typeface="Poppins Bold"/>
                <a:cs typeface="Poppins Bold"/>
                <a:sym typeface="Poppins Bold"/>
              </a:rPr>
              <a:t>baru.</a:t>
            </a:r>
          </a:p>
        </p:txBody>
      </p:sp>
      <p:grpSp>
        <p:nvGrpSpPr>
          <p:cNvPr id="12" name="Group 12"/>
          <p:cNvGrpSpPr/>
          <p:nvPr/>
        </p:nvGrpSpPr>
        <p:grpSpPr>
          <a:xfrm>
            <a:off x="757942" y="828675"/>
            <a:ext cx="7843936" cy="1727666"/>
            <a:chOff x="0" y="0"/>
            <a:chExt cx="10458581" cy="2303554"/>
          </a:xfrm>
        </p:grpSpPr>
        <p:grpSp>
          <p:nvGrpSpPr>
            <p:cNvPr id="13" name="Group 13"/>
            <p:cNvGrpSpPr/>
            <p:nvPr/>
          </p:nvGrpSpPr>
          <p:grpSpPr>
            <a:xfrm>
              <a:off x="0" y="0"/>
              <a:ext cx="8248119" cy="2303554"/>
              <a:chOff x="0" y="0"/>
              <a:chExt cx="1629258" cy="455023"/>
            </a:xfrm>
          </p:grpSpPr>
          <p:sp>
            <p:nvSpPr>
              <p:cNvPr id="14" name="Freeform 14"/>
              <p:cNvSpPr/>
              <p:nvPr/>
            </p:nvSpPr>
            <p:spPr>
              <a:xfrm>
                <a:off x="0" y="0"/>
                <a:ext cx="1629258" cy="455023"/>
              </a:xfrm>
              <a:custGeom>
                <a:avLst/>
                <a:gdLst/>
                <a:ahLst/>
                <a:cxnLst/>
                <a:rect l="l" t="t" r="r" b="b"/>
                <a:pathLst>
                  <a:path w="1629258" h="455023">
                    <a:moveTo>
                      <a:pt x="63827" y="0"/>
                    </a:moveTo>
                    <a:lnTo>
                      <a:pt x="1565431" y="0"/>
                    </a:lnTo>
                    <a:cubicBezTo>
                      <a:pt x="1600682" y="0"/>
                      <a:pt x="1629258" y="28576"/>
                      <a:pt x="1629258" y="63827"/>
                    </a:cubicBezTo>
                    <a:lnTo>
                      <a:pt x="1629258" y="391196"/>
                    </a:lnTo>
                    <a:cubicBezTo>
                      <a:pt x="1629258" y="426447"/>
                      <a:pt x="1600682" y="455023"/>
                      <a:pt x="1565431" y="455023"/>
                    </a:cubicBezTo>
                    <a:lnTo>
                      <a:pt x="63827" y="455023"/>
                    </a:lnTo>
                    <a:cubicBezTo>
                      <a:pt x="46899" y="455023"/>
                      <a:pt x="30664" y="448299"/>
                      <a:pt x="18694" y="436329"/>
                    </a:cubicBezTo>
                    <a:cubicBezTo>
                      <a:pt x="6725" y="424359"/>
                      <a:pt x="0" y="408124"/>
                      <a:pt x="0" y="391196"/>
                    </a:cubicBezTo>
                    <a:lnTo>
                      <a:pt x="0" y="63827"/>
                    </a:lnTo>
                    <a:cubicBezTo>
                      <a:pt x="0" y="28576"/>
                      <a:pt x="28576" y="0"/>
                      <a:pt x="63827" y="0"/>
                    </a:cubicBezTo>
                    <a:close/>
                  </a:path>
                </a:pathLst>
              </a:custGeom>
              <a:solidFill>
                <a:srgbClr val="FFA916"/>
              </a:solidFill>
            </p:spPr>
          </p:sp>
          <p:sp>
            <p:nvSpPr>
              <p:cNvPr id="15" name="TextBox 15"/>
              <p:cNvSpPr txBox="1"/>
              <p:nvPr/>
            </p:nvSpPr>
            <p:spPr>
              <a:xfrm>
                <a:off x="0" y="-57150"/>
                <a:ext cx="1629258" cy="512173"/>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719477" y="293790"/>
              <a:ext cx="9739104" cy="1726995"/>
            </a:xfrm>
            <a:prstGeom prst="rect">
              <a:avLst/>
            </a:prstGeom>
          </p:spPr>
          <p:txBody>
            <a:bodyPr lIns="0" tIns="0" rIns="0" bIns="0" rtlCol="0" anchor="t">
              <a:spAutoFit/>
            </a:bodyPr>
            <a:lstStyle/>
            <a:p>
              <a:pPr algn="l">
                <a:lnSpc>
                  <a:spcPts val="4963"/>
                </a:lnSpc>
              </a:pPr>
              <a:r>
                <a:rPr lang="en-US" sz="4315">
                  <a:solidFill>
                    <a:srgbClr val="024A59"/>
                  </a:solidFill>
                  <a:latin typeface="Poppins Bold"/>
                  <a:ea typeface="Poppins Bold"/>
                  <a:cs typeface="Poppins Bold"/>
                  <a:sym typeface="Poppins Bold"/>
                </a:rPr>
                <a:t>Sistem Informasi Manajemen SDM</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2622877" y="438270"/>
            <a:ext cx="11505146" cy="1264831"/>
          </a:xfrm>
          <a:prstGeom prst="rect">
            <a:avLst/>
          </a:prstGeom>
        </p:spPr>
        <p:txBody>
          <a:bodyPr lIns="0" tIns="0" rIns="0" bIns="0" rtlCol="0" anchor="t">
            <a:spAutoFit/>
          </a:bodyPr>
          <a:lstStyle/>
          <a:p>
            <a:pPr algn="l">
              <a:lnSpc>
                <a:spcPts val="5216"/>
              </a:lnSpc>
            </a:pPr>
            <a:r>
              <a:rPr lang="en-US" sz="4536">
                <a:solidFill>
                  <a:srgbClr val="000000"/>
                </a:solidFill>
                <a:latin typeface="Poppins Bold"/>
                <a:ea typeface="Poppins Bold"/>
                <a:cs typeface="Poppins Bold"/>
                <a:sym typeface="Poppins Bold"/>
              </a:rPr>
              <a:t>Model Sistem Informasi </a:t>
            </a:r>
          </a:p>
          <a:p>
            <a:pPr algn="l">
              <a:lnSpc>
                <a:spcPts val="4411"/>
              </a:lnSpc>
            </a:pPr>
            <a:r>
              <a:rPr lang="en-US" sz="3836">
                <a:solidFill>
                  <a:srgbClr val="000000"/>
                </a:solidFill>
                <a:latin typeface="Poppins"/>
                <a:ea typeface="Poppins"/>
                <a:cs typeface="Poppins"/>
                <a:sym typeface="Poppins"/>
              </a:rPr>
              <a:t>Sumber daya Manusia (SDM)</a:t>
            </a:r>
          </a:p>
        </p:txBody>
      </p:sp>
      <p:sp>
        <p:nvSpPr>
          <p:cNvPr id="11" name="TextBox 11"/>
          <p:cNvSpPr txBox="1"/>
          <p:nvPr/>
        </p:nvSpPr>
        <p:spPr>
          <a:xfrm>
            <a:off x="12271857" y="1798352"/>
            <a:ext cx="4020739" cy="209971"/>
          </a:xfrm>
          <a:prstGeom prst="rect">
            <a:avLst/>
          </a:prstGeom>
        </p:spPr>
        <p:txBody>
          <a:bodyPr lIns="0" tIns="0" rIns="0" bIns="0" rtlCol="0" anchor="t">
            <a:spAutoFit/>
          </a:bodyPr>
          <a:lstStyle/>
          <a:p>
            <a:pPr algn="l">
              <a:lnSpc>
                <a:spcPts val="1559"/>
              </a:lnSpc>
            </a:pPr>
            <a:r>
              <a:rPr lang="en-US" sz="1355">
                <a:solidFill>
                  <a:srgbClr val="FFFFFF"/>
                </a:solidFill>
                <a:latin typeface="Poppins Bold"/>
                <a:ea typeface="Poppins Bold"/>
                <a:cs typeface="Poppins Bold"/>
                <a:sym typeface="Poppins Bold"/>
              </a:rPr>
              <a:t>Data                                                         Informasi</a:t>
            </a:r>
          </a:p>
        </p:txBody>
      </p:sp>
      <p:grpSp>
        <p:nvGrpSpPr>
          <p:cNvPr id="12" name="Group 12"/>
          <p:cNvGrpSpPr/>
          <p:nvPr/>
        </p:nvGrpSpPr>
        <p:grpSpPr>
          <a:xfrm>
            <a:off x="1674635" y="2288522"/>
            <a:ext cx="13755500" cy="7402877"/>
            <a:chOff x="0" y="0"/>
            <a:chExt cx="18340666" cy="9870502"/>
          </a:xfrm>
        </p:grpSpPr>
        <p:grpSp>
          <p:nvGrpSpPr>
            <p:cNvPr id="13" name="Group 13"/>
            <p:cNvGrpSpPr/>
            <p:nvPr/>
          </p:nvGrpSpPr>
          <p:grpSpPr>
            <a:xfrm>
              <a:off x="1910697" y="547405"/>
              <a:ext cx="2164530" cy="1304959"/>
              <a:chOff x="0" y="0"/>
              <a:chExt cx="479825" cy="289278"/>
            </a:xfrm>
          </p:grpSpPr>
          <p:sp>
            <p:nvSpPr>
              <p:cNvPr id="14" name="Freeform 14"/>
              <p:cNvSpPr/>
              <p:nvPr/>
            </p:nvSpPr>
            <p:spPr>
              <a:xfrm>
                <a:off x="0" y="0"/>
                <a:ext cx="479825" cy="289278"/>
              </a:xfrm>
              <a:custGeom>
                <a:avLst/>
                <a:gdLst/>
                <a:ahLst/>
                <a:cxnLst/>
                <a:rect l="l" t="t" r="r" b="b"/>
                <a:pathLst>
                  <a:path w="479825" h="289278">
                    <a:moveTo>
                      <a:pt x="0" y="0"/>
                    </a:moveTo>
                    <a:lnTo>
                      <a:pt x="479825" y="0"/>
                    </a:lnTo>
                    <a:lnTo>
                      <a:pt x="479825" y="289278"/>
                    </a:lnTo>
                    <a:lnTo>
                      <a:pt x="0" y="289278"/>
                    </a:lnTo>
                    <a:close/>
                  </a:path>
                </a:pathLst>
              </a:custGeom>
              <a:solidFill>
                <a:srgbClr val="007C35"/>
              </a:solidFill>
            </p:spPr>
          </p:sp>
          <p:sp>
            <p:nvSpPr>
              <p:cNvPr id="15" name="TextBox 15"/>
              <p:cNvSpPr txBox="1"/>
              <p:nvPr/>
            </p:nvSpPr>
            <p:spPr>
              <a:xfrm>
                <a:off x="0" y="-57150"/>
                <a:ext cx="479825" cy="346428"/>
              </a:xfrm>
              <a:prstGeom prst="rect">
                <a:avLst/>
              </a:prstGeom>
            </p:spPr>
            <p:txBody>
              <a:bodyPr lIns="39401" tIns="39401" rIns="39401" bIns="39401" rtlCol="0" anchor="ctr"/>
              <a:lstStyle/>
              <a:p>
                <a:pPr algn="ctr">
                  <a:lnSpc>
                    <a:spcPts val="2659"/>
                  </a:lnSpc>
                </a:pPr>
                <a:endParaRPr/>
              </a:p>
            </p:txBody>
          </p:sp>
        </p:grpSp>
        <p:grpSp>
          <p:nvGrpSpPr>
            <p:cNvPr id="16" name="Group 16"/>
            <p:cNvGrpSpPr/>
            <p:nvPr/>
          </p:nvGrpSpPr>
          <p:grpSpPr>
            <a:xfrm>
              <a:off x="1884649" y="2406313"/>
              <a:ext cx="2216625" cy="1346260"/>
              <a:chOff x="0" y="0"/>
              <a:chExt cx="491373" cy="298434"/>
            </a:xfrm>
          </p:grpSpPr>
          <p:sp>
            <p:nvSpPr>
              <p:cNvPr id="17" name="Freeform 17"/>
              <p:cNvSpPr/>
              <p:nvPr/>
            </p:nvSpPr>
            <p:spPr>
              <a:xfrm>
                <a:off x="0" y="0"/>
                <a:ext cx="491373" cy="298434"/>
              </a:xfrm>
              <a:custGeom>
                <a:avLst/>
                <a:gdLst/>
                <a:ahLst/>
                <a:cxnLst/>
                <a:rect l="l" t="t" r="r" b="b"/>
                <a:pathLst>
                  <a:path w="491373" h="298434">
                    <a:moveTo>
                      <a:pt x="0" y="0"/>
                    </a:moveTo>
                    <a:lnTo>
                      <a:pt x="491373" y="0"/>
                    </a:lnTo>
                    <a:lnTo>
                      <a:pt x="491373" y="298434"/>
                    </a:lnTo>
                    <a:lnTo>
                      <a:pt x="0" y="298434"/>
                    </a:lnTo>
                    <a:close/>
                  </a:path>
                </a:pathLst>
              </a:custGeom>
              <a:solidFill>
                <a:srgbClr val="007C35"/>
              </a:solidFill>
            </p:spPr>
          </p:sp>
          <p:sp>
            <p:nvSpPr>
              <p:cNvPr id="18" name="TextBox 18"/>
              <p:cNvSpPr txBox="1"/>
              <p:nvPr/>
            </p:nvSpPr>
            <p:spPr>
              <a:xfrm>
                <a:off x="0" y="-57150"/>
                <a:ext cx="491373" cy="355584"/>
              </a:xfrm>
              <a:prstGeom prst="rect">
                <a:avLst/>
              </a:prstGeom>
            </p:spPr>
            <p:txBody>
              <a:bodyPr lIns="39401" tIns="39401" rIns="39401" bIns="39401" rtlCol="0" anchor="ctr"/>
              <a:lstStyle/>
              <a:p>
                <a:pPr algn="ctr">
                  <a:lnSpc>
                    <a:spcPts val="2659"/>
                  </a:lnSpc>
                </a:pPr>
                <a:endParaRPr/>
              </a:p>
            </p:txBody>
          </p:sp>
        </p:grpSp>
        <p:grpSp>
          <p:nvGrpSpPr>
            <p:cNvPr id="19" name="Group 19"/>
            <p:cNvGrpSpPr/>
            <p:nvPr/>
          </p:nvGrpSpPr>
          <p:grpSpPr>
            <a:xfrm>
              <a:off x="1884649" y="4347825"/>
              <a:ext cx="2260038" cy="1304959"/>
              <a:chOff x="0" y="0"/>
              <a:chExt cx="500997" cy="289278"/>
            </a:xfrm>
          </p:grpSpPr>
          <p:sp>
            <p:nvSpPr>
              <p:cNvPr id="20" name="Freeform 20"/>
              <p:cNvSpPr/>
              <p:nvPr/>
            </p:nvSpPr>
            <p:spPr>
              <a:xfrm>
                <a:off x="0" y="0"/>
                <a:ext cx="500997" cy="289278"/>
              </a:xfrm>
              <a:custGeom>
                <a:avLst/>
                <a:gdLst/>
                <a:ahLst/>
                <a:cxnLst/>
                <a:rect l="l" t="t" r="r" b="b"/>
                <a:pathLst>
                  <a:path w="500997" h="289278">
                    <a:moveTo>
                      <a:pt x="0" y="0"/>
                    </a:moveTo>
                    <a:lnTo>
                      <a:pt x="500997" y="0"/>
                    </a:lnTo>
                    <a:lnTo>
                      <a:pt x="500997" y="289278"/>
                    </a:lnTo>
                    <a:lnTo>
                      <a:pt x="0" y="289278"/>
                    </a:lnTo>
                    <a:close/>
                  </a:path>
                </a:pathLst>
              </a:custGeom>
              <a:solidFill>
                <a:srgbClr val="007C35"/>
              </a:solidFill>
            </p:spPr>
          </p:sp>
          <p:sp>
            <p:nvSpPr>
              <p:cNvPr id="21" name="TextBox 21"/>
              <p:cNvSpPr txBox="1"/>
              <p:nvPr/>
            </p:nvSpPr>
            <p:spPr>
              <a:xfrm>
                <a:off x="0" y="-57150"/>
                <a:ext cx="500997" cy="346428"/>
              </a:xfrm>
              <a:prstGeom prst="rect">
                <a:avLst/>
              </a:prstGeom>
            </p:spPr>
            <p:txBody>
              <a:bodyPr lIns="39401" tIns="39401" rIns="39401" bIns="39401" rtlCol="0" anchor="ctr"/>
              <a:lstStyle/>
              <a:p>
                <a:pPr algn="ctr">
                  <a:lnSpc>
                    <a:spcPts val="2659"/>
                  </a:lnSpc>
                </a:pPr>
                <a:endParaRPr/>
              </a:p>
            </p:txBody>
          </p:sp>
        </p:grpSp>
        <p:grpSp>
          <p:nvGrpSpPr>
            <p:cNvPr id="22" name="Group 22"/>
            <p:cNvGrpSpPr/>
            <p:nvPr/>
          </p:nvGrpSpPr>
          <p:grpSpPr>
            <a:xfrm>
              <a:off x="8672994" y="668548"/>
              <a:ext cx="2854567" cy="1183815"/>
              <a:chOff x="0" y="0"/>
              <a:chExt cx="632789" cy="262424"/>
            </a:xfrm>
          </p:grpSpPr>
          <p:sp>
            <p:nvSpPr>
              <p:cNvPr id="23" name="Freeform 23"/>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24" name="TextBox 24"/>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grpSp>
          <p:nvGrpSpPr>
            <p:cNvPr id="25" name="Group 25"/>
            <p:cNvGrpSpPr/>
            <p:nvPr/>
          </p:nvGrpSpPr>
          <p:grpSpPr>
            <a:xfrm>
              <a:off x="8672994" y="2204891"/>
              <a:ext cx="2751313" cy="1183815"/>
              <a:chOff x="0" y="0"/>
              <a:chExt cx="609901" cy="262424"/>
            </a:xfrm>
          </p:grpSpPr>
          <p:sp>
            <p:nvSpPr>
              <p:cNvPr id="26" name="Freeform 26"/>
              <p:cNvSpPr/>
              <p:nvPr/>
            </p:nvSpPr>
            <p:spPr>
              <a:xfrm>
                <a:off x="0" y="0"/>
                <a:ext cx="609901" cy="262424"/>
              </a:xfrm>
              <a:custGeom>
                <a:avLst/>
                <a:gdLst/>
                <a:ahLst/>
                <a:cxnLst/>
                <a:rect l="l" t="t" r="r" b="b"/>
                <a:pathLst>
                  <a:path w="609901" h="262424">
                    <a:moveTo>
                      <a:pt x="0" y="0"/>
                    </a:moveTo>
                    <a:lnTo>
                      <a:pt x="609901" y="0"/>
                    </a:lnTo>
                    <a:lnTo>
                      <a:pt x="609901" y="262424"/>
                    </a:lnTo>
                    <a:lnTo>
                      <a:pt x="0" y="262424"/>
                    </a:lnTo>
                    <a:close/>
                  </a:path>
                </a:pathLst>
              </a:custGeom>
              <a:solidFill>
                <a:srgbClr val="007C35"/>
              </a:solidFill>
            </p:spPr>
          </p:sp>
          <p:sp>
            <p:nvSpPr>
              <p:cNvPr id="27" name="TextBox 27"/>
              <p:cNvSpPr txBox="1"/>
              <p:nvPr/>
            </p:nvSpPr>
            <p:spPr>
              <a:xfrm>
                <a:off x="0" y="-57150"/>
                <a:ext cx="609901" cy="319574"/>
              </a:xfrm>
              <a:prstGeom prst="rect">
                <a:avLst/>
              </a:prstGeom>
            </p:spPr>
            <p:txBody>
              <a:bodyPr lIns="39401" tIns="39401" rIns="39401" bIns="39401" rtlCol="0" anchor="ctr"/>
              <a:lstStyle/>
              <a:p>
                <a:pPr algn="ctr">
                  <a:lnSpc>
                    <a:spcPts val="2659"/>
                  </a:lnSpc>
                </a:pPr>
                <a:endParaRPr/>
              </a:p>
            </p:txBody>
          </p:sp>
        </p:grpSp>
        <p:grpSp>
          <p:nvGrpSpPr>
            <p:cNvPr id="28" name="Group 28"/>
            <p:cNvGrpSpPr/>
            <p:nvPr/>
          </p:nvGrpSpPr>
          <p:grpSpPr>
            <a:xfrm>
              <a:off x="8672994" y="3816489"/>
              <a:ext cx="2854567" cy="1183815"/>
              <a:chOff x="0" y="0"/>
              <a:chExt cx="632789" cy="262424"/>
            </a:xfrm>
          </p:grpSpPr>
          <p:sp>
            <p:nvSpPr>
              <p:cNvPr id="29" name="Freeform 29"/>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30" name="TextBox 30"/>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grpSp>
          <p:nvGrpSpPr>
            <p:cNvPr id="31" name="Group 31"/>
            <p:cNvGrpSpPr/>
            <p:nvPr/>
          </p:nvGrpSpPr>
          <p:grpSpPr>
            <a:xfrm>
              <a:off x="4732180" y="387535"/>
              <a:ext cx="1505507" cy="9003037"/>
              <a:chOff x="0" y="0"/>
              <a:chExt cx="333735" cy="1995759"/>
            </a:xfrm>
          </p:grpSpPr>
          <p:sp>
            <p:nvSpPr>
              <p:cNvPr id="32" name="Freeform 32"/>
              <p:cNvSpPr/>
              <p:nvPr/>
            </p:nvSpPr>
            <p:spPr>
              <a:xfrm>
                <a:off x="0" y="0"/>
                <a:ext cx="333735" cy="1995759"/>
              </a:xfrm>
              <a:custGeom>
                <a:avLst/>
                <a:gdLst/>
                <a:ahLst/>
                <a:cxnLst/>
                <a:rect l="l" t="t" r="r" b="b"/>
                <a:pathLst>
                  <a:path w="333735" h="1995759">
                    <a:moveTo>
                      <a:pt x="0" y="0"/>
                    </a:moveTo>
                    <a:lnTo>
                      <a:pt x="333735" y="0"/>
                    </a:lnTo>
                    <a:lnTo>
                      <a:pt x="333735" y="1995759"/>
                    </a:lnTo>
                    <a:lnTo>
                      <a:pt x="0" y="1995759"/>
                    </a:lnTo>
                    <a:close/>
                  </a:path>
                </a:pathLst>
              </a:custGeom>
              <a:solidFill>
                <a:srgbClr val="007C35"/>
              </a:solidFill>
            </p:spPr>
          </p:sp>
          <p:sp>
            <p:nvSpPr>
              <p:cNvPr id="33" name="TextBox 33"/>
              <p:cNvSpPr txBox="1"/>
              <p:nvPr/>
            </p:nvSpPr>
            <p:spPr>
              <a:xfrm>
                <a:off x="0" y="-57150"/>
                <a:ext cx="333735" cy="2052909"/>
              </a:xfrm>
              <a:prstGeom prst="rect">
                <a:avLst/>
              </a:prstGeom>
            </p:spPr>
            <p:txBody>
              <a:bodyPr lIns="39401" tIns="39401" rIns="39401" bIns="39401" rtlCol="0" anchor="ctr"/>
              <a:lstStyle/>
              <a:p>
                <a:pPr algn="ctr">
                  <a:lnSpc>
                    <a:spcPts val="2659"/>
                  </a:lnSpc>
                </a:pPr>
                <a:endParaRPr/>
              </a:p>
            </p:txBody>
          </p:sp>
        </p:grpSp>
        <p:grpSp>
          <p:nvGrpSpPr>
            <p:cNvPr id="34" name="Group 34"/>
            <p:cNvGrpSpPr/>
            <p:nvPr/>
          </p:nvGrpSpPr>
          <p:grpSpPr>
            <a:xfrm>
              <a:off x="4732180" y="0"/>
              <a:ext cx="1505507" cy="775069"/>
              <a:chOff x="0" y="0"/>
              <a:chExt cx="782852" cy="403030"/>
            </a:xfrm>
          </p:grpSpPr>
          <p:sp>
            <p:nvSpPr>
              <p:cNvPr id="35" name="Freeform 35"/>
              <p:cNvSpPr/>
              <p:nvPr/>
            </p:nvSpPr>
            <p:spPr>
              <a:xfrm>
                <a:off x="0" y="0"/>
                <a:ext cx="782852" cy="403030"/>
              </a:xfrm>
              <a:custGeom>
                <a:avLst/>
                <a:gdLst/>
                <a:ahLst/>
                <a:cxnLst/>
                <a:rect l="l" t="t" r="r" b="b"/>
                <a:pathLst>
                  <a:path w="782852" h="403030">
                    <a:moveTo>
                      <a:pt x="391426" y="0"/>
                    </a:moveTo>
                    <a:cubicBezTo>
                      <a:pt x="175247" y="0"/>
                      <a:pt x="0" y="90221"/>
                      <a:pt x="0" y="201515"/>
                    </a:cubicBezTo>
                    <a:cubicBezTo>
                      <a:pt x="0" y="312809"/>
                      <a:pt x="175247" y="403030"/>
                      <a:pt x="391426" y="403030"/>
                    </a:cubicBezTo>
                    <a:cubicBezTo>
                      <a:pt x="607605" y="403030"/>
                      <a:pt x="782852" y="312809"/>
                      <a:pt x="782852" y="201515"/>
                    </a:cubicBezTo>
                    <a:cubicBezTo>
                      <a:pt x="782852" y="90221"/>
                      <a:pt x="607605" y="0"/>
                      <a:pt x="391426" y="0"/>
                    </a:cubicBezTo>
                    <a:close/>
                  </a:path>
                </a:pathLst>
              </a:custGeom>
              <a:solidFill>
                <a:srgbClr val="FFA916"/>
              </a:solidFill>
            </p:spPr>
          </p:sp>
          <p:sp>
            <p:nvSpPr>
              <p:cNvPr id="36" name="TextBox 36"/>
              <p:cNvSpPr txBox="1"/>
              <p:nvPr/>
            </p:nvSpPr>
            <p:spPr>
              <a:xfrm>
                <a:off x="73392" y="-19366"/>
                <a:ext cx="636067" cy="384612"/>
              </a:xfrm>
              <a:prstGeom prst="rect">
                <a:avLst/>
              </a:prstGeom>
            </p:spPr>
            <p:txBody>
              <a:bodyPr lIns="39401" tIns="39401" rIns="39401" bIns="39401" rtlCol="0" anchor="ctr"/>
              <a:lstStyle/>
              <a:p>
                <a:pPr algn="ctr">
                  <a:lnSpc>
                    <a:spcPts val="2659"/>
                  </a:lnSpc>
                </a:pPr>
                <a:endParaRPr/>
              </a:p>
            </p:txBody>
          </p:sp>
        </p:grpSp>
        <p:sp>
          <p:nvSpPr>
            <p:cNvPr id="37" name="AutoShape 37"/>
            <p:cNvSpPr/>
            <p:nvPr/>
          </p:nvSpPr>
          <p:spPr>
            <a:xfrm flipV="1">
              <a:off x="44450" y="4408397"/>
              <a:ext cx="0" cy="692088"/>
            </a:xfrm>
            <a:prstGeom prst="line">
              <a:avLst/>
            </a:prstGeom>
            <a:ln w="88900" cap="flat">
              <a:solidFill>
                <a:srgbClr val="FF8C02"/>
              </a:solidFill>
              <a:prstDash val="solid"/>
              <a:headEnd type="none" w="sm" len="sm"/>
              <a:tailEnd type="none" w="sm" len="sm"/>
            </a:ln>
          </p:spPr>
        </p:sp>
        <p:sp>
          <p:nvSpPr>
            <p:cNvPr id="38" name="AutoShape 38"/>
            <p:cNvSpPr/>
            <p:nvPr/>
          </p:nvSpPr>
          <p:spPr>
            <a:xfrm>
              <a:off x="3750" y="958088"/>
              <a:ext cx="1829764" cy="0"/>
            </a:xfrm>
            <a:prstGeom prst="line">
              <a:avLst/>
            </a:prstGeom>
            <a:ln w="88900" cap="flat">
              <a:solidFill>
                <a:srgbClr val="FF8C02"/>
              </a:solidFill>
              <a:prstDash val="solid"/>
              <a:headEnd type="none" w="sm" len="sm"/>
              <a:tailEnd type="triangle" w="lg" len="med"/>
            </a:ln>
          </p:spPr>
        </p:sp>
        <p:sp>
          <p:nvSpPr>
            <p:cNvPr id="39" name="AutoShape 39"/>
            <p:cNvSpPr/>
            <p:nvPr/>
          </p:nvSpPr>
          <p:spPr>
            <a:xfrm>
              <a:off x="11527561" y="1260456"/>
              <a:ext cx="6153170" cy="0"/>
            </a:xfrm>
            <a:prstGeom prst="line">
              <a:avLst/>
            </a:prstGeom>
            <a:ln w="88900" cap="flat">
              <a:solidFill>
                <a:srgbClr val="000000"/>
              </a:solidFill>
              <a:prstDash val="solid"/>
              <a:headEnd type="none" w="sm" len="sm"/>
              <a:tailEnd type="none" w="sm" len="sm"/>
            </a:ln>
          </p:spPr>
        </p:sp>
        <p:sp>
          <p:nvSpPr>
            <p:cNvPr id="40" name="AutoShape 40"/>
            <p:cNvSpPr/>
            <p:nvPr/>
          </p:nvSpPr>
          <p:spPr>
            <a:xfrm>
              <a:off x="11527561" y="7628737"/>
              <a:ext cx="5636197" cy="0"/>
            </a:xfrm>
            <a:prstGeom prst="line">
              <a:avLst/>
            </a:prstGeom>
            <a:ln w="88900" cap="flat">
              <a:solidFill>
                <a:srgbClr val="000000"/>
              </a:solidFill>
              <a:prstDash val="solid"/>
              <a:headEnd type="none" w="sm" len="sm"/>
              <a:tailEnd type="none" w="sm" len="sm"/>
            </a:ln>
          </p:spPr>
        </p:sp>
        <p:sp>
          <p:nvSpPr>
            <p:cNvPr id="41" name="AutoShape 41"/>
            <p:cNvSpPr/>
            <p:nvPr/>
          </p:nvSpPr>
          <p:spPr>
            <a:xfrm flipH="1" flipV="1">
              <a:off x="17119308" y="5380708"/>
              <a:ext cx="0" cy="2290659"/>
            </a:xfrm>
            <a:prstGeom prst="line">
              <a:avLst/>
            </a:prstGeom>
            <a:ln w="88900" cap="flat">
              <a:solidFill>
                <a:srgbClr val="000000"/>
              </a:solidFill>
              <a:prstDash val="solid"/>
              <a:headEnd type="none" w="sm" len="sm"/>
              <a:tailEnd type="triangle" w="lg" len="med"/>
            </a:ln>
          </p:spPr>
        </p:sp>
        <p:sp>
          <p:nvSpPr>
            <p:cNvPr id="42" name="AutoShape 42"/>
            <p:cNvSpPr/>
            <p:nvPr/>
          </p:nvSpPr>
          <p:spPr>
            <a:xfrm>
              <a:off x="17638100" y="1310432"/>
              <a:ext cx="0" cy="2406648"/>
            </a:xfrm>
            <a:prstGeom prst="line">
              <a:avLst/>
            </a:prstGeom>
            <a:ln w="88900" cap="flat">
              <a:solidFill>
                <a:srgbClr val="000000"/>
              </a:solidFill>
              <a:prstDash val="solid"/>
              <a:headEnd type="none" w="sm" len="sm"/>
              <a:tailEnd type="triangle" w="lg" len="med"/>
            </a:ln>
          </p:spPr>
        </p:sp>
        <p:sp>
          <p:nvSpPr>
            <p:cNvPr id="43" name="AutoShape 43"/>
            <p:cNvSpPr/>
            <p:nvPr/>
          </p:nvSpPr>
          <p:spPr>
            <a:xfrm>
              <a:off x="3750" y="5101616"/>
              <a:ext cx="1906947" cy="0"/>
            </a:xfrm>
            <a:prstGeom prst="line">
              <a:avLst/>
            </a:prstGeom>
            <a:ln w="88900" cap="flat">
              <a:solidFill>
                <a:srgbClr val="FF8C02"/>
              </a:solidFill>
              <a:prstDash val="solid"/>
              <a:headEnd type="none" w="sm" len="sm"/>
              <a:tailEnd type="none" w="sm" len="sm"/>
            </a:ln>
          </p:spPr>
        </p:sp>
        <p:sp>
          <p:nvSpPr>
            <p:cNvPr id="44" name="AutoShape 44"/>
            <p:cNvSpPr/>
            <p:nvPr/>
          </p:nvSpPr>
          <p:spPr>
            <a:xfrm>
              <a:off x="383162" y="3235267"/>
              <a:ext cx="1450352" cy="0"/>
            </a:xfrm>
            <a:prstGeom prst="line">
              <a:avLst/>
            </a:prstGeom>
            <a:ln w="76200" cap="flat">
              <a:solidFill>
                <a:srgbClr val="000000"/>
              </a:solidFill>
              <a:prstDash val="solid"/>
              <a:headEnd type="none" w="sm" len="sm"/>
              <a:tailEnd type="triangle" w="lg" len="med"/>
            </a:ln>
          </p:spPr>
        </p:sp>
        <p:sp>
          <p:nvSpPr>
            <p:cNvPr id="45" name="AutoShape 45"/>
            <p:cNvSpPr/>
            <p:nvPr/>
          </p:nvSpPr>
          <p:spPr>
            <a:xfrm flipH="1" flipV="1">
              <a:off x="414340" y="2525923"/>
              <a:ext cx="0" cy="744409"/>
            </a:xfrm>
            <a:prstGeom prst="line">
              <a:avLst/>
            </a:prstGeom>
            <a:ln w="76200" cap="flat">
              <a:solidFill>
                <a:srgbClr val="000000"/>
              </a:solidFill>
              <a:prstDash val="solid"/>
              <a:headEnd type="none" w="sm" len="sm"/>
              <a:tailEnd type="none" w="sm" len="sm"/>
            </a:ln>
          </p:spPr>
        </p:sp>
        <p:sp>
          <p:nvSpPr>
            <p:cNvPr id="46" name="AutoShape 46"/>
            <p:cNvSpPr/>
            <p:nvPr/>
          </p:nvSpPr>
          <p:spPr>
            <a:xfrm>
              <a:off x="391083" y="1414322"/>
              <a:ext cx="1450352" cy="0"/>
            </a:xfrm>
            <a:prstGeom prst="line">
              <a:avLst/>
            </a:prstGeom>
            <a:ln w="76200" cap="flat">
              <a:solidFill>
                <a:srgbClr val="000000"/>
              </a:solidFill>
              <a:prstDash val="solid"/>
              <a:headEnd type="none" w="sm" len="sm"/>
              <a:tailEnd type="triangle" w="lg" len="med"/>
            </a:ln>
          </p:spPr>
        </p:sp>
        <p:sp>
          <p:nvSpPr>
            <p:cNvPr id="47" name="TextBox 47"/>
            <p:cNvSpPr txBox="1"/>
            <p:nvPr/>
          </p:nvSpPr>
          <p:spPr>
            <a:xfrm>
              <a:off x="173476" y="4146719"/>
              <a:ext cx="2078188" cy="235336"/>
            </a:xfrm>
            <a:prstGeom prst="rect">
              <a:avLst/>
            </a:prstGeom>
          </p:spPr>
          <p:txBody>
            <a:bodyPr lIns="0" tIns="0" rIns="0" bIns="0" rtlCol="0" anchor="t">
              <a:spAutoFit/>
            </a:bodyPr>
            <a:lstStyle/>
            <a:p>
              <a:pPr algn="l">
                <a:lnSpc>
                  <a:spcPts val="1338"/>
                </a:lnSpc>
              </a:pPr>
              <a:r>
                <a:rPr lang="en-US" sz="1163">
                  <a:solidFill>
                    <a:srgbClr val="000000"/>
                  </a:solidFill>
                  <a:latin typeface="Poppins"/>
                  <a:ea typeface="Poppins"/>
                  <a:cs typeface="Poppins"/>
                  <a:sym typeface="Poppins"/>
                </a:rPr>
                <a:t>Sumber Eksternal</a:t>
              </a:r>
            </a:p>
          </p:txBody>
        </p:sp>
        <p:sp>
          <p:nvSpPr>
            <p:cNvPr id="48" name="TextBox 48"/>
            <p:cNvSpPr txBox="1"/>
            <p:nvPr/>
          </p:nvSpPr>
          <p:spPr>
            <a:xfrm>
              <a:off x="245644" y="2204891"/>
              <a:ext cx="1639005" cy="235336"/>
            </a:xfrm>
            <a:prstGeom prst="rect">
              <a:avLst/>
            </a:prstGeom>
          </p:spPr>
          <p:txBody>
            <a:bodyPr lIns="0" tIns="0" rIns="0" bIns="0" rtlCol="0" anchor="t">
              <a:spAutoFit/>
            </a:bodyPr>
            <a:lstStyle/>
            <a:p>
              <a:pPr algn="l">
                <a:lnSpc>
                  <a:spcPts val="1338"/>
                </a:lnSpc>
              </a:pPr>
              <a:r>
                <a:rPr lang="en-US" sz="1163">
                  <a:solidFill>
                    <a:srgbClr val="000000"/>
                  </a:solidFill>
                  <a:latin typeface="Poppins"/>
                  <a:ea typeface="Poppins"/>
                  <a:cs typeface="Poppins"/>
                  <a:sym typeface="Poppins"/>
                </a:rPr>
                <a:t>Sumber Internal</a:t>
              </a:r>
            </a:p>
          </p:txBody>
        </p:sp>
        <p:sp>
          <p:nvSpPr>
            <p:cNvPr id="49" name="TextBox 49"/>
            <p:cNvSpPr txBox="1"/>
            <p:nvPr/>
          </p:nvSpPr>
          <p:spPr>
            <a:xfrm>
              <a:off x="2251663" y="862342"/>
              <a:ext cx="1482597" cy="815278"/>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Sistem Informasi</a:t>
              </a:r>
            </a:p>
            <a:p>
              <a:pPr algn="ctr">
                <a:lnSpc>
                  <a:spcPts val="1558"/>
                </a:lnSpc>
              </a:pPr>
              <a:r>
                <a:rPr lang="en-US" sz="1543">
                  <a:solidFill>
                    <a:srgbClr val="FFFFFF"/>
                  </a:solidFill>
                  <a:latin typeface="Poppins"/>
                  <a:ea typeface="Poppins"/>
                  <a:cs typeface="Poppins"/>
                  <a:sym typeface="Poppins"/>
                </a:rPr>
                <a:t>Akuntansi</a:t>
              </a:r>
            </a:p>
          </p:txBody>
        </p:sp>
        <p:sp>
          <p:nvSpPr>
            <p:cNvPr id="50" name="TextBox 50"/>
            <p:cNvSpPr txBox="1"/>
            <p:nvPr/>
          </p:nvSpPr>
          <p:spPr>
            <a:xfrm>
              <a:off x="2181086" y="2735886"/>
              <a:ext cx="1674787" cy="815278"/>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Subsistem</a:t>
              </a:r>
            </a:p>
            <a:p>
              <a:pPr algn="ctr">
                <a:lnSpc>
                  <a:spcPts val="1558"/>
                </a:lnSpc>
              </a:pPr>
              <a:r>
                <a:rPr lang="en-US" sz="1543">
                  <a:solidFill>
                    <a:srgbClr val="FFFFFF"/>
                  </a:solidFill>
                  <a:latin typeface="Poppins"/>
                  <a:ea typeface="Poppins"/>
                  <a:cs typeface="Poppins"/>
                  <a:sym typeface="Poppins"/>
                </a:rPr>
                <a:t>Penelitian SDM</a:t>
              </a:r>
            </a:p>
          </p:txBody>
        </p:sp>
        <p:sp>
          <p:nvSpPr>
            <p:cNvPr id="51" name="TextBox 51"/>
            <p:cNvSpPr txBox="1"/>
            <p:nvPr/>
          </p:nvSpPr>
          <p:spPr>
            <a:xfrm>
              <a:off x="2105725" y="4609823"/>
              <a:ext cx="1746863" cy="815278"/>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Subsistem Intelegen</a:t>
              </a:r>
            </a:p>
            <a:p>
              <a:pPr algn="ctr">
                <a:lnSpc>
                  <a:spcPts val="1558"/>
                </a:lnSpc>
              </a:pPr>
              <a:r>
                <a:rPr lang="en-US" sz="1543">
                  <a:solidFill>
                    <a:srgbClr val="FFFFFF"/>
                  </a:solidFill>
                  <a:latin typeface="Poppins"/>
                  <a:ea typeface="Poppins"/>
                  <a:cs typeface="Poppins"/>
                  <a:sym typeface="Poppins"/>
                </a:rPr>
                <a:t>SDM</a:t>
              </a:r>
            </a:p>
          </p:txBody>
        </p:sp>
        <p:sp>
          <p:nvSpPr>
            <p:cNvPr id="52" name="TextBox 52"/>
            <p:cNvSpPr txBox="1"/>
            <p:nvPr/>
          </p:nvSpPr>
          <p:spPr>
            <a:xfrm>
              <a:off x="9015986" y="862342"/>
              <a:ext cx="2168582" cy="815278"/>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 Sistem Perencanaan Angkatan Kerja</a:t>
              </a:r>
            </a:p>
          </p:txBody>
        </p:sp>
        <p:sp>
          <p:nvSpPr>
            <p:cNvPr id="53" name="TextBox 53"/>
            <p:cNvSpPr txBox="1"/>
            <p:nvPr/>
          </p:nvSpPr>
          <p:spPr>
            <a:xfrm>
              <a:off x="9175302" y="2513469"/>
              <a:ext cx="1849951" cy="553720"/>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 Sistem Perekrutan</a:t>
              </a:r>
            </a:p>
          </p:txBody>
        </p:sp>
        <p:sp>
          <p:nvSpPr>
            <p:cNvPr id="54" name="TextBox 54"/>
            <p:cNvSpPr txBox="1"/>
            <p:nvPr/>
          </p:nvSpPr>
          <p:spPr>
            <a:xfrm>
              <a:off x="9066561" y="3998773"/>
              <a:ext cx="2067433" cy="815278"/>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 Sistem </a:t>
              </a:r>
            </a:p>
            <a:p>
              <a:pPr algn="ctr">
                <a:lnSpc>
                  <a:spcPts val="1558"/>
                </a:lnSpc>
              </a:pPr>
              <a:r>
                <a:rPr lang="en-US" sz="1543">
                  <a:solidFill>
                    <a:srgbClr val="FFFFFF"/>
                  </a:solidFill>
                  <a:latin typeface="Poppins"/>
                  <a:ea typeface="Poppins"/>
                  <a:cs typeface="Poppins"/>
                  <a:sym typeface="Poppins"/>
                </a:rPr>
                <a:t>Manajemen Angkatan Kerja</a:t>
              </a:r>
            </a:p>
          </p:txBody>
        </p:sp>
        <p:sp>
          <p:nvSpPr>
            <p:cNvPr id="55" name="TextBox 55"/>
            <p:cNvSpPr txBox="1"/>
            <p:nvPr/>
          </p:nvSpPr>
          <p:spPr>
            <a:xfrm rot="-5400000">
              <a:off x="4099962" y="4257174"/>
              <a:ext cx="2798519" cy="443058"/>
            </a:xfrm>
            <a:prstGeom prst="rect">
              <a:avLst/>
            </a:prstGeom>
          </p:spPr>
          <p:txBody>
            <a:bodyPr lIns="0" tIns="0" rIns="0" bIns="0" rtlCol="0" anchor="t">
              <a:spAutoFit/>
            </a:bodyPr>
            <a:lstStyle/>
            <a:p>
              <a:pPr algn="ctr">
                <a:lnSpc>
                  <a:spcPts val="2347"/>
                </a:lnSpc>
              </a:pPr>
              <a:r>
                <a:rPr lang="en-US" sz="2324">
                  <a:solidFill>
                    <a:srgbClr val="FFFFFF"/>
                  </a:solidFill>
                  <a:latin typeface="Poppins Bold"/>
                  <a:ea typeface="Poppins Bold"/>
                  <a:cs typeface="Poppins Bold"/>
                  <a:sym typeface="Poppins Bold"/>
                </a:rPr>
                <a:t>DATABASE</a:t>
              </a:r>
            </a:p>
          </p:txBody>
        </p:sp>
        <p:sp>
          <p:nvSpPr>
            <p:cNvPr id="56" name="TextBox 56"/>
            <p:cNvSpPr txBox="1"/>
            <p:nvPr/>
          </p:nvSpPr>
          <p:spPr>
            <a:xfrm>
              <a:off x="2102887" y="18126"/>
              <a:ext cx="1823564" cy="235336"/>
            </a:xfrm>
            <a:prstGeom prst="rect">
              <a:avLst/>
            </a:prstGeom>
          </p:spPr>
          <p:txBody>
            <a:bodyPr lIns="0" tIns="0" rIns="0" bIns="0" rtlCol="0" anchor="t">
              <a:spAutoFit/>
            </a:bodyPr>
            <a:lstStyle/>
            <a:p>
              <a:pPr algn="l">
                <a:lnSpc>
                  <a:spcPts val="1338"/>
                </a:lnSpc>
              </a:pPr>
              <a:r>
                <a:rPr lang="en-US" sz="1163">
                  <a:solidFill>
                    <a:srgbClr val="000000"/>
                  </a:solidFill>
                  <a:latin typeface="Poppins Bold"/>
                  <a:ea typeface="Poppins Bold"/>
                  <a:cs typeface="Poppins Bold"/>
                  <a:sym typeface="Poppins Bold"/>
                </a:rPr>
                <a:t>input Subsistem</a:t>
              </a:r>
            </a:p>
          </p:txBody>
        </p:sp>
        <p:sp>
          <p:nvSpPr>
            <p:cNvPr id="57" name="TextBox 57"/>
            <p:cNvSpPr txBox="1"/>
            <p:nvPr/>
          </p:nvSpPr>
          <p:spPr>
            <a:xfrm>
              <a:off x="7264898" y="18126"/>
              <a:ext cx="2007240" cy="235336"/>
            </a:xfrm>
            <a:prstGeom prst="rect">
              <a:avLst/>
            </a:prstGeom>
          </p:spPr>
          <p:txBody>
            <a:bodyPr lIns="0" tIns="0" rIns="0" bIns="0" rtlCol="0" anchor="t">
              <a:spAutoFit/>
            </a:bodyPr>
            <a:lstStyle/>
            <a:p>
              <a:pPr algn="l">
                <a:lnSpc>
                  <a:spcPts val="1338"/>
                </a:lnSpc>
              </a:pPr>
              <a:r>
                <a:rPr lang="en-US" sz="1163">
                  <a:solidFill>
                    <a:srgbClr val="000000"/>
                  </a:solidFill>
                  <a:latin typeface="Poppins Bold"/>
                  <a:ea typeface="Poppins Bold"/>
                  <a:cs typeface="Poppins Bold"/>
                  <a:sym typeface="Poppins Bold"/>
                </a:rPr>
                <a:t>Output Subsistem</a:t>
              </a:r>
            </a:p>
          </p:txBody>
        </p:sp>
        <p:sp>
          <p:nvSpPr>
            <p:cNvPr id="58" name="AutoShape 58"/>
            <p:cNvSpPr/>
            <p:nvPr/>
          </p:nvSpPr>
          <p:spPr>
            <a:xfrm>
              <a:off x="7596003" y="4490947"/>
              <a:ext cx="441407" cy="0"/>
            </a:xfrm>
            <a:prstGeom prst="line">
              <a:avLst/>
            </a:prstGeom>
            <a:ln w="76200" cap="flat">
              <a:solidFill>
                <a:srgbClr val="000000"/>
              </a:solidFill>
              <a:prstDash val="solid"/>
              <a:headEnd type="none" w="sm" len="sm"/>
              <a:tailEnd type="triangle" w="lg" len="med"/>
            </a:ln>
          </p:spPr>
        </p:sp>
        <p:sp>
          <p:nvSpPr>
            <p:cNvPr id="59" name="AutoShape 59"/>
            <p:cNvSpPr/>
            <p:nvPr/>
          </p:nvSpPr>
          <p:spPr>
            <a:xfrm>
              <a:off x="4101275" y="3165567"/>
              <a:ext cx="441407" cy="0"/>
            </a:xfrm>
            <a:prstGeom prst="line">
              <a:avLst/>
            </a:prstGeom>
            <a:ln w="76200" cap="flat">
              <a:solidFill>
                <a:srgbClr val="000000"/>
              </a:solidFill>
              <a:prstDash val="solid"/>
              <a:headEnd type="none" w="sm" len="sm"/>
              <a:tailEnd type="triangle" w="lg" len="med"/>
            </a:ln>
          </p:spPr>
        </p:sp>
        <p:sp>
          <p:nvSpPr>
            <p:cNvPr id="60" name="AutoShape 60"/>
            <p:cNvSpPr/>
            <p:nvPr/>
          </p:nvSpPr>
          <p:spPr>
            <a:xfrm>
              <a:off x="4075227" y="1292023"/>
              <a:ext cx="441407" cy="0"/>
            </a:xfrm>
            <a:prstGeom prst="line">
              <a:avLst/>
            </a:prstGeom>
            <a:ln w="76200" cap="flat">
              <a:solidFill>
                <a:srgbClr val="000000"/>
              </a:solidFill>
              <a:prstDash val="solid"/>
              <a:headEnd type="none" w="sm" len="sm"/>
              <a:tailEnd type="triangle" w="lg" len="med"/>
            </a:ln>
          </p:spPr>
        </p:sp>
        <p:sp>
          <p:nvSpPr>
            <p:cNvPr id="61" name="AutoShape 61"/>
            <p:cNvSpPr/>
            <p:nvPr/>
          </p:nvSpPr>
          <p:spPr>
            <a:xfrm>
              <a:off x="7596003" y="2791554"/>
              <a:ext cx="441407" cy="0"/>
            </a:xfrm>
            <a:prstGeom prst="line">
              <a:avLst/>
            </a:prstGeom>
            <a:ln w="76200" cap="flat">
              <a:solidFill>
                <a:srgbClr val="000000"/>
              </a:solidFill>
              <a:prstDash val="solid"/>
              <a:headEnd type="none" w="sm" len="sm"/>
              <a:tailEnd type="triangle" w="lg" len="med"/>
            </a:ln>
          </p:spPr>
        </p:sp>
        <p:sp>
          <p:nvSpPr>
            <p:cNvPr id="62" name="AutoShape 62"/>
            <p:cNvSpPr/>
            <p:nvPr/>
          </p:nvSpPr>
          <p:spPr>
            <a:xfrm>
              <a:off x="7552898" y="1237984"/>
              <a:ext cx="441407" cy="0"/>
            </a:xfrm>
            <a:prstGeom prst="line">
              <a:avLst/>
            </a:prstGeom>
            <a:ln w="76200" cap="flat">
              <a:solidFill>
                <a:srgbClr val="000000"/>
              </a:solidFill>
              <a:prstDash val="solid"/>
              <a:headEnd type="none" w="sm" len="sm"/>
              <a:tailEnd type="triangle" w="lg" len="med"/>
            </a:ln>
          </p:spPr>
        </p:sp>
        <p:sp>
          <p:nvSpPr>
            <p:cNvPr id="63" name="AutoShape 63"/>
            <p:cNvSpPr/>
            <p:nvPr/>
          </p:nvSpPr>
          <p:spPr>
            <a:xfrm>
              <a:off x="4144687" y="5039111"/>
              <a:ext cx="441407" cy="0"/>
            </a:xfrm>
            <a:prstGeom prst="line">
              <a:avLst/>
            </a:prstGeom>
            <a:ln w="76200" cap="flat">
              <a:solidFill>
                <a:srgbClr val="000000"/>
              </a:solidFill>
              <a:prstDash val="solid"/>
              <a:headEnd type="none" w="sm" len="sm"/>
              <a:tailEnd type="triangle" w="lg" len="med"/>
            </a:ln>
          </p:spPr>
        </p:sp>
        <p:sp>
          <p:nvSpPr>
            <p:cNvPr id="64" name="AutoShape 64"/>
            <p:cNvSpPr/>
            <p:nvPr/>
          </p:nvSpPr>
          <p:spPr>
            <a:xfrm>
              <a:off x="44450" y="3551164"/>
              <a:ext cx="1789064" cy="0"/>
            </a:xfrm>
            <a:prstGeom prst="line">
              <a:avLst/>
            </a:prstGeom>
            <a:ln w="76200" cap="flat">
              <a:solidFill>
                <a:srgbClr val="FF8C02"/>
              </a:solidFill>
              <a:prstDash val="solid"/>
              <a:headEnd type="none" w="sm" len="sm"/>
              <a:tailEnd type="triangle" w="lg" len="med"/>
            </a:ln>
          </p:spPr>
        </p:sp>
        <p:grpSp>
          <p:nvGrpSpPr>
            <p:cNvPr id="65" name="Group 65"/>
            <p:cNvGrpSpPr/>
            <p:nvPr/>
          </p:nvGrpSpPr>
          <p:grpSpPr>
            <a:xfrm>
              <a:off x="4732180" y="8910641"/>
              <a:ext cx="1505507" cy="959861"/>
              <a:chOff x="0" y="0"/>
              <a:chExt cx="782852" cy="499120"/>
            </a:xfrm>
          </p:grpSpPr>
          <p:sp>
            <p:nvSpPr>
              <p:cNvPr id="66" name="Freeform 66"/>
              <p:cNvSpPr/>
              <p:nvPr/>
            </p:nvSpPr>
            <p:spPr>
              <a:xfrm>
                <a:off x="0" y="0"/>
                <a:ext cx="782852" cy="499120"/>
              </a:xfrm>
              <a:custGeom>
                <a:avLst/>
                <a:gdLst/>
                <a:ahLst/>
                <a:cxnLst/>
                <a:rect l="l" t="t" r="r" b="b"/>
                <a:pathLst>
                  <a:path w="782852" h="499120">
                    <a:moveTo>
                      <a:pt x="391426" y="0"/>
                    </a:moveTo>
                    <a:cubicBezTo>
                      <a:pt x="175247" y="0"/>
                      <a:pt x="0" y="111732"/>
                      <a:pt x="0" y="249560"/>
                    </a:cubicBezTo>
                    <a:cubicBezTo>
                      <a:pt x="0" y="387389"/>
                      <a:pt x="175247" y="499120"/>
                      <a:pt x="391426" y="499120"/>
                    </a:cubicBezTo>
                    <a:cubicBezTo>
                      <a:pt x="607605" y="499120"/>
                      <a:pt x="782852" y="387389"/>
                      <a:pt x="782852" y="249560"/>
                    </a:cubicBezTo>
                    <a:cubicBezTo>
                      <a:pt x="782852" y="111732"/>
                      <a:pt x="607605" y="0"/>
                      <a:pt x="391426" y="0"/>
                    </a:cubicBezTo>
                    <a:close/>
                  </a:path>
                </a:pathLst>
              </a:custGeom>
              <a:solidFill>
                <a:srgbClr val="007C35"/>
              </a:solidFill>
            </p:spPr>
          </p:sp>
          <p:sp>
            <p:nvSpPr>
              <p:cNvPr id="67" name="TextBox 67"/>
              <p:cNvSpPr txBox="1"/>
              <p:nvPr/>
            </p:nvSpPr>
            <p:spPr>
              <a:xfrm>
                <a:off x="73392" y="-10357"/>
                <a:ext cx="636067" cy="462685"/>
              </a:xfrm>
              <a:prstGeom prst="rect">
                <a:avLst/>
              </a:prstGeom>
            </p:spPr>
            <p:txBody>
              <a:bodyPr lIns="39401" tIns="39401" rIns="39401" bIns="39401" rtlCol="0" anchor="ctr"/>
              <a:lstStyle/>
              <a:p>
                <a:pPr algn="ctr">
                  <a:lnSpc>
                    <a:spcPts val="2659"/>
                  </a:lnSpc>
                </a:pPr>
                <a:endParaRPr/>
              </a:p>
            </p:txBody>
          </p:sp>
        </p:grpSp>
        <p:grpSp>
          <p:nvGrpSpPr>
            <p:cNvPr id="68" name="Group 68"/>
            <p:cNvGrpSpPr/>
            <p:nvPr/>
          </p:nvGrpSpPr>
          <p:grpSpPr>
            <a:xfrm>
              <a:off x="8672994" y="5405068"/>
              <a:ext cx="2854567" cy="1183815"/>
              <a:chOff x="0" y="0"/>
              <a:chExt cx="632789" cy="262424"/>
            </a:xfrm>
          </p:grpSpPr>
          <p:sp>
            <p:nvSpPr>
              <p:cNvPr id="69" name="Freeform 69"/>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70" name="TextBox 70"/>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grpSp>
          <p:nvGrpSpPr>
            <p:cNvPr id="71" name="Group 71"/>
            <p:cNvGrpSpPr/>
            <p:nvPr/>
          </p:nvGrpSpPr>
          <p:grpSpPr>
            <a:xfrm>
              <a:off x="8672994" y="7018007"/>
              <a:ext cx="2854567" cy="1183815"/>
              <a:chOff x="0" y="0"/>
              <a:chExt cx="632789" cy="262424"/>
            </a:xfrm>
          </p:grpSpPr>
          <p:sp>
            <p:nvSpPr>
              <p:cNvPr id="72" name="Freeform 72"/>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73" name="TextBox 73"/>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sp>
          <p:nvSpPr>
            <p:cNvPr id="74" name="AutoShape 74"/>
            <p:cNvSpPr/>
            <p:nvPr/>
          </p:nvSpPr>
          <p:spPr>
            <a:xfrm>
              <a:off x="7596003" y="6001506"/>
              <a:ext cx="441407" cy="0"/>
            </a:xfrm>
            <a:prstGeom prst="line">
              <a:avLst/>
            </a:prstGeom>
            <a:ln w="76200" cap="flat">
              <a:solidFill>
                <a:srgbClr val="000000"/>
              </a:solidFill>
              <a:prstDash val="solid"/>
              <a:headEnd type="none" w="sm" len="sm"/>
              <a:tailEnd type="triangle" w="lg" len="med"/>
            </a:ln>
          </p:spPr>
        </p:sp>
        <p:sp>
          <p:nvSpPr>
            <p:cNvPr id="75" name="AutoShape 75"/>
            <p:cNvSpPr/>
            <p:nvPr/>
          </p:nvSpPr>
          <p:spPr>
            <a:xfrm>
              <a:off x="7596003" y="7590637"/>
              <a:ext cx="441407" cy="0"/>
            </a:xfrm>
            <a:prstGeom prst="line">
              <a:avLst/>
            </a:prstGeom>
            <a:ln w="76200" cap="flat">
              <a:solidFill>
                <a:srgbClr val="000000"/>
              </a:solidFill>
              <a:prstDash val="solid"/>
              <a:headEnd type="none" w="sm" len="sm"/>
              <a:tailEnd type="triangle" w="lg" len="med"/>
            </a:ln>
          </p:spPr>
        </p:sp>
        <p:grpSp>
          <p:nvGrpSpPr>
            <p:cNvPr id="76" name="Group 76"/>
            <p:cNvGrpSpPr/>
            <p:nvPr/>
          </p:nvGrpSpPr>
          <p:grpSpPr>
            <a:xfrm>
              <a:off x="15486100" y="3816489"/>
              <a:ext cx="2854567" cy="1183815"/>
              <a:chOff x="0" y="0"/>
              <a:chExt cx="632789" cy="262424"/>
            </a:xfrm>
          </p:grpSpPr>
          <p:sp>
            <p:nvSpPr>
              <p:cNvPr id="77" name="Freeform 77"/>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78" name="TextBox 78"/>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sp>
          <p:nvSpPr>
            <p:cNvPr id="79" name="AutoShape 79"/>
            <p:cNvSpPr/>
            <p:nvPr/>
          </p:nvSpPr>
          <p:spPr>
            <a:xfrm>
              <a:off x="11424307" y="2796799"/>
              <a:ext cx="5695001" cy="0"/>
            </a:xfrm>
            <a:prstGeom prst="line">
              <a:avLst/>
            </a:prstGeom>
            <a:ln w="88900" cap="flat">
              <a:solidFill>
                <a:srgbClr val="000000"/>
              </a:solidFill>
              <a:prstDash val="solid"/>
              <a:headEnd type="none" w="sm" len="sm"/>
              <a:tailEnd type="none" w="sm" len="sm"/>
            </a:ln>
          </p:spPr>
        </p:sp>
        <p:sp>
          <p:nvSpPr>
            <p:cNvPr id="80" name="AutoShape 80"/>
            <p:cNvSpPr/>
            <p:nvPr/>
          </p:nvSpPr>
          <p:spPr>
            <a:xfrm>
              <a:off x="6237688" y="4490947"/>
              <a:ext cx="1358315" cy="0"/>
            </a:xfrm>
            <a:prstGeom prst="line">
              <a:avLst/>
            </a:prstGeom>
            <a:ln w="88900" cap="flat">
              <a:solidFill>
                <a:srgbClr val="000000"/>
              </a:solidFill>
              <a:prstDash val="solid"/>
              <a:headEnd type="none" w="sm" len="sm"/>
              <a:tailEnd type="none" w="sm" len="sm"/>
            </a:ln>
          </p:spPr>
        </p:sp>
        <p:sp>
          <p:nvSpPr>
            <p:cNvPr id="81" name="AutoShape 81"/>
            <p:cNvSpPr/>
            <p:nvPr/>
          </p:nvSpPr>
          <p:spPr>
            <a:xfrm flipV="1">
              <a:off x="16633463" y="5380708"/>
              <a:ext cx="0" cy="694021"/>
            </a:xfrm>
            <a:prstGeom prst="line">
              <a:avLst/>
            </a:prstGeom>
            <a:ln w="88900" cap="flat">
              <a:solidFill>
                <a:srgbClr val="000000"/>
              </a:solidFill>
              <a:prstDash val="solid"/>
              <a:headEnd type="none" w="sm" len="sm"/>
              <a:tailEnd type="triangle" w="lg" len="med"/>
            </a:ln>
          </p:spPr>
        </p:sp>
        <p:sp>
          <p:nvSpPr>
            <p:cNvPr id="82" name="AutoShape 82"/>
            <p:cNvSpPr/>
            <p:nvPr/>
          </p:nvSpPr>
          <p:spPr>
            <a:xfrm>
              <a:off x="17074858" y="2753454"/>
              <a:ext cx="0" cy="963626"/>
            </a:xfrm>
            <a:prstGeom prst="line">
              <a:avLst/>
            </a:prstGeom>
            <a:ln w="88900" cap="flat">
              <a:solidFill>
                <a:srgbClr val="000000"/>
              </a:solidFill>
              <a:prstDash val="solid"/>
              <a:headEnd type="none" w="sm" len="sm"/>
              <a:tailEnd type="triangle" w="lg" len="med"/>
            </a:ln>
          </p:spPr>
        </p:sp>
        <p:sp>
          <p:nvSpPr>
            <p:cNvPr id="83" name="TextBox 83"/>
            <p:cNvSpPr txBox="1"/>
            <p:nvPr/>
          </p:nvSpPr>
          <p:spPr>
            <a:xfrm>
              <a:off x="9123675" y="5772271"/>
              <a:ext cx="1849951" cy="553720"/>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 Sistem Tunjangan</a:t>
              </a:r>
            </a:p>
          </p:txBody>
        </p:sp>
        <p:sp>
          <p:nvSpPr>
            <p:cNvPr id="84" name="TextBox 84"/>
            <p:cNvSpPr txBox="1"/>
            <p:nvPr/>
          </p:nvSpPr>
          <p:spPr>
            <a:xfrm>
              <a:off x="9175302" y="7211801"/>
              <a:ext cx="1849951" cy="553720"/>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 Sistem Benefit</a:t>
              </a:r>
            </a:p>
          </p:txBody>
        </p:sp>
        <p:sp>
          <p:nvSpPr>
            <p:cNvPr id="85" name="TextBox 85"/>
            <p:cNvSpPr txBox="1"/>
            <p:nvPr/>
          </p:nvSpPr>
          <p:spPr>
            <a:xfrm>
              <a:off x="15988407" y="4333496"/>
              <a:ext cx="1849951" cy="292161"/>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Pemakai</a:t>
              </a:r>
            </a:p>
          </p:txBody>
        </p:sp>
        <p:sp>
          <p:nvSpPr>
            <p:cNvPr id="86" name="AutoShape 86"/>
            <p:cNvSpPr/>
            <p:nvPr/>
          </p:nvSpPr>
          <p:spPr>
            <a:xfrm flipH="1" flipV="1">
              <a:off x="391083" y="1363050"/>
              <a:ext cx="0" cy="795682"/>
            </a:xfrm>
            <a:prstGeom prst="line">
              <a:avLst/>
            </a:prstGeom>
            <a:ln w="76200" cap="flat">
              <a:solidFill>
                <a:srgbClr val="000000"/>
              </a:solidFill>
              <a:prstDash val="solid"/>
              <a:headEnd type="none" w="sm" len="sm"/>
              <a:tailEnd type="none" w="sm" len="sm"/>
            </a:ln>
          </p:spPr>
        </p:sp>
        <p:sp>
          <p:nvSpPr>
            <p:cNvPr id="87" name="AutoShape 87"/>
            <p:cNvSpPr/>
            <p:nvPr/>
          </p:nvSpPr>
          <p:spPr>
            <a:xfrm flipH="1" flipV="1">
              <a:off x="44450" y="914412"/>
              <a:ext cx="0" cy="2669776"/>
            </a:xfrm>
            <a:prstGeom prst="line">
              <a:avLst/>
            </a:prstGeom>
            <a:ln w="88900" cap="flat">
              <a:solidFill>
                <a:srgbClr val="FF8C02"/>
              </a:solidFill>
              <a:prstDash val="solid"/>
              <a:headEnd type="none" w="sm" len="sm"/>
              <a:tailEnd type="none" w="sm" len="sm"/>
            </a:ln>
          </p:spPr>
        </p:sp>
        <p:sp>
          <p:nvSpPr>
            <p:cNvPr id="88" name="AutoShape 88"/>
            <p:cNvSpPr/>
            <p:nvPr/>
          </p:nvSpPr>
          <p:spPr>
            <a:xfrm flipV="1">
              <a:off x="44450" y="3655737"/>
              <a:ext cx="0" cy="490982"/>
            </a:xfrm>
            <a:prstGeom prst="line">
              <a:avLst/>
            </a:prstGeom>
            <a:ln w="88900" cap="flat">
              <a:solidFill>
                <a:srgbClr val="FF8C02"/>
              </a:solidFill>
              <a:prstDash val="solid"/>
              <a:headEnd type="none" w="sm" len="sm"/>
              <a:tailEnd type="none" w="sm" len="sm"/>
            </a:ln>
          </p:spPr>
        </p:sp>
        <p:grpSp>
          <p:nvGrpSpPr>
            <p:cNvPr id="89" name="Group 89"/>
            <p:cNvGrpSpPr/>
            <p:nvPr/>
          </p:nvGrpSpPr>
          <p:grpSpPr>
            <a:xfrm>
              <a:off x="8621367" y="8633623"/>
              <a:ext cx="2854567" cy="1183815"/>
              <a:chOff x="0" y="0"/>
              <a:chExt cx="632789" cy="262424"/>
            </a:xfrm>
          </p:grpSpPr>
          <p:sp>
            <p:nvSpPr>
              <p:cNvPr id="90" name="Freeform 90"/>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007C35"/>
              </a:solidFill>
            </p:spPr>
          </p:sp>
          <p:sp>
            <p:nvSpPr>
              <p:cNvPr id="91" name="TextBox 91"/>
              <p:cNvSpPr txBox="1"/>
              <p:nvPr/>
            </p:nvSpPr>
            <p:spPr>
              <a:xfrm>
                <a:off x="0" y="-57150"/>
                <a:ext cx="632789" cy="319574"/>
              </a:xfrm>
              <a:prstGeom prst="rect">
                <a:avLst/>
              </a:prstGeom>
            </p:spPr>
            <p:txBody>
              <a:bodyPr lIns="39401" tIns="39401" rIns="39401" bIns="39401" rtlCol="0" anchor="ctr"/>
              <a:lstStyle/>
              <a:p>
                <a:pPr algn="ctr">
                  <a:lnSpc>
                    <a:spcPts val="2659"/>
                  </a:lnSpc>
                </a:pPr>
                <a:endParaRPr/>
              </a:p>
            </p:txBody>
          </p:sp>
        </p:grpSp>
        <p:sp>
          <p:nvSpPr>
            <p:cNvPr id="92" name="TextBox 92"/>
            <p:cNvSpPr txBox="1"/>
            <p:nvPr/>
          </p:nvSpPr>
          <p:spPr>
            <a:xfrm>
              <a:off x="9123675" y="8827416"/>
              <a:ext cx="1849951" cy="815278"/>
            </a:xfrm>
            <a:prstGeom prst="rect">
              <a:avLst/>
            </a:prstGeom>
          </p:spPr>
          <p:txBody>
            <a:bodyPr lIns="0" tIns="0" rIns="0" bIns="0" rtlCol="0" anchor="t">
              <a:spAutoFit/>
            </a:bodyPr>
            <a:lstStyle/>
            <a:p>
              <a:pPr algn="ctr">
                <a:lnSpc>
                  <a:spcPts val="1558"/>
                </a:lnSpc>
              </a:pPr>
              <a:r>
                <a:rPr lang="en-US" sz="1543">
                  <a:solidFill>
                    <a:srgbClr val="FFFFFF"/>
                  </a:solidFill>
                  <a:latin typeface="Poppins"/>
                  <a:ea typeface="Poppins"/>
                  <a:cs typeface="Poppins"/>
                  <a:sym typeface="Poppins"/>
                </a:rPr>
                <a:t>Sub Sistem </a:t>
              </a:r>
            </a:p>
            <a:p>
              <a:pPr algn="ctr">
                <a:lnSpc>
                  <a:spcPts val="1558"/>
                </a:lnSpc>
              </a:pPr>
              <a:r>
                <a:rPr lang="en-US" sz="1543">
                  <a:solidFill>
                    <a:srgbClr val="FFFFFF"/>
                  </a:solidFill>
                  <a:latin typeface="Poppins"/>
                  <a:ea typeface="Poppins"/>
                  <a:cs typeface="Poppins"/>
                  <a:sym typeface="Poppins"/>
                </a:rPr>
                <a:t>Pelaporan Lingkungan</a:t>
              </a:r>
            </a:p>
          </p:txBody>
        </p:sp>
        <p:sp>
          <p:nvSpPr>
            <p:cNvPr id="93" name="AutoShape 93"/>
            <p:cNvSpPr/>
            <p:nvPr/>
          </p:nvSpPr>
          <p:spPr>
            <a:xfrm>
              <a:off x="11424307" y="9257476"/>
              <a:ext cx="6153170" cy="0"/>
            </a:xfrm>
            <a:prstGeom prst="line">
              <a:avLst/>
            </a:prstGeom>
            <a:ln w="88900" cap="flat">
              <a:solidFill>
                <a:srgbClr val="000000"/>
              </a:solidFill>
              <a:prstDash val="solid"/>
              <a:headEnd type="none" w="sm" len="sm"/>
              <a:tailEnd type="none" w="sm" len="sm"/>
            </a:ln>
          </p:spPr>
        </p:sp>
        <p:sp>
          <p:nvSpPr>
            <p:cNvPr id="94" name="AutoShape 94"/>
            <p:cNvSpPr/>
            <p:nvPr/>
          </p:nvSpPr>
          <p:spPr>
            <a:xfrm flipV="1">
              <a:off x="17577477" y="5380708"/>
              <a:ext cx="0" cy="3919948"/>
            </a:xfrm>
            <a:prstGeom prst="line">
              <a:avLst/>
            </a:prstGeom>
            <a:ln w="88900" cap="flat">
              <a:solidFill>
                <a:srgbClr val="000000"/>
              </a:solidFill>
              <a:prstDash val="solid"/>
              <a:headEnd type="none" w="sm" len="sm"/>
              <a:tailEnd type="triangle" w="lg" len="med"/>
            </a:ln>
          </p:spPr>
        </p:sp>
        <p:sp>
          <p:nvSpPr>
            <p:cNvPr id="95" name="AutoShape 95"/>
            <p:cNvSpPr/>
            <p:nvPr/>
          </p:nvSpPr>
          <p:spPr>
            <a:xfrm flipV="1">
              <a:off x="11527561" y="4382055"/>
              <a:ext cx="3021477" cy="0"/>
            </a:xfrm>
            <a:prstGeom prst="line">
              <a:avLst/>
            </a:prstGeom>
            <a:ln w="88900" cap="flat">
              <a:solidFill>
                <a:srgbClr val="000000"/>
              </a:solidFill>
              <a:prstDash val="solid"/>
              <a:headEnd type="none" w="sm" len="sm"/>
              <a:tailEnd type="triangle" w="lg" len="med"/>
            </a:ln>
          </p:spPr>
        </p:sp>
        <p:sp>
          <p:nvSpPr>
            <p:cNvPr id="96" name="AutoShape 96"/>
            <p:cNvSpPr/>
            <p:nvPr/>
          </p:nvSpPr>
          <p:spPr>
            <a:xfrm flipH="1">
              <a:off x="7596003" y="1199884"/>
              <a:ext cx="0" cy="8057592"/>
            </a:xfrm>
            <a:prstGeom prst="line">
              <a:avLst/>
            </a:prstGeom>
            <a:ln w="88900" cap="flat">
              <a:solidFill>
                <a:srgbClr val="000000"/>
              </a:solidFill>
              <a:prstDash val="solid"/>
              <a:headEnd type="none" w="sm" len="sm"/>
              <a:tailEnd type="none" w="sm" len="sm"/>
            </a:ln>
          </p:spPr>
        </p:sp>
        <p:sp>
          <p:nvSpPr>
            <p:cNvPr id="97" name="AutoShape 97"/>
            <p:cNvSpPr/>
            <p:nvPr/>
          </p:nvSpPr>
          <p:spPr>
            <a:xfrm>
              <a:off x="7552898" y="9257476"/>
              <a:ext cx="441407" cy="0"/>
            </a:xfrm>
            <a:prstGeom prst="line">
              <a:avLst/>
            </a:prstGeom>
            <a:ln w="76200" cap="flat">
              <a:solidFill>
                <a:srgbClr val="000000"/>
              </a:solidFill>
              <a:prstDash val="solid"/>
              <a:headEnd type="none" w="sm" len="sm"/>
              <a:tailEnd type="triangle" w="lg" len="med"/>
            </a:ln>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4544875" y="9558721"/>
            <a:ext cx="13376512" cy="7204745"/>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9659827" y="9742308"/>
            <a:ext cx="4830601" cy="307104"/>
          </a:xfrm>
          <a:custGeom>
            <a:avLst/>
            <a:gdLst/>
            <a:ahLst/>
            <a:cxnLst/>
            <a:rect l="l" t="t" r="r" b="b"/>
            <a:pathLst>
              <a:path w="4830601" h="307104">
                <a:moveTo>
                  <a:pt x="0" y="307104"/>
                </a:moveTo>
                <a:lnTo>
                  <a:pt x="4830601" y="307104"/>
                </a:lnTo>
                <a:lnTo>
                  <a:pt x="4830601" y="0"/>
                </a:lnTo>
                <a:lnTo>
                  <a:pt x="0" y="0"/>
                </a:lnTo>
                <a:lnTo>
                  <a:pt x="0" y="307104"/>
                </a:lnTo>
                <a:close/>
              </a:path>
            </a:pathLst>
          </a:custGeom>
          <a:blipFill>
            <a:blip r:embed="rId2">
              <a:alphaModFix amt="80000"/>
            </a:blip>
            <a:stretch>
              <a:fillRect l="-16920" r="-16920"/>
            </a:stretch>
          </a:blipFill>
        </p:spPr>
      </p:sp>
      <p:grpSp>
        <p:nvGrpSpPr>
          <p:cNvPr id="6" name="Group 6"/>
          <p:cNvGrpSpPr/>
          <p:nvPr/>
        </p:nvGrpSpPr>
        <p:grpSpPr>
          <a:xfrm rot="-1787783">
            <a:off x="6814934" y="9378510"/>
            <a:ext cx="13156004" cy="2980505"/>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1775767">
            <a:off x="15120189" y="8918735"/>
            <a:ext cx="4830601" cy="229454"/>
          </a:xfrm>
          <a:custGeom>
            <a:avLst/>
            <a:gdLst/>
            <a:ahLst/>
            <a:cxnLst/>
            <a:rect l="l" t="t" r="r" b="b"/>
            <a:pathLst>
              <a:path w="4830601" h="229454">
                <a:moveTo>
                  <a:pt x="0" y="0"/>
                </a:moveTo>
                <a:lnTo>
                  <a:pt x="4830601" y="0"/>
                </a:lnTo>
                <a:lnTo>
                  <a:pt x="4830601" y="229454"/>
                </a:lnTo>
                <a:lnTo>
                  <a:pt x="0" y="229454"/>
                </a:lnTo>
                <a:lnTo>
                  <a:pt x="0" y="0"/>
                </a:lnTo>
                <a:close/>
              </a:path>
            </a:pathLst>
          </a:custGeom>
          <a:blipFill>
            <a:blip r:embed="rId2">
              <a:alphaModFix amt="80000"/>
            </a:blip>
            <a:stretch>
              <a:fillRect/>
            </a:stretch>
          </a:blipFill>
        </p:spPr>
      </p:sp>
      <p:grpSp>
        <p:nvGrpSpPr>
          <p:cNvPr id="10" name="Group 10"/>
          <p:cNvGrpSpPr/>
          <p:nvPr/>
        </p:nvGrpSpPr>
        <p:grpSpPr>
          <a:xfrm>
            <a:off x="1028700" y="4197874"/>
            <a:ext cx="1779080" cy="1030560"/>
            <a:chOff x="0" y="0"/>
            <a:chExt cx="846311" cy="490239"/>
          </a:xfrm>
        </p:grpSpPr>
        <p:sp>
          <p:nvSpPr>
            <p:cNvPr id="11" name="Freeform 11"/>
            <p:cNvSpPr/>
            <p:nvPr/>
          </p:nvSpPr>
          <p:spPr>
            <a:xfrm>
              <a:off x="0" y="0"/>
              <a:ext cx="846311" cy="490239"/>
            </a:xfrm>
            <a:custGeom>
              <a:avLst/>
              <a:gdLst/>
              <a:ahLst/>
              <a:cxnLst/>
              <a:rect l="l" t="t" r="r" b="b"/>
              <a:pathLst>
                <a:path w="846311" h="490239">
                  <a:moveTo>
                    <a:pt x="221934" y="0"/>
                  </a:moveTo>
                  <a:lnTo>
                    <a:pt x="624378" y="0"/>
                  </a:lnTo>
                  <a:cubicBezTo>
                    <a:pt x="746948" y="0"/>
                    <a:pt x="846311" y="99363"/>
                    <a:pt x="846311" y="221934"/>
                  </a:cubicBezTo>
                  <a:lnTo>
                    <a:pt x="846311" y="268306"/>
                  </a:lnTo>
                  <a:cubicBezTo>
                    <a:pt x="846311" y="327166"/>
                    <a:pt x="822929" y="383616"/>
                    <a:pt x="781309" y="425236"/>
                  </a:cubicBezTo>
                  <a:cubicBezTo>
                    <a:pt x="739688" y="466857"/>
                    <a:pt x="683238" y="490239"/>
                    <a:pt x="624378" y="490239"/>
                  </a:cubicBezTo>
                  <a:lnTo>
                    <a:pt x="221934" y="490239"/>
                  </a:lnTo>
                  <a:cubicBezTo>
                    <a:pt x="163073" y="490239"/>
                    <a:pt x="106624" y="466857"/>
                    <a:pt x="65003" y="425236"/>
                  </a:cubicBezTo>
                  <a:cubicBezTo>
                    <a:pt x="23382" y="383616"/>
                    <a:pt x="0" y="327166"/>
                    <a:pt x="0" y="268306"/>
                  </a:cubicBezTo>
                  <a:lnTo>
                    <a:pt x="0" y="221934"/>
                  </a:lnTo>
                  <a:cubicBezTo>
                    <a:pt x="0" y="163073"/>
                    <a:pt x="23382" y="106624"/>
                    <a:pt x="65003" y="65003"/>
                  </a:cubicBezTo>
                  <a:cubicBezTo>
                    <a:pt x="106624" y="23382"/>
                    <a:pt x="163073" y="0"/>
                    <a:pt x="221934" y="0"/>
                  </a:cubicBezTo>
                  <a:close/>
                </a:path>
              </a:pathLst>
            </a:custGeom>
            <a:solidFill>
              <a:srgbClr val="FFA916"/>
            </a:solidFill>
          </p:spPr>
        </p:sp>
        <p:sp>
          <p:nvSpPr>
            <p:cNvPr id="12" name="TextBox 12"/>
            <p:cNvSpPr txBox="1"/>
            <p:nvPr/>
          </p:nvSpPr>
          <p:spPr>
            <a:xfrm>
              <a:off x="0" y="-57150"/>
              <a:ext cx="846311" cy="54738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3931664" y="3948647"/>
            <a:ext cx="2090486" cy="1708634"/>
            <a:chOff x="0" y="0"/>
            <a:chExt cx="994448" cy="812800"/>
          </a:xfrm>
        </p:grpSpPr>
        <p:sp>
          <p:nvSpPr>
            <p:cNvPr id="14" name="Freeform 14"/>
            <p:cNvSpPr/>
            <p:nvPr/>
          </p:nvSpPr>
          <p:spPr>
            <a:xfrm>
              <a:off x="0" y="0"/>
              <a:ext cx="994448" cy="812800"/>
            </a:xfrm>
            <a:custGeom>
              <a:avLst/>
              <a:gdLst/>
              <a:ahLst/>
              <a:cxnLst/>
              <a:rect l="l" t="t" r="r" b="b"/>
              <a:pathLst>
                <a:path w="994448" h="812800">
                  <a:moveTo>
                    <a:pt x="497224" y="0"/>
                  </a:moveTo>
                  <a:lnTo>
                    <a:pt x="994448" y="406400"/>
                  </a:lnTo>
                  <a:lnTo>
                    <a:pt x="497224" y="812800"/>
                  </a:lnTo>
                  <a:lnTo>
                    <a:pt x="0" y="406400"/>
                  </a:lnTo>
                  <a:lnTo>
                    <a:pt x="497224" y="0"/>
                  </a:lnTo>
                  <a:close/>
                </a:path>
              </a:pathLst>
            </a:custGeom>
            <a:solidFill>
              <a:srgbClr val="007C35"/>
            </a:solidFill>
          </p:spPr>
        </p:sp>
        <p:sp>
          <p:nvSpPr>
            <p:cNvPr id="15" name="TextBox 15"/>
            <p:cNvSpPr txBox="1"/>
            <p:nvPr/>
          </p:nvSpPr>
          <p:spPr>
            <a:xfrm>
              <a:off x="170921" y="82550"/>
              <a:ext cx="652606" cy="5905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7141978" y="4197874"/>
            <a:ext cx="1779080" cy="1030560"/>
            <a:chOff x="0" y="0"/>
            <a:chExt cx="846311" cy="490239"/>
          </a:xfrm>
        </p:grpSpPr>
        <p:sp>
          <p:nvSpPr>
            <p:cNvPr id="17" name="Freeform 17"/>
            <p:cNvSpPr/>
            <p:nvPr/>
          </p:nvSpPr>
          <p:spPr>
            <a:xfrm>
              <a:off x="0" y="0"/>
              <a:ext cx="846311" cy="490239"/>
            </a:xfrm>
            <a:custGeom>
              <a:avLst/>
              <a:gdLst/>
              <a:ahLst/>
              <a:cxnLst/>
              <a:rect l="l" t="t" r="r" b="b"/>
              <a:pathLst>
                <a:path w="846311" h="490239">
                  <a:moveTo>
                    <a:pt x="221934" y="0"/>
                  </a:moveTo>
                  <a:lnTo>
                    <a:pt x="624378" y="0"/>
                  </a:lnTo>
                  <a:cubicBezTo>
                    <a:pt x="746948" y="0"/>
                    <a:pt x="846311" y="99363"/>
                    <a:pt x="846311" y="221934"/>
                  </a:cubicBezTo>
                  <a:lnTo>
                    <a:pt x="846311" y="268306"/>
                  </a:lnTo>
                  <a:cubicBezTo>
                    <a:pt x="846311" y="327166"/>
                    <a:pt x="822929" y="383616"/>
                    <a:pt x="781309" y="425236"/>
                  </a:cubicBezTo>
                  <a:cubicBezTo>
                    <a:pt x="739688" y="466857"/>
                    <a:pt x="683238" y="490239"/>
                    <a:pt x="624378" y="490239"/>
                  </a:cubicBezTo>
                  <a:lnTo>
                    <a:pt x="221934" y="490239"/>
                  </a:lnTo>
                  <a:cubicBezTo>
                    <a:pt x="163073" y="490239"/>
                    <a:pt x="106624" y="466857"/>
                    <a:pt x="65003" y="425236"/>
                  </a:cubicBezTo>
                  <a:cubicBezTo>
                    <a:pt x="23382" y="383616"/>
                    <a:pt x="0" y="327166"/>
                    <a:pt x="0" y="268306"/>
                  </a:cubicBezTo>
                  <a:lnTo>
                    <a:pt x="0" y="221934"/>
                  </a:lnTo>
                  <a:cubicBezTo>
                    <a:pt x="0" y="163073"/>
                    <a:pt x="23382" y="106624"/>
                    <a:pt x="65003" y="65003"/>
                  </a:cubicBezTo>
                  <a:cubicBezTo>
                    <a:pt x="106624" y="23382"/>
                    <a:pt x="163073" y="0"/>
                    <a:pt x="221934" y="0"/>
                  </a:cubicBezTo>
                  <a:close/>
                </a:path>
              </a:pathLst>
            </a:custGeom>
            <a:solidFill>
              <a:srgbClr val="FFA916"/>
            </a:solidFill>
          </p:spPr>
        </p:sp>
        <p:sp>
          <p:nvSpPr>
            <p:cNvPr id="18" name="TextBox 18"/>
            <p:cNvSpPr txBox="1"/>
            <p:nvPr/>
          </p:nvSpPr>
          <p:spPr>
            <a:xfrm>
              <a:off x="0" y="-57150"/>
              <a:ext cx="846311" cy="547389"/>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4074047" y="6212878"/>
            <a:ext cx="1779080" cy="1030560"/>
            <a:chOff x="0" y="0"/>
            <a:chExt cx="846311" cy="490239"/>
          </a:xfrm>
        </p:grpSpPr>
        <p:sp>
          <p:nvSpPr>
            <p:cNvPr id="20" name="Freeform 20"/>
            <p:cNvSpPr/>
            <p:nvPr/>
          </p:nvSpPr>
          <p:spPr>
            <a:xfrm>
              <a:off x="0" y="0"/>
              <a:ext cx="846311" cy="490239"/>
            </a:xfrm>
            <a:custGeom>
              <a:avLst/>
              <a:gdLst/>
              <a:ahLst/>
              <a:cxnLst/>
              <a:rect l="l" t="t" r="r" b="b"/>
              <a:pathLst>
                <a:path w="846311" h="490239">
                  <a:moveTo>
                    <a:pt x="221934" y="0"/>
                  </a:moveTo>
                  <a:lnTo>
                    <a:pt x="624378" y="0"/>
                  </a:lnTo>
                  <a:cubicBezTo>
                    <a:pt x="746948" y="0"/>
                    <a:pt x="846311" y="99363"/>
                    <a:pt x="846311" y="221934"/>
                  </a:cubicBezTo>
                  <a:lnTo>
                    <a:pt x="846311" y="268306"/>
                  </a:lnTo>
                  <a:cubicBezTo>
                    <a:pt x="846311" y="327166"/>
                    <a:pt x="822929" y="383616"/>
                    <a:pt x="781309" y="425236"/>
                  </a:cubicBezTo>
                  <a:cubicBezTo>
                    <a:pt x="739688" y="466857"/>
                    <a:pt x="683238" y="490239"/>
                    <a:pt x="624378" y="490239"/>
                  </a:cubicBezTo>
                  <a:lnTo>
                    <a:pt x="221934" y="490239"/>
                  </a:lnTo>
                  <a:cubicBezTo>
                    <a:pt x="163073" y="490239"/>
                    <a:pt x="106624" y="466857"/>
                    <a:pt x="65003" y="425236"/>
                  </a:cubicBezTo>
                  <a:cubicBezTo>
                    <a:pt x="23382" y="383616"/>
                    <a:pt x="0" y="327166"/>
                    <a:pt x="0" y="268306"/>
                  </a:cubicBezTo>
                  <a:lnTo>
                    <a:pt x="0" y="221934"/>
                  </a:lnTo>
                  <a:cubicBezTo>
                    <a:pt x="0" y="163073"/>
                    <a:pt x="23382" y="106624"/>
                    <a:pt x="65003" y="65003"/>
                  </a:cubicBezTo>
                  <a:cubicBezTo>
                    <a:pt x="106624" y="23382"/>
                    <a:pt x="163073" y="0"/>
                    <a:pt x="221934" y="0"/>
                  </a:cubicBezTo>
                  <a:close/>
                </a:path>
              </a:pathLst>
            </a:custGeom>
            <a:solidFill>
              <a:srgbClr val="FFA916"/>
            </a:solidFill>
          </p:spPr>
        </p:sp>
        <p:sp>
          <p:nvSpPr>
            <p:cNvPr id="21" name="TextBox 21"/>
            <p:cNvSpPr txBox="1"/>
            <p:nvPr/>
          </p:nvSpPr>
          <p:spPr>
            <a:xfrm>
              <a:off x="0" y="-57150"/>
              <a:ext cx="846311" cy="547389"/>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4773386" y="5735130"/>
            <a:ext cx="407042" cy="399898"/>
            <a:chOff x="0" y="0"/>
            <a:chExt cx="812800" cy="798534"/>
          </a:xfrm>
        </p:grpSpPr>
        <p:sp>
          <p:nvSpPr>
            <p:cNvPr id="23" name="Freeform 23"/>
            <p:cNvSpPr/>
            <p:nvPr/>
          </p:nvSpPr>
          <p:spPr>
            <a:xfrm>
              <a:off x="0" y="0"/>
              <a:ext cx="812800" cy="798534"/>
            </a:xfrm>
            <a:custGeom>
              <a:avLst/>
              <a:gdLst/>
              <a:ahLst/>
              <a:cxnLst/>
              <a:rect l="l" t="t" r="r" b="b"/>
              <a:pathLst>
                <a:path w="812800" h="798534">
                  <a:moveTo>
                    <a:pt x="406400" y="0"/>
                  </a:moveTo>
                  <a:lnTo>
                    <a:pt x="0" y="406400"/>
                  </a:lnTo>
                  <a:lnTo>
                    <a:pt x="203200" y="406400"/>
                  </a:lnTo>
                  <a:lnTo>
                    <a:pt x="203200" y="798534"/>
                  </a:lnTo>
                  <a:lnTo>
                    <a:pt x="609600" y="798534"/>
                  </a:lnTo>
                  <a:lnTo>
                    <a:pt x="609600" y="406400"/>
                  </a:lnTo>
                  <a:lnTo>
                    <a:pt x="812800" y="406400"/>
                  </a:lnTo>
                  <a:lnTo>
                    <a:pt x="406400" y="0"/>
                  </a:lnTo>
                  <a:close/>
                </a:path>
              </a:pathLst>
            </a:custGeom>
            <a:solidFill>
              <a:srgbClr val="007C35"/>
            </a:solidFill>
          </p:spPr>
        </p:sp>
        <p:sp>
          <p:nvSpPr>
            <p:cNvPr id="24" name="TextBox 24"/>
            <p:cNvSpPr txBox="1"/>
            <p:nvPr/>
          </p:nvSpPr>
          <p:spPr>
            <a:xfrm>
              <a:off x="203200" y="44450"/>
              <a:ext cx="406400" cy="754084"/>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3099916" y="4586849"/>
            <a:ext cx="485920" cy="432229"/>
            <a:chOff x="0" y="0"/>
            <a:chExt cx="913767" cy="812800"/>
          </a:xfrm>
        </p:grpSpPr>
        <p:sp>
          <p:nvSpPr>
            <p:cNvPr id="26" name="Freeform 26"/>
            <p:cNvSpPr/>
            <p:nvPr/>
          </p:nvSpPr>
          <p:spPr>
            <a:xfrm>
              <a:off x="0" y="0"/>
              <a:ext cx="913767" cy="812800"/>
            </a:xfrm>
            <a:custGeom>
              <a:avLst/>
              <a:gdLst/>
              <a:ahLst/>
              <a:cxnLst/>
              <a:rect l="l" t="t" r="r" b="b"/>
              <a:pathLst>
                <a:path w="913767" h="812800">
                  <a:moveTo>
                    <a:pt x="913767" y="406400"/>
                  </a:moveTo>
                  <a:lnTo>
                    <a:pt x="507367" y="0"/>
                  </a:lnTo>
                  <a:lnTo>
                    <a:pt x="507367" y="203200"/>
                  </a:lnTo>
                  <a:lnTo>
                    <a:pt x="0" y="203200"/>
                  </a:lnTo>
                  <a:lnTo>
                    <a:pt x="0" y="609600"/>
                  </a:lnTo>
                  <a:lnTo>
                    <a:pt x="507367" y="609600"/>
                  </a:lnTo>
                  <a:lnTo>
                    <a:pt x="507367" y="812800"/>
                  </a:lnTo>
                  <a:lnTo>
                    <a:pt x="913767" y="406400"/>
                  </a:lnTo>
                  <a:close/>
                </a:path>
              </a:pathLst>
            </a:custGeom>
            <a:solidFill>
              <a:srgbClr val="007C35"/>
            </a:solidFill>
          </p:spPr>
        </p:sp>
        <p:sp>
          <p:nvSpPr>
            <p:cNvPr id="27" name="TextBox 27"/>
            <p:cNvSpPr txBox="1"/>
            <p:nvPr/>
          </p:nvSpPr>
          <p:spPr>
            <a:xfrm>
              <a:off x="0" y="146050"/>
              <a:ext cx="812167" cy="46355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6553113" y="4586849"/>
            <a:ext cx="462751" cy="382213"/>
            <a:chOff x="0" y="0"/>
            <a:chExt cx="984069" cy="812800"/>
          </a:xfrm>
        </p:grpSpPr>
        <p:sp>
          <p:nvSpPr>
            <p:cNvPr id="29" name="Freeform 29"/>
            <p:cNvSpPr/>
            <p:nvPr/>
          </p:nvSpPr>
          <p:spPr>
            <a:xfrm>
              <a:off x="0" y="0"/>
              <a:ext cx="984069" cy="812800"/>
            </a:xfrm>
            <a:custGeom>
              <a:avLst/>
              <a:gdLst/>
              <a:ahLst/>
              <a:cxnLst/>
              <a:rect l="l" t="t" r="r" b="b"/>
              <a:pathLst>
                <a:path w="984069" h="812800">
                  <a:moveTo>
                    <a:pt x="0" y="406400"/>
                  </a:moveTo>
                  <a:lnTo>
                    <a:pt x="406400" y="0"/>
                  </a:lnTo>
                  <a:lnTo>
                    <a:pt x="406400" y="203200"/>
                  </a:lnTo>
                  <a:lnTo>
                    <a:pt x="984069" y="203200"/>
                  </a:lnTo>
                  <a:lnTo>
                    <a:pt x="984069" y="609600"/>
                  </a:lnTo>
                  <a:lnTo>
                    <a:pt x="406400" y="609600"/>
                  </a:lnTo>
                  <a:lnTo>
                    <a:pt x="406400" y="812800"/>
                  </a:lnTo>
                  <a:lnTo>
                    <a:pt x="0" y="406400"/>
                  </a:lnTo>
                  <a:close/>
                </a:path>
              </a:pathLst>
            </a:custGeom>
            <a:solidFill>
              <a:srgbClr val="007C35"/>
            </a:solidFill>
          </p:spPr>
        </p:sp>
        <p:sp>
          <p:nvSpPr>
            <p:cNvPr id="30" name="TextBox 30"/>
            <p:cNvSpPr txBox="1"/>
            <p:nvPr/>
          </p:nvSpPr>
          <p:spPr>
            <a:xfrm>
              <a:off x="101600" y="146050"/>
              <a:ext cx="882469" cy="46355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1223461" y="866758"/>
            <a:ext cx="7304328" cy="1927975"/>
          </a:xfrm>
          <a:prstGeom prst="rect">
            <a:avLst/>
          </a:prstGeom>
        </p:spPr>
        <p:txBody>
          <a:bodyPr lIns="0" tIns="0" rIns="0" bIns="0" rtlCol="0" anchor="t">
            <a:spAutoFit/>
          </a:bodyPr>
          <a:lstStyle/>
          <a:p>
            <a:pPr algn="l">
              <a:lnSpc>
                <a:spcPts val="4963"/>
              </a:lnSpc>
            </a:pPr>
            <a:r>
              <a:rPr lang="en-US" sz="4315" dirty="0" err="1">
                <a:solidFill>
                  <a:srgbClr val="024A59"/>
                </a:solidFill>
                <a:latin typeface="Poppins Bold"/>
                <a:ea typeface="Poppins Bold"/>
                <a:cs typeface="Poppins Bold"/>
                <a:sym typeface="Poppins Bold"/>
              </a:rPr>
              <a:t>Keterkaitan</a:t>
            </a:r>
            <a:r>
              <a:rPr lang="en-US" sz="4315" dirty="0">
                <a:solidFill>
                  <a:srgbClr val="024A59"/>
                </a:solidFill>
                <a:latin typeface="Poppins Bold"/>
                <a:ea typeface="Poppins Bold"/>
                <a:cs typeface="Poppins Bold"/>
                <a:sym typeface="Poppins Bold"/>
              </a:rPr>
              <a:t> Manajemen </a:t>
            </a:r>
            <a:r>
              <a:rPr lang="en-US" sz="4315" dirty="0" err="1">
                <a:solidFill>
                  <a:srgbClr val="024A59"/>
                </a:solidFill>
                <a:latin typeface="Poppins Bold"/>
                <a:ea typeface="Poppins Bold"/>
                <a:cs typeface="Poppins Bold"/>
                <a:sym typeface="Poppins Bold"/>
              </a:rPr>
              <a:t>Operasi</a:t>
            </a:r>
            <a:r>
              <a:rPr lang="en-US" sz="4315" dirty="0">
                <a:solidFill>
                  <a:srgbClr val="024A59"/>
                </a:solidFill>
                <a:latin typeface="Poppins Bold"/>
                <a:ea typeface="Poppins Bold"/>
                <a:cs typeface="Poppins Bold"/>
                <a:sym typeface="Poppins Bold"/>
              </a:rPr>
              <a:t>, </a:t>
            </a:r>
            <a:r>
              <a:rPr lang="en-US" sz="4315" dirty="0" err="1">
                <a:solidFill>
                  <a:srgbClr val="024A59"/>
                </a:solidFill>
                <a:latin typeface="Poppins Bold"/>
                <a:ea typeface="Poppins Bold"/>
                <a:cs typeface="Poppins Bold"/>
                <a:sym typeface="Poppins Bold"/>
              </a:rPr>
              <a:t>Pemasaran</a:t>
            </a:r>
            <a:r>
              <a:rPr lang="en-US" sz="4315" dirty="0">
                <a:solidFill>
                  <a:srgbClr val="024A59"/>
                </a:solidFill>
                <a:latin typeface="Poppins Bold"/>
                <a:ea typeface="Poppins Bold"/>
                <a:cs typeface="Poppins Bold"/>
                <a:sym typeface="Poppins Bold"/>
              </a:rPr>
              <a:t> dan SDM</a:t>
            </a:r>
          </a:p>
        </p:txBody>
      </p:sp>
      <p:sp>
        <p:nvSpPr>
          <p:cNvPr id="32" name="TextBox 32"/>
          <p:cNvSpPr txBox="1"/>
          <p:nvPr/>
        </p:nvSpPr>
        <p:spPr>
          <a:xfrm>
            <a:off x="921848" y="8043538"/>
            <a:ext cx="5755159" cy="347201"/>
          </a:xfrm>
          <a:prstGeom prst="rect">
            <a:avLst/>
          </a:prstGeom>
        </p:spPr>
        <p:txBody>
          <a:bodyPr lIns="0" tIns="0" rIns="0" bIns="0" rtlCol="0" anchor="t">
            <a:spAutoFit/>
          </a:bodyPr>
          <a:lstStyle/>
          <a:p>
            <a:pPr algn="l">
              <a:lnSpc>
                <a:spcPts val="2503"/>
              </a:lnSpc>
            </a:pPr>
            <a:r>
              <a:rPr lang="en-US" sz="2177">
                <a:solidFill>
                  <a:srgbClr val="024A59"/>
                </a:solidFill>
                <a:latin typeface="Poppins Italics"/>
                <a:ea typeface="Poppins Italics"/>
                <a:cs typeface="Poppins Italics"/>
                <a:sym typeface="Poppins Italics"/>
              </a:rPr>
              <a:t>Sumber : Chistoher, Lovelock, H (2003:20)</a:t>
            </a:r>
          </a:p>
        </p:txBody>
      </p:sp>
      <p:sp>
        <p:nvSpPr>
          <p:cNvPr id="33" name="TextBox 33"/>
          <p:cNvSpPr txBox="1"/>
          <p:nvPr/>
        </p:nvSpPr>
        <p:spPr>
          <a:xfrm>
            <a:off x="1237647" y="4434855"/>
            <a:ext cx="1361187" cy="482325"/>
          </a:xfrm>
          <a:prstGeom prst="rect">
            <a:avLst/>
          </a:prstGeom>
        </p:spPr>
        <p:txBody>
          <a:bodyPr lIns="0" tIns="0" rIns="0" bIns="0" rtlCol="0" anchor="t">
            <a:spAutoFit/>
          </a:bodyPr>
          <a:lstStyle/>
          <a:p>
            <a:pPr algn="ctr">
              <a:lnSpc>
                <a:spcPts val="1828"/>
              </a:lnSpc>
            </a:pPr>
            <a:r>
              <a:rPr lang="en-US" sz="1590">
                <a:solidFill>
                  <a:srgbClr val="024A59"/>
                </a:solidFill>
                <a:latin typeface="Poppins Bold"/>
                <a:ea typeface="Poppins Bold"/>
                <a:cs typeface="Poppins Bold"/>
                <a:sym typeface="Poppins Bold"/>
              </a:rPr>
              <a:t>Manajemen Operasi</a:t>
            </a:r>
          </a:p>
        </p:txBody>
      </p:sp>
      <p:sp>
        <p:nvSpPr>
          <p:cNvPr id="34" name="TextBox 34"/>
          <p:cNvSpPr txBox="1"/>
          <p:nvPr/>
        </p:nvSpPr>
        <p:spPr>
          <a:xfrm>
            <a:off x="7350924" y="4434855"/>
            <a:ext cx="1361187" cy="482325"/>
          </a:xfrm>
          <a:prstGeom prst="rect">
            <a:avLst/>
          </a:prstGeom>
        </p:spPr>
        <p:txBody>
          <a:bodyPr lIns="0" tIns="0" rIns="0" bIns="0" rtlCol="0" anchor="t">
            <a:spAutoFit/>
          </a:bodyPr>
          <a:lstStyle/>
          <a:p>
            <a:pPr algn="ctr">
              <a:lnSpc>
                <a:spcPts val="1828"/>
              </a:lnSpc>
            </a:pPr>
            <a:r>
              <a:rPr lang="en-US" sz="1590">
                <a:solidFill>
                  <a:srgbClr val="024A59"/>
                </a:solidFill>
                <a:latin typeface="Poppins Bold"/>
                <a:ea typeface="Poppins Bold"/>
                <a:cs typeface="Poppins Bold"/>
                <a:sym typeface="Poppins Bold"/>
              </a:rPr>
              <a:t>Manajemen</a:t>
            </a:r>
          </a:p>
          <a:p>
            <a:pPr algn="ctr">
              <a:lnSpc>
                <a:spcPts val="1828"/>
              </a:lnSpc>
            </a:pPr>
            <a:r>
              <a:rPr lang="en-US" sz="1590">
                <a:solidFill>
                  <a:srgbClr val="024A59"/>
                </a:solidFill>
                <a:latin typeface="Poppins Bold"/>
                <a:ea typeface="Poppins Bold"/>
                <a:cs typeface="Poppins Bold"/>
                <a:sym typeface="Poppins Bold"/>
              </a:rPr>
              <a:t>Pemasaran</a:t>
            </a:r>
          </a:p>
        </p:txBody>
      </p:sp>
      <p:sp>
        <p:nvSpPr>
          <p:cNvPr id="35" name="TextBox 35"/>
          <p:cNvSpPr txBox="1"/>
          <p:nvPr/>
        </p:nvSpPr>
        <p:spPr>
          <a:xfrm>
            <a:off x="4282994" y="6482233"/>
            <a:ext cx="1361187" cy="482325"/>
          </a:xfrm>
          <a:prstGeom prst="rect">
            <a:avLst/>
          </a:prstGeom>
        </p:spPr>
        <p:txBody>
          <a:bodyPr lIns="0" tIns="0" rIns="0" bIns="0" rtlCol="0" anchor="t">
            <a:spAutoFit/>
          </a:bodyPr>
          <a:lstStyle/>
          <a:p>
            <a:pPr algn="ctr">
              <a:lnSpc>
                <a:spcPts val="1828"/>
              </a:lnSpc>
            </a:pPr>
            <a:r>
              <a:rPr lang="en-US" sz="1590">
                <a:solidFill>
                  <a:srgbClr val="024A59"/>
                </a:solidFill>
                <a:latin typeface="Poppins Bold"/>
                <a:ea typeface="Poppins Bold"/>
                <a:cs typeface="Poppins Bold"/>
                <a:sym typeface="Poppins Bold"/>
              </a:rPr>
              <a:t>Manajemen</a:t>
            </a:r>
          </a:p>
          <a:p>
            <a:pPr algn="ctr">
              <a:lnSpc>
                <a:spcPts val="1828"/>
              </a:lnSpc>
            </a:pPr>
            <a:r>
              <a:rPr lang="en-US" sz="1590">
                <a:solidFill>
                  <a:srgbClr val="024A59"/>
                </a:solidFill>
                <a:latin typeface="Poppins Bold"/>
                <a:ea typeface="Poppins Bold"/>
                <a:cs typeface="Poppins Bold"/>
                <a:sym typeface="Poppins Bold"/>
              </a:rPr>
              <a:t>SDM</a:t>
            </a:r>
          </a:p>
        </p:txBody>
      </p:sp>
      <p:sp>
        <p:nvSpPr>
          <p:cNvPr id="36" name="TextBox 36"/>
          <p:cNvSpPr txBox="1"/>
          <p:nvPr/>
        </p:nvSpPr>
        <p:spPr>
          <a:xfrm>
            <a:off x="4296313" y="4671255"/>
            <a:ext cx="1361187" cy="250974"/>
          </a:xfrm>
          <a:prstGeom prst="rect">
            <a:avLst/>
          </a:prstGeom>
        </p:spPr>
        <p:txBody>
          <a:bodyPr lIns="0" tIns="0" rIns="0" bIns="0" rtlCol="0" anchor="t">
            <a:spAutoFit/>
          </a:bodyPr>
          <a:lstStyle/>
          <a:p>
            <a:pPr algn="ctr">
              <a:lnSpc>
                <a:spcPts val="1828"/>
              </a:lnSpc>
            </a:pPr>
            <a:r>
              <a:rPr lang="en-US" sz="1590">
                <a:solidFill>
                  <a:srgbClr val="FFFFFF"/>
                </a:solidFill>
                <a:latin typeface="Poppins Bold"/>
                <a:ea typeface="Poppins Bold"/>
                <a:cs typeface="Poppins Bold"/>
                <a:sym typeface="Poppins Bold"/>
              </a:rPr>
              <a:t>Konsumen</a:t>
            </a:r>
          </a:p>
        </p:txBody>
      </p:sp>
      <p:sp>
        <p:nvSpPr>
          <p:cNvPr id="37" name="TextBox 37"/>
          <p:cNvSpPr txBox="1"/>
          <p:nvPr/>
        </p:nvSpPr>
        <p:spPr>
          <a:xfrm>
            <a:off x="10206933" y="3144734"/>
            <a:ext cx="6869852" cy="4233750"/>
          </a:xfrm>
          <a:prstGeom prst="rect">
            <a:avLst/>
          </a:prstGeom>
        </p:spPr>
        <p:txBody>
          <a:bodyPr lIns="0" tIns="0" rIns="0" bIns="0" rtlCol="0" anchor="t">
            <a:spAutoFit/>
          </a:bodyPr>
          <a:lstStyle/>
          <a:p>
            <a:pPr algn="l">
              <a:lnSpc>
                <a:spcPts val="2567"/>
              </a:lnSpc>
            </a:pPr>
            <a:r>
              <a:rPr lang="en-US" sz="2232">
                <a:solidFill>
                  <a:srgbClr val="024A59"/>
                </a:solidFill>
                <a:latin typeface="Poppins Bold"/>
                <a:ea typeface="Poppins Bold"/>
                <a:cs typeface="Poppins Bold"/>
                <a:sym typeface="Poppins Bold"/>
              </a:rPr>
              <a:t>Ketiga fungsi sentral manajemen</a:t>
            </a:r>
            <a:r>
              <a:rPr lang="en-US" sz="2232">
                <a:solidFill>
                  <a:srgbClr val="024A59"/>
                </a:solidFill>
                <a:latin typeface="Poppins"/>
                <a:ea typeface="Poppins"/>
                <a:cs typeface="Poppins"/>
                <a:sym typeface="Poppins"/>
              </a:rPr>
              <a:t> dimainkan oleh manajemen operasi, manajemen SDM dan</a:t>
            </a:r>
          </a:p>
          <a:p>
            <a:pPr algn="l">
              <a:lnSpc>
                <a:spcPts val="2567"/>
              </a:lnSpc>
            </a:pPr>
            <a:r>
              <a:rPr lang="en-US" sz="2232">
                <a:solidFill>
                  <a:srgbClr val="024A59"/>
                </a:solidFill>
                <a:latin typeface="Poppins"/>
                <a:ea typeface="Poppins"/>
                <a:cs typeface="Poppins"/>
                <a:sym typeface="Poppins"/>
              </a:rPr>
              <a:t>manajemen pemasaran, karena fungsi manajemen tersebut langsung berhadapan dengan konsumen.</a:t>
            </a:r>
          </a:p>
          <a:p>
            <a:pPr algn="l">
              <a:lnSpc>
                <a:spcPts val="2567"/>
              </a:lnSpc>
            </a:pPr>
            <a:endParaRPr lang="en-US" sz="2232">
              <a:solidFill>
                <a:srgbClr val="024A59"/>
              </a:solidFill>
              <a:latin typeface="Poppins"/>
              <a:ea typeface="Poppins"/>
              <a:cs typeface="Poppins"/>
              <a:sym typeface="Poppins"/>
            </a:endParaRPr>
          </a:p>
          <a:p>
            <a:pPr algn="l">
              <a:lnSpc>
                <a:spcPts val="2567"/>
              </a:lnSpc>
            </a:pPr>
            <a:r>
              <a:rPr lang="en-US" sz="2232">
                <a:solidFill>
                  <a:srgbClr val="024A59"/>
                </a:solidFill>
                <a:latin typeface="Poppins Bold"/>
                <a:ea typeface="Poppins Bold"/>
                <a:cs typeface="Poppins Bold"/>
                <a:sym typeface="Poppins Bold"/>
              </a:rPr>
              <a:t>Keseluruhan uraian sistem informasi </a:t>
            </a:r>
            <a:r>
              <a:rPr lang="en-US" sz="2232">
                <a:solidFill>
                  <a:srgbClr val="024A59"/>
                </a:solidFill>
                <a:latin typeface="Poppins"/>
                <a:ea typeface="Poppins"/>
                <a:cs typeface="Poppins"/>
                <a:sym typeface="Poppins"/>
              </a:rPr>
              <a:t>menjadi</a:t>
            </a:r>
          </a:p>
          <a:p>
            <a:pPr algn="l">
              <a:lnSpc>
                <a:spcPts val="2567"/>
              </a:lnSpc>
            </a:pPr>
            <a:r>
              <a:rPr lang="en-US" sz="2232">
                <a:solidFill>
                  <a:srgbClr val="024A59"/>
                </a:solidFill>
                <a:latin typeface="Poppins"/>
                <a:ea typeface="Poppins"/>
                <a:cs typeface="Poppins"/>
                <a:sym typeface="Poppins"/>
              </a:rPr>
              <a:t>pemikiran untuk menciptakan sistem informasi untuk dijadikan dasar pengambilan keputusan, agar pemecahan masalah-masalah yang dihadapi manajemen perusahaan dapat diselesaikan secara</a:t>
            </a:r>
          </a:p>
          <a:p>
            <a:pPr algn="l">
              <a:lnSpc>
                <a:spcPts val="2567"/>
              </a:lnSpc>
            </a:pPr>
            <a:r>
              <a:rPr lang="en-US" sz="2232">
                <a:solidFill>
                  <a:srgbClr val="024A59"/>
                </a:solidFill>
                <a:latin typeface="Poppins"/>
                <a:ea typeface="Poppins"/>
                <a:cs typeface="Poppins"/>
                <a:sym typeface="Poppins"/>
              </a:rPr>
              <a:t>tepat.</a:t>
            </a:r>
          </a:p>
        </p:txBody>
      </p:sp>
      <p:sp>
        <p:nvSpPr>
          <p:cNvPr id="38" name="TextBox 38"/>
          <p:cNvSpPr txBox="1"/>
          <p:nvPr/>
        </p:nvSpPr>
        <p:spPr>
          <a:xfrm>
            <a:off x="10187883" y="1950953"/>
            <a:ext cx="4726942" cy="840963"/>
          </a:xfrm>
          <a:prstGeom prst="rect">
            <a:avLst/>
          </a:prstGeom>
        </p:spPr>
        <p:txBody>
          <a:bodyPr lIns="0" tIns="0" rIns="0" bIns="0" rtlCol="0" anchor="t">
            <a:spAutoFit/>
          </a:bodyPr>
          <a:lstStyle/>
          <a:p>
            <a:pPr algn="l">
              <a:lnSpc>
                <a:spcPts val="6271"/>
              </a:lnSpc>
            </a:pPr>
            <a:r>
              <a:rPr lang="en-US" sz="5453">
                <a:solidFill>
                  <a:srgbClr val="024A59"/>
                </a:solidFill>
                <a:latin typeface="Poppins Bold"/>
                <a:ea typeface="Poppins Bold"/>
                <a:cs typeface="Poppins Bold"/>
                <a:sym typeface="Poppins Bold"/>
              </a:rPr>
              <a:t>Penjelasan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320842" y="2761864"/>
            <a:ext cx="9464842" cy="6788124"/>
            <a:chOff x="0" y="0"/>
            <a:chExt cx="2492798" cy="1787819"/>
          </a:xfrm>
        </p:grpSpPr>
        <p:sp>
          <p:nvSpPr>
            <p:cNvPr id="11" name="Freeform 11"/>
            <p:cNvSpPr/>
            <p:nvPr/>
          </p:nvSpPr>
          <p:spPr>
            <a:xfrm>
              <a:off x="0" y="0"/>
              <a:ext cx="2492798" cy="1787819"/>
            </a:xfrm>
            <a:custGeom>
              <a:avLst/>
              <a:gdLst/>
              <a:ahLst/>
              <a:cxnLst/>
              <a:rect l="l" t="t" r="r" b="b"/>
              <a:pathLst>
                <a:path w="2492798" h="1787819">
                  <a:moveTo>
                    <a:pt x="41716" y="0"/>
                  </a:moveTo>
                  <a:lnTo>
                    <a:pt x="2451082" y="0"/>
                  </a:lnTo>
                  <a:cubicBezTo>
                    <a:pt x="2462145" y="0"/>
                    <a:pt x="2472756" y="4395"/>
                    <a:pt x="2480579" y="12218"/>
                  </a:cubicBezTo>
                  <a:cubicBezTo>
                    <a:pt x="2488403" y="20042"/>
                    <a:pt x="2492798" y="30652"/>
                    <a:pt x="2492798" y="41716"/>
                  </a:cubicBezTo>
                  <a:lnTo>
                    <a:pt x="2492798" y="1746103"/>
                  </a:lnTo>
                  <a:cubicBezTo>
                    <a:pt x="2492798" y="1769142"/>
                    <a:pt x="2474121" y="1787819"/>
                    <a:pt x="2451082" y="1787819"/>
                  </a:cubicBezTo>
                  <a:lnTo>
                    <a:pt x="41716" y="1787819"/>
                  </a:lnTo>
                  <a:cubicBezTo>
                    <a:pt x="30652" y="1787819"/>
                    <a:pt x="20042" y="1783424"/>
                    <a:pt x="12218" y="1775600"/>
                  </a:cubicBezTo>
                  <a:cubicBezTo>
                    <a:pt x="4395" y="1767777"/>
                    <a:pt x="0" y="1757166"/>
                    <a:pt x="0" y="1746103"/>
                  </a:cubicBezTo>
                  <a:lnTo>
                    <a:pt x="0" y="41716"/>
                  </a:lnTo>
                  <a:cubicBezTo>
                    <a:pt x="0" y="30652"/>
                    <a:pt x="4395" y="20042"/>
                    <a:pt x="12218" y="12218"/>
                  </a:cubicBezTo>
                  <a:cubicBezTo>
                    <a:pt x="20042" y="4395"/>
                    <a:pt x="30652" y="0"/>
                    <a:pt x="41716" y="0"/>
                  </a:cubicBezTo>
                  <a:close/>
                </a:path>
              </a:pathLst>
            </a:custGeom>
            <a:solidFill>
              <a:srgbClr val="FFA916"/>
            </a:solidFill>
          </p:spPr>
        </p:sp>
        <p:sp>
          <p:nvSpPr>
            <p:cNvPr id="12" name="TextBox 12"/>
            <p:cNvSpPr txBox="1"/>
            <p:nvPr/>
          </p:nvSpPr>
          <p:spPr>
            <a:xfrm>
              <a:off x="0" y="-57150"/>
              <a:ext cx="2492798" cy="1844969"/>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875026" y="2089280"/>
            <a:ext cx="5088002" cy="523875"/>
          </a:xfrm>
          <a:prstGeom prst="rect">
            <a:avLst/>
          </a:prstGeom>
        </p:spPr>
        <p:txBody>
          <a:bodyPr lIns="0" tIns="0" rIns="0" bIns="0" rtlCol="0" anchor="t">
            <a:spAutoFit/>
          </a:bodyPr>
          <a:lstStyle/>
          <a:p>
            <a:pPr algn="ctr">
              <a:lnSpc>
                <a:spcPts val="4199"/>
              </a:lnSpc>
              <a:spcBef>
                <a:spcPct val="0"/>
              </a:spcBef>
            </a:pPr>
            <a:r>
              <a:rPr lang="en-US" sz="2999">
                <a:solidFill>
                  <a:srgbClr val="024A59"/>
                </a:solidFill>
                <a:latin typeface="Poppins Bold"/>
                <a:ea typeface="Poppins Bold"/>
                <a:cs typeface="Poppins Bold"/>
                <a:sym typeface="Poppins Bold"/>
              </a:rPr>
              <a:t>Pengambilan Keputusan</a:t>
            </a:r>
          </a:p>
        </p:txBody>
      </p:sp>
      <p:sp>
        <p:nvSpPr>
          <p:cNvPr id="14" name="TextBox 14"/>
          <p:cNvSpPr txBox="1"/>
          <p:nvPr/>
        </p:nvSpPr>
        <p:spPr>
          <a:xfrm>
            <a:off x="5584049" y="600645"/>
            <a:ext cx="6174313" cy="1113855"/>
          </a:xfrm>
          <a:prstGeom prst="rect">
            <a:avLst/>
          </a:prstGeom>
        </p:spPr>
        <p:txBody>
          <a:bodyPr lIns="0" tIns="0" rIns="0" bIns="0" rtlCol="0" anchor="t">
            <a:spAutoFit/>
          </a:bodyPr>
          <a:lstStyle/>
          <a:p>
            <a:pPr algn="ctr">
              <a:lnSpc>
                <a:spcPts val="8117"/>
              </a:lnSpc>
            </a:pPr>
            <a:r>
              <a:rPr lang="en-US" sz="7058" spc="-211">
                <a:solidFill>
                  <a:srgbClr val="000000"/>
                </a:solidFill>
                <a:latin typeface="Poppins Bold"/>
                <a:ea typeface="Poppins Bold"/>
                <a:cs typeface="Poppins Bold"/>
                <a:sym typeface="Poppins Bold"/>
              </a:rPr>
              <a:t>Kesimpulan</a:t>
            </a:r>
          </a:p>
        </p:txBody>
      </p:sp>
      <p:sp>
        <p:nvSpPr>
          <p:cNvPr id="15" name="TextBox 15"/>
          <p:cNvSpPr txBox="1"/>
          <p:nvPr/>
        </p:nvSpPr>
        <p:spPr>
          <a:xfrm>
            <a:off x="11567129" y="3382885"/>
            <a:ext cx="3721163" cy="1352550"/>
          </a:xfrm>
          <a:prstGeom prst="rect">
            <a:avLst/>
          </a:prstGeom>
        </p:spPr>
        <p:txBody>
          <a:bodyPr lIns="0" tIns="0" rIns="0" bIns="0" rtlCol="0" anchor="t">
            <a:spAutoFit/>
          </a:bodyPr>
          <a:lstStyle/>
          <a:p>
            <a:pPr algn="just">
              <a:lnSpc>
                <a:spcPts val="2160"/>
              </a:lnSpc>
            </a:pPr>
            <a:r>
              <a:rPr lang="en-US" sz="1800">
                <a:solidFill>
                  <a:srgbClr val="FFFFFF"/>
                </a:solidFill>
                <a:latin typeface="Poppins"/>
                <a:ea typeface="Poppins"/>
                <a:cs typeface="Poppins"/>
                <a:sym typeface="Poppins"/>
              </a:rPr>
              <a:t>Lorem ipsum dolor sit amet, consectetur adipiscing elit. Donec consectetur cursus massa at tempor. Vestibulum quis risus rutrum, facilisis nibh v.</a:t>
            </a:r>
          </a:p>
        </p:txBody>
      </p:sp>
      <p:grpSp>
        <p:nvGrpSpPr>
          <p:cNvPr id="16" name="Group 16"/>
          <p:cNvGrpSpPr/>
          <p:nvPr/>
        </p:nvGrpSpPr>
        <p:grpSpPr>
          <a:xfrm>
            <a:off x="9302979" y="2761864"/>
            <a:ext cx="9415482" cy="6788124"/>
            <a:chOff x="0" y="0"/>
            <a:chExt cx="2479798" cy="1787819"/>
          </a:xfrm>
        </p:grpSpPr>
        <p:sp>
          <p:nvSpPr>
            <p:cNvPr id="17" name="Freeform 17"/>
            <p:cNvSpPr/>
            <p:nvPr/>
          </p:nvSpPr>
          <p:spPr>
            <a:xfrm>
              <a:off x="0" y="0"/>
              <a:ext cx="2479798" cy="1787819"/>
            </a:xfrm>
            <a:custGeom>
              <a:avLst/>
              <a:gdLst/>
              <a:ahLst/>
              <a:cxnLst/>
              <a:rect l="l" t="t" r="r" b="b"/>
              <a:pathLst>
                <a:path w="2479798" h="1787819">
                  <a:moveTo>
                    <a:pt x="41935" y="0"/>
                  </a:moveTo>
                  <a:lnTo>
                    <a:pt x="2437863" y="0"/>
                  </a:lnTo>
                  <a:cubicBezTo>
                    <a:pt x="2448985" y="0"/>
                    <a:pt x="2459651" y="4418"/>
                    <a:pt x="2467515" y="12282"/>
                  </a:cubicBezTo>
                  <a:cubicBezTo>
                    <a:pt x="2475380" y="20147"/>
                    <a:pt x="2479798" y="30813"/>
                    <a:pt x="2479798" y="41935"/>
                  </a:cubicBezTo>
                  <a:lnTo>
                    <a:pt x="2479798" y="1745884"/>
                  </a:lnTo>
                  <a:cubicBezTo>
                    <a:pt x="2479798" y="1757006"/>
                    <a:pt x="2475380" y="1767672"/>
                    <a:pt x="2467515" y="1775536"/>
                  </a:cubicBezTo>
                  <a:cubicBezTo>
                    <a:pt x="2459651" y="1783401"/>
                    <a:pt x="2448985" y="1787819"/>
                    <a:pt x="2437863" y="1787819"/>
                  </a:cubicBezTo>
                  <a:lnTo>
                    <a:pt x="41935" y="1787819"/>
                  </a:lnTo>
                  <a:cubicBezTo>
                    <a:pt x="30813" y="1787819"/>
                    <a:pt x="20147" y="1783401"/>
                    <a:pt x="12282" y="1775536"/>
                  </a:cubicBezTo>
                  <a:cubicBezTo>
                    <a:pt x="4418" y="1767672"/>
                    <a:pt x="0" y="1757006"/>
                    <a:pt x="0" y="1745884"/>
                  </a:cubicBezTo>
                  <a:lnTo>
                    <a:pt x="0" y="41935"/>
                  </a:lnTo>
                  <a:cubicBezTo>
                    <a:pt x="0" y="30813"/>
                    <a:pt x="4418" y="20147"/>
                    <a:pt x="12282" y="12282"/>
                  </a:cubicBezTo>
                  <a:cubicBezTo>
                    <a:pt x="20147" y="4418"/>
                    <a:pt x="30813" y="0"/>
                    <a:pt x="41935" y="0"/>
                  </a:cubicBezTo>
                  <a:close/>
                </a:path>
              </a:pathLst>
            </a:custGeom>
            <a:solidFill>
              <a:srgbClr val="024A59"/>
            </a:solidFill>
          </p:spPr>
        </p:sp>
        <p:sp>
          <p:nvSpPr>
            <p:cNvPr id="18" name="TextBox 18"/>
            <p:cNvSpPr txBox="1"/>
            <p:nvPr/>
          </p:nvSpPr>
          <p:spPr>
            <a:xfrm>
              <a:off x="0" y="-57150"/>
              <a:ext cx="2479798" cy="1844969"/>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0616447" y="2070516"/>
            <a:ext cx="6642853" cy="523875"/>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Poppins Bold"/>
                <a:ea typeface="Poppins Bold"/>
                <a:cs typeface="Poppins Bold"/>
                <a:sym typeface="Poppins Bold"/>
              </a:rPr>
              <a:t>Sistem Informasi Manajemen</a:t>
            </a:r>
          </a:p>
        </p:txBody>
      </p:sp>
      <p:sp>
        <p:nvSpPr>
          <p:cNvPr id="20" name="TextBox 20"/>
          <p:cNvSpPr txBox="1"/>
          <p:nvPr/>
        </p:nvSpPr>
        <p:spPr>
          <a:xfrm>
            <a:off x="9912056" y="3269167"/>
            <a:ext cx="8051636" cy="5716369"/>
          </a:xfrm>
          <a:prstGeom prst="rect">
            <a:avLst/>
          </a:prstGeom>
        </p:spPr>
        <p:txBody>
          <a:bodyPr lIns="0" tIns="0" rIns="0" bIns="0" rtlCol="0" anchor="t">
            <a:spAutoFit/>
          </a:bodyPr>
          <a:lstStyle/>
          <a:p>
            <a:pPr marL="474142" lvl="1" indent="-237071" algn="l">
              <a:lnSpc>
                <a:spcPts val="3074"/>
              </a:lnSpc>
              <a:buFont typeface="Arial"/>
              <a:buChar char="•"/>
            </a:pPr>
            <a:r>
              <a:rPr lang="en-US" sz="2196">
                <a:solidFill>
                  <a:srgbClr val="FFFFFF"/>
                </a:solidFill>
                <a:latin typeface="Poppins Bold"/>
                <a:ea typeface="Poppins Bold"/>
                <a:cs typeface="Poppins Bold"/>
                <a:sym typeface="Poppins Bold"/>
              </a:rPr>
              <a:t>Sistem informasi manajemen</a:t>
            </a:r>
            <a:r>
              <a:rPr lang="en-US" sz="2196">
                <a:solidFill>
                  <a:srgbClr val="FFFFFF"/>
                </a:solidFill>
                <a:latin typeface="Poppins"/>
                <a:ea typeface="Poppins"/>
                <a:cs typeface="Poppins"/>
                <a:sym typeface="Poppins"/>
              </a:rPr>
              <a:t> menyediakan informasi untuk pengambilan keputusan dengan lebih tepat dan akurat dalam memecahkan masalah yang dihadapi oleh organisasi. </a:t>
            </a:r>
          </a:p>
          <a:p>
            <a:pPr algn="l">
              <a:lnSpc>
                <a:spcPts val="3074"/>
              </a:lnSpc>
            </a:pPr>
            <a:endParaRPr lang="en-US" sz="2196">
              <a:solidFill>
                <a:srgbClr val="FFFFFF"/>
              </a:solidFill>
              <a:latin typeface="Poppins"/>
              <a:ea typeface="Poppins"/>
              <a:cs typeface="Poppins"/>
              <a:sym typeface="Poppins"/>
            </a:endParaRPr>
          </a:p>
          <a:p>
            <a:pPr marL="474142" lvl="1" indent="-237071" algn="l">
              <a:lnSpc>
                <a:spcPts val="3074"/>
              </a:lnSpc>
              <a:buFont typeface="Arial"/>
              <a:buChar char="•"/>
            </a:pPr>
            <a:r>
              <a:rPr lang="en-US" sz="2196">
                <a:solidFill>
                  <a:srgbClr val="FFFFFF"/>
                </a:solidFill>
                <a:latin typeface="Poppins Bold"/>
                <a:ea typeface="Poppins Bold"/>
                <a:cs typeface="Poppins Bold"/>
                <a:sym typeface="Poppins Bold"/>
              </a:rPr>
              <a:t>SIM dan sistem pendukung keputusan</a:t>
            </a:r>
            <a:r>
              <a:rPr lang="en-US" sz="2196">
                <a:solidFill>
                  <a:srgbClr val="FFFFFF"/>
                </a:solidFill>
                <a:latin typeface="Poppins"/>
                <a:ea typeface="Poppins"/>
                <a:cs typeface="Poppins"/>
                <a:sym typeface="Poppins"/>
              </a:rPr>
              <a:t> merupakan aspek desain informatika organisasional yang memberikan suatu pengaruh besar dalam suatu oraganisasi/ perusahaan. </a:t>
            </a:r>
          </a:p>
          <a:p>
            <a:pPr algn="l">
              <a:lnSpc>
                <a:spcPts val="3074"/>
              </a:lnSpc>
            </a:pPr>
            <a:endParaRPr lang="en-US" sz="2196">
              <a:solidFill>
                <a:srgbClr val="FFFFFF"/>
              </a:solidFill>
              <a:latin typeface="Poppins"/>
              <a:ea typeface="Poppins"/>
              <a:cs typeface="Poppins"/>
              <a:sym typeface="Poppins"/>
            </a:endParaRPr>
          </a:p>
          <a:p>
            <a:pPr marL="474142" lvl="1" indent="-237071" algn="l">
              <a:lnSpc>
                <a:spcPts val="3074"/>
              </a:lnSpc>
              <a:buFont typeface="Arial"/>
              <a:buChar char="•"/>
            </a:pPr>
            <a:r>
              <a:rPr lang="en-US" sz="2196">
                <a:solidFill>
                  <a:srgbClr val="FFFFFF"/>
                </a:solidFill>
                <a:latin typeface="Poppins Bold"/>
                <a:ea typeface="Poppins Bold"/>
                <a:cs typeface="Poppins Bold"/>
                <a:sym typeface="Poppins Bold"/>
              </a:rPr>
              <a:t>Jika kedua sistem</a:t>
            </a:r>
            <a:r>
              <a:rPr lang="en-US" sz="2196">
                <a:solidFill>
                  <a:srgbClr val="FFFFFF"/>
                </a:solidFill>
                <a:latin typeface="Poppins"/>
                <a:ea typeface="Poppins"/>
                <a:cs typeface="Poppins"/>
                <a:sym typeface="Poppins"/>
              </a:rPr>
              <a:t> ini diterapkan dengan baik dalam membangun suatu organisasi, maka organisasi tersebut kemungkinan besar berjalan lancar dan memberikan efisiensi kepada pengelola.</a:t>
            </a:r>
          </a:p>
          <a:p>
            <a:pPr algn="ctr">
              <a:lnSpc>
                <a:spcPts val="3074"/>
              </a:lnSpc>
              <a:spcBef>
                <a:spcPct val="0"/>
              </a:spcBef>
            </a:pPr>
            <a:endParaRPr lang="en-US" sz="2196">
              <a:solidFill>
                <a:srgbClr val="FFFFFF"/>
              </a:solidFill>
              <a:latin typeface="Poppins"/>
              <a:ea typeface="Poppins"/>
              <a:cs typeface="Poppins"/>
              <a:sym typeface="Poppins"/>
            </a:endParaRPr>
          </a:p>
        </p:txBody>
      </p:sp>
      <p:sp>
        <p:nvSpPr>
          <p:cNvPr id="21" name="TextBox 21"/>
          <p:cNvSpPr txBox="1"/>
          <p:nvPr/>
        </p:nvSpPr>
        <p:spPr>
          <a:xfrm>
            <a:off x="385761" y="3269167"/>
            <a:ext cx="8051636" cy="4573369"/>
          </a:xfrm>
          <a:prstGeom prst="rect">
            <a:avLst/>
          </a:prstGeom>
        </p:spPr>
        <p:txBody>
          <a:bodyPr lIns="0" tIns="0" rIns="0" bIns="0" rtlCol="0" anchor="t">
            <a:spAutoFit/>
          </a:bodyPr>
          <a:lstStyle/>
          <a:p>
            <a:pPr marL="474142" lvl="1" indent="-237071" algn="l">
              <a:lnSpc>
                <a:spcPts val="3074"/>
              </a:lnSpc>
              <a:buFont typeface="Arial"/>
              <a:buChar char="•"/>
            </a:pPr>
            <a:r>
              <a:rPr lang="en-US" sz="2196">
                <a:solidFill>
                  <a:srgbClr val="231F20"/>
                </a:solidFill>
                <a:latin typeface="Poppins Bold"/>
                <a:ea typeface="Poppins Bold"/>
                <a:cs typeface="Poppins Bold"/>
                <a:sym typeface="Poppins Bold"/>
              </a:rPr>
              <a:t>Pengambilan keputusan </a:t>
            </a:r>
            <a:r>
              <a:rPr lang="en-US" sz="2196">
                <a:solidFill>
                  <a:srgbClr val="231F20"/>
                </a:solidFill>
                <a:latin typeface="Poppins"/>
                <a:ea typeface="Poppins"/>
                <a:cs typeface="Poppins"/>
                <a:sym typeface="Poppins"/>
              </a:rPr>
              <a:t>merupakan salah satu alat untuk mencapai tujuan organisasi.</a:t>
            </a:r>
          </a:p>
          <a:p>
            <a:pPr algn="l">
              <a:lnSpc>
                <a:spcPts val="3074"/>
              </a:lnSpc>
            </a:pPr>
            <a:endParaRPr lang="en-US" sz="2196">
              <a:solidFill>
                <a:srgbClr val="231F20"/>
              </a:solidFill>
              <a:latin typeface="Poppins"/>
              <a:ea typeface="Poppins"/>
              <a:cs typeface="Poppins"/>
              <a:sym typeface="Poppins"/>
            </a:endParaRPr>
          </a:p>
          <a:p>
            <a:pPr marL="474142" lvl="1" indent="-237071" algn="l">
              <a:lnSpc>
                <a:spcPts val="3074"/>
              </a:lnSpc>
              <a:buFont typeface="Arial"/>
              <a:buChar char="•"/>
            </a:pPr>
            <a:r>
              <a:rPr lang="en-US" sz="2196">
                <a:solidFill>
                  <a:srgbClr val="231F20"/>
                </a:solidFill>
                <a:latin typeface="Poppins Bold"/>
                <a:ea typeface="Poppins Bold"/>
                <a:cs typeface="Poppins Bold"/>
                <a:sym typeface="Poppins Bold"/>
              </a:rPr>
              <a:t>Salah mengambil keputusan </a:t>
            </a:r>
            <a:r>
              <a:rPr lang="en-US" sz="2196">
                <a:solidFill>
                  <a:srgbClr val="231F20"/>
                </a:solidFill>
                <a:latin typeface="Poppins"/>
                <a:ea typeface="Poppins"/>
                <a:cs typeface="Poppins"/>
                <a:sym typeface="Poppins"/>
              </a:rPr>
              <a:t>dapat berakibat yang dapat dirasakan langsung dan mempengaruhi pengambilan keputusan dimasa datang pada organisasi. </a:t>
            </a:r>
          </a:p>
          <a:p>
            <a:pPr algn="l">
              <a:lnSpc>
                <a:spcPts val="3074"/>
              </a:lnSpc>
            </a:pPr>
            <a:endParaRPr lang="en-US" sz="2196">
              <a:solidFill>
                <a:srgbClr val="231F20"/>
              </a:solidFill>
              <a:latin typeface="Poppins"/>
              <a:ea typeface="Poppins"/>
              <a:cs typeface="Poppins"/>
              <a:sym typeface="Poppins"/>
            </a:endParaRPr>
          </a:p>
          <a:p>
            <a:pPr marL="474142" lvl="1" indent="-237071" algn="l">
              <a:lnSpc>
                <a:spcPts val="3074"/>
              </a:lnSpc>
              <a:buFont typeface="Arial"/>
              <a:buChar char="•"/>
            </a:pPr>
            <a:r>
              <a:rPr lang="en-US" sz="2196">
                <a:solidFill>
                  <a:srgbClr val="231F20"/>
                </a:solidFill>
                <a:latin typeface="Poppins Bold"/>
                <a:ea typeface="Poppins Bold"/>
                <a:cs typeface="Poppins Bold"/>
                <a:sym typeface="Poppins Bold"/>
              </a:rPr>
              <a:t>Pengambilan keputusan</a:t>
            </a:r>
            <a:r>
              <a:rPr lang="en-US" sz="2196">
                <a:solidFill>
                  <a:srgbClr val="231F20"/>
                </a:solidFill>
                <a:latin typeface="Poppins"/>
                <a:ea typeface="Poppins"/>
                <a:cs typeface="Poppins"/>
                <a:sym typeface="Poppins"/>
              </a:rPr>
              <a:t> merupakan proses identifikasi berbagai alternatif solusi terhadap permasalahan organisasi.</a:t>
            </a:r>
          </a:p>
          <a:p>
            <a:pPr algn="ctr">
              <a:lnSpc>
                <a:spcPts val="3074"/>
              </a:lnSpc>
              <a:spcBef>
                <a:spcPct val="0"/>
              </a:spcBef>
            </a:pPr>
            <a:endParaRPr lang="en-US" sz="2196">
              <a:solidFill>
                <a:srgbClr val="231F20"/>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57349" r="-15856"/>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26" name="TextBox 26"/>
          <p:cNvSpPr txBox="1"/>
          <p:nvPr/>
        </p:nvSpPr>
        <p:spPr>
          <a:xfrm>
            <a:off x="1028700" y="3673791"/>
            <a:ext cx="8618543" cy="1522265"/>
          </a:xfrm>
          <a:prstGeom prst="rect">
            <a:avLst/>
          </a:prstGeom>
        </p:spPr>
        <p:txBody>
          <a:bodyPr lIns="0" tIns="0" rIns="0" bIns="0" rtlCol="0" anchor="t">
            <a:spAutoFit/>
          </a:bodyPr>
          <a:lstStyle/>
          <a:p>
            <a:pPr algn="l">
              <a:lnSpc>
                <a:spcPts val="11140"/>
              </a:lnSpc>
            </a:pPr>
            <a:r>
              <a:rPr lang="en-US" sz="9772">
                <a:solidFill>
                  <a:srgbClr val="000000"/>
                </a:solidFill>
                <a:latin typeface="Poppins Bold"/>
                <a:ea typeface="Poppins Bold"/>
                <a:cs typeface="Poppins Bold"/>
                <a:sym typeface="Poppins Bold"/>
              </a:rPr>
              <a:t>TERIMAKASIH</a:t>
            </a:r>
          </a:p>
        </p:txBody>
      </p:sp>
      <p:grpSp>
        <p:nvGrpSpPr>
          <p:cNvPr id="28" name="Group 28"/>
          <p:cNvGrpSpPr/>
          <p:nvPr/>
        </p:nvGrpSpPr>
        <p:grpSpPr>
          <a:xfrm>
            <a:off x="833562" y="741356"/>
            <a:ext cx="7500401" cy="1586892"/>
            <a:chOff x="0" y="0"/>
            <a:chExt cx="10000535" cy="2115856"/>
          </a:xfrm>
        </p:grpSpPr>
        <p:sp>
          <p:nvSpPr>
            <p:cNvPr id="29" name="Freeform 29"/>
            <p:cNvSpPr/>
            <p:nvPr/>
          </p:nvSpPr>
          <p:spPr>
            <a:xfrm>
              <a:off x="0" y="259078"/>
              <a:ext cx="1689169" cy="1689169"/>
            </a:xfrm>
            <a:custGeom>
              <a:avLst/>
              <a:gdLst/>
              <a:ahLst/>
              <a:cxnLst/>
              <a:rect l="l" t="t" r="r" b="b"/>
              <a:pathLst>
                <a:path w="1689169" h="1689169">
                  <a:moveTo>
                    <a:pt x="0" y="0"/>
                  </a:moveTo>
                  <a:lnTo>
                    <a:pt x="1689169" y="0"/>
                  </a:lnTo>
                  <a:lnTo>
                    <a:pt x="1689169" y="1689170"/>
                  </a:lnTo>
                  <a:lnTo>
                    <a:pt x="0" y="1689170"/>
                  </a:lnTo>
                  <a:lnTo>
                    <a:pt x="0" y="0"/>
                  </a:lnTo>
                  <a:close/>
                </a:path>
              </a:pathLst>
            </a:custGeom>
            <a:blipFill>
              <a:blip r:embed="rId5"/>
              <a:stretch>
                <a:fillRect/>
              </a:stretch>
            </a:blipFill>
          </p:spPr>
        </p:sp>
        <p:sp>
          <p:nvSpPr>
            <p:cNvPr id="30" name="Freeform 30"/>
            <p:cNvSpPr/>
            <p:nvPr/>
          </p:nvSpPr>
          <p:spPr>
            <a:xfrm>
              <a:off x="2060836" y="259078"/>
              <a:ext cx="3029814" cy="1614323"/>
            </a:xfrm>
            <a:custGeom>
              <a:avLst/>
              <a:gdLst/>
              <a:ahLst/>
              <a:cxnLst/>
              <a:rect l="l" t="t" r="r" b="b"/>
              <a:pathLst>
                <a:path w="3029814" h="1614323">
                  <a:moveTo>
                    <a:pt x="0" y="0"/>
                  </a:moveTo>
                  <a:lnTo>
                    <a:pt x="3029814" y="0"/>
                  </a:lnTo>
                  <a:lnTo>
                    <a:pt x="3029814" y="1614323"/>
                  </a:lnTo>
                  <a:lnTo>
                    <a:pt x="0" y="1614323"/>
                  </a:lnTo>
                  <a:lnTo>
                    <a:pt x="0" y="0"/>
                  </a:lnTo>
                  <a:close/>
                </a:path>
              </a:pathLst>
            </a:custGeom>
            <a:blipFill>
              <a:blip r:embed="rId6"/>
              <a:stretch>
                <a:fillRect/>
              </a:stretch>
            </a:blipFill>
          </p:spPr>
        </p:sp>
        <p:sp>
          <p:nvSpPr>
            <p:cNvPr id="31" name="Freeform 31"/>
            <p:cNvSpPr/>
            <p:nvPr/>
          </p:nvSpPr>
          <p:spPr>
            <a:xfrm>
              <a:off x="5403060" y="0"/>
              <a:ext cx="2115856" cy="2115856"/>
            </a:xfrm>
            <a:custGeom>
              <a:avLst/>
              <a:gdLst/>
              <a:ahLst/>
              <a:cxnLst/>
              <a:rect l="l" t="t" r="r" b="b"/>
              <a:pathLst>
                <a:path w="2115856" h="2115856">
                  <a:moveTo>
                    <a:pt x="0" y="0"/>
                  </a:moveTo>
                  <a:lnTo>
                    <a:pt x="2115856" y="0"/>
                  </a:lnTo>
                  <a:lnTo>
                    <a:pt x="2115856" y="2115856"/>
                  </a:lnTo>
                  <a:lnTo>
                    <a:pt x="0" y="2115856"/>
                  </a:lnTo>
                  <a:lnTo>
                    <a:pt x="0" y="0"/>
                  </a:lnTo>
                  <a:close/>
                </a:path>
              </a:pathLst>
            </a:custGeom>
            <a:blipFill>
              <a:blip r:embed="rId7"/>
              <a:stretch>
                <a:fillRect/>
              </a:stretch>
            </a:blipFill>
          </p:spPr>
        </p:sp>
        <p:sp>
          <p:nvSpPr>
            <p:cNvPr id="32" name="Freeform 32"/>
            <p:cNvSpPr/>
            <p:nvPr/>
          </p:nvSpPr>
          <p:spPr>
            <a:xfrm>
              <a:off x="7831326" y="54141"/>
              <a:ext cx="2169209" cy="2007574"/>
            </a:xfrm>
            <a:custGeom>
              <a:avLst/>
              <a:gdLst/>
              <a:ahLst/>
              <a:cxnLst/>
              <a:rect l="l" t="t" r="r" b="b"/>
              <a:pathLst>
                <a:path w="2169209" h="2007574">
                  <a:moveTo>
                    <a:pt x="0" y="0"/>
                  </a:moveTo>
                  <a:lnTo>
                    <a:pt x="2169209" y="0"/>
                  </a:lnTo>
                  <a:lnTo>
                    <a:pt x="2169209" y="2007574"/>
                  </a:lnTo>
                  <a:lnTo>
                    <a:pt x="0" y="2007574"/>
                  </a:lnTo>
                  <a:lnTo>
                    <a:pt x="0" y="0"/>
                  </a:lnTo>
                  <a:close/>
                </a:path>
              </a:pathLst>
            </a:custGeom>
            <a:blipFill>
              <a:blip r:embed="rId8"/>
              <a:stretch>
                <a:fillRect/>
              </a:stretch>
            </a:blipFill>
          </p:spPr>
        </p:sp>
      </p:grpSp>
      <p:sp>
        <p:nvSpPr>
          <p:cNvPr id="33" name="TextBox 27">
            <a:extLst>
              <a:ext uri="{FF2B5EF4-FFF2-40B4-BE49-F238E27FC236}">
                <a16:creationId xmlns:a16="http://schemas.microsoft.com/office/drawing/2014/main" id="{63B6785A-FC67-496D-9BF5-BF5F7037FBE0}"/>
              </a:ext>
            </a:extLst>
          </p:cNvPr>
          <p:cNvSpPr txBox="1"/>
          <p:nvPr/>
        </p:nvSpPr>
        <p:spPr>
          <a:xfrm>
            <a:off x="1171286" y="5323137"/>
            <a:ext cx="7869336" cy="2900794"/>
          </a:xfrm>
          <a:prstGeom prst="rect">
            <a:avLst/>
          </a:prstGeom>
        </p:spPr>
        <p:txBody>
          <a:bodyPr lIns="0" tIns="0" rIns="0" bIns="0" rtlCol="0" anchor="t">
            <a:spAutoFit/>
          </a:bodyPr>
          <a:lstStyle/>
          <a:p>
            <a:pPr algn="ctr">
              <a:lnSpc>
                <a:spcPts val="4659"/>
              </a:lnSpc>
            </a:pPr>
            <a:r>
              <a:rPr lang="en-US" sz="4000" b="1" dirty="0">
                <a:latin typeface="Poppins Semi-Bold" panose="020B0604020202020204" charset="0"/>
                <a:ea typeface="Poppins Semi-Bold"/>
                <a:cs typeface="Poppins Semi-Bold" panose="020B0604020202020204" charset="0"/>
                <a:sym typeface="Poppins Semi-Bold"/>
              </a:rPr>
              <a:t>Universitas </a:t>
            </a:r>
            <a:r>
              <a:rPr lang="en-US" sz="4000" b="1" dirty="0" err="1">
                <a:latin typeface="Poppins Semi-Bold" panose="020B0604020202020204" charset="0"/>
                <a:ea typeface="Poppins Semi-Bold"/>
                <a:cs typeface="Poppins Semi-Bold" panose="020B0604020202020204" charset="0"/>
                <a:sym typeface="Poppins Semi-Bold"/>
              </a:rPr>
              <a:t>Sains</a:t>
            </a:r>
            <a:r>
              <a:rPr lang="en-US" sz="4000" b="1" dirty="0">
                <a:latin typeface="Poppins Semi-Bold" panose="020B0604020202020204" charset="0"/>
                <a:ea typeface="Poppins Semi-Bold"/>
                <a:cs typeface="Poppins Semi-Bold" panose="020B0604020202020204" charset="0"/>
                <a:sym typeface="Poppins Semi-Bold"/>
              </a:rPr>
              <a:t> dan Teknologi Komputer </a:t>
            </a:r>
          </a:p>
          <a:p>
            <a:pPr algn="ctr">
              <a:lnSpc>
                <a:spcPts val="4659"/>
              </a:lnSpc>
            </a:pPr>
            <a:r>
              <a:rPr lang="en-US" sz="4000" b="1" dirty="0">
                <a:latin typeface="Poppins Semi-Bold" panose="020B0604020202020204" charset="0"/>
                <a:ea typeface="Poppins Semi-Bold"/>
                <a:cs typeface="Poppins Semi-Bold" panose="020B0604020202020204" charset="0"/>
                <a:sym typeface="Poppins Semi-Bold"/>
              </a:rPr>
              <a:t>&amp;</a:t>
            </a:r>
          </a:p>
          <a:p>
            <a:pPr algn="ctr">
              <a:lnSpc>
                <a:spcPts val="4659"/>
              </a:lnSpc>
            </a:pPr>
            <a:r>
              <a:rPr lang="en-US" sz="4000" b="1" dirty="0" err="1">
                <a:latin typeface="Poppins Semi-Bold" panose="020B0604020202020204" charset="0"/>
                <a:ea typeface="Poppins Semi-Bold"/>
                <a:cs typeface="Poppins Semi-Bold" panose="020B0604020202020204" charset="0"/>
                <a:sym typeface="Poppins Semi-Bold"/>
              </a:rPr>
              <a:t>Sekolah</a:t>
            </a:r>
            <a:r>
              <a:rPr lang="en-US" sz="4000" b="1" dirty="0">
                <a:latin typeface="Poppins Semi-Bold" panose="020B0604020202020204" charset="0"/>
                <a:ea typeface="Poppins Semi-Bold"/>
                <a:cs typeface="Poppins Semi-Bold" panose="020B0604020202020204" charset="0"/>
                <a:sym typeface="Poppins Semi-Bold"/>
              </a:rPr>
              <a:t> Tinggi </a:t>
            </a:r>
            <a:r>
              <a:rPr lang="en-US" sz="4000" b="1" dirty="0" err="1">
                <a:latin typeface="Poppins Semi-Bold" panose="020B0604020202020204" charset="0"/>
                <a:ea typeface="Poppins Semi-Bold"/>
                <a:cs typeface="Poppins Semi-Bold" panose="020B0604020202020204" charset="0"/>
                <a:sym typeface="Poppins Semi-Bold"/>
              </a:rPr>
              <a:t>Ilmu</a:t>
            </a:r>
            <a:r>
              <a:rPr lang="en-US" sz="4000" b="1" dirty="0">
                <a:latin typeface="Poppins Semi-Bold" panose="020B0604020202020204" charset="0"/>
                <a:ea typeface="Poppins Semi-Bold"/>
                <a:cs typeface="Poppins Semi-Bold" panose="020B0604020202020204" charset="0"/>
                <a:sym typeface="Poppins Semi-Bold"/>
              </a:rPr>
              <a:t> </a:t>
            </a:r>
            <a:r>
              <a:rPr lang="en-US" sz="4000" b="1" dirty="0" err="1">
                <a:latin typeface="Poppins Semi-Bold" panose="020B0604020202020204" charset="0"/>
                <a:ea typeface="Poppins Semi-Bold"/>
                <a:cs typeface="Poppins Semi-Bold" panose="020B0604020202020204" charset="0"/>
                <a:sym typeface="Poppins Semi-Bold"/>
              </a:rPr>
              <a:t>Ekonomi</a:t>
            </a:r>
            <a:r>
              <a:rPr lang="en-US" sz="4000" b="1" dirty="0">
                <a:latin typeface="Poppins Semi-Bold" panose="020B0604020202020204" charset="0"/>
                <a:ea typeface="Poppins Semi-Bold"/>
                <a:cs typeface="Poppins Semi-Bold" panose="020B0604020202020204" charset="0"/>
                <a:sym typeface="Poppins Semi-Bold"/>
              </a:rPr>
              <a:t> </a:t>
            </a:r>
          </a:p>
          <a:p>
            <a:pPr algn="ctr">
              <a:lnSpc>
                <a:spcPts val="3633"/>
              </a:lnSpc>
            </a:pPr>
            <a:r>
              <a:rPr lang="en-US" sz="4000" b="1" dirty="0">
                <a:latin typeface="Poppins Semi-Bold" panose="020B0604020202020204" charset="0"/>
                <a:ea typeface="Poppins"/>
                <a:cs typeface="Poppins Semi-Bold" panose="020B0604020202020204" charset="0"/>
                <a:sym typeface="Poppins"/>
              </a:rPr>
              <a:t>Studi </a:t>
            </a:r>
            <a:r>
              <a:rPr lang="en-US" sz="4000" b="1" dirty="0" err="1">
                <a:latin typeface="Poppins Semi-Bold" panose="020B0604020202020204" charset="0"/>
                <a:ea typeface="Poppins"/>
                <a:cs typeface="Poppins Semi-Bold" panose="020B0604020202020204" charset="0"/>
                <a:sym typeface="Poppins"/>
              </a:rPr>
              <a:t>Ekonomi</a:t>
            </a:r>
            <a:r>
              <a:rPr lang="en-US" sz="4000" b="1" dirty="0">
                <a:latin typeface="Poppins Semi-Bold" panose="020B0604020202020204" charset="0"/>
                <a:ea typeface="Poppins"/>
                <a:cs typeface="Poppins Semi-Bold" panose="020B0604020202020204" charset="0"/>
                <a:sym typeface="Poppins"/>
              </a:rPr>
              <a:t> Modern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028700" y="3146299"/>
            <a:ext cx="6012681" cy="6112001"/>
          </a:xfrm>
          <a:custGeom>
            <a:avLst/>
            <a:gdLst/>
            <a:ahLst/>
            <a:cxnLst/>
            <a:rect l="l" t="t" r="r" b="b"/>
            <a:pathLst>
              <a:path w="6012681" h="6112001">
                <a:moveTo>
                  <a:pt x="0" y="0"/>
                </a:moveTo>
                <a:lnTo>
                  <a:pt x="6012681" y="0"/>
                </a:lnTo>
                <a:lnTo>
                  <a:pt x="6012681" y="6112001"/>
                </a:lnTo>
                <a:lnTo>
                  <a:pt x="0" y="6112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8652563" y="3701306"/>
            <a:ext cx="1512484" cy="1299791"/>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24A59"/>
            </a:solidFill>
            <a:ln w="85725" cap="sq">
              <a:solidFill>
                <a:srgbClr val="FFA916"/>
              </a:solidFill>
              <a:prstDash val="solid"/>
              <a:miter/>
            </a:ln>
          </p:spPr>
        </p:sp>
        <p:sp>
          <p:nvSpPr>
            <p:cNvPr id="13" name="TextBox 13"/>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652563" y="5515447"/>
            <a:ext cx="1512484" cy="1299791"/>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24A59"/>
            </a:solidFill>
            <a:ln w="85725" cap="sq">
              <a:solidFill>
                <a:srgbClr val="FFA916"/>
              </a:solidFill>
              <a:prstDash val="solid"/>
              <a:miter/>
            </a:ln>
          </p:spPr>
        </p:sp>
        <p:sp>
          <p:nvSpPr>
            <p:cNvPr id="16" name="TextBox 16"/>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8652563" y="7333778"/>
            <a:ext cx="1512484" cy="1299791"/>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24A59"/>
            </a:solidFill>
            <a:ln w="85725" cap="sq">
              <a:solidFill>
                <a:srgbClr val="FFA916"/>
              </a:solidFill>
              <a:prstDash val="solid"/>
              <a:miter/>
            </a:ln>
          </p:spPr>
        </p:sp>
        <p:sp>
          <p:nvSpPr>
            <p:cNvPr id="19" name="TextBox 19"/>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7041381" y="8368587"/>
            <a:ext cx="795103" cy="795103"/>
          </a:xfrm>
          <a:custGeom>
            <a:avLst/>
            <a:gdLst/>
            <a:ahLst/>
            <a:cxnLst/>
            <a:rect l="l" t="t" r="r" b="b"/>
            <a:pathLst>
              <a:path w="795103" h="795103">
                <a:moveTo>
                  <a:pt x="0" y="0"/>
                </a:moveTo>
                <a:lnTo>
                  <a:pt x="795102" y="0"/>
                </a:lnTo>
                <a:lnTo>
                  <a:pt x="795102" y="795103"/>
                </a:lnTo>
                <a:lnTo>
                  <a:pt x="0" y="7951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a:off x="6090877" y="5823350"/>
            <a:ext cx="734214" cy="757898"/>
          </a:xfrm>
          <a:custGeom>
            <a:avLst/>
            <a:gdLst/>
            <a:ahLst/>
            <a:cxnLst/>
            <a:rect l="l" t="t" r="r" b="b"/>
            <a:pathLst>
              <a:path w="734214" h="757898">
                <a:moveTo>
                  <a:pt x="0" y="0"/>
                </a:moveTo>
                <a:lnTo>
                  <a:pt x="734214" y="0"/>
                </a:lnTo>
                <a:lnTo>
                  <a:pt x="734214" y="757899"/>
                </a:lnTo>
                <a:lnTo>
                  <a:pt x="0" y="7578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22"/>
          <p:cNvSpPr/>
          <p:nvPr/>
        </p:nvSpPr>
        <p:spPr>
          <a:xfrm>
            <a:off x="5074294" y="3960290"/>
            <a:ext cx="1016583" cy="1014041"/>
          </a:xfrm>
          <a:custGeom>
            <a:avLst/>
            <a:gdLst/>
            <a:ahLst/>
            <a:cxnLst/>
            <a:rect l="l" t="t" r="r" b="b"/>
            <a:pathLst>
              <a:path w="1016583" h="1014041">
                <a:moveTo>
                  <a:pt x="0" y="0"/>
                </a:moveTo>
                <a:lnTo>
                  <a:pt x="1016583" y="0"/>
                </a:lnTo>
                <a:lnTo>
                  <a:pt x="1016583" y="1014041"/>
                </a:lnTo>
                <a:lnTo>
                  <a:pt x="0" y="10140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a:off x="5197940" y="7428974"/>
            <a:ext cx="892937" cy="805876"/>
          </a:xfrm>
          <a:custGeom>
            <a:avLst/>
            <a:gdLst/>
            <a:ahLst/>
            <a:cxnLst/>
            <a:rect l="l" t="t" r="r" b="b"/>
            <a:pathLst>
              <a:path w="892937" h="805876">
                <a:moveTo>
                  <a:pt x="0" y="0"/>
                </a:moveTo>
                <a:lnTo>
                  <a:pt x="892937" y="0"/>
                </a:lnTo>
                <a:lnTo>
                  <a:pt x="892937" y="805875"/>
                </a:lnTo>
                <a:lnTo>
                  <a:pt x="0" y="8058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TextBox 24"/>
          <p:cNvSpPr txBox="1"/>
          <p:nvPr/>
        </p:nvSpPr>
        <p:spPr>
          <a:xfrm>
            <a:off x="4267262" y="1046355"/>
            <a:ext cx="10092994" cy="1052195"/>
          </a:xfrm>
          <a:prstGeom prst="rect">
            <a:avLst/>
          </a:prstGeom>
        </p:spPr>
        <p:txBody>
          <a:bodyPr lIns="0" tIns="0" rIns="0" bIns="0" rtlCol="0" anchor="t">
            <a:spAutoFit/>
          </a:bodyPr>
          <a:lstStyle/>
          <a:p>
            <a:pPr algn="ctr">
              <a:lnSpc>
                <a:spcPts val="7704"/>
              </a:lnSpc>
            </a:pPr>
            <a:r>
              <a:rPr lang="en-US" sz="6699">
                <a:solidFill>
                  <a:srgbClr val="000000"/>
                </a:solidFill>
                <a:latin typeface="Poppins Bold"/>
                <a:ea typeface="Poppins Bold"/>
                <a:cs typeface="Poppins Bold"/>
                <a:sym typeface="Poppins Bold"/>
              </a:rPr>
              <a:t>Tujuan Pembelajaran</a:t>
            </a:r>
          </a:p>
        </p:txBody>
      </p:sp>
      <p:sp>
        <p:nvSpPr>
          <p:cNvPr id="25" name="TextBox 25"/>
          <p:cNvSpPr txBox="1"/>
          <p:nvPr/>
        </p:nvSpPr>
        <p:spPr>
          <a:xfrm>
            <a:off x="10474665" y="3702953"/>
            <a:ext cx="4954443" cy="543344"/>
          </a:xfrm>
          <a:prstGeom prst="rect">
            <a:avLst/>
          </a:prstGeom>
        </p:spPr>
        <p:txBody>
          <a:bodyPr lIns="0" tIns="0" rIns="0" bIns="0" rtlCol="0" anchor="t">
            <a:spAutoFit/>
          </a:bodyPr>
          <a:lstStyle/>
          <a:p>
            <a:pPr algn="l">
              <a:lnSpc>
                <a:spcPts val="4275"/>
              </a:lnSpc>
              <a:spcBef>
                <a:spcPct val="0"/>
              </a:spcBef>
            </a:pPr>
            <a:r>
              <a:rPr lang="en-US" sz="3053" dirty="0">
                <a:solidFill>
                  <a:srgbClr val="000000"/>
                </a:solidFill>
                <a:latin typeface="Poppins Bold"/>
                <a:ea typeface="Poppins Bold"/>
                <a:cs typeface="Poppins Bold"/>
                <a:sym typeface="Poppins Bold"/>
              </a:rPr>
              <a:t>MANAJEMEN KEUANGAN</a:t>
            </a:r>
          </a:p>
        </p:txBody>
      </p:sp>
      <p:sp>
        <p:nvSpPr>
          <p:cNvPr id="26" name="TextBox 26"/>
          <p:cNvSpPr txBox="1"/>
          <p:nvPr/>
        </p:nvSpPr>
        <p:spPr>
          <a:xfrm>
            <a:off x="9014682" y="3807890"/>
            <a:ext cx="788247" cy="934224"/>
          </a:xfrm>
          <a:prstGeom prst="rect">
            <a:avLst/>
          </a:prstGeom>
        </p:spPr>
        <p:txBody>
          <a:bodyPr lIns="0" tIns="0" rIns="0" bIns="0" rtlCol="0" anchor="t">
            <a:spAutoFit/>
          </a:bodyPr>
          <a:lstStyle/>
          <a:p>
            <a:pPr algn="ctr">
              <a:lnSpc>
                <a:spcPts val="7182"/>
              </a:lnSpc>
              <a:spcBef>
                <a:spcPct val="0"/>
              </a:spcBef>
            </a:pPr>
            <a:r>
              <a:rPr lang="en-US" sz="5130">
                <a:solidFill>
                  <a:srgbClr val="FFFFFF"/>
                </a:solidFill>
                <a:latin typeface="Poppins Bold"/>
                <a:ea typeface="Poppins Bold"/>
                <a:cs typeface="Poppins Bold"/>
                <a:sym typeface="Poppins Bold"/>
              </a:rPr>
              <a:t>01</a:t>
            </a:r>
          </a:p>
        </p:txBody>
      </p:sp>
      <p:sp>
        <p:nvSpPr>
          <p:cNvPr id="27" name="TextBox 27"/>
          <p:cNvSpPr txBox="1"/>
          <p:nvPr/>
        </p:nvSpPr>
        <p:spPr>
          <a:xfrm>
            <a:off x="8799430" y="5622031"/>
            <a:ext cx="1218752" cy="934224"/>
          </a:xfrm>
          <a:prstGeom prst="rect">
            <a:avLst/>
          </a:prstGeom>
        </p:spPr>
        <p:txBody>
          <a:bodyPr lIns="0" tIns="0" rIns="0" bIns="0" rtlCol="0" anchor="t">
            <a:spAutoFit/>
          </a:bodyPr>
          <a:lstStyle/>
          <a:p>
            <a:pPr algn="ctr">
              <a:lnSpc>
                <a:spcPts val="7182"/>
              </a:lnSpc>
              <a:spcBef>
                <a:spcPct val="0"/>
              </a:spcBef>
            </a:pPr>
            <a:r>
              <a:rPr lang="en-US" sz="5130">
                <a:solidFill>
                  <a:srgbClr val="FFFFFF"/>
                </a:solidFill>
                <a:latin typeface="Poppins Bold"/>
                <a:ea typeface="Poppins Bold"/>
                <a:cs typeface="Poppins Bold"/>
                <a:sym typeface="Poppins Bold"/>
              </a:rPr>
              <a:t>02</a:t>
            </a:r>
          </a:p>
        </p:txBody>
      </p:sp>
      <p:sp>
        <p:nvSpPr>
          <p:cNvPr id="28" name="TextBox 28"/>
          <p:cNvSpPr txBox="1"/>
          <p:nvPr/>
        </p:nvSpPr>
        <p:spPr>
          <a:xfrm>
            <a:off x="8858810" y="7434364"/>
            <a:ext cx="1099992" cy="934224"/>
          </a:xfrm>
          <a:prstGeom prst="rect">
            <a:avLst/>
          </a:prstGeom>
        </p:spPr>
        <p:txBody>
          <a:bodyPr lIns="0" tIns="0" rIns="0" bIns="0" rtlCol="0" anchor="t">
            <a:spAutoFit/>
          </a:bodyPr>
          <a:lstStyle/>
          <a:p>
            <a:pPr algn="ctr">
              <a:lnSpc>
                <a:spcPts val="7182"/>
              </a:lnSpc>
              <a:spcBef>
                <a:spcPct val="0"/>
              </a:spcBef>
            </a:pPr>
            <a:r>
              <a:rPr lang="en-US" sz="5130">
                <a:solidFill>
                  <a:srgbClr val="FFFFFF"/>
                </a:solidFill>
                <a:latin typeface="Poppins Bold"/>
                <a:ea typeface="Poppins Bold"/>
                <a:cs typeface="Poppins Bold"/>
                <a:sym typeface="Poppins Bold"/>
              </a:rPr>
              <a:t>03</a:t>
            </a:r>
          </a:p>
        </p:txBody>
      </p:sp>
      <p:sp>
        <p:nvSpPr>
          <p:cNvPr id="29" name="TextBox 29"/>
          <p:cNvSpPr txBox="1"/>
          <p:nvPr/>
        </p:nvSpPr>
        <p:spPr>
          <a:xfrm>
            <a:off x="10474665" y="5554051"/>
            <a:ext cx="4954443" cy="543344"/>
          </a:xfrm>
          <a:prstGeom prst="rect">
            <a:avLst/>
          </a:prstGeom>
        </p:spPr>
        <p:txBody>
          <a:bodyPr lIns="0" tIns="0" rIns="0" bIns="0" rtlCol="0" anchor="t">
            <a:spAutoFit/>
          </a:bodyPr>
          <a:lstStyle/>
          <a:p>
            <a:pPr algn="l">
              <a:lnSpc>
                <a:spcPts val="4275"/>
              </a:lnSpc>
              <a:spcBef>
                <a:spcPct val="0"/>
              </a:spcBef>
            </a:pPr>
            <a:r>
              <a:rPr lang="en-US" sz="3053">
                <a:solidFill>
                  <a:srgbClr val="000000"/>
                </a:solidFill>
                <a:latin typeface="Poppins Bold"/>
                <a:ea typeface="Poppins Bold"/>
                <a:cs typeface="Poppins Bold"/>
                <a:sym typeface="Poppins Bold"/>
              </a:rPr>
              <a:t>SISTEM OPERASI</a:t>
            </a:r>
          </a:p>
        </p:txBody>
      </p:sp>
      <p:sp>
        <p:nvSpPr>
          <p:cNvPr id="30" name="TextBox 30"/>
          <p:cNvSpPr txBox="1"/>
          <p:nvPr/>
        </p:nvSpPr>
        <p:spPr>
          <a:xfrm>
            <a:off x="10474665" y="7335424"/>
            <a:ext cx="3885591" cy="543344"/>
          </a:xfrm>
          <a:prstGeom prst="rect">
            <a:avLst/>
          </a:prstGeom>
        </p:spPr>
        <p:txBody>
          <a:bodyPr lIns="0" tIns="0" rIns="0" bIns="0" rtlCol="0" anchor="t">
            <a:spAutoFit/>
          </a:bodyPr>
          <a:lstStyle/>
          <a:p>
            <a:pPr algn="l">
              <a:lnSpc>
                <a:spcPts val="4275"/>
              </a:lnSpc>
              <a:spcBef>
                <a:spcPct val="0"/>
              </a:spcBef>
            </a:pPr>
            <a:r>
              <a:rPr lang="en-US" sz="3053">
                <a:solidFill>
                  <a:srgbClr val="000000"/>
                </a:solidFill>
                <a:latin typeface="Poppins Bold"/>
                <a:ea typeface="Poppins Bold"/>
                <a:cs typeface="Poppins Bold"/>
                <a:sym typeface="Poppins Bold"/>
              </a:rPr>
              <a:t>PEMASARAN</a:t>
            </a:r>
          </a:p>
        </p:txBody>
      </p:sp>
      <p:sp>
        <p:nvSpPr>
          <p:cNvPr id="31" name="TextBox 31"/>
          <p:cNvSpPr txBox="1"/>
          <p:nvPr/>
        </p:nvSpPr>
        <p:spPr>
          <a:xfrm>
            <a:off x="10474665" y="4361276"/>
            <a:ext cx="6784635" cy="819150"/>
          </a:xfrm>
          <a:prstGeom prst="rect">
            <a:avLst/>
          </a:prstGeom>
        </p:spPr>
        <p:txBody>
          <a:bodyPr lIns="0" tIns="0" rIns="0" bIns="0" rtlCol="0" anchor="t">
            <a:spAutoFit/>
          </a:bodyPr>
          <a:lstStyle/>
          <a:p>
            <a:pPr algn="just">
              <a:lnSpc>
                <a:spcPts val="2160"/>
              </a:lnSpc>
            </a:pPr>
            <a:r>
              <a:rPr lang="en-US" sz="1800" dirty="0" err="1">
                <a:solidFill>
                  <a:srgbClr val="000000"/>
                </a:solidFill>
                <a:latin typeface="Poppins"/>
                <a:ea typeface="Poppins"/>
                <a:cs typeface="Poppins"/>
                <a:sym typeface="Poppins"/>
              </a:rPr>
              <a:t>Menjelaskan</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peran</a:t>
            </a:r>
            <a:r>
              <a:rPr lang="en-US" sz="1800" dirty="0">
                <a:solidFill>
                  <a:srgbClr val="000000"/>
                </a:solidFill>
                <a:latin typeface="Poppins"/>
                <a:ea typeface="Poppins"/>
                <a:cs typeface="Poppins"/>
                <a:sym typeface="Poppins"/>
              </a:rPr>
              <a:t> Sistem Informasi</a:t>
            </a:r>
          </a:p>
          <a:p>
            <a:pPr algn="just">
              <a:lnSpc>
                <a:spcPts val="2160"/>
              </a:lnSpc>
            </a:pPr>
            <a:r>
              <a:rPr lang="en-US" sz="1800" dirty="0">
                <a:solidFill>
                  <a:srgbClr val="000000"/>
                </a:solidFill>
                <a:latin typeface="Poppins"/>
                <a:ea typeface="Poppins"/>
                <a:cs typeface="Poppins"/>
                <a:sym typeface="Poppins"/>
              </a:rPr>
              <a:t>Manajemen </a:t>
            </a:r>
            <a:r>
              <a:rPr lang="en-US" sz="1800" dirty="0" err="1">
                <a:solidFill>
                  <a:srgbClr val="000000"/>
                </a:solidFill>
                <a:latin typeface="Poppins"/>
                <a:ea typeface="Poppins"/>
                <a:cs typeface="Poppins"/>
                <a:sym typeface="Poppins"/>
              </a:rPr>
              <a:t>keuangan</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dalam</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pengambilan</a:t>
            </a:r>
            <a:endParaRPr lang="en-US" sz="1800" dirty="0">
              <a:solidFill>
                <a:srgbClr val="000000"/>
              </a:solidFill>
              <a:latin typeface="Poppins"/>
              <a:ea typeface="Poppins"/>
              <a:cs typeface="Poppins"/>
              <a:sym typeface="Poppins"/>
            </a:endParaRPr>
          </a:p>
          <a:p>
            <a:pPr algn="just">
              <a:lnSpc>
                <a:spcPts val="2160"/>
              </a:lnSpc>
            </a:pPr>
            <a:r>
              <a:rPr lang="en-US" sz="1800" dirty="0" err="1">
                <a:solidFill>
                  <a:srgbClr val="000000"/>
                </a:solidFill>
                <a:latin typeface="Poppins"/>
                <a:ea typeface="Poppins"/>
                <a:cs typeface="Poppins"/>
                <a:sym typeface="Poppins"/>
              </a:rPr>
              <a:t>keputusan</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perusahaan</a:t>
            </a:r>
            <a:endParaRPr lang="en-US" sz="1800" dirty="0">
              <a:solidFill>
                <a:srgbClr val="000000"/>
              </a:solidFill>
              <a:latin typeface="Poppins"/>
              <a:ea typeface="Poppins"/>
              <a:cs typeface="Poppins"/>
              <a:sym typeface="Poppins"/>
            </a:endParaRPr>
          </a:p>
        </p:txBody>
      </p:sp>
      <p:sp>
        <p:nvSpPr>
          <p:cNvPr id="32" name="TextBox 32"/>
          <p:cNvSpPr txBox="1"/>
          <p:nvPr/>
        </p:nvSpPr>
        <p:spPr>
          <a:xfrm>
            <a:off x="10474665" y="6212374"/>
            <a:ext cx="6784635" cy="819150"/>
          </a:xfrm>
          <a:prstGeom prst="rect">
            <a:avLst/>
          </a:prstGeom>
        </p:spPr>
        <p:txBody>
          <a:bodyPr lIns="0" tIns="0" rIns="0" bIns="0" rtlCol="0" anchor="t">
            <a:spAutoFit/>
          </a:bodyPr>
          <a:lstStyle/>
          <a:p>
            <a:pPr algn="just">
              <a:lnSpc>
                <a:spcPts val="2160"/>
              </a:lnSpc>
            </a:pPr>
            <a:r>
              <a:rPr lang="en-US" sz="1800" dirty="0" err="1">
                <a:solidFill>
                  <a:srgbClr val="000000"/>
                </a:solidFill>
                <a:latin typeface="Poppins"/>
                <a:ea typeface="Poppins"/>
                <a:cs typeface="Poppins"/>
                <a:sym typeface="Poppins"/>
              </a:rPr>
              <a:t>Menjelaskan</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peran</a:t>
            </a:r>
            <a:r>
              <a:rPr lang="en-US" sz="1800" dirty="0">
                <a:solidFill>
                  <a:srgbClr val="000000"/>
                </a:solidFill>
                <a:latin typeface="Poppins"/>
                <a:ea typeface="Poppins"/>
                <a:cs typeface="Poppins"/>
                <a:sym typeface="Poppins"/>
              </a:rPr>
              <a:t> Sistem Informasi</a:t>
            </a:r>
          </a:p>
          <a:p>
            <a:pPr algn="just">
              <a:lnSpc>
                <a:spcPts val="2160"/>
              </a:lnSpc>
            </a:pPr>
            <a:r>
              <a:rPr lang="en-US" sz="1800" dirty="0">
                <a:solidFill>
                  <a:srgbClr val="000000"/>
                </a:solidFill>
                <a:latin typeface="Poppins"/>
                <a:ea typeface="Poppins"/>
                <a:cs typeface="Poppins"/>
                <a:sym typeface="Poppins"/>
              </a:rPr>
              <a:t>Manajemen </a:t>
            </a:r>
            <a:r>
              <a:rPr lang="en-US" sz="1800" dirty="0" err="1">
                <a:solidFill>
                  <a:srgbClr val="000000"/>
                </a:solidFill>
                <a:latin typeface="Poppins"/>
                <a:ea typeface="Poppins"/>
                <a:cs typeface="Poppins"/>
                <a:sym typeface="Poppins"/>
              </a:rPr>
              <a:t>Operasi</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dalam</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pengambilan</a:t>
            </a:r>
            <a:endParaRPr lang="en-US" sz="1800" dirty="0">
              <a:solidFill>
                <a:srgbClr val="000000"/>
              </a:solidFill>
              <a:latin typeface="Poppins"/>
              <a:ea typeface="Poppins"/>
              <a:cs typeface="Poppins"/>
              <a:sym typeface="Poppins"/>
            </a:endParaRPr>
          </a:p>
          <a:p>
            <a:pPr algn="just">
              <a:lnSpc>
                <a:spcPts val="2160"/>
              </a:lnSpc>
            </a:pPr>
            <a:r>
              <a:rPr lang="en-US" sz="1800" dirty="0" err="1">
                <a:solidFill>
                  <a:srgbClr val="000000"/>
                </a:solidFill>
                <a:latin typeface="Poppins"/>
                <a:ea typeface="Poppins"/>
                <a:cs typeface="Poppins"/>
                <a:sym typeface="Poppins"/>
              </a:rPr>
              <a:t>keputusan</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perusahaan</a:t>
            </a:r>
            <a:endParaRPr lang="en-US" sz="1800" dirty="0">
              <a:solidFill>
                <a:srgbClr val="000000"/>
              </a:solidFill>
              <a:latin typeface="Poppins"/>
              <a:ea typeface="Poppins"/>
              <a:cs typeface="Poppins"/>
              <a:sym typeface="Poppins"/>
            </a:endParaRPr>
          </a:p>
        </p:txBody>
      </p:sp>
      <p:sp>
        <p:nvSpPr>
          <p:cNvPr id="33" name="TextBox 33"/>
          <p:cNvSpPr txBox="1"/>
          <p:nvPr/>
        </p:nvSpPr>
        <p:spPr>
          <a:xfrm>
            <a:off x="10474665" y="7993747"/>
            <a:ext cx="6784635" cy="819150"/>
          </a:xfrm>
          <a:prstGeom prst="rect">
            <a:avLst/>
          </a:prstGeom>
        </p:spPr>
        <p:txBody>
          <a:bodyPr lIns="0" tIns="0" rIns="0" bIns="0" rtlCol="0" anchor="t">
            <a:spAutoFit/>
          </a:bodyPr>
          <a:lstStyle/>
          <a:p>
            <a:pPr algn="just">
              <a:lnSpc>
                <a:spcPts val="2160"/>
              </a:lnSpc>
            </a:pPr>
            <a:r>
              <a:rPr lang="en-US" sz="1800" dirty="0" err="1">
                <a:solidFill>
                  <a:srgbClr val="000000"/>
                </a:solidFill>
                <a:latin typeface="Poppins"/>
                <a:ea typeface="Poppins"/>
                <a:cs typeface="Poppins"/>
                <a:sym typeface="Poppins"/>
              </a:rPr>
              <a:t>Menjelaskan</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peran</a:t>
            </a:r>
            <a:r>
              <a:rPr lang="en-US" sz="1800" dirty="0">
                <a:solidFill>
                  <a:srgbClr val="000000"/>
                </a:solidFill>
                <a:latin typeface="Poppins"/>
                <a:ea typeface="Poppins"/>
                <a:cs typeface="Poppins"/>
                <a:sym typeface="Poppins"/>
              </a:rPr>
              <a:t> Sistem Informasi</a:t>
            </a:r>
          </a:p>
          <a:p>
            <a:pPr algn="just">
              <a:lnSpc>
                <a:spcPts val="2160"/>
              </a:lnSpc>
            </a:pPr>
            <a:r>
              <a:rPr lang="en-US" sz="1800" dirty="0">
                <a:solidFill>
                  <a:srgbClr val="000000"/>
                </a:solidFill>
                <a:latin typeface="Poppins"/>
                <a:ea typeface="Poppins"/>
                <a:cs typeface="Poppins"/>
                <a:sym typeface="Poppins"/>
              </a:rPr>
              <a:t>Manajemen </a:t>
            </a:r>
            <a:r>
              <a:rPr lang="en-US" sz="1800" dirty="0" err="1">
                <a:solidFill>
                  <a:srgbClr val="000000"/>
                </a:solidFill>
                <a:latin typeface="Poppins"/>
                <a:ea typeface="Poppins"/>
                <a:cs typeface="Poppins"/>
                <a:sym typeface="Poppins"/>
              </a:rPr>
              <a:t>Pemasaran</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dalam</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pengambilan</a:t>
            </a:r>
            <a:endParaRPr lang="en-US" sz="1800" dirty="0">
              <a:solidFill>
                <a:srgbClr val="000000"/>
              </a:solidFill>
              <a:latin typeface="Poppins"/>
              <a:ea typeface="Poppins"/>
              <a:cs typeface="Poppins"/>
              <a:sym typeface="Poppins"/>
            </a:endParaRPr>
          </a:p>
          <a:p>
            <a:pPr algn="just">
              <a:lnSpc>
                <a:spcPts val="2160"/>
              </a:lnSpc>
            </a:pPr>
            <a:r>
              <a:rPr lang="en-US" sz="1800" dirty="0" err="1">
                <a:solidFill>
                  <a:srgbClr val="000000"/>
                </a:solidFill>
                <a:latin typeface="Poppins"/>
                <a:ea typeface="Poppins"/>
                <a:cs typeface="Poppins"/>
                <a:sym typeface="Poppins"/>
              </a:rPr>
              <a:t>keputusan</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perusahaan</a:t>
            </a:r>
            <a:endParaRPr lang="en-US" sz="1800" dirty="0">
              <a:solidFill>
                <a:srgbClr val="000000"/>
              </a:solidFill>
              <a:latin typeface="Poppins"/>
              <a:ea typeface="Poppins"/>
              <a:cs typeface="Poppins"/>
              <a:sym typeface="Poppins"/>
            </a:endParaRPr>
          </a:p>
        </p:txBody>
      </p:sp>
      <p:sp>
        <p:nvSpPr>
          <p:cNvPr id="34" name="TextBox 34"/>
          <p:cNvSpPr txBox="1"/>
          <p:nvPr/>
        </p:nvSpPr>
        <p:spPr>
          <a:xfrm>
            <a:off x="2995787" y="5239104"/>
            <a:ext cx="2078507" cy="1602618"/>
          </a:xfrm>
          <a:prstGeom prst="rect">
            <a:avLst/>
          </a:prstGeom>
        </p:spPr>
        <p:txBody>
          <a:bodyPr lIns="0" tIns="0" rIns="0" bIns="0" rtlCol="0" anchor="t">
            <a:spAutoFit/>
          </a:bodyPr>
          <a:lstStyle/>
          <a:p>
            <a:pPr algn="ctr">
              <a:lnSpc>
                <a:spcPts val="4275"/>
              </a:lnSpc>
            </a:pPr>
            <a:r>
              <a:rPr lang="en-US" sz="2000" dirty="0">
                <a:solidFill>
                  <a:srgbClr val="FFFFFF"/>
                </a:solidFill>
                <a:latin typeface="Poppins Bold"/>
                <a:ea typeface="Poppins Bold"/>
                <a:cs typeface="Poppins Bold"/>
                <a:sym typeface="Poppins Bold"/>
              </a:rPr>
              <a:t>SISTEM INFORMASI MANAJEMEN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82661" r="-31835"/>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24" name="TextBox 24"/>
          <p:cNvSpPr txBox="1"/>
          <p:nvPr/>
        </p:nvSpPr>
        <p:spPr>
          <a:xfrm>
            <a:off x="1028700" y="1000125"/>
            <a:ext cx="5536448" cy="933450"/>
          </a:xfrm>
          <a:prstGeom prst="rect">
            <a:avLst/>
          </a:prstGeom>
        </p:spPr>
        <p:txBody>
          <a:bodyPr lIns="0" tIns="0" rIns="0" bIns="0" rtlCol="0" anchor="t">
            <a:spAutoFit/>
          </a:bodyPr>
          <a:lstStyle/>
          <a:p>
            <a:pPr algn="l">
              <a:lnSpc>
                <a:spcPts val="6899"/>
              </a:lnSpc>
            </a:pPr>
            <a:r>
              <a:rPr lang="en-US" sz="5999">
                <a:solidFill>
                  <a:srgbClr val="000000"/>
                </a:solidFill>
                <a:latin typeface="Poppins Bold"/>
                <a:ea typeface="Poppins Bold"/>
                <a:cs typeface="Poppins Bold"/>
                <a:sym typeface="Poppins Bold"/>
              </a:rPr>
              <a:t>Pendahuluan</a:t>
            </a:r>
          </a:p>
        </p:txBody>
      </p:sp>
      <p:sp>
        <p:nvSpPr>
          <p:cNvPr id="25" name="TextBox 25"/>
          <p:cNvSpPr txBox="1"/>
          <p:nvPr/>
        </p:nvSpPr>
        <p:spPr>
          <a:xfrm>
            <a:off x="525457" y="2230058"/>
            <a:ext cx="8359348" cy="7185460"/>
          </a:xfrm>
          <a:prstGeom prst="rect">
            <a:avLst/>
          </a:prstGeom>
        </p:spPr>
        <p:txBody>
          <a:bodyPr lIns="0" tIns="0" rIns="0" bIns="0" rtlCol="0" anchor="t">
            <a:spAutoFit/>
          </a:bodyPr>
          <a:lstStyle/>
          <a:p>
            <a:pPr marL="586337" lvl="1" indent="-293168" algn="l">
              <a:lnSpc>
                <a:spcPts val="3530"/>
              </a:lnSpc>
              <a:buFont typeface="Arial"/>
              <a:buChar char="•"/>
            </a:pPr>
            <a:r>
              <a:rPr lang="en-US" sz="2715">
                <a:solidFill>
                  <a:srgbClr val="000000"/>
                </a:solidFill>
                <a:latin typeface="Poppins Bold"/>
                <a:ea typeface="Poppins Bold"/>
                <a:cs typeface="Poppins Bold"/>
                <a:sym typeface="Poppins Bold"/>
              </a:rPr>
              <a:t>Dalam setiap organisasi bisnis</a:t>
            </a:r>
            <a:r>
              <a:rPr lang="en-US" sz="2715">
                <a:solidFill>
                  <a:srgbClr val="000000"/>
                </a:solidFill>
                <a:latin typeface="Poppins"/>
                <a:ea typeface="Poppins"/>
                <a:cs typeface="Poppins"/>
                <a:sym typeface="Poppins"/>
              </a:rPr>
              <a:t> selalu terdapat berbagai bidang fungsional yang harus dikelola dalam rangka pencapaian tujuan, </a:t>
            </a:r>
            <a:r>
              <a:rPr lang="en-US" sz="2715">
                <a:solidFill>
                  <a:srgbClr val="000000"/>
                </a:solidFill>
                <a:latin typeface="Poppins Bold"/>
                <a:ea typeface="Poppins Bold"/>
                <a:cs typeface="Poppins Bold"/>
                <a:sym typeface="Poppins Bold"/>
              </a:rPr>
              <a:t>sasaran, strategi, rencana, dan program</a:t>
            </a:r>
            <a:r>
              <a:rPr lang="en-US" sz="2715">
                <a:solidFill>
                  <a:srgbClr val="000000"/>
                </a:solidFill>
                <a:latin typeface="Poppins"/>
                <a:ea typeface="Poppins"/>
                <a:cs typeface="Poppins"/>
                <a:sym typeface="Poppins"/>
              </a:rPr>
              <a:t> kerja perusahan tersebut.</a:t>
            </a:r>
          </a:p>
          <a:p>
            <a:pPr algn="l">
              <a:lnSpc>
                <a:spcPts val="3530"/>
              </a:lnSpc>
            </a:pPr>
            <a:endParaRPr lang="en-US" sz="2715">
              <a:solidFill>
                <a:srgbClr val="000000"/>
              </a:solidFill>
              <a:latin typeface="Poppins"/>
              <a:ea typeface="Poppins"/>
              <a:cs typeface="Poppins"/>
              <a:sym typeface="Poppins"/>
            </a:endParaRPr>
          </a:p>
          <a:p>
            <a:pPr marL="586337" lvl="1" indent="-293168" algn="l">
              <a:lnSpc>
                <a:spcPts val="3530"/>
              </a:lnSpc>
              <a:buFont typeface="Arial"/>
              <a:buChar char="•"/>
            </a:pPr>
            <a:r>
              <a:rPr lang="en-US" sz="2715">
                <a:solidFill>
                  <a:srgbClr val="000000"/>
                </a:solidFill>
                <a:latin typeface="Poppins"/>
                <a:ea typeface="Poppins"/>
                <a:cs typeface="Poppins"/>
                <a:sym typeface="Poppins"/>
              </a:rPr>
              <a:t>Artinya penanganan berbagai</a:t>
            </a:r>
            <a:r>
              <a:rPr lang="en-US" sz="2715">
                <a:solidFill>
                  <a:srgbClr val="000000"/>
                </a:solidFill>
                <a:latin typeface="Poppins Bold"/>
                <a:ea typeface="Poppins Bold"/>
                <a:cs typeface="Poppins Bold"/>
                <a:sym typeface="Poppins Bold"/>
              </a:rPr>
              <a:t> bidang fungsional</a:t>
            </a:r>
            <a:r>
              <a:rPr lang="en-US" sz="2715">
                <a:solidFill>
                  <a:srgbClr val="000000"/>
                </a:solidFill>
                <a:latin typeface="Poppins"/>
                <a:ea typeface="Poppins"/>
                <a:cs typeface="Poppins"/>
                <a:sym typeface="Poppins"/>
              </a:rPr>
              <a:t> yang terdapat dalam perusahaan dapat dilakukan oleh satuan-satuan kerja yang sengaja dibentuk. Tetapi, tidak mustahil terjadi penggabungan beberapa bidang fungsional dalam satu satuan kerja tertentu atau bahkan penanganannya ditugaskan hanya kepada seseorang atau beberapa orang saja dalam perusahaan.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4375" y="5156111"/>
            <a:ext cx="9891653" cy="2509590"/>
            <a:chOff x="0" y="0"/>
            <a:chExt cx="2866740" cy="727314"/>
          </a:xfrm>
        </p:grpSpPr>
        <p:sp>
          <p:nvSpPr>
            <p:cNvPr id="3" name="Freeform 3"/>
            <p:cNvSpPr/>
            <p:nvPr/>
          </p:nvSpPr>
          <p:spPr>
            <a:xfrm>
              <a:off x="0" y="0"/>
              <a:ext cx="2866740" cy="727314"/>
            </a:xfrm>
            <a:custGeom>
              <a:avLst/>
              <a:gdLst/>
              <a:ahLst/>
              <a:cxnLst/>
              <a:rect l="l" t="t" r="r" b="b"/>
              <a:pathLst>
                <a:path w="2866740" h="727314">
                  <a:moveTo>
                    <a:pt x="39916" y="0"/>
                  </a:moveTo>
                  <a:lnTo>
                    <a:pt x="2826823" y="0"/>
                  </a:lnTo>
                  <a:cubicBezTo>
                    <a:pt x="2848868" y="0"/>
                    <a:pt x="2866740" y="17871"/>
                    <a:pt x="2866740" y="39916"/>
                  </a:cubicBezTo>
                  <a:lnTo>
                    <a:pt x="2866740" y="687398"/>
                  </a:lnTo>
                  <a:cubicBezTo>
                    <a:pt x="2866740" y="697984"/>
                    <a:pt x="2862534" y="708137"/>
                    <a:pt x="2855048" y="715623"/>
                  </a:cubicBezTo>
                  <a:cubicBezTo>
                    <a:pt x="2847563" y="723109"/>
                    <a:pt x="2837410" y="727314"/>
                    <a:pt x="2826823" y="727314"/>
                  </a:cubicBezTo>
                  <a:lnTo>
                    <a:pt x="39916" y="727314"/>
                  </a:lnTo>
                  <a:cubicBezTo>
                    <a:pt x="29330" y="727314"/>
                    <a:pt x="19177" y="723109"/>
                    <a:pt x="11691" y="715623"/>
                  </a:cubicBezTo>
                  <a:cubicBezTo>
                    <a:pt x="4205" y="708137"/>
                    <a:pt x="0" y="697984"/>
                    <a:pt x="0" y="687398"/>
                  </a:cubicBezTo>
                  <a:lnTo>
                    <a:pt x="0" y="39916"/>
                  </a:lnTo>
                  <a:cubicBezTo>
                    <a:pt x="0" y="29330"/>
                    <a:pt x="4205" y="19177"/>
                    <a:pt x="11691" y="11691"/>
                  </a:cubicBezTo>
                  <a:cubicBezTo>
                    <a:pt x="19177" y="4205"/>
                    <a:pt x="29330" y="0"/>
                    <a:pt x="39916" y="0"/>
                  </a:cubicBezTo>
                  <a:close/>
                </a:path>
              </a:pathLst>
            </a:custGeom>
            <a:solidFill>
              <a:srgbClr val="024A59"/>
            </a:solidFill>
          </p:spPr>
        </p:sp>
        <p:sp>
          <p:nvSpPr>
            <p:cNvPr id="4" name="TextBox 4"/>
            <p:cNvSpPr txBox="1"/>
            <p:nvPr/>
          </p:nvSpPr>
          <p:spPr>
            <a:xfrm>
              <a:off x="0" y="-57150"/>
              <a:ext cx="2866740" cy="78446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010343" y="6380043"/>
            <a:ext cx="18501088" cy="11333975"/>
            <a:chOff x="0" y="0"/>
            <a:chExt cx="24668118" cy="15111966"/>
          </a:xfrm>
        </p:grpSpPr>
        <p:grpSp>
          <p:nvGrpSpPr>
            <p:cNvPr id="6" name="Group 6"/>
            <p:cNvGrpSpPr/>
            <p:nvPr/>
          </p:nvGrpSpPr>
          <p:grpSpPr>
            <a:xfrm rot="-8995798">
              <a:off x="6816144" y="6779519"/>
              <a:ext cx="18042057" cy="4087445"/>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FFA916"/>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8995798">
              <a:off x="-190084" y="4245003"/>
              <a:ext cx="18042057" cy="4087445"/>
              <a:chOff x="0" y="0"/>
              <a:chExt cx="3083192" cy="698500"/>
            </a:xfrm>
          </p:grpSpPr>
          <p:sp>
            <p:nvSpPr>
              <p:cNvPr id="10" name="Freeform 10"/>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11" name="TextBox 11"/>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sp>
        <p:nvSpPr>
          <p:cNvPr id="12" name="Freeform 12"/>
          <p:cNvSpPr/>
          <p:nvPr/>
        </p:nvSpPr>
        <p:spPr>
          <a:xfrm rot="-5400000" flipH="1">
            <a:off x="15596631" y="-57352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3" name="Freeform 13"/>
          <p:cNvSpPr/>
          <p:nvPr/>
        </p:nvSpPr>
        <p:spPr>
          <a:xfrm>
            <a:off x="11941620" y="2991925"/>
            <a:ext cx="5317680" cy="5291092"/>
          </a:xfrm>
          <a:custGeom>
            <a:avLst/>
            <a:gdLst/>
            <a:ahLst/>
            <a:cxnLst/>
            <a:rect l="l" t="t" r="r" b="b"/>
            <a:pathLst>
              <a:path w="5317680" h="5291092">
                <a:moveTo>
                  <a:pt x="0" y="0"/>
                </a:moveTo>
                <a:lnTo>
                  <a:pt x="5317680" y="0"/>
                </a:lnTo>
                <a:lnTo>
                  <a:pt x="5317680" y="5291092"/>
                </a:lnTo>
                <a:lnTo>
                  <a:pt x="0" y="52910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4" name="Group 14"/>
          <p:cNvGrpSpPr/>
          <p:nvPr/>
        </p:nvGrpSpPr>
        <p:grpSpPr>
          <a:xfrm>
            <a:off x="1294375" y="2117840"/>
            <a:ext cx="9891653" cy="2804557"/>
            <a:chOff x="0" y="0"/>
            <a:chExt cx="2866740" cy="812800"/>
          </a:xfrm>
        </p:grpSpPr>
        <p:sp>
          <p:nvSpPr>
            <p:cNvPr id="15" name="Freeform 15"/>
            <p:cNvSpPr/>
            <p:nvPr/>
          </p:nvSpPr>
          <p:spPr>
            <a:xfrm>
              <a:off x="0" y="0"/>
              <a:ext cx="2866740" cy="812800"/>
            </a:xfrm>
            <a:custGeom>
              <a:avLst/>
              <a:gdLst/>
              <a:ahLst/>
              <a:cxnLst/>
              <a:rect l="l" t="t" r="r" b="b"/>
              <a:pathLst>
                <a:path w="2866740" h="812800">
                  <a:moveTo>
                    <a:pt x="39916" y="0"/>
                  </a:moveTo>
                  <a:lnTo>
                    <a:pt x="2826823" y="0"/>
                  </a:lnTo>
                  <a:cubicBezTo>
                    <a:pt x="2848868" y="0"/>
                    <a:pt x="2866740" y="17871"/>
                    <a:pt x="2866740" y="39916"/>
                  </a:cubicBezTo>
                  <a:lnTo>
                    <a:pt x="2866740" y="772884"/>
                  </a:lnTo>
                  <a:cubicBezTo>
                    <a:pt x="2866740" y="783470"/>
                    <a:pt x="2862534" y="793623"/>
                    <a:pt x="2855048" y="801109"/>
                  </a:cubicBezTo>
                  <a:cubicBezTo>
                    <a:pt x="2847563" y="808595"/>
                    <a:pt x="2837410" y="812800"/>
                    <a:pt x="2826823" y="812800"/>
                  </a:cubicBezTo>
                  <a:lnTo>
                    <a:pt x="39916" y="812800"/>
                  </a:lnTo>
                  <a:cubicBezTo>
                    <a:pt x="29330" y="812800"/>
                    <a:pt x="19177" y="808595"/>
                    <a:pt x="11691" y="801109"/>
                  </a:cubicBezTo>
                  <a:cubicBezTo>
                    <a:pt x="4205" y="793623"/>
                    <a:pt x="0" y="783470"/>
                    <a:pt x="0" y="772884"/>
                  </a:cubicBezTo>
                  <a:lnTo>
                    <a:pt x="0" y="39916"/>
                  </a:lnTo>
                  <a:cubicBezTo>
                    <a:pt x="0" y="29330"/>
                    <a:pt x="4205" y="19177"/>
                    <a:pt x="11691" y="11691"/>
                  </a:cubicBezTo>
                  <a:cubicBezTo>
                    <a:pt x="19177" y="4205"/>
                    <a:pt x="29330" y="0"/>
                    <a:pt x="39916" y="0"/>
                  </a:cubicBezTo>
                  <a:close/>
                </a:path>
              </a:pathLst>
            </a:custGeom>
            <a:solidFill>
              <a:srgbClr val="FFA916"/>
            </a:solidFill>
          </p:spPr>
        </p:sp>
        <p:sp>
          <p:nvSpPr>
            <p:cNvPr id="16" name="TextBox 16"/>
            <p:cNvSpPr txBox="1"/>
            <p:nvPr/>
          </p:nvSpPr>
          <p:spPr>
            <a:xfrm>
              <a:off x="0" y="-57150"/>
              <a:ext cx="2866740" cy="8699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633492" y="2442996"/>
            <a:ext cx="9113803" cy="4729780"/>
          </a:xfrm>
          <a:prstGeom prst="rect">
            <a:avLst/>
          </a:prstGeom>
        </p:spPr>
        <p:txBody>
          <a:bodyPr lIns="0" tIns="0" rIns="0" bIns="0" rtlCol="0" anchor="t">
            <a:spAutoFit/>
          </a:bodyPr>
          <a:lstStyle/>
          <a:p>
            <a:pPr algn="just">
              <a:lnSpc>
                <a:spcPts val="3105"/>
              </a:lnSpc>
            </a:pPr>
            <a:r>
              <a:rPr lang="en-US" sz="2748" spc="-82">
                <a:solidFill>
                  <a:srgbClr val="000000"/>
                </a:solidFill>
                <a:latin typeface="Poppins Bold"/>
                <a:ea typeface="Poppins Bold"/>
                <a:cs typeface="Poppins Bold"/>
                <a:sym typeface="Poppins Bold"/>
              </a:rPr>
              <a:t>Bidang- bidang fungsional</a:t>
            </a:r>
            <a:r>
              <a:rPr lang="en-US" sz="2748" spc="-82">
                <a:solidFill>
                  <a:srgbClr val="000000"/>
                </a:solidFill>
                <a:latin typeface="Poppins"/>
                <a:ea typeface="Poppins"/>
                <a:cs typeface="Poppins"/>
                <a:sym typeface="Poppins"/>
              </a:rPr>
              <a:t> yang bersifat tugas pokok</a:t>
            </a:r>
          </a:p>
          <a:p>
            <a:pPr algn="just">
              <a:lnSpc>
                <a:spcPts val="3105"/>
              </a:lnSpc>
            </a:pPr>
            <a:r>
              <a:rPr lang="en-US" sz="2748" spc="-82">
                <a:solidFill>
                  <a:srgbClr val="000000"/>
                </a:solidFill>
                <a:latin typeface="Poppins"/>
                <a:ea typeface="Poppins"/>
                <a:cs typeface="Poppins"/>
                <a:sym typeface="Poppins"/>
              </a:rPr>
              <a:t>yang memberi kontstribusi langsung kepada</a:t>
            </a:r>
          </a:p>
          <a:p>
            <a:pPr algn="just">
              <a:lnSpc>
                <a:spcPts val="3105"/>
              </a:lnSpc>
            </a:pPr>
            <a:r>
              <a:rPr lang="en-US" sz="2748" spc="-82">
                <a:solidFill>
                  <a:srgbClr val="000000"/>
                </a:solidFill>
                <a:latin typeface="Poppins"/>
                <a:ea typeface="Poppins"/>
                <a:cs typeface="Poppins"/>
                <a:sym typeface="Poppins"/>
              </a:rPr>
              <a:t>keberhasilan perusahaan dalam mencapai tujuan</a:t>
            </a:r>
          </a:p>
          <a:p>
            <a:pPr algn="just">
              <a:lnSpc>
                <a:spcPts val="3105"/>
              </a:lnSpc>
            </a:pPr>
            <a:r>
              <a:rPr lang="en-US" sz="2748" spc="-82">
                <a:solidFill>
                  <a:srgbClr val="000000"/>
                </a:solidFill>
                <a:latin typeface="Poppins"/>
                <a:ea typeface="Poppins"/>
                <a:cs typeface="Poppins"/>
                <a:sym typeface="Poppins"/>
              </a:rPr>
              <a:t>dan sasarannya, di anttaranya: bidang produksi,</a:t>
            </a:r>
          </a:p>
          <a:p>
            <a:pPr algn="just">
              <a:lnSpc>
                <a:spcPts val="3105"/>
              </a:lnSpc>
            </a:pPr>
            <a:r>
              <a:rPr lang="en-US" sz="2748" spc="-82">
                <a:solidFill>
                  <a:srgbClr val="000000"/>
                </a:solidFill>
                <a:latin typeface="Poppins"/>
                <a:ea typeface="Poppins"/>
                <a:cs typeface="Poppins"/>
                <a:sym typeface="Poppins"/>
              </a:rPr>
              <a:t>bidang pemasaran, bidang promosi, dan bidang</a:t>
            </a:r>
          </a:p>
          <a:p>
            <a:pPr algn="just">
              <a:lnSpc>
                <a:spcPts val="3105"/>
              </a:lnSpc>
            </a:pPr>
            <a:r>
              <a:rPr lang="en-US" sz="2748" spc="-82">
                <a:solidFill>
                  <a:srgbClr val="000000"/>
                </a:solidFill>
                <a:latin typeface="Poppins"/>
                <a:ea typeface="Poppins"/>
                <a:cs typeface="Poppins"/>
                <a:sym typeface="Poppins"/>
              </a:rPr>
              <a:t>penjualan</a:t>
            </a:r>
          </a:p>
          <a:p>
            <a:pPr algn="just">
              <a:lnSpc>
                <a:spcPts val="3105"/>
              </a:lnSpc>
            </a:pPr>
            <a:endParaRPr lang="en-US" sz="2748" spc="-82">
              <a:solidFill>
                <a:srgbClr val="000000"/>
              </a:solidFill>
              <a:latin typeface="Poppins"/>
              <a:ea typeface="Poppins"/>
              <a:cs typeface="Poppins"/>
              <a:sym typeface="Poppins"/>
            </a:endParaRPr>
          </a:p>
          <a:p>
            <a:pPr algn="just">
              <a:lnSpc>
                <a:spcPts val="3105"/>
              </a:lnSpc>
            </a:pPr>
            <a:endParaRPr lang="en-US" sz="2748" spc="-82">
              <a:solidFill>
                <a:srgbClr val="000000"/>
              </a:solidFill>
              <a:latin typeface="Poppins"/>
              <a:ea typeface="Poppins"/>
              <a:cs typeface="Poppins"/>
              <a:sym typeface="Poppins"/>
            </a:endParaRPr>
          </a:p>
          <a:p>
            <a:pPr algn="just">
              <a:lnSpc>
                <a:spcPts val="3105"/>
              </a:lnSpc>
            </a:pPr>
            <a:r>
              <a:rPr lang="en-US" sz="2748" spc="-82">
                <a:solidFill>
                  <a:srgbClr val="FFFFFF"/>
                </a:solidFill>
                <a:latin typeface="Poppins Bold"/>
                <a:ea typeface="Poppins Bold"/>
                <a:cs typeface="Poppins Bold"/>
                <a:sym typeface="Poppins Bold"/>
              </a:rPr>
              <a:t>Bidang-bidang fungsional </a:t>
            </a:r>
            <a:r>
              <a:rPr lang="en-US" sz="2748" spc="-82">
                <a:solidFill>
                  <a:srgbClr val="FFFFFF"/>
                </a:solidFill>
                <a:latin typeface="Poppins"/>
                <a:ea typeface="Poppins"/>
                <a:cs typeface="Poppins"/>
                <a:sym typeface="Poppins"/>
              </a:rPr>
              <a:t>yang menyelenggarakan</a:t>
            </a:r>
          </a:p>
          <a:p>
            <a:pPr algn="just">
              <a:lnSpc>
                <a:spcPts val="3105"/>
              </a:lnSpc>
            </a:pPr>
            <a:r>
              <a:rPr lang="en-US" sz="2748" spc="-82">
                <a:solidFill>
                  <a:srgbClr val="FFFFFF"/>
                </a:solidFill>
                <a:latin typeface="Poppins"/>
                <a:ea typeface="Poppins"/>
                <a:cs typeface="Poppins"/>
                <a:sym typeface="Poppins"/>
              </a:rPr>
              <a:t>berbagai fungsi penunjang, yaitu bidang-bidang</a:t>
            </a:r>
          </a:p>
          <a:p>
            <a:pPr algn="just">
              <a:lnSpc>
                <a:spcPts val="3105"/>
              </a:lnSpc>
            </a:pPr>
            <a:r>
              <a:rPr lang="en-US" sz="2748" spc="-82">
                <a:solidFill>
                  <a:srgbClr val="FFFFFF"/>
                </a:solidFill>
                <a:latin typeface="Poppins"/>
                <a:ea typeface="Poppins"/>
                <a:cs typeface="Poppins"/>
                <a:sym typeface="Poppins"/>
              </a:rPr>
              <a:t>sumber daya manusia dan fungsi-fungsi sumber</a:t>
            </a:r>
          </a:p>
          <a:p>
            <a:pPr algn="just">
              <a:lnSpc>
                <a:spcPts val="3105"/>
              </a:lnSpc>
            </a:pPr>
            <a:r>
              <a:rPr lang="en-US" sz="2748" spc="-82">
                <a:solidFill>
                  <a:srgbClr val="FFFFFF"/>
                </a:solidFill>
                <a:latin typeface="Poppins"/>
                <a:ea typeface="Poppins"/>
                <a:cs typeface="Poppins"/>
                <a:sym typeface="Poppins"/>
              </a:rPr>
              <a:t>daya manusia.</a:t>
            </a:r>
          </a:p>
        </p:txBody>
      </p:sp>
      <p:sp>
        <p:nvSpPr>
          <p:cNvPr id="18" name="TextBox 18"/>
          <p:cNvSpPr txBox="1"/>
          <p:nvPr/>
        </p:nvSpPr>
        <p:spPr>
          <a:xfrm>
            <a:off x="815612" y="797949"/>
            <a:ext cx="10849180" cy="687705"/>
          </a:xfrm>
          <a:prstGeom prst="rect">
            <a:avLst/>
          </a:prstGeom>
        </p:spPr>
        <p:txBody>
          <a:bodyPr lIns="0" tIns="0" rIns="0" bIns="0" rtlCol="0" anchor="t">
            <a:spAutoFit/>
          </a:bodyPr>
          <a:lstStyle/>
          <a:p>
            <a:pPr algn="r">
              <a:lnSpc>
                <a:spcPts val="5084"/>
              </a:lnSpc>
            </a:pPr>
            <a:r>
              <a:rPr lang="en-US" sz="4499" spc="-134">
                <a:solidFill>
                  <a:srgbClr val="000000"/>
                </a:solidFill>
                <a:latin typeface="Poppins Bold"/>
                <a:ea typeface="Poppins Bold"/>
                <a:cs typeface="Poppins Bold"/>
                <a:sym typeface="Poppins Bold"/>
              </a:rPr>
              <a:t>Kelompok Bidang-bidang fungsional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3" name="Group 3"/>
          <p:cNvGrpSpPr/>
          <p:nvPr/>
        </p:nvGrpSpPr>
        <p:grpSpPr>
          <a:xfrm>
            <a:off x="3938494" y="9963150"/>
            <a:ext cx="16477376" cy="783580"/>
            <a:chOff x="0" y="0"/>
            <a:chExt cx="4339720" cy="206375"/>
          </a:xfrm>
        </p:grpSpPr>
        <p:sp>
          <p:nvSpPr>
            <p:cNvPr id="4" name="Freeform 4"/>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5" name="TextBox 5"/>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4868" y="9963150"/>
            <a:ext cx="7295490" cy="783580"/>
            <a:chOff x="0" y="0"/>
            <a:chExt cx="1921446" cy="206375"/>
          </a:xfrm>
        </p:grpSpPr>
        <p:sp>
          <p:nvSpPr>
            <p:cNvPr id="7" name="Freeform 7"/>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8" name="TextBox 8"/>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691158" y="919750"/>
            <a:ext cx="5717639" cy="1052195"/>
          </a:xfrm>
          <a:prstGeom prst="rect">
            <a:avLst/>
          </a:prstGeom>
        </p:spPr>
        <p:txBody>
          <a:bodyPr lIns="0" tIns="0" rIns="0" bIns="0" rtlCol="0" anchor="t">
            <a:spAutoFit/>
          </a:bodyPr>
          <a:lstStyle/>
          <a:p>
            <a:pPr algn="ctr">
              <a:lnSpc>
                <a:spcPts val="7704"/>
              </a:lnSpc>
            </a:pPr>
            <a:r>
              <a:rPr lang="en-US" sz="6699">
                <a:solidFill>
                  <a:srgbClr val="000000"/>
                </a:solidFill>
                <a:latin typeface="Poppins Bold"/>
                <a:ea typeface="Poppins Bold"/>
                <a:cs typeface="Poppins Bold"/>
                <a:sym typeface="Poppins Bold"/>
              </a:rPr>
              <a:t>Pengertian</a:t>
            </a:r>
          </a:p>
        </p:txBody>
      </p:sp>
      <p:sp>
        <p:nvSpPr>
          <p:cNvPr id="10" name="Freeform 10"/>
          <p:cNvSpPr/>
          <p:nvPr/>
        </p:nvSpPr>
        <p:spPr>
          <a:xfrm>
            <a:off x="10509214" y="2596592"/>
            <a:ext cx="6901199" cy="6754548"/>
          </a:xfrm>
          <a:custGeom>
            <a:avLst/>
            <a:gdLst/>
            <a:ahLst/>
            <a:cxnLst/>
            <a:rect l="l" t="t" r="r" b="b"/>
            <a:pathLst>
              <a:path w="6901199" h="6754548">
                <a:moveTo>
                  <a:pt x="0" y="0"/>
                </a:moveTo>
                <a:lnTo>
                  <a:pt x="6901199" y="0"/>
                </a:lnTo>
                <a:lnTo>
                  <a:pt x="6901199" y="6754548"/>
                </a:lnTo>
                <a:lnTo>
                  <a:pt x="0" y="6754548"/>
                </a:lnTo>
                <a:lnTo>
                  <a:pt x="0" y="0"/>
                </a:lnTo>
                <a:close/>
              </a:path>
            </a:pathLst>
          </a:custGeom>
          <a:blipFill>
            <a:blip r:embed="rId4"/>
            <a:stretch>
              <a:fillRect/>
            </a:stretch>
          </a:blipFill>
        </p:spPr>
      </p:sp>
      <p:sp>
        <p:nvSpPr>
          <p:cNvPr id="11" name="TextBox 11"/>
          <p:cNvSpPr txBox="1"/>
          <p:nvPr/>
        </p:nvSpPr>
        <p:spPr>
          <a:xfrm>
            <a:off x="1469141" y="2758654"/>
            <a:ext cx="9040073" cy="5041486"/>
          </a:xfrm>
          <a:prstGeom prst="rect">
            <a:avLst/>
          </a:prstGeom>
        </p:spPr>
        <p:txBody>
          <a:bodyPr lIns="0" tIns="0" rIns="0" bIns="0" rtlCol="0" anchor="t">
            <a:spAutoFit/>
          </a:bodyPr>
          <a:lstStyle/>
          <a:p>
            <a:pPr algn="l">
              <a:lnSpc>
                <a:spcPts val="3278"/>
              </a:lnSpc>
            </a:pPr>
            <a:r>
              <a:rPr lang="en-US" sz="3064">
                <a:solidFill>
                  <a:srgbClr val="000000"/>
                </a:solidFill>
                <a:latin typeface="Poppins Bold"/>
                <a:ea typeface="Poppins Bold"/>
                <a:cs typeface="Poppins Bold"/>
                <a:sym typeface="Poppins Bold"/>
              </a:rPr>
              <a:t>Sistem informasi berdasarkan area fungsional</a:t>
            </a:r>
          </a:p>
          <a:p>
            <a:pPr algn="l">
              <a:lnSpc>
                <a:spcPts val="3278"/>
              </a:lnSpc>
            </a:pPr>
            <a:endParaRPr lang="en-US" sz="3064">
              <a:solidFill>
                <a:srgbClr val="000000"/>
              </a:solidFill>
              <a:latin typeface="Poppins Bold"/>
              <a:ea typeface="Poppins Bold"/>
              <a:cs typeface="Poppins Bold"/>
              <a:sym typeface="Poppins Bold"/>
            </a:endParaRPr>
          </a:p>
          <a:p>
            <a:pPr algn="l">
              <a:lnSpc>
                <a:spcPts val="3278"/>
              </a:lnSpc>
            </a:pPr>
            <a:r>
              <a:rPr lang="en-US" sz="3064">
                <a:solidFill>
                  <a:srgbClr val="000000"/>
                </a:solidFill>
                <a:latin typeface="Poppins"/>
                <a:ea typeface="Poppins"/>
                <a:cs typeface="Poppins"/>
                <a:sym typeface="Poppins"/>
              </a:rPr>
              <a:t>adalah sistem informasi yang ditujukan untuk</a:t>
            </a:r>
          </a:p>
          <a:p>
            <a:pPr algn="l">
              <a:lnSpc>
                <a:spcPts val="3278"/>
              </a:lnSpc>
            </a:pPr>
            <a:r>
              <a:rPr lang="en-US" sz="3064">
                <a:solidFill>
                  <a:srgbClr val="000000"/>
                </a:solidFill>
                <a:latin typeface="Poppins"/>
                <a:ea typeface="Poppins"/>
                <a:cs typeface="Poppins"/>
                <a:sym typeface="Poppins"/>
              </a:rPr>
              <a:t>memberikan informasi bagi kelompok orang yang berada pada bagian tertentu dalam suatu perusahaan.</a:t>
            </a:r>
          </a:p>
          <a:p>
            <a:pPr algn="l">
              <a:lnSpc>
                <a:spcPts val="3431"/>
              </a:lnSpc>
            </a:pPr>
            <a:endParaRPr lang="en-US" sz="3064">
              <a:solidFill>
                <a:srgbClr val="000000"/>
              </a:solidFill>
              <a:latin typeface="Poppins"/>
              <a:ea typeface="Poppins"/>
              <a:cs typeface="Poppins"/>
              <a:sym typeface="Poppins"/>
            </a:endParaRPr>
          </a:p>
          <a:p>
            <a:pPr algn="l">
              <a:lnSpc>
                <a:spcPts val="3431"/>
              </a:lnSpc>
            </a:pPr>
            <a:r>
              <a:rPr lang="en-US" sz="3064">
                <a:solidFill>
                  <a:srgbClr val="000000"/>
                </a:solidFill>
                <a:latin typeface="Poppins Bold"/>
                <a:ea typeface="Poppins Bold"/>
                <a:cs typeface="Poppins Bold"/>
                <a:sym typeface="Poppins Bold"/>
              </a:rPr>
              <a:t>Didalam suatu perusahaan/ organisasi</a:t>
            </a:r>
            <a:r>
              <a:rPr lang="en-US" sz="3064">
                <a:solidFill>
                  <a:srgbClr val="000000"/>
                </a:solidFill>
                <a:latin typeface="Poppins"/>
                <a:ea typeface="Poppins"/>
                <a:cs typeface="Poppins"/>
                <a:sym typeface="Poppins"/>
              </a:rPr>
              <a:t> memiliki sejumlah area fungsional bisnis seperti akuntansi, pemasaran, produksi, dan sebagainya.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3" name="Group 3"/>
          <p:cNvGrpSpPr/>
          <p:nvPr/>
        </p:nvGrpSpPr>
        <p:grpSpPr>
          <a:xfrm>
            <a:off x="3938494" y="9963150"/>
            <a:ext cx="16477376" cy="783580"/>
            <a:chOff x="0" y="0"/>
            <a:chExt cx="4339720" cy="206375"/>
          </a:xfrm>
        </p:grpSpPr>
        <p:sp>
          <p:nvSpPr>
            <p:cNvPr id="4" name="Freeform 4"/>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5" name="TextBox 5"/>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4868" y="9963150"/>
            <a:ext cx="7295490" cy="783580"/>
            <a:chOff x="0" y="0"/>
            <a:chExt cx="1921446" cy="206375"/>
          </a:xfrm>
        </p:grpSpPr>
        <p:sp>
          <p:nvSpPr>
            <p:cNvPr id="7" name="Freeform 7"/>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8" name="TextBox 8"/>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348855" y="2829478"/>
            <a:ext cx="9393937" cy="2361164"/>
            <a:chOff x="0" y="0"/>
            <a:chExt cx="2674138" cy="672144"/>
          </a:xfrm>
        </p:grpSpPr>
        <p:sp>
          <p:nvSpPr>
            <p:cNvPr id="10" name="Freeform 10"/>
            <p:cNvSpPr/>
            <p:nvPr/>
          </p:nvSpPr>
          <p:spPr>
            <a:xfrm>
              <a:off x="0" y="0"/>
              <a:ext cx="2674138" cy="672144"/>
            </a:xfrm>
            <a:custGeom>
              <a:avLst/>
              <a:gdLst/>
              <a:ahLst/>
              <a:cxnLst/>
              <a:rect l="l" t="t" r="r" b="b"/>
              <a:pathLst>
                <a:path w="2674138" h="672144">
                  <a:moveTo>
                    <a:pt x="42031" y="0"/>
                  </a:moveTo>
                  <a:lnTo>
                    <a:pt x="2632107" y="0"/>
                  </a:lnTo>
                  <a:cubicBezTo>
                    <a:pt x="2655320" y="0"/>
                    <a:pt x="2674138" y="18818"/>
                    <a:pt x="2674138" y="42031"/>
                  </a:cubicBezTo>
                  <a:lnTo>
                    <a:pt x="2674138" y="630113"/>
                  </a:lnTo>
                  <a:cubicBezTo>
                    <a:pt x="2674138" y="653326"/>
                    <a:pt x="2655320" y="672144"/>
                    <a:pt x="2632107" y="672144"/>
                  </a:cubicBezTo>
                  <a:lnTo>
                    <a:pt x="42031" y="672144"/>
                  </a:lnTo>
                  <a:cubicBezTo>
                    <a:pt x="18818" y="672144"/>
                    <a:pt x="0" y="653326"/>
                    <a:pt x="0" y="630113"/>
                  </a:cubicBezTo>
                  <a:lnTo>
                    <a:pt x="0" y="42031"/>
                  </a:lnTo>
                  <a:cubicBezTo>
                    <a:pt x="0" y="18818"/>
                    <a:pt x="18818" y="0"/>
                    <a:pt x="42031" y="0"/>
                  </a:cubicBezTo>
                  <a:close/>
                </a:path>
              </a:pathLst>
            </a:custGeom>
            <a:solidFill>
              <a:srgbClr val="FFA916"/>
            </a:solidFill>
          </p:spPr>
        </p:sp>
        <p:sp>
          <p:nvSpPr>
            <p:cNvPr id="11" name="TextBox 11"/>
            <p:cNvSpPr txBox="1"/>
            <p:nvPr/>
          </p:nvSpPr>
          <p:spPr>
            <a:xfrm>
              <a:off x="0" y="-57150"/>
              <a:ext cx="2674138" cy="72929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84551" y="5854160"/>
            <a:ext cx="2764304" cy="2855272"/>
            <a:chOff x="0" y="0"/>
            <a:chExt cx="786904" cy="812800"/>
          </a:xfrm>
        </p:grpSpPr>
        <p:sp>
          <p:nvSpPr>
            <p:cNvPr id="13" name="Freeform 13"/>
            <p:cNvSpPr/>
            <p:nvPr/>
          </p:nvSpPr>
          <p:spPr>
            <a:xfrm>
              <a:off x="0" y="0"/>
              <a:ext cx="786904" cy="812800"/>
            </a:xfrm>
            <a:custGeom>
              <a:avLst/>
              <a:gdLst/>
              <a:ahLst/>
              <a:cxnLst/>
              <a:rect l="l" t="t" r="r" b="b"/>
              <a:pathLst>
                <a:path w="786904" h="812800">
                  <a:moveTo>
                    <a:pt x="142834" y="0"/>
                  </a:moveTo>
                  <a:lnTo>
                    <a:pt x="644070" y="0"/>
                  </a:lnTo>
                  <a:cubicBezTo>
                    <a:pt x="681952" y="0"/>
                    <a:pt x="718282" y="15049"/>
                    <a:pt x="745069" y="41835"/>
                  </a:cubicBezTo>
                  <a:cubicBezTo>
                    <a:pt x="771856" y="68622"/>
                    <a:pt x="786904" y="104952"/>
                    <a:pt x="786904" y="142834"/>
                  </a:cubicBezTo>
                  <a:lnTo>
                    <a:pt x="786904" y="669966"/>
                  </a:lnTo>
                  <a:cubicBezTo>
                    <a:pt x="786904" y="707848"/>
                    <a:pt x="771856" y="744178"/>
                    <a:pt x="745069" y="770965"/>
                  </a:cubicBezTo>
                  <a:cubicBezTo>
                    <a:pt x="718282" y="797751"/>
                    <a:pt x="681952" y="812800"/>
                    <a:pt x="644070" y="812800"/>
                  </a:cubicBezTo>
                  <a:lnTo>
                    <a:pt x="142834" y="812800"/>
                  </a:lnTo>
                  <a:cubicBezTo>
                    <a:pt x="104952" y="812800"/>
                    <a:pt x="68622" y="797751"/>
                    <a:pt x="41835" y="770965"/>
                  </a:cubicBezTo>
                  <a:cubicBezTo>
                    <a:pt x="15049" y="744178"/>
                    <a:pt x="0" y="707848"/>
                    <a:pt x="0" y="669966"/>
                  </a:cubicBezTo>
                  <a:lnTo>
                    <a:pt x="0" y="142834"/>
                  </a:lnTo>
                  <a:cubicBezTo>
                    <a:pt x="0" y="104952"/>
                    <a:pt x="15049" y="68622"/>
                    <a:pt x="41835" y="41835"/>
                  </a:cubicBezTo>
                  <a:cubicBezTo>
                    <a:pt x="68622" y="15049"/>
                    <a:pt x="104952" y="0"/>
                    <a:pt x="142834" y="0"/>
                  </a:cubicBezTo>
                  <a:close/>
                </a:path>
              </a:pathLst>
            </a:custGeom>
            <a:solidFill>
              <a:srgbClr val="024A59"/>
            </a:solidFill>
          </p:spPr>
        </p:sp>
        <p:sp>
          <p:nvSpPr>
            <p:cNvPr id="14" name="TextBox 14"/>
            <p:cNvSpPr txBox="1"/>
            <p:nvPr/>
          </p:nvSpPr>
          <p:spPr>
            <a:xfrm>
              <a:off x="0" y="-57150"/>
              <a:ext cx="786904" cy="8699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533932" y="5940923"/>
            <a:ext cx="2764304" cy="2855272"/>
            <a:chOff x="0" y="0"/>
            <a:chExt cx="786904" cy="812800"/>
          </a:xfrm>
        </p:grpSpPr>
        <p:sp>
          <p:nvSpPr>
            <p:cNvPr id="16" name="Freeform 16"/>
            <p:cNvSpPr/>
            <p:nvPr/>
          </p:nvSpPr>
          <p:spPr>
            <a:xfrm>
              <a:off x="0" y="0"/>
              <a:ext cx="786904" cy="812800"/>
            </a:xfrm>
            <a:custGeom>
              <a:avLst/>
              <a:gdLst/>
              <a:ahLst/>
              <a:cxnLst/>
              <a:rect l="l" t="t" r="r" b="b"/>
              <a:pathLst>
                <a:path w="786904" h="812800">
                  <a:moveTo>
                    <a:pt x="142834" y="0"/>
                  </a:moveTo>
                  <a:lnTo>
                    <a:pt x="644070" y="0"/>
                  </a:lnTo>
                  <a:cubicBezTo>
                    <a:pt x="681952" y="0"/>
                    <a:pt x="718282" y="15049"/>
                    <a:pt x="745069" y="41835"/>
                  </a:cubicBezTo>
                  <a:cubicBezTo>
                    <a:pt x="771856" y="68622"/>
                    <a:pt x="786904" y="104952"/>
                    <a:pt x="786904" y="142834"/>
                  </a:cubicBezTo>
                  <a:lnTo>
                    <a:pt x="786904" y="669966"/>
                  </a:lnTo>
                  <a:cubicBezTo>
                    <a:pt x="786904" y="707848"/>
                    <a:pt x="771856" y="744178"/>
                    <a:pt x="745069" y="770965"/>
                  </a:cubicBezTo>
                  <a:cubicBezTo>
                    <a:pt x="718282" y="797751"/>
                    <a:pt x="681952" y="812800"/>
                    <a:pt x="644070" y="812800"/>
                  </a:cubicBezTo>
                  <a:lnTo>
                    <a:pt x="142834" y="812800"/>
                  </a:lnTo>
                  <a:cubicBezTo>
                    <a:pt x="104952" y="812800"/>
                    <a:pt x="68622" y="797751"/>
                    <a:pt x="41835" y="770965"/>
                  </a:cubicBezTo>
                  <a:cubicBezTo>
                    <a:pt x="15049" y="744178"/>
                    <a:pt x="0" y="707848"/>
                    <a:pt x="0" y="669966"/>
                  </a:cubicBezTo>
                  <a:lnTo>
                    <a:pt x="0" y="142834"/>
                  </a:lnTo>
                  <a:cubicBezTo>
                    <a:pt x="0" y="104952"/>
                    <a:pt x="15049" y="68622"/>
                    <a:pt x="41835" y="41835"/>
                  </a:cubicBezTo>
                  <a:cubicBezTo>
                    <a:pt x="68622" y="15049"/>
                    <a:pt x="104952" y="0"/>
                    <a:pt x="142834" y="0"/>
                  </a:cubicBezTo>
                  <a:close/>
                </a:path>
              </a:pathLst>
            </a:custGeom>
            <a:solidFill>
              <a:srgbClr val="FFA916"/>
            </a:solidFill>
          </p:spPr>
        </p:sp>
        <p:sp>
          <p:nvSpPr>
            <p:cNvPr id="17" name="TextBox 17"/>
            <p:cNvSpPr txBox="1"/>
            <p:nvPr/>
          </p:nvSpPr>
          <p:spPr>
            <a:xfrm>
              <a:off x="0" y="-57150"/>
              <a:ext cx="786904" cy="8699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725503" y="5940923"/>
            <a:ext cx="2764304" cy="2855272"/>
            <a:chOff x="0" y="0"/>
            <a:chExt cx="786904" cy="812800"/>
          </a:xfrm>
        </p:grpSpPr>
        <p:sp>
          <p:nvSpPr>
            <p:cNvPr id="19" name="Freeform 19"/>
            <p:cNvSpPr/>
            <p:nvPr/>
          </p:nvSpPr>
          <p:spPr>
            <a:xfrm>
              <a:off x="0" y="0"/>
              <a:ext cx="786904" cy="812800"/>
            </a:xfrm>
            <a:custGeom>
              <a:avLst/>
              <a:gdLst/>
              <a:ahLst/>
              <a:cxnLst/>
              <a:rect l="l" t="t" r="r" b="b"/>
              <a:pathLst>
                <a:path w="786904" h="812800">
                  <a:moveTo>
                    <a:pt x="142834" y="0"/>
                  </a:moveTo>
                  <a:lnTo>
                    <a:pt x="644070" y="0"/>
                  </a:lnTo>
                  <a:cubicBezTo>
                    <a:pt x="681952" y="0"/>
                    <a:pt x="718282" y="15049"/>
                    <a:pt x="745069" y="41835"/>
                  </a:cubicBezTo>
                  <a:cubicBezTo>
                    <a:pt x="771856" y="68622"/>
                    <a:pt x="786904" y="104952"/>
                    <a:pt x="786904" y="142834"/>
                  </a:cubicBezTo>
                  <a:lnTo>
                    <a:pt x="786904" y="669966"/>
                  </a:lnTo>
                  <a:cubicBezTo>
                    <a:pt x="786904" y="707848"/>
                    <a:pt x="771856" y="744178"/>
                    <a:pt x="745069" y="770965"/>
                  </a:cubicBezTo>
                  <a:cubicBezTo>
                    <a:pt x="718282" y="797751"/>
                    <a:pt x="681952" y="812800"/>
                    <a:pt x="644070" y="812800"/>
                  </a:cubicBezTo>
                  <a:lnTo>
                    <a:pt x="142834" y="812800"/>
                  </a:lnTo>
                  <a:cubicBezTo>
                    <a:pt x="104952" y="812800"/>
                    <a:pt x="68622" y="797751"/>
                    <a:pt x="41835" y="770965"/>
                  </a:cubicBezTo>
                  <a:cubicBezTo>
                    <a:pt x="15049" y="744178"/>
                    <a:pt x="0" y="707848"/>
                    <a:pt x="0" y="669966"/>
                  </a:cubicBezTo>
                  <a:lnTo>
                    <a:pt x="0" y="142834"/>
                  </a:lnTo>
                  <a:cubicBezTo>
                    <a:pt x="0" y="104952"/>
                    <a:pt x="15049" y="68622"/>
                    <a:pt x="41835" y="41835"/>
                  </a:cubicBezTo>
                  <a:cubicBezTo>
                    <a:pt x="68622" y="15049"/>
                    <a:pt x="104952" y="0"/>
                    <a:pt x="142834" y="0"/>
                  </a:cubicBezTo>
                  <a:close/>
                </a:path>
              </a:pathLst>
            </a:custGeom>
            <a:solidFill>
              <a:srgbClr val="024A59"/>
            </a:solidFill>
          </p:spPr>
        </p:sp>
        <p:sp>
          <p:nvSpPr>
            <p:cNvPr id="20" name="TextBox 20"/>
            <p:cNvSpPr txBox="1"/>
            <p:nvPr/>
          </p:nvSpPr>
          <p:spPr>
            <a:xfrm>
              <a:off x="0" y="-57150"/>
              <a:ext cx="786904" cy="8699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3939145" y="5940923"/>
            <a:ext cx="2764304" cy="2855272"/>
            <a:chOff x="0" y="0"/>
            <a:chExt cx="786904" cy="812800"/>
          </a:xfrm>
        </p:grpSpPr>
        <p:sp>
          <p:nvSpPr>
            <p:cNvPr id="22" name="Freeform 22"/>
            <p:cNvSpPr/>
            <p:nvPr/>
          </p:nvSpPr>
          <p:spPr>
            <a:xfrm>
              <a:off x="0" y="0"/>
              <a:ext cx="786904" cy="812800"/>
            </a:xfrm>
            <a:custGeom>
              <a:avLst/>
              <a:gdLst/>
              <a:ahLst/>
              <a:cxnLst/>
              <a:rect l="l" t="t" r="r" b="b"/>
              <a:pathLst>
                <a:path w="786904" h="812800">
                  <a:moveTo>
                    <a:pt x="142834" y="0"/>
                  </a:moveTo>
                  <a:lnTo>
                    <a:pt x="644070" y="0"/>
                  </a:lnTo>
                  <a:cubicBezTo>
                    <a:pt x="681952" y="0"/>
                    <a:pt x="718282" y="15049"/>
                    <a:pt x="745069" y="41835"/>
                  </a:cubicBezTo>
                  <a:cubicBezTo>
                    <a:pt x="771856" y="68622"/>
                    <a:pt x="786904" y="104952"/>
                    <a:pt x="786904" y="142834"/>
                  </a:cubicBezTo>
                  <a:lnTo>
                    <a:pt x="786904" y="669966"/>
                  </a:lnTo>
                  <a:cubicBezTo>
                    <a:pt x="786904" y="707848"/>
                    <a:pt x="771856" y="744178"/>
                    <a:pt x="745069" y="770965"/>
                  </a:cubicBezTo>
                  <a:cubicBezTo>
                    <a:pt x="718282" y="797751"/>
                    <a:pt x="681952" y="812800"/>
                    <a:pt x="644070" y="812800"/>
                  </a:cubicBezTo>
                  <a:lnTo>
                    <a:pt x="142834" y="812800"/>
                  </a:lnTo>
                  <a:cubicBezTo>
                    <a:pt x="104952" y="812800"/>
                    <a:pt x="68622" y="797751"/>
                    <a:pt x="41835" y="770965"/>
                  </a:cubicBezTo>
                  <a:cubicBezTo>
                    <a:pt x="15049" y="744178"/>
                    <a:pt x="0" y="707848"/>
                    <a:pt x="0" y="669966"/>
                  </a:cubicBezTo>
                  <a:lnTo>
                    <a:pt x="0" y="142834"/>
                  </a:lnTo>
                  <a:cubicBezTo>
                    <a:pt x="0" y="104952"/>
                    <a:pt x="15049" y="68622"/>
                    <a:pt x="41835" y="41835"/>
                  </a:cubicBezTo>
                  <a:cubicBezTo>
                    <a:pt x="68622" y="15049"/>
                    <a:pt x="104952" y="0"/>
                    <a:pt x="142834" y="0"/>
                  </a:cubicBezTo>
                  <a:close/>
                </a:path>
              </a:pathLst>
            </a:custGeom>
            <a:solidFill>
              <a:srgbClr val="FFA916"/>
            </a:solidFill>
          </p:spPr>
        </p:sp>
        <p:sp>
          <p:nvSpPr>
            <p:cNvPr id="23" name="TextBox 23"/>
            <p:cNvSpPr txBox="1"/>
            <p:nvPr/>
          </p:nvSpPr>
          <p:spPr>
            <a:xfrm>
              <a:off x="0" y="-57150"/>
              <a:ext cx="786904" cy="869950"/>
            </a:xfrm>
            <a:prstGeom prst="rect">
              <a:avLst/>
            </a:prstGeom>
          </p:spPr>
          <p:txBody>
            <a:bodyPr lIns="50800" tIns="50800" rIns="50800" bIns="50800" rtlCol="0" anchor="ctr"/>
            <a:lstStyle/>
            <a:p>
              <a:pPr algn="ctr">
                <a:lnSpc>
                  <a:spcPts val="2659"/>
                </a:lnSpc>
              </a:pPr>
              <a:endParaRPr/>
            </a:p>
          </p:txBody>
        </p:sp>
      </p:grpSp>
      <p:sp>
        <p:nvSpPr>
          <p:cNvPr id="24" name="AutoShape 24"/>
          <p:cNvSpPr/>
          <p:nvPr/>
        </p:nvSpPr>
        <p:spPr>
          <a:xfrm flipV="1">
            <a:off x="6916084" y="5190642"/>
            <a:ext cx="2129739" cy="750281"/>
          </a:xfrm>
          <a:prstGeom prst="line">
            <a:avLst/>
          </a:prstGeom>
          <a:ln w="38100" cap="flat">
            <a:solidFill>
              <a:srgbClr val="024A59"/>
            </a:solidFill>
            <a:prstDash val="solid"/>
            <a:headEnd type="none" w="sm" len="sm"/>
            <a:tailEnd type="none" w="sm" len="sm"/>
          </a:ln>
        </p:spPr>
      </p:sp>
      <p:sp>
        <p:nvSpPr>
          <p:cNvPr id="25" name="AutoShape 25"/>
          <p:cNvSpPr/>
          <p:nvPr/>
        </p:nvSpPr>
        <p:spPr>
          <a:xfrm>
            <a:off x="9045824" y="5190642"/>
            <a:ext cx="2061831" cy="750281"/>
          </a:xfrm>
          <a:prstGeom prst="line">
            <a:avLst/>
          </a:prstGeom>
          <a:ln w="38100" cap="flat">
            <a:solidFill>
              <a:srgbClr val="024A59"/>
            </a:solidFill>
            <a:prstDash val="solid"/>
            <a:headEnd type="none" w="sm" len="sm"/>
            <a:tailEnd type="none" w="sm" len="sm"/>
          </a:ln>
        </p:spPr>
      </p:sp>
      <p:sp>
        <p:nvSpPr>
          <p:cNvPr id="26" name="AutoShape 26"/>
          <p:cNvSpPr/>
          <p:nvPr/>
        </p:nvSpPr>
        <p:spPr>
          <a:xfrm>
            <a:off x="9045824" y="5190642"/>
            <a:ext cx="6275473" cy="750281"/>
          </a:xfrm>
          <a:prstGeom prst="line">
            <a:avLst/>
          </a:prstGeom>
          <a:ln w="38100" cap="flat">
            <a:solidFill>
              <a:srgbClr val="024A59"/>
            </a:solidFill>
            <a:prstDash val="solid"/>
            <a:headEnd type="none" w="sm" len="sm"/>
            <a:tailEnd type="none" w="sm" len="sm"/>
          </a:ln>
        </p:spPr>
      </p:sp>
      <p:sp>
        <p:nvSpPr>
          <p:cNvPr id="27" name="TextBox 27"/>
          <p:cNvSpPr txBox="1"/>
          <p:nvPr/>
        </p:nvSpPr>
        <p:spPr>
          <a:xfrm>
            <a:off x="3549245" y="772228"/>
            <a:ext cx="10099920" cy="1532203"/>
          </a:xfrm>
          <a:prstGeom prst="rect">
            <a:avLst/>
          </a:prstGeom>
        </p:spPr>
        <p:txBody>
          <a:bodyPr lIns="0" tIns="0" rIns="0" bIns="0" rtlCol="0" anchor="t">
            <a:spAutoFit/>
          </a:bodyPr>
          <a:lstStyle/>
          <a:p>
            <a:pPr algn="ctr">
              <a:lnSpc>
                <a:spcPts val="5834"/>
              </a:lnSpc>
            </a:pPr>
            <a:r>
              <a:rPr lang="en-US" sz="5073">
                <a:solidFill>
                  <a:srgbClr val="000000"/>
                </a:solidFill>
                <a:latin typeface="Poppins Bold"/>
                <a:ea typeface="Poppins Bold"/>
                <a:cs typeface="Poppins Bold"/>
                <a:sym typeface="Poppins Bold"/>
              </a:rPr>
              <a:t>Ilustrasi Sistem Informasi Manajamen Perusahaan</a:t>
            </a:r>
          </a:p>
        </p:txBody>
      </p:sp>
      <p:sp>
        <p:nvSpPr>
          <p:cNvPr id="28" name="AutoShape 28"/>
          <p:cNvSpPr/>
          <p:nvPr/>
        </p:nvSpPr>
        <p:spPr>
          <a:xfrm flipV="1">
            <a:off x="2966703" y="5190642"/>
            <a:ext cx="6079120" cy="663518"/>
          </a:xfrm>
          <a:prstGeom prst="line">
            <a:avLst/>
          </a:prstGeom>
          <a:ln w="38100" cap="flat">
            <a:solidFill>
              <a:srgbClr val="024A59"/>
            </a:solidFill>
            <a:prstDash val="solid"/>
            <a:headEnd type="none" w="sm" len="sm"/>
            <a:tailEnd type="none" w="sm" len="sm"/>
          </a:ln>
        </p:spPr>
      </p:sp>
      <p:sp>
        <p:nvSpPr>
          <p:cNvPr id="29" name="TextBox 29"/>
          <p:cNvSpPr txBox="1"/>
          <p:nvPr/>
        </p:nvSpPr>
        <p:spPr>
          <a:xfrm>
            <a:off x="4841730" y="3367096"/>
            <a:ext cx="8407205" cy="1266878"/>
          </a:xfrm>
          <a:prstGeom prst="rect">
            <a:avLst/>
          </a:prstGeom>
        </p:spPr>
        <p:txBody>
          <a:bodyPr lIns="0" tIns="0" rIns="0" bIns="0" rtlCol="0" anchor="t">
            <a:spAutoFit/>
          </a:bodyPr>
          <a:lstStyle/>
          <a:p>
            <a:pPr algn="ctr">
              <a:lnSpc>
                <a:spcPts val="4856"/>
              </a:lnSpc>
            </a:pPr>
            <a:r>
              <a:rPr lang="en-US" sz="4223">
                <a:solidFill>
                  <a:srgbClr val="000000"/>
                </a:solidFill>
                <a:latin typeface="Poppins"/>
                <a:ea typeface="Poppins"/>
                <a:cs typeface="Poppins"/>
                <a:sym typeface="Poppins"/>
              </a:rPr>
              <a:t>Sistem Informasi</a:t>
            </a:r>
          </a:p>
          <a:p>
            <a:pPr algn="ctr">
              <a:lnSpc>
                <a:spcPts val="4856"/>
              </a:lnSpc>
            </a:pPr>
            <a:r>
              <a:rPr lang="en-US" sz="4223">
                <a:solidFill>
                  <a:srgbClr val="000000"/>
                </a:solidFill>
                <a:latin typeface="Poppins"/>
                <a:ea typeface="Poppins"/>
                <a:cs typeface="Poppins"/>
                <a:sym typeface="Poppins"/>
              </a:rPr>
              <a:t>Manajamen Perusahaan</a:t>
            </a:r>
          </a:p>
        </p:txBody>
      </p:sp>
      <p:sp>
        <p:nvSpPr>
          <p:cNvPr id="30" name="TextBox 30"/>
          <p:cNvSpPr txBox="1"/>
          <p:nvPr/>
        </p:nvSpPr>
        <p:spPr>
          <a:xfrm>
            <a:off x="14185257" y="6704495"/>
            <a:ext cx="2228921" cy="1318603"/>
          </a:xfrm>
          <a:prstGeom prst="rect">
            <a:avLst/>
          </a:prstGeom>
        </p:spPr>
        <p:txBody>
          <a:bodyPr lIns="0" tIns="0" rIns="0" bIns="0" rtlCol="0" anchor="t">
            <a:spAutoFit/>
          </a:bodyPr>
          <a:lstStyle/>
          <a:p>
            <a:pPr algn="ctr">
              <a:lnSpc>
                <a:spcPts val="2575"/>
              </a:lnSpc>
            </a:pPr>
            <a:r>
              <a:rPr lang="en-US" sz="2239">
                <a:solidFill>
                  <a:srgbClr val="000000"/>
                </a:solidFill>
                <a:latin typeface="Poppins"/>
                <a:ea typeface="Poppins"/>
                <a:cs typeface="Poppins"/>
                <a:sym typeface="Poppins"/>
              </a:rPr>
              <a:t>Sistem Informasi</a:t>
            </a:r>
          </a:p>
          <a:p>
            <a:pPr algn="ctr">
              <a:lnSpc>
                <a:spcPts val="2575"/>
              </a:lnSpc>
            </a:pPr>
            <a:r>
              <a:rPr lang="en-US" sz="2239">
                <a:solidFill>
                  <a:srgbClr val="000000"/>
                </a:solidFill>
                <a:latin typeface="Poppins"/>
                <a:ea typeface="Poppins"/>
                <a:cs typeface="Poppins"/>
                <a:sym typeface="Poppins"/>
              </a:rPr>
              <a:t>Manajamen</a:t>
            </a:r>
          </a:p>
          <a:p>
            <a:pPr algn="ctr">
              <a:lnSpc>
                <a:spcPts val="2575"/>
              </a:lnSpc>
            </a:pPr>
            <a:r>
              <a:rPr lang="en-US" sz="2239">
                <a:solidFill>
                  <a:srgbClr val="000000"/>
                </a:solidFill>
                <a:latin typeface="Poppins"/>
                <a:ea typeface="Poppins"/>
                <a:cs typeface="Poppins"/>
                <a:sym typeface="Poppins"/>
              </a:rPr>
              <a:t>Pemasaran</a:t>
            </a:r>
          </a:p>
        </p:txBody>
      </p:sp>
      <p:sp>
        <p:nvSpPr>
          <p:cNvPr id="31" name="TextBox 31"/>
          <p:cNvSpPr txBox="1"/>
          <p:nvPr/>
        </p:nvSpPr>
        <p:spPr>
          <a:xfrm>
            <a:off x="5778052" y="6704495"/>
            <a:ext cx="2228921" cy="1318603"/>
          </a:xfrm>
          <a:prstGeom prst="rect">
            <a:avLst/>
          </a:prstGeom>
        </p:spPr>
        <p:txBody>
          <a:bodyPr lIns="0" tIns="0" rIns="0" bIns="0" rtlCol="0" anchor="t">
            <a:spAutoFit/>
          </a:bodyPr>
          <a:lstStyle/>
          <a:p>
            <a:pPr algn="ctr">
              <a:lnSpc>
                <a:spcPts val="2575"/>
              </a:lnSpc>
            </a:pPr>
            <a:r>
              <a:rPr lang="en-US" sz="2239">
                <a:solidFill>
                  <a:srgbClr val="000000"/>
                </a:solidFill>
                <a:latin typeface="Poppins"/>
                <a:ea typeface="Poppins"/>
                <a:cs typeface="Poppins"/>
                <a:sym typeface="Poppins"/>
              </a:rPr>
              <a:t>Sistem Informasi</a:t>
            </a:r>
          </a:p>
          <a:p>
            <a:pPr algn="ctr">
              <a:lnSpc>
                <a:spcPts val="2575"/>
              </a:lnSpc>
            </a:pPr>
            <a:r>
              <a:rPr lang="en-US" sz="2239">
                <a:solidFill>
                  <a:srgbClr val="000000"/>
                </a:solidFill>
                <a:latin typeface="Poppins"/>
                <a:ea typeface="Poppins"/>
                <a:cs typeface="Poppins"/>
                <a:sym typeface="Poppins"/>
              </a:rPr>
              <a:t>Manajamen</a:t>
            </a:r>
          </a:p>
          <a:p>
            <a:pPr algn="ctr">
              <a:lnSpc>
                <a:spcPts val="2575"/>
              </a:lnSpc>
            </a:pPr>
            <a:r>
              <a:rPr lang="en-US" sz="2239">
                <a:solidFill>
                  <a:srgbClr val="000000"/>
                </a:solidFill>
                <a:latin typeface="Poppins"/>
                <a:ea typeface="Poppins"/>
                <a:cs typeface="Poppins"/>
                <a:sym typeface="Poppins"/>
              </a:rPr>
              <a:t>Operasi</a:t>
            </a:r>
          </a:p>
        </p:txBody>
      </p:sp>
      <p:sp>
        <p:nvSpPr>
          <p:cNvPr id="32" name="TextBox 32"/>
          <p:cNvSpPr txBox="1"/>
          <p:nvPr/>
        </p:nvSpPr>
        <p:spPr>
          <a:xfrm>
            <a:off x="9993195" y="6704495"/>
            <a:ext cx="2228921" cy="1318603"/>
          </a:xfrm>
          <a:prstGeom prst="rect">
            <a:avLst/>
          </a:prstGeom>
        </p:spPr>
        <p:txBody>
          <a:bodyPr lIns="0" tIns="0" rIns="0" bIns="0" rtlCol="0" anchor="t">
            <a:spAutoFit/>
          </a:bodyPr>
          <a:lstStyle/>
          <a:p>
            <a:pPr algn="ctr">
              <a:lnSpc>
                <a:spcPts val="2575"/>
              </a:lnSpc>
            </a:pPr>
            <a:r>
              <a:rPr lang="en-US" sz="2239">
                <a:solidFill>
                  <a:srgbClr val="FFFFFF"/>
                </a:solidFill>
                <a:latin typeface="Poppins"/>
                <a:ea typeface="Poppins"/>
                <a:cs typeface="Poppins"/>
                <a:sym typeface="Poppins"/>
              </a:rPr>
              <a:t>Sistem Informasi</a:t>
            </a:r>
          </a:p>
          <a:p>
            <a:pPr algn="ctr">
              <a:lnSpc>
                <a:spcPts val="2575"/>
              </a:lnSpc>
            </a:pPr>
            <a:r>
              <a:rPr lang="en-US" sz="2239">
                <a:solidFill>
                  <a:srgbClr val="FFFFFF"/>
                </a:solidFill>
                <a:latin typeface="Poppins"/>
                <a:ea typeface="Poppins"/>
                <a:cs typeface="Poppins"/>
                <a:sym typeface="Poppins"/>
              </a:rPr>
              <a:t>Manajamen</a:t>
            </a:r>
          </a:p>
          <a:p>
            <a:pPr algn="ctr">
              <a:lnSpc>
                <a:spcPts val="2575"/>
              </a:lnSpc>
            </a:pPr>
            <a:r>
              <a:rPr lang="en-US" sz="2239">
                <a:solidFill>
                  <a:srgbClr val="FFFFFF"/>
                </a:solidFill>
                <a:latin typeface="Poppins"/>
                <a:ea typeface="Poppins"/>
                <a:cs typeface="Poppins"/>
                <a:sym typeface="Poppins"/>
              </a:rPr>
              <a:t>SDM</a:t>
            </a:r>
          </a:p>
        </p:txBody>
      </p:sp>
      <p:sp>
        <p:nvSpPr>
          <p:cNvPr id="33" name="Freeform 33"/>
          <p:cNvSpPr/>
          <p:nvPr/>
        </p:nvSpPr>
        <p:spPr>
          <a:xfrm rot="-5400000" flipH="1">
            <a:off x="16411377" y="-674598"/>
            <a:ext cx="2117840" cy="3264897"/>
          </a:xfrm>
          <a:custGeom>
            <a:avLst/>
            <a:gdLst/>
            <a:ahLst/>
            <a:cxnLst/>
            <a:rect l="l" t="t" r="r" b="b"/>
            <a:pathLst>
              <a:path w="2117840" h="3264897">
                <a:moveTo>
                  <a:pt x="2117840" y="0"/>
                </a:moveTo>
                <a:lnTo>
                  <a:pt x="0" y="0"/>
                </a:lnTo>
                <a:lnTo>
                  <a:pt x="0" y="3264897"/>
                </a:lnTo>
                <a:lnTo>
                  <a:pt x="2117840" y="3264897"/>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4" name="TextBox 34"/>
          <p:cNvSpPr txBox="1"/>
          <p:nvPr/>
        </p:nvSpPr>
        <p:spPr>
          <a:xfrm>
            <a:off x="1852243" y="6617732"/>
            <a:ext cx="2228921" cy="1318603"/>
          </a:xfrm>
          <a:prstGeom prst="rect">
            <a:avLst/>
          </a:prstGeom>
        </p:spPr>
        <p:txBody>
          <a:bodyPr lIns="0" tIns="0" rIns="0" bIns="0" rtlCol="0" anchor="t">
            <a:spAutoFit/>
          </a:bodyPr>
          <a:lstStyle/>
          <a:p>
            <a:pPr algn="ctr">
              <a:lnSpc>
                <a:spcPts val="2575"/>
              </a:lnSpc>
            </a:pPr>
            <a:r>
              <a:rPr lang="en-US" sz="2239">
                <a:solidFill>
                  <a:srgbClr val="FFFFFF"/>
                </a:solidFill>
                <a:latin typeface="Poppins"/>
                <a:ea typeface="Poppins"/>
                <a:cs typeface="Poppins"/>
                <a:sym typeface="Poppins"/>
              </a:rPr>
              <a:t>Sistem Informasi</a:t>
            </a:r>
          </a:p>
          <a:p>
            <a:pPr algn="ctr">
              <a:lnSpc>
                <a:spcPts val="2575"/>
              </a:lnSpc>
            </a:pPr>
            <a:r>
              <a:rPr lang="en-US" sz="2239">
                <a:solidFill>
                  <a:srgbClr val="FFFFFF"/>
                </a:solidFill>
                <a:latin typeface="Poppins"/>
                <a:ea typeface="Poppins"/>
                <a:cs typeface="Poppins"/>
                <a:sym typeface="Poppins"/>
              </a:rPr>
              <a:t>Manajamen</a:t>
            </a:r>
          </a:p>
          <a:p>
            <a:pPr algn="ctr">
              <a:lnSpc>
                <a:spcPts val="2575"/>
              </a:lnSpc>
            </a:pPr>
            <a:r>
              <a:rPr lang="en-US" sz="2239">
                <a:solidFill>
                  <a:srgbClr val="FFFFFF"/>
                </a:solidFill>
                <a:latin typeface="Poppins"/>
                <a:ea typeface="Poppins"/>
                <a:cs typeface="Poppins"/>
                <a:sym typeface="Poppins"/>
              </a:rPr>
              <a:t>Keuangan</a:t>
            </a:r>
          </a:p>
        </p:txBody>
      </p:sp>
      <p:sp>
        <p:nvSpPr>
          <p:cNvPr id="35" name="TextBox 35"/>
          <p:cNvSpPr txBox="1"/>
          <p:nvPr/>
        </p:nvSpPr>
        <p:spPr>
          <a:xfrm>
            <a:off x="1752249" y="9258300"/>
            <a:ext cx="4518374" cy="228847"/>
          </a:xfrm>
          <a:prstGeom prst="rect">
            <a:avLst/>
          </a:prstGeom>
        </p:spPr>
        <p:txBody>
          <a:bodyPr lIns="0" tIns="0" rIns="0" bIns="0" rtlCol="0" anchor="t">
            <a:spAutoFit/>
          </a:bodyPr>
          <a:lstStyle/>
          <a:p>
            <a:pPr algn="l">
              <a:lnSpc>
                <a:spcPts val="1769"/>
              </a:lnSpc>
            </a:pPr>
            <a:r>
              <a:rPr lang="en-US" sz="1538">
                <a:solidFill>
                  <a:srgbClr val="000000"/>
                </a:solidFill>
                <a:latin typeface="Poppins"/>
                <a:ea typeface="Poppins"/>
                <a:cs typeface="Poppins"/>
                <a:sym typeface="Poppins"/>
              </a:rPr>
              <a:t>SSumber : Modifikasi dari Raymond (2001:332)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0771853" y="2603374"/>
            <a:ext cx="6011197" cy="6959111"/>
            <a:chOff x="0" y="0"/>
            <a:chExt cx="1583196" cy="1832852"/>
          </a:xfrm>
        </p:grpSpPr>
        <p:sp>
          <p:nvSpPr>
            <p:cNvPr id="11" name="Freeform 11"/>
            <p:cNvSpPr/>
            <p:nvPr/>
          </p:nvSpPr>
          <p:spPr>
            <a:xfrm>
              <a:off x="0" y="0"/>
              <a:ext cx="1583196" cy="1832852"/>
            </a:xfrm>
            <a:custGeom>
              <a:avLst/>
              <a:gdLst/>
              <a:ahLst/>
              <a:cxnLst/>
              <a:rect l="l" t="t" r="r" b="b"/>
              <a:pathLst>
                <a:path w="1583196" h="1832852">
                  <a:moveTo>
                    <a:pt x="0" y="0"/>
                  </a:moveTo>
                  <a:lnTo>
                    <a:pt x="1583196" y="0"/>
                  </a:lnTo>
                  <a:lnTo>
                    <a:pt x="1583196" y="1832852"/>
                  </a:lnTo>
                  <a:lnTo>
                    <a:pt x="0" y="1832852"/>
                  </a:lnTo>
                  <a:close/>
                </a:path>
              </a:pathLst>
            </a:custGeom>
            <a:solidFill>
              <a:srgbClr val="024A59"/>
            </a:solidFill>
          </p:spPr>
        </p:sp>
        <p:sp>
          <p:nvSpPr>
            <p:cNvPr id="12" name="TextBox 12"/>
            <p:cNvSpPr txBox="1"/>
            <p:nvPr/>
          </p:nvSpPr>
          <p:spPr>
            <a:xfrm>
              <a:off x="0" y="-57150"/>
              <a:ext cx="1583196" cy="189000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994449" y="3802626"/>
            <a:ext cx="5545515" cy="1095068"/>
            <a:chOff x="0" y="0"/>
            <a:chExt cx="1460547" cy="288413"/>
          </a:xfrm>
        </p:grpSpPr>
        <p:sp>
          <p:nvSpPr>
            <p:cNvPr id="14" name="Freeform 14"/>
            <p:cNvSpPr/>
            <p:nvPr/>
          </p:nvSpPr>
          <p:spPr>
            <a:xfrm>
              <a:off x="0" y="0"/>
              <a:ext cx="1460547" cy="288413"/>
            </a:xfrm>
            <a:custGeom>
              <a:avLst/>
              <a:gdLst/>
              <a:ahLst/>
              <a:cxnLst/>
              <a:rect l="l" t="t" r="r" b="b"/>
              <a:pathLst>
                <a:path w="1460547" h="288413">
                  <a:moveTo>
                    <a:pt x="0" y="0"/>
                  </a:moveTo>
                  <a:lnTo>
                    <a:pt x="1460547" y="0"/>
                  </a:lnTo>
                  <a:lnTo>
                    <a:pt x="1460547" y="288413"/>
                  </a:lnTo>
                  <a:lnTo>
                    <a:pt x="0" y="288413"/>
                  </a:lnTo>
                  <a:close/>
                </a:path>
              </a:pathLst>
            </a:custGeom>
            <a:solidFill>
              <a:srgbClr val="FFA916"/>
            </a:solidFill>
          </p:spPr>
        </p:sp>
        <p:sp>
          <p:nvSpPr>
            <p:cNvPr id="15" name="TextBox 15"/>
            <p:cNvSpPr txBox="1"/>
            <p:nvPr/>
          </p:nvSpPr>
          <p:spPr>
            <a:xfrm>
              <a:off x="0" y="-57150"/>
              <a:ext cx="1460547" cy="34556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994449" y="5107232"/>
            <a:ext cx="5545515" cy="1095068"/>
            <a:chOff x="0" y="0"/>
            <a:chExt cx="1460547" cy="288413"/>
          </a:xfrm>
        </p:grpSpPr>
        <p:sp>
          <p:nvSpPr>
            <p:cNvPr id="17" name="Freeform 17"/>
            <p:cNvSpPr/>
            <p:nvPr/>
          </p:nvSpPr>
          <p:spPr>
            <a:xfrm>
              <a:off x="0" y="0"/>
              <a:ext cx="1460547" cy="288413"/>
            </a:xfrm>
            <a:custGeom>
              <a:avLst/>
              <a:gdLst/>
              <a:ahLst/>
              <a:cxnLst/>
              <a:rect l="l" t="t" r="r" b="b"/>
              <a:pathLst>
                <a:path w="1460547" h="288413">
                  <a:moveTo>
                    <a:pt x="0" y="0"/>
                  </a:moveTo>
                  <a:lnTo>
                    <a:pt x="1460547" y="0"/>
                  </a:lnTo>
                  <a:lnTo>
                    <a:pt x="1460547" y="288413"/>
                  </a:lnTo>
                  <a:lnTo>
                    <a:pt x="0" y="288413"/>
                  </a:lnTo>
                  <a:close/>
                </a:path>
              </a:pathLst>
            </a:custGeom>
            <a:solidFill>
              <a:srgbClr val="FFA916"/>
            </a:solidFill>
          </p:spPr>
        </p:sp>
        <p:sp>
          <p:nvSpPr>
            <p:cNvPr id="18" name="TextBox 18"/>
            <p:cNvSpPr txBox="1"/>
            <p:nvPr/>
          </p:nvSpPr>
          <p:spPr>
            <a:xfrm>
              <a:off x="0" y="-57150"/>
              <a:ext cx="1460547" cy="345563"/>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994449" y="6411838"/>
            <a:ext cx="5545515" cy="1095068"/>
            <a:chOff x="0" y="0"/>
            <a:chExt cx="1460547" cy="288413"/>
          </a:xfrm>
        </p:grpSpPr>
        <p:sp>
          <p:nvSpPr>
            <p:cNvPr id="20" name="Freeform 20"/>
            <p:cNvSpPr/>
            <p:nvPr/>
          </p:nvSpPr>
          <p:spPr>
            <a:xfrm>
              <a:off x="0" y="0"/>
              <a:ext cx="1460547" cy="288413"/>
            </a:xfrm>
            <a:custGeom>
              <a:avLst/>
              <a:gdLst/>
              <a:ahLst/>
              <a:cxnLst/>
              <a:rect l="l" t="t" r="r" b="b"/>
              <a:pathLst>
                <a:path w="1460547" h="288413">
                  <a:moveTo>
                    <a:pt x="0" y="0"/>
                  </a:moveTo>
                  <a:lnTo>
                    <a:pt x="1460547" y="0"/>
                  </a:lnTo>
                  <a:lnTo>
                    <a:pt x="1460547" y="288413"/>
                  </a:lnTo>
                  <a:lnTo>
                    <a:pt x="0" y="288413"/>
                  </a:lnTo>
                  <a:close/>
                </a:path>
              </a:pathLst>
            </a:custGeom>
            <a:solidFill>
              <a:srgbClr val="FFA916"/>
            </a:solidFill>
          </p:spPr>
        </p:sp>
        <p:sp>
          <p:nvSpPr>
            <p:cNvPr id="21" name="TextBox 21"/>
            <p:cNvSpPr txBox="1"/>
            <p:nvPr/>
          </p:nvSpPr>
          <p:spPr>
            <a:xfrm>
              <a:off x="0" y="-57150"/>
              <a:ext cx="1460547" cy="345563"/>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0994449" y="7716444"/>
            <a:ext cx="5545515" cy="1095068"/>
            <a:chOff x="0" y="0"/>
            <a:chExt cx="1460547" cy="288413"/>
          </a:xfrm>
        </p:grpSpPr>
        <p:sp>
          <p:nvSpPr>
            <p:cNvPr id="23" name="Freeform 23"/>
            <p:cNvSpPr/>
            <p:nvPr/>
          </p:nvSpPr>
          <p:spPr>
            <a:xfrm>
              <a:off x="0" y="0"/>
              <a:ext cx="1460547" cy="288413"/>
            </a:xfrm>
            <a:custGeom>
              <a:avLst/>
              <a:gdLst/>
              <a:ahLst/>
              <a:cxnLst/>
              <a:rect l="l" t="t" r="r" b="b"/>
              <a:pathLst>
                <a:path w="1460547" h="288413">
                  <a:moveTo>
                    <a:pt x="0" y="0"/>
                  </a:moveTo>
                  <a:lnTo>
                    <a:pt x="1460547" y="0"/>
                  </a:lnTo>
                  <a:lnTo>
                    <a:pt x="1460547" y="288413"/>
                  </a:lnTo>
                  <a:lnTo>
                    <a:pt x="0" y="288413"/>
                  </a:lnTo>
                  <a:close/>
                </a:path>
              </a:pathLst>
            </a:custGeom>
            <a:solidFill>
              <a:srgbClr val="FFA916"/>
            </a:solidFill>
          </p:spPr>
        </p:sp>
        <p:sp>
          <p:nvSpPr>
            <p:cNvPr id="24" name="TextBox 24"/>
            <p:cNvSpPr txBox="1"/>
            <p:nvPr/>
          </p:nvSpPr>
          <p:spPr>
            <a:xfrm>
              <a:off x="0" y="-57150"/>
              <a:ext cx="1460547" cy="345563"/>
            </a:xfrm>
            <a:prstGeom prst="rect">
              <a:avLst/>
            </a:prstGeom>
          </p:spPr>
          <p:txBody>
            <a:bodyPr lIns="50800" tIns="50800" rIns="50800" bIns="50800" rtlCol="0" anchor="ctr"/>
            <a:lstStyle/>
            <a:p>
              <a:pPr algn="ctr">
                <a:lnSpc>
                  <a:spcPts val="2659"/>
                </a:lnSpc>
              </a:pPr>
              <a:endParaRPr/>
            </a:p>
          </p:txBody>
        </p:sp>
      </p:grpSp>
      <p:sp>
        <p:nvSpPr>
          <p:cNvPr id="25" name="AutoShape 25"/>
          <p:cNvSpPr/>
          <p:nvPr/>
        </p:nvSpPr>
        <p:spPr>
          <a:xfrm flipH="1">
            <a:off x="7235645" y="5805482"/>
            <a:ext cx="3090716" cy="0"/>
          </a:xfrm>
          <a:prstGeom prst="line">
            <a:avLst/>
          </a:prstGeom>
          <a:ln w="38100" cap="flat">
            <a:solidFill>
              <a:srgbClr val="000000"/>
            </a:solidFill>
            <a:prstDash val="solid"/>
            <a:headEnd type="none" w="sm" len="sm"/>
            <a:tailEnd type="triangle" w="lg" len="med"/>
          </a:ln>
        </p:spPr>
      </p:sp>
      <p:grpSp>
        <p:nvGrpSpPr>
          <p:cNvPr id="26" name="Group 26"/>
          <p:cNvGrpSpPr/>
          <p:nvPr/>
        </p:nvGrpSpPr>
        <p:grpSpPr>
          <a:xfrm>
            <a:off x="2368800" y="4977015"/>
            <a:ext cx="4552229" cy="1316371"/>
            <a:chOff x="0" y="0"/>
            <a:chExt cx="1270429" cy="367371"/>
          </a:xfrm>
        </p:grpSpPr>
        <p:sp>
          <p:nvSpPr>
            <p:cNvPr id="27" name="Freeform 27"/>
            <p:cNvSpPr/>
            <p:nvPr/>
          </p:nvSpPr>
          <p:spPr>
            <a:xfrm>
              <a:off x="0" y="0"/>
              <a:ext cx="1270429" cy="367371"/>
            </a:xfrm>
            <a:custGeom>
              <a:avLst/>
              <a:gdLst/>
              <a:ahLst/>
              <a:cxnLst/>
              <a:rect l="l" t="t" r="r" b="b"/>
              <a:pathLst>
                <a:path w="1270429" h="367371">
                  <a:moveTo>
                    <a:pt x="86735" y="0"/>
                  </a:moveTo>
                  <a:lnTo>
                    <a:pt x="1183694" y="0"/>
                  </a:lnTo>
                  <a:cubicBezTo>
                    <a:pt x="1231596" y="0"/>
                    <a:pt x="1270429" y="38833"/>
                    <a:pt x="1270429" y="86735"/>
                  </a:cubicBezTo>
                  <a:lnTo>
                    <a:pt x="1270429" y="280636"/>
                  </a:lnTo>
                  <a:cubicBezTo>
                    <a:pt x="1270429" y="328538"/>
                    <a:pt x="1231596" y="367371"/>
                    <a:pt x="1183694" y="367371"/>
                  </a:cubicBezTo>
                  <a:lnTo>
                    <a:pt x="86735" y="367371"/>
                  </a:lnTo>
                  <a:cubicBezTo>
                    <a:pt x="38833" y="367371"/>
                    <a:pt x="0" y="328538"/>
                    <a:pt x="0" y="280636"/>
                  </a:cubicBezTo>
                  <a:lnTo>
                    <a:pt x="0" y="86735"/>
                  </a:lnTo>
                  <a:cubicBezTo>
                    <a:pt x="0" y="38833"/>
                    <a:pt x="38833" y="0"/>
                    <a:pt x="86735" y="0"/>
                  </a:cubicBezTo>
                  <a:close/>
                </a:path>
              </a:pathLst>
            </a:custGeom>
            <a:solidFill>
              <a:srgbClr val="FFA916"/>
            </a:solidFill>
          </p:spPr>
        </p:sp>
        <p:sp>
          <p:nvSpPr>
            <p:cNvPr id="28" name="TextBox 28"/>
            <p:cNvSpPr txBox="1"/>
            <p:nvPr/>
          </p:nvSpPr>
          <p:spPr>
            <a:xfrm>
              <a:off x="0" y="-57150"/>
              <a:ext cx="1270429" cy="424521"/>
            </a:xfrm>
            <a:prstGeom prst="rect">
              <a:avLst/>
            </a:prstGeom>
          </p:spPr>
          <p:txBody>
            <a:bodyPr lIns="50800" tIns="50800" rIns="50800" bIns="50800" rtlCol="0" anchor="ctr"/>
            <a:lstStyle/>
            <a:p>
              <a:pPr algn="ctr">
                <a:lnSpc>
                  <a:spcPts val="2659"/>
                </a:lnSpc>
              </a:pPr>
              <a:endParaRPr/>
            </a:p>
          </p:txBody>
        </p:sp>
      </p:grpSp>
      <p:sp>
        <p:nvSpPr>
          <p:cNvPr id="29" name="AutoShape 29"/>
          <p:cNvSpPr/>
          <p:nvPr/>
        </p:nvSpPr>
        <p:spPr>
          <a:xfrm>
            <a:off x="4626937" y="4013064"/>
            <a:ext cx="0" cy="691854"/>
          </a:xfrm>
          <a:prstGeom prst="line">
            <a:avLst/>
          </a:prstGeom>
          <a:ln w="38100" cap="flat">
            <a:solidFill>
              <a:srgbClr val="000000"/>
            </a:solidFill>
            <a:prstDash val="solid"/>
            <a:headEnd type="none" w="sm" len="sm"/>
            <a:tailEnd type="triangle" w="lg" len="med"/>
          </a:ln>
        </p:spPr>
      </p:sp>
      <p:sp>
        <p:nvSpPr>
          <p:cNvPr id="30" name="AutoShape 30"/>
          <p:cNvSpPr/>
          <p:nvPr/>
        </p:nvSpPr>
        <p:spPr>
          <a:xfrm>
            <a:off x="4626937" y="6605645"/>
            <a:ext cx="0" cy="691854"/>
          </a:xfrm>
          <a:prstGeom prst="line">
            <a:avLst/>
          </a:prstGeom>
          <a:ln w="38100" cap="flat">
            <a:solidFill>
              <a:srgbClr val="000000"/>
            </a:solidFill>
            <a:prstDash val="solid"/>
            <a:headEnd type="none" w="sm" len="sm"/>
            <a:tailEnd type="triangle" w="lg" len="med"/>
          </a:ln>
        </p:spPr>
      </p:sp>
      <p:grpSp>
        <p:nvGrpSpPr>
          <p:cNvPr id="31" name="Group 31"/>
          <p:cNvGrpSpPr/>
          <p:nvPr/>
        </p:nvGrpSpPr>
        <p:grpSpPr>
          <a:xfrm>
            <a:off x="2996910" y="7463699"/>
            <a:ext cx="3010862" cy="1228449"/>
            <a:chOff x="0" y="0"/>
            <a:chExt cx="840267" cy="342834"/>
          </a:xfrm>
        </p:grpSpPr>
        <p:sp>
          <p:nvSpPr>
            <p:cNvPr id="32" name="Freeform 32"/>
            <p:cNvSpPr/>
            <p:nvPr/>
          </p:nvSpPr>
          <p:spPr>
            <a:xfrm>
              <a:off x="0" y="0"/>
              <a:ext cx="840267" cy="342834"/>
            </a:xfrm>
            <a:custGeom>
              <a:avLst/>
              <a:gdLst/>
              <a:ahLst/>
              <a:cxnLst/>
              <a:rect l="l" t="t" r="r" b="b"/>
              <a:pathLst>
                <a:path w="840267" h="342834">
                  <a:moveTo>
                    <a:pt x="420133" y="0"/>
                  </a:moveTo>
                  <a:cubicBezTo>
                    <a:pt x="188100" y="0"/>
                    <a:pt x="0" y="76746"/>
                    <a:pt x="0" y="171417"/>
                  </a:cubicBezTo>
                  <a:cubicBezTo>
                    <a:pt x="0" y="266088"/>
                    <a:pt x="188100" y="342834"/>
                    <a:pt x="420133" y="342834"/>
                  </a:cubicBezTo>
                  <a:cubicBezTo>
                    <a:pt x="652166" y="342834"/>
                    <a:pt x="840267" y="266088"/>
                    <a:pt x="840267" y="171417"/>
                  </a:cubicBezTo>
                  <a:cubicBezTo>
                    <a:pt x="840267" y="76746"/>
                    <a:pt x="652166" y="0"/>
                    <a:pt x="420133" y="0"/>
                  </a:cubicBezTo>
                  <a:close/>
                </a:path>
              </a:pathLst>
            </a:custGeom>
            <a:solidFill>
              <a:srgbClr val="FFA916"/>
            </a:solidFill>
          </p:spPr>
        </p:sp>
        <p:sp>
          <p:nvSpPr>
            <p:cNvPr id="33" name="TextBox 33"/>
            <p:cNvSpPr txBox="1"/>
            <p:nvPr/>
          </p:nvSpPr>
          <p:spPr>
            <a:xfrm>
              <a:off x="78775" y="-25009"/>
              <a:ext cx="682717" cy="335702"/>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2402389" y="1000125"/>
            <a:ext cx="9253016" cy="1430292"/>
          </a:xfrm>
          <a:prstGeom prst="rect">
            <a:avLst/>
          </a:prstGeom>
        </p:spPr>
        <p:txBody>
          <a:bodyPr lIns="0" tIns="0" rIns="0" bIns="0" rtlCol="0" anchor="t">
            <a:spAutoFit/>
          </a:bodyPr>
          <a:lstStyle/>
          <a:p>
            <a:pPr algn="l">
              <a:lnSpc>
                <a:spcPts val="5439"/>
              </a:lnSpc>
            </a:pPr>
            <a:r>
              <a:rPr lang="en-US" sz="4729">
                <a:solidFill>
                  <a:srgbClr val="000000"/>
                </a:solidFill>
                <a:latin typeface="Poppins Bold"/>
                <a:ea typeface="Poppins Bold"/>
                <a:cs typeface="Poppins Bold"/>
                <a:sym typeface="Poppins Bold"/>
              </a:rPr>
              <a:t>SIM Berbasis Komputer untuk Pemecahan Masalah</a:t>
            </a:r>
          </a:p>
        </p:txBody>
      </p:sp>
      <p:sp>
        <p:nvSpPr>
          <p:cNvPr id="35" name="TextBox 35"/>
          <p:cNvSpPr txBox="1"/>
          <p:nvPr/>
        </p:nvSpPr>
        <p:spPr>
          <a:xfrm>
            <a:off x="11343358" y="2862966"/>
            <a:ext cx="4847697" cy="730110"/>
          </a:xfrm>
          <a:prstGeom prst="rect">
            <a:avLst/>
          </a:prstGeom>
        </p:spPr>
        <p:txBody>
          <a:bodyPr lIns="0" tIns="0" rIns="0" bIns="0" rtlCol="0" anchor="t">
            <a:spAutoFit/>
          </a:bodyPr>
          <a:lstStyle/>
          <a:p>
            <a:pPr algn="ctr">
              <a:lnSpc>
                <a:spcPts val="2849"/>
              </a:lnSpc>
            </a:pPr>
            <a:r>
              <a:rPr lang="en-US" sz="2477">
                <a:solidFill>
                  <a:srgbClr val="FFFFFF"/>
                </a:solidFill>
                <a:latin typeface="Poppins"/>
                <a:ea typeface="Poppins"/>
                <a:cs typeface="Poppins"/>
                <a:sym typeface="Poppins"/>
              </a:rPr>
              <a:t>Sistem Informasi berbasi Komputer</a:t>
            </a:r>
          </a:p>
        </p:txBody>
      </p:sp>
      <p:sp>
        <p:nvSpPr>
          <p:cNvPr id="36" name="TextBox 36"/>
          <p:cNvSpPr txBox="1"/>
          <p:nvPr/>
        </p:nvSpPr>
        <p:spPr>
          <a:xfrm>
            <a:off x="11343358" y="4158047"/>
            <a:ext cx="4847697" cy="377685"/>
          </a:xfrm>
          <a:prstGeom prst="rect">
            <a:avLst/>
          </a:prstGeom>
        </p:spPr>
        <p:txBody>
          <a:bodyPr lIns="0" tIns="0" rIns="0" bIns="0" rtlCol="0" anchor="t">
            <a:spAutoFit/>
          </a:bodyPr>
          <a:lstStyle/>
          <a:p>
            <a:pPr algn="ctr">
              <a:lnSpc>
                <a:spcPts val="2849"/>
              </a:lnSpc>
            </a:pPr>
            <a:r>
              <a:rPr lang="en-US" sz="2477">
                <a:solidFill>
                  <a:srgbClr val="000000"/>
                </a:solidFill>
                <a:latin typeface="Poppins"/>
                <a:ea typeface="Poppins"/>
                <a:cs typeface="Poppins"/>
                <a:sym typeface="Poppins"/>
              </a:rPr>
              <a:t>Sistem Informasi Akuntansi</a:t>
            </a:r>
          </a:p>
        </p:txBody>
      </p:sp>
      <p:sp>
        <p:nvSpPr>
          <p:cNvPr id="37" name="TextBox 37"/>
          <p:cNvSpPr txBox="1"/>
          <p:nvPr/>
        </p:nvSpPr>
        <p:spPr>
          <a:xfrm>
            <a:off x="11353603" y="5461161"/>
            <a:ext cx="4847697" cy="377685"/>
          </a:xfrm>
          <a:prstGeom prst="rect">
            <a:avLst/>
          </a:prstGeom>
        </p:spPr>
        <p:txBody>
          <a:bodyPr lIns="0" tIns="0" rIns="0" bIns="0" rtlCol="0" anchor="t">
            <a:spAutoFit/>
          </a:bodyPr>
          <a:lstStyle/>
          <a:p>
            <a:pPr algn="ctr">
              <a:lnSpc>
                <a:spcPts val="2849"/>
              </a:lnSpc>
            </a:pPr>
            <a:r>
              <a:rPr lang="en-US" sz="2477">
                <a:solidFill>
                  <a:srgbClr val="000000"/>
                </a:solidFill>
                <a:latin typeface="Poppins"/>
                <a:ea typeface="Poppins"/>
                <a:cs typeface="Poppins"/>
                <a:sym typeface="Poppins"/>
              </a:rPr>
              <a:t>Sistem Informasi Manajemen</a:t>
            </a:r>
          </a:p>
        </p:txBody>
      </p:sp>
      <p:sp>
        <p:nvSpPr>
          <p:cNvPr id="38" name="TextBox 38"/>
          <p:cNvSpPr txBox="1"/>
          <p:nvPr/>
        </p:nvSpPr>
        <p:spPr>
          <a:xfrm>
            <a:off x="11510506" y="6548196"/>
            <a:ext cx="4847697" cy="730110"/>
          </a:xfrm>
          <a:prstGeom prst="rect">
            <a:avLst/>
          </a:prstGeom>
        </p:spPr>
        <p:txBody>
          <a:bodyPr lIns="0" tIns="0" rIns="0" bIns="0" rtlCol="0" anchor="t">
            <a:spAutoFit/>
          </a:bodyPr>
          <a:lstStyle/>
          <a:p>
            <a:pPr algn="ctr">
              <a:lnSpc>
                <a:spcPts val="2849"/>
              </a:lnSpc>
            </a:pPr>
            <a:r>
              <a:rPr lang="en-US" sz="2477">
                <a:solidFill>
                  <a:srgbClr val="000000"/>
                </a:solidFill>
                <a:latin typeface="Poppins"/>
                <a:ea typeface="Poppins"/>
                <a:cs typeface="Poppins"/>
                <a:sym typeface="Poppins"/>
              </a:rPr>
              <a:t>Sistem Pendukung Keputusan</a:t>
            </a:r>
          </a:p>
          <a:p>
            <a:pPr algn="ctr">
              <a:lnSpc>
                <a:spcPts val="2849"/>
              </a:lnSpc>
            </a:pPr>
            <a:r>
              <a:rPr lang="en-US" sz="2477">
                <a:solidFill>
                  <a:srgbClr val="000000"/>
                </a:solidFill>
                <a:latin typeface="Poppins"/>
                <a:ea typeface="Poppins"/>
                <a:cs typeface="Poppins"/>
                <a:sym typeface="Poppins"/>
              </a:rPr>
              <a:t>(SPK/DSS)</a:t>
            </a:r>
          </a:p>
        </p:txBody>
      </p:sp>
      <p:sp>
        <p:nvSpPr>
          <p:cNvPr id="39" name="TextBox 39"/>
          <p:cNvSpPr txBox="1"/>
          <p:nvPr/>
        </p:nvSpPr>
        <p:spPr>
          <a:xfrm>
            <a:off x="11655405" y="7894161"/>
            <a:ext cx="4847697" cy="730110"/>
          </a:xfrm>
          <a:prstGeom prst="rect">
            <a:avLst/>
          </a:prstGeom>
        </p:spPr>
        <p:txBody>
          <a:bodyPr lIns="0" tIns="0" rIns="0" bIns="0" rtlCol="0" anchor="t">
            <a:spAutoFit/>
          </a:bodyPr>
          <a:lstStyle/>
          <a:p>
            <a:pPr algn="ctr">
              <a:lnSpc>
                <a:spcPts val="2849"/>
              </a:lnSpc>
            </a:pPr>
            <a:r>
              <a:rPr lang="en-US" sz="2477">
                <a:solidFill>
                  <a:srgbClr val="000000"/>
                </a:solidFill>
                <a:latin typeface="Poppins"/>
                <a:ea typeface="Poppins"/>
                <a:cs typeface="Poppins"/>
                <a:sym typeface="Poppins"/>
              </a:rPr>
              <a:t>Sistem Berbasis </a:t>
            </a:r>
          </a:p>
          <a:p>
            <a:pPr algn="ctr">
              <a:lnSpc>
                <a:spcPts val="2849"/>
              </a:lnSpc>
            </a:pPr>
            <a:r>
              <a:rPr lang="en-US" sz="2477">
                <a:solidFill>
                  <a:srgbClr val="000000"/>
                </a:solidFill>
                <a:latin typeface="Poppins"/>
                <a:ea typeface="Poppins"/>
                <a:cs typeface="Poppins"/>
                <a:sym typeface="Poppins"/>
              </a:rPr>
              <a:t>Pengetahuan</a:t>
            </a:r>
          </a:p>
        </p:txBody>
      </p:sp>
      <p:sp>
        <p:nvSpPr>
          <p:cNvPr id="40" name="TextBox 40"/>
          <p:cNvSpPr txBox="1"/>
          <p:nvPr/>
        </p:nvSpPr>
        <p:spPr>
          <a:xfrm>
            <a:off x="7682811" y="5194053"/>
            <a:ext cx="2196384" cy="441148"/>
          </a:xfrm>
          <a:prstGeom prst="rect">
            <a:avLst/>
          </a:prstGeom>
        </p:spPr>
        <p:txBody>
          <a:bodyPr lIns="0" tIns="0" rIns="0" bIns="0" rtlCol="0" anchor="t">
            <a:spAutoFit/>
          </a:bodyPr>
          <a:lstStyle/>
          <a:p>
            <a:pPr algn="ctr">
              <a:lnSpc>
                <a:spcPts val="3340"/>
              </a:lnSpc>
            </a:pPr>
            <a:r>
              <a:rPr lang="en-US" sz="2905">
                <a:solidFill>
                  <a:srgbClr val="000000"/>
                </a:solidFill>
                <a:latin typeface="Poppins Bold"/>
                <a:ea typeface="Poppins Bold"/>
                <a:cs typeface="Poppins Bold"/>
                <a:sym typeface="Poppins Bold"/>
              </a:rPr>
              <a:t>Informasi</a:t>
            </a:r>
          </a:p>
        </p:txBody>
      </p:sp>
      <p:sp>
        <p:nvSpPr>
          <p:cNvPr id="41" name="TextBox 41"/>
          <p:cNvSpPr txBox="1"/>
          <p:nvPr/>
        </p:nvSpPr>
        <p:spPr>
          <a:xfrm>
            <a:off x="2996910" y="5364334"/>
            <a:ext cx="3715086" cy="441148"/>
          </a:xfrm>
          <a:prstGeom prst="rect">
            <a:avLst/>
          </a:prstGeom>
        </p:spPr>
        <p:txBody>
          <a:bodyPr lIns="0" tIns="0" rIns="0" bIns="0" rtlCol="0" anchor="t">
            <a:spAutoFit/>
          </a:bodyPr>
          <a:lstStyle/>
          <a:p>
            <a:pPr algn="ctr">
              <a:lnSpc>
                <a:spcPts val="3340"/>
              </a:lnSpc>
            </a:pPr>
            <a:r>
              <a:rPr lang="en-US" sz="2905">
                <a:solidFill>
                  <a:srgbClr val="000000"/>
                </a:solidFill>
                <a:latin typeface="Poppins Bold"/>
                <a:ea typeface="Poppins Bold"/>
                <a:cs typeface="Poppins Bold"/>
                <a:sym typeface="Poppins Bold"/>
              </a:rPr>
              <a:t>Desicion Making</a:t>
            </a:r>
          </a:p>
        </p:txBody>
      </p:sp>
      <p:sp>
        <p:nvSpPr>
          <p:cNvPr id="42" name="TextBox 42"/>
          <p:cNvSpPr txBox="1"/>
          <p:nvPr/>
        </p:nvSpPr>
        <p:spPr>
          <a:xfrm>
            <a:off x="2787372" y="3464187"/>
            <a:ext cx="3715086" cy="441148"/>
          </a:xfrm>
          <a:prstGeom prst="rect">
            <a:avLst/>
          </a:prstGeom>
        </p:spPr>
        <p:txBody>
          <a:bodyPr lIns="0" tIns="0" rIns="0" bIns="0" rtlCol="0" anchor="t">
            <a:spAutoFit/>
          </a:bodyPr>
          <a:lstStyle/>
          <a:p>
            <a:pPr algn="ctr">
              <a:lnSpc>
                <a:spcPts val="3340"/>
              </a:lnSpc>
            </a:pPr>
            <a:r>
              <a:rPr lang="en-US" sz="2905">
                <a:solidFill>
                  <a:srgbClr val="000000"/>
                </a:solidFill>
                <a:latin typeface="Poppins Bold"/>
                <a:ea typeface="Poppins Bold"/>
                <a:cs typeface="Poppins Bold"/>
                <a:sym typeface="Poppins Bold"/>
              </a:rPr>
              <a:t>Problem</a:t>
            </a:r>
          </a:p>
        </p:txBody>
      </p:sp>
      <p:sp>
        <p:nvSpPr>
          <p:cNvPr id="43" name="TextBox 43"/>
          <p:cNvSpPr txBox="1"/>
          <p:nvPr/>
        </p:nvSpPr>
        <p:spPr>
          <a:xfrm>
            <a:off x="2214884" y="7708941"/>
            <a:ext cx="4574915" cy="689562"/>
          </a:xfrm>
          <a:prstGeom prst="rect">
            <a:avLst/>
          </a:prstGeom>
        </p:spPr>
        <p:txBody>
          <a:bodyPr lIns="0" tIns="0" rIns="0" bIns="0" rtlCol="0" anchor="t">
            <a:spAutoFit/>
          </a:bodyPr>
          <a:lstStyle/>
          <a:p>
            <a:pPr algn="ctr">
              <a:lnSpc>
                <a:spcPts val="2689"/>
              </a:lnSpc>
            </a:pPr>
            <a:r>
              <a:rPr lang="en-US" sz="2338">
                <a:solidFill>
                  <a:srgbClr val="000000"/>
                </a:solidFill>
                <a:latin typeface="Poppins"/>
                <a:ea typeface="Poppins"/>
                <a:cs typeface="Poppins"/>
                <a:sym typeface="Poppins"/>
              </a:rPr>
              <a:t>Pemecahan </a:t>
            </a:r>
          </a:p>
          <a:p>
            <a:pPr algn="ctr">
              <a:lnSpc>
                <a:spcPts val="2689"/>
              </a:lnSpc>
            </a:pPr>
            <a:r>
              <a:rPr lang="en-US" sz="2338">
                <a:solidFill>
                  <a:srgbClr val="000000"/>
                </a:solidFill>
                <a:latin typeface="Poppins"/>
                <a:ea typeface="Poppins"/>
                <a:cs typeface="Poppins"/>
                <a:sym typeface="Poppins"/>
              </a:rPr>
              <a:t>masalah</a:t>
            </a:r>
          </a:p>
        </p:txBody>
      </p:sp>
      <p:sp>
        <p:nvSpPr>
          <p:cNvPr id="44" name="TextBox 44"/>
          <p:cNvSpPr txBox="1"/>
          <p:nvPr/>
        </p:nvSpPr>
        <p:spPr>
          <a:xfrm>
            <a:off x="1752249" y="9258300"/>
            <a:ext cx="4518374" cy="228847"/>
          </a:xfrm>
          <a:prstGeom prst="rect">
            <a:avLst/>
          </a:prstGeom>
        </p:spPr>
        <p:txBody>
          <a:bodyPr lIns="0" tIns="0" rIns="0" bIns="0" rtlCol="0" anchor="t">
            <a:spAutoFit/>
          </a:bodyPr>
          <a:lstStyle/>
          <a:p>
            <a:pPr algn="l">
              <a:lnSpc>
                <a:spcPts val="1769"/>
              </a:lnSpc>
            </a:pPr>
            <a:r>
              <a:rPr lang="en-US" sz="1538">
                <a:solidFill>
                  <a:srgbClr val="000000"/>
                </a:solidFill>
                <a:latin typeface="Poppins"/>
                <a:ea typeface="Poppins"/>
                <a:cs typeface="Poppins"/>
                <a:sym typeface="Poppins"/>
              </a:rPr>
              <a:t>SSumber : Modifikasi dari Raymond (2001:332)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36657" r="-36657"/>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24" name="TextBox 24"/>
          <p:cNvSpPr txBox="1"/>
          <p:nvPr/>
        </p:nvSpPr>
        <p:spPr>
          <a:xfrm>
            <a:off x="1028700" y="1009650"/>
            <a:ext cx="7615772" cy="1362075"/>
          </a:xfrm>
          <a:prstGeom prst="rect">
            <a:avLst/>
          </a:prstGeom>
        </p:spPr>
        <p:txBody>
          <a:bodyPr lIns="0" tIns="0" rIns="0" bIns="0" rtlCol="0" anchor="t">
            <a:spAutoFit/>
          </a:bodyPr>
          <a:lstStyle/>
          <a:p>
            <a:pPr algn="l">
              <a:lnSpc>
                <a:spcPts val="5174"/>
              </a:lnSpc>
            </a:pPr>
            <a:r>
              <a:rPr lang="en-US" sz="4500">
                <a:solidFill>
                  <a:srgbClr val="000000"/>
                </a:solidFill>
                <a:latin typeface="Poppins Bold"/>
                <a:ea typeface="Poppins Bold"/>
                <a:cs typeface="Poppins Bold"/>
                <a:sym typeface="Poppins Bold"/>
              </a:rPr>
              <a:t>Sistem Informasi Manajemen Keuangan</a:t>
            </a:r>
          </a:p>
        </p:txBody>
      </p:sp>
      <p:sp>
        <p:nvSpPr>
          <p:cNvPr id="25" name="TextBox 25"/>
          <p:cNvSpPr txBox="1"/>
          <p:nvPr/>
        </p:nvSpPr>
        <p:spPr>
          <a:xfrm>
            <a:off x="1604176" y="4356921"/>
            <a:ext cx="3144616" cy="603250"/>
          </a:xfrm>
          <a:prstGeom prst="rect">
            <a:avLst/>
          </a:prstGeom>
        </p:spPr>
        <p:txBody>
          <a:bodyPr lIns="0" tIns="0" rIns="0" bIns="0" rtlCol="0" anchor="t">
            <a:spAutoFit/>
          </a:bodyPr>
          <a:lstStyle/>
          <a:p>
            <a:pPr algn="ctr">
              <a:lnSpc>
                <a:spcPts val="2300"/>
              </a:lnSpc>
            </a:pPr>
            <a:r>
              <a:rPr lang="en-US" sz="2000">
                <a:solidFill>
                  <a:srgbClr val="FFFFFF"/>
                </a:solidFill>
                <a:latin typeface="Poppins Bold"/>
                <a:ea typeface="Poppins Bold"/>
                <a:cs typeface="Poppins Bold"/>
                <a:sym typeface="Poppins Bold"/>
              </a:rPr>
              <a:t>Establish a Consistent Reporting Schedule</a:t>
            </a:r>
          </a:p>
        </p:txBody>
      </p:sp>
      <p:sp>
        <p:nvSpPr>
          <p:cNvPr id="26" name="TextBox 26"/>
          <p:cNvSpPr txBox="1"/>
          <p:nvPr/>
        </p:nvSpPr>
        <p:spPr>
          <a:xfrm>
            <a:off x="1024985" y="3028969"/>
            <a:ext cx="8426437" cy="5875172"/>
          </a:xfrm>
          <a:prstGeom prst="rect">
            <a:avLst/>
          </a:prstGeom>
        </p:spPr>
        <p:txBody>
          <a:bodyPr lIns="0" tIns="0" rIns="0" bIns="0" rtlCol="0" anchor="t">
            <a:spAutoFit/>
          </a:bodyPr>
          <a:lstStyle/>
          <a:p>
            <a:pPr algn="l">
              <a:lnSpc>
                <a:spcPts val="3104"/>
              </a:lnSpc>
            </a:pPr>
            <a:r>
              <a:rPr lang="en-US" sz="2387">
                <a:solidFill>
                  <a:srgbClr val="000000"/>
                </a:solidFill>
                <a:latin typeface="Poppins Bold"/>
                <a:ea typeface="Poppins Bold"/>
                <a:cs typeface="Poppins Bold"/>
                <a:sym typeface="Poppins Bold"/>
              </a:rPr>
              <a:t>Sistem informasi</a:t>
            </a:r>
            <a:r>
              <a:rPr lang="en-US" sz="2387">
                <a:solidFill>
                  <a:srgbClr val="000000"/>
                </a:solidFill>
                <a:latin typeface="Poppins"/>
                <a:ea typeface="Poppins"/>
                <a:cs typeface="Poppins"/>
                <a:sym typeface="Poppins"/>
              </a:rPr>
              <a:t> yang menyediaklan informasi pada fungsi keuangan (departemen atau bagian keuangan). Yang menyangkut keuangan perusahaan. Misalnya berupa ringkasan arus kas (cash flow dan informasi pembayaran).</a:t>
            </a:r>
          </a:p>
          <a:p>
            <a:pPr algn="l">
              <a:lnSpc>
                <a:spcPts val="3104"/>
              </a:lnSpc>
            </a:pPr>
            <a:endParaRPr lang="en-US" sz="2387">
              <a:solidFill>
                <a:srgbClr val="000000"/>
              </a:solidFill>
              <a:latin typeface="Poppins"/>
              <a:ea typeface="Poppins"/>
              <a:cs typeface="Poppins"/>
              <a:sym typeface="Poppins"/>
            </a:endParaRPr>
          </a:p>
          <a:p>
            <a:pPr algn="l">
              <a:lnSpc>
                <a:spcPts val="3104"/>
              </a:lnSpc>
            </a:pPr>
            <a:r>
              <a:rPr lang="en-US" sz="2387">
                <a:solidFill>
                  <a:srgbClr val="000000"/>
                </a:solidFill>
                <a:latin typeface="Poppins Bold"/>
                <a:ea typeface="Poppins Bold"/>
                <a:cs typeface="Poppins Bold"/>
                <a:sym typeface="Poppins Bold"/>
              </a:rPr>
              <a:t>Data akuntansi berperan penting dalam</a:t>
            </a:r>
            <a:r>
              <a:rPr lang="en-US" sz="2387">
                <a:solidFill>
                  <a:srgbClr val="000000"/>
                </a:solidFill>
                <a:latin typeface="Poppins"/>
                <a:ea typeface="Poppins"/>
                <a:cs typeface="Poppins"/>
                <a:sym typeface="Poppins"/>
              </a:rPr>
              <a:t> Sistem Informasi Keuangan, hal ini disebabkan oleh beberapa hal yaitu:</a:t>
            </a:r>
          </a:p>
          <a:p>
            <a:pPr algn="l">
              <a:lnSpc>
                <a:spcPts val="3104"/>
              </a:lnSpc>
            </a:pPr>
            <a:endParaRPr lang="en-US" sz="2387">
              <a:solidFill>
                <a:srgbClr val="000000"/>
              </a:solidFill>
              <a:latin typeface="Poppins"/>
              <a:ea typeface="Poppins"/>
              <a:cs typeface="Poppins"/>
              <a:sym typeface="Poppins"/>
            </a:endParaRPr>
          </a:p>
          <a:p>
            <a:pPr algn="l">
              <a:lnSpc>
                <a:spcPts val="3104"/>
              </a:lnSpc>
            </a:pPr>
            <a:r>
              <a:rPr lang="en-US" sz="2387">
                <a:solidFill>
                  <a:srgbClr val="000000"/>
                </a:solidFill>
                <a:latin typeface="Poppins Bold"/>
                <a:ea typeface="Poppins Bold"/>
                <a:cs typeface="Poppins Bold"/>
                <a:sym typeface="Poppins Bold"/>
              </a:rPr>
              <a:t>Catatan yang berhubungan dengan keuangan</a:t>
            </a:r>
            <a:r>
              <a:rPr lang="en-US" sz="2387">
                <a:solidFill>
                  <a:srgbClr val="000000"/>
                </a:solidFill>
                <a:latin typeface="Poppins"/>
                <a:ea typeface="Poppins"/>
                <a:cs typeface="Poppins"/>
                <a:sym typeface="Poppins"/>
              </a:rPr>
              <a:t> perusahaan catatan dibuat untuk setiap transaksi (menjelaskan apa, kapan, siapa, berapa). SIA merupakan satu-satunya komponen input yang terdapat pada seluruh sistem informasi fungsional.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506922" y="2722846"/>
            <a:ext cx="11730026" cy="6210211"/>
            <a:chOff x="0" y="0"/>
            <a:chExt cx="15640034" cy="8280281"/>
          </a:xfrm>
        </p:grpSpPr>
        <p:grpSp>
          <p:nvGrpSpPr>
            <p:cNvPr id="11" name="Group 11"/>
            <p:cNvGrpSpPr/>
            <p:nvPr/>
          </p:nvGrpSpPr>
          <p:grpSpPr>
            <a:xfrm>
              <a:off x="3225498" y="770801"/>
              <a:ext cx="3047874" cy="1837512"/>
              <a:chOff x="0" y="0"/>
              <a:chExt cx="479825" cy="289278"/>
            </a:xfrm>
          </p:grpSpPr>
          <p:sp>
            <p:nvSpPr>
              <p:cNvPr id="12" name="Freeform 12"/>
              <p:cNvSpPr/>
              <p:nvPr/>
            </p:nvSpPr>
            <p:spPr>
              <a:xfrm>
                <a:off x="0" y="0"/>
                <a:ext cx="479825" cy="289278"/>
              </a:xfrm>
              <a:custGeom>
                <a:avLst/>
                <a:gdLst/>
                <a:ahLst/>
                <a:cxnLst/>
                <a:rect l="l" t="t" r="r" b="b"/>
                <a:pathLst>
                  <a:path w="479825" h="289278">
                    <a:moveTo>
                      <a:pt x="0" y="0"/>
                    </a:moveTo>
                    <a:lnTo>
                      <a:pt x="479825" y="0"/>
                    </a:lnTo>
                    <a:lnTo>
                      <a:pt x="479825" y="289278"/>
                    </a:lnTo>
                    <a:lnTo>
                      <a:pt x="0" y="289278"/>
                    </a:lnTo>
                    <a:close/>
                  </a:path>
                </a:pathLst>
              </a:custGeom>
              <a:solidFill>
                <a:srgbClr val="FFA916"/>
              </a:solidFill>
            </p:spPr>
          </p:sp>
          <p:sp>
            <p:nvSpPr>
              <p:cNvPr id="13" name="TextBox 13"/>
              <p:cNvSpPr txBox="1"/>
              <p:nvPr/>
            </p:nvSpPr>
            <p:spPr>
              <a:xfrm>
                <a:off x="0" y="-57150"/>
                <a:ext cx="479825" cy="346428"/>
              </a:xfrm>
              <a:prstGeom prst="rect">
                <a:avLst/>
              </a:prstGeom>
            </p:spPr>
            <p:txBody>
              <a:bodyPr lIns="40487" tIns="40487" rIns="40487" bIns="40487" rtlCol="0" anchor="ctr"/>
              <a:lstStyle/>
              <a:p>
                <a:pPr algn="ctr">
                  <a:lnSpc>
                    <a:spcPts val="2659"/>
                  </a:lnSpc>
                </a:pPr>
                <a:endParaRPr/>
              </a:p>
            </p:txBody>
          </p:sp>
        </p:grpSp>
        <p:grpSp>
          <p:nvGrpSpPr>
            <p:cNvPr id="14" name="Group 14"/>
            <p:cNvGrpSpPr/>
            <p:nvPr/>
          </p:nvGrpSpPr>
          <p:grpSpPr>
            <a:xfrm>
              <a:off x="3188821" y="3388330"/>
              <a:ext cx="3121230" cy="1895668"/>
              <a:chOff x="0" y="0"/>
              <a:chExt cx="491373" cy="298434"/>
            </a:xfrm>
          </p:grpSpPr>
          <p:sp>
            <p:nvSpPr>
              <p:cNvPr id="15" name="Freeform 15"/>
              <p:cNvSpPr/>
              <p:nvPr/>
            </p:nvSpPr>
            <p:spPr>
              <a:xfrm>
                <a:off x="0" y="0"/>
                <a:ext cx="491373" cy="298434"/>
              </a:xfrm>
              <a:custGeom>
                <a:avLst/>
                <a:gdLst/>
                <a:ahLst/>
                <a:cxnLst/>
                <a:rect l="l" t="t" r="r" b="b"/>
                <a:pathLst>
                  <a:path w="491373" h="298434">
                    <a:moveTo>
                      <a:pt x="0" y="0"/>
                    </a:moveTo>
                    <a:lnTo>
                      <a:pt x="491373" y="0"/>
                    </a:lnTo>
                    <a:lnTo>
                      <a:pt x="491373" y="298434"/>
                    </a:lnTo>
                    <a:lnTo>
                      <a:pt x="0" y="298434"/>
                    </a:lnTo>
                    <a:close/>
                  </a:path>
                </a:pathLst>
              </a:custGeom>
              <a:solidFill>
                <a:srgbClr val="FFA916"/>
              </a:solidFill>
            </p:spPr>
          </p:sp>
          <p:sp>
            <p:nvSpPr>
              <p:cNvPr id="16" name="TextBox 16"/>
              <p:cNvSpPr txBox="1"/>
              <p:nvPr/>
            </p:nvSpPr>
            <p:spPr>
              <a:xfrm>
                <a:off x="0" y="-57150"/>
                <a:ext cx="491373" cy="355584"/>
              </a:xfrm>
              <a:prstGeom prst="rect">
                <a:avLst/>
              </a:prstGeom>
            </p:spPr>
            <p:txBody>
              <a:bodyPr lIns="40487" tIns="40487" rIns="40487" bIns="40487" rtlCol="0" anchor="ctr"/>
              <a:lstStyle/>
              <a:p>
                <a:pPr algn="ctr">
                  <a:lnSpc>
                    <a:spcPts val="2659"/>
                  </a:lnSpc>
                </a:pPr>
                <a:endParaRPr/>
              </a:p>
            </p:txBody>
          </p:sp>
        </p:grpSp>
        <p:grpSp>
          <p:nvGrpSpPr>
            <p:cNvPr id="17" name="Group 17"/>
            <p:cNvGrpSpPr/>
            <p:nvPr/>
          </p:nvGrpSpPr>
          <p:grpSpPr>
            <a:xfrm>
              <a:off x="3188821" y="6122171"/>
              <a:ext cx="3182359" cy="1837512"/>
              <a:chOff x="0" y="0"/>
              <a:chExt cx="500997" cy="289278"/>
            </a:xfrm>
          </p:grpSpPr>
          <p:sp>
            <p:nvSpPr>
              <p:cNvPr id="18" name="Freeform 18"/>
              <p:cNvSpPr/>
              <p:nvPr/>
            </p:nvSpPr>
            <p:spPr>
              <a:xfrm>
                <a:off x="0" y="0"/>
                <a:ext cx="500997" cy="289278"/>
              </a:xfrm>
              <a:custGeom>
                <a:avLst/>
                <a:gdLst/>
                <a:ahLst/>
                <a:cxnLst/>
                <a:rect l="l" t="t" r="r" b="b"/>
                <a:pathLst>
                  <a:path w="500997" h="289278">
                    <a:moveTo>
                      <a:pt x="0" y="0"/>
                    </a:moveTo>
                    <a:lnTo>
                      <a:pt x="500997" y="0"/>
                    </a:lnTo>
                    <a:lnTo>
                      <a:pt x="500997" y="289278"/>
                    </a:lnTo>
                    <a:lnTo>
                      <a:pt x="0" y="289278"/>
                    </a:lnTo>
                    <a:close/>
                  </a:path>
                </a:pathLst>
              </a:custGeom>
              <a:solidFill>
                <a:srgbClr val="FFA916"/>
              </a:solidFill>
            </p:spPr>
          </p:sp>
          <p:sp>
            <p:nvSpPr>
              <p:cNvPr id="19" name="TextBox 19"/>
              <p:cNvSpPr txBox="1"/>
              <p:nvPr/>
            </p:nvSpPr>
            <p:spPr>
              <a:xfrm>
                <a:off x="0" y="-57150"/>
                <a:ext cx="500997" cy="346428"/>
              </a:xfrm>
              <a:prstGeom prst="rect">
                <a:avLst/>
              </a:prstGeom>
            </p:spPr>
            <p:txBody>
              <a:bodyPr lIns="40487" tIns="40487" rIns="40487" bIns="40487" rtlCol="0" anchor="ctr"/>
              <a:lstStyle/>
              <a:p>
                <a:pPr algn="ctr">
                  <a:lnSpc>
                    <a:spcPts val="2659"/>
                  </a:lnSpc>
                </a:pPr>
                <a:endParaRPr/>
              </a:p>
            </p:txBody>
          </p:sp>
        </p:grpSp>
        <p:grpSp>
          <p:nvGrpSpPr>
            <p:cNvPr id="20" name="Group 20"/>
            <p:cNvGrpSpPr/>
            <p:nvPr/>
          </p:nvGrpSpPr>
          <p:grpSpPr>
            <a:xfrm>
              <a:off x="10351623" y="941383"/>
              <a:ext cx="4019515" cy="1666930"/>
              <a:chOff x="0" y="0"/>
              <a:chExt cx="632789" cy="262424"/>
            </a:xfrm>
          </p:grpSpPr>
          <p:sp>
            <p:nvSpPr>
              <p:cNvPr id="21" name="Freeform 21"/>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FFA916"/>
              </a:solidFill>
            </p:spPr>
          </p:sp>
          <p:sp>
            <p:nvSpPr>
              <p:cNvPr id="22" name="TextBox 22"/>
              <p:cNvSpPr txBox="1"/>
              <p:nvPr/>
            </p:nvSpPr>
            <p:spPr>
              <a:xfrm>
                <a:off x="0" y="-57150"/>
                <a:ext cx="632789" cy="319574"/>
              </a:xfrm>
              <a:prstGeom prst="rect">
                <a:avLst/>
              </a:prstGeom>
            </p:spPr>
            <p:txBody>
              <a:bodyPr lIns="40487" tIns="40487" rIns="40487" bIns="40487" rtlCol="0" anchor="ctr"/>
              <a:lstStyle/>
              <a:p>
                <a:pPr algn="ctr">
                  <a:lnSpc>
                    <a:spcPts val="2659"/>
                  </a:lnSpc>
                </a:pPr>
                <a:endParaRPr/>
              </a:p>
            </p:txBody>
          </p:sp>
        </p:grpSp>
        <p:grpSp>
          <p:nvGrpSpPr>
            <p:cNvPr id="23" name="Group 23"/>
            <p:cNvGrpSpPr/>
            <p:nvPr/>
          </p:nvGrpSpPr>
          <p:grpSpPr>
            <a:xfrm>
              <a:off x="10351623" y="3388330"/>
              <a:ext cx="3874124" cy="1666930"/>
              <a:chOff x="0" y="0"/>
              <a:chExt cx="609901" cy="262424"/>
            </a:xfrm>
          </p:grpSpPr>
          <p:sp>
            <p:nvSpPr>
              <p:cNvPr id="24" name="Freeform 24"/>
              <p:cNvSpPr/>
              <p:nvPr/>
            </p:nvSpPr>
            <p:spPr>
              <a:xfrm>
                <a:off x="0" y="0"/>
                <a:ext cx="609901" cy="262424"/>
              </a:xfrm>
              <a:custGeom>
                <a:avLst/>
                <a:gdLst/>
                <a:ahLst/>
                <a:cxnLst/>
                <a:rect l="l" t="t" r="r" b="b"/>
                <a:pathLst>
                  <a:path w="609901" h="262424">
                    <a:moveTo>
                      <a:pt x="0" y="0"/>
                    </a:moveTo>
                    <a:lnTo>
                      <a:pt x="609901" y="0"/>
                    </a:lnTo>
                    <a:lnTo>
                      <a:pt x="609901" y="262424"/>
                    </a:lnTo>
                    <a:lnTo>
                      <a:pt x="0" y="262424"/>
                    </a:lnTo>
                    <a:close/>
                  </a:path>
                </a:pathLst>
              </a:custGeom>
              <a:solidFill>
                <a:srgbClr val="FFA916"/>
              </a:solidFill>
            </p:spPr>
          </p:sp>
          <p:sp>
            <p:nvSpPr>
              <p:cNvPr id="25" name="TextBox 25"/>
              <p:cNvSpPr txBox="1"/>
              <p:nvPr/>
            </p:nvSpPr>
            <p:spPr>
              <a:xfrm>
                <a:off x="0" y="-57150"/>
                <a:ext cx="609901" cy="319574"/>
              </a:xfrm>
              <a:prstGeom prst="rect">
                <a:avLst/>
              </a:prstGeom>
            </p:spPr>
            <p:txBody>
              <a:bodyPr lIns="40487" tIns="40487" rIns="40487" bIns="40487" rtlCol="0" anchor="ctr"/>
              <a:lstStyle/>
              <a:p>
                <a:pPr algn="ctr">
                  <a:lnSpc>
                    <a:spcPts val="2659"/>
                  </a:lnSpc>
                </a:pPr>
                <a:endParaRPr/>
              </a:p>
            </p:txBody>
          </p:sp>
        </p:grpSp>
        <p:grpSp>
          <p:nvGrpSpPr>
            <p:cNvPr id="26" name="Group 26"/>
            <p:cNvGrpSpPr/>
            <p:nvPr/>
          </p:nvGrpSpPr>
          <p:grpSpPr>
            <a:xfrm>
              <a:off x="10351623" y="6292753"/>
              <a:ext cx="4019515" cy="1666930"/>
              <a:chOff x="0" y="0"/>
              <a:chExt cx="632789" cy="262424"/>
            </a:xfrm>
          </p:grpSpPr>
          <p:sp>
            <p:nvSpPr>
              <p:cNvPr id="27" name="Freeform 27"/>
              <p:cNvSpPr/>
              <p:nvPr/>
            </p:nvSpPr>
            <p:spPr>
              <a:xfrm>
                <a:off x="0" y="0"/>
                <a:ext cx="632789" cy="262424"/>
              </a:xfrm>
              <a:custGeom>
                <a:avLst/>
                <a:gdLst/>
                <a:ahLst/>
                <a:cxnLst/>
                <a:rect l="l" t="t" r="r" b="b"/>
                <a:pathLst>
                  <a:path w="632789" h="262424">
                    <a:moveTo>
                      <a:pt x="0" y="0"/>
                    </a:moveTo>
                    <a:lnTo>
                      <a:pt x="632789" y="0"/>
                    </a:lnTo>
                    <a:lnTo>
                      <a:pt x="632789" y="262424"/>
                    </a:lnTo>
                    <a:lnTo>
                      <a:pt x="0" y="262424"/>
                    </a:lnTo>
                    <a:close/>
                  </a:path>
                </a:pathLst>
              </a:custGeom>
              <a:solidFill>
                <a:srgbClr val="FFA916"/>
              </a:solidFill>
            </p:spPr>
          </p:sp>
          <p:sp>
            <p:nvSpPr>
              <p:cNvPr id="28" name="TextBox 28"/>
              <p:cNvSpPr txBox="1"/>
              <p:nvPr/>
            </p:nvSpPr>
            <p:spPr>
              <a:xfrm>
                <a:off x="0" y="-57150"/>
                <a:ext cx="632789" cy="319574"/>
              </a:xfrm>
              <a:prstGeom prst="rect">
                <a:avLst/>
              </a:prstGeom>
            </p:spPr>
            <p:txBody>
              <a:bodyPr lIns="40487" tIns="40487" rIns="40487" bIns="40487" rtlCol="0" anchor="ctr"/>
              <a:lstStyle/>
              <a:p>
                <a:pPr algn="ctr">
                  <a:lnSpc>
                    <a:spcPts val="2659"/>
                  </a:lnSpc>
                </a:pPr>
                <a:endParaRPr/>
              </a:p>
            </p:txBody>
          </p:sp>
        </p:grpSp>
        <p:grpSp>
          <p:nvGrpSpPr>
            <p:cNvPr id="29" name="Group 29"/>
            <p:cNvGrpSpPr/>
            <p:nvPr/>
          </p:nvGrpSpPr>
          <p:grpSpPr>
            <a:xfrm>
              <a:off x="7198429" y="545688"/>
              <a:ext cx="2119904" cy="7734594"/>
              <a:chOff x="0" y="0"/>
              <a:chExt cx="333735" cy="1217652"/>
            </a:xfrm>
          </p:grpSpPr>
          <p:sp>
            <p:nvSpPr>
              <p:cNvPr id="30" name="Freeform 30"/>
              <p:cNvSpPr/>
              <p:nvPr/>
            </p:nvSpPr>
            <p:spPr>
              <a:xfrm>
                <a:off x="0" y="0"/>
                <a:ext cx="333735" cy="1217652"/>
              </a:xfrm>
              <a:custGeom>
                <a:avLst/>
                <a:gdLst/>
                <a:ahLst/>
                <a:cxnLst/>
                <a:rect l="l" t="t" r="r" b="b"/>
                <a:pathLst>
                  <a:path w="333735" h="1217652">
                    <a:moveTo>
                      <a:pt x="0" y="0"/>
                    </a:moveTo>
                    <a:lnTo>
                      <a:pt x="333735" y="0"/>
                    </a:lnTo>
                    <a:lnTo>
                      <a:pt x="333735" y="1217652"/>
                    </a:lnTo>
                    <a:lnTo>
                      <a:pt x="0" y="1217652"/>
                    </a:lnTo>
                    <a:close/>
                  </a:path>
                </a:pathLst>
              </a:custGeom>
              <a:solidFill>
                <a:srgbClr val="FFA916"/>
              </a:solidFill>
            </p:spPr>
          </p:sp>
          <p:sp>
            <p:nvSpPr>
              <p:cNvPr id="31" name="TextBox 31"/>
              <p:cNvSpPr txBox="1"/>
              <p:nvPr/>
            </p:nvSpPr>
            <p:spPr>
              <a:xfrm>
                <a:off x="0" y="-57150"/>
                <a:ext cx="333735" cy="1274802"/>
              </a:xfrm>
              <a:prstGeom prst="rect">
                <a:avLst/>
              </a:prstGeom>
            </p:spPr>
            <p:txBody>
              <a:bodyPr lIns="40487" tIns="40487" rIns="40487" bIns="40487" rtlCol="0" anchor="ctr"/>
              <a:lstStyle/>
              <a:p>
                <a:pPr algn="ctr">
                  <a:lnSpc>
                    <a:spcPts val="2659"/>
                  </a:lnSpc>
                </a:pPr>
                <a:endParaRPr/>
              </a:p>
            </p:txBody>
          </p:sp>
        </p:grpSp>
        <p:grpSp>
          <p:nvGrpSpPr>
            <p:cNvPr id="32" name="Group 32"/>
            <p:cNvGrpSpPr/>
            <p:nvPr/>
          </p:nvGrpSpPr>
          <p:grpSpPr>
            <a:xfrm>
              <a:off x="7198429" y="0"/>
              <a:ext cx="2119904" cy="1091375"/>
              <a:chOff x="0" y="0"/>
              <a:chExt cx="782852" cy="403030"/>
            </a:xfrm>
          </p:grpSpPr>
          <p:sp>
            <p:nvSpPr>
              <p:cNvPr id="33" name="Freeform 33"/>
              <p:cNvSpPr/>
              <p:nvPr/>
            </p:nvSpPr>
            <p:spPr>
              <a:xfrm>
                <a:off x="0" y="0"/>
                <a:ext cx="782852" cy="403030"/>
              </a:xfrm>
              <a:custGeom>
                <a:avLst/>
                <a:gdLst/>
                <a:ahLst/>
                <a:cxnLst/>
                <a:rect l="l" t="t" r="r" b="b"/>
                <a:pathLst>
                  <a:path w="782852" h="403030">
                    <a:moveTo>
                      <a:pt x="391426" y="0"/>
                    </a:moveTo>
                    <a:cubicBezTo>
                      <a:pt x="175247" y="0"/>
                      <a:pt x="0" y="90221"/>
                      <a:pt x="0" y="201515"/>
                    </a:cubicBezTo>
                    <a:cubicBezTo>
                      <a:pt x="0" y="312809"/>
                      <a:pt x="175247" y="403030"/>
                      <a:pt x="391426" y="403030"/>
                    </a:cubicBezTo>
                    <a:cubicBezTo>
                      <a:pt x="607605" y="403030"/>
                      <a:pt x="782852" y="312809"/>
                      <a:pt x="782852" y="201515"/>
                    </a:cubicBezTo>
                    <a:cubicBezTo>
                      <a:pt x="782852" y="90221"/>
                      <a:pt x="607605" y="0"/>
                      <a:pt x="391426" y="0"/>
                    </a:cubicBezTo>
                    <a:close/>
                  </a:path>
                </a:pathLst>
              </a:custGeom>
              <a:solidFill>
                <a:srgbClr val="FF8C02"/>
              </a:solidFill>
            </p:spPr>
          </p:sp>
          <p:sp>
            <p:nvSpPr>
              <p:cNvPr id="34" name="TextBox 34"/>
              <p:cNvSpPr txBox="1"/>
              <p:nvPr/>
            </p:nvSpPr>
            <p:spPr>
              <a:xfrm>
                <a:off x="73392" y="-19366"/>
                <a:ext cx="636067" cy="384612"/>
              </a:xfrm>
              <a:prstGeom prst="rect">
                <a:avLst/>
              </a:prstGeom>
            </p:spPr>
            <p:txBody>
              <a:bodyPr lIns="40487" tIns="40487" rIns="40487" bIns="40487" rtlCol="0" anchor="ctr"/>
              <a:lstStyle/>
              <a:p>
                <a:pPr algn="ctr">
                  <a:lnSpc>
                    <a:spcPts val="2659"/>
                  </a:lnSpc>
                </a:pPr>
                <a:endParaRPr/>
              </a:p>
            </p:txBody>
          </p:sp>
        </p:grpSp>
        <p:sp>
          <p:nvSpPr>
            <p:cNvPr id="35" name="AutoShape 35"/>
            <p:cNvSpPr/>
            <p:nvPr/>
          </p:nvSpPr>
          <p:spPr>
            <a:xfrm flipV="1">
              <a:off x="605382" y="1406393"/>
              <a:ext cx="0" cy="3877605"/>
            </a:xfrm>
            <a:prstGeom prst="line">
              <a:avLst/>
            </a:prstGeom>
            <a:ln w="111545" cap="flat">
              <a:solidFill>
                <a:srgbClr val="000000"/>
              </a:solidFill>
              <a:prstDash val="solid"/>
              <a:headEnd type="none" w="sm" len="sm"/>
              <a:tailEnd type="none" w="sm" len="sm"/>
            </a:ln>
          </p:spPr>
        </p:sp>
        <p:sp>
          <p:nvSpPr>
            <p:cNvPr id="36" name="AutoShape 36"/>
            <p:cNvSpPr/>
            <p:nvPr/>
          </p:nvSpPr>
          <p:spPr>
            <a:xfrm>
              <a:off x="540327" y="1406393"/>
              <a:ext cx="2364920" cy="0"/>
            </a:xfrm>
            <a:prstGeom prst="line">
              <a:avLst/>
            </a:prstGeom>
            <a:ln w="111545" cap="flat">
              <a:solidFill>
                <a:srgbClr val="000000"/>
              </a:solidFill>
              <a:prstDash val="solid"/>
              <a:headEnd type="none" w="sm" len="sm"/>
              <a:tailEnd type="triangle" w="lg" len="med"/>
            </a:ln>
          </p:spPr>
        </p:sp>
        <p:sp>
          <p:nvSpPr>
            <p:cNvPr id="37" name="AutoShape 37"/>
            <p:cNvSpPr/>
            <p:nvPr/>
          </p:nvSpPr>
          <p:spPr>
            <a:xfrm>
              <a:off x="14371138" y="1774848"/>
              <a:ext cx="1213124" cy="0"/>
            </a:xfrm>
            <a:prstGeom prst="line">
              <a:avLst/>
            </a:prstGeom>
            <a:ln w="111545" cap="flat">
              <a:solidFill>
                <a:srgbClr val="000000"/>
              </a:solidFill>
              <a:prstDash val="solid"/>
              <a:headEnd type="none" w="sm" len="sm"/>
              <a:tailEnd type="none" w="sm" len="sm"/>
            </a:ln>
          </p:spPr>
        </p:sp>
        <p:sp>
          <p:nvSpPr>
            <p:cNvPr id="38" name="AutoShape 38"/>
            <p:cNvSpPr/>
            <p:nvPr/>
          </p:nvSpPr>
          <p:spPr>
            <a:xfrm>
              <a:off x="14371138" y="7181991"/>
              <a:ext cx="1213124" cy="0"/>
            </a:xfrm>
            <a:prstGeom prst="line">
              <a:avLst/>
            </a:prstGeom>
            <a:ln w="111545" cap="flat">
              <a:solidFill>
                <a:srgbClr val="000000"/>
              </a:solidFill>
              <a:prstDash val="solid"/>
              <a:headEnd type="none" w="sm" len="sm"/>
              <a:tailEnd type="none" w="sm" len="sm"/>
            </a:ln>
          </p:spPr>
        </p:sp>
        <p:sp>
          <p:nvSpPr>
            <p:cNvPr id="39" name="AutoShape 39"/>
            <p:cNvSpPr/>
            <p:nvPr/>
          </p:nvSpPr>
          <p:spPr>
            <a:xfrm flipV="1">
              <a:off x="15584261" y="4858693"/>
              <a:ext cx="0" cy="2380664"/>
            </a:xfrm>
            <a:prstGeom prst="line">
              <a:avLst/>
            </a:prstGeom>
            <a:ln w="111545" cap="flat">
              <a:solidFill>
                <a:srgbClr val="000000"/>
              </a:solidFill>
              <a:prstDash val="solid"/>
              <a:headEnd type="none" w="sm" len="sm"/>
              <a:tailEnd type="triangle" w="lg" len="med"/>
            </a:ln>
          </p:spPr>
        </p:sp>
        <p:sp>
          <p:nvSpPr>
            <p:cNvPr id="40" name="AutoShape 40"/>
            <p:cNvSpPr/>
            <p:nvPr/>
          </p:nvSpPr>
          <p:spPr>
            <a:xfrm>
              <a:off x="15584261" y="1720676"/>
              <a:ext cx="0" cy="1711532"/>
            </a:xfrm>
            <a:prstGeom prst="line">
              <a:avLst/>
            </a:prstGeom>
            <a:ln w="111545" cap="flat">
              <a:solidFill>
                <a:srgbClr val="000000"/>
              </a:solidFill>
              <a:prstDash val="solid"/>
              <a:headEnd type="none" w="sm" len="sm"/>
              <a:tailEnd type="triangle" w="lg" len="med"/>
            </a:ln>
          </p:spPr>
        </p:sp>
        <p:sp>
          <p:nvSpPr>
            <p:cNvPr id="41" name="AutoShape 41"/>
            <p:cNvSpPr/>
            <p:nvPr/>
          </p:nvSpPr>
          <p:spPr>
            <a:xfrm flipV="1">
              <a:off x="549609" y="6546327"/>
              <a:ext cx="0" cy="693030"/>
            </a:xfrm>
            <a:prstGeom prst="line">
              <a:avLst/>
            </a:prstGeom>
            <a:ln w="111545" cap="flat">
              <a:solidFill>
                <a:srgbClr val="000000"/>
              </a:solidFill>
              <a:prstDash val="solid"/>
              <a:headEnd type="none" w="sm" len="sm"/>
              <a:tailEnd type="none" w="sm" len="sm"/>
            </a:ln>
          </p:spPr>
        </p:sp>
        <p:sp>
          <p:nvSpPr>
            <p:cNvPr id="42" name="AutoShape 42"/>
            <p:cNvSpPr/>
            <p:nvPr/>
          </p:nvSpPr>
          <p:spPr>
            <a:xfrm>
              <a:off x="540327" y="7183584"/>
              <a:ext cx="2301180" cy="0"/>
            </a:xfrm>
            <a:prstGeom prst="line">
              <a:avLst/>
            </a:prstGeom>
            <a:ln w="111545" cap="flat">
              <a:solidFill>
                <a:srgbClr val="000000"/>
              </a:solidFill>
              <a:prstDash val="solid"/>
              <a:headEnd type="none" w="sm" len="sm"/>
              <a:tailEnd type="triangle" w="lg" len="med"/>
            </a:ln>
          </p:spPr>
        </p:sp>
        <p:sp>
          <p:nvSpPr>
            <p:cNvPr id="43" name="AutoShape 43"/>
            <p:cNvSpPr/>
            <p:nvPr/>
          </p:nvSpPr>
          <p:spPr>
            <a:xfrm flipV="1">
              <a:off x="1050066" y="3858066"/>
              <a:ext cx="0" cy="758559"/>
            </a:xfrm>
            <a:prstGeom prst="line">
              <a:avLst/>
            </a:prstGeom>
            <a:ln w="95610" cap="flat">
              <a:solidFill>
                <a:srgbClr val="000000"/>
              </a:solidFill>
              <a:prstDash val="solid"/>
              <a:headEnd type="none" w="sm" len="sm"/>
              <a:tailEnd type="none" w="sm" len="sm"/>
            </a:ln>
          </p:spPr>
        </p:sp>
        <p:sp>
          <p:nvSpPr>
            <p:cNvPr id="44" name="AutoShape 44"/>
            <p:cNvSpPr/>
            <p:nvPr/>
          </p:nvSpPr>
          <p:spPr>
            <a:xfrm>
              <a:off x="1041828" y="4555579"/>
              <a:ext cx="2042240" cy="0"/>
            </a:xfrm>
            <a:prstGeom prst="line">
              <a:avLst/>
            </a:prstGeom>
            <a:ln w="95610" cap="flat">
              <a:solidFill>
                <a:srgbClr val="000000"/>
              </a:solidFill>
              <a:prstDash val="solid"/>
              <a:headEnd type="none" w="sm" len="sm"/>
              <a:tailEnd type="triangle" w="lg" len="med"/>
            </a:ln>
          </p:spPr>
        </p:sp>
        <p:sp>
          <p:nvSpPr>
            <p:cNvPr id="45" name="AutoShape 45"/>
            <p:cNvSpPr/>
            <p:nvPr/>
          </p:nvSpPr>
          <p:spPr>
            <a:xfrm flipV="1">
              <a:off x="1050066" y="1942384"/>
              <a:ext cx="0" cy="758559"/>
            </a:xfrm>
            <a:prstGeom prst="line">
              <a:avLst/>
            </a:prstGeom>
            <a:ln w="95610" cap="flat">
              <a:solidFill>
                <a:srgbClr val="000000"/>
              </a:solidFill>
              <a:prstDash val="solid"/>
              <a:headEnd type="none" w="sm" len="sm"/>
              <a:tailEnd type="none" w="sm" len="sm"/>
            </a:ln>
          </p:spPr>
        </p:sp>
        <p:sp>
          <p:nvSpPr>
            <p:cNvPr id="46" name="AutoShape 46"/>
            <p:cNvSpPr/>
            <p:nvPr/>
          </p:nvSpPr>
          <p:spPr>
            <a:xfrm>
              <a:off x="1000569" y="1990189"/>
              <a:ext cx="2042240" cy="0"/>
            </a:xfrm>
            <a:prstGeom prst="line">
              <a:avLst/>
            </a:prstGeom>
            <a:ln w="95610" cap="flat">
              <a:solidFill>
                <a:srgbClr val="000000"/>
              </a:solidFill>
              <a:prstDash val="solid"/>
              <a:headEnd type="none" w="sm" len="sm"/>
              <a:tailEnd type="triangle" w="lg" len="med"/>
            </a:ln>
          </p:spPr>
        </p:sp>
        <p:sp>
          <p:nvSpPr>
            <p:cNvPr id="47" name="TextBox 47"/>
            <p:cNvSpPr txBox="1"/>
            <p:nvPr/>
          </p:nvSpPr>
          <p:spPr>
            <a:xfrm>
              <a:off x="0" y="5590724"/>
              <a:ext cx="1574419" cy="648876"/>
            </a:xfrm>
            <a:prstGeom prst="rect">
              <a:avLst/>
            </a:prstGeom>
          </p:spPr>
          <p:txBody>
            <a:bodyPr lIns="0" tIns="0" rIns="0" bIns="0" rtlCol="0" anchor="t">
              <a:spAutoFit/>
            </a:bodyPr>
            <a:lstStyle/>
            <a:p>
              <a:pPr algn="l">
                <a:lnSpc>
                  <a:spcPts val="1884"/>
                </a:lnSpc>
              </a:pPr>
              <a:r>
                <a:rPr lang="en-US" sz="1638">
                  <a:solidFill>
                    <a:srgbClr val="000000"/>
                  </a:solidFill>
                  <a:latin typeface="Poppins"/>
                  <a:ea typeface="Poppins"/>
                  <a:cs typeface="Poppins"/>
                  <a:sym typeface="Poppins"/>
                </a:rPr>
                <a:t>Sumber Eksternal</a:t>
              </a:r>
            </a:p>
          </p:txBody>
        </p:sp>
        <p:sp>
          <p:nvSpPr>
            <p:cNvPr id="48" name="TextBox 48"/>
            <p:cNvSpPr txBox="1"/>
            <p:nvPr/>
          </p:nvSpPr>
          <p:spPr>
            <a:xfrm>
              <a:off x="787209" y="2955067"/>
              <a:ext cx="1574419" cy="648876"/>
            </a:xfrm>
            <a:prstGeom prst="rect">
              <a:avLst/>
            </a:prstGeom>
          </p:spPr>
          <p:txBody>
            <a:bodyPr lIns="0" tIns="0" rIns="0" bIns="0" rtlCol="0" anchor="t">
              <a:spAutoFit/>
            </a:bodyPr>
            <a:lstStyle/>
            <a:p>
              <a:pPr algn="l">
                <a:lnSpc>
                  <a:spcPts val="1884"/>
                </a:lnSpc>
              </a:pPr>
              <a:r>
                <a:rPr lang="en-US" sz="1638">
                  <a:solidFill>
                    <a:srgbClr val="000000"/>
                  </a:solidFill>
                  <a:latin typeface="Poppins"/>
                  <a:ea typeface="Poppins"/>
                  <a:cs typeface="Poppins"/>
                  <a:sym typeface="Poppins"/>
                </a:rPr>
                <a:t>Sumber Internal</a:t>
              </a:r>
            </a:p>
          </p:txBody>
        </p:sp>
        <p:sp>
          <p:nvSpPr>
            <p:cNvPr id="49" name="TextBox 49"/>
            <p:cNvSpPr txBox="1"/>
            <p:nvPr/>
          </p:nvSpPr>
          <p:spPr>
            <a:xfrm>
              <a:off x="3705613" y="1206489"/>
              <a:ext cx="2087645" cy="1155767"/>
            </a:xfrm>
            <a:prstGeom prst="rect">
              <a:avLst/>
            </a:prstGeom>
          </p:spPr>
          <p:txBody>
            <a:bodyPr lIns="0" tIns="0" rIns="0" bIns="0" rtlCol="0" anchor="t">
              <a:spAutoFit/>
            </a:bodyPr>
            <a:lstStyle/>
            <a:p>
              <a:pPr algn="ctr">
                <a:lnSpc>
                  <a:spcPts val="2194"/>
                </a:lnSpc>
              </a:pPr>
              <a:r>
                <a:rPr lang="en-US" sz="2173">
                  <a:solidFill>
                    <a:srgbClr val="000000"/>
                  </a:solidFill>
                  <a:latin typeface="Poppins"/>
                  <a:ea typeface="Poppins"/>
                  <a:cs typeface="Poppins"/>
                  <a:sym typeface="Poppins"/>
                </a:rPr>
                <a:t>Sistem Informasi</a:t>
              </a:r>
            </a:p>
            <a:p>
              <a:pPr algn="ctr">
                <a:lnSpc>
                  <a:spcPts val="2194"/>
                </a:lnSpc>
              </a:pPr>
              <a:r>
                <a:rPr lang="en-US" sz="2173">
                  <a:solidFill>
                    <a:srgbClr val="000000"/>
                  </a:solidFill>
                  <a:latin typeface="Poppins"/>
                  <a:ea typeface="Poppins"/>
                  <a:cs typeface="Poppins"/>
                  <a:sym typeface="Poppins"/>
                </a:rPr>
                <a:t>Akuntansi</a:t>
              </a:r>
            </a:p>
          </p:txBody>
        </p:sp>
        <p:sp>
          <p:nvSpPr>
            <p:cNvPr id="50" name="TextBox 50"/>
            <p:cNvSpPr txBox="1"/>
            <p:nvPr/>
          </p:nvSpPr>
          <p:spPr>
            <a:xfrm>
              <a:off x="3705613" y="3844626"/>
              <a:ext cx="2087645" cy="1155767"/>
            </a:xfrm>
            <a:prstGeom prst="rect">
              <a:avLst/>
            </a:prstGeom>
          </p:spPr>
          <p:txBody>
            <a:bodyPr lIns="0" tIns="0" rIns="0" bIns="0" rtlCol="0" anchor="t">
              <a:spAutoFit/>
            </a:bodyPr>
            <a:lstStyle/>
            <a:p>
              <a:pPr algn="ctr">
                <a:lnSpc>
                  <a:spcPts val="2194"/>
                </a:lnSpc>
              </a:pPr>
              <a:r>
                <a:rPr lang="en-US" sz="2173">
                  <a:solidFill>
                    <a:srgbClr val="000000"/>
                  </a:solidFill>
                  <a:latin typeface="Poppins"/>
                  <a:ea typeface="Poppins"/>
                  <a:cs typeface="Poppins"/>
                  <a:sym typeface="Poppins"/>
                </a:rPr>
                <a:t>Subsistem</a:t>
              </a:r>
            </a:p>
            <a:p>
              <a:pPr algn="ctr">
                <a:lnSpc>
                  <a:spcPts val="2194"/>
                </a:lnSpc>
              </a:pPr>
              <a:r>
                <a:rPr lang="en-US" sz="2173">
                  <a:solidFill>
                    <a:srgbClr val="000000"/>
                  </a:solidFill>
                  <a:latin typeface="Poppins"/>
                  <a:ea typeface="Poppins"/>
                  <a:cs typeface="Poppins"/>
                  <a:sym typeface="Poppins"/>
                </a:rPr>
                <a:t>Audit </a:t>
              </a:r>
            </a:p>
            <a:p>
              <a:pPr algn="ctr">
                <a:lnSpc>
                  <a:spcPts val="2194"/>
                </a:lnSpc>
              </a:pPr>
              <a:r>
                <a:rPr lang="en-US" sz="2173">
                  <a:solidFill>
                    <a:srgbClr val="000000"/>
                  </a:solidFill>
                  <a:latin typeface="Poppins"/>
                  <a:ea typeface="Poppins"/>
                  <a:cs typeface="Poppins"/>
                  <a:sym typeface="Poppins"/>
                </a:rPr>
                <a:t>Internal</a:t>
              </a:r>
            </a:p>
          </p:txBody>
        </p:sp>
        <p:sp>
          <p:nvSpPr>
            <p:cNvPr id="51" name="TextBox 51"/>
            <p:cNvSpPr txBox="1"/>
            <p:nvPr/>
          </p:nvSpPr>
          <p:spPr>
            <a:xfrm>
              <a:off x="3705613" y="6482763"/>
              <a:ext cx="2087645" cy="1155767"/>
            </a:xfrm>
            <a:prstGeom prst="rect">
              <a:avLst/>
            </a:prstGeom>
          </p:spPr>
          <p:txBody>
            <a:bodyPr lIns="0" tIns="0" rIns="0" bIns="0" rtlCol="0" anchor="t">
              <a:spAutoFit/>
            </a:bodyPr>
            <a:lstStyle/>
            <a:p>
              <a:pPr algn="ctr">
                <a:lnSpc>
                  <a:spcPts val="2194"/>
                </a:lnSpc>
              </a:pPr>
              <a:r>
                <a:rPr lang="en-US" sz="2173">
                  <a:solidFill>
                    <a:srgbClr val="000000"/>
                  </a:solidFill>
                  <a:latin typeface="Poppins"/>
                  <a:ea typeface="Poppins"/>
                  <a:cs typeface="Poppins"/>
                  <a:sym typeface="Poppins"/>
                </a:rPr>
                <a:t>Subsistem Intelegen</a:t>
              </a:r>
            </a:p>
            <a:p>
              <a:pPr algn="ctr">
                <a:lnSpc>
                  <a:spcPts val="2194"/>
                </a:lnSpc>
              </a:pPr>
              <a:r>
                <a:rPr lang="en-US" sz="2173">
                  <a:solidFill>
                    <a:srgbClr val="000000"/>
                  </a:solidFill>
                  <a:latin typeface="Poppins"/>
                  <a:ea typeface="Poppins"/>
                  <a:cs typeface="Poppins"/>
                  <a:sym typeface="Poppins"/>
                </a:rPr>
                <a:t>Keuangan</a:t>
              </a:r>
            </a:p>
          </p:txBody>
        </p:sp>
        <p:sp>
          <p:nvSpPr>
            <p:cNvPr id="52" name="TextBox 52"/>
            <p:cNvSpPr txBox="1"/>
            <p:nvPr/>
          </p:nvSpPr>
          <p:spPr>
            <a:xfrm>
              <a:off x="11244863" y="1425443"/>
              <a:ext cx="2087645" cy="787467"/>
            </a:xfrm>
            <a:prstGeom prst="rect">
              <a:avLst/>
            </a:prstGeom>
          </p:spPr>
          <p:txBody>
            <a:bodyPr lIns="0" tIns="0" rIns="0" bIns="0" rtlCol="0" anchor="t">
              <a:spAutoFit/>
            </a:bodyPr>
            <a:lstStyle/>
            <a:p>
              <a:pPr algn="ctr">
                <a:lnSpc>
                  <a:spcPts val="2194"/>
                </a:lnSpc>
              </a:pPr>
              <a:r>
                <a:rPr lang="en-US" sz="2173">
                  <a:solidFill>
                    <a:srgbClr val="000000"/>
                  </a:solidFill>
                  <a:latin typeface="Poppins"/>
                  <a:ea typeface="Poppins"/>
                  <a:cs typeface="Poppins"/>
                  <a:sym typeface="Poppins"/>
                </a:rPr>
                <a:t>Subsistem</a:t>
              </a:r>
            </a:p>
            <a:p>
              <a:pPr algn="ctr">
                <a:lnSpc>
                  <a:spcPts val="2194"/>
                </a:lnSpc>
              </a:pPr>
              <a:r>
                <a:rPr lang="en-US" sz="2173">
                  <a:solidFill>
                    <a:srgbClr val="000000"/>
                  </a:solidFill>
                  <a:latin typeface="Poppins"/>
                  <a:ea typeface="Poppins"/>
                  <a:cs typeface="Poppins"/>
                  <a:sym typeface="Poppins"/>
                </a:rPr>
                <a:t>Peramalan</a:t>
              </a:r>
            </a:p>
          </p:txBody>
        </p:sp>
        <p:sp>
          <p:nvSpPr>
            <p:cNvPr id="53" name="TextBox 53"/>
            <p:cNvSpPr txBox="1"/>
            <p:nvPr/>
          </p:nvSpPr>
          <p:spPr>
            <a:xfrm>
              <a:off x="10986227" y="3684473"/>
              <a:ext cx="2604915" cy="1155767"/>
            </a:xfrm>
            <a:prstGeom prst="rect">
              <a:avLst/>
            </a:prstGeom>
          </p:spPr>
          <p:txBody>
            <a:bodyPr lIns="0" tIns="0" rIns="0" bIns="0" rtlCol="0" anchor="t">
              <a:spAutoFit/>
            </a:bodyPr>
            <a:lstStyle/>
            <a:p>
              <a:pPr algn="ctr">
                <a:lnSpc>
                  <a:spcPts val="2194"/>
                </a:lnSpc>
              </a:pPr>
              <a:r>
                <a:rPr lang="en-US" sz="2173">
                  <a:solidFill>
                    <a:srgbClr val="000000"/>
                  </a:solidFill>
                  <a:latin typeface="Poppins"/>
                  <a:ea typeface="Poppins"/>
                  <a:cs typeface="Poppins"/>
                  <a:sym typeface="Poppins"/>
                </a:rPr>
                <a:t>Subsistem</a:t>
              </a:r>
            </a:p>
            <a:p>
              <a:pPr algn="ctr">
                <a:lnSpc>
                  <a:spcPts val="2194"/>
                </a:lnSpc>
              </a:pPr>
              <a:r>
                <a:rPr lang="en-US" sz="2173">
                  <a:solidFill>
                    <a:srgbClr val="000000"/>
                  </a:solidFill>
                  <a:latin typeface="Poppins"/>
                  <a:ea typeface="Poppins"/>
                  <a:cs typeface="Poppins"/>
                  <a:sym typeface="Poppins"/>
                </a:rPr>
                <a:t>Manajemen</a:t>
              </a:r>
            </a:p>
            <a:p>
              <a:pPr algn="ctr">
                <a:lnSpc>
                  <a:spcPts val="2194"/>
                </a:lnSpc>
              </a:pPr>
              <a:r>
                <a:rPr lang="en-US" sz="2173">
                  <a:solidFill>
                    <a:srgbClr val="000000"/>
                  </a:solidFill>
                  <a:latin typeface="Poppins"/>
                  <a:ea typeface="Poppins"/>
                  <a:cs typeface="Poppins"/>
                  <a:sym typeface="Poppins"/>
                </a:rPr>
                <a:t>Dana</a:t>
              </a:r>
            </a:p>
          </p:txBody>
        </p:sp>
        <p:sp>
          <p:nvSpPr>
            <p:cNvPr id="54" name="TextBox 54"/>
            <p:cNvSpPr txBox="1"/>
            <p:nvPr/>
          </p:nvSpPr>
          <p:spPr>
            <a:xfrm>
              <a:off x="10986227" y="6742010"/>
              <a:ext cx="2604915" cy="787467"/>
            </a:xfrm>
            <a:prstGeom prst="rect">
              <a:avLst/>
            </a:prstGeom>
          </p:spPr>
          <p:txBody>
            <a:bodyPr lIns="0" tIns="0" rIns="0" bIns="0" rtlCol="0" anchor="t">
              <a:spAutoFit/>
            </a:bodyPr>
            <a:lstStyle/>
            <a:p>
              <a:pPr algn="ctr">
                <a:lnSpc>
                  <a:spcPts val="2194"/>
                </a:lnSpc>
              </a:pPr>
              <a:r>
                <a:rPr lang="en-US" sz="2173">
                  <a:solidFill>
                    <a:srgbClr val="000000"/>
                  </a:solidFill>
                  <a:latin typeface="Poppins"/>
                  <a:ea typeface="Poppins"/>
                  <a:cs typeface="Poppins"/>
                  <a:sym typeface="Poppins"/>
                </a:rPr>
                <a:t>Subsistem Pengendalian</a:t>
              </a:r>
            </a:p>
          </p:txBody>
        </p:sp>
        <p:sp>
          <p:nvSpPr>
            <p:cNvPr id="55" name="TextBox 55"/>
            <p:cNvSpPr txBox="1"/>
            <p:nvPr/>
          </p:nvSpPr>
          <p:spPr>
            <a:xfrm rot="-5400000">
              <a:off x="6302370" y="4095218"/>
              <a:ext cx="3940595" cy="635531"/>
            </a:xfrm>
            <a:prstGeom prst="rect">
              <a:avLst/>
            </a:prstGeom>
          </p:spPr>
          <p:txBody>
            <a:bodyPr lIns="0" tIns="0" rIns="0" bIns="0" rtlCol="0" anchor="t">
              <a:spAutoFit/>
            </a:bodyPr>
            <a:lstStyle/>
            <a:p>
              <a:pPr algn="ctr">
                <a:lnSpc>
                  <a:spcPts val="3305"/>
                </a:lnSpc>
              </a:pPr>
              <a:r>
                <a:rPr lang="en-US" sz="3273">
                  <a:solidFill>
                    <a:srgbClr val="000000"/>
                  </a:solidFill>
                  <a:latin typeface="Poppins Bold"/>
                  <a:ea typeface="Poppins Bold"/>
                  <a:cs typeface="Poppins Bold"/>
                  <a:sym typeface="Poppins Bold"/>
                </a:rPr>
                <a:t>DATABASE</a:t>
              </a:r>
            </a:p>
          </p:txBody>
        </p:sp>
        <p:sp>
          <p:nvSpPr>
            <p:cNvPr id="56" name="TextBox 56"/>
            <p:cNvSpPr txBox="1"/>
            <p:nvPr/>
          </p:nvSpPr>
          <p:spPr>
            <a:xfrm>
              <a:off x="3496121" y="25524"/>
              <a:ext cx="2567760" cy="331376"/>
            </a:xfrm>
            <a:prstGeom prst="rect">
              <a:avLst/>
            </a:prstGeom>
          </p:spPr>
          <p:txBody>
            <a:bodyPr lIns="0" tIns="0" rIns="0" bIns="0" rtlCol="0" anchor="t">
              <a:spAutoFit/>
            </a:bodyPr>
            <a:lstStyle/>
            <a:p>
              <a:pPr algn="l">
                <a:lnSpc>
                  <a:spcPts val="1884"/>
                </a:lnSpc>
              </a:pPr>
              <a:r>
                <a:rPr lang="en-US" sz="1638">
                  <a:solidFill>
                    <a:srgbClr val="000000"/>
                  </a:solidFill>
                  <a:latin typeface="Poppins Bold"/>
                  <a:ea typeface="Poppins Bold"/>
                  <a:cs typeface="Poppins Bold"/>
                  <a:sym typeface="Poppins Bold"/>
                </a:rPr>
                <a:t>input Subsistem</a:t>
              </a:r>
            </a:p>
          </p:txBody>
        </p:sp>
        <p:sp>
          <p:nvSpPr>
            <p:cNvPr id="57" name="TextBox 57"/>
            <p:cNvSpPr txBox="1"/>
            <p:nvPr/>
          </p:nvSpPr>
          <p:spPr>
            <a:xfrm>
              <a:off x="10764748" y="25524"/>
              <a:ext cx="2826395" cy="331376"/>
            </a:xfrm>
            <a:prstGeom prst="rect">
              <a:avLst/>
            </a:prstGeom>
          </p:spPr>
          <p:txBody>
            <a:bodyPr lIns="0" tIns="0" rIns="0" bIns="0" rtlCol="0" anchor="t">
              <a:spAutoFit/>
            </a:bodyPr>
            <a:lstStyle/>
            <a:p>
              <a:pPr algn="l">
                <a:lnSpc>
                  <a:spcPts val="1884"/>
                </a:lnSpc>
              </a:pPr>
              <a:r>
                <a:rPr lang="en-US" sz="1638">
                  <a:solidFill>
                    <a:srgbClr val="000000"/>
                  </a:solidFill>
                  <a:latin typeface="Poppins Bold"/>
                  <a:ea typeface="Poppins Bold"/>
                  <a:cs typeface="Poppins Bold"/>
                  <a:sym typeface="Poppins Bold"/>
                </a:rPr>
                <a:t>Output Subsistem</a:t>
              </a:r>
            </a:p>
          </p:txBody>
        </p:sp>
        <p:sp>
          <p:nvSpPr>
            <p:cNvPr id="58" name="AutoShape 58"/>
            <p:cNvSpPr/>
            <p:nvPr/>
          </p:nvSpPr>
          <p:spPr>
            <a:xfrm>
              <a:off x="9318333" y="7140021"/>
              <a:ext cx="621544" cy="0"/>
            </a:xfrm>
            <a:prstGeom prst="line">
              <a:avLst/>
            </a:prstGeom>
            <a:ln w="95610" cap="flat">
              <a:solidFill>
                <a:srgbClr val="000000"/>
              </a:solidFill>
              <a:prstDash val="solid"/>
              <a:headEnd type="none" w="sm" len="sm"/>
              <a:tailEnd type="triangle" w="lg" len="med"/>
            </a:ln>
          </p:spPr>
        </p:sp>
        <p:sp>
          <p:nvSpPr>
            <p:cNvPr id="59" name="AutoShape 59"/>
            <p:cNvSpPr/>
            <p:nvPr/>
          </p:nvSpPr>
          <p:spPr>
            <a:xfrm>
              <a:off x="6310050" y="4457434"/>
              <a:ext cx="621544" cy="0"/>
            </a:xfrm>
            <a:prstGeom prst="line">
              <a:avLst/>
            </a:prstGeom>
            <a:ln w="95610" cap="flat">
              <a:solidFill>
                <a:srgbClr val="000000"/>
              </a:solidFill>
              <a:prstDash val="solid"/>
              <a:headEnd type="none" w="sm" len="sm"/>
              <a:tailEnd type="triangle" w="lg" len="med"/>
            </a:ln>
          </p:spPr>
        </p:sp>
        <p:sp>
          <p:nvSpPr>
            <p:cNvPr id="60" name="AutoShape 60"/>
            <p:cNvSpPr/>
            <p:nvPr/>
          </p:nvSpPr>
          <p:spPr>
            <a:xfrm>
              <a:off x="6273373" y="1819298"/>
              <a:ext cx="621544" cy="0"/>
            </a:xfrm>
            <a:prstGeom prst="line">
              <a:avLst/>
            </a:prstGeom>
            <a:ln w="95610" cap="flat">
              <a:solidFill>
                <a:srgbClr val="000000"/>
              </a:solidFill>
              <a:prstDash val="solid"/>
              <a:headEnd type="none" w="sm" len="sm"/>
              <a:tailEnd type="triangle" w="lg" len="med"/>
            </a:ln>
          </p:spPr>
        </p:sp>
        <p:sp>
          <p:nvSpPr>
            <p:cNvPr id="61" name="AutoShape 61"/>
            <p:cNvSpPr/>
            <p:nvPr/>
          </p:nvSpPr>
          <p:spPr>
            <a:xfrm>
              <a:off x="9318333" y="4221794"/>
              <a:ext cx="621544" cy="0"/>
            </a:xfrm>
            <a:prstGeom prst="line">
              <a:avLst/>
            </a:prstGeom>
            <a:ln w="95610" cap="flat">
              <a:solidFill>
                <a:srgbClr val="000000"/>
              </a:solidFill>
              <a:prstDash val="solid"/>
              <a:headEnd type="none" w="sm" len="sm"/>
              <a:tailEnd type="triangle" w="lg" len="med"/>
            </a:ln>
          </p:spPr>
        </p:sp>
        <p:sp>
          <p:nvSpPr>
            <p:cNvPr id="62" name="AutoShape 62"/>
            <p:cNvSpPr/>
            <p:nvPr/>
          </p:nvSpPr>
          <p:spPr>
            <a:xfrm>
              <a:off x="9318333" y="1774848"/>
              <a:ext cx="621544" cy="0"/>
            </a:xfrm>
            <a:prstGeom prst="line">
              <a:avLst/>
            </a:prstGeom>
            <a:ln w="95610" cap="flat">
              <a:solidFill>
                <a:srgbClr val="000000"/>
              </a:solidFill>
              <a:prstDash val="solid"/>
              <a:headEnd type="none" w="sm" len="sm"/>
              <a:tailEnd type="triangle" w="lg" len="med"/>
            </a:ln>
          </p:spPr>
        </p:sp>
        <p:sp>
          <p:nvSpPr>
            <p:cNvPr id="63" name="AutoShape 63"/>
            <p:cNvSpPr/>
            <p:nvPr/>
          </p:nvSpPr>
          <p:spPr>
            <a:xfrm>
              <a:off x="6371180" y="7095571"/>
              <a:ext cx="621544" cy="0"/>
            </a:xfrm>
            <a:prstGeom prst="line">
              <a:avLst/>
            </a:prstGeom>
            <a:ln w="95610" cap="flat">
              <a:solidFill>
                <a:srgbClr val="000000"/>
              </a:solidFill>
              <a:prstDash val="solid"/>
              <a:headEnd type="none" w="sm" len="sm"/>
              <a:tailEnd type="triangle" w="lg" len="med"/>
            </a:ln>
          </p:spPr>
        </p:sp>
      </p:grpSp>
      <p:sp>
        <p:nvSpPr>
          <p:cNvPr id="64" name="Freeform 64"/>
          <p:cNvSpPr/>
          <p:nvPr/>
        </p:nvSpPr>
        <p:spPr>
          <a:xfrm>
            <a:off x="13945354" y="4604684"/>
            <a:ext cx="3665220" cy="2446534"/>
          </a:xfrm>
          <a:custGeom>
            <a:avLst/>
            <a:gdLst/>
            <a:ahLst/>
            <a:cxnLst/>
            <a:rect l="l" t="t" r="r" b="b"/>
            <a:pathLst>
              <a:path w="3665220" h="2446534">
                <a:moveTo>
                  <a:pt x="0" y="0"/>
                </a:moveTo>
                <a:lnTo>
                  <a:pt x="3665220" y="0"/>
                </a:lnTo>
                <a:lnTo>
                  <a:pt x="3665220" y="2446535"/>
                </a:lnTo>
                <a:lnTo>
                  <a:pt x="0" y="2446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5" name="TextBox 65"/>
          <p:cNvSpPr txBox="1"/>
          <p:nvPr/>
        </p:nvSpPr>
        <p:spPr>
          <a:xfrm>
            <a:off x="2402389" y="1000125"/>
            <a:ext cx="11996216" cy="744450"/>
          </a:xfrm>
          <a:prstGeom prst="rect">
            <a:avLst/>
          </a:prstGeom>
        </p:spPr>
        <p:txBody>
          <a:bodyPr lIns="0" tIns="0" rIns="0" bIns="0" rtlCol="0" anchor="t">
            <a:spAutoFit/>
          </a:bodyPr>
          <a:lstStyle/>
          <a:p>
            <a:pPr algn="l">
              <a:lnSpc>
                <a:spcPts val="5439"/>
              </a:lnSpc>
            </a:pPr>
            <a:r>
              <a:rPr lang="en-US" sz="4729">
                <a:solidFill>
                  <a:srgbClr val="000000"/>
                </a:solidFill>
                <a:latin typeface="Poppins Bold"/>
                <a:ea typeface="Poppins Bold"/>
                <a:cs typeface="Poppins Bold"/>
                <a:sym typeface="Poppins Bold"/>
              </a:rPr>
              <a:t>Ilustrasi Sistem Informasi Keuangan</a:t>
            </a:r>
          </a:p>
        </p:txBody>
      </p:sp>
      <p:sp>
        <p:nvSpPr>
          <p:cNvPr id="66" name="TextBox 66"/>
          <p:cNvSpPr txBox="1"/>
          <p:nvPr/>
        </p:nvSpPr>
        <p:spPr>
          <a:xfrm>
            <a:off x="2402389" y="1787923"/>
            <a:ext cx="4518374" cy="228847"/>
          </a:xfrm>
          <a:prstGeom prst="rect">
            <a:avLst/>
          </a:prstGeom>
        </p:spPr>
        <p:txBody>
          <a:bodyPr lIns="0" tIns="0" rIns="0" bIns="0" rtlCol="0" anchor="t">
            <a:spAutoFit/>
          </a:bodyPr>
          <a:lstStyle/>
          <a:p>
            <a:pPr algn="l">
              <a:lnSpc>
                <a:spcPts val="1769"/>
              </a:lnSpc>
            </a:pPr>
            <a:r>
              <a:rPr lang="en-US" sz="1538">
                <a:solidFill>
                  <a:srgbClr val="000000"/>
                </a:solidFill>
                <a:latin typeface="Poppins"/>
                <a:ea typeface="Poppins"/>
                <a:cs typeface="Poppins"/>
                <a:sym typeface="Poppins"/>
              </a:rPr>
              <a:t>SSumber : Modifikasi dari Raymond (2001:332)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1083</Words>
  <Application>Microsoft Office PowerPoint</Application>
  <PresentationFormat>Custom</PresentationFormat>
  <Paragraphs>260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Poppins Bold</vt:lpstr>
      <vt:lpstr>Poppins</vt:lpstr>
      <vt:lpstr>Arial</vt:lpstr>
      <vt:lpstr>Poppins Italics</vt:lpstr>
      <vt:lpstr>Poppins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P.10 Peran SIM Dalam Pengambilan Keputusan (2)</dc:title>
  <cp:lastModifiedBy>Hp</cp:lastModifiedBy>
  <cp:revision>3</cp:revision>
  <dcterms:created xsi:type="dcterms:W3CDTF">2006-08-16T00:00:00Z</dcterms:created>
  <dcterms:modified xsi:type="dcterms:W3CDTF">2024-11-07T05:51:51Z</dcterms:modified>
  <dc:identifier>DAGNagditSc</dc:identifier>
</cp:coreProperties>
</file>