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3" r:id="rId4"/>
    <p:sldId id="262" r:id="rId5"/>
    <p:sldId id="258" r:id="rId6"/>
    <p:sldId id="259" r:id="rId7"/>
    <p:sldId id="260" r:id="rId8"/>
    <p:sldId id="264" r:id="rId9"/>
    <p:sldId id="261" r:id="rId10"/>
    <p:sldId id="265" r:id="rId11"/>
    <p:sldId id="266" r:id="rId12"/>
    <p:sldId id="267" r:id="rId13"/>
    <p:sldId id="268" r:id="rId14"/>
    <p:sldId id="269" r:id="rId15"/>
    <p:sldId id="270" r:id="rId16"/>
    <p:sldId id="271" r:id="rId17"/>
    <p:sldId id="272" r:id="rId18"/>
    <p:sldId id="290"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6858000" type="screen4x3"/>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FF66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3641" autoAdjust="0"/>
  </p:normalViewPr>
  <p:slideViewPr>
    <p:cSldViewPr>
      <p:cViewPr varScale="1">
        <p:scale>
          <a:sx n="68" d="100"/>
          <a:sy n="68" d="100"/>
        </p:scale>
        <p:origin x="-1140"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id-ID"/>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id-ID"/>
          </a:p>
        </p:txBody>
      </p:sp>
      <p:sp>
        <p:nvSpPr>
          <p:cNvPr id="4" name="Date Placeholder 3"/>
          <p:cNvSpPr>
            <a:spLocks noGrp="1"/>
          </p:cNvSpPr>
          <p:nvPr>
            <p:ph type="dt" sz="half" idx="10"/>
          </p:nvPr>
        </p:nvSpPr>
        <p:spPr/>
        <p:txBody>
          <a:bodyPr/>
          <a:lstStyle/>
          <a:p>
            <a:fld id="{305539A1-AD5E-4E14-BD5A-7D4587006526}" type="datetimeFigureOut">
              <a:rPr lang="id-ID" smtClean="0"/>
              <a:pPr/>
              <a:t>24/11/2016</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00128252-D99E-4EC7-9C3F-4839F30533D3}" type="slidenum">
              <a:rPr lang="id-ID" smtClean="0"/>
              <a:pPr/>
              <a:t>‹#›</a:t>
            </a:fld>
            <a:endParaRPr lang="id-I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305539A1-AD5E-4E14-BD5A-7D4587006526}" type="datetimeFigureOut">
              <a:rPr lang="id-ID" smtClean="0"/>
              <a:pPr/>
              <a:t>24/11/2016</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00128252-D99E-4EC7-9C3F-4839F30533D3}" type="slidenum">
              <a:rPr lang="id-ID" smtClean="0"/>
              <a:pPr/>
              <a:t>‹#›</a:t>
            </a:fld>
            <a:endParaRPr lang="id-I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id-ID"/>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305539A1-AD5E-4E14-BD5A-7D4587006526}" type="datetimeFigureOut">
              <a:rPr lang="id-ID" smtClean="0"/>
              <a:pPr/>
              <a:t>24/11/2016</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00128252-D99E-4EC7-9C3F-4839F30533D3}" type="slidenum">
              <a:rPr lang="id-ID" smtClean="0"/>
              <a:pPr/>
              <a:t>‹#›</a:t>
            </a:fld>
            <a:endParaRPr lang="id-I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305539A1-AD5E-4E14-BD5A-7D4587006526}" type="datetimeFigureOut">
              <a:rPr lang="id-ID" smtClean="0"/>
              <a:pPr/>
              <a:t>24/11/2016</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00128252-D99E-4EC7-9C3F-4839F30533D3}" type="slidenum">
              <a:rPr lang="id-ID" smtClean="0"/>
              <a:pPr/>
              <a:t>‹#›</a:t>
            </a:fld>
            <a:endParaRPr lang="id-I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id-ID"/>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5539A1-AD5E-4E14-BD5A-7D4587006526}" type="datetimeFigureOut">
              <a:rPr lang="id-ID" smtClean="0"/>
              <a:pPr/>
              <a:t>24/11/2016</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00128252-D99E-4EC7-9C3F-4839F30533D3}" type="slidenum">
              <a:rPr lang="id-ID" smtClean="0"/>
              <a:pPr/>
              <a:t>‹#›</a:t>
            </a:fld>
            <a:endParaRPr lang="id-I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Date Placeholder 4"/>
          <p:cNvSpPr>
            <a:spLocks noGrp="1"/>
          </p:cNvSpPr>
          <p:nvPr>
            <p:ph type="dt" sz="half" idx="10"/>
          </p:nvPr>
        </p:nvSpPr>
        <p:spPr/>
        <p:txBody>
          <a:bodyPr/>
          <a:lstStyle/>
          <a:p>
            <a:fld id="{305539A1-AD5E-4E14-BD5A-7D4587006526}" type="datetimeFigureOut">
              <a:rPr lang="id-ID" smtClean="0"/>
              <a:pPr/>
              <a:t>24/11/2016</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00128252-D99E-4EC7-9C3F-4839F30533D3}" type="slidenum">
              <a:rPr lang="id-ID" smtClean="0"/>
              <a:pPr/>
              <a:t>‹#›</a:t>
            </a:fld>
            <a:endParaRPr lang="id-I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id-ID"/>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7" name="Date Placeholder 6"/>
          <p:cNvSpPr>
            <a:spLocks noGrp="1"/>
          </p:cNvSpPr>
          <p:nvPr>
            <p:ph type="dt" sz="half" idx="10"/>
          </p:nvPr>
        </p:nvSpPr>
        <p:spPr/>
        <p:txBody>
          <a:bodyPr/>
          <a:lstStyle/>
          <a:p>
            <a:fld id="{305539A1-AD5E-4E14-BD5A-7D4587006526}" type="datetimeFigureOut">
              <a:rPr lang="id-ID" smtClean="0"/>
              <a:pPr/>
              <a:t>24/11/2016</a:t>
            </a:fld>
            <a:endParaRPr lang="id-ID"/>
          </a:p>
        </p:txBody>
      </p:sp>
      <p:sp>
        <p:nvSpPr>
          <p:cNvPr id="8" name="Footer Placeholder 7"/>
          <p:cNvSpPr>
            <a:spLocks noGrp="1"/>
          </p:cNvSpPr>
          <p:nvPr>
            <p:ph type="ftr" sz="quarter" idx="11"/>
          </p:nvPr>
        </p:nvSpPr>
        <p:spPr/>
        <p:txBody>
          <a:bodyPr/>
          <a:lstStyle/>
          <a:p>
            <a:endParaRPr lang="id-ID"/>
          </a:p>
        </p:txBody>
      </p:sp>
      <p:sp>
        <p:nvSpPr>
          <p:cNvPr id="9" name="Slide Number Placeholder 8"/>
          <p:cNvSpPr>
            <a:spLocks noGrp="1"/>
          </p:cNvSpPr>
          <p:nvPr>
            <p:ph type="sldNum" sz="quarter" idx="12"/>
          </p:nvPr>
        </p:nvSpPr>
        <p:spPr/>
        <p:txBody>
          <a:bodyPr/>
          <a:lstStyle/>
          <a:p>
            <a:fld id="{00128252-D99E-4EC7-9C3F-4839F30533D3}" type="slidenum">
              <a:rPr lang="id-ID" smtClean="0"/>
              <a:pPr/>
              <a:t>‹#›</a:t>
            </a:fld>
            <a:endParaRPr lang="id-I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Date Placeholder 2"/>
          <p:cNvSpPr>
            <a:spLocks noGrp="1"/>
          </p:cNvSpPr>
          <p:nvPr>
            <p:ph type="dt" sz="half" idx="10"/>
          </p:nvPr>
        </p:nvSpPr>
        <p:spPr/>
        <p:txBody>
          <a:bodyPr/>
          <a:lstStyle/>
          <a:p>
            <a:fld id="{305539A1-AD5E-4E14-BD5A-7D4587006526}" type="datetimeFigureOut">
              <a:rPr lang="id-ID" smtClean="0"/>
              <a:pPr/>
              <a:t>24/11/2016</a:t>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p>
            <a:fld id="{00128252-D99E-4EC7-9C3F-4839F30533D3}" type="slidenum">
              <a:rPr lang="id-ID" smtClean="0"/>
              <a:pPr/>
              <a:t>‹#›</a:t>
            </a:fld>
            <a:endParaRPr lang="id-I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5539A1-AD5E-4E14-BD5A-7D4587006526}" type="datetimeFigureOut">
              <a:rPr lang="id-ID" smtClean="0"/>
              <a:pPr/>
              <a:t>24/11/2016</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00128252-D99E-4EC7-9C3F-4839F30533D3}" type="slidenum">
              <a:rPr lang="id-ID" smtClean="0"/>
              <a:pPr/>
              <a:t>‹#›</a:t>
            </a:fld>
            <a:endParaRPr lang="id-I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id-ID"/>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5539A1-AD5E-4E14-BD5A-7D4587006526}" type="datetimeFigureOut">
              <a:rPr lang="id-ID" smtClean="0"/>
              <a:pPr/>
              <a:t>24/11/2016</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00128252-D99E-4EC7-9C3F-4839F30533D3}" type="slidenum">
              <a:rPr lang="id-ID" smtClean="0"/>
              <a:pPr/>
              <a:t>‹#›</a:t>
            </a:fld>
            <a:endParaRPr lang="id-I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id-ID"/>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d-ID"/>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5539A1-AD5E-4E14-BD5A-7D4587006526}" type="datetimeFigureOut">
              <a:rPr lang="id-ID" smtClean="0"/>
              <a:pPr/>
              <a:t>24/11/2016</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00128252-D99E-4EC7-9C3F-4839F30533D3}" type="slidenum">
              <a:rPr lang="id-ID" smtClean="0"/>
              <a:pPr/>
              <a:t>‹#›</a:t>
            </a:fld>
            <a:endParaRPr lang="id-ID"/>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id-ID"/>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5539A1-AD5E-4E14-BD5A-7D4587006526}" type="datetimeFigureOut">
              <a:rPr lang="id-ID" smtClean="0"/>
              <a:pPr/>
              <a:t>24/11/2016</a:t>
            </a:fld>
            <a:endParaRPr lang="id-ID"/>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d-ID"/>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128252-D99E-4EC7-9C3F-4839F30533D3}" type="slidenum">
              <a:rPr lang="id-ID" smtClean="0"/>
              <a:pPr/>
              <a:t>‹#›</a:t>
            </a:fld>
            <a:endParaRPr lang="id-ID"/>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44000" b="-44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14348" y="357166"/>
            <a:ext cx="7772400" cy="1470025"/>
          </a:xfrm>
        </p:spPr>
        <p:txBody>
          <a:bodyPr/>
          <a:lstStyle/>
          <a:p>
            <a:r>
              <a:rPr lang="id-ID" dirty="0" smtClean="0">
                <a:latin typeface="Algerian" pitchFamily="82" charset="0"/>
              </a:rPr>
              <a:t>PENDEKATAN DALAM BELAJAR BAHASA</a:t>
            </a:r>
            <a:endParaRPr lang="id-ID" dirty="0">
              <a:latin typeface="Algerian" pitchFamily="82" charset="0"/>
            </a:endParaRPr>
          </a:p>
        </p:txBody>
      </p:sp>
      <p:sp>
        <p:nvSpPr>
          <p:cNvPr id="3" name="Subtitle 2"/>
          <p:cNvSpPr>
            <a:spLocks noGrp="1"/>
          </p:cNvSpPr>
          <p:nvPr>
            <p:ph type="subTitle" idx="1"/>
          </p:nvPr>
        </p:nvSpPr>
        <p:spPr>
          <a:xfrm>
            <a:off x="1371600" y="2000240"/>
            <a:ext cx="6400800" cy="4357718"/>
          </a:xfrm>
        </p:spPr>
        <p:txBody>
          <a:bodyPr>
            <a:normAutofit lnSpcReduction="10000"/>
          </a:bodyPr>
          <a:lstStyle/>
          <a:p>
            <a:endParaRPr lang="id-ID" dirty="0" smtClean="0"/>
          </a:p>
          <a:p>
            <a:r>
              <a:rPr lang="id-ID" dirty="0" smtClean="0">
                <a:solidFill>
                  <a:srgbClr val="002060"/>
                </a:solidFill>
                <a:latin typeface="Bauhaus 93" pitchFamily="82" charset="0"/>
              </a:rPr>
              <a:t>Disusun oleh:</a:t>
            </a:r>
          </a:p>
          <a:p>
            <a:r>
              <a:rPr lang="id-ID" dirty="0" smtClean="0">
                <a:solidFill>
                  <a:srgbClr val="002060"/>
                </a:solidFill>
                <a:latin typeface="Brush Script MT" pitchFamily="66" charset="0"/>
              </a:rPr>
              <a:t>Apri Kartikasari Hs., M.Pd.</a:t>
            </a:r>
          </a:p>
          <a:p>
            <a:endParaRPr lang="id-ID" dirty="0"/>
          </a:p>
          <a:p>
            <a:endParaRPr lang="id-ID" dirty="0" smtClean="0"/>
          </a:p>
          <a:p>
            <a:r>
              <a:rPr lang="id-ID" b="1" dirty="0" smtClean="0">
                <a:solidFill>
                  <a:srgbClr val="FF0000"/>
                </a:solidFill>
              </a:rPr>
              <a:t>PRODI PGSD</a:t>
            </a:r>
          </a:p>
          <a:p>
            <a:r>
              <a:rPr lang="id-ID" b="1" dirty="0" smtClean="0">
                <a:solidFill>
                  <a:srgbClr val="FF0000"/>
                </a:solidFill>
              </a:rPr>
              <a:t>FIP, IKIP PGRI Madiun</a:t>
            </a:r>
          </a:p>
          <a:p>
            <a:r>
              <a:rPr lang="en-US" b="1" dirty="0" smtClean="0">
                <a:solidFill>
                  <a:srgbClr val="FF0000"/>
                </a:solidFill>
              </a:rPr>
              <a:t>2016</a:t>
            </a:r>
            <a:endParaRPr lang="id-ID" b="1" dirty="0">
              <a:solidFill>
                <a:srgbClr val="FF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11156"/>
          </a:xfrm>
        </p:spPr>
        <p:style>
          <a:lnRef idx="2">
            <a:schemeClr val="accent1"/>
          </a:lnRef>
          <a:fillRef idx="1">
            <a:schemeClr val="lt1"/>
          </a:fillRef>
          <a:effectRef idx="0">
            <a:schemeClr val="accent1"/>
          </a:effectRef>
          <a:fontRef idx="minor">
            <a:schemeClr val="dk1"/>
          </a:fontRef>
        </p:style>
        <p:txBody>
          <a:bodyPr>
            <a:normAutofit fontScale="90000"/>
          </a:bodyPr>
          <a:lstStyle/>
          <a:p>
            <a:pPr algn="l"/>
            <a:r>
              <a:rPr lang="id-ID" b="1" dirty="0" smtClean="0"/>
              <a:t>1. Pendekatan Tujuan</a:t>
            </a:r>
            <a:endParaRPr lang="id-ID" b="1" dirty="0"/>
          </a:p>
        </p:txBody>
      </p:sp>
      <p:sp>
        <p:nvSpPr>
          <p:cNvPr id="3" name="Content Placeholder 2"/>
          <p:cNvSpPr>
            <a:spLocks noGrp="1"/>
          </p:cNvSpPr>
          <p:nvPr>
            <p:ph idx="1"/>
          </p:nvPr>
        </p:nvSpPr>
        <p:spPr>
          <a:xfrm>
            <a:off x="457200" y="1000108"/>
            <a:ext cx="8229600" cy="5572164"/>
          </a:xfrm>
        </p:spPr>
        <p:txBody>
          <a:bodyPr/>
          <a:lstStyle/>
          <a:p>
            <a:pPr algn="just"/>
            <a:r>
              <a:rPr lang="id-ID" b="1" dirty="0" smtClean="0">
                <a:solidFill>
                  <a:srgbClr val="C00000"/>
                </a:solidFill>
              </a:rPr>
              <a:t>Pendekatan tujuan ini dilandasi oleh pemikiran, bahwa dalam setiap kegiatan belajar mengajar yang harus dipikirkan dan ditetapkan lebih dahulu adalah tujuan yang hendak dicapai. Dengan memperhatikan tujuan yang telah ditetapkan itu dapat ditentukan metode mana yang akan digunakan dan teknik pengajaran yang bagaimana yang diterapkan agar tujuan pembelajaran tersebut dapat dicapai.</a:t>
            </a:r>
            <a:endParaRPr lang="id-ID" b="1" dirty="0">
              <a:solidFill>
                <a:srgbClr val="C0000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39718"/>
          </a:xfrm>
        </p:spPr>
        <p:style>
          <a:lnRef idx="2">
            <a:schemeClr val="accent2"/>
          </a:lnRef>
          <a:fillRef idx="1">
            <a:schemeClr val="lt1"/>
          </a:fillRef>
          <a:effectRef idx="0">
            <a:schemeClr val="accent2"/>
          </a:effectRef>
          <a:fontRef idx="minor">
            <a:schemeClr val="dk1"/>
          </a:fontRef>
        </p:style>
        <p:txBody>
          <a:bodyPr>
            <a:normAutofit fontScale="90000"/>
          </a:bodyPr>
          <a:lstStyle/>
          <a:p>
            <a:r>
              <a:rPr lang="id-ID" b="1" dirty="0" smtClean="0">
                <a:latin typeface="Brush Script MT" pitchFamily="66" charset="0"/>
              </a:rPr>
              <a:t>Lanjutan</a:t>
            </a:r>
            <a:r>
              <a:rPr lang="id-ID" dirty="0" smtClean="0"/>
              <a:t>...</a:t>
            </a:r>
            <a:endParaRPr lang="id-ID" dirty="0"/>
          </a:p>
        </p:txBody>
      </p:sp>
      <p:sp>
        <p:nvSpPr>
          <p:cNvPr id="3" name="Content Placeholder 2"/>
          <p:cNvSpPr>
            <a:spLocks noGrp="1"/>
          </p:cNvSpPr>
          <p:nvPr>
            <p:ph idx="1"/>
          </p:nvPr>
        </p:nvSpPr>
        <p:spPr>
          <a:xfrm>
            <a:off x="0" y="928670"/>
            <a:ext cx="7429520" cy="5929330"/>
          </a:xfrm>
        </p:spPr>
        <p:txBody>
          <a:bodyPr>
            <a:normAutofit fontScale="92500" lnSpcReduction="10000"/>
          </a:bodyPr>
          <a:lstStyle/>
          <a:p>
            <a:pPr marL="0" indent="0" algn="just">
              <a:buNone/>
            </a:pPr>
            <a:r>
              <a:rPr lang="id-ID" b="1" dirty="0" smtClean="0">
                <a:solidFill>
                  <a:srgbClr val="FFFF00"/>
                </a:solidFill>
              </a:rPr>
              <a:t>Penerapan pendekatan tujuan ini sering dikaitkan dengan “cara belajar tuntas”. Dengan “cara belajar tuntas”, berarti suatu kegiatan belajar mengajar dianggap berhasil, apabila sedikit-dikitnya 85% dari jumlah siswa yang mengikuti pelajaran itu menguasai minimal 75% dari bahan ajar yang diberikan oleh guru. Penentuan keberhasilan itu didasarkan hasil tes sumatif. Jika sekurang-kurangnya 85% dari jumlah siswa dapat mengerjakan atau dapat menjawab dengan betul minimal 75% dari soal yang diberikan guru maka pembelajaran dapat dianggap berhasil.</a:t>
            </a:r>
            <a:endParaRPr lang="id-ID" b="1" dirty="0">
              <a:solidFill>
                <a:srgbClr val="FFFF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39718"/>
          </a:xfrm>
        </p:spPr>
        <p:txBody>
          <a:bodyPr>
            <a:normAutofit fontScale="90000"/>
          </a:bodyPr>
          <a:lstStyle/>
          <a:p>
            <a:pPr algn="l"/>
            <a:r>
              <a:rPr lang="id-ID" b="1" dirty="0" smtClean="0">
                <a:solidFill>
                  <a:srgbClr val="FFFF00"/>
                </a:solidFill>
              </a:rPr>
              <a:t>2. Pendekatan Struktural</a:t>
            </a:r>
            <a:endParaRPr lang="id-ID" dirty="0">
              <a:solidFill>
                <a:srgbClr val="FFFF00"/>
              </a:solidFill>
            </a:endParaRPr>
          </a:p>
        </p:txBody>
      </p:sp>
      <p:sp>
        <p:nvSpPr>
          <p:cNvPr id="3" name="Content Placeholder 2"/>
          <p:cNvSpPr>
            <a:spLocks noGrp="1"/>
          </p:cNvSpPr>
          <p:nvPr>
            <p:ph idx="1"/>
          </p:nvPr>
        </p:nvSpPr>
        <p:spPr>
          <a:xfrm>
            <a:off x="457200" y="1000108"/>
            <a:ext cx="8229600" cy="5126055"/>
          </a:xfrm>
        </p:spPr>
        <p:txBody>
          <a:bodyPr>
            <a:normAutofit fontScale="77500" lnSpcReduction="20000"/>
          </a:bodyPr>
          <a:lstStyle/>
          <a:p>
            <a:pPr algn="just"/>
            <a:r>
              <a:rPr lang="id-ID" b="1" dirty="0" smtClean="0"/>
              <a:t>Pendekatan Struktural merupakan salah satu pendekatan dalam pembelajaran bahasa yang dilandasi oleh asumsi yang menganggap bahasa sebagai kaidah. </a:t>
            </a:r>
          </a:p>
          <a:p>
            <a:pPr algn="just">
              <a:buNone/>
            </a:pPr>
            <a:endParaRPr lang="id-ID" b="1" dirty="0" smtClean="0"/>
          </a:p>
          <a:p>
            <a:pPr algn="just"/>
            <a:r>
              <a:rPr lang="id-ID" b="1" dirty="0" smtClean="0"/>
              <a:t>Atas dasar anggapan tersebut timbul pemikiran bahwa pembelajaran bahasa harus mengutamakan penguasaan kaidah-kaidah bahasa atau tata bahasa.</a:t>
            </a:r>
          </a:p>
          <a:p>
            <a:pPr algn="just">
              <a:buNone/>
            </a:pPr>
            <a:endParaRPr lang="id-ID" b="1" dirty="0" smtClean="0"/>
          </a:p>
          <a:p>
            <a:pPr algn="just"/>
            <a:r>
              <a:rPr lang="id-ID" b="1" dirty="0" smtClean="0"/>
              <a:t>Oleh sebab itu, pembelajaran bahasa perlu dititik beratkan pada pengetahuan tentang struktur bahasa yang tercakup dalam fonologi, mofologi, dan sintaksis. Dalam hal ini pengetahuan tentang pola-pola kalimat, pola kata, dan suku kata menjadi sangat penting.</a:t>
            </a:r>
            <a:endParaRPr lang="id-ID" b="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11156"/>
          </a:xfrm>
        </p:spPr>
        <p:txBody>
          <a:bodyPr>
            <a:normAutofit fontScale="90000"/>
          </a:bodyPr>
          <a:lstStyle/>
          <a:p>
            <a:r>
              <a:rPr lang="id-ID" b="1" dirty="0" smtClean="0">
                <a:solidFill>
                  <a:schemeClr val="bg1"/>
                </a:solidFill>
              </a:rPr>
              <a:t>3.</a:t>
            </a:r>
            <a:r>
              <a:rPr lang="id-ID" b="0" i="0" dirty="0" smtClean="0">
                <a:solidFill>
                  <a:schemeClr val="bg1"/>
                </a:solidFill>
              </a:rPr>
              <a:t> </a:t>
            </a:r>
            <a:r>
              <a:rPr lang="id-ID" b="1" dirty="0" smtClean="0">
                <a:solidFill>
                  <a:schemeClr val="bg1"/>
                </a:solidFill>
              </a:rPr>
              <a:t>Pendekatan Keterampilan Proses</a:t>
            </a:r>
            <a:endParaRPr lang="id-ID" dirty="0">
              <a:solidFill>
                <a:schemeClr val="bg1"/>
              </a:solidFill>
            </a:endParaRPr>
          </a:p>
        </p:txBody>
      </p:sp>
      <p:sp>
        <p:nvSpPr>
          <p:cNvPr id="3" name="Content Placeholder 2"/>
          <p:cNvSpPr>
            <a:spLocks noGrp="1"/>
          </p:cNvSpPr>
          <p:nvPr>
            <p:ph idx="1"/>
          </p:nvPr>
        </p:nvSpPr>
        <p:spPr>
          <a:xfrm>
            <a:off x="457200" y="1000108"/>
            <a:ext cx="8229600" cy="5126055"/>
          </a:xfrm>
        </p:spPr>
        <p:txBody>
          <a:bodyPr>
            <a:normAutofit fontScale="92500" lnSpcReduction="10000"/>
          </a:bodyPr>
          <a:lstStyle/>
          <a:p>
            <a:pPr algn="just"/>
            <a:r>
              <a:rPr lang="id-ID" b="1" dirty="0" smtClean="0">
                <a:solidFill>
                  <a:srgbClr val="FFFF00"/>
                </a:solidFill>
              </a:rPr>
              <a:t>Pendekatan keterampilan proses adalah suatu pengelolaan kegiatan belajar mengajar yang berfokus pada pelibatan siswa secara aktif dan kreatif dalam proses pemerolehan hasil belajar. </a:t>
            </a:r>
          </a:p>
          <a:p>
            <a:pPr algn="just">
              <a:buNone/>
            </a:pPr>
            <a:endParaRPr lang="id-ID" b="1" dirty="0" smtClean="0">
              <a:solidFill>
                <a:srgbClr val="FFFF00"/>
              </a:solidFill>
            </a:endParaRPr>
          </a:p>
          <a:p>
            <a:pPr algn="just"/>
            <a:r>
              <a:rPr lang="id-ID" b="1" dirty="0" smtClean="0">
                <a:solidFill>
                  <a:srgbClr val="FFFF00"/>
                </a:solidFill>
              </a:rPr>
              <a:t>Keterampilan proses meliputi keterampilan intelektual, keterampilan sosial, dan keterampilan fisik. </a:t>
            </a:r>
          </a:p>
          <a:p>
            <a:pPr algn="just">
              <a:buNone/>
            </a:pPr>
            <a:endParaRPr lang="id-ID" b="1" dirty="0" smtClean="0">
              <a:solidFill>
                <a:srgbClr val="FFFF00"/>
              </a:solidFill>
            </a:endParaRPr>
          </a:p>
          <a:p>
            <a:pPr algn="just"/>
            <a:r>
              <a:rPr lang="id-ID" b="1" dirty="0" smtClean="0">
                <a:solidFill>
                  <a:srgbClr val="FFFF00"/>
                </a:solidFill>
              </a:rPr>
              <a:t>Keterampilan proses berfungsi sebagai alat menemukan dan mengembangkan konsep.</a:t>
            </a:r>
            <a:endParaRPr lang="id-ID" b="1" dirty="0">
              <a:solidFill>
                <a:srgbClr val="FFFF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1000" r="-1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just"/>
            <a:r>
              <a:rPr lang="id-ID" sz="2000" b="1" dirty="0" smtClean="0"/>
              <a:t>Pendekatan ini merupakan pemberian/penumbuhan kemampuan-kemampuan dasar untuk memperoleh pengetahuan, pengalaman, dan kemampuan yang meliputi beberapa kemampuan seperti:</a:t>
            </a:r>
            <a:endParaRPr lang="id-ID" sz="2000" b="1" dirty="0"/>
          </a:p>
        </p:txBody>
      </p:sp>
      <p:sp>
        <p:nvSpPr>
          <p:cNvPr id="3" name="Content Placeholder 2"/>
          <p:cNvSpPr>
            <a:spLocks noGrp="1"/>
          </p:cNvSpPr>
          <p:nvPr>
            <p:ph idx="1"/>
          </p:nvPr>
        </p:nvSpPr>
        <p:spPr>
          <a:xfrm>
            <a:off x="457200" y="1714488"/>
            <a:ext cx="8229600" cy="4411675"/>
          </a:xfrm>
        </p:spPr>
        <p:txBody>
          <a:bodyPr/>
          <a:lstStyle/>
          <a:p>
            <a:endParaRPr lang="id-ID" dirty="0"/>
          </a:p>
        </p:txBody>
      </p:sp>
      <p:sp>
        <p:nvSpPr>
          <p:cNvPr id="4" name="Rounded Rectangle 3"/>
          <p:cNvSpPr/>
          <p:nvPr/>
        </p:nvSpPr>
        <p:spPr>
          <a:xfrm>
            <a:off x="500034" y="1857364"/>
            <a:ext cx="2714644" cy="71438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id-ID" b="1" dirty="0" smtClean="0"/>
              <a:t>Kemampuan </a:t>
            </a:r>
            <a:r>
              <a:rPr lang="id-ID" b="1" dirty="0"/>
              <a:t>mengamati</a:t>
            </a:r>
          </a:p>
        </p:txBody>
      </p:sp>
      <p:sp>
        <p:nvSpPr>
          <p:cNvPr id="5" name="Rounded Rectangle 4"/>
          <p:cNvSpPr/>
          <p:nvPr/>
        </p:nvSpPr>
        <p:spPr>
          <a:xfrm>
            <a:off x="1285852" y="2857496"/>
            <a:ext cx="2786082" cy="64294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id-ID" b="1" dirty="0" smtClean="0"/>
              <a:t>Kemampuan menghitung</a:t>
            </a:r>
            <a:endParaRPr lang="id-ID" b="1" dirty="0"/>
          </a:p>
        </p:txBody>
      </p:sp>
      <p:sp>
        <p:nvSpPr>
          <p:cNvPr id="6" name="Rounded Rectangle 5"/>
          <p:cNvSpPr/>
          <p:nvPr/>
        </p:nvSpPr>
        <p:spPr>
          <a:xfrm>
            <a:off x="714348" y="4071942"/>
            <a:ext cx="2786082" cy="71438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id-ID" b="1" dirty="0" smtClean="0"/>
              <a:t>Kemampuan mengukur</a:t>
            </a:r>
            <a:endParaRPr lang="id-ID" b="1" dirty="0"/>
          </a:p>
        </p:txBody>
      </p:sp>
      <p:sp>
        <p:nvSpPr>
          <p:cNvPr id="7" name="Rounded Rectangle 6"/>
          <p:cNvSpPr/>
          <p:nvPr/>
        </p:nvSpPr>
        <p:spPr>
          <a:xfrm>
            <a:off x="3643306" y="1500174"/>
            <a:ext cx="3286148" cy="57150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id-ID" b="0" i="0" dirty="0" smtClean="0"/>
              <a:t>  </a:t>
            </a:r>
            <a:r>
              <a:rPr lang="id-ID" b="1" dirty="0" smtClean="0"/>
              <a:t>Kemampuan mengklasifikasi</a:t>
            </a:r>
            <a:endParaRPr lang="id-ID" b="1" dirty="0"/>
          </a:p>
        </p:txBody>
      </p:sp>
      <p:sp>
        <p:nvSpPr>
          <p:cNvPr id="8" name="Rounded Rectangle 7"/>
          <p:cNvSpPr/>
          <p:nvPr/>
        </p:nvSpPr>
        <p:spPr>
          <a:xfrm>
            <a:off x="4357686" y="2786058"/>
            <a:ext cx="2500330" cy="57150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id-ID" b="1" dirty="0" smtClean="0"/>
              <a:t>Kemampuan menemukan hubungan</a:t>
            </a:r>
            <a:endParaRPr lang="id-ID" b="1" dirty="0"/>
          </a:p>
        </p:txBody>
      </p:sp>
      <p:sp>
        <p:nvSpPr>
          <p:cNvPr id="9" name="Rounded Rectangle 8"/>
          <p:cNvSpPr/>
          <p:nvPr/>
        </p:nvSpPr>
        <p:spPr>
          <a:xfrm>
            <a:off x="3786182" y="3929066"/>
            <a:ext cx="2286016" cy="57150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id-ID" b="1" dirty="0" smtClean="0"/>
              <a:t>Kemampuan membuat prediksi</a:t>
            </a:r>
            <a:endParaRPr lang="id-ID" b="1" dirty="0"/>
          </a:p>
        </p:txBody>
      </p:sp>
      <p:sp>
        <p:nvSpPr>
          <p:cNvPr id="10" name="Rounded Rectangle 9"/>
          <p:cNvSpPr/>
          <p:nvPr/>
        </p:nvSpPr>
        <p:spPr>
          <a:xfrm>
            <a:off x="6429388" y="3929066"/>
            <a:ext cx="2214578" cy="785818"/>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id-ID" b="1" dirty="0" smtClean="0"/>
              <a:t>Kemampuan melaksanakan penelitian</a:t>
            </a:r>
            <a:endParaRPr lang="id-ID" b="1" dirty="0"/>
          </a:p>
        </p:txBody>
      </p:sp>
      <p:sp>
        <p:nvSpPr>
          <p:cNvPr id="11" name="Rounded Rectangle 10"/>
          <p:cNvSpPr/>
          <p:nvPr/>
        </p:nvSpPr>
        <p:spPr>
          <a:xfrm>
            <a:off x="5857884" y="5072074"/>
            <a:ext cx="2500330" cy="100013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id-ID" b="1" i="0" dirty="0" smtClean="0"/>
              <a:t>Kemampuan mengumpulkan dan menganalisis data</a:t>
            </a:r>
            <a:endParaRPr lang="id-ID" b="1" dirty="0"/>
          </a:p>
        </p:txBody>
      </p:sp>
      <p:sp>
        <p:nvSpPr>
          <p:cNvPr id="12" name="Rounded Rectangle 11"/>
          <p:cNvSpPr/>
          <p:nvPr/>
        </p:nvSpPr>
        <p:spPr>
          <a:xfrm>
            <a:off x="3143240" y="5000636"/>
            <a:ext cx="2286016" cy="785818"/>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id-ID" b="1" dirty="0" smtClean="0"/>
              <a:t>Kemampuan mengkomunikasikan hasil</a:t>
            </a:r>
            <a:endParaRPr lang="id-ID" b="1"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2594"/>
          </a:xfrm>
        </p:spPr>
        <p:txBody>
          <a:bodyPr>
            <a:normAutofit fontScale="90000"/>
          </a:bodyPr>
          <a:lstStyle/>
          <a:p>
            <a:pPr algn="l"/>
            <a:r>
              <a:rPr lang="id-ID" b="1" dirty="0" smtClean="0">
                <a:solidFill>
                  <a:schemeClr val="bg1"/>
                </a:solidFill>
              </a:rPr>
              <a:t>4. Pendekatan </a:t>
            </a:r>
            <a:r>
              <a:rPr lang="id-ID" b="1" i="1" dirty="0" smtClean="0">
                <a:solidFill>
                  <a:schemeClr val="bg1"/>
                </a:solidFill>
              </a:rPr>
              <a:t>Whole Language</a:t>
            </a:r>
            <a:endParaRPr lang="id-ID" dirty="0">
              <a:solidFill>
                <a:schemeClr val="bg1"/>
              </a:solidFill>
            </a:endParaRPr>
          </a:p>
        </p:txBody>
      </p:sp>
      <p:sp>
        <p:nvSpPr>
          <p:cNvPr id="3" name="Content Placeholder 2"/>
          <p:cNvSpPr>
            <a:spLocks noGrp="1"/>
          </p:cNvSpPr>
          <p:nvPr>
            <p:ph idx="1"/>
          </p:nvPr>
        </p:nvSpPr>
        <p:spPr>
          <a:xfrm>
            <a:off x="457200" y="1000108"/>
            <a:ext cx="8229600" cy="5126055"/>
          </a:xfrm>
        </p:spPr>
        <p:txBody>
          <a:bodyPr>
            <a:normAutofit fontScale="77500" lnSpcReduction="20000"/>
          </a:bodyPr>
          <a:lstStyle/>
          <a:p>
            <a:pPr algn="just"/>
            <a:r>
              <a:rPr lang="id-ID" i="1" dirty="0">
                <a:solidFill>
                  <a:srgbClr val="FFFF00"/>
                </a:solidFill>
              </a:rPr>
              <a:t>Whole language</a:t>
            </a:r>
            <a:r>
              <a:rPr lang="id-ID" dirty="0">
                <a:solidFill>
                  <a:srgbClr val="FFFF00"/>
                </a:solidFill>
              </a:rPr>
              <a:t> adalah satu pendekatan pengajaran bahasa yang menyajikan pengajaran bahasa secara utuh, tidak terpisah-pisah (Edelsky, 1991; Froese,1990; Goodman,1986; Weaver,1992). </a:t>
            </a:r>
            <a:r>
              <a:rPr lang="id-ID" i="1" dirty="0">
                <a:solidFill>
                  <a:srgbClr val="FFFF00"/>
                </a:solidFill>
              </a:rPr>
              <a:t>Whole language</a:t>
            </a:r>
            <a:r>
              <a:rPr lang="id-ID" dirty="0">
                <a:solidFill>
                  <a:srgbClr val="FFFF00"/>
                </a:solidFill>
              </a:rPr>
              <a:t> adalah cara untuk menyatukan pandangan tentang bahasa, tentang pembelajaran, dan tentang orang-orang yang terlibat dalam pembelajaran. </a:t>
            </a:r>
            <a:endParaRPr lang="id-ID" dirty="0" smtClean="0">
              <a:solidFill>
                <a:srgbClr val="FFFF00"/>
              </a:solidFill>
            </a:endParaRPr>
          </a:p>
          <a:p>
            <a:pPr algn="just">
              <a:buNone/>
            </a:pPr>
            <a:endParaRPr lang="id-ID" dirty="0">
              <a:solidFill>
                <a:srgbClr val="FFFF00"/>
              </a:solidFill>
            </a:endParaRPr>
          </a:p>
          <a:p>
            <a:pPr algn="just"/>
            <a:r>
              <a:rPr lang="id-ID" dirty="0">
                <a:solidFill>
                  <a:srgbClr val="FFFF00"/>
                </a:solidFill>
              </a:rPr>
              <a:t>Jadi dapat disimpulkan bahwa pengertian dari </a:t>
            </a:r>
            <a:r>
              <a:rPr lang="id-ID" i="1" dirty="0">
                <a:solidFill>
                  <a:srgbClr val="FFFF00"/>
                </a:solidFill>
              </a:rPr>
              <a:t>whole language</a:t>
            </a:r>
            <a:r>
              <a:rPr lang="id-ID" dirty="0">
                <a:solidFill>
                  <a:srgbClr val="FFFF00"/>
                </a:solidFill>
              </a:rPr>
              <a:t> adalah suatu pendekatan pembelajaran bahasa yang didasari oleh paham </a:t>
            </a:r>
            <a:r>
              <a:rPr lang="id-ID" i="1" dirty="0" smtClean="0">
                <a:solidFill>
                  <a:srgbClr val="FFFF00"/>
                </a:solidFill>
              </a:rPr>
              <a:t>constructivism. Whole </a:t>
            </a:r>
            <a:r>
              <a:rPr lang="id-ID" i="1" dirty="0">
                <a:solidFill>
                  <a:srgbClr val="FFFF00"/>
                </a:solidFill>
              </a:rPr>
              <a:t>language</a:t>
            </a:r>
            <a:r>
              <a:rPr lang="id-ID" dirty="0">
                <a:solidFill>
                  <a:srgbClr val="FFFF00"/>
                </a:solidFill>
              </a:rPr>
              <a:t> dimulai dengan menumbuhkan lingkungan </a:t>
            </a:r>
            <a:r>
              <a:rPr lang="id-ID" dirty="0" smtClean="0">
                <a:solidFill>
                  <a:srgbClr val="FFFF00"/>
                </a:solidFill>
              </a:rPr>
              <a:t>di mana </a:t>
            </a:r>
            <a:r>
              <a:rPr lang="id-ID" dirty="0">
                <a:solidFill>
                  <a:srgbClr val="FFFF00"/>
                </a:solidFill>
              </a:rPr>
              <a:t>bahasa diajarkan secara utuh dan keterampilan bahasa (menyimak, berbicara, membaca, dan menulis) diajarkan secara terpadu.</a:t>
            </a:r>
          </a:p>
          <a:p>
            <a:endParaRPr lang="id-ID" dirty="0">
              <a:solidFill>
                <a:srgbClr val="FFFF0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39718"/>
          </a:xfrm>
        </p:spPr>
        <p:txBody>
          <a:bodyPr>
            <a:normAutofit fontScale="90000"/>
          </a:bodyPr>
          <a:lstStyle/>
          <a:p>
            <a:r>
              <a:rPr lang="id-ID" b="1" dirty="0" smtClean="0">
                <a:solidFill>
                  <a:srgbClr val="00FF00"/>
                </a:solidFill>
                <a:latin typeface="Brush Script MT" pitchFamily="66" charset="0"/>
              </a:rPr>
              <a:t>Lanjutan...</a:t>
            </a:r>
            <a:endParaRPr lang="id-ID" b="1" dirty="0">
              <a:solidFill>
                <a:srgbClr val="00FF00"/>
              </a:solidFill>
              <a:latin typeface="Brush Script MT" pitchFamily="66" charset="0"/>
            </a:endParaRPr>
          </a:p>
        </p:txBody>
      </p:sp>
      <p:sp>
        <p:nvSpPr>
          <p:cNvPr id="3" name="Content Placeholder 2"/>
          <p:cNvSpPr>
            <a:spLocks noGrp="1"/>
          </p:cNvSpPr>
          <p:nvPr>
            <p:ph idx="1"/>
          </p:nvPr>
        </p:nvSpPr>
        <p:spPr>
          <a:xfrm>
            <a:off x="457200" y="857232"/>
            <a:ext cx="8229600" cy="5786478"/>
          </a:xfrm>
        </p:spPr>
        <p:txBody>
          <a:bodyPr>
            <a:normAutofit fontScale="85000" lnSpcReduction="20000"/>
          </a:bodyPr>
          <a:lstStyle/>
          <a:p>
            <a:pPr marL="0" indent="0">
              <a:buNone/>
            </a:pPr>
            <a:r>
              <a:rPr lang="id-ID" b="1" dirty="0" smtClean="0">
                <a:solidFill>
                  <a:srgbClr val="FF0000"/>
                </a:solidFill>
              </a:rPr>
              <a:t>Menurut Routman (1991) dan Froese (1991) ada delapan komponen</a:t>
            </a:r>
            <a:r>
              <a:rPr lang="id-ID" b="1" i="1" dirty="0" smtClean="0">
                <a:solidFill>
                  <a:srgbClr val="FF0000"/>
                </a:solidFill>
              </a:rPr>
              <a:t> whole language:</a:t>
            </a:r>
          </a:p>
          <a:p>
            <a:pPr marL="0" indent="0">
              <a:buNone/>
            </a:pPr>
            <a:r>
              <a:rPr lang="id-ID" b="1" i="1" dirty="0" smtClean="0">
                <a:solidFill>
                  <a:srgbClr val="FF0000"/>
                </a:solidFill>
              </a:rPr>
              <a:t>a)</a:t>
            </a:r>
            <a:r>
              <a:rPr lang="id-ID" b="1" i="0" dirty="0" smtClean="0">
                <a:solidFill>
                  <a:srgbClr val="FF0000"/>
                </a:solidFill>
              </a:rPr>
              <a:t>   </a:t>
            </a:r>
            <a:r>
              <a:rPr lang="id-ID" b="1" i="1" dirty="0" smtClean="0">
                <a:solidFill>
                  <a:srgbClr val="FF0000"/>
                </a:solidFill>
              </a:rPr>
              <a:t>Reading Aloud</a:t>
            </a:r>
          </a:p>
          <a:p>
            <a:pPr marL="450850" indent="0" algn="just">
              <a:buNone/>
            </a:pPr>
            <a:r>
              <a:rPr lang="id-ID" b="1" i="1" dirty="0">
                <a:solidFill>
                  <a:srgbClr val="FF0000"/>
                </a:solidFill>
              </a:rPr>
              <a:t>Reading aloud</a:t>
            </a:r>
            <a:r>
              <a:rPr lang="id-ID" b="1" dirty="0">
                <a:solidFill>
                  <a:srgbClr val="FF0000"/>
                </a:solidFill>
              </a:rPr>
              <a:t> adalah kegiatan membaca yang dilakukan oleh guru untuk siswanya. Guru dapat menggunakan bacaan yang terdapat dalam buku teks atau buku cerita lainnya dan membacakannya dengan suara keras dan intonasi yang benar sehingga setiap siswa dapat mendengarkan dan menikmati ceritanya. Manfaat yang didapat dari </a:t>
            </a:r>
            <a:r>
              <a:rPr lang="id-ID" b="1" i="1" dirty="0">
                <a:solidFill>
                  <a:srgbClr val="FF0000"/>
                </a:solidFill>
              </a:rPr>
              <a:t>reading aloud</a:t>
            </a:r>
            <a:r>
              <a:rPr lang="id-ID" b="1" dirty="0">
                <a:solidFill>
                  <a:srgbClr val="FF0000"/>
                </a:solidFill>
              </a:rPr>
              <a:t> antara lain meningkatkan keterampilan menyimak,memperkaya kosakata, membantu meningkatkan membaca pemahaman, dan yang tidak kalah penting adalah menumbuhkan minat baca pada siswa.</a:t>
            </a:r>
          </a:p>
          <a:p>
            <a:pPr marL="0" indent="0">
              <a:buNone/>
            </a:pPr>
            <a:endParaRPr lang="id-ID" dirty="0">
              <a:solidFill>
                <a:srgbClr val="FF0000"/>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39718"/>
          </a:xfrm>
        </p:spPr>
        <p:txBody>
          <a:bodyPr>
            <a:normAutofit fontScale="90000"/>
          </a:bodyPr>
          <a:lstStyle/>
          <a:p>
            <a:r>
              <a:rPr lang="id-ID" b="1" dirty="0" smtClean="0">
                <a:solidFill>
                  <a:srgbClr val="FF6699"/>
                </a:solidFill>
                <a:latin typeface="Brush Script MT" pitchFamily="66" charset="0"/>
              </a:rPr>
              <a:t>Lanjutan...</a:t>
            </a:r>
            <a:endParaRPr lang="id-ID" b="1" dirty="0">
              <a:solidFill>
                <a:srgbClr val="FF6699"/>
              </a:solidFill>
              <a:latin typeface="Brush Script MT" pitchFamily="66" charset="0"/>
            </a:endParaRPr>
          </a:p>
        </p:txBody>
      </p:sp>
      <p:sp>
        <p:nvSpPr>
          <p:cNvPr id="3" name="Content Placeholder 2"/>
          <p:cNvSpPr>
            <a:spLocks noGrp="1"/>
          </p:cNvSpPr>
          <p:nvPr>
            <p:ph idx="1"/>
          </p:nvPr>
        </p:nvSpPr>
        <p:spPr>
          <a:xfrm>
            <a:off x="457200" y="857232"/>
            <a:ext cx="8229600" cy="5715040"/>
          </a:xfrm>
        </p:spPr>
        <p:txBody>
          <a:bodyPr>
            <a:normAutofit fontScale="85000" lnSpcReduction="20000"/>
          </a:bodyPr>
          <a:lstStyle/>
          <a:p>
            <a:pPr>
              <a:buNone/>
            </a:pPr>
            <a:r>
              <a:rPr lang="id-ID" dirty="0" smtClean="0">
                <a:solidFill>
                  <a:srgbClr val="FFFF00"/>
                </a:solidFill>
              </a:rPr>
              <a:t>b)</a:t>
            </a:r>
            <a:r>
              <a:rPr lang="id-ID" b="0" i="0" dirty="0" smtClean="0">
                <a:solidFill>
                  <a:srgbClr val="FFFF00"/>
                </a:solidFill>
              </a:rPr>
              <a:t>   </a:t>
            </a:r>
            <a:r>
              <a:rPr lang="id-ID" i="1" dirty="0" smtClean="0">
                <a:solidFill>
                  <a:srgbClr val="FFFF00"/>
                </a:solidFill>
              </a:rPr>
              <a:t>Jurnal Writing</a:t>
            </a:r>
          </a:p>
          <a:p>
            <a:pPr>
              <a:buNone/>
            </a:pPr>
            <a:r>
              <a:rPr lang="id-ID" dirty="0" smtClean="0">
                <a:solidFill>
                  <a:srgbClr val="FFFF00"/>
                </a:solidFill>
              </a:rPr>
              <a:t>	Banyak </a:t>
            </a:r>
            <a:r>
              <a:rPr lang="id-ID" dirty="0">
                <a:solidFill>
                  <a:srgbClr val="FFFF00"/>
                </a:solidFill>
              </a:rPr>
              <a:t>manfaat yang diperoleh dari menulis jurnal antara lain:</a:t>
            </a:r>
          </a:p>
          <a:p>
            <a:pPr marL="631825" indent="-271463">
              <a:buNone/>
            </a:pPr>
            <a:r>
              <a:rPr lang="id-ID" dirty="0">
                <a:solidFill>
                  <a:srgbClr val="FFFF00"/>
                </a:solidFill>
              </a:rPr>
              <a:t>a. Meningkatkan kemampuan menulis</a:t>
            </a:r>
          </a:p>
          <a:p>
            <a:pPr marL="631825" indent="-271463">
              <a:buNone/>
            </a:pPr>
            <a:r>
              <a:rPr lang="id-ID" dirty="0">
                <a:solidFill>
                  <a:srgbClr val="FFFF00"/>
                </a:solidFill>
              </a:rPr>
              <a:t>b. Meningkatkan kemampuan membaca</a:t>
            </a:r>
          </a:p>
          <a:p>
            <a:pPr marL="631825" indent="-271463">
              <a:buNone/>
            </a:pPr>
            <a:r>
              <a:rPr lang="id-ID" dirty="0">
                <a:solidFill>
                  <a:srgbClr val="FFFF00"/>
                </a:solidFill>
              </a:rPr>
              <a:t>c. Menumbuhkan keberanian </a:t>
            </a:r>
            <a:r>
              <a:rPr lang="id-ID" dirty="0" smtClean="0">
                <a:solidFill>
                  <a:srgbClr val="FFFF00"/>
                </a:solidFill>
              </a:rPr>
              <a:t>menghadapi </a:t>
            </a:r>
            <a:r>
              <a:rPr lang="id-ID" dirty="0">
                <a:solidFill>
                  <a:srgbClr val="FFFF00"/>
                </a:solidFill>
              </a:rPr>
              <a:t>risiko</a:t>
            </a:r>
          </a:p>
          <a:p>
            <a:pPr marL="631825" indent="-271463">
              <a:buNone/>
            </a:pPr>
            <a:r>
              <a:rPr lang="id-ID" dirty="0">
                <a:solidFill>
                  <a:srgbClr val="FFFF00"/>
                </a:solidFill>
              </a:rPr>
              <a:t>d. Memberi kesempatan untuk membuat refleksi</a:t>
            </a:r>
          </a:p>
          <a:p>
            <a:pPr marL="631825" indent="-271463">
              <a:buNone/>
            </a:pPr>
            <a:r>
              <a:rPr lang="id-ID" dirty="0">
                <a:solidFill>
                  <a:srgbClr val="FFFF00"/>
                </a:solidFill>
              </a:rPr>
              <a:t>e. Memvalidasi pengalaman dan perasaan pribadi</a:t>
            </a:r>
          </a:p>
          <a:p>
            <a:pPr marL="631825" indent="-271463">
              <a:buNone/>
            </a:pPr>
            <a:r>
              <a:rPr lang="id-ID" dirty="0">
                <a:solidFill>
                  <a:srgbClr val="FFFF00"/>
                </a:solidFill>
              </a:rPr>
              <a:t>f. </a:t>
            </a:r>
            <a:r>
              <a:rPr lang="id-ID" dirty="0" smtClean="0">
                <a:solidFill>
                  <a:srgbClr val="FFFF00"/>
                </a:solidFill>
              </a:rPr>
              <a:t> Memberikan </a:t>
            </a:r>
            <a:r>
              <a:rPr lang="id-ID" dirty="0">
                <a:solidFill>
                  <a:srgbClr val="FFFF00"/>
                </a:solidFill>
              </a:rPr>
              <a:t>tempat yang aman dan rahasia </a:t>
            </a:r>
            <a:r>
              <a:rPr lang="id-ID" dirty="0" smtClean="0">
                <a:solidFill>
                  <a:srgbClr val="FFFF00"/>
                </a:solidFill>
              </a:rPr>
              <a:t>  untuk menulis</a:t>
            </a:r>
            <a:endParaRPr lang="id-ID" dirty="0">
              <a:solidFill>
                <a:srgbClr val="FFFF00"/>
              </a:solidFill>
            </a:endParaRPr>
          </a:p>
          <a:p>
            <a:pPr marL="631825" indent="-271463">
              <a:buNone/>
            </a:pPr>
            <a:r>
              <a:rPr lang="id-ID" dirty="0">
                <a:solidFill>
                  <a:srgbClr val="FFFF00"/>
                </a:solidFill>
              </a:rPr>
              <a:t>g. </a:t>
            </a:r>
            <a:r>
              <a:rPr lang="id-ID" dirty="0" smtClean="0">
                <a:solidFill>
                  <a:srgbClr val="FFFF00"/>
                </a:solidFill>
              </a:rPr>
              <a:t>Meningkatkan </a:t>
            </a:r>
            <a:r>
              <a:rPr lang="id-ID" dirty="0">
                <a:solidFill>
                  <a:srgbClr val="FFFF00"/>
                </a:solidFill>
              </a:rPr>
              <a:t>kemampuan berpikir</a:t>
            </a:r>
          </a:p>
          <a:p>
            <a:pPr marL="631825" indent="-271463">
              <a:buNone/>
            </a:pPr>
            <a:r>
              <a:rPr lang="id-ID" dirty="0">
                <a:solidFill>
                  <a:srgbClr val="FFFF00"/>
                </a:solidFill>
              </a:rPr>
              <a:t>h. </a:t>
            </a:r>
            <a:r>
              <a:rPr lang="id-ID" dirty="0" smtClean="0">
                <a:solidFill>
                  <a:srgbClr val="FFFF00"/>
                </a:solidFill>
              </a:rPr>
              <a:t>Meningkatkan </a:t>
            </a:r>
            <a:r>
              <a:rPr lang="id-ID" dirty="0">
                <a:solidFill>
                  <a:srgbClr val="FFFF00"/>
                </a:solidFill>
              </a:rPr>
              <a:t>kesadaran akan peraturan menulis</a:t>
            </a:r>
          </a:p>
          <a:p>
            <a:pPr marL="631825" indent="-271463">
              <a:buNone/>
            </a:pPr>
            <a:r>
              <a:rPr lang="id-ID" dirty="0">
                <a:solidFill>
                  <a:srgbClr val="FFFF00"/>
                </a:solidFill>
              </a:rPr>
              <a:t>i. </a:t>
            </a:r>
            <a:r>
              <a:rPr lang="id-ID" dirty="0" smtClean="0">
                <a:solidFill>
                  <a:srgbClr val="FFFF00"/>
                </a:solidFill>
              </a:rPr>
              <a:t> Menjadi </a:t>
            </a:r>
            <a:r>
              <a:rPr lang="id-ID" dirty="0">
                <a:solidFill>
                  <a:srgbClr val="FFFF00"/>
                </a:solidFill>
              </a:rPr>
              <a:t>alat evaluasi</a:t>
            </a:r>
          </a:p>
          <a:p>
            <a:pPr marL="631825" indent="-271463">
              <a:buNone/>
            </a:pPr>
            <a:r>
              <a:rPr lang="id-ID" dirty="0">
                <a:solidFill>
                  <a:srgbClr val="FFFF00"/>
                </a:solidFill>
              </a:rPr>
              <a:t>j. </a:t>
            </a:r>
            <a:r>
              <a:rPr lang="id-ID" dirty="0" smtClean="0">
                <a:solidFill>
                  <a:srgbClr val="FFFF00"/>
                </a:solidFill>
              </a:rPr>
              <a:t> Menjadi </a:t>
            </a:r>
            <a:r>
              <a:rPr lang="id-ID" dirty="0">
                <a:solidFill>
                  <a:srgbClr val="FFFF00"/>
                </a:solidFill>
              </a:rPr>
              <a:t>dokumen tertulis</a:t>
            </a:r>
          </a:p>
          <a:p>
            <a:pPr>
              <a:buNone/>
            </a:pPr>
            <a:endParaRPr lang="id-ID" dirty="0">
              <a:solidFill>
                <a:srgbClr val="FFFF00"/>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68280"/>
          </a:xfrm>
        </p:spPr>
        <p:txBody>
          <a:bodyPr>
            <a:normAutofit fontScale="90000"/>
          </a:bodyPr>
          <a:lstStyle/>
          <a:p>
            <a:pPr algn="l"/>
            <a:r>
              <a:rPr lang="id-ID" dirty="0" smtClean="0">
                <a:solidFill>
                  <a:srgbClr val="002060"/>
                </a:solidFill>
                <a:latin typeface="Bauhaus 93" pitchFamily="82" charset="0"/>
              </a:rPr>
              <a:t>IS-TI-RA-HAT......</a:t>
            </a:r>
            <a:endParaRPr lang="id-ID" dirty="0">
              <a:solidFill>
                <a:srgbClr val="002060"/>
              </a:solidFill>
              <a:latin typeface="Bauhaus 93" pitchFamily="82" charset="0"/>
            </a:endParaRPr>
          </a:p>
        </p:txBody>
      </p:sp>
      <p:sp>
        <p:nvSpPr>
          <p:cNvPr id="3" name="Content Placeholder 2"/>
          <p:cNvSpPr>
            <a:spLocks noGrp="1"/>
          </p:cNvSpPr>
          <p:nvPr>
            <p:ph idx="1"/>
          </p:nvPr>
        </p:nvSpPr>
        <p:spPr>
          <a:xfrm>
            <a:off x="142844" y="928670"/>
            <a:ext cx="8543956" cy="5643602"/>
          </a:xfrm>
        </p:spPr>
        <p:txBody>
          <a:bodyPr>
            <a:normAutofit fontScale="62500" lnSpcReduction="20000"/>
          </a:bodyPr>
          <a:lstStyle/>
          <a:p>
            <a:pPr algn="ctr">
              <a:buNone/>
            </a:pPr>
            <a:r>
              <a:rPr lang="id-ID" sz="5100" b="1" dirty="0" smtClean="0">
                <a:solidFill>
                  <a:schemeClr val="accent1">
                    <a:lumMod val="75000"/>
                  </a:schemeClr>
                </a:solidFill>
                <a:latin typeface="Brush Script MT" pitchFamily="66" charset="0"/>
              </a:rPr>
              <a:t>Teruslah Berkarya...</a:t>
            </a:r>
          </a:p>
          <a:p>
            <a:pPr marL="0" indent="0" algn="just">
              <a:buNone/>
            </a:pPr>
            <a:r>
              <a:rPr lang="id-ID" dirty="0" smtClean="0"/>
              <a:t>	</a:t>
            </a:r>
          </a:p>
          <a:p>
            <a:pPr marL="0" indent="0" algn="just">
              <a:buNone/>
            </a:pPr>
            <a:endParaRPr lang="id-ID" b="1" dirty="0" smtClean="0"/>
          </a:p>
          <a:p>
            <a:pPr marL="0" indent="0" algn="just">
              <a:buNone/>
            </a:pPr>
            <a:r>
              <a:rPr lang="id-ID" b="1" dirty="0" smtClean="0">
                <a:solidFill>
                  <a:srgbClr val="FF0000"/>
                </a:solidFill>
              </a:rPr>
              <a:t>Jangan berhenti. Bukan karena berhenti akan memperlambat laju kemajuan Anda. Namun sesungguhnya alam mengajarkanbahwa Anda takkan pernah bisa berhenti. Meski Anda berdiam diri di situ, bumi tetap mengajak Anda mengelilingi matahari. Maka, bergeraklah, bekerjalah, berkaryalah. Bekerja bukan sekadar untuk meraih sesuatu. Bekerja memberi kebahagiaan diri. Itulah yang diharapkan alam dari Anda.</a:t>
            </a:r>
          </a:p>
          <a:p>
            <a:pPr>
              <a:buNone/>
            </a:pPr>
            <a:endParaRPr lang="id-ID" b="1" dirty="0" smtClean="0">
              <a:solidFill>
                <a:srgbClr val="FF0000"/>
              </a:solidFill>
            </a:endParaRPr>
          </a:p>
          <a:p>
            <a:pPr>
              <a:buNone/>
            </a:pPr>
            <a:r>
              <a:rPr lang="id-ID" b="1" dirty="0" smtClean="0">
                <a:solidFill>
                  <a:srgbClr val="FF0000"/>
                </a:solidFill>
              </a:rPr>
              <a:t>Air yang tak bergerak lebih cepat busuk.</a:t>
            </a:r>
          </a:p>
          <a:p>
            <a:pPr>
              <a:buNone/>
            </a:pPr>
            <a:r>
              <a:rPr lang="id-ID" b="1" dirty="0" smtClean="0">
                <a:solidFill>
                  <a:srgbClr val="FF0000"/>
                </a:solidFill>
              </a:rPr>
              <a:t>Kunci yang tak pernah dibuka akan mudah serat.</a:t>
            </a:r>
          </a:p>
          <a:p>
            <a:pPr>
              <a:buNone/>
            </a:pPr>
            <a:r>
              <a:rPr lang="id-ID" b="1" dirty="0" smtClean="0">
                <a:solidFill>
                  <a:srgbClr val="FF0000"/>
                </a:solidFill>
              </a:rPr>
              <a:t>Mesin yang tak pernah dinyalakan akan mudah berkarat.</a:t>
            </a:r>
          </a:p>
          <a:p>
            <a:pPr marL="0" indent="0">
              <a:buNone/>
            </a:pPr>
            <a:r>
              <a:rPr lang="id-ID" b="1" dirty="0" smtClean="0">
                <a:solidFill>
                  <a:srgbClr val="FF0000"/>
                </a:solidFill>
              </a:rPr>
              <a:t>Hanya perkakas yang tak digunakanlah yang akan disimpan di almari berdebu.</a:t>
            </a:r>
          </a:p>
          <a:p>
            <a:pPr>
              <a:buNone/>
            </a:pPr>
            <a:r>
              <a:rPr lang="id-ID" b="1" dirty="0" smtClean="0">
                <a:solidFill>
                  <a:srgbClr val="FF0000"/>
                </a:solidFill>
              </a:rPr>
              <a:t>Alam telah mengajarkan ini: </a:t>
            </a:r>
          </a:p>
          <a:p>
            <a:pPr>
              <a:buNone/>
            </a:pPr>
            <a:endParaRPr lang="id-ID" dirty="0"/>
          </a:p>
          <a:p>
            <a:pPr marL="0" indent="0" algn="ctr">
              <a:buNone/>
            </a:pPr>
            <a:r>
              <a:rPr lang="id-ID" sz="5100" b="1" dirty="0" smtClean="0">
                <a:solidFill>
                  <a:srgbClr val="C00000"/>
                </a:solidFill>
                <a:latin typeface="Brush Script MT" pitchFamily="66" charset="0"/>
              </a:rPr>
              <a:t>Jangan berhenti berkarya, atau Anda segera menjadi tua dan tak berguna.</a:t>
            </a:r>
            <a:endParaRPr lang="id-ID" sz="5100" b="1" dirty="0">
              <a:solidFill>
                <a:srgbClr val="C00000"/>
              </a:solidFill>
              <a:latin typeface="Brush Script MT" pitchFamily="66"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0034" y="357166"/>
            <a:ext cx="8229600" cy="439718"/>
          </a:xfrm>
        </p:spPr>
        <p:txBody>
          <a:bodyPr>
            <a:normAutofit fontScale="90000"/>
          </a:bodyPr>
          <a:lstStyle/>
          <a:p>
            <a:r>
              <a:rPr lang="id-ID" b="1" dirty="0" smtClean="0">
                <a:solidFill>
                  <a:schemeClr val="bg1"/>
                </a:solidFill>
                <a:latin typeface="Brush Script MT" pitchFamily="66" charset="0"/>
              </a:rPr>
              <a:t>Lanjutan...</a:t>
            </a:r>
            <a:endParaRPr lang="id-ID" b="1" dirty="0">
              <a:solidFill>
                <a:schemeClr val="bg1"/>
              </a:solidFill>
              <a:latin typeface="Brush Script MT" pitchFamily="66" charset="0"/>
            </a:endParaRPr>
          </a:p>
        </p:txBody>
      </p:sp>
      <p:sp>
        <p:nvSpPr>
          <p:cNvPr id="3" name="Content Placeholder 2"/>
          <p:cNvSpPr>
            <a:spLocks noGrp="1"/>
          </p:cNvSpPr>
          <p:nvPr>
            <p:ph idx="1"/>
          </p:nvPr>
        </p:nvSpPr>
        <p:spPr>
          <a:xfrm>
            <a:off x="457200" y="928670"/>
            <a:ext cx="8229600" cy="5197493"/>
          </a:xfrm>
        </p:spPr>
        <p:txBody>
          <a:bodyPr>
            <a:normAutofit/>
          </a:bodyPr>
          <a:lstStyle/>
          <a:p>
            <a:pPr marL="0" indent="0" algn="just">
              <a:buNone/>
            </a:pPr>
            <a:r>
              <a:rPr lang="id-ID" i="1" dirty="0" smtClean="0">
                <a:solidFill>
                  <a:srgbClr val="FFFF00"/>
                </a:solidFill>
              </a:rPr>
              <a:t>	</a:t>
            </a:r>
            <a:r>
              <a:rPr lang="id-ID" b="1" i="1" dirty="0" smtClean="0">
                <a:solidFill>
                  <a:srgbClr val="FFFF00"/>
                </a:solidFill>
              </a:rPr>
              <a:t>Sustained </a:t>
            </a:r>
            <a:r>
              <a:rPr lang="id-ID" b="1" i="1" dirty="0">
                <a:solidFill>
                  <a:srgbClr val="FFFF00"/>
                </a:solidFill>
              </a:rPr>
              <a:t>Silent Reading</a:t>
            </a:r>
            <a:r>
              <a:rPr lang="id-ID" b="1" dirty="0">
                <a:solidFill>
                  <a:srgbClr val="FFFF00"/>
                </a:solidFill>
              </a:rPr>
              <a:t> adalah kegiatan membaca dalam hati yang dilakukan siswa. Siswa dibiarkan untuk memilih bacaan yang sesuai dengan kemampuannya sendiri sehingga mereka dapat menyelesaikan membaca bacaan tersebut. Oleh karena itu, guru sedapat mungkin menyediakan bahan bacaan yang menarik dari berbagai buku atau sumber sehingga memungkinkan siswa memilih materi bacaan.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11156"/>
          </a:xfrm>
        </p:spPr>
        <p:style>
          <a:lnRef idx="2">
            <a:schemeClr val="accent3"/>
          </a:lnRef>
          <a:fillRef idx="1">
            <a:schemeClr val="lt1"/>
          </a:fillRef>
          <a:effectRef idx="0">
            <a:schemeClr val="accent3"/>
          </a:effectRef>
          <a:fontRef idx="minor">
            <a:schemeClr val="dk1"/>
          </a:fontRef>
        </p:style>
        <p:txBody>
          <a:bodyPr>
            <a:normAutofit fontScale="90000"/>
          </a:bodyPr>
          <a:lstStyle/>
          <a:p>
            <a:r>
              <a:rPr lang="id-ID" dirty="0" smtClean="0"/>
              <a:t>PENDAHULUAN</a:t>
            </a:r>
            <a:endParaRPr lang="id-ID" dirty="0"/>
          </a:p>
        </p:txBody>
      </p:sp>
      <p:sp>
        <p:nvSpPr>
          <p:cNvPr id="3" name="Content Placeholder 2"/>
          <p:cNvSpPr>
            <a:spLocks noGrp="1"/>
          </p:cNvSpPr>
          <p:nvPr>
            <p:ph idx="1"/>
          </p:nvPr>
        </p:nvSpPr>
        <p:spPr>
          <a:xfrm>
            <a:off x="457200" y="1000108"/>
            <a:ext cx="8229600" cy="5572164"/>
          </a:xfrm>
        </p:spPr>
        <p:txBody>
          <a:bodyPr>
            <a:normAutofit fontScale="70000" lnSpcReduction="20000"/>
          </a:bodyPr>
          <a:lstStyle/>
          <a:p>
            <a:pPr marL="0" indent="0" algn="just">
              <a:buNone/>
            </a:pPr>
            <a:r>
              <a:rPr lang="id-ID" b="1" dirty="0" smtClean="0">
                <a:solidFill>
                  <a:schemeClr val="bg1"/>
                </a:solidFill>
              </a:rPr>
              <a:t>Pengertian:</a:t>
            </a:r>
          </a:p>
          <a:p>
            <a:pPr marL="0" indent="0" algn="just">
              <a:buNone/>
            </a:pPr>
            <a:r>
              <a:rPr lang="id-ID" b="1" dirty="0" smtClean="0">
                <a:solidFill>
                  <a:schemeClr val="bg1"/>
                </a:solidFill>
              </a:rPr>
              <a:t>Menurut Edwar</a:t>
            </a:r>
            <a:r>
              <a:rPr lang="en-US" b="1" dirty="0" smtClean="0">
                <a:solidFill>
                  <a:schemeClr val="bg1"/>
                </a:solidFill>
              </a:rPr>
              <a:t>d</a:t>
            </a:r>
            <a:r>
              <a:rPr lang="id-ID" b="1" dirty="0" smtClean="0">
                <a:solidFill>
                  <a:schemeClr val="bg1"/>
                </a:solidFill>
              </a:rPr>
              <a:t> M. Anthoni (1963) pendekatan adalah seperangkat asumsi korelatif yang menangani hakikat bahasa, pengajaran bahasa dan pembelajaran bahasa.</a:t>
            </a:r>
          </a:p>
          <a:p>
            <a:pPr marL="0" indent="0" algn="just">
              <a:buNone/>
            </a:pPr>
            <a:endParaRPr lang="id-ID" b="1" dirty="0" smtClean="0">
              <a:solidFill>
                <a:schemeClr val="bg1"/>
              </a:solidFill>
            </a:endParaRPr>
          </a:p>
          <a:p>
            <a:pPr marL="0" indent="0" algn="just">
              <a:buNone/>
            </a:pPr>
            <a:r>
              <a:rPr lang="id-ID" b="1" dirty="0" smtClean="0">
                <a:solidFill>
                  <a:schemeClr val="bg1"/>
                </a:solidFill>
              </a:rPr>
              <a:t>Pendekatan menurut Kosadi, dkk (1979) adalah seperangakat asumsi mengenai hakikat bahasa, pengajaran dan proses belajar-mengajar bahasa. </a:t>
            </a:r>
          </a:p>
          <a:p>
            <a:pPr marL="0" indent="0" algn="just">
              <a:buNone/>
            </a:pPr>
            <a:endParaRPr lang="id-ID" b="1" dirty="0">
              <a:solidFill>
                <a:schemeClr val="bg1"/>
              </a:solidFill>
            </a:endParaRPr>
          </a:p>
          <a:p>
            <a:pPr marL="0" indent="0" algn="just">
              <a:buNone/>
            </a:pPr>
            <a:r>
              <a:rPr lang="id-ID" b="1" dirty="0" smtClean="0">
                <a:solidFill>
                  <a:schemeClr val="bg1"/>
                </a:solidFill>
              </a:rPr>
              <a:t>Menurut Tarigan (1989) pendekatan adalah seperangkat korelatif yang menangani teori bahasa dan teori pemerolehan bahasa.</a:t>
            </a:r>
          </a:p>
          <a:p>
            <a:pPr marL="0" indent="0" algn="just">
              <a:buNone/>
            </a:pPr>
            <a:endParaRPr lang="id-ID" b="1" dirty="0">
              <a:solidFill>
                <a:schemeClr val="bg1"/>
              </a:solidFill>
            </a:endParaRPr>
          </a:p>
          <a:p>
            <a:pPr marL="0" indent="0" algn="just">
              <a:buNone/>
            </a:pPr>
            <a:r>
              <a:rPr lang="id-ID" b="1" dirty="0">
                <a:solidFill>
                  <a:schemeClr val="bg1"/>
                </a:solidFill>
              </a:rPr>
              <a:t>M</a:t>
            </a:r>
            <a:r>
              <a:rPr lang="id-ID" b="1" dirty="0" smtClean="0">
                <a:solidFill>
                  <a:schemeClr val="bg1"/>
                </a:solidFill>
              </a:rPr>
              <a:t>enurut Djunaidi (1989) pendekatan merupakan serangkaian asumsi yang bersifat hakikat bahasa, pengajaran bahasa dan belajar bahasa.</a:t>
            </a:r>
          </a:p>
          <a:p>
            <a:pPr marL="0" indent="0" algn="just">
              <a:buNone/>
            </a:pPr>
            <a:endParaRPr lang="id-ID" b="1" dirty="0" smtClean="0">
              <a:solidFill>
                <a:schemeClr val="bg1"/>
              </a:solidFill>
            </a:endParaRPr>
          </a:p>
          <a:p>
            <a:pPr marL="0" indent="0" algn="just">
              <a:buNone/>
            </a:pPr>
            <a:r>
              <a:rPr lang="id-ID" b="1" dirty="0" smtClean="0">
                <a:solidFill>
                  <a:schemeClr val="bg1"/>
                </a:solidFill>
              </a:rPr>
              <a:t>Pendekatan adalah seperangkat asumsi yang bersifat aksiomatik mengenai hakikat bahasa, pengajaran bahasa dan belajar bahasa.</a:t>
            </a:r>
          </a:p>
          <a:p>
            <a:pPr marL="0" indent="0">
              <a:buNone/>
            </a:pPr>
            <a:endParaRPr lang="id-ID" dirty="0">
              <a:solidFill>
                <a:schemeClr val="bg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39718"/>
          </a:xfrm>
        </p:spPr>
        <p:txBody>
          <a:bodyPr>
            <a:normAutofit fontScale="90000"/>
          </a:bodyPr>
          <a:lstStyle/>
          <a:p>
            <a:r>
              <a:rPr lang="id-ID" b="1" dirty="0" smtClean="0">
                <a:latin typeface="Brush Script MT" pitchFamily="66" charset="0"/>
              </a:rPr>
              <a:t>Lanjutan...</a:t>
            </a:r>
            <a:endParaRPr lang="id-ID" b="1" dirty="0">
              <a:latin typeface="Brush Script MT" pitchFamily="66" charset="0"/>
            </a:endParaRPr>
          </a:p>
        </p:txBody>
      </p:sp>
      <p:sp>
        <p:nvSpPr>
          <p:cNvPr id="3" name="Content Placeholder 2"/>
          <p:cNvSpPr>
            <a:spLocks noGrp="1"/>
          </p:cNvSpPr>
          <p:nvPr>
            <p:ph idx="1"/>
          </p:nvPr>
        </p:nvSpPr>
        <p:spPr>
          <a:xfrm>
            <a:off x="457200" y="857232"/>
            <a:ext cx="8229600" cy="5268931"/>
          </a:xfrm>
        </p:spPr>
        <p:txBody>
          <a:bodyPr>
            <a:normAutofit fontScale="85000" lnSpcReduction="20000"/>
          </a:bodyPr>
          <a:lstStyle/>
          <a:p>
            <a:pPr marL="0" indent="0" algn="just">
              <a:buNone/>
            </a:pPr>
            <a:r>
              <a:rPr lang="id-ID" dirty="0" smtClean="0"/>
              <a:t>Pesan yang ingin disampaikan kepada siswa melalui kegiatan ini adalah:</a:t>
            </a:r>
          </a:p>
          <a:p>
            <a:pPr marL="541338" indent="-541338" algn="just">
              <a:buNone/>
            </a:pPr>
            <a:r>
              <a:rPr lang="id-ID" dirty="0" smtClean="0"/>
              <a:t>a. 	Membaca adalah kegiatan penting yang menyenangkan</a:t>
            </a:r>
          </a:p>
          <a:p>
            <a:pPr marL="541338" indent="-541338">
              <a:buNone/>
            </a:pPr>
            <a:r>
              <a:rPr lang="id-ID" dirty="0" smtClean="0"/>
              <a:t>b.    Membaca dapat dilakukan oleh siapapun</a:t>
            </a:r>
          </a:p>
          <a:p>
            <a:pPr marL="541338" indent="-541338">
              <a:buNone/>
            </a:pPr>
            <a:r>
              <a:rPr lang="id-ID" dirty="0" smtClean="0"/>
              <a:t>c.    Membaca berarti kita berkomunikasi dengan pengarang buku tersebut</a:t>
            </a:r>
          </a:p>
          <a:p>
            <a:pPr marL="541338" indent="-541338">
              <a:buNone/>
            </a:pPr>
            <a:r>
              <a:rPr lang="id-ID" dirty="0" smtClean="0"/>
              <a:t>d.   Siswa dapat membaca serta dapat berkonsentrasi pada bacaannya dalam waktu yang cukup lama</a:t>
            </a:r>
          </a:p>
          <a:p>
            <a:pPr marL="541338" indent="-541338">
              <a:buNone/>
            </a:pPr>
            <a:r>
              <a:rPr lang="id-ID" dirty="0" smtClean="0"/>
              <a:t>e.    Guru percaya bahwa siswa memahami apa yang mereka baca</a:t>
            </a:r>
          </a:p>
          <a:p>
            <a:pPr marL="541338" indent="-541338">
              <a:buNone/>
            </a:pPr>
            <a:r>
              <a:rPr lang="id-ID" dirty="0" smtClean="0"/>
              <a:t>f.     Siswa dapat berbagi pengetahuan yang menarik dari materi yang dibacanya setelah kegiatan SSR berakhir</a:t>
            </a:r>
          </a:p>
          <a:p>
            <a:endParaRPr lang="id-ID"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5000" b="-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39718"/>
          </a:xfrm>
        </p:spPr>
        <p:txBody>
          <a:bodyPr>
            <a:normAutofit fontScale="90000"/>
          </a:bodyPr>
          <a:lstStyle/>
          <a:p>
            <a:r>
              <a:rPr lang="id-ID" b="1" dirty="0" smtClean="0">
                <a:latin typeface="Brush Script MT" pitchFamily="66" charset="0"/>
              </a:rPr>
              <a:t>Lanjutan...</a:t>
            </a:r>
            <a:endParaRPr lang="id-ID" b="1" dirty="0">
              <a:latin typeface="Brush Script MT" pitchFamily="66" charset="0"/>
            </a:endParaRPr>
          </a:p>
        </p:txBody>
      </p:sp>
      <p:sp>
        <p:nvSpPr>
          <p:cNvPr id="3" name="Content Placeholder 2"/>
          <p:cNvSpPr>
            <a:spLocks noGrp="1"/>
          </p:cNvSpPr>
          <p:nvPr>
            <p:ph idx="1"/>
          </p:nvPr>
        </p:nvSpPr>
        <p:spPr>
          <a:xfrm>
            <a:off x="457200" y="857232"/>
            <a:ext cx="8229600" cy="5268931"/>
          </a:xfrm>
        </p:spPr>
        <p:txBody>
          <a:bodyPr>
            <a:normAutofit fontScale="62500" lnSpcReduction="20000"/>
          </a:bodyPr>
          <a:lstStyle/>
          <a:p>
            <a:pPr>
              <a:buNone/>
            </a:pPr>
            <a:r>
              <a:rPr lang="id-ID" i="1" dirty="0" smtClean="0"/>
              <a:t>d)</a:t>
            </a:r>
            <a:r>
              <a:rPr lang="id-ID" b="0" i="0" dirty="0" smtClean="0"/>
              <a:t>   </a:t>
            </a:r>
            <a:r>
              <a:rPr lang="id-ID" i="1" dirty="0" smtClean="0"/>
              <a:t>Shared Reading</a:t>
            </a:r>
          </a:p>
          <a:p>
            <a:pPr>
              <a:buNone/>
            </a:pPr>
            <a:r>
              <a:rPr lang="id-ID" i="1" dirty="0" smtClean="0"/>
              <a:t>		Shared </a:t>
            </a:r>
            <a:r>
              <a:rPr lang="id-ID" i="1" dirty="0"/>
              <a:t>Reading</a:t>
            </a:r>
            <a:r>
              <a:rPr lang="id-ID" dirty="0"/>
              <a:t> adalah kegiatan membaca bersama antara guru dan siswa, </a:t>
            </a:r>
            <a:r>
              <a:rPr lang="id-ID" dirty="0" smtClean="0"/>
              <a:t>di mana </a:t>
            </a:r>
            <a:r>
              <a:rPr lang="id-ID" dirty="0"/>
              <a:t>setiap orang mempunyai buku yang sedang dibacanya. Kegiatan ini dapat dilakukan baik di kelas rendah maupun di kelas tinggi. Disini guru lebih berperan sebagai model dalam membaca.</a:t>
            </a:r>
          </a:p>
          <a:p>
            <a:pPr>
              <a:buNone/>
            </a:pPr>
            <a:r>
              <a:rPr lang="id-ID" b="1" dirty="0"/>
              <a:t>Ada beberapa cara melakukan kegiatan ini:</a:t>
            </a:r>
          </a:p>
          <a:p>
            <a:pPr>
              <a:buNone/>
            </a:pPr>
            <a:r>
              <a:rPr lang="id-ID" dirty="0"/>
              <a:t>a.    Guru membaca dan siswa mengikutinya (untuk kelas rendah)</a:t>
            </a:r>
          </a:p>
          <a:p>
            <a:pPr>
              <a:buNone/>
            </a:pPr>
            <a:r>
              <a:rPr lang="id-ID" dirty="0"/>
              <a:t>b.    Guru membaca dan siswa menyimak sambil melihat bacaan yang tertera </a:t>
            </a:r>
            <a:endParaRPr lang="id-ID" dirty="0" smtClean="0"/>
          </a:p>
          <a:p>
            <a:pPr>
              <a:buNone/>
            </a:pPr>
            <a:r>
              <a:rPr lang="id-ID" dirty="0"/>
              <a:t>	</a:t>
            </a:r>
            <a:r>
              <a:rPr lang="id-ID" dirty="0" smtClean="0"/>
              <a:t>  pada </a:t>
            </a:r>
            <a:r>
              <a:rPr lang="id-ID" dirty="0"/>
              <a:t>buku</a:t>
            </a:r>
          </a:p>
          <a:p>
            <a:pPr>
              <a:buNone/>
            </a:pPr>
            <a:r>
              <a:rPr lang="id-ID" dirty="0"/>
              <a:t>c.    Siswa membaca bergiliran</a:t>
            </a:r>
          </a:p>
          <a:p>
            <a:pPr>
              <a:buNone/>
            </a:pPr>
            <a:r>
              <a:rPr lang="id-ID" b="1" dirty="0"/>
              <a:t>Maksud kegiatan ini adalah:</a:t>
            </a:r>
          </a:p>
          <a:p>
            <a:pPr>
              <a:buNone/>
            </a:pPr>
            <a:r>
              <a:rPr lang="id-ID" dirty="0"/>
              <a:t>a.    Sambil melihat tulisan, siswa berkesempatan untuk memperhatikan </a:t>
            </a:r>
            <a:r>
              <a:rPr lang="id-ID" dirty="0" smtClean="0"/>
              <a:t>guru </a:t>
            </a:r>
          </a:p>
          <a:p>
            <a:pPr>
              <a:buNone/>
            </a:pPr>
            <a:r>
              <a:rPr lang="id-ID" dirty="0"/>
              <a:t> </a:t>
            </a:r>
            <a:r>
              <a:rPr lang="id-ID" dirty="0" smtClean="0"/>
              <a:t>      membaca </a:t>
            </a:r>
            <a:r>
              <a:rPr lang="id-ID" dirty="0"/>
              <a:t>sebagai model </a:t>
            </a:r>
          </a:p>
          <a:p>
            <a:pPr>
              <a:buNone/>
            </a:pPr>
            <a:r>
              <a:rPr lang="id-ID" dirty="0"/>
              <a:t>b.    Memberikan kesempatan untuk memperlihatkan keterampilan </a:t>
            </a:r>
            <a:endParaRPr lang="id-ID" dirty="0" smtClean="0"/>
          </a:p>
          <a:p>
            <a:pPr>
              <a:buNone/>
            </a:pPr>
            <a:r>
              <a:rPr lang="id-ID" dirty="0"/>
              <a:t> </a:t>
            </a:r>
            <a:r>
              <a:rPr lang="id-ID" dirty="0" smtClean="0"/>
              <a:t>       membacanya</a:t>
            </a:r>
            <a:endParaRPr lang="id-ID" dirty="0"/>
          </a:p>
          <a:p>
            <a:pPr>
              <a:buNone/>
            </a:pPr>
            <a:r>
              <a:rPr lang="id-ID" dirty="0"/>
              <a:t>c.    Siswa yang masih kurang terampil dalam membaca mendapat contoh </a:t>
            </a:r>
            <a:endParaRPr lang="id-ID" dirty="0" smtClean="0"/>
          </a:p>
          <a:p>
            <a:pPr>
              <a:buNone/>
            </a:pPr>
            <a:r>
              <a:rPr lang="id-ID" dirty="0"/>
              <a:t> </a:t>
            </a:r>
            <a:r>
              <a:rPr lang="id-ID" dirty="0" smtClean="0"/>
              <a:t>      membaca </a:t>
            </a:r>
            <a:r>
              <a:rPr lang="id-ID" dirty="0"/>
              <a:t>yang benar</a:t>
            </a:r>
          </a:p>
          <a:p>
            <a:pPr>
              <a:buNone/>
            </a:pPr>
            <a:endParaRPr lang="id-ID"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11156"/>
          </a:xfrm>
        </p:spPr>
        <p:txBody>
          <a:bodyPr>
            <a:normAutofit fontScale="90000"/>
          </a:bodyPr>
          <a:lstStyle/>
          <a:p>
            <a:r>
              <a:rPr lang="id-ID" b="1" dirty="0" smtClean="0">
                <a:latin typeface="Brush Script MT" pitchFamily="66" charset="0"/>
              </a:rPr>
              <a:t>Lanjutan...</a:t>
            </a:r>
            <a:endParaRPr lang="id-ID" b="1" dirty="0">
              <a:latin typeface="Brush Script MT" pitchFamily="66" charset="0"/>
            </a:endParaRPr>
          </a:p>
        </p:txBody>
      </p:sp>
      <p:sp>
        <p:nvSpPr>
          <p:cNvPr id="3" name="Content Placeholder 2"/>
          <p:cNvSpPr>
            <a:spLocks noGrp="1"/>
          </p:cNvSpPr>
          <p:nvPr>
            <p:ph idx="1"/>
          </p:nvPr>
        </p:nvSpPr>
        <p:spPr>
          <a:xfrm>
            <a:off x="457200" y="857232"/>
            <a:ext cx="8229600" cy="5715040"/>
          </a:xfrm>
        </p:spPr>
        <p:txBody>
          <a:bodyPr>
            <a:normAutofit fontScale="92500" lnSpcReduction="10000"/>
          </a:bodyPr>
          <a:lstStyle/>
          <a:p>
            <a:pPr>
              <a:buNone/>
            </a:pPr>
            <a:r>
              <a:rPr lang="id-ID" b="1" i="1" dirty="0" smtClean="0"/>
              <a:t>e)</a:t>
            </a:r>
            <a:r>
              <a:rPr lang="id-ID" b="1" i="0" dirty="0" smtClean="0"/>
              <a:t>    </a:t>
            </a:r>
            <a:r>
              <a:rPr lang="id-ID" b="1" i="1" dirty="0" smtClean="0"/>
              <a:t>Guided Reading</a:t>
            </a:r>
          </a:p>
          <a:p>
            <a:pPr marL="631825" indent="-631825" algn="just">
              <a:buNone/>
            </a:pPr>
            <a:r>
              <a:rPr lang="id-ID" b="1" i="1" dirty="0" smtClean="0"/>
              <a:t>	Guided </a:t>
            </a:r>
            <a:r>
              <a:rPr lang="id-ID" b="1" i="1" dirty="0"/>
              <a:t>reading</a:t>
            </a:r>
            <a:r>
              <a:rPr lang="id-ID" b="1" dirty="0"/>
              <a:t> disebut juga membaca terbimbing, guru menjadi pengamat dan fasilitator. </a:t>
            </a:r>
            <a:endParaRPr lang="id-ID" b="1" dirty="0" smtClean="0"/>
          </a:p>
          <a:p>
            <a:pPr marL="631825" indent="-631825" algn="just">
              <a:buNone/>
            </a:pPr>
            <a:r>
              <a:rPr lang="id-ID" b="1" dirty="0"/>
              <a:t>	</a:t>
            </a:r>
            <a:r>
              <a:rPr lang="id-ID" b="1" dirty="0" smtClean="0"/>
              <a:t>Dalam </a:t>
            </a:r>
            <a:r>
              <a:rPr lang="id-ID" b="1" dirty="0"/>
              <a:t>membaca terbimbing    penekanannya bukan dalam cara membaca itu sendiri, tetapi lebih pada membaca pemahaman. </a:t>
            </a:r>
            <a:endParaRPr lang="id-ID" b="1" dirty="0" smtClean="0"/>
          </a:p>
          <a:p>
            <a:pPr marL="631825" indent="-631825" algn="just">
              <a:buNone/>
            </a:pPr>
            <a:r>
              <a:rPr lang="id-ID" b="1" dirty="0"/>
              <a:t>	</a:t>
            </a:r>
            <a:r>
              <a:rPr lang="id-ID" b="1" dirty="0" smtClean="0"/>
              <a:t>Dalam </a:t>
            </a:r>
            <a:r>
              <a:rPr lang="id-ID" b="1" i="1" dirty="0"/>
              <a:t>guided reading</a:t>
            </a:r>
            <a:r>
              <a:rPr lang="id-ID" b="1" dirty="0"/>
              <a:t> semua siswa membaca dan mendiskusikan buku yang sama. Guru melemparkan pertanyaan yang meminta siswa menjawab dengan kritis, bukan </a:t>
            </a:r>
            <a:r>
              <a:rPr lang="id-ID" b="1" dirty="0" smtClean="0"/>
              <a:t>sekadar </a:t>
            </a:r>
            <a:r>
              <a:rPr lang="id-ID" b="1" dirty="0"/>
              <a:t>pertanyaan pemahaman.</a:t>
            </a:r>
          </a:p>
          <a:p>
            <a:pPr>
              <a:buNone/>
            </a:pPr>
            <a:endParaRPr lang="id-ID"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000" b="-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11156"/>
          </a:xfrm>
        </p:spPr>
        <p:txBody>
          <a:bodyPr>
            <a:normAutofit fontScale="90000"/>
          </a:bodyPr>
          <a:lstStyle/>
          <a:p>
            <a:r>
              <a:rPr lang="id-ID" b="1" dirty="0" smtClean="0">
                <a:latin typeface="Brush Script MT" pitchFamily="66" charset="0"/>
              </a:rPr>
              <a:t>Lanjutan...</a:t>
            </a:r>
            <a:endParaRPr lang="id-ID" b="1" dirty="0">
              <a:latin typeface="Brush Script MT" pitchFamily="66" charset="0"/>
            </a:endParaRPr>
          </a:p>
        </p:txBody>
      </p:sp>
      <p:sp>
        <p:nvSpPr>
          <p:cNvPr id="3" name="Content Placeholder 2"/>
          <p:cNvSpPr>
            <a:spLocks noGrp="1"/>
          </p:cNvSpPr>
          <p:nvPr>
            <p:ph idx="1"/>
          </p:nvPr>
        </p:nvSpPr>
        <p:spPr>
          <a:xfrm>
            <a:off x="457200" y="928670"/>
            <a:ext cx="8229600" cy="5572164"/>
          </a:xfrm>
        </p:spPr>
        <p:txBody>
          <a:bodyPr>
            <a:normAutofit fontScale="92500" lnSpcReduction="10000"/>
          </a:bodyPr>
          <a:lstStyle/>
          <a:p>
            <a:pPr>
              <a:buNone/>
            </a:pPr>
            <a:r>
              <a:rPr lang="id-ID" b="1" i="1" dirty="0"/>
              <a:t>f)</a:t>
            </a:r>
            <a:r>
              <a:rPr lang="id-ID" b="1" dirty="0"/>
              <a:t>     </a:t>
            </a:r>
            <a:r>
              <a:rPr lang="id-ID" b="1" i="1" dirty="0"/>
              <a:t>Guided Writing</a:t>
            </a:r>
            <a:endParaRPr lang="id-ID" b="1" dirty="0"/>
          </a:p>
          <a:p>
            <a:pPr marL="631825" indent="-631825" algn="just">
              <a:buNone/>
            </a:pPr>
            <a:r>
              <a:rPr lang="id-ID" b="1" i="1" dirty="0" smtClean="0"/>
              <a:t>	Guided </a:t>
            </a:r>
            <a:r>
              <a:rPr lang="id-ID" b="1" i="1" dirty="0"/>
              <a:t>Writing</a:t>
            </a:r>
            <a:r>
              <a:rPr lang="id-ID" b="1" dirty="0"/>
              <a:t> atau menulis terbimbing, peran guru adalah sebagai fasilitator, membantu siswa menemukan apa yang ingin ditulisnya dan bagaimana menulisnya dengan jelas, sistematis, dan menarik. </a:t>
            </a:r>
            <a:endParaRPr lang="id-ID" b="1" dirty="0" smtClean="0"/>
          </a:p>
          <a:p>
            <a:pPr marL="631825" indent="-631825" algn="just">
              <a:buNone/>
            </a:pPr>
            <a:r>
              <a:rPr lang="id-ID" b="1" dirty="0"/>
              <a:t>	</a:t>
            </a:r>
            <a:r>
              <a:rPr lang="id-ID" b="1" dirty="0" smtClean="0"/>
              <a:t>Guru </a:t>
            </a:r>
            <a:r>
              <a:rPr lang="id-ID" b="1" dirty="0"/>
              <a:t>bertindak sebagai pendorong bukan pengatur, sebagai pemberi saran bukan pemberi petunjuk. </a:t>
            </a:r>
            <a:endParaRPr lang="id-ID" b="1" dirty="0" smtClean="0"/>
          </a:p>
          <a:p>
            <a:pPr marL="631825" indent="-631825" algn="just">
              <a:buNone/>
            </a:pPr>
            <a:r>
              <a:rPr lang="id-ID" b="1" dirty="0"/>
              <a:t>	</a:t>
            </a:r>
            <a:r>
              <a:rPr lang="id-ID" b="1" dirty="0" smtClean="0"/>
              <a:t>Contoh </a:t>
            </a:r>
            <a:r>
              <a:rPr lang="id-ID" b="1" dirty="0"/>
              <a:t>kegiatan ini seperti memilih topik, membuat draf, memperbaiki, dan mengedit yang dilakukan sendiri oleh siswa.</a:t>
            </a:r>
          </a:p>
          <a:p>
            <a:endParaRPr lang="id-ID"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68280"/>
          </a:xfrm>
        </p:spPr>
        <p:txBody>
          <a:bodyPr>
            <a:normAutofit fontScale="90000"/>
          </a:bodyPr>
          <a:lstStyle/>
          <a:p>
            <a:r>
              <a:rPr lang="id-ID" b="1" dirty="0" smtClean="0">
                <a:solidFill>
                  <a:srgbClr val="FFC000"/>
                </a:solidFill>
                <a:latin typeface="Brush Script MT" pitchFamily="66" charset="0"/>
              </a:rPr>
              <a:t>Lanjutan...</a:t>
            </a:r>
            <a:endParaRPr lang="id-ID" b="1" dirty="0">
              <a:solidFill>
                <a:srgbClr val="FFC000"/>
              </a:solidFill>
              <a:latin typeface="Brush Script MT" pitchFamily="66" charset="0"/>
            </a:endParaRPr>
          </a:p>
        </p:txBody>
      </p:sp>
      <p:sp>
        <p:nvSpPr>
          <p:cNvPr id="3" name="Content Placeholder 2"/>
          <p:cNvSpPr>
            <a:spLocks noGrp="1"/>
          </p:cNvSpPr>
          <p:nvPr>
            <p:ph idx="1"/>
          </p:nvPr>
        </p:nvSpPr>
        <p:spPr>
          <a:xfrm>
            <a:off x="457200" y="857232"/>
            <a:ext cx="8229600" cy="5572164"/>
          </a:xfrm>
        </p:spPr>
        <p:txBody>
          <a:bodyPr>
            <a:normAutofit fontScale="92500" lnSpcReduction="20000"/>
          </a:bodyPr>
          <a:lstStyle/>
          <a:p>
            <a:pPr algn="just">
              <a:buNone/>
            </a:pPr>
            <a:r>
              <a:rPr lang="id-ID" b="1" i="1" dirty="0">
                <a:solidFill>
                  <a:srgbClr val="C00000"/>
                </a:solidFill>
              </a:rPr>
              <a:t>g)</a:t>
            </a:r>
            <a:r>
              <a:rPr lang="id-ID" b="1" dirty="0">
                <a:solidFill>
                  <a:srgbClr val="C00000"/>
                </a:solidFill>
              </a:rPr>
              <a:t>   </a:t>
            </a:r>
            <a:r>
              <a:rPr lang="id-ID" b="1" i="1" dirty="0">
                <a:solidFill>
                  <a:srgbClr val="C00000"/>
                </a:solidFill>
              </a:rPr>
              <a:t>Independent Reading</a:t>
            </a:r>
            <a:endParaRPr lang="id-ID" b="1" dirty="0">
              <a:solidFill>
                <a:srgbClr val="C00000"/>
              </a:solidFill>
            </a:endParaRPr>
          </a:p>
          <a:p>
            <a:pPr marL="541338" indent="-541338" algn="just">
              <a:buNone/>
            </a:pPr>
            <a:r>
              <a:rPr lang="id-ID" b="1" i="1" dirty="0" smtClean="0">
                <a:solidFill>
                  <a:srgbClr val="C00000"/>
                </a:solidFill>
              </a:rPr>
              <a:t>	Independent </a:t>
            </a:r>
            <a:r>
              <a:rPr lang="id-ID" b="1" i="1" dirty="0">
                <a:solidFill>
                  <a:srgbClr val="C00000"/>
                </a:solidFill>
              </a:rPr>
              <a:t>Reading</a:t>
            </a:r>
            <a:r>
              <a:rPr lang="id-ID" b="1" dirty="0">
                <a:solidFill>
                  <a:srgbClr val="C00000"/>
                </a:solidFill>
              </a:rPr>
              <a:t> atau membaca bebas adalah kegiatan membaca, </a:t>
            </a:r>
            <a:r>
              <a:rPr lang="id-ID" b="1" dirty="0" smtClean="0">
                <a:solidFill>
                  <a:srgbClr val="C00000"/>
                </a:solidFill>
              </a:rPr>
              <a:t>di mana </a:t>
            </a:r>
            <a:r>
              <a:rPr lang="id-ID" b="1" dirty="0">
                <a:solidFill>
                  <a:srgbClr val="C00000"/>
                </a:solidFill>
              </a:rPr>
              <a:t>siswa berkesempatan untuk menentukan sendiri materi yang ingin dibacanya. Membaca </a:t>
            </a:r>
            <a:r>
              <a:rPr lang="id-ID" b="1" dirty="0" smtClean="0">
                <a:solidFill>
                  <a:srgbClr val="C00000"/>
                </a:solidFill>
              </a:rPr>
              <a:t>bebas merupakan </a:t>
            </a:r>
            <a:r>
              <a:rPr lang="id-ID" b="1" dirty="0">
                <a:solidFill>
                  <a:srgbClr val="C00000"/>
                </a:solidFill>
              </a:rPr>
              <a:t>bagian integral dari </a:t>
            </a:r>
            <a:r>
              <a:rPr lang="id-ID" b="1" i="1" dirty="0">
                <a:solidFill>
                  <a:srgbClr val="C00000"/>
                </a:solidFill>
              </a:rPr>
              <a:t>whole language</a:t>
            </a:r>
            <a:r>
              <a:rPr lang="id-ID" b="1" dirty="0">
                <a:solidFill>
                  <a:srgbClr val="C00000"/>
                </a:solidFill>
              </a:rPr>
              <a:t>. </a:t>
            </a:r>
            <a:endParaRPr lang="id-ID" b="1" dirty="0" smtClean="0">
              <a:solidFill>
                <a:srgbClr val="C00000"/>
              </a:solidFill>
            </a:endParaRPr>
          </a:p>
          <a:p>
            <a:pPr marL="541338" indent="-541338" algn="just">
              <a:buNone/>
            </a:pPr>
            <a:r>
              <a:rPr lang="id-ID" b="1" dirty="0">
                <a:solidFill>
                  <a:srgbClr val="C00000"/>
                </a:solidFill>
              </a:rPr>
              <a:t>	</a:t>
            </a:r>
            <a:r>
              <a:rPr lang="id-ID" b="1" dirty="0" smtClean="0">
                <a:solidFill>
                  <a:srgbClr val="C00000"/>
                </a:solidFill>
              </a:rPr>
              <a:t>Dalam </a:t>
            </a:r>
            <a:r>
              <a:rPr lang="id-ID" b="1" i="1" dirty="0">
                <a:solidFill>
                  <a:srgbClr val="C00000"/>
                </a:solidFill>
              </a:rPr>
              <a:t>independent reading</a:t>
            </a:r>
            <a:r>
              <a:rPr lang="id-ID" b="1" dirty="0">
                <a:solidFill>
                  <a:srgbClr val="C00000"/>
                </a:solidFill>
              </a:rPr>
              <a:t>, siswa bertanggung jawab terhadap bacaan yang dipilihnya sehingga peran guru pun berubah dari seorang pemrakarsa, model, dan pemberi tuntunan menjadi seorang pengamat, fasilitator, dam pemberi respon.</a:t>
            </a:r>
          </a:p>
          <a:p>
            <a:pPr algn="just"/>
            <a:endParaRPr lang="id-ID"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59000" b="-59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39718"/>
          </a:xfrm>
        </p:spPr>
        <p:txBody>
          <a:bodyPr>
            <a:normAutofit fontScale="90000"/>
          </a:bodyPr>
          <a:lstStyle/>
          <a:p>
            <a:r>
              <a:rPr lang="id-ID" b="1" dirty="0" smtClean="0">
                <a:latin typeface="Brush Script MT" pitchFamily="66" charset="0"/>
              </a:rPr>
              <a:t>Lanjutan...</a:t>
            </a:r>
            <a:endParaRPr lang="id-ID" b="1" dirty="0">
              <a:latin typeface="Brush Script MT" pitchFamily="66" charset="0"/>
            </a:endParaRPr>
          </a:p>
        </p:txBody>
      </p:sp>
      <p:sp>
        <p:nvSpPr>
          <p:cNvPr id="3" name="Content Placeholder 2"/>
          <p:cNvSpPr>
            <a:spLocks noGrp="1"/>
          </p:cNvSpPr>
          <p:nvPr>
            <p:ph idx="1"/>
          </p:nvPr>
        </p:nvSpPr>
        <p:spPr>
          <a:xfrm>
            <a:off x="457200" y="928670"/>
            <a:ext cx="8229600" cy="5643602"/>
          </a:xfrm>
        </p:spPr>
        <p:txBody>
          <a:bodyPr/>
          <a:lstStyle/>
          <a:p>
            <a:pPr>
              <a:buNone/>
            </a:pPr>
            <a:r>
              <a:rPr lang="id-ID" i="1" dirty="0"/>
              <a:t>h)</a:t>
            </a:r>
            <a:r>
              <a:rPr lang="id-ID" dirty="0"/>
              <a:t>   </a:t>
            </a:r>
            <a:r>
              <a:rPr lang="id-ID" b="1" dirty="0"/>
              <a:t> </a:t>
            </a:r>
            <a:r>
              <a:rPr lang="id-ID" i="1" dirty="0"/>
              <a:t>Independent Writing</a:t>
            </a:r>
            <a:endParaRPr lang="id-ID" dirty="0"/>
          </a:p>
          <a:p>
            <a:pPr marL="715963" algn="just">
              <a:buNone/>
            </a:pPr>
            <a:r>
              <a:rPr lang="id-ID" i="1" dirty="0" smtClean="0"/>
              <a:t>	</a:t>
            </a:r>
            <a:r>
              <a:rPr lang="id-ID" i="1" dirty="0" smtClean="0">
                <a:solidFill>
                  <a:srgbClr val="0070C0"/>
                </a:solidFill>
              </a:rPr>
              <a:t>Independent </a:t>
            </a:r>
            <a:r>
              <a:rPr lang="id-ID" i="1" dirty="0">
                <a:solidFill>
                  <a:srgbClr val="0070C0"/>
                </a:solidFill>
              </a:rPr>
              <a:t>Writing</a:t>
            </a:r>
            <a:r>
              <a:rPr lang="id-ID" dirty="0">
                <a:solidFill>
                  <a:srgbClr val="0070C0"/>
                </a:solidFill>
              </a:rPr>
              <a:t> atau menulis bebas bertujuan untuk meningkatkan kemampuan menulis, meningkatkan kebiasaan menulis, dan meningkatkan kemampuan berpikir kritis. Siswa mempunyai kesempatan untuk </a:t>
            </a:r>
            <a:r>
              <a:rPr lang="id-ID" dirty="0"/>
              <a:t>menulis tanpa ada intervensi dari guru. Siswa bertanggung jawab sepenuhnya dalam proses menulis. Jenis menulis yang termasuk </a:t>
            </a:r>
            <a:r>
              <a:rPr lang="id-ID" i="1" dirty="0"/>
              <a:t>independent writing</a:t>
            </a:r>
            <a:r>
              <a:rPr lang="id-ID" dirty="0"/>
              <a:t> antara lain menulis jurnal dan menulis respons.</a:t>
            </a:r>
          </a:p>
          <a:p>
            <a:endParaRPr lang="id-ID"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39718"/>
          </a:xfrm>
        </p:spPr>
        <p:txBody>
          <a:bodyPr>
            <a:normAutofit fontScale="90000"/>
          </a:bodyPr>
          <a:lstStyle/>
          <a:p>
            <a:r>
              <a:rPr lang="id-ID" b="1" dirty="0" smtClean="0">
                <a:latin typeface="Brush Script MT" pitchFamily="66" charset="0"/>
              </a:rPr>
              <a:t>Lanjutan...</a:t>
            </a:r>
            <a:endParaRPr lang="id-ID" b="1" dirty="0">
              <a:latin typeface="Brush Script MT" pitchFamily="66" charset="0"/>
            </a:endParaRPr>
          </a:p>
        </p:txBody>
      </p:sp>
      <p:sp>
        <p:nvSpPr>
          <p:cNvPr id="3" name="Content Placeholder 2"/>
          <p:cNvSpPr>
            <a:spLocks noGrp="1"/>
          </p:cNvSpPr>
          <p:nvPr>
            <p:ph idx="1"/>
          </p:nvPr>
        </p:nvSpPr>
        <p:spPr>
          <a:xfrm>
            <a:off x="457200" y="857232"/>
            <a:ext cx="8229600" cy="5572164"/>
          </a:xfrm>
        </p:spPr>
        <p:txBody>
          <a:bodyPr>
            <a:normAutofit fontScale="77500" lnSpcReduction="20000"/>
          </a:bodyPr>
          <a:lstStyle/>
          <a:p>
            <a:pPr>
              <a:buNone/>
            </a:pPr>
            <a:r>
              <a:rPr lang="id-ID" b="1" dirty="0">
                <a:solidFill>
                  <a:srgbClr val="C00000"/>
                </a:solidFill>
              </a:rPr>
              <a:t>Ciri-ciri kelas whole language</a:t>
            </a:r>
          </a:p>
          <a:p>
            <a:pPr>
              <a:buNone/>
            </a:pPr>
            <a:r>
              <a:rPr lang="id-ID" dirty="0"/>
              <a:t>Ada tujuh ciri yang menandakan kelas </a:t>
            </a:r>
            <a:r>
              <a:rPr lang="id-ID" i="1" dirty="0"/>
              <a:t>whole language</a:t>
            </a:r>
            <a:r>
              <a:rPr lang="id-ID" dirty="0"/>
              <a:t>:</a:t>
            </a:r>
          </a:p>
          <a:p>
            <a:pPr>
              <a:buNone/>
            </a:pPr>
            <a:r>
              <a:rPr lang="id-ID" dirty="0"/>
              <a:t>a. Kelas yang menerapkan </a:t>
            </a:r>
            <a:r>
              <a:rPr lang="id-ID" i="1" dirty="0"/>
              <a:t>whole language</a:t>
            </a:r>
            <a:r>
              <a:rPr lang="id-ID" dirty="0"/>
              <a:t> penuh dengan barang cetakan (dinding, pintu, dan furniture).</a:t>
            </a:r>
          </a:p>
          <a:p>
            <a:pPr>
              <a:buNone/>
            </a:pPr>
            <a:r>
              <a:rPr lang="id-ID" dirty="0"/>
              <a:t>b. Siswa belajar melalui model atau contoh. </a:t>
            </a:r>
            <a:r>
              <a:rPr lang="id-ID" dirty="0" smtClean="0"/>
              <a:t>Di sini </a:t>
            </a:r>
            <a:r>
              <a:rPr lang="id-ID" dirty="0"/>
              <a:t>guru berperan sebagai model, guru menjadi contoh perwujudan bentuk aktivitas berbahasa yang ideal.</a:t>
            </a:r>
          </a:p>
          <a:p>
            <a:pPr>
              <a:buNone/>
            </a:pPr>
            <a:r>
              <a:rPr lang="id-ID" dirty="0"/>
              <a:t>c. Siswa bekerja dan belajar sesuai dengan tingkat kemampuannya.</a:t>
            </a:r>
          </a:p>
          <a:p>
            <a:pPr>
              <a:buNone/>
            </a:pPr>
            <a:r>
              <a:rPr lang="id-ID" dirty="0"/>
              <a:t>d. Siswa berbagi tanggung jawab dalam pembelajaran.</a:t>
            </a:r>
          </a:p>
          <a:p>
            <a:pPr>
              <a:buNone/>
            </a:pPr>
            <a:r>
              <a:rPr lang="id-ID" dirty="0"/>
              <a:t>e. Siswa terlibat aktif dalam pembelajaran bermakna.</a:t>
            </a:r>
          </a:p>
          <a:p>
            <a:pPr>
              <a:buNone/>
            </a:pPr>
            <a:r>
              <a:rPr lang="id-ID" dirty="0"/>
              <a:t>f. Siswa berani mengambil risiko dan bebas bereksperimen</a:t>
            </a:r>
          </a:p>
          <a:p>
            <a:pPr>
              <a:buNone/>
            </a:pPr>
            <a:r>
              <a:rPr lang="id-ID" dirty="0"/>
              <a:t>g. Siswa mendapat balikan (</a:t>
            </a:r>
            <a:r>
              <a:rPr lang="id-ID" i="1" dirty="0"/>
              <a:t>feedback</a:t>
            </a:r>
            <a:r>
              <a:rPr lang="id-ID" dirty="0"/>
              <a:t>) positif baik dari guru maupun temannya.</a:t>
            </a:r>
          </a:p>
          <a:p>
            <a:endParaRPr lang="id-ID"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39718"/>
          </a:xfrm>
        </p:spPr>
        <p:txBody>
          <a:bodyPr>
            <a:normAutofit fontScale="90000"/>
          </a:bodyPr>
          <a:lstStyle/>
          <a:p>
            <a:r>
              <a:rPr lang="id-ID" b="1" dirty="0" smtClean="0">
                <a:latin typeface="Brush Script MT" pitchFamily="66" charset="0"/>
              </a:rPr>
              <a:t>Lanjutan...</a:t>
            </a:r>
            <a:endParaRPr lang="id-ID" b="1" dirty="0">
              <a:latin typeface="Brush Script MT" pitchFamily="66" charset="0"/>
            </a:endParaRPr>
          </a:p>
        </p:txBody>
      </p:sp>
      <p:sp>
        <p:nvSpPr>
          <p:cNvPr id="3" name="Content Placeholder 2"/>
          <p:cNvSpPr>
            <a:spLocks noGrp="1"/>
          </p:cNvSpPr>
          <p:nvPr>
            <p:ph idx="1"/>
          </p:nvPr>
        </p:nvSpPr>
        <p:spPr>
          <a:xfrm>
            <a:off x="457200" y="857232"/>
            <a:ext cx="8229600" cy="5268931"/>
          </a:xfrm>
        </p:spPr>
        <p:txBody>
          <a:bodyPr>
            <a:normAutofit fontScale="77500" lnSpcReduction="20000"/>
          </a:bodyPr>
          <a:lstStyle/>
          <a:p>
            <a:pPr>
              <a:buNone/>
            </a:pPr>
            <a:r>
              <a:rPr lang="id-ID" b="1" dirty="0">
                <a:solidFill>
                  <a:srgbClr val="C00000"/>
                </a:solidFill>
              </a:rPr>
              <a:t>Penilaian dalam kelas </a:t>
            </a:r>
            <a:r>
              <a:rPr lang="id-ID" b="1" i="1" dirty="0" smtClean="0">
                <a:solidFill>
                  <a:srgbClr val="C00000"/>
                </a:solidFill>
              </a:rPr>
              <a:t>whole language </a:t>
            </a:r>
            <a:endParaRPr lang="id-ID" b="1" i="1" dirty="0">
              <a:solidFill>
                <a:srgbClr val="C00000"/>
              </a:solidFill>
            </a:endParaRPr>
          </a:p>
          <a:p>
            <a:pPr algn="just">
              <a:buNone/>
            </a:pPr>
            <a:r>
              <a:rPr lang="id-ID" dirty="0" smtClean="0"/>
              <a:t>	</a:t>
            </a:r>
          </a:p>
          <a:p>
            <a:pPr algn="just">
              <a:buNone/>
            </a:pPr>
            <a:r>
              <a:rPr lang="id-ID" b="1" dirty="0" smtClean="0"/>
              <a:t>	Di </a:t>
            </a:r>
            <a:r>
              <a:rPr lang="id-ID" b="1" dirty="0"/>
              <a:t>dalam kelas </a:t>
            </a:r>
            <a:r>
              <a:rPr lang="id-ID" b="1" i="1" dirty="0"/>
              <a:t>whole language</a:t>
            </a:r>
            <a:r>
              <a:rPr lang="id-ID" b="1" dirty="0"/>
              <a:t>, guru senantiasa memperhatikan kegiatan yang dilakukan siswa. Secara informal selama pembelajaran berlangsung guru memperhatikan siswa menulis, </a:t>
            </a:r>
            <a:r>
              <a:rPr lang="id-ID" b="1" dirty="0">
                <a:solidFill>
                  <a:srgbClr val="FF0000"/>
                </a:solidFill>
              </a:rPr>
              <a:t>mendengarkan, berdiskusi </a:t>
            </a:r>
            <a:r>
              <a:rPr lang="id-ID" b="1" dirty="0"/>
              <a:t>baik dalam kelompok ataupun </a:t>
            </a:r>
            <a:r>
              <a:rPr lang="id-ID" b="1" dirty="0">
                <a:solidFill>
                  <a:srgbClr val="FF0000"/>
                </a:solidFill>
              </a:rPr>
              <a:t>diskusi kelas</a:t>
            </a:r>
            <a:r>
              <a:rPr lang="id-ID" b="1" dirty="0" smtClean="0">
                <a:solidFill>
                  <a:srgbClr val="FF0000"/>
                </a:solidFill>
              </a:rPr>
              <a:t>.</a:t>
            </a:r>
          </a:p>
          <a:p>
            <a:pPr algn="just">
              <a:buNone/>
            </a:pPr>
            <a:r>
              <a:rPr lang="id-ID" b="1" dirty="0"/>
              <a:t>	</a:t>
            </a:r>
            <a:endParaRPr lang="id-ID" b="1" dirty="0" smtClean="0"/>
          </a:p>
          <a:p>
            <a:pPr algn="just">
              <a:buNone/>
            </a:pPr>
            <a:r>
              <a:rPr lang="id-ID" b="1" dirty="0"/>
              <a:t>	</a:t>
            </a:r>
            <a:r>
              <a:rPr lang="id-ID" b="1" dirty="0" smtClean="0"/>
              <a:t>Penilaian </a:t>
            </a:r>
            <a:r>
              <a:rPr lang="id-ID" b="1" dirty="0"/>
              <a:t>juga berlangsung ketika siswa dan guru mengadakan konferensi, alat penilaiannya seperti observasi dan catatan anecdote. Selain penilaian informal, penilaian dilakukan dengan portofolio. Portofolio adalah kumpulan hasil kerja siswa selama kegiatan pembelajaran. Dengan portofolio perkembangan siswa dapat terlihat secara otentik.</a:t>
            </a:r>
          </a:p>
          <a:p>
            <a:endParaRPr lang="id-ID"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39718"/>
          </a:xfrm>
        </p:spPr>
        <p:txBody>
          <a:bodyPr>
            <a:normAutofit fontScale="90000"/>
          </a:bodyPr>
          <a:lstStyle/>
          <a:p>
            <a:r>
              <a:rPr lang="id-ID" b="1" dirty="0" smtClean="0">
                <a:latin typeface="Brush Script MT" pitchFamily="66" charset="0"/>
              </a:rPr>
              <a:t>Lanjutan...</a:t>
            </a:r>
            <a:endParaRPr lang="id-ID" b="1" dirty="0">
              <a:latin typeface="Brush Script MT" pitchFamily="66" charset="0"/>
            </a:endParaRPr>
          </a:p>
        </p:txBody>
      </p:sp>
      <p:sp>
        <p:nvSpPr>
          <p:cNvPr id="3" name="Content Placeholder 2"/>
          <p:cNvSpPr>
            <a:spLocks noGrp="1"/>
          </p:cNvSpPr>
          <p:nvPr>
            <p:ph idx="1"/>
          </p:nvPr>
        </p:nvSpPr>
        <p:spPr>
          <a:xfrm>
            <a:off x="457200" y="857232"/>
            <a:ext cx="8229600" cy="5268931"/>
          </a:xfrm>
        </p:spPr>
        <p:txBody>
          <a:bodyPr>
            <a:normAutofit fontScale="77500" lnSpcReduction="20000"/>
          </a:bodyPr>
          <a:lstStyle/>
          <a:p>
            <a:pPr>
              <a:buNone/>
            </a:pPr>
            <a:r>
              <a:rPr lang="id-ID" b="1" dirty="0" smtClean="0">
                <a:solidFill>
                  <a:srgbClr val="FF0000"/>
                </a:solidFill>
              </a:rPr>
              <a:t>5</a:t>
            </a:r>
            <a:r>
              <a:rPr lang="id-ID" b="1" dirty="0">
                <a:solidFill>
                  <a:srgbClr val="FF0000"/>
                </a:solidFill>
              </a:rPr>
              <a:t>.  </a:t>
            </a:r>
            <a:r>
              <a:rPr lang="id-ID" b="1" dirty="0" smtClean="0">
                <a:solidFill>
                  <a:srgbClr val="FF0000"/>
                </a:solidFill>
              </a:rPr>
              <a:t>Pendekatan </a:t>
            </a:r>
            <a:r>
              <a:rPr lang="id-ID" b="1" dirty="0">
                <a:solidFill>
                  <a:srgbClr val="FF0000"/>
                </a:solidFill>
              </a:rPr>
              <a:t>Kontekstual</a:t>
            </a:r>
          </a:p>
          <a:p>
            <a:pPr algn="just">
              <a:buNone/>
            </a:pPr>
            <a:r>
              <a:rPr lang="id-ID" b="1" dirty="0" smtClean="0">
                <a:solidFill>
                  <a:srgbClr val="FFC000"/>
                </a:solidFill>
              </a:rPr>
              <a:t>	Pendekatan konstektual merupakan suatu konsep belajar di mana guru menghadirkan situasi dunia nyata kedalam kelas dan mendorong siswa membuat membuat hubungan antara pengetahuan yang dimilikinya dengan penerapannya dalam kehidupan mereka sebagai anggota keluarga dan masyarakat. </a:t>
            </a:r>
          </a:p>
          <a:p>
            <a:pPr algn="just">
              <a:buNone/>
            </a:pPr>
            <a:endParaRPr lang="id-ID" b="1" dirty="0">
              <a:solidFill>
                <a:srgbClr val="FFC000"/>
              </a:solidFill>
            </a:endParaRPr>
          </a:p>
          <a:p>
            <a:pPr algn="just">
              <a:buNone/>
            </a:pPr>
            <a:r>
              <a:rPr lang="id-ID" b="1" dirty="0" smtClean="0">
                <a:solidFill>
                  <a:srgbClr val="FFC000"/>
                </a:solidFill>
              </a:rPr>
              <a:t>	Hasil pembelajaran diharapkan lebih bermakna bagi anak untuk memecahkan persoalan, berpikir kritis dan melaksanakan observasi serta menarik kesimpulan dalam kehidupan jangka panjangnya. Dalam konteks itu, siswa perlu mengerti apa makna belajar, apa manfaatnya, dalam status apa mereka dan bagaimana mencapainya.</a:t>
            </a:r>
            <a:endParaRPr lang="id-ID" b="1" dirty="0">
              <a:solidFill>
                <a:srgbClr val="FFC000"/>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39718"/>
          </a:xfrm>
        </p:spPr>
        <p:txBody>
          <a:bodyPr>
            <a:normAutofit fontScale="90000"/>
          </a:bodyPr>
          <a:lstStyle/>
          <a:p>
            <a:r>
              <a:rPr lang="id-ID" b="1" dirty="0" smtClean="0">
                <a:latin typeface="Brush Script MT" pitchFamily="66" charset="0"/>
              </a:rPr>
              <a:t>Lanjutan...</a:t>
            </a:r>
            <a:endParaRPr lang="id-ID" b="1" dirty="0">
              <a:latin typeface="Brush Script MT" pitchFamily="66" charset="0"/>
            </a:endParaRPr>
          </a:p>
        </p:txBody>
      </p:sp>
      <p:sp>
        <p:nvSpPr>
          <p:cNvPr id="3" name="Content Placeholder 2"/>
          <p:cNvSpPr>
            <a:spLocks noGrp="1"/>
          </p:cNvSpPr>
          <p:nvPr>
            <p:ph idx="1"/>
          </p:nvPr>
        </p:nvSpPr>
        <p:spPr>
          <a:xfrm>
            <a:off x="457200" y="857232"/>
            <a:ext cx="8229600" cy="5268931"/>
          </a:xfrm>
        </p:spPr>
        <p:txBody>
          <a:bodyPr>
            <a:normAutofit fontScale="92500" lnSpcReduction="20000"/>
          </a:bodyPr>
          <a:lstStyle/>
          <a:p>
            <a:pPr marL="0" indent="0">
              <a:buNone/>
            </a:pPr>
            <a:r>
              <a:rPr lang="id-ID" b="1" dirty="0">
                <a:solidFill>
                  <a:srgbClr val="0070C0"/>
                </a:solidFill>
              </a:rPr>
              <a:t>Johnson (dalam Nurhadi, 2004:13-14) mengungkapakan bahwa karakteristik pendekatan kontekstual memiliki delapan komponen utama yaitu:</a:t>
            </a:r>
          </a:p>
          <a:p>
            <a:pPr>
              <a:buNone/>
            </a:pPr>
            <a:r>
              <a:rPr lang="id-ID" b="1" dirty="0">
                <a:solidFill>
                  <a:srgbClr val="0070C0"/>
                </a:solidFill>
              </a:rPr>
              <a:t>a. Memiliki hubungan yang bermakna</a:t>
            </a:r>
          </a:p>
          <a:p>
            <a:pPr>
              <a:buNone/>
            </a:pPr>
            <a:r>
              <a:rPr lang="id-ID" b="1" dirty="0">
                <a:solidFill>
                  <a:srgbClr val="0070C0"/>
                </a:solidFill>
              </a:rPr>
              <a:t>b. Melakukan kegiatan yang signifikan</a:t>
            </a:r>
          </a:p>
          <a:p>
            <a:pPr>
              <a:buNone/>
            </a:pPr>
            <a:r>
              <a:rPr lang="id-ID" b="1" dirty="0">
                <a:solidFill>
                  <a:srgbClr val="0070C0"/>
                </a:solidFill>
              </a:rPr>
              <a:t>c. Belajar yang diatur sendiri</a:t>
            </a:r>
          </a:p>
          <a:p>
            <a:pPr>
              <a:buNone/>
            </a:pPr>
            <a:r>
              <a:rPr lang="id-ID" b="1" dirty="0">
                <a:solidFill>
                  <a:srgbClr val="0070C0"/>
                </a:solidFill>
              </a:rPr>
              <a:t>d. Bekerja sama</a:t>
            </a:r>
          </a:p>
          <a:p>
            <a:pPr>
              <a:buNone/>
            </a:pPr>
            <a:r>
              <a:rPr lang="id-ID" b="1" dirty="0">
                <a:solidFill>
                  <a:srgbClr val="0070C0"/>
                </a:solidFill>
              </a:rPr>
              <a:t>e. Berfikir kritis dan kreatif</a:t>
            </a:r>
          </a:p>
          <a:p>
            <a:pPr>
              <a:buNone/>
            </a:pPr>
            <a:r>
              <a:rPr lang="id-ID" b="1" dirty="0">
                <a:solidFill>
                  <a:srgbClr val="0070C0"/>
                </a:solidFill>
              </a:rPr>
              <a:t>f. Mengasuh dan memelihara pribadi peserta didik</a:t>
            </a:r>
          </a:p>
          <a:p>
            <a:pPr>
              <a:buNone/>
            </a:pPr>
            <a:r>
              <a:rPr lang="id-ID" b="1" dirty="0">
                <a:solidFill>
                  <a:srgbClr val="0070C0"/>
                </a:solidFill>
              </a:rPr>
              <a:t>g. Mencapai standar yang tinggi</a:t>
            </a:r>
          </a:p>
          <a:p>
            <a:pPr>
              <a:buNone/>
            </a:pPr>
            <a:r>
              <a:rPr lang="id-ID" b="1" dirty="0">
                <a:solidFill>
                  <a:srgbClr val="0070C0"/>
                </a:solidFill>
              </a:rPr>
              <a:t>h. Menggunakan penilaian autentik.</a:t>
            </a:r>
          </a:p>
          <a:p>
            <a:endParaRPr lang="id-ID"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57166"/>
            <a:ext cx="8229600" cy="6215106"/>
          </a:xfrm>
        </p:spPr>
        <p:txBody>
          <a:bodyPr>
            <a:normAutofit fontScale="92500" lnSpcReduction="20000"/>
          </a:bodyPr>
          <a:lstStyle/>
          <a:p>
            <a:pPr marL="0" indent="0" algn="just">
              <a:buNone/>
            </a:pPr>
            <a:r>
              <a:rPr lang="id-ID" b="1" dirty="0" smtClean="0">
                <a:solidFill>
                  <a:srgbClr val="002060"/>
                </a:solidFill>
              </a:rPr>
              <a:t>Pendekatan pembelajaran dapat diartikan sebagai titik tolak atau sudut pandang kita terhadap proses pembelajaran, yang merujuk pada pandangan tentang terjadinya suatu proses yang sifatnya masih sangat umum, di dalamnya mewadahi, menginsiprasi, menguatkan, dan melatari metode pembelajaran dengan cakupan teoretis tertentu.</a:t>
            </a:r>
          </a:p>
          <a:p>
            <a:pPr marL="0" indent="0" algn="just">
              <a:buNone/>
            </a:pPr>
            <a:endParaRPr lang="id-ID" dirty="0" smtClean="0"/>
          </a:p>
          <a:p>
            <a:pPr marL="0" indent="0" algn="just">
              <a:buNone/>
            </a:pPr>
            <a:r>
              <a:rPr lang="id-ID" b="1" dirty="0" smtClean="0">
                <a:solidFill>
                  <a:srgbClr val="FF0000"/>
                </a:solidFill>
              </a:rPr>
              <a:t>Dilihat dari pendekatannya, pembelajaran terdapat dua jenis pendekatan, yaitu: (1) pendekatan pembelajaran yang berorientasi atau berpusat pada siswa (</a:t>
            </a:r>
            <a:r>
              <a:rPr lang="id-ID" b="1" i="1" dirty="0" smtClean="0">
                <a:solidFill>
                  <a:srgbClr val="FF0000"/>
                </a:solidFill>
              </a:rPr>
              <a:t>student centered approach</a:t>
            </a:r>
            <a:r>
              <a:rPr lang="id-ID" b="1" dirty="0" smtClean="0">
                <a:solidFill>
                  <a:srgbClr val="FF0000"/>
                </a:solidFill>
              </a:rPr>
              <a:t>) dan (2) pendekatan pembelajaran yang berorientasi atau berpusat pada guru (</a:t>
            </a:r>
            <a:r>
              <a:rPr lang="id-ID" b="1" i="1" dirty="0" smtClean="0">
                <a:solidFill>
                  <a:srgbClr val="FF0000"/>
                </a:solidFill>
              </a:rPr>
              <a:t>teacher centered approach</a:t>
            </a:r>
            <a:r>
              <a:rPr lang="id-ID" b="1" dirty="0" smtClean="0">
                <a:solidFill>
                  <a:srgbClr val="FF0000"/>
                </a:solidFill>
              </a:rPr>
              <a:t>).</a:t>
            </a:r>
            <a:endParaRPr lang="id-ID" b="1" dirty="0">
              <a:solidFill>
                <a:srgbClr val="FF0000"/>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39718"/>
          </a:xfrm>
        </p:spPr>
        <p:txBody>
          <a:bodyPr>
            <a:normAutofit fontScale="90000"/>
          </a:bodyPr>
          <a:lstStyle/>
          <a:p>
            <a:r>
              <a:rPr lang="id-ID" b="1" dirty="0" smtClean="0">
                <a:solidFill>
                  <a:srgbClr val="FFFF00"/>
                </a:solidFill>
                <a:latin typeface="Brush Script MT" pitchFamily="66" charset="0"/>
              </a:rPr>
              <a:t>Lanjutan...</a:t>
            </a:r>
            <a:endParaRPr lang="id-ID" b="1" dirty="0">
              <a:solidFill>
                <a:srgbClr val="FFFF00"/>
              </a:solidFill>
              <a:latin typeface="Brush Script MT" pitchFamily="66" charset="0"/>
            </a:endParaRPr>
          </a:p>
        </p:txBody>
      </p:sp>
      <p:sp>
        <p:nvSpPr>
          <p:cNvPr id="3" name="Content Placeholder 2"/>
          <p:cNvSpPr>
            <a:spLocks noGrp="1"/>
          </p:cNvSpPr>
          <p:nvPr>
            <p:ph idx="1"/>
          </p:nvPr>
        </p:nvSpPr>
        <p:spPr>
          <a:xfrm>
            <a:off x="457200" y="928670"/>
            <a:ext cx="8229600" cy="5197493"/>
          </a:xfrm>
        </p:spPr>
        <p:txBody>
          <a:bodyPr>
            <a:normAutofit fontScale="70000" lnSpcReduction="20000"/>
          </a:bodyPr>
          <a:lstStyle/>
          <a:p>
            <a:pPr>
              <a:buNone/>
            </a:pPr>
            <a:r>
              <a:rPr lang="id-ID" b="1" dirty="0" smtClean="0"/>
              <a:t>6.</a:t>
            </a:r>
            <a:r>
              <a:rPr lang="id-ID" b="0" i="0" dirty="0" smtClean="0"/>
              <a:t>  </a:t>
            </a:r>
            <a:r>
              <a:rPr lang="id-ID" b="1" dirty="0" smtClean="0"/>
              <a:t>Pendekatan Komunikatif</a:t>
            </a:r>
          </a:p>
          <a:p>
            <a:pPr algn="just"/>
            <a:r>
              <a:rPr lang="id-ID" b="1" dirty="0">
                <a:solidFill>
                  <a:srgbClr val="0070C0"/>
                </a:solidFill>
              </a:rPr>
              <a:t>Pendekatan komunikatif adalah suatu pendekatan yang bertujuan untuk membuat kompetensi komunikatif sebagai tujuan pembelajaran bahasa, juga mengembangkan prosedur-prosedur bagi pembelajaran empat keterampilan berbahasa (menyimak, membaca, berbicara, dan menulis), mengakui dan menghargai saling ketergantungan bahasa</a:t>
            </a:r>
            <a:r>
              <a:rPr lang="id-ID" b="1" dirty="0" smtClean="0">
                <a:solidFill>
                  <a:srgbClr val="0070C0"/>
                </a:solidFill>
              </a:rPr>
              <a:t>.</a:t>
            </a:r>
          </a:p>
          <a:p>
            <a:pPr>
              <a:buNone/>
            </a:pPr>
            <a:endParaRPr lang="id-ID" dirty="0"/>
          </a:p>
          <a:p>
            <a:pPr algn="just"/>
            <a:r>
              <a:rPr lang="id-ID" b="1" dirty="0">
                <a:solidFill>
                  <a:srgbClr val="7030A0"/>
                </a:solidFill>
              </a:rPr>
              <a:t>Pendekatan komunikatif merupakan pendekatan yang berlandaskan pada pemikiran bahwa kemampuan menggunakan bahasa dalam berkomunikasi merupakan tujuan yang harus dicapai dalam pembelajaran bahasa. </a:t>
            </a:r>
            <a:endParaRPr lang="id-ID" b="1" dirty="0" smtClean="0">
              <a:solidFill>
                <a:srgbClr val="7030A0"/>
              </a:solidFill>
            </a:endParaRPr>
          </a:p>
          <a:p>
            <a:endParaRPr lang="id-ID" dirty="0"/>
          </a:p>
          <a:p>
            <a:r>
              <a:rPr lang="id-ID" dirty="0" smtClean="0"/>
              <a:t>Pendekatan komunikatif berorientasi pada proses belajar-mengajar bahasa berdasarkan tugas dan fungsi berkomunikasi.</a:t>
            </a:r>
            <a:endParaRPr lang="id-ID" dirty="0"/>
          </a:p>
          <a:p>
            <a:pPr>
              <a:buNone/>
            </a:pPr>
            <a:endParaRPr lang="id-ID"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11156"/>
          </a:xfrm>
        </p:spPr>
        <p:txBody>
          <a:bodyPr>
            <a:normAutofit fontScale="90000"/>
          </a:bodyPr>
          <a:lstStyle/>
          <a:p>
            <a:r>
              <a:rPr lang="id-ID" b="1" dirty="0" smtClean="0">
                <a:latin typeface="Brush Script MT" pitchFamily="66" charset="0"/>
              </a:rPr>
              <a:t>Lanjutan...</a:t>
            </a:r>
            <a:endParaRPr lang="id-ID" b="1" dirty="0">
              <a:latin typeface="Brush Script MT" pitchFamily="66" charset="0"/>
            </a:endParaRPr>
          </a:p>
        </p:txBody>
      </p:sp>
      <p:sp>
        <p:nvSpPr>
          <p:cNvPr id="3" name="Content Placeholder 2"/>
          <p:cNvSpPr>
            <a:spLocks noGrp="1"/>
          </p:cNvSpPr>
          <p:nvPr>
            <p:ph idx="1"/>
          </p:nvPr>
        </p:nvSpPr>
        <p:spPr>
          <a:xfrm>
            <a:off x="457200" y="1071546"/>
            <a:ext cx="8229600" cy="5429288"/>
          </a:xfrm>
        </p:spPr>
        <p:txBody>
          <a:bodyPr>
            <a:normAutofit fontScale="85000" lnSpcReduction="10000"/>
          </a:bodyPr>
          <a:lstStyle/>
          <a:p>
            <a:pPr marL="0" indent="0">
              <a:buNone/>
            </a:pPr>
            <a:r>
              <a:rPr lang="id-ID" dirty="0"/>
              <a:t>Ciri-ciri utama pendekatan pembelajaran komunikatif ada dua kegiatan yang saling berkaitan yakni adanya kegiatan-kegiatan:</a:t>
            </a:r>
          </a:p>
          <a:p>
            <a:pPr>
              <a:buNone/>
            </a:pPr>
            <a:r>
              <a:rPr lang="id-ID" b="1" dirty="0">
                <a:solidFill>
                  <a:srgbClr val="0070C0"/>
                </a:solidFill>
              </a:rPr>
              <a:t>1) </a:t>
            </a:r>
            <a:r>
              <a:rPr lang="id-ID" b="1" dirty="0" smtClean="0">
                <a:solidFill>
                  <a:srgbClr val="0070C0"/>
                </a:solidFill>
              </a:rPr>
              <a:t>Komunikasi </a:t>
            </a:r>
            <a:r>
              <a:rPr lang="id-ID" b="1" dirty="0">
                <a:solidFill>
                  <a:srgbClr val="0070C0"/>
                </a:solidFill>
              </a:rPr>
              <a:t>Fungsional </a:t>
            </a:r>
          </a:p>
          <a:p>
            <a:pPr>
              <a:buNone/>
            </a:pPr>
            <a:r>
              <a:rPr lang="id-ID" b="1" dirty="0" smtClean="0">
                <a:solidFill>
                  <a:srgbClr val="FF0000"/>
                </a:solidFill>
              </a:rPr>
              <a:t>	Terdiri </a:t>
            </a:r>
            <a:r>
              <a:rPr lang="id-ID" b="1" dirty="0">
                <a:solidFill>
                  <a:srgbClr val="FF0000"/>
                </a:solidFill>
              </a:rPr>
              <a:t>atas empat yakni: mengolah informasi, berbagi dan mengolah informasi,  berbagi informasi dengan kerja sama terbatas, dan berbagi informasi dengan kerja sama tak terbatas.</a:t>
            </a:r>
          </a:p>
          <a:p>
            <a:pPr>
              <a:buNone/>
            </a:pPr>
            <a:r>
              <a:rPr lang="id-ID" b="1" dirty="0">
                <a:solidFill>
                  <a:srgbClr val="002060"/>
                </a:solidFill>
              </a:rPr>
              <a:t>2) </a:t>
            </a:r>
            <a:r>
              <a:rPr lang="id-ID" b="1" dirty="0" smtClean="0">
                <a:solidFill>
                  <a:srgbClr val="002060"/>
                </a:solidFill>
              </a:rPr>
              <a:t>Kegiatan </a:t>
            </a:r>
            <a:r>
              <a:rPr lang="id-ID" b="1" dirty="0">
                <a:solidFill>
                  <a:srgbClr val="002060"/>
                </a:solidFill>
              </a:rPr>
              <a:t>yang sifatnya interaksi sosial.</a:t>
            </a:r>
          </a:p>
          <a:p>
            <a:pPr>
              <a:buNone/>
            </a:pPr>
            <a:r>
              <a:rPr lang="id-ID" b="1" dirty="0" smtClean="0">
                <a:solidFill>
                  <a:srgbClr val="FF0000"/>
                </a:solidFill>
              </a:rPr>
              <a:t>	Terdiri </a:t>
            </a:r>
            <a:r>
              <a:rPr lang="id-ID" b="1" dirty="0">
                <a:solidFill>
                  <a:srgbClr val="FF0000"/>
                </a:solidFill>
              </a:rPr>
              <a:t>dari 6 hal yakni: improvisasi, lakon-lakon pendek yang lucu, aneka simulasi (bermain peran), dialog dan bermain peran, siding-sidang konversasi dan diskusi, serta berdebat.  </a:t>
            </a:r>
          </a:p>
          <a:p>
            <a:endParaRPr lang="id-ID"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39718"/>
          </a:xfrm>
        </p:spPr>
        <p:txBody>
          <a:bodyPr>
            <a:normAutofit fontScale="90000"/>
          </a:bodyPr>
          <a:lstStyle/>
          <a:p>
            <a:r>
              <a:rPr lang="id-ID" b="1" dirty="0" smtClean="0">
                <a:latin typeface="Brush Script MT" pitchFamily="66" charset="0"/>
              </a:rPr>
              <a:t>Lanjutan...</a:t>
            </a:r>
            <a:endParaRPr lang="id-ID" b="1" dirty="0">
              <a:latin typeface="Brush Script MT" pitchFamily="66" charset="0"/>
            </a:endParaRPr>
          </a:p>
        </p:txBody>
      </p:sp>
      <p:sp>
        <p:nvSpPr>
          <p:cNvPr id="3" name="Content Placeholder 2"/>
          <p:cNvSpPr>
            <a:spLocks noGrp="1"/>
          </p:cNvSpPr>
          <p:nvPr>
            <p:ph idx="1"/>
          </p:nvPr>
        </p:nvSpPr>
        <p:spPr>
          <a:xfrm>
            <a:off x="457200" y="857232"/>
            <a:ext cx="8229600" cy="5268931"/>
          </a:xfrm>
        </p:spPr>
        <p:txBody>
          <a:bodyPr>
            <a:normAutofit fontScale="62500" lnSpcReduction="20000"/>
          </a:bodyPr>
          <a:lstStyle/>
          <a:p>
            <a:pPr marL="0" indent="0">
              <a:buNone/>
            </a:pPr>
            <a:r>
              <a:rPr lang="id-ID" b="1" dirty="0">
                <a:solidFill>
                  <a:srgbClr val="C00000"/>
                </a:solidFill>
              </a:rPr>
              <a:t>Ciri-ciri pendekatan pembelajaran komunikatif, Menurut Brumfit dan Finocchiaro ciri-ciri pendekatan komunikatif yaitu:</a:t>
            </a:r>
          </a:p>
          <a:p>
            <a:pPr>
              <a:buNone/>
            </a:pPr>
            <a:r>
              <a:rPr lang="id-ID" b="1" dirty="0"/>
              <a:t>1.  </a:t>
            </a:r>
            <a:r>
              <a:rPr lang="id-ID" b="1" dirty="0" smtClean="0"/>
              <a:t>Makna </a:t>
            </a:r>
            <a:r>
              <a:rPr lang="id-ID" b="1" dirty="0"/>
              <a:t>merupakan hal yang terpenting</a:t>
            </a:r>
          </a:p>
          <a:p>
            <a:pPr>
              <a:buNone/>
            </a:pPr>
            <a:r>
              <a:rPr lang="id-ID" b="1" dirty="0"/>
              <a:t>2.  </a:t>
            </a:r>
            <a:r>
              <a:rPr lang="id-ID" b="1" dirty="0" smtClean="0"/>
              <a:t>Percakapan </a:t>
            </a:r>
            <a:r>
              <a:rPr lang="id-ID" b="1" dirty="0"/>
              <a:t>harus berpusat di sekitar fungsi komunikatif dan  </a:t>
            </a:r>
            <a:r>
              <a:rPr lang="id-ID" b="1" dirty="0" smtClean="0"/>
              <a:t>   </a:t>
            </a:r>
          </a:p>
          <a:p>
            <a:pPr>
              <a:buNone/>
            </a:pPr>
            <a:r>
              <a:rPr lang="id-ID" b="1" dirty="0"/>
              <a:t>	</a:t>
            </a:r>
            <a:r>
              <a:rPr lang="id-ID" b="1" dirty="0" smtClean="0"/>
              <a:t>tidak </a:t>
            </a:r>
            <a:r>
              <a:rPr lang="id-ID" b="1" dirty="0"/>
              <a:t>dihafalkan secara normal</a:t>
            </a:r>
          </a:p>
          <a:p>
            <a:pPr>
              <a:buNone/>
            </a:pPr>
            <a:r>
              <a:rPr lang="id-ID" b="1" dirty="0"/>
              <a:t>3.   </a:t>
            </a:r>
            <a:r>
              <a:rPr lang="id-ID" b="1" dirty="0" smtClean="0"/>
              <a:t>Kontekstualisasi </a:t>
            </a:r>
            <a:r>
              <a:rPr lang="id-ID" b="1" dirty="0"/>
              <a:t>merupakan premis pertama</a:t>
            </a:r>
          </a:p>
          <a:p>
            <a:pPr>
              <a:buNone/>
            </a:pPr>
            <a:r>
              <a:rPr lang="id-ID" b="1" dirty="0"/>
              <a:t>4.   </a:t>
            </a:r>
            <a:r>
              <a:rPr lang="id-ID" b="1" dirty="0" smtClean="0"/>
              <a:t>Belajar </a:t>
            </a:r>
            <a:r>
              <a:rPr lang="id-ID" b="1" dirty="0"/>
              <a:t>bahasa berarti belajar berkomunikasi</a:t>
            </a:r>
          </a:p>
          <a:p>
            <a:pPr>
              <a:buNone/>
            </a:pPr>
            <a:r>
              <a:rPr lang="id-ID" b="1" dirty="0"/>
              <a:t>5.   </a:t>
            </a:r>
            <a:r>
              <a:rPr lang="id-ID" b="1" dirty="0" smtClean="0"/>
              <a:t>Komunikasi </a:t>
            </a:r>
            <a:r>
              <a:rPr lang="id-ID" b="1" dirty="0"/>
              <a:t>efektif dianjurkan</a:t>
            </a:r>
          </a:p>
          <a:p>
            <a:pPr>
              <a:buNone/>
            </a:pPr>
            <a:r>
              <a:rPr lang="id-ID" b="1" dirty="0"/>
              <a:t>6.   </a:t>
            </a:r>
            <a:r>
              <a:rPr lang="id-ID" b="1" dirty="0" smtClean="0"/>
              <a:t>Latihan </a:t>
            </a:r>
            <a:r>
              <a:rPr lang="id-ID" b="1" dirty="0"/>
              <a:t>atau drill diperbolehkan</a:t>
            </a:r>
          </a:p>
          <a:p>
            <a:pPr>
              <a:buNone/>
            </a:pPr>
            <a:r>
              <a:rPr lang="id-ID" b="1" dirty="0"/>
              <a:t>7. </a:t>
            </a:r>
            <a:r>
              <a:rPr lang="id-ID" b="1" dirty="0" smtClean="0"/>
              <a:t>  </a:t>
            </a:r>
            <a:r>
              <a:rPr lang="id-ID" b="1" dirty="0"/>
              <a:t>Ucapan yang dapat dipahami diutamakan</a:t>
            </a:r>
          </a:p>
          <a:p>
            <a:pPr>
              <a:buNone/>
            </a:pPr>
            <a:r>
              <a:rPr lang="id-ID" b="1" dirty="0"/>
              <a:t>8.  </a:t>
            </a:r>
            <a:r>
              <a:rPr lang="id-ID" b="1" dirty="0" smtClean="0"/>
              <a:t> </a:t>
            </a:r>
            <a:r>
              <a:rPr lang="id-ID" b="1" dirty="0"/>
              <a:t>Setiap alat bantu peserta didik diterima dengan baik</a:t>
            </a:r>
          </a:p>
          <a:p>
            <a:pPr>
              <a:buNone/>
            </a:pPr>
            <a:r>
              <a:rPr lang="id-ID" b="1" dirty="0"/>
              <a:t>9.  </a:t>
            </a:r>
            <a:r>
              <a:rPr lang="id-ID" b="1" dirty="0" smtClean="0"/>
              <a:t> </a:t>
            </a:r>
            <a:r>
              <a:rPr lang="id-ID" b="1" dirty="0"/>
              <a:t>Segala upaya untuk berkomunikasi dapat didorong sejak awal</a:t>
            </a:r>
          </a:p>
          <a:p>
            <a:pPr>
              <a:buNone/>
            </a:pPr>
            <a:r>
              <a:rPr lang="id-ID" b="1" dirty="0"/>
              <a:t>10</a:t>
            </a:r>
            <a:r>
              <a:rPr lang="id-ID" b="1" dirty="0" smtClean="0"/>
              <a:t>. </a:t>
            </a:r>
            <a:r>
              <a:rPr lang="id-ID" b="1" dirty="0"/>
              <a:t>Penggunaan bahasa secara bijaksana dapat diterima bila </a:t>
            </a:r>
            <a:r>
              <a:rPr lang="id-ID" b="1" dirty="0" smtClean="0"/>
              <a:t>memang</a:t>
            </a:r>
          </a:p>
          <a:p>
            <a:pPr>
              <a:buNone/>
            </a:pPr>
            <a:r>
              <a:rPr lang="id-ID" b="1" dirty="0"/>
              <a:t>	</a:t>
            </a:r>
            <a:r>
              <a:rPr lang="id-ID" b="1" dirty="0" smtClean="0"/>
              <a:t> </a:t>
            </a:r>
            <a:r>
              <a:rPr lang="id-ID" b="1" dirty="0"/>
              <a:t>layak</a:t>
            </a:r>
          </a:p>
          <a:p>
            <a:pPr>
              <a:buNone/>
            </a:pPr>
            <a:r>
              <a:rPr lang="id-ID" b="1" dirty="0"/>
              <a:t>11</a:t>
            </a:r>
            <a:r>
              <a:rPr lang="id-ID" b="1" dirty="0" smtClean="0"/>
              <a:t>. Terjemaah </a:t>
            </a:r>
            <a:r>
              <a:rPr lang="id-ID" b="1" dirty="0"/>
              <a:t>digunakan jika diperlukan peserta didik</a:t>
            </a:r>
          </a:p>
          <a:p>
            <a:pPr>
              <a:buNone/>
            </a:pPr>
            <a:r>
              <a:rPr lang="id-ID" b="1" dirty="0"/>
              <a:t>12</a:t>
            </a:r>
            <a:r>
              <a:rPr lang="id-ID" b="1" dirty="0" smtClean="0"/>
              <a:t>. </a:t>
            </a:r>
            <a:r>
              <a:rPr lang="id-ID" b="1" dirty="0"/>
              <a:t>Membaca dan menulis dapat dimulai sejak awal</a:t>
            </a:r>
          </a:p>
          <a:p>
            <a:endParaRPr lang="id-ID"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39718"/>
          </a:xfrm>
        </p:spPr>
        <p:txBody>
          <a:bodyPr>
            <a:normAutofit fontScale="90000"/>
          </a:bodyPr>
          <a:lstStyle/>
          <a:p>
            <a:r>
              <a:rPr lang="id-ID" b="1" dirty="0" smtClean="0">
                <a:solidFill>
                  <a:srgbClr val="FF0000"/>
                </a:solidFill>
                <a:latin typeface="Brush Script MT" pitchFamily="66" charset="0"/>
              </a:rPr>
              <a:t>Lanjutan...</a:t>
            </a:r>
            <a:endParaRPr lang="id-ID" b="1" dirty="0">
              <a:solidFill>
                <a:srgbClr val="FF0000"/>
              </a:solidFill>
              <a:latin typeface="Brush Script MT" pitchFamily="66" charset="0"/>
            </a:endParaRPr>
          </a:p>
        </p:txBody>
      </p:sp>
      <p:sp>
        <p:nvSpPr>
          <p:cNvPr id="3" name="Content Placeholder 2"/>
          <p:cNvSpPr>
            <a:spLocks noGrp="1"/>
          </p:cNvSpPr>
          <p:nvPr>
            <p:ph idx="1"/>
          </p:nvPr>
        </p:nvSpPr>
        <p:spPr>
          <a:xfrm>
            <a:off x="457200" y="928670"/>
            <a:ext cx="8229600" cy="5572164"/>
          </a:xfrm>
        </p:spPr>
        <p:txBody>
          <a:bodyPr>
            <a:normAutofit fontScale="55000" lnSpcReduction="20000"/>
          </a:bodyPr>
          <a:lstStyle/>
          <a:p>
            <a:pPr>
              <a:buNone/>
            </a:pPr>
            <a:r>
              <a:rPr lang="id-ID" sz="3800" b="1" dirty="0" smtClean="0">
                <a:solidFill>
                  <a:srgbClr val="00FF00"/>
                </a:solidFill>
              </a:rPr>
              <a:t>13.    Sistem bahasa dipelajari melalui kegiatan berkomunikasi</a:t>
            </a:r>
          </a:p>
          <a:p>
            <a:pPr>
              <a:buNone/>
            </a:pPr>
            <a:r>
              <a:rPr lang="id-ID" sz="3800" b="1" dirty="0" smtClean="0">
                <a:solidFill>
                  <a:srgbClr val="00FF00"/>
                </a:solidFill>
              </a:rPr>
              <a:t>14.    Komunikasi komunikatif merupakan tujuan</a:t>
            </a:r>
          </a:p>
          <a:p>
            <a:pPr>
              <a:buNone/>
            </a:pPr>
            <a:r>
              <a:rPr lang="id-ID" sz="3800" b="1" dirty="0" smtClean="0">
                <a:solidFill>
                  <a:srgbClr val="00FF00"/>
                </a:solidFill>
              </a:rPr>
              <a:t>15.    Variasi linguistik merupakan konsep inti dalam materi dan </a:t>
            </a:r>
          </a:p>
          <a:p>
            <a:pPr>
              <a:buNone/>
            </a:pPr>
            <a:r>
              <a:rPr lang="id-ID" sz="3800" b="1" dirty="0">
                <a:solidFill>
                  <a:srgbClr val="00FF00"/>
                </a:solidFill>
              </a:rPr>
              <a:t>	 </a:t>
            </a:r>
            <a:r>
              <a:rPr lang="id-ID" sz="3800" b="1" dirty="0" smtClean="0">
                <a:solidFill>
                  <a:srgbClr val="00FF00"/>
                </a:solidFill>
              </a:rPr>
              <a:t>    metodologi</a:t>
            </a:r>
          </a:p>
          <a:p>
            <a:pPr>
              <a:buNone/>
            </a:pPr>
            <a:r>
              <a:rPr lang="id-ID" sz="3800" b="1" dirty="0" smtClean="0">
                <a:solidFill>
                  <a:srgbClr val="00FF00"/>
                </a:solidFill>
              </a:rPr>
              <a:t>16.    Urutan ditentukan berdasarkan pertimbangan isi, fungsi, atau </a:t>
            </a:r>
          </a:p>
          <a:p>
            <a:pPr>
              <a:buNone/>
            </a:pPr>
            <a:r>
              <a:rPr lang="id-ID" sz="3800" b="1" dirty="0">
                <a:solidFill>
                  <a:srgbClr val="00FF00"/>
                </a:solidFill>
              </a:rPr>
              <a:t>	 </a:t>
            </a:r>
            <a:r>
              <a:rPr lang="id-ID" sz="3800" b="1" dirty="0" smtClean="0">
                <a:solidFill>
                  <a:srgbClr val="00FF00"/>
                </a:solidFill>
              </a:rPr>
              <a:t>    makna untuk memperkuat minat belajar</a:t>
            </a:r>
          </a:p>
          <a:p>
            <a:pPr>
              <a:buNone/>
            </a:pPr>
            <a:r>
              <a:rPr lang="id-ID" sz="3800" b="1" dirty="0" smtClean="0">
                <a:solidFill>
                  <a:srgbClr val="00FF00"/>
                </a:solidFill>
              </a:rPr>
              <a:t>17.    Guru mendorong peserta didik agar dapat bekerja sama dengan </a:t>
            </a:r>
          </a:p>
          <a:p>
            <a:pPr>
              <a:buNone/>
            </a:pPr>
            <a:r>
              <a:rPr lang="id-ID" sz="3800" b="1" dirty="0">
                <a:solidFill>
                  <a:srgbClr val="00FF00"/>
                </a:solidFill>
              </a:rPr>
              <a:t>	 </a:t>
            </a:r>
            <a:r>
              <a:rPr lang="id-ID" sz="3800" b="1" dirty="0" smtClean="0">
                <a:solidFill>
                  <a:srgbClr val="00FF00"/>
                </a:solidFill>
              </a:rPr>
              <a:t>    menggunakan bahasa itu</a:t>
            </a:r>
          </a:p>
          <a:p>
            <a:pPr>
              <a:buNone/>
            </a:pPr>
            <a:r>
              <a:rPr lang="id-ID" sz="3800" b="1" dirty="0" smtClean="0">
                <a:solidFill>
                  <a:srgbClr val="00FF00"/>
                </a:solidFill>
              </a:rPr>
              <a:t>18.    Bahasa diciptakan oleh peserta didik melalui mencoba dan </a:t>
            </a:r>
          </a:p>
          <a:p>
            <a:pPr>
              <a:buNone/>
            </a:pPr>
            <a:r>
              <a:rPr lang="id-ID" sz="3800" b="1" dirty="0">
                <a:solidFill>
                  <a:srgbClr val="00FF00"/>
                </a:solidFill>
              </a:rPr>
              <a:t>	</a:t>
            </a:r>
            <a:r>
              <a:rPr lang="id-ID" sz="3800" b="1" dirty="0" smtClean="0">
                <a:solidFill>
                  <a:srgbClr val="00FF00"/>
                </a:solidFill>
              </a:rPr>
              <a:t>    mencoba</a:t>
            </a:r>
          </a:p>
          <a:p>
            <a:pPr>
              <a:buNone/>
            </a:pPr>
            <a:r>
              <a:rPr lang="id-ID" sz="3800" b="1" dirty="0" smtClean="0">
                <a:solidFill>
                  <a:srgbClr val="00FF00"/>
                </a:solidFill>
              </a:rPr>
              <a:t>19.    Kefasihan dan bahasa yang berterima merupakan tujuan utama</a:t>
            </a:r>
          </a:p>
          <a:p>
            <a:pPr>
              <a:buNone/>
            </a:pPr>
            <a:r>
              <a:rPr lang="id-ID" sz="3800" b="1" dirty="0" smtClean="0">
                <a:solidFill>
                  <a:srgbClr val="00FF00"/>
                </a:solidFill>
              </a:rPr>
              <a:t>20.    Peserta didik diharapkan dapat berinteraksi dengan orang lain</a:t>
            </a:r>
          </a:p>
          <a:p>
            <a:pPr>
              <a:buNone/>
            </a:pPr>
            <a:r>
              <a:rPr lang="id-ID" sz="3800" b="1" dirty="0">
                <a:solidFill>
                  <a:srgbClr val="00FF00"/>
                </a:solidFill>
              </a:rPr>
              <a:t>	</a:t>
            </a:r>
            <a:r>
              <a:rPr lang="id-ID" sz="3800" b="1" dirty="0" smtClean="0">
                <a:solidFill>
                  <a:srgbClr val="00FF00"/>
                </a:solidFill>
              </a:rPr>
              <a:t>    melalui kelompok atau pasangan, lisan dan tulis</a:t>
            </a:r>
          </a:p>
          <a:p>
            <a:pPr>
              <a:buNone/>
            </a:pPr>
            <a:r>
              <a:rPr lang="id-ID" sz="3800" b="1" dirty="0" smtClean="0">
                <a:solidFill>
                  <a:srgbClr val="00FF00"/>
                </a:solidFill>
              </a:rPr>
              <a:t>21.    Guru tidak bisa meramal bahasa apa yang akan digunakan peserta </a:t>
            </a:r>
          </a:p>
          <a:p>
            <a:pPr>
              <a:buNone/>
            </a:pPr>
            <a:r>
              <a:rPr lang="id-ID" sz="3800" b="1" dirty="0">
                <a:solidFill>
                  <a:srgbClr val="00FF00"/>
                </a:solidFill>
              </a:rPr>
              <a:t>	</a:t>
            </a:r>
            <a:r>
              <a:rPr lang="id-ID" sz="3800" b="1" dirty="0" smtClean="0">
                <a:solidFill>
                  <a:srgbClr val="00FF00"/>
                </a:solidFill>
              </a:rPr>
              <a:t>    didiknya.</a:t>
            </a:r>
          </a:p>
          <a:p>
            <a:pPr>
              <a:buNone/>
            </a:pPr>
            <a:r>
              <a:rPr lang="id-ID" sz="3800" b="1" dirty="0" smtClean="0">
                <a:solidFill>
                  <a:srgbClr val="00FF00"/>
                </a:solidFill>
              </a:rPr>
              <a:t>22.    Motivasi intrinsik akan timbul melalui minat terhadap hal-hal yang </a:t>
            </a:r>
          </a:p>
          <a:p>
            <a:pPr>
              <a:buNone/>
            </a:pPr>
            <a:r>
              <a:rPr lang="id-ID" sz="3800" b="1" dirty="0">
                <a:solidFill>
                  <a:srgbClr val="00FF00"/>
                </a:solidFill>
              </a:rPr>
              <a:t>	</a:t>
            </a:r>
            <a:r>
              <a:rPr lang="id-ID" sz="3800" b="1" dirty="0" smtClean="0">
                <a:solidFill>
                  <a:srgbClr val="00FF00"/>
                </a:solidFill>
              </a:rPr>
              <a:t>    dikomunikasikan.</a:t>
            </a:r>
          </a:p>
          <a:p>
            <a:endParaRPr lang="id-ID"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39718"/>
          </a:xfrm>
        </p:spPr>
        <p:txBody>
          <a:bodyPr>
            <a:normAutofit fontScale="90000"/>
          </a:bodyPr>
          <a:lstStyle/>
          <a:p>
            <a:r>
              <a:rPr lang="id-ID" b="1" dirty="0" smtClean="0">
                <a:latin typeface="Brush Script MT" pitchFamily="66" charset="0"/>
              </a:rPr>
              <a:t>Lanjutan...</a:t>
            </a:r>
            <a:endParaRPr lang="id-ID" b="1" dirty="0">
              <a:latin typeface="Brush Script MT" pitchFamily="66" charset="0"/>
            </a:endParaRPr>
          </a:p>
        </p:txBody>
      </p:sp>
      <p:sp>
        <p:nvSpPr>
          <p:cNvPr id="3" name="Content Placeholder 2"/>
          <p:cNvSpPr>
            <a:spLocks noGrp="1"/>
          </p:cNvSpPr>
          <p:nvPr>
            <p:ph idx="1"/>
          </p:nvPr>
        </p:nvSpPr>
        <p:spPr>
          <a:xfrm>
            <a:off x="457200" y="857232"/>
            <a:ext cx="8229600" cy="5268931"/>
          </a:xfrm>
        </p:spPr>
        <p:txBody>
          <a:bodyPr>
            <a:normAutofit fontScale="77500" lnSpcReduction="20000"/>
          </a:bodyPr>
          <a:lstStyle/>
          <a:p>
            <a:pPr>
              <a:buNone/>
            </a:pPr>
            <a:r>
              <a:rPr lang="id-ID" b="1" dirty="0"/>
              <a:t>7.</a:t>
            </a:r>
            <a:r>
              <a:rPr lang="id-ID" dirty="0"/>
              <a:t>    </a:t>
            </a:r>
            <a:r>
              <a:rPr lang="id-ID" b="1" dirty="0"/>
              <a:t>Pendekatan CBSA</a:t>
            </a:r>
            <a:endParaRPr lang="id-ID" dirty="0"/>
          </a:p>
          <a:p>
            <a:pPr algn="just"/>
            <a:r>
              <a:rPr lang="id-ID" dirty="0"/>
              <a:t>Pengertian CBSA dapat diartikan sebagai </a:t>
            </a:r>
            <a:r>
              <a:rPr lang="id-ID" dirty="0" smtClean="0"/>
              <a:t>panutan </a:t>
            </a:r>
            <a:r>
              <a:rPr lang="id-ID" dirty="0"/>
              <a:t>pembelajaran yang mengarah </a:t>
            </a:r>
            <a:r>
              <a:rPr lang="id-ID" dirty="0" smtClean="0"/>
              <a:t>pada pengoptimalisasian </a:t>
            </a:r>
            <a:r>
              <a:rPr lang="id-ID" dirty="0"/>
              <a:t>pelibatan </a:t>
            </a:r>
            <a:r>
              <a:rPr lang="id-ID" dirty="0" smtClean="0"/>
              <a:t>intelektual-emosional </a:t>
            </a:r>
            <a:r>
              <a:rPr lang="id-ID" dirty="0"/>
              <a:t>siswa dalam proses pembelajaran, dengan pelibatan fisik siswa apabila diperlukan</a:t>
            </a:r>
            <a:r>
              <a:rPr lang="id-ID" dirty="0" smtClean="0"/>
              <a:t>.</a:t>
            </a:r>
          </a:p>
          <a:p>
            <a:pPr>
              <a:buNone/>
            </a:pPr>
            <a:endParaRPr lang="id-ID" dirty="0"/>
          </a:p>
          <a:p>
            <a:pPr algn="just"/>
            <a:r>
              <a:rPr lang="id-ID" dirty="0"/>
              <a:t>Pelibatan intelektual-emosional/ fisik siswa optimalisasi dalam </a:t>
            </a:r>
            <a:r>
              <a:rPr lang="id-ID" dirty="0" smtClean="0"/>
              <a:t>pembelajaran </a:t>
            </a:r>
            <a:r>
              <a:rPr lang="id-ID" dirty="0"/>
              <a:t>, diarahkan untuk membelajarkan siswa bagaimana belajar memperoleh dan memproses pemerolehan belajarnya tentang pengetahuan, keterampilan, sikap, dan nilai. Keaktifan dalam pendekatan CBSA menunjuk kepada keaktifan mental, baik intelektual maupun emosional, meskipun untuk merealisasikan dalam banyak hal dipersyaratkan atau dibutuhkan keterlibatan langsung dalam berbagai bentuk keaktifan fisik.</a:t>
            </a:r>
          </a:p>
          <a:p>
            <a:endParaRPr lang="id-ID"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r="-2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28604"/>
            <a:ext cx="8229600" cy="6000792"/>
          </a:xfrm>
        </p:spPr>
        <p:txBody>
          <a:bodyPr>
            <a:normAutofit fontScale="92500"/>
          </a:bodyPr>
          <a:lstStyle/>
          <a:p>
            <a:pPr algn="ctr">
              <a:buNone/>
            </a:pPr>
            <a:r>
              <a:rPr lang="id-ID" b="1" dirty="0" smtClean="0">
                <a:latin typeface="Bauhaus 93" pitchFamily="82" charset="0"/>
              </a:rPr>
              <a:t>KATA BIJAK HARI INI...</a:t>
            </a:r>
          </a:p>
          <a:p>
            <a:pPr algn="ctr">
              <a:buNone/>
            </a:pPr>
            <a:r>
              <a:rPr lang="id-ID" b="1" dirty="0" smtClean="0">
                <a:solidFill>
                  <a:srgbClr val="FF0000"/>
                </a:solidFill>
              </a:rPr>
              <a:t>Orang bijak adalah dia yang hari ini melakukan pekerjaan yang akan dilakukan oleh orang bodoh tiga hari kemudian.</a:t>
            </a:r>
          </a:p>
          <a:p>
            <a:pPr algn="ctr">
              <a:buNone/>
            </a:pPr>
            <a:r>
              <a:rPr lang="id-ID" b="1" dirty="0" smtClean="0">
                <a:solidFill>
                  <a:srgbClr val="FF0000"/>
                </a:solidFill>
              </a:rPr>
              <a:t>(Abdullah Ibnu Mubarak)</a:t>
            </a:r>
            <a:endParaRPr lang="id-ID" b="1" dirty="0">
              <a:solidFill>
                <a:srgbClr val="FF0000"/>
              </a:solidFill>
            </a:endParaRPr>
          </a:p>
          <a:p>
            <a:pPr>
              <a:buNone/>
            </a:pPr>
            <a:endParaRPr lang="id-ID" dirty="0" smtClean="0"/>
          </a:p>
          <a:p>
            <a:pPr>
              <a:buNone/>
            </a:pPr>
            <a:endParaRPr lang="id-ID" dirty="0" smtClean="0"/>
          </a:p>
          <a:p>
            <a:pPr>
              <a:buNone/>
            </a:pPr>
            <a:endParaRPr lang="id-ID" dirty="0"/>
          </a:p>
          <a:p>
            <a:pPr>
              <a:buNone/>
            </a:pPr>
            <a:endParaRPr lang="id-ID" sz="4800" b="1" dirty="0" smtClean="0">
              <a:solidFill>
                <a:srgbClr val="FFFF00"/>
              </a:solidFill>
            </a:endParaRPr>
          </a:p>
          <a:p>
            <a:pPr>
              <a:buNone/>
            </a:pPr>
            <a:r>
              <a:rPr lang="id-ID" sz="4800" b="1" dirty="0" smtClean="0">
                <a:solidFill>
                  <a:srgbClr val="FFFF00"/>
                </a:solidFill>
              </a:rPr>
              <a:t>SEKIAN DAN TERIMA KASIH...........</a:t>
            </a:r>
            <a:endParaRPr lang="id-ID" sz="4800" b="1" dirty="0">
              <a:solidFill>
                <a:srgbClr val="FFFF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71480"/>
            <a:ext cx="8229600" cy="5554683"/>
          </a:xfrm>
        </p:spPr>
        <p:txBody>
          <a:bodyPr/>
          <a:lstStyle/>
          <a:p>
            <a:pPr marL="0" indent="0" algn="just">
              <a:buNone/>
            </a:pPr>
            <a:r>
              <a:rPr lang="id-ID" dirty="0" smtClean="0"/>
              <a:t>A</a:t>
            </a:r>
            <a:r>
              <a:rPr lang="en-US" dirty="0" err="1" smtClean="0"/>
              <a:t>sumsi</a:t>
            </a:r>
            <a:r>
              <a:rPr lang="en-US" dirty="0" smtClean="0"/>
              <a:t> </a:t>
            </a:r>
            <a:r>
              <a:rPr lang="en-US" dirty="0" err="1" smtClean="0"/>
              <a:t>tentang</a:t>
            </a:r>
            <a:r>
              <a:rPr lang="en-US" dirty="0" smtClean="0"/>
              <a:t> </a:t>
            </a:r>
            <a:r>
              <a:rPr lang="en-US" dirty="0" err="1" smtClean="0"/>
              <a:t>bahasa</a:t>
            </a:r>
            <a:r>
              <a:rPr lang="en-US" dirty="0" smtClean="0"/>
              <a:t> </a:t>
            </a:r>
            <a:r>
              <a:rPr lang="en-US" dirty="0" err="1" smtClean="0"/>
              <a:t>bermacam-macam</a:t>
            </a:r>
            <a:r>
              <a:rPr lang="en-US" dirty="0" smtClean="0"/>
              <a:t>, </a:t>
            </a:r>
            <a:r>
              <a:rPr lang="en-US" dirty="0" err="1" smtClean="0"/>
              <a:t>antara</a:t>
            </a:r>
            <a:r>
              <a:rPr lang="en-US" dirty="0" smtClean="0"/>
              <a:t> lain</a:t>
            </a:r>
            <a:r>
              <a:rPr lang="id-ID" dirty="0" smtClean="0"/>
              <a:t>:</a:t>
            </a:r>
          </a:p>
          <a:p>
            <a:pPr marL="514350" indent="-514350" algn="just">
              <a:buAutoNum type="arabicPeriod"/>
            </a:pPr>
            <a:r>
              <a:rPr lang="id-ID" dirty="0" smtClean="0"/>
              <a:t>a</a:t>
            </a:r>
            <a:r>
              <a:rPr lang="en-US" dirty="0" err="1" smtClean="0"/>
              <a:t>sumsi</a:t>
            </a:r>
            <a:r>
              <a:rPr lang="en-US" dirty="0" smtClean="0"/>
              <a:t> yang </a:t>
            </a:r>
            <a:r>
              <a:rPr lang="en-US" dirty="0" err="1" smtClean="0"/>
              <a:t>menganggap</a:t>
            </a:r>
            <a:r>
              <a:rPr lang="en-US" dirty="0" smtClean="0"/>
              <a:t> </a:t>
            </a:r>
            <a:r>
              <a:rPr lang="en-US" dirty="0" err="1" smtClean="0"/>
              <a:t>bahasa</a:t>
            </a:r>
            <a:r>
              <a:rPr lang="en-US" dirty="0" smtClean="0"/>
              <a:t> </a:t>
            </a:r>
            <a:r>
              <a:rPr lang="en-US" dirty="0" err="1" smtClean="0"/>
              <a:t>sebagai</a:t>
            </a:r>
            <a:r>
              <a:rPr lang="en-US" dirty="0" smtClean="0"/>
              <a:t> </a:t>
            </a:r>
            <a:r>
              <a:rPr lang="en-US" dirty="0" err="1" smtClean="0"/>
              <a:t>kebiasaan</a:t>
            </a:r>
            <a:r>
              <a:rPr lang="en-US" dirty="0" smtClean="0"/>
              <a:t>; </a:t>
            </a:r>
            <a:endParaRPr lang="id-ID" dirty="0" smtClean="0"/>
          </a:p>
          <a:p>
            <a:pPr marL="514350" indent="-514350" algn="just">
              <a:buAutoNum type="arabicPeriod"/>
            </a:pPr>
            <a:r>
              <a:rPr lang="en-US" dirty="0" err="1" smtClean="0"/>
              <a:t>bahasa</a:t>
            </a:r>
            <a:r>
              <a:rPr lang="en-US" dirty="0" smtClean="0"/>
              <a:t> </a:t>
            </a:r>
            <a:r>
              <a:rPr lang="en-US" dirty="0" err="1" smtClean="0"/>
              <a:t>sebagai</a:t>
            </a:r>
            <a:r>
              <a:rPr lang="en-US" dirty="0" smtClean="0"/>
              <a:t> </a:t>
            </a:r>
            <a:r>
              <a:rPr lang="en-US" dirty="0" err="1" smtClean="0"/>
              <a:t>suatu</a:t>
            </a:r>
            <a:r>
              <a:rPr lang="en-US" dirty="0" smtClean="0"/>
              <a:t> </a:t>
            </a:r>
            <a:r>
              <a:rPr lang="en-US" dirty="0" err="1" smtClean="0"/>
              <a:t>sistem</a:t>
            </a:r>
            <a:r>
              <a:rPr lang="en-US" dirty="0" smtClean="0"/>
              <a:t> </a:t>
            </a:r>
            <a:r>
              <a:rPr lang="en-US" dirty="0" err="1" smtClean="0"/>
              <a:t>komunikasi</a:t>
            </a:r>
            <a:r>
              <a:rPr lang="en-US" dirty="0" smtClean="0"/>
              <a:t> yang </a:t>
            </a:r>
            <a:r>
              <a:rPr lang="en-US" dirty="0" err="1" smtClean="0"/>
              <a:t>pada</a:t>
            </a:r>
            <a:r>
              <a:rPr lang="en-US" dirty="0" smtClean="0"/>
              <a:t> </a:t>
            </a:r>
            <a:r>
              <a:rPr lang="en-US" dirty="0" err="1" smtClean="0"/>
              <a:t>dasarnya</a:t>
            </a:r>
            <a:r>
              <a:rPr lang="en-US" dirty="0" smtClean="0"/>
              <a:t> </a:t>
            </a:r>
            <a:r>
              <a:rPr lang="en-US" dirty="0" err="1" smtClean="0"/>
              <a:t>dilisankan</a:t>
            </a:r>
            <a:r>
              <a:rPr lang="en-US" dirty="0" smtClean="0"/>
              <a:t>; </a:t>
            </a:r>
            <a:endParaRPr lang="id-ID" dirty="0" smtClean="0"/>
          </a:p>
          <a:p>
            <a:pPr marL="514350" indent="-514350" algn="just">
              <a:buAutoNum type="arabicPeriod"/>
            </a:pPr>
            <a:r>
              <a:rPr lang="en-US" dirty="0" err="1" smtClean="0"/>
              <a:t>bahasa</a:t>
            </a:r>
            <a:r>
              <a:rPr lang="en-US" dirty="0" smtClean="0"/>
              <a:t> </a:t>
            </a:r>
            <a:r>
              <a:rPr lang="en-US" dirty="0" err="1" smtClean="0"/>
              <a:t>sebagai</a:t>
            </a:r>
            <a:r>
              <a:rPr lang="en-US" dirty="0" smtClean="0"/>
              <a:t> </a:t>
            </a:r>
            <a:r>
              <a:rPr lang="en-US" dirty="0" err="1" smtClean="0"/>
              <a:t>seperangkat</a:t>
            </a:r>
            <a:r>
              <a:rPr lang="en-US" dirty="0" smtClean="0"/>
              <a:t> </a:t>
            </a:r>
            <a:r>
              <a:rPr lang="en-US" dirty="0" err="1" smtClean="0"/>
              <a:t>kaidah</a:t>
            </a:r>
            <a:r>
              <a:rPr lang="en-US" dirty="0" smtClean="0"/>
              <a:t>, </a:t>
            </a:r>
            <a:r>
              <a:rPr lang="en-US" dirty="0" err="1" smtClean="0"/>
              <a:t>norma</a:t>
            </a:r>
            <a:r>
              <a:rPr lang="en-US" dirty="0" smtClean="0"/>
              <a:t>, </a:t>
            </a:r>
            <a:r>
              <a:rPr lang="en-US" dirty="0" err="1" smtClean="0"/>
              <a:t>dan</a:t>
            </a:r>
            <a:r>
              <a:rPr lang="en-US" dirty="0" smtClean="0"/>
              <a:t> </a:t>
            </a:r>
            <a:r>
              <a:rPr lang="en-US" dirty="0" err="1" smtClean="0"/>
              <a:t>aturan</a:t>
            </a:r>
            <a:r>
              <a:rPr lang="en-US" dirty="0" smtClean="0"/>
              <a:t>.</a:t>
            </a:r>
            <a:endParaRPr lang="id-ID" dirty="0" smtClean="0"/>
          </a:p>
          <a:p>
            <a:endParaRPr lang="id-ID"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39718"/>
          </a:xfrm>
        </p:spPr>
        <p:txBody>
          <a:bodyPr>
            <a:normAutofit fontScale="90000"/>
          </a:bodyPr>
          <a:lstStyle/>
          <a:p>
            <a:r>
              <a:rPr lang="id-ID" b="1" dirty="0" smtClean="0">
                <a:solidFill>
                  <a:srgbClr val="002060"/>
                </a:solidFill>
              </a:rPr>
              <a:t>Perhatikan bagan berikut!</a:t>
            </a:r>
            <a:endParaRPr lang="id-ID" b="1" dirty="0">
              <a:solidFill>
                <a:srgbClr val="002060"/>
              </a:solidFill>
            </a:endParaRPr>
          </a:p>
        </p:txBody>
      </p:sp>
      <p:sp>
        <p:nvSpPr>
          <p:cNvPr id="3" name="Content Placeholder 2"/>
          <p:cNvSpPr>
            <a:spLocks noGrp="1"/>
          </p:cNvSpPr>
          <p:nvPr>
            <p:ph idx="1"/>
          </p:nvPr>
        </p:nvSpPr>
        <p:spPr>
          <a:xfrm>
            <a:off x="457200" y="1000108"/>
            <a:ext cx="8229600" cy="5429288"/>
          </a:xfrm>
        </p:spPr>
        <p:txBody>
          <a:bodyPr/>
          <a:lstStyle/>
          <a:p>
            <a:endParaRPr lang="id-ID" dirty="0"/>
          </a:p>
        </p:txBody>
      </p:sp>
      <p:sp>
        <p:nvSpPr>
          <p:cNvPr id="4" name="Rounded Rectangle 3"/>
          <p:cNvSpPr/>
          <p:nvPr/>
        </p:nvSpPr>
        <p:spPr>
          <a:xfrm>
            <a:off x="642910" y="1142984"/>
            <a:ext cx="1928826" cy="785818"/>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id-ID" sz="3200" dirty="0" smtClean="0"/>
              <a:t>ASUMSI</a:t>
            </a:r>
            <a:endParaRPr lang="id-ID" sz="3200" dirty="0"/>
          </a:p>
        </p:txBody>
      </p:sp>
      <p:sp>
        <p:nvSpPr>
          <p:cNvPr id="5" name="Oval 4"/>
          <p:cNvSpPr/>
          <p:nvPr/>
        </p:nvSpPr>
        <p:spPr>
          <a:xfrm>
            <a:off x="1000100" y="2643182"/>
            <a:ext cx="1857388" cy="107157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id-ID" sz="2400" dirty="0" smtClean="0"/>
              <a:t>Bersifat Teoretis</a:t>
            </a:r>
            <a:endParaRPr lang="id-ID" sz="2400" dirty="0"/>
          </a:p>
        </p:txBody>
      </p:sp>
      <p:sp>
        <p:nvSpPr>
          <p:cNvPr id="7" name="Rounded Rectangle 6"/>
          <p:cNvSpPr/>
          <p:nvPr/>
        </p:nvSpPr>
        <p:spPr>
          <a:xfrm>
            <a:off x="3214678" y="3429000"/>
            <a:ext cx="2286016" cy="1214446"/>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id-ID" sz="2800" b="1" dirty="0" smtClean="0"/>
              <a:t>PENDEKATAN</a:t>
            </a:r>
            <a:endParaRPr lang="id-ID" sz="2800" b="1" dirty="0"/>
          </a:p>
        </p:txBody>
      </p:sp>
      <p:sp>
        <p:nvSpPr>
          <p:cNvPr id="8" name="Rounded Rectangle 7"/>
          <p:cNvSpPr/>
          <p:nvPr/>
        </p:nvSpPr>
        <p:spPr>
          <a:xfrm>
            <a:off x="5072066" y="5143512"/>
            <a:ext cx="2000264" cy="1214446"/>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id-ID" sz="2800" b="1" dirty="0" smtClean="0"/>
              <a:t>METODE</a:t>
            </a:r>
            <a:endParaRPr lang="id-ID" sz="2800" b="1" dirty="0"/>
          </a:p>
        </p:txBody>
      </p:sp>
      <p:sp>
        <p:nvSpPr>
          <p:cNvPr id="9" name="Oval 8"/>
          <p:cNvSpPr/>
          <p:nvPr/>
        </p:nvSpPr>
        <p:spPr>
          <a:xfrm>
            <a:off x="6786578" y="3643314"/>
            <a:ext cx="1857388" cy="107157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id-ID" sz="2000" dirty="0" smtClean="0"/>
              <a:t>Implikasi</a:t>
            </a:r>
            <a:endParaRPr lang="id-ID" sz="2000" dirty="0"/>
          </a:p>
        </p:txBody>
      </p:sp>
      <p:sp>
        <p:nvSpPr>
          <p:cNvPr id="10" name="Curved Left Arrow 9"/>
          <p:cNvSpPr/>
          <p:nvPr/>
        </p:nvSpPr>
        <p:spPr>
          <a:xfrm>
            <a:off x="2786050" y="1428736"/>
            <a:ext cx="571504" cy="142876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1" name="Curved Right Arrow 10"/>
          <p:cNvSpPr/>
          <p:nvPr/>
        </p:nvSpPr>
        <p:spPr>
          <a:xfrm rot="18952779">
            <a:off x="2146015" y="3802592"/>
            <a:ext cx="657122" cy="1300808"/>
          </a:xfrm>
          <a:prstGeom prst="curvedRightArrow">
            <a:avLst>
              <a:gd name="adj1" fmla="val 25000"/>
              <a:gd name="adj2" fmla="val 50000"/>
              <a:gd name="adj3" fmla="val 4718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2" name="Right Arrow 11"/>
          <p:cNvSpPr/>
          <p:nvPr/>
        </p:nvSpPr>
        <p:spPr>
          <a:xfrm>
            <a:off x="5715008" y="4071942"/>
            <a:ext cx="928694"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Curved Left Arrow 12"/>
          <p:cNvSpPr/>
          <p:nvPr/>
        </p:nvSpPr>
        <p:spPr>
          <a:xfrm rot="2622425">
            <a:off x="7396453" y="5000663"/>
            <a:ext cx="711326" cy="1257859"/>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57166"/>
            <a:ext cx="8229600" cy="6215106"/>
          </a:xfrm>
        </p:spPr>
        <p:txBody>
          <a:bodyPr>
            <a:normAutofit fontScale="92500" lnSpcReduction="10000"/>
          </a:bodyPr>
          <a:lstStyle/>
          <a:p>
            <a:pPr marL="0" indent="0" algn="just">
              <a:buNone/>
            </a:pPr>
            <a:r>
              <a:rPr lang="en-US" b="1" dirty="0" err="1" smtClean="0">
                <a:solidFill>
                  <a:srgbClr val="FF0000"/>
                </a:solidFill>
              </a:rPr>
              <a:t>Asumsi-asumsi</a:t>
            </a:r>
            <a:r>
              <a:rPr lang="en-US" b="1" dirty="0" smtClean="0">
                <a:solidFill>
                  <a:srgbClr val="FF0000"/>
                </a:solidFill>
              </a:rPr>
              <a:t> </a:t>
            </a:r>
            <a:r>
              <a:rPr lang="en-US" b="1" dirty="0" err="1" smtClean="0">
                <a:solidFill>
                  <a:srgbClr val="FF0000"/>
                </a:solidFill>
              </a:rPr>
              <a:t>tersebut</a:t>
            </a:r>
            <a:r>
              <a:rPr lang="en-US" b="1" dirty="0" smtClean="0">
                <a:solidFill>
                  <a:srgbClr val="FF0000"/>
                </a:solidFill>
              </a:rPr>
              <a:t> </a:t>
            </a:r>
            <a:r>
              <a:rPr lang="en-US" b="1" dirty="0" err="1" smtClean="0">
                <a:solidFill>
                  <a:srgbClr val="FF0000"/>
                </a:solidFill>
              </a:rPr>
              <a:t>menimbulkan</a:t>
            </a:r>
            <a:r>
              <a:rPr lang="en-US" b="1" dirty="0" smtClean="0">
                <a:solidFill>
                  <a:srgbClr val="FF0000"/>
                </a:solidFill>
              </a:rPr>
              <a:t> </a:t>
            </a:r>
            <a:r>
              <a:rPr lang="en-US" b="1" dirty="0" err="1" smtClean="0">
                <a:solidFill>
                  <a:srgbClr val="FF0000"/>
                </a:solidFill>
              </a:rPr>
              <a:t>adanya</a:t>
            </a:r>
            <a:r>
              <a:rPr lang="en-US" b="1" dirty="0" smtClean="0">
                <a:solidFill>
                  <a:srgbClr val="FF0000"/>
                </a:solidFill>
              </a:rPr>
              <a:t> </a:t>
            </a:r>
            <a:r>
              <a:rPr lang="en-US" b="1" dirty="0" err="1" smtClean="0">
                <a:solidFill>
                  <a:srgbClr val="FF0000"/>
                </a:solidFill>
              </a:rPr>
              <a:t>pendekatan-pendekatan</a:t>
            </a:r>
            <a:r>
              <a:rPr lang="en-US" b="1" dirty="0" smtClean="0">
                <a:solidFill>
                  <a:srgbClr val="FF0000"/>
                </a:solidFill>
              </a:rPr>
              <a:t> yang </a:t>
            </a:r>
            <a:r>
              <a:rPr lang="en-US" b="1" dirty="0" err="1" smtClean="0">
                <a:solidFill>
                  <a:srgbClr val="FF0000"/>
                </a:solidFill>
              </a:rPr>
              <a:t>berbeda</a:t>
            </a:r>
            <a:r>
              <a:rPr lang="en-US" b="1" dirty="0" smtClean="0">
                <a:solidFill>
                  <a:srgbClr val="FF0000"/>
                </a:solidFill>
              </a:rPr>
              <a:t>, </a:t>
            </a:r>
            <a:r>
              <a:rPr lang="en-US" b="1" dirty="0" err="1" smtClean="0">
                <a:solidFill>
                  <a:srgbClr val="FF0000"/>
                </a:solidFill>
              </a:rPr>
              <a:t>yakni</a:t>
            </a:r>
            <a:r>
              <a:rPr lang="en-US" b="1" dirty="0" smtClean="0">
                <a:solidFill>
                  <a:srgbClr val="FF0000"/>
                </a:solidFill>
              </a:rPr>
              <a:t>: </a:t>
            </a:r>
          </a:p>
          <a:p>
            <a:pPr marL="541338" indent="-541338" algn="just">
              <a:buNone/>
            </a:pPr>
            <a:r>
              <a:rPr lang="en-US" dirty="0" smtClean="0">
                <a:solidFill>
                  <a:srgbClr val="FF0000"/>
                </a:solidFill>
              </a:rPr>
              <a:t>(1) </a:t>
            </a:r>
            <a:r>
              <a:rPr lang="en-US" dirty="0" err="1" smtClean="0">
                <a:solidFill>
                  <a:srgbClr val="FF0000"/>
                </a:solidFill>
              </a:rPr>
              <a:t>Pendekatan</a:t>
            </a:r>
            <a:r>
              <a:rPr lang="en-US" dirty="0" smtClean="0">
                <a:solidFill>
                  <a:srgbClr val="FF0000"/>
                </a:solidFill>
              </a:rPr>
              <a:t> </a:t>
            </a:r>
            <a:r>
              <a:rPr lang="en-US" dirty="0" err="1" smtClean="0">
                <a:solidFill>
                  <a:srgbClr val="FF0000"/>
                </a:solidFill>
              </a:rPr>
              <a:t>belajar</a:t>
            </a:r>
            <a:r>
              <a:rPr lang="en-US" dirty="0" smtClean="0">
                <a:solidFill>
                  <a:srgbClr val="FF0000"/>
                </a:solidFill>
              </a:rPr>
              <a:t> </a:t>
            </a:r>
            <a:r>
              <a:rPr lang="en-US" dirty="0" err="1" smtClean="0">
                <a:solidFill>
                  <a:srgbClr val="FF0000"/>
                </a:solidFill>
              </a:rPr>
              <a:t>berbahasa</a:t>
            </a:r>
            <a:r>
              <a:rPr lang="en-US" dirty="0" smtClean="0">
                <a:solidFill>
                  <a:srgbClr val="FF0000"/>
                </a:solidFill>
              </a:rPr>
              <a:t> </a:t>
            </a:r>
            <a:r>
              <a:rPr lang="en-US" dirty="0" err="1" smtClean="0">
                <a:solidFill>
                  <a:srgbClr val="FF0000"/>
                </a:solidFill>
              </a:rPr>
              <a:t>berarti</a:t>
            </a:r>
            <a:r>
              <a:rPr lang="en-US" dirty="0" smtClean="0">
                <a:solidFill>
                  <a:srgbClr val="FF0000"/>
                </a:solidFill>
              </a:rPr>
              <a:t> </a:t>
            </a:r>
            <a:r>
              <a:rPr lang="en-US" dirty="0" err="1" smtClean="0">
                <a:solidFill>
                  <a:srgbClr val="FF0000"/>
                </a:solidFill>
              </a:rPr>
              <a:t>berusaha</a:t>
            </a:r>
            <a:r>
              <a:rPr lang="en-US" dirty="0" smtClean="0">
                <a:solidFill>
                  <a:srgbClr val="FF0000"/>
                </a:solidFill>
              </a:rPr>
              <a:t> </a:t>
            </a:r>
            <a:r>
              <a:rPr lang="en-US" dirty="0" err="1" smtClean="0">
                <a:solidFill>
                  <a:srgbClr val="FF0000"/>
                </a:solidFill>
              </a:rPr>
              <a:t>membiasakan</a:t>
            </a:r>
            <a:r>
              <a:rPr lang="en-US" dirty="0" smtClean="0">
                <a:solidFill>
                  <a:srgbClr val="FF0000"/>
                </a:solidFill>
              </a:rPr>
              <a:t> </a:t>
            </a:r>
            <a:r>
              <a:rPr lang="en-US" dirty="0" err="1" smtClean="0">
                <a:solidFill>
                  <a:srgbClr val="FF0000"/>
                </a:solidFill>
              </a:rPr>
              <a:t>dan</a:t>
            </a:r>
            <a:r>
              <a:rPr lang="en-US" dirty="0" smtClean="0">
                <a:solidFill>
                  <a:srgbClr val="FF0000"/>
                </a:solidFill>
              </a:rPr>
              <a:t> </a:t>
            </a:r>
            <a:r>
              <a:rPr lang="en-US" dirty="0" err="1" smtClean="0">
                <a:solidFill>
                  <a:srgbClr val="FF0000"/>
                </a:solidFill>
              </a:rPr>
              <a:t>menggunakan</a:t>
            </a:r>
            <a:r>
              <a:rPr lang="en-US" dirty="0" smtClean="0">
                <a:solidFill>
                  <a:srgbClr val="FF0000"/>
                </a:solidFill>
              </a:rPr>
              <a:t> </a:t>
            </a:r>
            <a:r>
              <a:rPr lang="en-US" dirty="0" err="1" smtClean="0">
                <a:solidFill>
                  <a:srgbClr val="FF0000"/>
                </a:solidFill>
              </a:rPr>
              <a:t>bahasa</a:t>
            </a:r>
            <a:r>
              <a:rPr lang="en-US" dirty="0" smtClean="0">
                <a:solidFill>
                  <a:srgbClr val="FF0000"/>
                </a:solidFill>
              </a:rPr>
              <a:t> </a:t>
            </a:r>
            <a:r>
              <a:rPr lang="en-US" dirty="0" err="1" smtClean="0">
                <a:solidFill>
                  <a:srgbClr val="FF0000"/>
                </a:solidFill>
              </a:rPr>
              <a:t>untuk</a:t>
            </a:r>
            <a:r>
              <a:rPr lang="en-US" dirty="0" smtClean="0">
                <a:solidFill>
                  <a:srgbClr val="FF0000"/>
                </a:solidFill>
              </a:rPr>
              <a:t> </a:t>
            </a:r>
            <a:r>
              <a:rPr lang="en-US" dirty="0" err="1" smtClean="0">
                <a:solidFill>
                  <a:srgbClr val="FF0000"/>
                </a:solidFill>
              </a:rPr>
              <a:t>berkomunikasi</a:t>
            </a:r>
            <a:r>
              <a:rPr lang="en-US" dirty="0" smtClean="0">
                <a:solidFill>
                  <a:srgbClr val="FF0000"/>
                </a:solidFill>
              </a:rPr>
              <a:t>. </a:t>
            </a:r>
          </a:p>
          <a:p>
            <a:pPr marL="541338" indent="-541338" algn="just">
              <a:buNone/>
            </a:pPr>
            <a:r>
              <a:rPr lang="en-US" dirty="0" smtClean="0">
                <a:solidFill>
                  <a:srgbClr val="FF0000"/>
                </a:solidFill>
              </a:rPr>
              <a:t>(2) </a:t>
            </a:r>
            <a:r>
              <a:rPr lang="en-US" dirty="0" err="1" smtClean="0">
                <a:solidFill>
                  <a:srgbClr val="FF0000"/>
                </a:solidFill>
              </a:rPr>
              <a:t>Pendekatan</a:t>
            </a:r>
            <a:r>
              <a:rPr lang="en-US" dirty="0" smtClean="0">
                <a:solidFill>
                  <a:srgbClr val="FF0000"/>
                </a:solidFill>
              </a:rPr>
              <a:t> </a:t>
            </a:r>
            <a:r>
              <a:rPr lang="en-US" dirty="0" err="1" smtClean="0">
                <a:solidFill>
                  <a:srgbClr val="FF0000"/>
                </a:solidFill>
              </a:rPr>
              <a:t>belajar</a:t>
            </a:r>
            <a:r>
              <a:rPr lang="en-US" dirty="0" smtClean="0">
                <a:solidFill>
                  <a:srgbClr val="FF0000"/>
                </a:solidFill>
              </a:rPr>
              <a:t> </a:t>
            </a:r>
            <a:r>
              <a:rPr lang="en-US" dirty="0" err="1" smtClean="0">
                <a:solidFill>
                  <a:srgbClr val="FF0000"/>
                </a:solidFill>
              </a:rPr>
              <a:t>berbahasa</a:t>
            </a:r>
            <a:r>
              <a:rPr lang="en-US" dirty="0" smtClean="0">
                <a:solidFill>
                  <a:srgbClr val="FF0000"/>
                </a:solidFill>
              </a:rPr>
              <a:t> </a:t>
            </a:r>
            <a:r>
              <a:rPr lang="en-US" dirty="0" err="1" smtClean="0">
                <a:solidFill>
                  <a:srgbClr val="FF0000"/>
                </a:solidFill>
              </a:rPr>
              <a:t>berarti</a:t>
            </a:r>
            <a:r>
              <a:rPr lang="en-US" dirty="0" smtClean="0">
                <a:solidFill>
                  <a:srgbClr val="FF0000"/>
                </a:solidFill>
              </a:rPr>
              <a:t> </a:t>
            </a:r>
            <a:r>
              <a:rPr lang="en-US" dirty="0" err="1" smtClean="0">
                <a:solidFill>
                  <a:srgbClr val="FF0000"/>
                </a:solidFill>
              </a:rPr>
              <a:t>berusaha</a:t>
            </a:r>
            <a:r>
              <a:rPr lang="en-US" dirty="0" smtClean="0">
                <a:solidFill>
                  <a:srgbClr val="FF0000"/>
                </a:solidFill>
              </a:rPr>
              <a:t> </a:t>
            </a:r>
            <a:r>
              <a:rPr lang="en-US" dirty="0" err="1" smtClean="0">
                <a:solidFill>
                  <a:srgbClr val="FF0000"/>
                </a:solidFill>
              </a:rPr>
              <a:t>untuk</a:t>
            </a:r>
            <a:r>
              <a:rPr lang="en-US" dirty="0" smtClean="0">
                <a:solidFill>
                  <a:srgbClr val="FF0000"/>
                </a:solidFill>
              </a:rPr>
              <a:t> </a:t>
            </a:r>
            <a:r>
              <a:rPr lang="en-US" dirty="0" err="1" smtClean="0">
                <a:solidFill>
                  <a:srgbClr val="FF0000"/>
                </a:solidFill>
              </a:rPr>
              <a:t>memperoleh</a:t>
            </a:r>
            <a:r>
              <a:rPr lang="en-US" dirty="0" smtClean="0">
                <a:solidFill>
                  <a:srgbClr val="FF0000"/>
                </a:solidFill>
              </a:rPr>
              <a:t> </a:t>
            </a:r>
            <a:r>
              <a:rPr lang="en-US" dirty="0" err="1" smtClean="0">
                <a:solidFill>
                  <a:srgbClr val="FF0000"/>
                </a:solidFill>
              </a:rPr>
              <a:t>kemampuan</a:t>
            </a:r>
            <a:r>
              <a:rPr lang="en-US" dirty="0" smtClean="0">
                <a:solidFill>
                  <a:srgbClr val="FF0000"/>
                </a:solidFill>
              </a:rPr>
              <a:t> </a:t>
            </a:r>
            <a:r>
              <a:rPr lang="en-US" dirty="0" err="1" smtClean="0">
                <a:solidFill>
                  <a:srgbClr val="FF0000"/>
                </a:solidFill>
              </a:rPr>
              <a:t>berkomunikasi</a:t>
            </a:r>
            <a:r>
              <a:rPr lang="en-US" dirty="0" smtClean="0">
                <a:solidFill>
                  <a:srgbClr val="FF0000"/>
                </a:solidFill>
              </a:rPr>
              <a:t> </a:t>
            </a:r>
            <a:r>
              <a:rPr lang="en-US" dirty="0" err="1" smtClean="0">
                <a:solidFill>
                  <a:srgbClr val="FF0000"/>
                </a:solidFill>
              </a:rPr>
              <a:t>secara</a:t>
            </a:r>
            <a:r>
              <a:rPr lang="en-US" dirty="0" smtClean="0">
                <a:solidFill>
                  <a:srgbClr val="FF0000"/>
                </a:solidFill>
              </a:rPr>
              <a:t> </a:t>
            </a:r>
            <a:r>
              <a:rPr lang="en-US" dirty="0" err="1" smtClean="0">
                <a:solidFill>
                  <a:srgbClr val="FF0000"/>
                </a:solidFill>
              </a:rPr>
              <a:t>lisan</a:t>
            </a:r>
            <a:r>
              <a:rPr lang="en-US" dirty="0" smtClean="0">
                <a:solidFill>
                  <a:srgbClr val="FF0000"/>
                </a:solidFill>
              </a:rPr>
              <a:t> </a:t>
            </a:r>
            <a:r>
              <a:rPr lang="en-US" dirty="0" err="1" smtClean="0">
                <a:solidFill>
                  <a:srgbClr val="FF0000"/>
                </a:solidFill>
              </a:rPr>
              <a:t>sehingga</a:t>
            </a:r>
            <a:r>
              <a:rPr lang="en-US" dirty="0" smtClean="0">
                <a:solidFill>
                  <a:srgbClr val="FF0000"/>
                </a:solidFill>
              </a:rPr>
              <a:t> </a:t>
            </a:r>
            <a:r>
              <a:rPr lang="en-US" dirty="0" err="1" smtClean="0">
                <a:solidFill>
                  <a:srgbClr val="FF0000"/>
                </a:solidFill>
              </a:rPr>
              <a:t>berpengaruh</a:t>
            </a:r>
            <a:r>
              <a:rPr lang="en-US" dirty="0" smtClean="0">
                <a:solidFill>
                  <a:srgbClr val="FF0000"/>
                </a:solidFill>
              </a:rPr>
              <a:t> </a:t>
            </a:r>
            <a:r>
              <a:rPr lang="en-US" dirty="0" err="1" smtClean="0">
                <a:solidFill>
                  <a:srgbClr val="FF0000"/>
                </a:solidFill>
              </a:rPr>
              <a:t>pada</a:t>
            </a:r>
            <a:r>
              <a:rPr lang="en-US" dirty="0" smtClean="0">
                <a:solidFill>
                  <a:srgbClr val="FF0000"/>
                </a:solidFill>
              </a:rPr>
              <a:t> </a:t>
            </a:r>
            <a:r>
              <a:rPr lang="en-US" dirty="0" err="1" smtClean="0">
                <a:solidFill>
                  <a:srgbClr val="FF0000"/>
                </a:solidFill>
              </a:rPr>
              <a:t>kemampuan</a:t>
            </a:r>
            <a:r>
              <a:rPr lang="en-US" dirty="0" smtClean="0">
                <a:solidFill>
                  <a:srgbClr val="FF0000"/>
                </a:solidFill>
              </a:rPr>
              <a:t> </a:t>
            </a:r>
            <a:r>
              <a:rPr lang="en-US" dirty="0" err="1" smtClean="0">
                <a:solidFill>
                  <a:srgbClr val="FF0000"/>
                </a:solidFill>
              </a:rPr>
              <a:t>berbicara</a:t>
            </a:r>
            <a:r>
              <a:rPr lang="en-US" dirty="0" smtClean="0">
                <a:solidFill>
                  <a:srgbClr val="FF0000"/>
                </a:solidFill>
              </a:rPr>
              <a:t>. </a:t>
            </a:r>
          </a:p>
          <a:p>
            <a:pPr marL="541338" indent="-541338" algn="just">
              <a:buNone/>
            </a:pPr>
            <a:r>
              <a:rPr lang="en-US" dirty="0" smtClean="0">
                <a:solidFill>
                  <a:srgbClr val="FF0000"/>
                </a:solidFill>
              </a:rPr>
              <a:t>(3) </a:t>
            </a:r>
            <a:r>
              <a:rPr lang="en-US" dirty="0" err="1" smtClean="0">
                <a:solidFill>
                  <a:srgbClr val="FF0000"/>
                </a:solidFill>
              </a:rPr>
              <a:t>Pendekatan</a:t>
            </a:r>
            <a:r>
              <a:rPr lang="en-US" dirty="0" smtClean="0">
                <a:solidFill>
                  <a:srgbClr val="FF0000"/>
                </a:solidFill>
              </a:rPr>
              <a:t> </a:t>
            </a:r>
            <a:r>
              <a:rPr lang="en-US" dirty="0" err="1" smtClean="0">
                <a:solidFill>
                  <a:srgbClr val="FF0000"/>
                </a:solidFill>
              </a:rPr>
              <a:t>pembelajaran</a:t>
            </a:r>
            <a:r>
              <a:rPr lang="en-US" dirty="0" smtClean="0">
                <a:solidFill>
                  <a:srgbClr val="FF0000"/>
                </a:solidFill>
              </a:rPr>
              <a:t> </a:t>
            </a:r>
            <a:r>
              <a:rPr lang="en-US" dirty="0" err="1" smtClean="0">
                <a:solidFill>
                  <a:srgbClr val="FF0000"/>
                </a:solidFill>
              </a:rPr>
              <a:t>bahasa</a:t>
            </a:r>
            <a:r>
              <a:rPr lang="en-US" dirty="0" smtClean="0">
                <a:solidFill>
                  <a:srgbClr val="FF0000"/>
                </a:solidFill>
              </a:rPr>
              <a:t> yang </a:t>
            </a:r>
            <a:r>
              <a:rPr lang="en-US" dirty="0" err="1" smtClean="0">
                <a:solidFill>
                  <a:srgbClr val="FF0000"/>
                </a:solidFill>
              </a:rPr>
              <a:t>harus</a:t>
            </a:r>
            <a:r>
              <a:rPr lang="en-US" dirty="0" smtClean="0">
                <a:solidFill>
                  <a:srgbClr val="FF0000"/>
                </a:solidFill>
              </a:rPr>
              <a:t> </a:t>
            </a:r>
            <a:r>
              <a:rPr lang="en-US" dirty="0" err="1" smtClean="0">
                <a:solidFill>
                  <a:srgbClr val="FF0000"/>
                </a:solidFill>
              </a:rPr>
              <a:t>diutamakan</a:t>
            </a:r>
            <a:r>
              <a:rPr lang="en-US" dirty="0" smtClean="0">
                <a:solidFill>
                  <a:srgbClr val="FF0000"/>
                </a:solidFill>
              </a:rPr>
              <a:t> </a:t>
            </a:r>
            <a:r>
              <a:rPr lang="en-US" dirty="0" err="1" smtClean="0">
                <a:solidFill>
                  <a:srgbClr val="FF0000"/>
                </a:solidFill>
              </a:rPr>
              <a:t>ialah</a:t>
            </a:r>
            <a:r>
              <a:rPr lang="en-US" dirty="0" smtClean="0">
                <a:solidFill>
                  <a:srgbClr val="FF0000"/>
                </a:solidFill>
              </a:rPr>
              <a:t> </a:t>
            </a:r>
            <a:r>
              <a:rPr lang="en-US" dirty="0" err="1" smtClean="0">
                <a:solidFill>
                  <a:srgbClr val="FF0000"/>
                </a:solidFill>
              </a:rPr>
              <a:t>pemahaman</a:t>
            </a:r>
            <a:r>
              <a:rPr lang="en-US" dirty="0" smtClean="0">
                <a:solidFill>
                  <a:srgbClr val="FF0000"/>
                </a:solidFill>
              </a:rPr>
              <a:t> </a:t>
            </a:r>
            <a:r>
              <a:rPr lang="en-US" dirty="0" err="1" smtClean="0">
                <a:solidFill>
                  <a:srgbClr val="FF0000"/>
                </a:solidFill>
              </a:rPr>
              <a:t>akan</a:t>
            </a:r>
            <a:r>
              <a:rPr lang="en-US" dirty="0" smtClean="0">
                <a:solidFill>
                  <a:srgbClr val="FF0000"/>
                </a:solidFill>
              </a:rPr>
              <a:t> </a:t>
            </a:r>
            <a:r>
              <a:rPr lang="en-US" dirty="0" err="1" smtClean="0">
                <a:solidFill>
                  <a:srgbClr val="FF0000"/>
                </a:solidFill>
              </a:rPr>
              <a:t>kaidah-kaidah</a:t>
            </a:r>
            <a:r>
              <a:rPr lang="en-US" dirty="0" smtClean="0">
                <a:solidFill>
                  <a:srgbClr val="FF0000"/>
                </a:solidFill>
              </a:rPr>
              <a:t> yang </a:t>
            </a:r>
            <a:r>
              <a:rPr lang="en-US" dirty="0" err="1" smtClean="0">
                <a:solidFill>
                  <a:srgbClr val="FF0000"/>
                </a:solidFill>
              </a:rPr>
              <a:t>mendasari</a:t>
            </a:r>
            <a:r>
              <a:rPr lang="en-US" dirty="0" smtClean="0">
                <a:solidFill>
                  <a:srgbClr val="FF0000"/>
                </a:solidFill>
              </a:rPr>
              <a:t> </a:t>
            </a:r>
            <a:r>
              <a:rPr lang="en-US" dirty="0" err="1" smtClean="0">
                <a:solidFill>
                  <a:srgbClr val="FF0000"/>
                </a:solidFill>
              </a:rPr>
              <a:t>ujaran</a:t>
            </a:r>
            <a:r>
              <a:rPr lang="en-US" dirty="0" smtClean="0">
                <a:solidFill>
                  <a:srgbClr val="FF0000"/>
                </a:solidFill>
              </a:rPr>
              <a:t>, </a:t>
            </a:r>
            <a:r>
              <a:rPr lang="en-US" dirty="0" err="1" smtClean="0">
                <a:solidFill>
                  <a:srgbClr val="FF0000"/>
                </a:solidFill>
              </a:rPr>
              <a:t>tekanan</a:t>
            </a:r>
            <a:r>
              <a:rPr lang="en-US" dirty="0" smtClean="0">
                <a:solidFill>
                  <a:srgbClr val="FF0000"/>
                </a:solidFill>
              </a:rPr>
              <a:t> </a:t>
            </a:r>
            <a:r>
              <a:rPr lang="en-US" dirty="0" err="1" smtClean="0">
                <a:solidFill>
                  <a:srgbClr val="FF0000"/>
                </a:solidFill>
              </a:rPr>
              <a:t>pembelajaran</a:t>
            </a:r>
            <a:r>
              <a:rPr lang="en-US" dirty="0" smtClean="0">
                <a:solidFill>
                  <a:srgbClr val="FF0000"/>
                </a:solidFill>
              </a:rPr>
              <a:t> </a:t>
            </a:r>
            <a:r>
              <a:rPr lang="en-US" dirty="0" err="1" smtClean="0">
                <a:solidFill>
                  <a:srgbClr val="FF0000"/>
                </a:solidFill>
              </a:rPr>
              <a:t>pada</a:t>
            </a:r>
            <a:r>
              <a:rPr lang="en-US" dirty="0" smtClean="0">
                <a:solidFill>
                  <a:srgbClr val="FF0000"/>
                </a:solidFill>
              </a:rPr>
              <a:t> </a:t>
            </a:r>
            <a:r>
              <a:rPr lang="en-US" dirty="0" err="1" smtClean="0">
                <a:solidFill>
                  <a:srgbClr val="FF0000"/>
                </a:solidFill>
              </a:rPr>
              <a:t>aspek</a:t>
            </a:r>
            <a:r>
              <a:rPr lang="en-US" dirty="0" smtClean="0">
                <a:solidFill>
                  <a:srgbClr val="FF0000"/>
                </a:solidFill>
              </a:rPr>
              <a:t> </a:t>
            </a:r>
            <a:r>
              <a:rPr lang="en-US" dirty="0" err="1" smtClean="0">
                <a:solidFill>
                  <a:srgbClr val="FF0000"/>
                </a:solidFill>
              </a:rPr>
              <a:t>kognitif</a:t>
            </a:r>
            <a:r>
              <a:rPr lang="en-US" dirty="0" smtClean="0">
                <a:solidFill>
                  <a:srgbClr val="FF0000"/>
                </a:solidFill>
              </a:rPr>
              <a:t> </a:t>
            </a:r>
            <a:r>
              <a:rPr lang="en-US" dirty="0" err="1" smtClean="0">
                <a:solidFill>
                  <a:srgbClr val="FF0000"/>
                </a:solidFill>
              </a:rPr>
              <a:t>bahasa</a:t>
            </a:r>
            <a:r>
              <a:rPr lang="en-US" dirty="0" smtClean="0">
                <a:solidFill>
                  <a:srgbClr val="FF0000"/>
                </a:solidFill>
              </a:rPr>
              <a:t>, </a:t>
            </a:r>
            <a:r>
              <a:rPr lang="en-US" dirty="0" err="1" smtClean="0">
                <a:solidFill>
                  <a:srgbClr val="FF0000"/>
                </a:solidFill>
              </a:rPr>
              <a:t>bukan</a:t>
            </a:r>
            <a:r>
              <a:rPr lang="en-US" dirty="0" smtClean="0">
                <a:solidFill>
                  <a:srgbClr val="FF0000"/>
                </a:solidFill>
              </a:rPr>
              <a:t> </a:t>
            </a:r>
            <a:r>
              <a:rPr lang="en-US" dirty="0" err="1" smtClean="0">
                <a:solidFill>
                  <a:srgbClr val="FF0000"/>
                </a:solidFill>
              </a:rPr>
              <a:t>pada</a:t>
            </a:r>
            <a:r>
              <a:rPr lang="en-US" dirty="0" smtClean="0">
                <a:solidFill>
                  <a:srgbClr val="FF0000"/>
                </a:solidFill>
              </a:rPr>
              <a:t> </a:t>
            </a:r>
            <a:r>
              <a:rPr lang="en-US" dirty="0" err="1" smtClean="0">
                <a:solidFill>
                  <a:srgbClr val="FF0000"/>
                </a:solidFill>
              </a:rPr>
              <a:t>kemampuan</a:t>
            </a:r>
            <a:r>
              <a:rPr lang="en-US" dirty="0" smtClean="0">
                <a:solidFill>
                  <a:srgbClr val="FF0000"/>
                </a:solidFill>
              </a:rPr>
              <a:t> </a:t>
            </a:r>
            <a:r>
              <a:rPr lang="en-US" dirty="0" err="1" smtClean="0">
                <a:solidFill>
                  <a:srgbClr val="FF0000"/>
                </a:solidFill>
              </a:rPr>
              <a:t>menggunakan</a:t>
            </a:r>
            <a:r>
              <a:rPr lang="en-US" dirty="0" smtClean="0">
                <a:solidFill>
                  <a:srgbClr val="FF0000"/>
                </a:solidFill>
              </a:rPr>
              <a:t> </a:t>
            </a:r>
            <a:r>
              <a:rPr lang="en-US" dirty="0" err="1" smtClean="0">
                <a:solidFill>
                  <a:srgbClr val="FF0000"/>
                </a:solidFill>
              </a:rPr>
              <a:t>bahasa</a:t>
            </a:r>
            <a:r>
              <a:rPr lang="en-US" dirty="0" smtClean="0">
                <a:solidFill>
                  <a:srgbClr val="FF0000"/>
                </a:solidFill>
              </a:rPr>
              <a:t>. </a:t>
            </a:r>
          </a:p>
          <a:p>
            <a:endParaRPr lang="id-ID" dirty="0">
              <a:solidFill>
                <a:srgbClr val="FF00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57166"/>
            <a:ext cx="8229600" cy="5768997"/>
          </a:xfrm>
        </p:spPr>
        <p:txBody>
          <a:bodyPr/>
          <a:lstStyle/>
          <a:p>
            <a:pPr algn="just"/>
            <a:r>
              <a:rPr lang="en-US" dirty="0" err="1" smtClean="0"/>
              <a:t>Pendekatan</a:t>
            </a:r>
            <a:r>
              <a:rPr lang="en-US" dirty="0" smtClean="0"/>
              <a:t> yang </a:t>
            </a:r>
            <a:r>
              <a:rPr lang="en-US" dirty="0" err="1" smtClean="0"/>
              <a:t>telah</a:t>
            </a:r>
            <a:r>
              <a:rPr lang="en-US" dirty="0" smtClean="0"/>
              <a:t> lama </a:t>
            </a:r>
            <a:r>
              <a:rPr lang="en-US" dirty="0" err="1" smtClean="0"/>
              <a:t>diterapkan</a:t>
            </a:r>
            <a:r>
              <a:rPr lang="en-US" dirty="0" smtClean="0"/>
              <a:t> </a:t>
            </a:r>
            <a:r>
              <a:rPr lang="en-US" dirty="0" err="1" smtClean="0"/>
              <a:t>dalam</a:t>
            </a:r>
            <a:r>
              <a:rPr lang="en-US" dirty="0" smtClean="0"/>
              <a:t> </a:t>
            </a:r>
            <a:r>
              <a:rPr lang="en-US" dirty="0" err="1" smtClean="0"/>
              <a:t>pembelajaran</a:t>
            </a:r>
            <a:r>
              <a:rPr lang="en-US" dirty="0" smtClean="0"/>
              <a:t> </a:t>
            </a:r>
            <a:r>
              <a:rPr lang="en-US" dirty="0" err="1" smtClean="0"/>
              <a:t>bahasa</a:t>
            </a:r>
            <a:r>
              <a:rPr lang="en-US" dirty="0" smtClean="0"/>
              <a:t> </a:t>
            </a:r>
            <a:r>
              <a:rPr lang="en-US" dirty="0" err="1" smtClean="0"/>
              <a:t>antara</a:t>
            </a:r>
            <a:r>
              <a:rPr lang="en-US" dirty="0" smtClean="0"/>
              <a:t> lain </a:t>
            </a:r>
            <a:r>
              <a:rPr lang="en-US" dirty="0" err="1" smtClean="0"/>
              <a:t>ialah</a:t>
            </a:r>
            <a:r>
              <a:rPr lang="en-US" dirty="0" smtClean="0"/>
              <a:t> </a:t>
            </a:r>
            <a:r>
              <a:rPr lang="en-US" b="1" dirty="0" err="1" smtClean="0">
                <a:solidFill>
                  <a:srgbClr val="002060"/>
                </a:solidFill>
              </a:rPr>
              <a:t>pendekatan</a:t>
            </a:r>
            <a:r>
              <a:rPr lang="en-US" b="1" dirty="0" smtClean="0">
                <a:solidFill>
                  <a:srgbClr val="002060"/>
                </a:solidFill>
              </a:rPr>
              <a:t> </a:t>
            </a:r>
            <a:r>
              <a:rPr lang="en-US" b="1" dirty="0" err="1" smtClean="0">
                <a:solidFill>
                  <a:srgbClr val="002060"/>
                </a:solidFill>
              </a:rPr>
              <a:t>tujuan</a:t>
            </a:r>
            <a:r>
              <a:rPr lang="en-US" b="1" dirty="0" smtClean="0">
                <a:solidFill>
                  <a:srgbClr val="002060"/>
                </a:solidFill>
              </a:rPr>
              <a:t> </a:t>
            </a:r>
            <a:r>
              <a:rPr lang="en-US" dirty="0" err="1" smtClean="0"/>
              <a:t>dan</a:t>
            </a:r>
            <a:r>
              <a:rPr lang="en-US" dirty="0" smtClean="0"/>
              <a:t> </a:t>
            </a:r>
            <a:r>
              <a:rPr lang="en-US" b="1" dirty="0" err="1" smtClean="0">
                <a:solidFill>
                  <a:srgbClr val="002060"/>
                </a:solidFill>
              </a:rPr>
              <a:t>pendekatan</a:t>
            </a:r>
            <a:r>
              <a:rPr lang="en-US" b="1" dirty="0" smtClean="0">
                <a:solidFill>
                  <a:srgbClr val="002060"/>
                </a:solidFill>
              </a:rPr>
              <a:t> </a:t>
            </a:r>
            <a:r>
              <a:rPr lang="en-US" b="1" dirty="0" err="1" smtClean="0">
                <a:solidFill>
                  <a:srgbClr val="002060"/>
                </a:solidFill>
              </a:rPr>
              <a:t>struktural</a:t>
            </a:r>
            <a:r>
              <a:rPr lang="en-US" b="1" dirty="0" smtClean="0">
                <a:solidFill>
                  <a:srgbClr val="002060"/>
                </a:solidFill>
              </a:rPr>
              <a:t>.</a:t>
            </a:r>
            <a:endParaRPr lang="id-ID" b="1" dirty="0" smtClean="0">
              <a:solidFill>
                <a:srgbClr val="002060"/>
              </a:solidFill>
            </a:endParaRPr>
          </a:p>
          <a:p>
            <a:pPr algn="just"/>
            <a:endParaRPr lang="id-ID" dirty="0"/>
          </a:p>
          <a:p>
            <a:pPr algn="just"/>
            <a:r>
              <a:rPr lang="en-US" dirty="0" err="1" smtClean="0"/>
              <a:t>Kemudian</a:t>
            </a:r>
            <a:r>
              <a:rPr lang="en-US" dirty="0" smtClean="0"/>
              <a:t> </a:t>
            </a:r>
            <a:r>
              <a:rPr lang="en-US" dirty="0" err="1" smtClean="0"/>
              <a:t>menyusul</a:t>
            </a:r>
            <a:r>
              <a:rPr lang="en-US" dirty="0" smtClean="0"/>
              <a:t> </a:t>
            </a:r>
            <a:r>
              <a:rPr lang="en-US" dirty="0" err="1" smtClean="0"/>
              <a:t>pendekatan-pendekatan</a:t>
            </a:r>
            <a:r>
              <a:rPr lang="en-US" dirty="0" smtClean="0"/>
              <a:t> yang </a:t>
            </a:r>
            <a:r>
              <a:rPr lang="en-US" dirty="0" err="1" smtClean="0"/>
              <a:t>dipandang</a:t>
            </a:r>
            <a:r>
              <a:rPr lang="en-US" dirty="0" smtClean="0"/>
              <a:t> </a:t>
            </a:r>
            <a:r>
              <a:rPr lang="en-US" dirty="0" err="1" smtClean="0"/>
              <a:t>lebih</a:t>
            </a:r>
            <a:r>
              <a:rPr lang="en-US" dirty="0" smtClean="0"/>
              <a:t> </a:t>
            </a:r>
            <a:r>
              <a:rPr lang="en-US" dirty="0" err="1" smtClean="0"/>
              <a:t>sesuai</a:t>
            </a:r>
            <a:r>
              <a:rPr lang="en-US" dirty="0" smtClean="0"/>
              <a:t> </a:t>
            </a:r>
            <a:r>
              <a:rPr lang="en-US" dirty="0" err="1" smtClean="0"/>
              <a:t>dengan</a:t>
            </a:r>
            <a:r>
              <a:rPr lang="en-US" dirty="0" smtClean="0"/>
              <a:t> </a:t>
            </a:r>
            <a:r>
              <a:rPr lang="en-US" dirty="0" err="1" smtClean="0"/>
              <a:t>hakikat</a:t>
            </a:r>
            <a:r>
              <a:rPr lang="en-US" dirty="0" smtClean="0"/>
              <a:t> </a:t>
            </a:r>
            <a:r>
              <a:rPr lang="en-US" dirty="0" err="1" smtClean="0"/>
              <a:t>dan</a:t>
            </a:r>
            <a:r>
              <a:rPr lang="en-US" dirty="0" smtClean="0"/>
              <a:t> </a:t>
            </a:r>
            <a:r>
              <a:rPr lang="en-US" dirty="0" err="1" smtClean="0"/>
              <a:t>fungsi</a:t>
            </a:r>
            <a:r>
              <a:rPr lang="en-US" dirty="0" smtClean="0"/>
              <a:t> </a:t>
            </a:r>
            <a:r>
              <a:rPr lang="en-US" dirty="0" err="1" smtClean="0"/>
              <a:t>bahasa</a:t>
            </a:r>
            <a:r>
              <a:rPr lang="en-US" dirty="0" smtClean="0"/>
              <a:t>, </a:t>
            </a:r>
            <a:r>
              <a:rPr lang="en-US" dirty="0" err="1" smtClean="0"/>
              <a:t>yakni</a:t>
            </a:r>
            <a:r>
              <a:rPr lang="en-US" dirty="0" smtClean="0"/>
              <a:t> </a:t>
            </a:r>
            <a:r>
              <a:rPr lang="en-US" b="1" dirty="0" err="1" smtClean="0">
                <a:solidFill>
                  <a:srgbClr val="002060"/>
                </a:solidFill>
              </a:rPr>
              <a:t>pendekatan</a:t>
            </a:r>
            <a:r>
              <a:rPr lang="en-US" b="1" dirty="0" smtClean="0">
                <a:solidFill>
                  <a:srgbClr val="002060"/>
                </a:solidFill>
              </a:rPr>
              <a:t> </a:t>
            </a:r>
            <a:r>
              <a:rPr lang="en-US" b="1" dirty="0" err="1" smtClean="0">
                <a:solidFill>
                  <a:srgbClr val="002060"/>
                </a:solidFill>
              </a:rPr>
              <a:t>komunikatif</a:t>
            </a:r>
            <a:r>
              <a:rPr lang="en-US" b="1" dirty="0" smtClean="0">
                <a:solidFill>
                  <a:srgbClr val="002060"/>
                </a:solidFill>
              </a:rPr>
              <a:t>. </a:t>
            </a:r>
            <a:endParaRPr lang="id-ID" b="1" dirty="0">
              <a:solidFill>
                <a:srgbClr val="00206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r="-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2594"/>
          </a:xfrm>
        </p:spPr>
        <p:style>
          <a:lnRef idx="2">
            <a:schemeClr val="accent3"/>
          </a:lnRef>
          <a:fillRef idx="1">
            <a:schemeClr val="lt1"/>
          </a:fillRef>
          <a:effectRef idx="0">
            <a:schemeClr val="accent3"/>
          </a:effectRef>
          <a:fontRef idx="minor">
            <a:schemeClr val="dk1"/>
          </a:fontRef>
        </p:style>
        <p:txBody>
          <a:bodyPr>
            <a:normAutofit fontScale="90000"/>
          </a:bodyPr>
          <a:lstStyle/>
          <a:p>
            <a:r>
              <a:rPr lang="id-ID" b="1" dirty="0" smtClean="0"/>
              <a:t>JENIS-JENIS PENDEKATAN</a:t>
            </a:r>
            <a:endParaRPr lang="id-ID" dirty="0"/>
          </a:p>
        </p:txBody>
      </p:sp>
      <p:sp>
        <p:nvSpPr>
          <p:cNvPr id="3" name="Content Placeholder 2"/>
          <p:cNvSpPr>
            <a:spLocks noGrp="1"/>
          </p:cNvSpPr>
          <p:nvPr>
            <p:ph idx="1"/>
          </p:nvPr>
        </p:nvSpPr>
        <p:spPr>
          <a:xfrm>
            <a:off x="457200" y="1071546"/>
            <a:ext cx="8229600" cy="5054617"/>
          </a:xfrm>
        </p:spPr>
        <p:txBody>
          <a:bodyPr>
            <a:normAutofit fontScale="92500" lnSpcReduction="10000"/>
          </a:bodyPr>
          <a:lstStyle/>
          <a:p>
            <a:pPr marL="360363" indent="-360363">
              <a:buNone/>
              <a:tabLst>
                <a:tab pos="541338" algn="l"/>
              </a:tabLst>
            </a:pPr>
            <a:r>
              <a:rPr lang="id-ID" b="1" dirty="0">
                <a:solidFill>
                  <a:srgbClr val="C00000"/>
                </a:solidFill>
              </a:rPr>
              <a:t>1.  </a:t>
            </a:r>
            <a:r>
              <a:rPr lang="id-ID" b="1" dirty="0" smtClean="0">
                <a:solidFill>
                  <a:srgbClr val="C00000"/>
                </a:solidFill>
              </a:rPr>
              <a:t>Pendekatan </a:t>
            </a:r>
            <a:r>
              <a:rPr lang="id-ID" b="1" dirty="0">
                <a:solidFill>
                  <a:srgbClr val="C00000"/>
                </a:solidFill>
              </a:rPr>
              <a:t>Tujuan</a:t>
            </a:r>
          </a:p>
          <a:p>
            <a:pPr marL="360363" indent="-360363">
              <a:buNone/>
              <a:tabLst>
                <a:tab pos="541338" algn="l"/>
              </a:tabLst>
            </a:pPr>
            <a:r>
              <a:rPr lang="id-ID" b="1" dirty="0">
                <a:solidFill>
                  <a:srgbClr val="C00000"/>
                </a:solidFill>
              </a:rPr>
              <a:t>2.  </a:t>
            </a:r>
            <a:r>
              <a:rPr lang="id-ID" b="1" dirty="0" smtClean="0">
                <a:solidFill>
                  <a:srgbClr val="C00000"/>
                </a:solidFill>
              </a:rPr>
              <a:t>Pendekatan </a:t>
            </a:r>
            <a:r>
              <a:rPr lang="id-ID" b="1" dirty="0">
                <a:solidFill>
                  <a:srgbClr val="C00000"/>
                </a:solidFill>
              </a:rPr>
              <a:t>Komunikatif</a:t>
            </a:r>
          </a:p>
          <a:p>
            <a:pPr marL="360363" indent="-360363">
              <a:buNone/>
              <a:tabLst>
                <a:tab pos="541338" algn="l"/>
              </a:tabLst>
            </a:pPr>
            <a:r>
              <a:rPr lang="id-ID" b="1" dirty="0">
                <a:solidFill>
                  <a:srgbClr val="C00000"/>
                </a:solidFill>
              </a:rPr>
              <a:t>3.  </a:t>
            </a:r>
            <a:r>
              <a:rPr lang="id-ID" b="1" dirty="0" smtClean="0">
                <a:solidFill>
                  <a:srgbClr val="C00000"/>
                </a:solidFill>
              </a:rPr>
              <a:t>Pendekatan </a:t>
            </a:r>
            <a:r>
              <a:rPr lang="id-ID" b="1" dirty="0" smtClean="0">
                <a:solidFill>
                  <a:srgbClr val="C00000"/>
                </a:solidFill>
              </a:rPr>
              <a:t>Ket</a:t>
            </a:r>
            <a:r>
              <a:rPr lang="en-US" b="1" dirty="0" smtClean="0">
                <a:solidFill>
                  <a:srgbClr val="C00000"/>
                </a:solidFill>
              </a:rPr>
              <a:t>e</a:t>
            </a:r>
            <a:r>
              <a:rPr lang="id-ID" b="1" dirty="0" smtClean="0">
                <a:solidFill>
                  <a:srgbClr val="C00000"/>
                </a:solidFill>
              </a:rPr>
              <a:t>rampilan </a:t>
            </a:r>
            <a:r>
              <a:rPr lang="id-ID" b="1" dirty="0">
                <a:solidFill>
                  <a:srgbClr val="C00000"/>
                </a:solidFill>
              </a:rPr>
              <a:t>Proses</a:t>
            </a:r>
          </a:p>
          <a:p>
            <a:pPr marL="360363" indent="-360363">
              <a:buNone/>
              <a:tabLst>
                <a:tab pos="541338" algn="l"/>
              </a:tabLst>
            </a:pPr>
            <a:r>
              <a:rPr lang="id-ID" b="1" dirty="0">
                <a:solidFill>
                  <a:srgbClr val="C00000"/>
                </a:solidFill>
              </a:rPr>
              <a:t>4.  </a:t>
            </a:r>
            <a:r>
              <a:rPr lang="id-ID" b="1" dirty="0" smtClean="0">
                <a:solidFill>
                  <a:srgbClr val="C00000"/>
                </a:solidFill>
              </a:rPr>
              <a:t>Pendekatan </a:t>
            </a:r>
            <a:r>
              <a:rPr lang="id-ID" b="1" dirty="0">
                <a:solidFill>
                  <a:srgbClr val="C00000"/>
                </a:solidFill>
              </a:rPr>
              <a:t>Struktural</a:t>
            </a:r>
          </a:p>
          <a:p>
            <a:pPr marL="360363" indent="-360363">
              <a:buNone/>
              <a:tabLst>
                <a:tab pos="541338" algn="l"/>
              </a:tabLst>
            </a:pPr>
            <a:r>
              <a:rPr lang="id-ID" b="1" dirty="0">
                <a:solidFill>
                  <a:srgbClr val="C00000"/>
                </a:solidFill>
              </a:rPr>
              <a:t>5.  </a:t>
            </a:r>
            <a:r>
              <a:rPr lang="id-ID" b="1" dirty="0" smtClean="0">
                <a:solidFill>
                  <a:srgbClr val="C00000"/>
                </a:solidFill>
              </a:rPr>
              <a:t>Pendekatan </a:t>
            </a:r>
            <a:r>
              <a:rPr lang="id-ID" b="1" i="1" dirty="0">
                <a:solidFill>
                  <a:srgbClr val="C00000"/>
                </a:solidFill>
              </a:rPr>
              <a:t>Whole Language</a:t>
            </a:r>
          </a:p>
          <a:p>
            <a:pPr marL="360363" indent="-360363">
              <a:buNone/>
              <a:tabLst>
                <a:tab pos="541338" algn="l"/>
              </a:tabLst>
            </a:pPr>
            <a:r>
              <a:rPr lang="id-ID" b="1" dirty="0">
                <a:solidFill>
                  <a:srgbClr val="C00000"/>
                </a:solidFill>
              </a:rPr>
              <a:t>6.  </a:t>
            </a:r>
            <a:r>
              <a:rPr lang="id-ID" b="1" dirty="0" smtClean="0">
                <a:solidFill>
                  <a:srgbClr val="C00000"/>
                </a:solidFill>
              </a:rPr>
              <a:t>Pendekatan </a:t>
            </a:r>
            <a:r>
              <a:rPr lang="id-ID" b="1" dirty="0">
                <a:solidFill>
                  <a:srgbClr val="C00000"/>
                </a:solidFill>
              </a:rPr>
              <a:t>Kontekstual</a:t>
            </a:r>
          </a:p>
          <a:p>
            <a:pPr marL="360363" indent="-360363">
              <a:buNone/>
              <a:tabLst>
                <a:tab pos="541338" algn="l"/>
              </a:tabLst>
            </a:pPr>
            <a:r>
              <a:rPr lang="id-ID" b="1" dirty="0">
                <a:solidFill>
                  <a:srgbClr val="C00000"/>
                </a:solidFill>
              </a:rPr>
              <a:t>7.  </a:t>
            </a:r>
            <a:r>
              <a:rPr lang="id-ID" b="1" dirty="0" smtClean="0">
                <a:solidFill>
                  <a:srgbClr val="C00000"/>
                </a:solidFill>
              </a:rPr>
              <a:t>Pendekatan Pragmatik</a:t>
            </a:r>
            <a:endParaRPr lang="id-ID" b="1" dirty="0">
              <a:solidFill>
                <a:srgbClr val="C00000"/>
              </a:solidFill>
            </a:endParaRPr>
          </a:p>
          <a:p>
            <a:pPr marL="360363" indent="-360363">
              <a:buNone/>
              <a:tabLst>
                <a:tab pos="541338" algn="l"/>
              </a:tabLst>
            </a:pPr>
            <a:r>
              <a:rPr lang="id-ID" b="1" dirty="0">
                <a:solidFill>
                  <a:srgbClr val="C00000"/>
                </a:solidFill>
              </a:rPr>
              <a:t>8.  </a:t>
            </a:r>
            <a:r>
              <a:rPr lang="id-ID" b="1" dirty="0" smtClean="0">
                <a:solidFill>
                  <a:srgbClr val="C00000"/>
                </a:solidFill>
              </a:rPr>
              <a:t>Pendekatan </a:t>
            </a:r>
            <a:r>
              <a:rPr lang="id-ID" b="1" dirty="0">
                <a:solidFill>
                  <a:srgbClr val="C00000"/>
                </a:solidFill>
              </a:rPr>
              <a:t>CBSA (Cara Belajar Siswa Aktif)</a:t>
            </a:r>
          </a:p>
          <a:p>
            <a:pPr marL="360363" indent="-360363">
              <a:buNone/>
              <a:tabLst>
                <a:tab pos="541338" algn="l"/>
              </a:tabLst>
            </a:pPr>
            <a:r>
              <a:rPr lang="id-ID" b="1" dirty="0">
                <a:solidFill>
                  <a:srgbClr val="C00000"/>
                </a:solidFill>
              </a:rPr>
              <a:t>9.  </a:t>
            </a:r>
            <a:r>
              <a:rPr lang="id-ID" b="1" dirty="0" smtClean="0">
                <a:solidFill>
                  <a:srgbClr val="C00000"/>
                </a:solidFill>
              </a:rPr>
              <a:t>Pendekatan </a:t>
            </a:r>
            <a:r>
              <a:rPr lang="id-ID" b="1" dirty="0">
                <a:solidFill>
                  <a:srgbClr val="C00000"/>
                </a:solidFill>
              </a:rPr>
              <a:t>Spiral</a:t>
            </a:r>
          </a:p>
          <a:p>
            <a:pPr marL="360363" indent="-360363">
              <a:buNone/>
            </a:pPr>
            <a:r>
              <a:rPr lang="id-ID" b="1" dirty="0" smtClean="0">
                <a:solidFill>
                  <a:srgbClr val="C00000"/>
                </a:solidFill>
              </a:rPr>
              <a:t>10.Pendekatan </a:t>
            </a:r>
            <a:r>
              <a:rPr lang="id-ID" b="1" dirty="0">
                <a:solidFill>
                  <a:srgbClr val="C00000"/>
                </a:solidFill>
              </a:rPr>
              <a:t>Lintas Materi</a:t>
            </a:r>
          </a:p>
          <a:p>
            <a:endParaRPr lang="id-ID"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58204" cy="939784"/>
          </a:xfrm>
        </p:spPr>
        <p:style>
          <a:lnRef idx="1">
            <a:schemeClr val="accent6"/>
          </a:lnRef>
          <a:fillRef idx="2">
            <a:schemeClr val="accent6"/>
          </a:fillRef>
          <a:effectRef idx="1">
            <a:schemeClr val="accent6"/>
          </a:effectRef>
          <a:fontRef idx="minor">
            <a:schemeClr val="dk1"/>
          </a:fontRef>
        </p:style>
        <p:txBody>
          <a:bodyPr>
            <a:normAutofit/>
          </a:bodyPr>
          <a:lstStyle/>
          <a:p>
            <a:r>
              <a:rPr lang="id-ID" sz="3600" b="1" dirty="0" smtClean="0">
                <a:latin typeface="Brush Script MT" pitchFamily="66" charset="0"/>
              </a:rPr>
              <a:t>Pendekatan pada pengajaran Bahasa Indonesia :</a:t>
            </a:r>
          </a:p>
        </p:txBody>
      </p:sp>
      <p:sp>
        <p:nvSpPr>
          <p:cNvPr id="3" name="Content Placeholder 2"/>
          <p:cNvSpPr>
            <a:spLocks noGrp="1"/>
          </p:cNvSpPr>
          <p:nvPr>
            <p:ph idx="1"/>
          </p:nvPr>
        </p:nvSpPr>
        <p:spPr>
          <a:xfrm>
            <a:off x="457200" y="1285860"/>
            <a:ext cx="8229600" cy="5214974"/>
          </a:xfrm>
        </p:spPr>
        <p:txBody>
          <a:bodyPr/>
          <a:lstStyle/>
          <a:p>
            <a:pPr marL="0" indent="0">
              <a:buNone/>
            </a:pPr>
            <a:r>
              <a:rPr lang="sv-SE" b="1" dirty="0" smtClean="0">
                <a:solidFill>
                  <a:schemeClr val="bg1"/>
                </a:solidFill>
              </a:rPr>
              <a:t>1) Pendekatan tujuan</a:t>
            </a:r>
            <a:br>
              <a:rPr lang="sv-SE" b="1" dirty="0" smtClean="0">
                <a:solidFill>
                  <a:schemeClr val="bg1"/>
                </a:solidFill>
              </a:rPr>
            </a:br>
            <a:r>
              <a:rPr lang="sv-SE" b="1" dirty="0" smtClean="0">
                <a:solidFill>
                  <a:schemeClr val="bg1"/>
                </a:solidFill>
              </a:rPr>
              <a:t>2) Pendekatan komunikatif</a:t>
            </a:r>
            <a:br>
              <a:rPr lang="sv-SE" b="1" dirty="0" smtClean="0">
                <a:solidFill>
                  <a:schemeClr val="bg1"/>
                </a:solidFill>
              </a:rPr>
            </a:br>
            <a:r>
              <a:rPr lang="sv-SE" b="1" dirty="0" smtClean="0">
                <a:solidFill>
                  <a:schemeClr val="bg1"/>
                </a:solidFill>
              </a:rPr>
              <a:t>3) Pendekatan CBSA</a:t>
            </a:r>
            <a:br>
              <a:rPr lang="sv-SE" b="1" dirty="0" smtClean="0">
                <a:solidFill>
                  <a:schemeClr val="bg1"/>
                </a:solidFill>
              </a:rPr>
            </a:br>
            <a:r>
              <a:rPr lang="sv-SE" b="1" dirty="0" smtClean="0">
                <a:solidFill>
                  <a:schemeClr val="bg1"/>
                </a:solidFill>
              </a:rPr>
              <a:t>4) Pendekatan keterampilan proses</a:t>
            </a:r>
            <a:br>
              <a:rPr lang="sv-SE" b="1" dirty="0" smtClean="0">
                <a:solidFill>
                  <a:schemeClr val="bg1"/>
                </a:solidFill>
              </a:rPr>
            </a:br>
            <a:r>
              <a:rPr lang="sv-SE" b="1" dirty="0" smtClean="0">
                <a:solidFill>
                  <a:schemeClr val="bg1"/>
                </a:solidFill>
              </a:rPr>
              <a:t>5) Pendekatan spiral</a:t>
            </a:r>
            <a:br>
              <a:rPr lang="sv-SE" b="1" dirty="0" smtClean="0">
                <a:solidFill>
                  <a:schemeClr val="bg1"/>
                </a:solidFill>
              </a:rPr>
            </a:br>
            <a:r>
              <a:rPr lang="sv-SE" b="1" dirty="0" smtClean="0">
                <a:solidFill>
                  <a:schemeClr val="bg1"/>
                </a:solidFill>
              </a:rPr>
              <a:t>6) Pendekatan lintas materi</a:t>
            </a:r>
            <a:br>
              <a:rPr lang="sv-SE" b="1" dirty="0" smtClean="0">
                <a:solidFill>
                  <a:schemeClr val="bg1"/>
                </a:solidFill>
              </a:rPr>
            </a:br>
            <a:r>
              <a:rPr lang="sv-SE" b="1" dirty="0" smtClean="0">
                <a:solidFill>
                  <a:schemeClr val="bg1"/>
                </a:solidFill>
              </a:rPr>
              <a:t>7) Pendekatan </a:t>
            </a:r>
            <a:r>
              <a:rPr lang="sv-SE" b="1" i="1" dirty="0" smtClean="0">
                <a:solidFill>
                  <a:schemeClr val="bg1"/>
                </a:solidFill>
              </a:rPr>
              <a:t>whole language</a:t>
            </a:r>
            <a:endParaRPr lang="id-ID" b="1" i="1" dirty="0">
              <a:solidFill>
                <a:schemeClr val="bg1"/>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TotalTime>
  <Words>1148</Words>
  <Application>Microsoft Office PowerPoint</Application>
  <PresentationFormat>On-screen Show (4:3)</PresentationFormat>
  <Paragraphs>246</Paragraphs>
  <Slides>35</Slides>
  <Notes>0</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Office Theme</vt:lpstr>
      <vt:lpstr>PENDEKATAN DALAM BELAJAR BAHASA</vt:lpstr>
      <vt:lpstr>PENDAHULUAN</vt:lpstr>
      <vt:lpstr>Slide 3</vt:lpstr>
      <vt:lpstr>Slide 4</vt:lpstr>
      <vt:lpstr>Perhatikan bagan berikut!</vt:lpstr>
      <vt:lpstr>Slide 6</vt:lpstr>
      <vt:lpstr>Slide 7</vt:lpstr>
      <vt:lpstr>JENIS-JENIS PENDEKATAN</vt:lpstr>
      <vt:lpstr>Pendekatan pada pengajaran Bahasa Indonesia :</vt:lpstr>
      <vt:lpstr>1. Pendekatan Tujuan</vt:lpstr>
      <vt:lpstr>Lanjutan...</vt:lpstr>
      <vt:lpstr>2. Pendekatan Struktural</vt:lpstr>
      <vt:lpstr>3. Pendekatan Keterampilan Proses</vt:lpstr>
      <vt:lpstr>Pendekatan ini merupakan pemberian/penumbuhan kemampuan-kemampuan dasar untuk memperoleh pengetahuan, pengalaman, dan kemampuan yang meliputi beberapa kemampuan seperti:</vt:lpstr>
      <vt:lpstr>4. Pendekatan Whole Language</vt:lpstr>
      <vt:lpstr>Lanjutan...</vt:lpstr>
      <vt:lpstr>Lanjutan...</vt:lpstr>
      <vt:lpstr>IS-TI-RA-HAT......</vt:lpstr>
      <vt:lpstr>Lanjutan...</vt:lpstr>
      <vt:lpstr>Lanjutan...</vt:lpstr>
      <vt:lpstr>Lanjutan...</vt:lpstr>
      <vt:lpstr>Lanjutan...</vt:lpstr>
      <vt:lpstr>Lanjutan...</vt:lpstr>
      <vt:lpstr>Lanjutan...</vt:lpstr>
      <vt:lpstr>Lanjutan...</vt:lpstr>
      <vt:lpstr>Lanjutan...</vt:lpstr>
      <vt:lpstr>Lanjutan...</vt:lpstr>
      <vt:lpstr>Lanjutan...</vt:lpstr>
      <vt:lpstr>Lanjutan...</vt:lpstr>
      <vt:lpstr>Lanjutan...</vt:lpstr>
      <vt:lpstr>Lanjutan...</vt:lpstr>
      <vt:lpstr>Lanjutan...</vt:lpstr>
      <vt:lpstr>Lanjutan...</vt:lpstr>
      <vt:lpstr>Lanjutan...</vt:lpstr>
      <vt:lpstr>Slide 35</vt:lpstr>
    </vt:vector>
  </TitlesOfParts>
  <Company>Deftones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PENDEKATAN DALAM BELAJAR BAHASA</dc:title>
  <dc:creator>HEWLET PACKARD</dc:creator>
  <cp:lastModifiedBy>Win 7</cp:lastModifiedBy>
  <cp:revision>50</cp:revision>
  <dcterms:created xsi:type="dcterms:W3CDTF">1980-01-16T06:13:52Z</dcterms:created>
  <dcterms:modified xsi:type="dcterms:W3CDTF">2016-11-24T13:21:00Z</dcterms:modified>
</cp:coreProperties>
</file>