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8B9EBBA-996F-894A-B54A-D6246ED52CEA}" type="datetimeFigureOut">
              <a:rPr lang="en-US" smtClean="0"/>
              <a:pPr/>
              <a:t>10/2/2023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283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855274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B482E8-6E0E-1B4F-B1FD-C69DB9E858D9}" type="datetimeFigureOut">
              <a:rPr lang="en-US" smtClean="0"/>
              <a:pPr/>
              <a:t>10/2/2023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73478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B482E8-6E0E-1B4F-B1FD-C69DB9E858D9}" type="datetimeFigureOut">
              <a:rPr lang="en-US" smtClean="0"/>
              <a:pPr/>
              <a:t>10/2/2023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242750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9B482E8-6E0E-1B4F-B1FD-C69DB9E858D9}" type="datetimeFigureOut">
              <a:rPr lang="en-US" smtClean="0"/>
              <a:pPr/>
              <a:t>10/2/2023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51711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97979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96897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6100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D62726E-379B-B349-9EED-81ED093FA806}" type="datetimeFigureOut">
              <a:rPr lang="en-US" smtClean="0"/>
              <a:pPr/>
              <a:t>10/2/2023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550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120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FA1846-DA80-1C48-A609-854EA85C59AD}" type="datetimeFigureOut">
              <a:rPr lang="en-US" smtClean="0"/>
              <a:pPr/>
              <a:t>10/2/2023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0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061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827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487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451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91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34441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B482E8-6E0E-1B4F-B1FD-C69DB9E858D9}" type="datetimeFigureOut">
              <a:rPr lang="en-US" smtClean="0"/>
              <a:pPr/>
              <a:t>10/2/2023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77132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23659C-A4CC-4AE1-B6BA-176F6D7E02A3}"/>
              </a:ext>
            </a:extLst>
          </p:cNvPr>
          <p:cNvPicPr>
            <a:picLocks noChangeAspect="1"/>
          </p:cNvPicPr>
          <p:nvPr/>
        </p:nvPicPr>
        <p:blipFill>
          <a:blip r:embed="rId2"/>
          <a:stretch>
            <a:fillRect/>
          </a:stretch>
        </p:blipFill>
        <p:spPr>
          <a:xfrm>
            <a:off x="0" y="1853492"/>
            <a:ext cx="12192000" cy="5058295"/>
          </a:xfrm>
          <a:prstGeom prst="rect">
            <a:avLst/>
          </a:prstGeom>
        </p:spPr>
      </p:pic>
      <p:sp>
        <p:nvSpPr>
          <p:cNvPr id="3" name="Subtitle 2">
            <a:extLst>
              <a:ext uri="{FF2B5EF4-FFF2-40B4-BE49-F238E27FC236}">
                <a16:creationId xmlns:a16="http://schemas.microsoft.com/office/drawing/2014/main" id="{F83102A3-F5F1-4F68-806C-B961620DDA38}"/>
              </a:ext>
            </a:extLst>
          </p:cNvPr>
          <p:cNvSpPr>
            <a:spLocks noGrp="1"/>
          </p:cNvSpPr>
          <p:nvPr>
            <p:ph type="subTitle" idx="1"/>
          </p:nvPr>
        </p:nvSpPr>
        <p:spPr>
          <a:xfrm>
            <a:off x="8529051" y="6473888"/>
            <a:ext cx="3899647" cy="685800"/>
          </a:xfrm>
        </p:spPr>
        <p: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ID"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Dedi Saputra, </a:t>
            </a:r>
            <a:r>
              <a:rPr kumimoji="0" lang="en-ID"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S.Pd</a:t>
            </a:r>
            <a:r>
              <a:rPr kumimoji="0" lang="en-ID"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ID"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M.Pd</a:t>
            </a:r>
            <a:endParaRPr kumimoji="0" lang="en-ID"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en-ID" dirty="0"/>
          </a:p>
        </p:txBody>
      </p:sp>
      <p:pic>
        <p:nvPicPr>
          <p:cNvPr id="4" name="Picture 3">
            <a:extLst>
              <a:ext uri="{FF2B5EF4-FFF2-40B4-BE49-F238E27FC236}">
                <a16:creationId xmlns:a16="http://schemas.microsoft.com/office/drawing/2014/main" id="{807D68E4-25A8-4B6D-940F-C6C53A63971A}"/>
              </a:ext>
            </a:extLst>
          </p:cNvPr>
          <p:cNvPicPr>
            <a:picLocks noChangeAspect="1"/>
          </p:cNvPicPr>
          <p:nvPr/>
        </p:nvPicPr>
        <p:blipFill>
          <a:blip r:embed="rId3"/>
          <a:stretch>
            <a:fillRect/>
          </a:stretch>
        </p:blipFill>
        <p:spPr>
          <a:xfrm>
            <a:off x="4888734" y="411547"/>
            <a:ext cx="1822862" cy="1390008"/>
          </a:xfrm>
          <a:prstGeom prst="rect">
            <a:avLst/>
          </a:prstGeom>
        </p:spPr>
      </p:pic>
      <p:pic>
        <p:nvPicPr>
          <p:cNvPr id="5" name="Picture 4">
            <a:extLst>
              <a:ext uri="{FF2B5EF4-FFF2-40B4-BE49-F238E27FC236}">
                <a16:creationId xmlns:a16="http://schemas.microsoft.com/office/drawing/2014/main" id="{8C7C0305-F1D3-4E35-98E0-4E0D1F9E71BD}"/>
              </a:ext>
            </a:extLst>
          </p:cNvPr>
          <p:cNvPicPr>
            <a:picLocks noChangeAspect="1"/>
          </p:cNvPicPr>
          <p:nvPr/>
        </p:nvPicPr>
        <p:blipFill>
          <a:blip r:embed="rId4"/>
          <a:stretch>
            <a:fillRect/>
          </a:stretch>
        </p:blipFill>
        <p:spPr>
          <a:xfrm>
            <a:off x="6711596" y="415793"/>
            <a:ext cx="2139881" cy="1383912"/>
          </a:xfrm>
          <a:prstGeom prst="rect">
            <a:avLst/>
          </a:prstGeom>
        </p:spPr>
      </p:pic>
      <p:pic>
        <p:nvPicPr>
          <p:cNvPr id="6" name="Picture 5">
            <a:extLst>
              <a:ext uri="{FF2B5EF4-FFF2-40B4-BE49-F238E27FC236}">
                <a16:creationId xmlns:a16="http://schemas.microsoft.com/office/drawing/2014/main" id="{0A91C27F-FDFD-443E-8433-0B1681A6F2E2}"/>
              </a:ext>
            </a:extLst>
          </p:cNvPr>
          <p:cNvPicPr>
            <a:picLocks noChangeAspect="1"/>
          </p:cNvPicPr>
          <p:nvPr/>
        </p:nvPicPr>
        <p:blipFill>
          <a:blip r:embed="rId5"/>
          <a:stretch>
            <a:fillRect/>
          </a:stretch>
        </p:blipFill>
        <p:spPr>
          <a:xfrm>
            <a:off x="8765751" y="384112"/>
            <a:ext cx="3426249" cy="1444877"/>
          </a:xfrm>
          <a:prstGeom prst="rect">
            <a:avLst/>
          </a:prstGeom>
        </p:spPr>
      </p:pic>
    </p:spTree>
    <p:extLst>
      <p:ext uri="{BB962C8B-B14F-4D97-AF65-F5344CB8AC3E}">
        <p14:creationId xmlns:p14="http://schemas.microsoft.com/office/powerpoint/2010/main" val="463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0099-C327-48D3-9395-B9A63C8186BB}"/>
              </a:ext>
            </a:extLst>
          </p:cNvPr>
          <p:cNvSpPr>
            <a:spLocks noGrp="1"/>
          </p:cNvSpPr>
          <p:nvPr>
            <p:ph type="title"/>
          </p:nvPr>
        </p:nvSpPr>
        <p:spPr>
          <a:xfrm>
            <a:off x="309282" y="764373"/>
            <a:ext cx="11196918" cy="1293028"/>
          </a:xfrm>
        </p:spPr>
        <p:txBody>
          <a:bodyPr>
            <a:normAutofit fontScale="90000"/>
          </a:bodyPr>
          <a:lstStyle/>
          <a:p>
            <a:pPr marL="922020" marR="824865" indent="-345440">
              <a:spcBef>
                <a:spcPts val="15"/>
              </a:spcBef>
              <a:spcAft>
                <a:spcPts val="0"/>
              </a:spcAft>
            </a:pPr>
            <a:r>
              <a:rPr lang="id-ID" sz="4000" b="1" kern="0" dirty="0">
                <a:solidFill>
                  <a:srgbClr val="00B0F0"/>
                </a:solidFill>
                <a:effectLst/>
                <a:latin typeface="Arial Narrow" panose="020B0606020202030204" pitchFamily="34" charset="0"/>
                <a:ea typeface="Arial" panose="020B0604020202020204" pitchFamily="34" charset="0"/>
                <a:cs typeface="Arial" panose="020B0604020202020204" pitchFamily="34" charset="0"/>
              </a:rPr>
              <a:t>PERTEMUAN</a:t>
            </a:r>
            <a:r>
              <a:rPr lang="id-ID" sz="4000" b="1" kern="0" spc="-15" dirty="0">
                <a:solidFill>
                  <a:srgbClr val="00B0F0"/>
                </a:solidFill>
                <a:effectLst/>
                <a:latin typeface="Arial Narrow" panose="020B0606020202030204" pitchFamily="34" charset="0"/>
                <a:ea typeface="Arial" panose="020B0604020202020204" pitchFamily="34" charset="0"/>
                <a:cs typeface="Arial" panose="020B0604020202020204" pitchFamily="34" charset="0"/>
              </a:rPr>
              <a:t> </a:t>
            </a:r>
            <a:r>
              <a:rPr lang="id-ID" sz="4000" b="1" kern="0" dirty="0">
                <a:solidFill>
                  <a:srgbClr val="00B0F0"/>
                </a:solidFill>
                <a:effectLst/>
                <a:latin typeface="Arial Narrow" panose="020B0606020202030204" pitchFamily="34" charset="0"/>
                <a:ea typeface="Arial" panose="020B0604020202020204" pitchFamily="34" charset="0"/>
                <a:cs typeface="Arial" panose="020B0604020202020204" pitchFamily="34" charset="0"/>
              </a:rPr>
              <a:t>III</a:t>
            </a:r>
            <a:br>
              <a:rPr lang="en-ID" sz="4000" b="1" kern="0" dirty="0">
                <a:effectLst/>
                <a:latin typeface="Arial" panose="020B0604020202020204" pitchFamily="34" charset="0"/>
                <a:ea typeface="Arial" panose="020B0604020202020204" pitchFamily="34" charset="0"/>
              </a:rPr>
            </a:br>
            <a:r>
              <a:rPr lang="id-ID" sz="4000" b="1" dirty="0">
                <a:effectLst/>
                <a:latin typeface="Arial Narrow" panose="020B0606020202030204" pitchFamily="34" charset="0"/>
                <a:ea typeface="Arial MT"/>
                <a:cs typeface="Arial" panose="020B0604020202020204" pitchFamily="34" charset="0"/>
              </a:rPr>
              <a:t>KECEPATAN, AKSELERASI DAN KELAJUAN </a:t>
            </a:r>
            <a:r>
              <a:rPr lang="id-ID" sz="4000" b="1" i="1" dirty="0">
                <a:effectLst/>
                <a:latin typeface="Arial Narrow" panose="020B0606020202030204" pitchFamily="34" charset="0"/>
                <a:ea typeface="Arial MT"/>
                <a:cs typeface="Arial" panose="020B0604020202020204" pitchFamily="34" charset="0"/>
              </a:rPr>
              <a:t>(VELOCITY)</a:t>
            </a:r>
            <a:br>
              <a:rPr lang="en-ID" sz="4000" dirty="0">
                <a:effectLst/>
                <a:latin typeface="Arial MT"/>
                <a:ea typeface="Arial MT"/>
                <a:cs typeface="Arial MT"/>
              </a:rPr>
            </a:br>
            <a:endParaRPr lang="en-ID" dirty="0"/>
          </a:p>
        </p:txBody>
      </p:sp>
      <p:sp>
        <p:nvSpPr>
          <p:cNvPr id="3" name="Content Placeholder 2">
            <a:extLst>
              <a:ext uri="{FF2B5EF4-FFF2-40B4-BE49-F238E27FC236}">
                <a16:creationId xmlns:a16="http://schemas.microsoft.com/office/drawing/2014/main" id="{A4C10ECA-DC9C-426D-9F10-7870526899E0}"/>
              </a:ext>
            </a:extLst>
          </p:cNvPr>
          <p:cNvSpPr>
            <a:spLocks noGrp="1"/>
          </p:cNvSpPr>
          <p:nvPr>
            <p:ph idx="1"/>
          </p:nvPr>
        </p:nvSpPr>
        <p:spPr/>
        <p:txBody>
          <a:bodyPr/>
          <a:lstStyle/>
          <a:p>
            <a:pPr marL="342900" lvl="0" indent="-342900">
              <a:lnSpc>
                <a:spcPct val="150000"/>
              </a:lnSpc>
              <a:spcBef>
                <a:spcPts val="460"/>
              </a:spcBef>
              <a:buSzPts val="1200"/>
              <a:buFont typeface="Arial" panose="020B0604020202020204" pitchFamily="34" charset="0"/>
              <a:buAutoNum type="alphaUcPeriod"/>
              <a:tabLst>
                <a:tab pos="700405" algn="l"/>
                <a:tab pos="701040" algn="l"/>
              </a:tabLst>
            </a:pPr>
            <a:r>
              <a:rPr lang="id-ID" sz="2400" b="1" kern="0" spc="-30" dirty="0">
                <a:effectLst/>
                <a:latin typeface="Arial Narrow" panose="020B0606020202030204" pitchFamily="34" charset="0"/>
                <a:ea typeface="Arial" panose="020B0604020202020204" pitchFamily="34" charset="0"/>
                <a:cs typeface="Arial" panose="020B0604020202020204" pitchFamily="34" charset="0"/>
              </a:rPr>
              <a:t>Kecepatan, Akselerasi dan Kelajuan </a:t>
            </a:r>
            <a:endParaRPr lang="en-ID" sz="2400" b="1" kern="0" spc="-30" dirty="0">
              <a:effectLst/>
              <a:latin typeface="Arial" panose="020B0604020202020204" pitchFamily="34" charset="0"/>
              <a:ea typeface="Arial" panose="020B0604020202020204" pitchFamily="34" charset="0"/>
            </a:endParaRPr>
          </a:p>
          <a:p>
            <a:pPr algn="just"/>
            <a:r>
              <a:rPr lang="id-ID" sz="2400" dirty="0">
                <a:effectLst/>
                <a:latin typeface="Arial Narrow" panose="020B0606020202030204" pitchFamily="34" charset="0"/>
                <a:ea typeface="Arial MT"/>
                <a:cs typeface="Arial" panose="020B0604020202020204" pitchFamily="34" charset="0"/>
              </a:rPr>
              <a:t>Dalam menggambarkan kedua pelompat bungee di atas, dapat dipelajari akselerasi ketika mereka jatuh ke bumi. Pemahaman terhadapperbedaan antara kecepatan dan akselerasi, dan kemudian berkenalan dengan istilah kelajuan—suatu istilah akan sering ditemukan dalam bahan pelatihan ini. Guru akan dapat menghitung kecepatan lari seorang sprinter. Contoh: Jika seorang sprinter berlari sepanjang 100 m dalam 10 detik, kita tahu bahwa atlet itu telah berlari menempuh jarak (100 m) dalam aktu tertentu (10 detik). Dari informasi ini Anda dapat menggunakan istilah rata-rata kecepatan, yaitu 35 km/jam atau 10.9 yard per detik. 35 km/jam adalah kecepatan rata-rata lari sepanjang 100 m. </a:t>
            </a:r>
            <a:endParaRPr lang="en-ID" dirty="0"/>
          </a:p>
        </p:txBody>
      </p:sp>
      <p:pic>
        <p:nvPicPr>
          <p:cNvPr id="4" name="Picture 3">
            <a:extLst>
              <a:ext uri="{FF2B5EF4-FFF2-40B4-BE49-F238E27FC236}">
                <a16:creationId xmlns:a16="http://schemas.microsoft.com/office/drawing/2014/main" id="{9722D621-1901-4EA2-AA00-CC7EF611B5E1}"/>
              </a:ext>
            </a:extLst>
          </p:cNvPr>
          <p:cNvPicPr>
            <a:picLocks noChangeAspect="1"/>
          </p:cNvPicPr>
          <p:nvPr/>
        </p:nvPicPr>
        <p:blipFill>
          <a:blip r:embed="rId2"/>
          <a:stretch>
            <a:fillRect/>
          </a:stretch>
        </p:blipFill>
        <p:spPr>
          <a:xfrm>
            <a:off x="5514415" y="1410887"/>
            <a:ext cx="2857500" cy="1600200"/>
          </a:xfrm>
          <a:prstGeom prst="rect">
            <a:avLst/>
          </a:prstGeom>
        </p:spPr>
      </p:pic>
    </p:spTree>
    <p:extLst>
      <p:ext uri="{BB962C8B-B14F-4D97-AF65-F5344CB8AC3E}">
        <p14:creationId xmlns:p14="http://schemas.microsoft.com/office/powerpoint/2010/main" val="71874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15A6-BD8C-4F47-B929-2ABF51A1751D}"/>
              </a:ext>
            </a:extLst>
          </p:cNvPr>
          <p:cNvSpPr>
            <a:spLocks noGrp="1"/>
          </p:cNvSpPr>
          <p:nvPr>
            <p:ph type="title"/>
          </p:nvPr>
        </p:nvSpPr>
        <p:spPr/>
        <p:txBody>
          <a:bodyPr>
            <a:normAutofit fontScale="90000"/>
          </a:bodyPr>
          <a:lstStyle/>
          <a:p>
            <a:pPr marL="342900" lvl="0" indent="-342900">
              <a:lnSpc>
                <a:spcPct val="150000"/>
              </a:lnSpc>
              <a:spcBef>
                <a:spcPts val="460"/>
              </a:spcBef>
            </a:pPr>
            <a:r>
              <a:rPr lang="id-ID" sz="4000" b="1" kern="0" spc="-30" dirty="0">
                <a:effectLst/>
                <a:latin typeface="Arial Narrow" panose="020B0606020202030204" pitchFamily="34" charset="0"/>
                <a:ea typeface="Arial" panose="020B0604020202020204" pitchFamily="34" charset="0"/>
                <a:cs typeface="Arial" panose="020B0604020202020204" pitchFamily="34" charset="0"/>
              </a:rPr>
              <a:t>Daya Tarik Bumi Mempengaruhi Penampilan</a:t>
            </a:r>
            <a:r>
              <a:rPr lang="id-ID" sz="4000" b="0" kern="0" spc="-30" dirty="0">
                <a:effectLst/>
                <a:latin typeface="Arial Narrow" panose="020B0606020202030204" pitchFamily="34" charset="0"/>
                <a:ea typeface="Arial" panose="020B0604020202020204" pitchFamily="34" charset="0"/>
                <a:cs typeface="Arial" panose="020B0604020202020204" pitchFamily="34" charset="0"/>
              </a:rPr>
              <a:t> </a:t>
            </a:r>
            <a:br>
              <a:rPr lang="en-ID" sz="4000" b="1" kern="0" spc="-30" dirty="0">
                <a:effectLst/>
                <a:latin typeface="Arial" panose="020B0604020202020204" pitchFamily="34" charset="0"/>
                <a:ea typeface="Arial" panose="020B0604020202020204" pitchFamily="34" charset="0"/>
              </a:rPr>
            </a:br>
            <a:endParaRPr lang="en-ID" dirty="0"/>
          </a:p>
        </p:txBody>
      </p:sp>
      <p:pic>
        <p:nvPicPr>
          <p:cNvPr id="7" name="Picture 6">
            <a:extLst>
              <a:ext uri="{FF2B5EF4-FFF2-40B4-BE49-F238E27FC236}">
                <a16:creationId xmlns:a16="http://schemas.microsoft.com/office/drawing/2014/main" id="{D7A9B764-AF53-4CC8-85FD-DC24D91EFFE4}"/>
              </a:ext>
            </a:extLst>
          </p:cNvPr>
          <p:cNvPicPr>
            <a:picLocks noChangeAspect="1"/>
          </p:cNvPicPr>
          <p:nvPr/>
        </p:nvPicPr>
        <p:blipFill>
          <a:blip r:embed="rId2"/>
          <a:stretch>
            <a:fillRect/>
          </a:stretch>
        </p:blipFill>
        <p:spPr>
          <a:xfrm>
            <a:off x="1062319" y="4233516"/>
            <a:ext cx="4531657" cy="2621484"/>
          </a:xfrm>
          <a:prstGeom prst="rect">
            <a:avLst/>
          </a:prstGeom>
        </p:spPr>
      </p:pic>
      <p:sp>
        <p:nvSpPr>
          <p:cNvPr id="11" name="Content Placeholder 10">
            <a:extLst>
              <a:ext uri="{FF2B5EF4-FFF2-40B4-BE49-F238E27FC236}">
                <a16:creationId xmlns:a16="http://schemas.microsoft.com/office/drawing/2014/main" id="{E69AC59C-4D39-4CE1-AFDD-4D972E5D40CF}"/>
              </a:ext>
            </a:extLst>
          </p:cNvPr>
          <p:cNvSpPr>
            <a:spLocks noGrp="1"/>
          </p:cNvSpPr>
          <p:nvPr>
            <p:ph idx="1"/>
          </p:nvPr>
        </p:nvSpPr>
        <p:spPr>
          <a:xfrm>
            <a:off x="685800" y="2167666"/>
            <a:ext cx="10820400" cy="4024125"/>
          </a:xfrm>
        </p:spPr>
        <p:txBody>
          <a:bodyPr/>
          <a:lstStyle/>
          <a:p>
            <a:r>
              <a:rPr lang="id-ID" sz="2400" dirty="0">
                <a:effectLst/>
                <a:latin typeface="Arial Narrow" panose="020B0606020202030204" pitchFamily="34" charset="0"/>
                <a:ea typeface="Arial MT"/>
                <a:cs typeface="Arial" panose="020B0604020202020204" pitchFamily="34" charset="0"/>
              </a:rPr>
              <a:t>Pada bagian awal dari dari bahasan ini, kita coba mendiskusikan bagaimana daya tarik bumi mempunyai pengaruh yang berbeda-beda. Bagaimana perbedaan daya tarik bumi ini mempengaruhi penampilan olahraga? Atlet yang bertanding di Olimpiade 1968 yang berlangsung di Mexico City, di mana tempatnya merupakan dataran tinggi dan dekat ke khatulistiwa, pasti akan mengalami tarikan bumi yang lebih ringan daripada atlet yang bertanding di Olimpiade 1952 yang berlangsung di Helsinki atau Olimpiade 1980 di Moskow.</a:t>
            </a:r>
            <a:endParaRPr lang="en-ID" dirty="0"/>
          </a:p>
        </p:txBody>
      </p:sp>
    </p:spTree>
    <p:extLst>
      <p:ext uri="{BB962C8B-B14F-4D97-AF65-F5344CB8AC3E}">
        <p14:creationId xmlns:p14="http://schemas.microsoft.com/office/powerpoint/2010/main" val="1307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5529-B5C5-4453-B70F-67737A308076}"/>
              </a:ext>
            </a:extLst>
          </p:cNvPr>
          <p:cNvSpPr>
            <a:spLocks noGrp="1"/>
          </p:cNvSpPr>
          <p:nvPr>
            <p:ph type="title"/>
          </p:nvPr>
        </p:nvSpPr>
        <p:spPr/>
        <p:txBody>
          <a:bodyPr>
            <a:normAutofit fontScale="90000"/>
          </a:bodyPr>
          <a:lstStyle/>
          <a:p>
            <a:pPr marL="342900" lvl="0" indent="-342900">
              <a:lnSpc>
                <a:spcPct val="150000"/>
              </a:lnSpc>
              <a:spcBef>
                <a:spcPts val="460"/>
              </a:spcBef>
            </a:pPr>
            <a:r>
              <a:rPr lang="id-ID" sz="4000" b="1" kern="0" spc="-30" dirty="0">
                <a:effectLst/>
                <a:latin typeface="Arial Narrow" panose="020B0606020202030204" pitchFamily="34" charset="0"/>
                <a:ea typeface="Arial" panose="020B0604020202020204" pitchFamily="34" charset="0"/>
                <a:cs typeface="Arial" panose="020B0604020202020204" pitchFamily="34" charset="0"/>
              </a:rPr>
              <a:t>Titik Berat Tubuh</a:t>
            </a:r>
            <a:r>
              <a:rPr lang="id-ID" sz="4000" b="0" kern="0" spc="-30" dirty="0">
                <a:effectLst/>
                <a:latin typeface="Arial Narrow" panose="020B0606020202030204" pitchFamily="34" charset="0"/>
                <a:ea typeface="Arial" panose="020B0604020202020204" pitchFamily="34" charset="0"/>
                <a:cs typeface="Arial" panose="020B0604020202020204" pitchFamily="34" charset="0"/>
              </a:rPr>
              <a:t> </a:t>
            </a:r>
            <a:br>
              <a:rPr lang="en-ID" sz="4000" b="1" kern="0" spc="-30" dirty="0">
                <a:effectLst/>
                <a:latin typeface="Arial" panose="020B0604020202020204" pitchFamily="34" charset="0"/>
                <a:ea typeface="Arial" panose="020B0604020202020204" pitchFamily="34" charset="0"/>
              </a:rPr>
            </a:br>
            <a:endParaRPr lang="en-ID" dirty="0"/>
          </a:p>
        </p:txBody>
      </p:sp>
      <p:sp>
        <p:nvSpPr>
          <p:cNvPr id="3" name="Content Placeholder 2">
            <a:extLst>
              <a:ext uri="{FF2B5EF4-FFF2-40B4-BE49-F238E27FC236}">
                <a16:creationId xmlns:a16="http://schemas.microsoft.com/office/drawing/2014/main" id="{96450647-9E8E-443F-B566-B99BF4BF74DD}"/>
              </a:ext>
            </a:extLst>
          </p:cNvPr>
          <p:cNvSpPr>
            <a:spLocks noGrp="1"/>
          </p:cNvSpPr>
          <p:nvPr>
            <p:ph idx="1"/>
          </p:nvPr>
        </p:nvSpPr>
        <p:spPr/>
        <p:txBody>
          <a:bodyPr/>
          <a:lstStyle/>
          <a:p>
            <a:pPr algn="just"/>
            <a:r>
              <a:rPr lang="id-ID" sz="2400" dirty="0">
                <a:effectLst/>
                <a:latin typeface="Arial Narrow" panose="020B0606020202030204" pitchFamily="34" charset="0"/>
                <a:ea typeface="Arial MT"/>
                <a:cs typeface="Arial" panose="020B0604020202020204" pitchFamily="34" charset="0"/>
              </a:rPr>
              <a:t>Tarikan gravitasi bumi merupakan salah satu daya penentang terbesar yang ditemui para atlet. Untuk melayang di udara setinggi mungkin, memelihara keseimbangan tubuh, melempar jauh, semuanya memerlukan pemahaman tentang bagaimana daya tarik ini bekerja. Daya tarik bumi menarik tubuh atlet dengan berfokus pada titik berat tubuhnya. </a:t>
            </a:r>
            <a:endParaRPr lang="en-ID" dirty="0"/>
          </a:p>
        </p:txBody>
      </p:sp>
      <p:pic>
        <p:nvPicPr>
          <p:cNvPr id="4" name="Picture 3">
            <a:extLst>
              <a:ext uri="{FF2B5EF4-FFF2-40B4-BE49-F238E27FC236}">
                <a16:creationId xmlns:a16="http://schemas.microsoft.com/office/drawing/2014/main" id="{7379CEB7-4A45-4000-AC0E-5566BF213C48}"/>
              </a:ext>
            </a:extLst>
          </p:cNvPr>
          <p:cNvPicPr>
            <a:picLocks noChangeAspect="1"/>
          </p:cNvPicPr>
          <p:nvPr/>
        </p:nvPicPr>
        <p:blipFill>
          <a:blip r:embed="rId2"/>
          <a:stretch>
            <a:fillRect/>
          </a:stretch>
        </p:blipFill>
        <p:spPr>
          <a:xfrm>
            <a:off x="4426980" y="3747347"/>
            <a:ext cx="2773920" cy="1810669"/>
          </a:xfrm>
          <a:prstGeom prst="rect">
            <a:avLst/>
          </a:prstGeom>
        </p:spPr>
      </p:pic>
    </p:spTree>
    <p:extLst>
      <p:ext uri="{BB962C8B-B14F-4D97-AF65-F5344CB8AC3E}">
        <p14:creationId xmlns:p14="http://schemas.microsoft.com/office/powerpoint/2010/main" val="1141018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306A-1ADF-431C-B069-93D9B0AB5B02}"/>
              </a:ext>
            </a:extLst>
          </p:cNvPr>
          <p:cNvSpPr>
            <a:spLocks noGrp="1"/>
          </p:cNvSpPr>
          <p:nvPr>
            <p:ph type="title"/>
          </p:nvPr>
        </p:nvSpPr>
        <p:spPr/>
        <p:txBody>
          <a:bodyPr/>
          <a:lstStyle/>
          <a:p>
            <a:r>
              <a:rPr kumimoji="0" lang="id-ID" sz="3600" b="1" i="0" u="none" strike="noStrike" kern="0" cap="all" spc="-30" normalizeH="0" baseline="0" noProof="0" dirty="0">
                <a:ln>
                  <a:noFill/>
                </a:ln>
                <a:solidFill>
                  <a:prstClr val="black"/>
                </a:solidFill>
                <a:effectLst/>
                <a:uLnTx/>
                <a:uFillTx/>
                <a:latin typeface="Arial Narrow" panose="020B0606020202030204" pitchFamily="34" charset="0"/>
                <a:ea typeface="Arial" panose="020B0604020202020204" pitchFamily="34" charset="0"/>
                <a:cs typeface="Arial" panose="020B0604020202020204" pitchFamily="34" charset="0"/>
              </a:rPr>
              <a:t>Berat Tubuh</a:t>
            </a:r>
            <a:endParaRPr lang="en-ID" dirty="0"/>
          </a:p>
        </p:txBody>
      </p:sp>
      <p:sp>
        <p:nvSpPr>
          <p:cNvPr id="3" name="Content Placeholder 2">
            <a:extLst>
              <a:ext uri="{FF2B5EF4-FFF2-40B4-BE49-F238E27FC236}">
                <a16:creationId xmlns:a16="http://schemas.microsoft.com/office/drawing/2014/main" id="{B6530506-4CC4-4054-84DB-C1A284632044}"/>
              </a:ext>
            </a:extLst>
          </p:cNvPr>
          <p:cNvSpPr>
            <a:spLocks noGrp="1"/>
          </p:cNvSpPr>
          <p:nvPr>
            <p:ph idx="1"/>
          </p:nvPr>
        </p:nvSpPr>
        <p:spPr/>
        <p:txBody>
          <a:bodyPr>
            <a:normAutofit fontScale="70000" lnSpcReduction="20000"/>
          </a:bodyPr>
          <a:lstStyle/>
          <a:p>
            <a:pPr marL="700405" indent="-345440" algn="just">
              <a:lnSpc>
                <a:spcPct val="150000"/>
              </a:lnSpc>
              <a:spcBef>
                <a:spcPts val="355"/>
              </a:spcBef>
              <a:spcAft>
                <a:spcPts val="0"/>
              </a:spcAft>
              <a:tabLst>
                <a:tab pos="630555" algn="r"/>
              </a:tabLst>
            </a:pPr>
            <a:r>
              <a:rPr lang="id-ID" sz="2400" b="0" kern="0" dirty="0">
                <a:effectLst/>
                <a:latin typeface="Arial Narrow" panose="020B0606020202030204" pitchFamily="34" charset="0"/>
                <a:ea typeface="Arial" panose="020B0604020202020204" pitchFamily="34" charset="0"/>
                <a:cs typeface="Arial" panose="020B0604020202020204" pitchFamily="34" charset="0"/>
              </a:rPr>
              <a:t>Seorang atlet yang sedang melayang di udara memiliki titik berat yang sama seperti atlet yang sedang kontak dengan bumi. Gerak tubuh di udara memposisikan kembali titik berat relatif ke gerak tubuh atlet seperti sedang berada di bumi. Di bumi, atlet cenderung melupakan tarikan bumi, sampai ia jatuh kembali ke bumi. Di udara pengaruh tarikan bumi sungguh nyata. Seorang pelompat indah yang menolak ke atas dari papan lompat segera diperlambat oleh tarikan bumi ketika naik dan dipercepat pada saat turun. Seperti dapat diamati, tarikan bumi dalam memperlambat pelompat ketika naik sama besar seperti mempercepat pelompat ketika turun. Ketika seorang atlet di udara, tarikan bumi berkonsentrasi pada titik berat tubuh atlet. Tidak ada bedanya apakah atlet tersebut melakukan atau membuat posisi membulatkan tubuh atau bergerak tak terkontrol dengan gerak lengan dan kaki ke sana kemari. Menggerakkan lengan dan kaki di udara secara terus menerus memang merubah letak titik berat tubuh seperti ketika berada di darat, tetapi bumi tetap mengarahkan tarikannya pada titik berat tubuh atlet. Tarikan bumi ini juga berlaku pada benda yang tidak berubah seperti lembing atau bola. Perbedaannya hanya terletak pada bahwa atlet bisa merubah bentuknya sesuai keinginan di udara, sementara benda lain tetap dalam bentuknya.</a:t>
            </a:r>
            <a:endParaRPr lang="en-ID" sz="2400" b="1" kern="0" dirty="0">
              <a:effectLst/>
              <a:latin typeface="Arial" panose="020B0604020202020204" pitchFamily="34" charset="0"/>
              <a:ea typeface="Arial" panose="020B0604020202020204" pitchFamily="34" charset="0"/>
            </a:endParaRPr>
          </a:p>
          <a:p>
            <a:endParaRPr lang="en-ID" dirty="0"/>
          </a:p>
        </p:txBody>
      </p:sp>
    </p:spTree>
    <p:extLst>
      <p:ext uri="{BB962C8B-B14F-4D97-AF65-F5344CB8AC3E}">
        <p14:creationId xmlns:p14="http://schemas.microsoft.com/office/powerpoint/2010/main" val="266744619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40</TotalTime>
  <Words>497</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MT</vt:lpstr>
      <vt:lpstr>Arial Narrow</vt:lpstr>
      <vt:lpstr>Century Gothic</vt:lpstr>
      <vt:lpstr>Times New Roman</vt:lpstr>
      <vt:lpstr>Vapor Trail</vt:lpstr>
      <vt:lpstr>PowerPoint Presentation</vt:lpstr>
      <vt:lpstr>PERTEMUAN III KECEPATAN, AKSELERASI DAN KELAJUAN (VELOCITY) </vt:lpstr>
      <vt:lpstr>Daya Tarik Bumi Mempengaruhi Penampilan  </vt:lpstr>
      <vt:lpstr>Titik Berat Tubuh  </vt:lpstr>
      <vt:lpstr>Berat Tubuh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Dedi Saputra</dc:creator>
  <cp:lastModifiedBy>Dedi Saputra</cp:lastModifiedBy>
  <cp:revision>4</cp:revision>
  <dcterms:created xsi:type="dcterms:W3CDTF">2023-10-02T15:18:10Z</dcterms:created>
  <dcterms:modified xsi:type="dcterms:W3CDTF">2023-10-02T15:58:58Z</dcterms:modified>
</cp:coreProperties>
</file>