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5" d="100"/>
          <a:sy n="65" d="100"/>
        </p:scale>
        <p:origin x="-144"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99B74F15-46D6-4497-A81E-2171D154B062}"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A59322D-7DC3-4870-BE32-2F39EE16457D}" type="slidenum">
              <a:rPr lang="en-US" smtClean="0"/>
              <a:t>‹#›</a:t>
            </a:fld>
            <a:endParaRPr lang="en-US"/>
          </a:p>
        </p:txBody>
      </p:sp>
    </p:spTree>
    <p:extLst>
      <p:ext uri="{BB962C8B-B14F-4D97-AF65-F5344CB8AC3E}">
        <p14:creationId xmlns:p14="http://schemas.microsoft.com/office/powerpoint/2010/main" val="247050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59"/>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34274" y="2734985"/>
            <a:ext cx="4905732" cy="2759512"/>
          </a:xfrm>
          <a:prstGeom prst="rect">
            <a:avLst/>
          </a:prstGeom>
        </p:spPr>
      </p:pic>
      <p:sp>
        <p:nvSpPr>
          <p:cNvPr id="6" name="Text 1"/>
          <p:cNvSpPr/>
          <p:nvPr/>
        </p:nvSpPr>
        <p:spPr>
          <a:xfrm>
            <a:off x="812840" y="1083112"/>
            <a:ext cx="7859212" cy="3560921"/>
          </a:xfrm>
          <a:prstGeom prst="rect">
            <a:avLst/>
          </a:prstGeom>
          <a:noFill/>
          <a:ln/>
        </p:spPr>
        <p:txBody>
          <a:bodyPr wrap="square" rtlCol="0" anchor="t"/>
          <a:lstStyle/>
          <a:p>
            <a:pPr marL="0" indent="0">
              <a:lnSpc>
                <a:spcPts val="7011"/>
              </a:lnSpc>
              <a:buNone/>
            </a:pPr>
            <a:r>
              <a:rPr lang="en-US" sz="5608" b="1" dirty="0" err="1" smtClean="0">
                <a:solidFill>
                  <a:srgbClr val="F0FCFF"/>
                </a:solidFill>
                <a:latin typeface="Spline Sans" pitchFamily="34" charset="0"/>
                <a:ea typeface="Spline Sans" pitchFamily="34" charset="-122"/>
                <a:cs typeface="Spline Sans" pitchFamily="34" charset="-120"/>
              </a:rPr>
              <a:t>Akuntabilitas</a:t>
            </a:r>
            <a:r>
              <a:rPr lang="en-US" sz="5608" b="1" dirty="0" smtClean="0">
                <a:solidFill>
                  <a:srgbClr val="F0FCFF"/>
                </a:solidFill>
                <a:latin typeface="Spline Sans" pitchFamily="34" charset="0"/>
                <a:ea typeface="Spline Sans" pitchFamily="34" charset="-122"/>
                <a:cs typeface="Spline Sans" pitchFamily="34" charset="-120"/>
              </a:rPr>
              <a:t> </a:t>
            </a:r>
            <a:r>
              <a:rPr lang="en-US" sz="5608" b="1" dirty="0">
                <a:solidFill>
                  <a:srgbClr val="F0FCFF"/>
                </a:solidFill>
                <a:latin typeface="Spline Sans" pitchFamily="34" charset="0"/>
                <a:ea typeface="Spline Sans" pitchFamily="34" charset="-122"/>
                <a:cs typeface="Spline Sans" pitchFamily="34" charset="-120"/>
              </a:rPr>
              <a:t>Kinerja BUMN/BUMD/BUMDes</a:t>
            </a:r>
            <a:endParaRPr lang="en-US" sz="5608" dirty="0"/>
          </a:p>
        </p:txBody>
      </p:sp>
      <p:sp>
        <p:nvSpPr>
          <p:cNvPr id="7" name="Text 2"/>
          <p:cNvSpPr/>
          <p:nvPr/>
        </p:nvSpPr>
        <p:spPr>
          <a:xfrm>
            <a:off x="812840" y="4992410"/>
            <a:ext cx="7518321" cy="1486376"/>
          </a:xfrm>
          <a:prstGeom prst="rect">
            <a:avLst/>
          </a:prstGeom>
          <a:noFill/>
          <a:ln/>
        </p:spPr>
        <p:txBody>
          <a:bodyPr wrap="square" rtlCol="0" anchor="t"/>
          <a:lstStyle/>
          <a:p>
            <a:pPr marL="0" indent="0">
              <a:lnSpc>
                <a:spcPts val="2926"/>
              </a:lnSpc>
              <a:buNone/>
            </a:pPr>
            <a:r>
              <a:rPr lang="en-US" sz="1829" dirty="0">
                <a:solidFill>
                  <a:srgbClr val="E0E4E6"/>
                </a:solidFill>
                <a:latin typeface="Barlow" pitchFamily="34" charset="0"/>
                <a:ea typeface="Barlow" pitchFamily="34" charset="-122"/>
                <a:cs typeface="Barlow" pitchFamily="34" charset="-120"/>
              </a:rPr>
              <a:t>Akuntabilitas kinerja adalah prinsip penting bagi BUMN, BUMD, dan BUMDes untuk memastikan transparansi dan tanggung jawab dalam penggunaan dana publik serta pencapaian tujuan organisasi. Hal ini mendorong perbaikan berkelanjutan dan kepercayaan masyarakat.</a:t>
            </a:r>
            <a:endParaRPr lang="en-US" sz="1829" dirty="0"/>
          </a:p>
        </p:txBody>
      </p:sp>
      <p:sp>
        <p:nvSpPr>
          <p:cNvPr id="8" name="Shape 3"/>
          <p:cNvSpPr/>
          <p:nvPr/>
        </p:nvSpPr>
        <p:spPr>
          <a:xfrm>
            <a:off x="812840" y="6757392"/>
            <a:ext cx="371594" cy="371594"/>
          </a:xfrm>
          <a:prstGeom prst="roundRect">
            <a:avLst>
              <a:gd name="adj" fmla="val 24605041"/>
            </a:avLst>
          </a:prstGeom>
          <a:noFill/>
          <a:ln w="7620">
            <a:solidFill>
              <a:srgbClr val="FFFFFF"/>
            </a:solidFill>
            <a:prstDash val="solid"/>
          </a:ln>
        </p:spPr>
      </p:sp>
      <p:pic>
        <p:nvPicPr>
          <p:cNvPr id="9" name="Image 3" descr="preencoded.png"/>
          <p:cNvPicPr>
            <a:picLocks noChangeAspect="1"/>
          </p:cNvPicPr>
          <p:nvPr/>
        </p:nvPicPr>
        <p:blipFill>
          <a:blip r:embed="rId6"/>
          <a:stretch>
            <a:fillRect/>
          </a:stretch>
        </p:blipFill>
        <p:spPr>
          <a:xfrm>
            <a:off x="820460" y="6765012"/>
            <a:ext cx="356354" cy="356354"/>
          </a:xfrm>
          <a:prstGeom prst="rect">
            <a:avLst/>
          </a:prstGeom>
        </p:spPr>
      </p:pic>
      <p:sp>
        <p:nvSpPr>
          <p:cNvPr id="10" name="Text 4"/>
          <p:cNvSpPr/>
          <p:nvPr/>
        </p:nvSpPr>
        <p:spPr>
          <a:xfrm>
            <a:off x="1300520" y="6740009"/>
            <a:ext cx="2594848" cy="406360"/>
          </a:xfrm>
          <a:prstGeom prst="rect">
            <a:avLst/>
          </a:prstGeom>
          <a:noFill/>
          <a:ln/>
        </p:spPr>
        <p:txBody>
          <a:bodyPr wrap="none" rtlCol="0" anchor="t"/>
          <a:lstStyle/>
          <a:p>
            <a:pPr marL="0" indent="0" algn="l">
              <a:lnSpc>
                <a:spcPts val="3200"/>
              </a:lnSpc>
              <a:buNone/>
            </a:pPr>
            <a:r>
              <a:rPr lang="en-US" sz="2286" b="1" dirty="0" err="1" smtClean="0">
                <a:solidFill>
                  <a:srgbClr val="E0E4E6"/>
                </a:solidFill>
                <a:latin typeface="Barlow" pitchFamily="34" charset="0"/>
                <a:ea typeface="Barlow" pitchFamily="34" charset="-122"/>
                <a:cs typeface="Barlow" pitchFamily="34" charset="-120"/>
              </a:rPr>
              <a:t>Titi</a:t>
            </a:r>
            <a:r>
              <a:rPr lang="en-US" sz="2286" b="1" dirty="0" smtClean="0">
                <a:solidFill>
                  <a:srgbClr val="E0E4E6"/>
                </a:solidFill>
                <a:latin typeface="Barlow" pitchFamily="34" charset="0"/>
                <a:ea typeface="Barlow" pitchFamily="34" charset="-122"/>
                <a:cs typeface="Barlow" pitchFamily="34" charset="-120"/>
              </a:rPr>
              <a:t> </a:t>
            </a:r>
            <a:r>
              <a:rPr lang="en-US" sz="2286" b="1" dirty="0" err="1" smtClean="0">
                <a:solidFill>
                  <a:srgbClr val="E0E4E6"/>
                </a:solidFill>
                <a:latin typeface="Barlow" pitchFamily="34" charset="0"/>
                <a:ea typeface="Barlow" pitchFamily="34" charset="-122"/>
                <a:cs typeface="Barlow" pitchFamily="34" charset="-120"/>
              </a:rPr>
              <a:t>Darmi</a:t>
            </a:r>
            <a:endParaRPr lang="en-US" sz="22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62414" y="608648"/>
            <a:ext cx="4961453" cy="7012305"/>
          </a:xfrm>
          <a:prstGeom prst="rect">
            <a:avLst/>
          </a:prstGeom>
        </p:spPr>
      </p:pic>
      <p:sp>
        <p:nvSpPr>
          <p:cNvPr id="6" name="Text 1"/>
          <p:cNvSpPr/>
          <p:nvPr/>
        </p:nvSpPr>
        <p:spPr>
          <a:xfrm>
            <a:off x="6221135" y="1080730"/>
            <a:ext cx="7674531" cy="1166336"/>
          </a:xfrm>
          <a:prstGeom prst="rect">
            <a:avLst/>
          </a:prstGeom>
          <a:noFill/>
          <a:ln/>
        </p:spPr>
        <p:txBody>
          <a:bodyPr wrap="square" rtlCol="0" anchor="t"/>
          <a:lstStyle/>
          <a:p>
            <a:pPr marL="0" indent="0">
              <a:lnSpc>
                <a:spcPts val="4592"/>
              </a:lnSpc>
              <a:buNone/>
            </a:pPr>
            <a:r>
              <a:rPr lang="en-US" sz="3674" b="1" dirty="0">
                <a:solidFill>
                  <a:srgbClr val="F0FCFF"/>
                </a:solidFill>
                <a:latin typeface="Spline Sans" pitchFamily="34" charset="0"/>
                <a:ea typeface="Spline Sans" pitchFamily="34" charset="-122"/>
                <a:cs typeface="Spline Sans" pitchFamily="34" charset="-120"/>
              </a:rPr>
              <a:t>Prinsip-prinsip Akuntabilitas Kinerja</a:t>
            </a:r>
            <a:endParaRPr lang="en-US" sz="3674" dirty="0"/>
          </a:p>
        </p:txBody>
      </p:sp>
      <p:sp>
        <p:nvSpPr>
          <p:cNvPr id="7" name="Shape 2"/>
          <p:cNvSpPr/>
          <p:nvPr/>
        </p:nvSpPr>
        <p:spPr>
          <a:xfrm>
            <a:off x="6221135" y="2798088"/>
            <a:ext cx="472321" cy="472321"/>
          </a:xfrm>
          <a:prstGeom prst="roundRect">
            <a:avLst>
              <a:gd name="adj" fmla="val 66677"/>
            </a:avLst>
          </a:prstGeom>
          <a:solidFill>
            <a:srgbClr val="0A081B"/>
          </a:solidFill>
          <a:ln w="22860">
            <a:solidFill>
              <a:srgbClr val="16FFBB"/>
            </a:solidFill>
            <a:prstDash val="solid"/>
          </a:ln>
        </p:spPr>
      </p:sp>
      <p:sp>
        <p:nvSpPr>
          <p:cNvPr id="8" name="Text 3"/>
          <p:cNvSpPr/>
          <p:nvPr/>
        </p:nvSpPr>
        <p:spPr>
          <a:xfrm>
            <a:off x="6396752" y="2894290"/>
            <a:ext cx="121087" cy="279916"/>
          </a:xfrm>
          <a:prstGeom prst="rect">
            <a:avLst/>
          </a:prstGeom>
          <a:noFill/>
          <a:ln/>
        </p:spPr>
        <p:txBody>
          <a:bodyPr wrap="none" rtlCol="0" anchor="t"/>
          <a:lstStyle/>
          <a:p>
            <a:pPr marL="0" indent="0" algn="ctr">
              <a:lnSpc>
                <a:spcPts val="2204"/>
              </a:lnSpc>
              <a:buNone/>
            </a:pPr>
            <a:r>
              <a:rPr lang="en-US" sz="2204" b="1" dirty="0">
                <a:solidFill>
                  <a:srgbClr val="E0E4E6"/>
                </a:solidFill>
                <a:latin typeface="Spline Sans" pitchFamily="34" charset="0"/>
                <a:ea typeface="Spline Sans" pitchFamily="34" charset="-122"/>
                <a:cs typeface="Spline Sans" pitchFamily="34" charset="-120"/>
              </a:rPr>
              <a:t>1</a:t>
            </a:r>
            <a:endParaRPr lang="en-US" sz="2204" dirty="0"/>
          </a:p>
        </p:txBody>
      </p:sp>
      <p:sp>
        <p:nvSpPr>
          <p:cNvPr id="9" name="Text 4"/>
          <p:cNvSpPr/>
          <p:nvPr/>
        </p:nvSpPr>
        <p:spPr>
          <a:xfrm>
            <a:off x="6903363" y="2798088"/>
            <a:ext cx="2332792" cy="291465"/>
          </a:xfrm>
          <a:prstGeom prst="rect">
            <a:avLst/>
          </a:prstGeom>
          <a:noFill/>
          <a:ln/>
        </p:spPr>
        <p:txBody>
          <a:bodyPr wrap="none" rtlCol="0" anchor="t"/>
          <a:lstStyle/>
          <a:p>
            <a:pPr marL="0" indent="0">
              <a:lnSpc>
                <a:spcPts val="2296"/>
              </a:lnSpc>
              <a:buNone/>
            </a:pPr>
            <a:r>
              <a:rPr lang="en-US" sz="1837" b="1" dirty="0">
                <a:solidFill>
                  <a:srgbClr val="E0E4E6"/>
                </a:solidFill>
                <a:latin typeface="Spline Sans" pitchFamily="34" charset="0"/>
                <a:ea typeface="Spline Sans" pitchFamily="34" charset="-122"/>
                <a:cs typeface="Spline Sans" pitchFamily="34" charset="-120"/>
              </a:rPr>
              <a:t>Transparansi</a:t>
            </a:r>
            <a:endParaRPr lang="en-US" sz="1837" dirty="0"/>
          </a:p>
        </p:txBody>
      </p:sp>
      <p:sp>
        <p:nvSpPr>
          <p:cNvPr id="10" name="Text 5"/>
          <p:cNvSpPr/>
          <p:nvPr/>
        </p:nvSpPr>
        <p:spPr>
          <a:xfrm>
            <a:off x="6903363" y="3215521"/>
            <a:ext cx="6992303" cy="335756"/>
          </a:xfrm>
          <a:prstGeom prst="rect">
            <a:avLst/>
          </a:prstGeom>
          <a:noFill/>
          <a:ln/>
        </p:spPr>
        <p:txBody>
          <a:bodyPr wrap="none" rtlCol="0" anchor="t"/>
          <a:lstStyle/>
          <a:p>
            <a:pPr marL="0" indent="0">
              <a:lnSpc>
                <a:spcPts val="2645"/>
              </a:lnSpc>
              <a:buNone/>
            </a:pPr>
            <a:r>
              <a:rPr lang="en-US" sz="1653" dirty="0">
                <a:solidFill>
                  <a:srgbClr val="E0E4E6"/>
                </a:solidFill>
                <a:latin typeface="Barlow" pitchFamily="34" charset="0"/>
                <a:ea typeface="Barlow" pitchFamily="34" charset="-122"/>
                <a:cs typeface="Barlow" pitchFamily="34" charset="-120"/>
              </a:rPr>
              <a:t>Keterbukaan informasi terkait proses, hasil, dan dampak kinerja.</a:t>
            </a:r>
            <a:endParaRPr lang="en-US" sz="1653" dirty="0"/>
          </a:p>
        </p:txBody>
      </p:sp>
      <p:sp>
        <p:nvSpPr>
          <p:cNvPr id="11" name="Shape 6"/>
          <p:cNvSpPr/>
          <p:nvPr/>
        </p:nvSpPr>
        <p:spPr>
          <a:xfrm>
            <a:off x="6221135" y="3997285"/>
            <a:ext cx="472321" cy="472321"/>
          </a:xfrm>
          <a:prstGeom prst="roundRect">
            <a:avLst>
              <a:gd name="adj" fmla="val 66677"/>
            </a:avLst>
          </a:prstGeom>
          <a:solidFill>
            <a:srgbClr val="0A081B"/>
          </a:solidFill>
          <a:ln w="22860">
            <a:solidFill>
              <a:srgbClr val="29DDDA"/>
            </a:solidFill>
            <a:prstDash val="solid"/>
          </a:ln>
        </p:spPr>
      </p:sp>
      <p:sp>
        <p:nvSpPr>
          <p:cNvPr id="12" name="Text 7"/>
          <p:cNvSpPr/>
          <p:nvPr/>
        </p:nvSpPr>
        <p:spPr>
          <a:xfrm>
            <a:off x="6379488" y="4093488"/>
            <a:ext cx="155615" cy="279916"/>
          </a:xfrm>
          <a:prstGeom prst="rect">
            <a:avLst/>
          </a:prstGeom>
          <a:noFill/>
          <a:ln/>
        </p:spPr>
        <p:txBody>
          <a:bodyPr wrap="none" rtlCol="0" anchor="t"/>
          <a:lstStyle/>
          <a:p>
            <a:pPr marL="0" indent="0" algn="ctr">
              <a:lnSpc>
                <a:spcPts val="2204"/>
              </a:lnSpc>
              <a:buNone/>
            </a:pPr>
            <a:r>
              <a:rPr lang="en-US" sz="2204" b="1" dirty="0">
                <a:solidFill>
                  <a:srgbClr val="E0E4E6"/>
                </a:solidFill>
                <a:latin typeface="Spline Sans" pitchFamily="34" charset="0"/>
                <a:ea typeface="Spline Sans" pitchFamily="34" charset="-122"/>
                <a:cs typeface="Spline Sans" pitchFamily="34" charset="-120"/>
              </a:rPr>
              <a:t>2</a:t>
            </a:r>
            <a:endParaRPr lang="en-US" sz="2204" dirty="0"/>
          </a:p>
        </p:txBody>
      </p:sp>
      <p:sp>
        <p:nvSpPr>
          <p:cNvPr id="13" name="Text 8"/>
          <p:cNvSpPr/>
          <p:nvPr/>
        </p:nvSpPr>
        <p:spPr>
          <a:xfrm>
            <a:off x="6903363" y="3997285"/>
            <a:ext cx="2332792" cy="291465"/>
          </a:xfrm>
          <a:prstGeom prst="rect">
            <a:avLst/>
          </a:prstGeom>
          <a:noFill/>
          <a:ln/>
        </p:spPr>
        <p:txBody>
          <a:bodyPr wrap="none" rtlCol="0" anchor="t"/>
          <a:lstStyle/>
          <a:p>
            <a:pPr marL="0" indent="0">
              <a:lnSpc>
                <a:spcPts val="2296"/>
              </a:lnSpc>
              <a:buNone/>
            </a:pPr>
            <a:r>
              <a:rPr lang="en-US" sz="1837" b="1" dirty="0">
                <a:solidFill>
                  <a:srgbClr val="E0E4E6"/>
                </a:solidFill>
                <a:latin typeface="Spline Sans" pitchFamily="34" charset="0"/>
                <a:ea typeface="Spline Sans" pitchFamily="34" charset="-122"/>
                <a:cs typeface="Spline Sans" pitchFamily="34" charset="-120"/>
              </a:rPr>
              <a:t>Responsibilitas</a:t>
            </a:r>
            <a:endParaRPr lang="en-US" sz="1837" dirty="0"/>
          </a:p>
        </p:txBody>
      </p:sp>
      <p:sp>
        <p:nvSpPr>
          <p:cNvPr id="14" name="Text 9"/>
          <p:cNvSpPr/>
          <p:nvPr/>
        </p:nvSpPr>
        <p:spPr>
          <a:xfrm>
            <a:off x="6903363" y="4414718"/>
            <a:ext cx="6992303" cy="335756"/>
          </a:xfrm>
          <a:prstGeom prst="rect">
            <a:avLst/>
          </a:prstGeom>
          <a:noFill/>
          <a:ln/>
        </p:spPr>
        <p:txBody>
          <a:bodyPr wrap="none" rtlCol="0" anchor="t"/>
          <a:lstStyle/>
          <a:p>
            <a:pPr marL="0" indent="0">
              <a:lnSpc>
                <a:spcPts val="2645"/>
              </a:lnSpc>
              <a:buNone/>
            </a:pPr>
            <a:r>
              <a:rPr lang="en-US" sz="1653" dirty="0">
                <a:solidFill>
                  <a:srgbClr val="E0E4E6"/>
                </a:solidFill>
                <a:latin typeface="Barlow" pitchFamily="34" charset="0"/>
                <a:ea typeface="Barlow" pitchFamily="34" charset="-122"/>
                <a:cs typeface="Barlow" pitchFamily="34" charset="-120"/>
              </a:rPr>
              <a:t>Pertanggungjawaban atas pelaksanaan tugas dan fungsi organisasi.</a:t>
            </a:r>
            <a:endParaRPr lang="en-US" sz="1653" dirty="0"/>
          </a:p>
        </p:txBody>
      </p:sp>
      <p:sp>
        <p:nvSpPr>
          <p:cNvPr id="15" name="Shape 10"/>
          <p:cNvSpPr/>
          <p:nvPr/>
        </p:nvSpPr>
        <p:spPr>
          <a:xfrm>
            <a:off x="6221135" y="5196483"/>
            <a:ext cx="472321" cy="472321"/>
          </a:xfrm>
          <a:prstGeom prst="roundRect">
            <a:avLst>
              <a:gd name="adj" fmla="val 66677"/>
            </a:avLst>
          </a:prstGeom>
          <a:solidFill>
            <a:srgbClr val="0A081B"/>
          </a:solidFill>
          <a:ln w="22860">
            <a:solidFill>
              <a:srgbClr val="37A7E7"/>
            </a:solidFill>
            <a:prstDash val="solid"/>
          </a:ln>
        </p:spPr>
      </p:sp>
      <p:sp>
        <p:nvSpPr>
          <p:cNvPr id="16" name="Text 11"/>
          <p:cNvSpPr/>
          <p:nvPr/>
        </p:nvSpPr>
        <p:spPr>
          <a:xfrm>
            <a:off x="6375321" y="5292685"/>
            <a:ext cx="163830" cy="279916"/>
          </a:xfrm>
          <a:prstGeom prst="rect">
            <a:avLst/>
          </a:prstGeom>
          <a:noFill/>
          <a:ln/>
        </p:spPr>
        <p:txBody>
          <a:bodyPr wrap="none" rtlCol="0" anchor="t"/>
          <a:lstStyle/>
          <a:p>
            <a:pPr marL="0" indent="0" algn="ctr">
              <a:lnSpc>
                <a:spcPts val="2204"/>
              </a:lnSpc>
              <a:buNone/>
            </a:pPr>
            <a:r>
              <a:rPr lang="en-US" sz="2204" b="1" dirty="0">
                <a:solidFill>
                  <a:srgbClr val="E0E4E6"/>
                </a:solidFill>
                <a:latin typeface="Spline Sans" pitchFamily="34" charset="0"/>
                <a:ea typeface="Spline Sans" pitchFamily="34" charset="-122"/>
                <a:cs typeface="Spline Sans" pitchFamily="34" charset="-120"/>
              </a:rPr>
              <a:t>3</a:t>
            </a:r>
            <a:endParaRPr lang="en-US" sz="2204" dirty="0"/>
          </a:p>
        </p:txBody>
      </p:sp>
      <p:sp>
        <p:nvSpPr>
          <p:cNvPr id="17" name="Text 12"/>
          <p:cNvSpPr/>
          <p:nvPr/>
        </p:nvSpPr>
        <p:spPr>
          <a:xfrm>
            <a:off x="6903363" y="5196483"/>
            <a:ext cx="2332792" cy="291465"/>
          </a:xfrm>
          <a:prstGeom prst="rect">
            <a:avLst/>
          </a:prstGeom>
          <a:noFill/>
          <a:ln/>
        </p:spPr>
        <p:txBody>
          <a:bodyPr wrap="none" rtlCol="0" anchor="t"/>
          <a:lstStyle/>
          <a:p>
            <a:pPr marL="0" indent="0">
              <a:lnSpc>
                <a:spcPts val="2296"/>
              </a:lnSpc>
              <a:buNone/>
            </a:pPr>
            <a:r>
              <a:rPr lang="en-US" sz="1837" b="1" dirty="0">
                <a:solidFill>
                  <a:srgbClr val="E0E4E6"/>
                </a:solidFill>
                <a:latin typeface="Spline Sans" pitchFamily="34" charset="0"/>
                <a:ea typeface="Spline Sans" pitchFamily="34" charset="-122"/>
                <a:cs typeface="Spline Sans" pitchFamily="34" charset="-120"/>
              </a:rPr>
              <a:t>Akurasi</a:t>
            </a:r>
            <a:endParaRPr lang="en-US" sz="1837" dirty="0"/>
          </a:p>
        </p:txBody>
      </p:sp>
      <p:sp>
        <p:nvSpPr>
          <p:cNvPr id="18" name="Text 13"/>
          <p:cNvSpPr/>
          <p:nvPr/>
        </p:nvSpPr>
        <p:spPr>
          <a:xfrm>
            <a:off x="6903363" y="5613916"/>
            <a:ext cx="6992303" cy="335756"/>
          </a:xfrm>
          <a:prstGeom prst="rect">
            <a:avLst/>
          </a:prstGeom>
          <a:noFill/>
          <a:ln/>
        </p:spPr>
        <p:txBody>
          <a:bodyPr wrap="none" rtlCol="0" anchor="t"/>
          <a:lstStyle/>
          <a:p>
            <a:pPr marL="0" indent="0">
              <a:lnSpc>
                <a:spcPts val="2645"/>
              </a:lnSpc>
              <a:buNone/>
            </a:pPr>
            <a:r>
              <a:rPr lang="en-US" sz="1653" dirty="0">
                <a:solidFill>
                  <a:srgbClr val="E0E4E6"/>
                </a:solidFill>
                <a:latin typeface="Barlow" pitchFamily="34" charset="0"/>
                <a:ea typeface="Barlow" pitchFamily="34" charset="-122"/>
                <a:cs typeface="Barlow" pitchFamily="34" charset="-120"/>
              </a:rPr>
              <a:t>Ketepatan dan keandalan data, informasi, dan dokumentasi kinerja.</a:t>
            </a:r>
            <a:endParaRPr lang="en-US" sz="1653" dirty="0"/>
          </a:p>
        </p:txBody>
      </p:sp>
      <p:sp>
        <p:nvSpPr>
          <p:cNvPr id="19" name="Shape 14"/>
          <p:cNvSpPr/>
          <p:nvPr/>
        </p:nvSpPr>
        <p:spPr>
          <a:xfrm>
            <a:off x="6221135" y="6395680"/>
            <a:ext cx="472321" cy="472321"/>
          </a:xfrm>
          <a:prstGeom prst="roundRect">
            <a:avLst>
              <a:gd name="adj" fmla="val 66677"/>
            </a:avLst>
          </a:prstGeom>
          <a:solidFill>
            <a:srgbClr val="0A081B"/>
          </a:solidFill>
          <a:ln w="22860">
            <a:solidFill>
              <a:srgbClr val="091231"/>
            </a:solidFill>
            <a:prstDash val="solid"/>
          </a:ln>
        </p:spPr>
      </p:sp>
      <p:sp>
        <p:nvSpPr>
          <p:cNvPr id="20" name="Text 15"/>
          <p:cNvSpPr/>
          <p:nvPr/>
        </p:nvSpPr>
        <p:spPr>
          <a:xfrm>
            <a:off x="6378178" y="6491883"/>
            <a:ext cx="158115" cy="279916"/>
          </a:xfrm>
          <a:prstGeom prst="rect">
            <a:avLst/>
          </a:prstGeom>
          <a:noFill/>
          <a:ln/>
        </p:spPr>
        <p:txBody>
          <a:bodyPr wrap="none" rtlCol="0" anchor="t"/>
          <a:lstStyle/>
          <a:p>
            <a:pPr marL="0" indent="0" algn="ctr">
              <a:lnSpc>
                <a:spcPts val="2204"/>
              </a:lnSpc>
              <a:buNone/>
            </a:pPr>
            <a:r>
              <a:rPr lang="en-US" sz="2204" b="1" dirty="0">
                <a:solidFill>
                  <a:srgbClr val="E0E4E6"/>
                </a:solidFill>
                <a:latin typeface="Spline Sans" pitchFamily="34" charset="0"/>
                <a:ea typeface="Spline Sans" pitchFamily="34" charset="-122"/>
                <a:cs typeface="Spline Sans" pitchFamily="34" charset="-120"/>
              </a:rPr>
              <a:t>4</a:t>
            </a:r>
            <a:endParaRPr lang="en-US" sz="2204" dirty="0"/>
          </a:p>
        </p:txBody>
      </p:sp>
      <p:sp>
        <p:nvSpPr>
          <p:cNvPr id="21" name="Text 16"/>
          <p:cNvSpPr/>
          <p:nvPr/>
        </p:nvSpPr>
        <p:spPr>
          <a:xfrm>
            <a:off x="6903363" y="6395680"/>
            <a:ext cx="2332792" cy="291465"/>
          </a:xfrm>
          <a:prstGeom prst="rect">
            <a:avLst/>
          </a:prstGeom>
          <a:noFill/>
          <a:ln/>
        </p:spPr>
        <p:txBody>
          <a:bodyPr wrap="none" rtlCol="0" anchor="t"/>
          <a:lstStyle/>
          <a:p>
            <a:pPr marL="0" indent="0">
              <a:lnSpc>
                <a:spcPts val="2296"/>
              </a:lnSpc>
              <a:buNone/>
            </a:pPr>
            <a:r>
              <a:rPr lang="en-US" sz="1837" b="1" dirty="0">
                <a:solidFill>
                  <a:srgbClr val="E0E4E6"/>
                </a:solidFill>
                <a:latin typeface="Spline Sans" pitchFamily="34" charset="0"/>
                <a:ea typeface="Spline Sans" pitchFamily="34" charset="-122"/>
                <a:cs typeface="Spline Sans" pitchFamily="34" charset="-120"/>
              </a:rPr>
              <a:t>Evaluabilitas</a:t>
            </a:r>
            <a:endParaRPr lang="en-US" sz="1837" dirty="0"/>
          </a:p>
        </p:txBody>
      </p:sp>
      <p:sp>
        <p:nvSpPr>
          <p:cNvPr id="22" name="Text 17"/>
          <p:cNvSpPr/>
          <p:nvPr/>
        </p:nvSpPr>
        <p:spPr>
          <a:xfrm>
            <a:off x="6903363" y="6813113"/>
            <a:ext cx="6992303" cy="335756"/>
          </a:xfrm>
          <a:prstGeom prst="rect">
            <a:avLst/>
          </a:prstGeom>
          <a:noFill/>
          <a:ln/>
        </p:spPr>
        <p:txBody>
          <a:bodyPr wrap="none" rtlCol="0" anchor="t"/>
          <a:lstStyle/>
          <a:p>
            <a:pPr marL="0" indent="0">
              <a:lnSpc>
                <a:spcPts val="2645"/>
              </a:lnSpc>
              <a:buNone/>
            </a:pPr>
            <a:r>
              <a:rPr lang="en-US" sz="1653" dirty="0">
                <a:solidFill>
                  <a:srgbClr val="E0E4E6"/>
                </a:solidFill>
                <a:latin typeface="Barlow" pitchFamily="34" charset="0"/>
                <a:ea typeface="Barlow" pitchFamily="34" charset="-122"/>
                <a:cs typeface="Barlow" pitchFamily="34" charset="-120"/>
              </a:rPr>
              <a:t>Kemudahan pengukuran, pemantauan, dan penilaian kinerja.</a:t>
            </a:r>
            <a:endParaRPr lang="en-US" sz="165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sp>
        <p:nvSpPr>
          <p:cNvPr id="4" name="Text 1"/>
          <p:cNvSpPr/>
          <p:nvPr/>
        </p:nvSpPr>
        <p:spPr>
          <a:xfrm>
            <a:off x="1321356" y="2490907"/>
            <a:ext cx="8341638" cy="685800"/>
          </a:xfrm>
          <a:prstGeom prst="rect">
            <a:avLst/>
          </a:prstGeom>
          <a:noFill/>
          <a:ln/>
        </p:spPr>
        <p:txBody>
          <a:bodyPr wrap="none" rtlCol="0" anchor="t"/>
          <a:lstStyle/>
          <a:p>
            <a:pPr marL="0" indent="0">
              <a:lnSpc>
                <a:spcPts val="5400"/>
              </a:lnSpc>
              <a:buNone/>
            </a:pPr>
            <a:r>
              <a:rPr lang="en-US" sz="4320" b="1" dirty="0">
                <a:solidFill>
                  <a:srgbClr val="F0FCFF"/>
                </a:solidFill>
                <a:latin typeface="Spline Sans" pitchFamily="34" charset="0"/>
                <a:ea typeface="Spline Sans" pitchFamily="34" charset="-122"/>
                <a:cs typeface="Spline Sans" pitchFamily="34" charset="-120"/>
              </a:rPr>
              <a:t>Komponen Akuntabilitas Kinerja</a:t>
            </a:r>
            <a:endParaRPr lang="en-US" sz="4320" dirty="0"/>
          </a:p>
        </p:txBody>
      </p:sp>
      <p:sp>
        <p:nvSpPr>
          <p:cNvPr id="5" name="Text 2"/>
          <p:cNvSpPr/>
          <p:nvPr/>
        </p:nvSpPr>
        <p:spPr>
          <a:xfrm>
            <a:off x="1321356" y="3793808"/>
            <a:ext cx="2743200" cy="342900"/>
          </a:xfrm>
          <a:prstGeom prst="rect">
            <a:avLst/>
          </a:prstGeom>
          <a:noFill/>
          <a:ln/>
        </p:spPr>
        <p:txBody>
          <a:bodyPr wrap="none" rtlCol="0" anchor="t"/>
          <a:lstStyle/>
          <a:p>
            <a:pPr marL="0" indent="0">
              <a:lnSpc>
                <a:spcPts val="2700"/>
              </a:lnSpc>
              <a:buNone/>
            </a:pPr>
            <a:r>
              <a:rPr lang="en-US" sz="2160" b="1" dirty="0">
                <a:solidFill>
                  <a:srgbClr val="F0FCFF"/>
                </a:solidFill>
                <a:latin typeface="Spline Sans" pitchFamily="34" charset="0"/>
                <a:ea typeface="Spline Sans" pitchFamily="34" charset="-122"/>
                <a:cs typeface="Spline Sans" pitchFamily="34" charset="-120"/>
              </a:rPr>
              <a:t>Perencanaan Kinerja</a:t>
            </a:r>
            <a:endParaRPr lang="en-US" sz="2160" dirty="0"/>
          </a:p>
        </p:txBody>
      </p:sp>
      <p:sp>
        <p:nvSpPr>
          <p:cNvPr id="6" name="Text 3"/>
          <p:cNvSpPr/>
          <p:nvPr/>
        </p:nvSpPr>
        <p:spPr>
          <a:xfrm>
            <a:off x="1321356" y="4383524"/>
            <a:ext cx="3593902"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Penetapan tujuan, sasaran, indikator, dan target kinerja.</a:t>
            </a:r>
            <a:endParaRPr lang="en-US" sz="1944" dirty="0"/>
          </a:p>
        </p:txBody>
      </p:sp>
      <p:sp>
        <p:nvSpPr>
          <p:cNvPr id="7" name="Text 4"/>
          <p:cNvSpPr/>
          <p:nvPr/>
        </p:nvSpPr>
        <p:spPr>
          <a:xfrm>
            <a:off x="5525095" y="3793808"/>
            <a:ext cx="2743200" cy="342900"/>
          </a:xfrm>
          <a:prstGeom prst="rect">
            <a:avLst/>
          </a:prstGeom>
          <a:noFill/>
          <a:ln/>
        </p:spPr>
        <p:txBody>
          <a:bodyPr wrap="none" rtlCol="0" anchor="t"/>
          <a:lstStyle/>
          <a:p>
            <a:pPr marL="0" indent="0">
              <a:lnSpc>
                <a:spcPts val="2700"/>
              </a:lnSpc>
              <a:buNone/>
            </a:pPr>
            <a:r>
              <a:rPr lang="en-US" sz="2160" b="1" dirty="0">
                <a:solidFill>
                  <a:srgbClr val="F0FCFF"/>
                </a:solidFill>
                <a:latin typeface="Spline Sans" pitchFamily="34" charset="0"/>
                <a:ea typeface="Spline Sans" pitchFamily="34" charset="-122"/>
                <a:cs typeface="Spline Sans" pitchFamily="34" charset="-120"/>
              </a:rPr>
              <a:t>Pengukuran Kinerja</a:t>
            </a:r>
            <a:endParaRPr lang="en-US" sz="2160" dirty="0"/>
          </a:p>
        </p:txBody>
      </p:sp>
      <p:sp>
        <p:nvSpPr>
          <p:cNvPr id="8" name="Text 5"/>
          <p:cNvSpPr/>
          <p:nvPr/>
        </p:nvSpPr>
        <p:spPr>
          <a:xfrm>
            <a:off x="5525095" y="4383524"/>
            <a:ext cx="3593902"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Pengumpulan data, analisis, dan pelaporan capaian kinerja.</a:t>
            </a:r>
            <a:endParaRPr lang="en-US" sz="1944" dirty="0"/>
          </a:p>
        </p:txBody>
      </p:sp>
      <p:sp>
        <p:nvSpPr>
          <p:cNvPr id="9" name="Text 6"/>
          <p:cNvSpPr/>
          <p:nvPr/>
        </p:nvSpPr>
        <p:spPr>
          <a:xfrm>
            <a:off x="9728835" y="3793808"/>
            <a:ext cx="3593902" cy="685800"/>
          </a:xfrm>
          <a:prstGeom prst="rect">
            <a:avLst/>
          </a:prstGeom>
          <a:noFill/>
          <a:ln/>
        </p:spPr>
        <p:txBody>
          <a:bodyPr wrap="square" rtlCol="0" anchor="t"/>
          <a:lstStyle/>
          <a:p>
            <a:pPr marL="0" indent="0">
              <a:lnSpc>
                <a:spcPts val="2700"/>
              </a:lnSpc>
              <a:buNone/>
            </a:pPr>
            <a:r>
              <a:rPr lang="en-US" sz="2160" b="1" dirty="0">
                <a:solidFill>
                  <a:srgbClr val="F0FCFF"/>
                </a:solidFill>
                <a:latin typeface="Spline Sans" pitchFamily="34" charset="0"/>
                <a:ea typeface="Spline Sans" pitchFamily="34" charset="-122"/>
                <a:cs typeface="Spline Sans" pitchFamily="34" charset="-120"/>
              </a:rPr>
              <a:t>Pemanfaatan Informasi Kinerja</a:t>
            </a:r>
            <a:endParaRPr lang="en-US" sz="2160" dirty="0"/>
          </a:p>
        </p:txBody>
      </p:sp>
      <p:sp>
        <p:nvSpPr>
          <p:cNvPr id="10" name="Text 7"/>
          <p:cNvSpPr/>
          <p:nvPr/>
        </p:nvSpPr>
        <p:spPr>
          <a:xfrm>
            <a:off x="9728835" y="4726424"/>
            <a:ext cx="3593902"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Penggunaan informasi kinerja untuk pengambilan keputusan.</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0" y="0"/>
            <a:ext cx="14630400" cy="2696527"/>
          </a:xfrm>
          <a:prstGeom prst="rect">
            <a:avLst/>
          </a:prstGeom>
        </p:spPr>
      </p:pic>
      <p:sp>
        <p:nvSpPr>
          <p:cNvPr id="5" name="Text 1"/>
          <p:cNvSpPr/>
          <p:nvPr/>
        </p:nvSpPr>
        <p:spPr>
          <a:xfrm>
            <a:off x="2077760" y="3297674"/>
            <a:ext cx="6554391" cy="599123"/>
          </a:xfrm>
          <a:prstGeom prst="rect">
            <a:avLst/>
          </a:prstGeom>
          <a:noFill/>
          <a:ln/>
        </p:spPr>
        <p:txBody>
          <a:bodyPr wrap="none" rtlCol="0" anchor="t"/>
          <a:lstStyle/>
          <a:p>
            <a:pPr marL="0" indent="0">
              <a:lnSpc>
                <a:spcPts val="4718"/>
              </a:lnSpc>
              <a:buNone/>
            </a:pPr>
            <a:r>
              <a:rPr lang="en-US" sz="3775" b="1" dirty="0">
                <a:solidFill>
                  <a:srgbClr val="F0FCFF"/>
                </a:solidFill>
                <a:latin typeface="Spline Sans" pitchFamily="34" charset="0"/>
                <a:ea typeface="Spline Sans" pitchFamily="34" charset="-122"/>
                <a:cs typeface="Spline Sans" pitchFamily="34" charset="-120"/>
              </a:rPr>
              <a:t>Indikator Kinerja Utama (IKU)</a:t>
            </a:r>
            <a:endParaRPr lang="en-US" sz="3775" dirty="0"/>
          </a:p>
        </p:txBody>
      </p:sp>
      <p:sp>
        <p:nvSpPr>
          <p:cNvPr id="6" name="Shape 2"/>
          <p:cNvSpPr/>
          <p:nvPr/>
        </p:nvSpPr>
        <p:spPr>
          <a:xfrm>
            <a:off x="2077760" y="4220289"/>
            <a:ext cx="5129570" cy="1596271"/>
          </a:xfrm>
          <a:prstGeom prst="roundRect">
            <a:avLst>
              <a:gd name="adj" fmla="val 20272"/>
            </a:avLst>
          </a:prstGeom>
          <a:solidFill>
            <a:srgbClr val="0A081B"/>
          </a:solidFill>
          <a:ln w="22860">
            <a:solidFill>
              <a:srgbClr val="16FFBB"/>
            </a:solidFill>
            <a:prstDash val="solid"/>
          </a:ln>
        </p:spPr>
      </p:sp>
      <p:sp>
        <p:nvSpPr>
          <p:cNvPr id="7" name="Text 3"/>
          <p:cNvSpPr/>
          <p:nvPr/>
        </p:nvSpPr>
        <p:spPr>
          <a:xfrm>
            <a:off x="2316242" y="4458772"/>
            <a:ext cx="2396966" cy="299561"/>
          </a:xfrm>
          <a:prstGeom prst="rect">
            <a:avLst/>
          </a:prstGeom>
          <a:noFill/>
          <a:ln/>
        </p:spPr>
        <p:txBody>
          <a:bodyPr wrap="none" rtlCol="0" anchor="t"/>
          <a:lstStyle/>
          <a:p>
            <a:pPr marL="0" indent="0">
              <a:lnSpc>
                <a:spcPts val="2359"/>
              </a:lnSpc>
              <a:buNone/>
            </a:pPr>
            <a:r>
              <a:rPr lang="en-US" sz="1887" b="1" dirty="0">
                <a:solidFill>
                  <a:srgbClr val="E0E4E6"/>
                </a:solidFill>
                <a:latin typeface="Spline Sans" pitchFamily="34" charset="0"/>
                <a:ea typeface="Spline Sans" pitchFamily="34" charset="-122"/>
                <a:cs typeface="Spline Sans" pitchFamily="34" charset="-120"/>
              </a:rPr>
              <a:t>Relevance</a:t>
            </a:r>
            <a:endParaRPr lang="en-US" sz="1887" dirty="0"/>
          </a:p>
        </p:txBody>
      </p:sp>
      <p:sp>
        <p:nvSpPr>
          <p:cNvPr id="8" name="Text 4"/>
          <p:cNvSpPr/>
          <p:nvPr/>
        </p:nvSpPr>
        <p:spPr>
          <a:xfrm>
            <a:off x="2316242" y="4887754"/>
            <a:ext cx="4652605" cy="690324"/>
          </a:xfrm>
          <a:prstGeom prst="rect">
            <a:avLst/>
          </a:prstGeom>
          <a:noFill/>
          <a:ln/>
        </p:spPr>
        <p:txBody>
          <a:bodyPr wrap="square" rtlCol="0" anchor="t"/>
          <a:lstStyle/>
          <a:p>
            <a:pPr marL="0" indent="0">
              <a:lnSpc>
                <a:spcPts val="2718"/>
              </a:lnSpc>
              <a:buNone/>
            </a:pPr>
            <a:r>
              <a:rPr lang="en-US" sz="1699" dirty="0">
                <a:solidFill>
                  <a:srgbClr val="E0E4E6"/>
                </a:solidFill>
                <a:latin typeface="Barlow" pitchFamily="34" charset="0"/>
                <a:ea typeface="Barlow" pitchFamily="34" charset="-122"/>
                <a:cs typeface="Barlow" pitchFamily="34" charset="-120"/>
              </a:rPr>
              <a:t>IKU harus selaras dengan visi, misi, dan tujuan organisasi.</a:t>
            </a:r>
            <a:endParaRPr lang="en-US" sz="1699" dirty="0"/>
          </a:p>
        </p:txBody>
      </p:sp>
      <p:sp>
        <p:nvSpPr>
          <p:cNvPr id="9" name="Shape 5"/>
          <p:cNvSpPr/>
          <p:nvPr/>
        </p:nvSpPr>
        <p:spPr>
          <a:xfrm>
            <a:off x="7422952" y="4220289"/>
            <a:ext cx="5129570" cy="1596271"/>
          </a:xfrm>
          <a:prstGeom prst="roundRect">
            <a:avLst>
              <a:gd name="adj" fmla="val 20272"/>
            </a:avLst>
          </a:prstGeom>
          <a:solidFill>
            <a:srgbClr val="0A081B"/>
          </a:solidFill>
          <a:ln w="22860">
            <a:solidFill>
              <a:srgbClr val="29DDDA"/>
            </a:solidFill>
            <a:prstDash val="solid"/>
          </a:ln>
        </p:spPr>
      </p:sp>
      <p:sp>
        <p:nvSpPr>
          <p:cNvPr id="10" name="Text 6"/>
          <p:cNvSpPr/>
          <p:nvPr/>
        </p:nvSpPr>
        <p:spPr>
          <a:xfrm>
            <a:off x="7661434" y="4458772"/>
            <a:ext cx="2396966" cy="299561"/>
          </a:xfrm>
          <a:prstGeom prst="rect">
            <a:avLst/>
          </a:prstGeom>
          <a:noFill/>
          <a:ln/>
        </p:spPr>
        <p:txBody>
          <a:bodyPr wrap="none" rtlCol="0" anchor="t"/>
          <a:lstStyle/>
          <a:p>
            <a:pPr marL="0" indent="0">
              <a:lnSpc>
                <a:spcPts val="2359"/>
              </a:lnSpc>
              <a:buNone/>
            </a:pPr>
            <a:r>
              <a:rPr lang="en-US" sz="1887" b="1" dirty="0">
                <a:solidFill>
                  <a:srgbClr val="E0E4E6"/>
                </a:solidFill>
                <a:latin typeface="Spline Sans" pitchFamily="34" charset="0"/>
                <a:ea typeface="Spline Sans" pitchFamily="34" charset="-122"/>
                <a:cs typeface="Spline Sans" pitchFamily="34" charset="-120"/>
              </a:rPr>
              <a:t>Measurability</a:t>
            </a:r>
            <a:endParaRPr lang="en-US" sz="1887" dirty="0"/>
          </a:p>
        </p:txBody>
      </p:sp>
      <p:sp>
        <p:nvSpPr>
          <p:cNvPr id="11" name="Text 7"/>
          <p:cNvSpPr/>
          <p:nvPr/>
        </p:nvSpPr>
        <p:spPr>
          <a:xfrm>
            <a:off x="7661434" y="4887754"/>
            <a:ext cx="4652605" cy="690324"/>
          </a:xfrm>
          <a:prstGeom prst="rect">
            <a:avLst/>
          </a:prstGeom>
          <a:noFill/>
          <a:ln/>
        </p:spPr>
        <p:txBody>
          <a:bodyPr wrap="square" rtlCol="0" anchor="t"/>
          <a:lstStyle/>
          <a:p>
            <a:pPr marL="0" indent="0">
              <a:lnSpc>
                <a:spcPts val="2718"/>
              </a:lnSpc>
              <a:buNone/>
            </a:pPr>
            <a:r>
              <a:rPr lang="en-US" sz="1699" dirty="0">
                <a:solidFill>
                  <a:srgbClr val="E0E4E6"/>
                </a:solidFill>
                <a:latin typeface="Barlow" pitchFamily="34" charset="0"/>
                <a:ea typeface="Barlow" pitchFamily="34" charset="-122"/>
                <a:cs typeface="Barlow" pitchFamily="34" charset="-120"/>
              </a:rPr>
              <a:t>IKU harus dapat diukur secara objektif dan kuantitatif.</a:t>
            </a:r>
            <a:endParaRPr lang="en-US" sz="1699" dirty="0"/>
          </a:p>
        </p:txBody>
      </p:sp>
      <p:sp>
        <p:nvSpPr>
          <p:cNvPr id="12" name="Shape 8"/>
          <p:cNvSpPr/>
          <p:nvPr/>
        </p:nvSpPr>
        <p:spPr>
          <a:xfrm>
            <a:off x="2077760" y="6032183"/>
            <a:ext cx="5129570" cy="1596271"/>
          </a:xfrm>
          <a:prstGeom prst="roundRect">
            <a:avLst>
              <a:gd name="adj" fmla="val 20272"/>
            </a:avLst>
          </a:prstGeom>
          <a:solidFill>
            <a:srgbClr val="0A081B"/>
          </a:solidFill>
          <a:ln w="22860">
            <a:solidFill>
              <a:srgbClr val="37A7E7"/>
            </a:solidFill>
            <a:prstDash val="solid"/>
          </a:ln>
        </p:spPr>
      </p:sp>
      <p:sp>
        <p:nvSpPr>
          <p:cNvPr id="13" name="Text 9"/>
          <p:cNvSpPr/>
          <p:nvPr/>
        </p:nvSpPr>
        <p:spPr>
          <a:xfrm>
            <a:off x="2316242" y="6270665"/>
            <a:ext cx="2396966" cy="299561"/>
          </a:xfrm>
          <a:prstGeom prst="rect">
            <a:avLst/>
          </a:prstGeom>
          <a:noFill/>
          <a:ln/>
        </p:spPr>
        <p:txBody>
          <a:bodyPr wrap="none" rtlCol="0" anchor="t"/>
          <a:lstStyle/>
          <a:p>
            <a:pPr marL="0" indent="0">
              <a:lnSpc>
                <a:spcPts val="2359"/>
              </a:lnSpc>
              <a:buNone/>
            </a:pPr>
            <a:r>
              <a:rPr lang="en-US" sz="1887" b="1" dirty="0">
                <a:solidFill>
                  <a:srgbClr val="E0E4E6"/>
                </a:solidFill>
                <a:latin typeface="Spline Sans" pitchFamily="34" charset="0"/>
                <a:ea typeface="Spline Sans" pitchFamily="34" charset="-122"/>
                <a:cs typeface="Spline Sans" pitchFamily="34" charset="-120"/>
              </a:rPr>
              <a:t>Achievability</a:t>
            </a:r>
            <a:endParaRPr lang="en-US" sz="1887" dirty="0"/>
          </a:p>
        </p:txBody>
      </p:sp>
      <p:sp>
        <p:nvSpPr>
          <p:cNvPr id="14" name="Text 10"/>
          <p:cNvSpPr/>
          <p:nvPr/>
        </p:nvSpPr>
        <p:spPr>
          <a:xfrm>
            <a:off x="2316242" y="6699647"/>
            <a:ext cx="4652605" cy="690324"/>
          </a:xfrm>
          <a:prstGeom prst="rect">
            <a:avLst/>
          </a:prstGeom>
          <a:noFill/>
          <a:ln/>
        </p:spPr>
        <p:txBody>
          <a:bodyPr wrap="square" rtlCol="0" anchor="t"/>
          <a:lstStyle/>
          <a:p>
            <a:pPr marL="0" indent="0">
              <a:lnSpc>
                <a:spcPts val="2718"/>
              </a:lnSpc>
              <a:buNone/>
            </a:pPr>
            <a:r>
              <a:rPr lang="en-US" sz="1699" dirty="0">
                <a:solidFill>
                  <a:srgbClr val="E0E4E6"/>
                </a:solidFill>
                <a:latin typeface="Barlow" pitchFamily="34" charset="0"/>
                <a:ea typeface="Barlow" pitchFamily="34" charset="-122"/>
                <a:cs typeface="Barlow" pitchFamily="34" charset="-120"/>
              </a:rPr>
              <a:t>IKU harus menantang namun dapat dicapai dengan upaya maksimal.</a:t>
            </a:r>
            <a:endParaRPr lang="en-US" sz="1699" dirty="0"/>
          </a:p>
        </p:txBody>
      </p:sp>
      <p:sp>
        <p:nvSpPr>
          <p:cNvPr id="15" name="Shape 11"/>
          <p:cNvSpPr/>
          <p:nvPr/>
        </p:nvSpPr>
        <p:spPr>
          <a:xfrm>
            <a:off x="7422952" y="6032183"/>
            <a:ext cx="5129570" cy="1596271"/>
          </a:xfrm>
          <a:prstGeom prst="roundRect">
            <a:avLst>
              <a:gd name="adj" fmla="val 20272"/>
            </a:avLst>
          </a:prstGeom>
          <a:solidFill>
            <a:srgbClr val="0A081B"/>
          </a:solidFill>
          <a:ln w="22860">
            <a:solidFill>
              <a:srgbClr val="091231"/>
            </a:solidFill>
            <a:prstDash val="solid"/>
          </a:ln>
        </p:spPr>
      </p:sp>
      <p:sp>
        <p:nvSpPr>
          <p:cNvPr id="16" name="Text 12"/>
          <p:cNvSpPr/>
          <p:nvPr/>
        </p:nvSpPr>
        <p:spPr>
          <a:xfrm>
            <a:off x="7661434" y="6270665"/>
            <a:ext cx="2396966" cy="299561"/>
          </a:xfrm>
          <a:prstGeom prst="rect">
            <a:avLst/>
          </a:prstGeom>
          <a:noFill/>
          <a:ln/>
        </p:spPr>
        <p:txBody>
          <a:bodyPr wrap="none" rtlCol="0" anchor="t"/>
          <a:lstStyle/>
          <a:p>
            <a:pPr marL="0" indent="0">
              <a:lnSpc>
                <a:spcPts val="2359"/>
              </a:lnSpc>
              <a:buNone/>
            </a:pPr>
            <a:r>
              <a:rPr lang="en-US" sz="1887" b="1" dirty="0">
                <a:solidFill>
                  <a:srgbClr val="E0E4E6"/>
                </a:solidFill>
                <a:latin typeface="Spline Sans" pitchFamily="34" charset="0"/>
                <a:ea typeface="Spline Sans" pitchFamily="34" charset="-122"/>
                <a:cs typeface="Spline Sans" pitchFamily="34" charset="-120"/>
              </a:rPr>
              <a:t>Timeliness</a:t>
            </a:r>
            <a:endParaRPr lang="en-US" sz="1887" dirty="0"/>
          </a:p>
        </p:txBody>
      </p:sp>
      <p:sp>
        <p:nvSpPr>
          <p:cNvPr id="17" name="Text 13"/>
          <p:cNvSpPr/>
          <p:nvPr/>
        </p:nvSpPr>
        <p:spPr>
          <a:xfrm>
            <a:off x="7661434" y="6699647"/>
            <a:ext cx="4652605" cy="690324"/>
          </a:xfrm>
          <a:prstGeom prst="rect">
            <a:avLst/>
          </a:prstGeom>
          <a:noFill/>
          <a:ln/>
        </p:spPr>
        <p:txBody>
          <a:bodyPr wrap="square" rtlCol="0" anchor="t"/>
          <a:lstStyle/>
          <a:p>
            <a:pPr marL="0" indent="0">
              <a:lnSpc>
                <a:spcPts val="2718"/>
              </a:lnSpc>
              <a:buNone/>
            </a:pPr>
            <a:r>
              <a:rPr lang="en-US" sz="1699" dirty="0">
                <a:solidFill>
                  <a:srgbClr val="E0E4E6"/>
                </a:solidFill>
                <a:latin typeface="Barlow" pitchFamily="34" charset="0"/>
                <a:ea typeface="Barlow" pitchFamily="34" charset="-122"/>
                <a:cs typeface="Barlow" pitchFamily="34" charset="-120"/>
              </a:rPr>
              <a:t>IKU harus memiliki target waktu yang jelas dan realistis.</a:t>
            </a:r>
            <a:endParaRPr lang="en-US" sz="169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2745343"/>
            <a:ext cx="4869180" cy="2738914"/>
          </a:xfrm>
          <a:prstGeom prst="rect">
            <a:avLst/>
          </a:prstGeom>
        </p:spPr>
      </p:pic>
      <p:sp>
        <p:nvSpPr>
          <p:cNvPr id="6" name="Text 1"/>
          <p:cNvSpPr/>
          <p:nvPr/>
        </p:nvSpPr>
        <p:spPr>
          <a:xfrm>
            <a:off x="864037" y="875348"/>
            <a:ext cx="7372469" cy="685800"/>
          </a:xfrm>
          <a:prstGeom prst="rect">
            <a:avLst/>
          </a:prstGeom>
          <a:noFill/>
          <a:ln/>
        </p:spPr>
        <p:txBody>
          <a:bodyPr wrap="none" rtlCol="0" anchor="t"/>
          <a:lstStyle/>
          <a:p>
            <a:pPr marL="0" indent="0">
              <a:lnSpc>
                <a:spcPts val="5400"/>
              </a:lnSpc>
              <a:buNone/>
            </a:pPr>
            <a:r>
              <a:rPr lang="en-US" sz="4320" b="1" dirty="0">
                <a:solidFill>
                  <a:srgbClr val="F0FCFF"/>
                </a:solidFill>
                <a:latin typeface="Spline Sans" pitchFamily="34" charset="0"/>
                <a:ea typeface="Spline Sans" pitchFamily="34" charset="-122"/>
                <a:cs typeface="Spline Sans" pitchFamily="34" charset="-120"/>
              </a:rPr>
              <a:t>Penyusunan Laporan Kinerja</a:t>
            </a:r>
            <a:endParaRPr lang="en-US" sz="4320" dirty="0"/>
          </a:p>
        </p:txBody>
      </p:sp>
      <p:sp>
        <p:nvSpPr>
          <p:cNvPr id="7" name="Shape 2"/>
          <p:cNvSpPr/>
          <p:nvPr/>
        </p:nvSpPr>
        <p:spPr>
          <a:xfrm>
            <a:off x="1218962" y="1931432"/>
            <a:ext cx="30837" cy="5422821"/>
          </a:xfrm>
          <a:prstGeom prst="roundRect">
            <a:avLst>
              <a:gd name="adj" fmla="val 1200934"/>
            </a:avLst>
          </a:prstGeom>
          <a:solidFill>
            <a:srgbClr val="FFFFFF">
              <a:alpha val="24000"/>
            </a:srgbClr>
          </a:solidFill>
          <a:ln/>
        </p:spPr>
      </p:sp>
      <p:sp>
        <p:nvSpPr>
          <p:cNvPr id="8" name="Shape 3"/>
          <p:cNvSpPr/>
          <p:nvPr/>
        </p:nvSpPr>
        <p:spPr>
          <a:xfrm>
            <a:off x="1512034" y="2471321"/>
            <a:ext cx="864037" cy="30837"/>
          </a:xfrm>
          <a:prstGeom prst="roundRect">
            <a:avLst>
              <a:gd name="adj" fmla="val 1200934"/>
            </a:avLst>
          </a:prstGeom>
          <a:solidFill>
            <a:srgbClr val="16FFBB"/>
          </a:solidFill>
          <a:ln/>
        </p:spPr>
      </p:sp>
      <p:sp>
        <p:nvSpPr>
          <p:cNvPr id="9" name="Shape 4"/>
          <p:cNvSpPr/>
          <p:nvPr/>
        </p:nvSpPr>
        <p:spPr>
          <a:xfrm>
            <a:off x="956608" y="2209086"/>
            <a:ext cx="555427" cy="555427"/>
          </a:xfrm>
          <a:prstGeom prst="roundRect">
            <a:avLst>
              <a:gd name="adj" fmla="val 66675"/>
            </a:avLst>
          </a:prstGeom>
          <a:solidFill>
            <a:srgbClr val="0A081B"/>
          </a:solidFill>
          <a:ln w="30480">
            <a:solidFill>
              <a:srgbClr val="16FFBB"/>
            </a:solidFill>
            <a:prstDash val="solid"/>
          </a:ln>
        </p:spPr>
      </p:sp>
      <p:sp>
        <p:nvSpPr>
          <p:cNvPr id="10" name="Text 5"/>
          <p:cNvSpPr/>
          <p:nvPr/>
        </p:nvSpPr>
        <p:spPr>
          <a:xfrm>
            <a:off x="1163062" y="2322195"/>
            <a:ext cx="142399" cy="329208"/>
          </a:xfrm>
          <a:prstGeom prst="rect">
            <a:avLst/>
          </a:prstGeom>
          <a:noFill/>
          <a:ln/>
        </p:spPr>
        <p:txBody>
          <a:bodyPr wrap="none" rtlCol="0" anchor="t"/>
          <a:lstStyle/>
          <a:p>
            <a:pPr marL="0" indent="0" algn="ctr">
              <a:lnSpc>
                <a:spcPts val="2592"/>
              </a:lnSpc>
              <a:buNone/>
            </a:pPr>
            <a:r>
              <a:rPr lang="en-US" sz="2592" b="1" dirty="0">
                <a:solidFill>
                  <a:srgbClr val="E0E4E6"/>
                </a:solidFill>
                <a:latin typeface="Spline Sans" pitchFamily="34" charset="0"/>
                <a:ea typeface="Spline Sans" pitchFamily="34" charset="-122"/>
                <a:cs typeface="Spline Sans" pitchFamily="34" charset="-120"/>
              </a:rPr>
              <a:t>1</a:t>
            </a:r>
            <a:endParaRPr lang="en-US" sz="2592" dirty="0"/>
          </a:p>
        </p:txBody>
      </p:sp>
      <p:sp>
        <p:nvSpPr>
          <p:cNvPr id="11" name="Text 6"/>
          <p:cNvSpPr/>
          <p:nvPr/>
        </p:nvSpPr>
        <p:spPr>
          <a:xfrm>
            <a:off x="2592110" y="2178248"/>
            <a:ext cx="2743200" cy="342900"/>
          </a:xfrm>
          <a:prstGeom prst="rect">
            <a:avLst/>
          </a:prstGeom>
          <a:noFill/>
          <a:ln/>
        </p:spPr>
        <p:txBody>
          <a:bodyPr wrap="none" rtlCol="0" anchor="t"/>
          <a:lstStyle/>
          <a:p>
            <a:pPr marL="0" indent="0" algn="l">
              <a:lnSpc>
                <a:spcPts val="2700"/>
              </a:lnSpc>
              <a:buNone/>
            </a:pPr>
            <a:r>
              <a:rPr lang="en-US" sz="2160" b="1" dirty="0">
                <a:solidFill>
                  <a:srgbClr val="E0E4E6"/>
                </a:solidFill>
                <a:latin typeface="Spline Sans" pitchFamily="34" charset="0"/>
                <a:ea typeface="Spline Sans" pitchFamily="34" charset="-122"/>
                <a:cs typeface="Spline Sans" pitchFamily="34" charset="-120"/>
              </a:rPr>
              <a:t>Perencanaan</a:t>
            </a:r>
            <a:endParaRPr lang="en-US" sz="2160" dirty="0"/>
          </a:p>
        </p:txBody>
      </p:sp>
      <p:sp>
        <p:nvSpPr>
          <p:cNvPr id="12" name="Text 7"/>
          <p:cNvSpPr/>
          <p:nvPr/>
        </p:nvSpPr>
        <p:spPr>
          <a:xfrm>
            <a:off x="2592110" y="2669262"/>
            <a:ext cx="5687854" cy="395049"/>
          </a:xfrm>
          <a:prstGeom prst="rect">
            <a:avLst/>
          </a:prstGeom>
          <a:noFill/>
          <a:ln/>
        </p:spPr>
        <p:txBody>
          <a:bodyPr wrap="none" rtlCol="0" anchor="t"/>
          <a:lstStyle/>
          <a:p>
            <a:pPr marL="0" indent="0" algn="l">
              <a:lnSpc>
                <a:spcPts val="3110"/>
              </a:lnSpc>
              <a:buNone/>
            </a:pPr>
            <a:r>
              <a:rPr lang="en-US" sz="1944" dirty="0">
                <a:solidFill>
                  <a:srgbClr val="E0E4E6"/>
                </a:solidFill>
                <a:latin typeface="Barlow" pitchFamily="34" charset="0"/>
                <a:ea typeface="Barlow" pitchFamily="34" charset="-122"/>
                <a:cs typeface="Barlow" pitchFamily="34" charset="-120"/>
              </a:rPr>
              <a:t>Menetapkan tujuan, sasaran, dan indikator kinerja.</a:t>
            </a:r>
            <a:endParaRPr lang="en-US" sz="1944" dirty="0"/>
          </a:p>
        </p:txBody>
      </p:sp>
      <p:sp>
        <p:nvSpPr>
          <p:cNvPr id="13" name="Shape 8"/>
          <p:cNvSpPr/>
          <p:nvPr/>
        </p:nvSpPr>
        <p:spPr>
          <a:xfrm>
            <a:off x="1512034" y="4097834"/>
            <a:ext cx="864037" cy="30837"/>
          </a:xfrm>
          <a:prstGeom prst="roundRect">
            <a:avLst>
              <a:gd name="adj" fmla="val 1200934"/>
            </a:avLst>
          </a:prstGeom>
          <a:solidFill>
            <a:srgbClr val="29DDDA"/>
          </a:solidFill>
          <a:ln/>
        </p:spPr>
      </p:sp>
      <p:sp>
        <p:nvSpPr>
          <p:cNvPr id="14" name="Shape 9"/>
          <p:cNvSpPr/>
          <p:nvPr/>
        </p:nvSpPr>
        <p:spPr>
          <a:xfrm>
            <a:off x="956608" y="3835598"/>
            <a:ext cx="555427" cy="555427"/>
          </a:xfrm>
          <a:prstGeom prst="roundRect">
            <a:avLst>
              <a:gd name="adj" fmla="val 66675"/>
            </a:avLst>
          </a:prstGeom>
          <a:solidFill>
            <a:srgbClr val="0A081B"/>
          </a:solidFill>
          <a:ln w="30480">
            <a:solidFill>
              <a:srgbClr val="29DDDA"/>
            </a:solidFill>
            <a:prstDash val="solid"/>
          </a:ln>
        </p:spPr>
      </p:sp>
      <p:sp>
        <p:nvSpPr>
          <p:cNvPr id="15" name="Text 10"/>
          <p:cNvSpPr/>
          <p:nvPr/>
        </p:nvSpPr>
        <p:spPr>
          <a:xfrm>
            <a:off x="1142821" y="3948708"/>
            <a:ext cx="182999" cy="329208"/>
          </a:xfrm>
          <a:prstGeom prst="rect">
            <a:avLst/>
          </a:prstGeom>
          <a:noFill/>
          <a:ln/>
        </p:spPr>
        <p:txBody>
          <a:bodyPr wrap="none" rtlCol="0" anchor="t"/>
          <a:lstStyle/>
          <a:p>
            <a:pPr marL="0" indent="0" algn="ctr">
              <a:lnSpc>
                <a:spcPts val="2592"/>
              </a:lnSpc>
              <a:buNone/>
            </a:pPr>
            <a:r>
              <a:rPr lang="en-US" sz="2592" b="1" dirty="0">
                <a:solidFill>
                  <a:srgbClr val="E0E4E6"/>
                </a:solidFill>
                <a:latin typeface="Spline Sans" pitchFamily="34" charset="0"/>
                <a:ea typeface="Spline Sans" pitchFamily="34" charset="-122"/>
                <a:cs typeface="Spline Sans" pitchFamily="34" charset="-120"/>
              </a:rPr>
              <a:t>2</a:t>
            </a:r>
            <a:endParaRPr lang="en-US" sz="2592" dirty="0"/>
          </a:p>
        </p:txBody>
      </p:sp>
      <p:sp>
        <p:nvSpPr>
          <p:cNvPr id="16" name="Text 11"/>
          <p:cNvSpPr/>
          <p:nvPr/>
        </p:nvSpPr>
        <p:spPr>
          <a:xfrm>
            <a:off x="2592110" y="3804761"/>
            <a:ext cx="2743200" cy="342900"/>
          </a:xfrm>
          <a:prstGeom prst="rect">
            <a:avLst/>
          </a:prstGeom>
          <a:noFill/>
          <a:ln/>
        </p:spPr>
        <p:txBody>
          <a:bodyPr wrap="none" rtlCol="0" anchor="t"/>
          <a:lstStyle/>
          <a:p>
            <a:pPr marL="0" indent="0" algn="l">
              <a:lnSpc>
                <a:spcPts val="2700"/>
              </a:lnSpc>
              <a:buNone/>
            </a:pPr>
            <a:r>
              <a:rPr lang="en-US" sz="2160" b="1" dirty="0">
                <a:solidFill>
                  <a:srgbClr val="E0E4E6"/>
                </a:solidFill>
                <a:latin typeface="Spline Sans" pitchFamily="34" charset="0"/>
                <a:ea typeface="Spline Sans" pitchFamily="34" charset="-122"/>
                <a:cs typeface="Spline Sans" pitchFamily="34" charset="-120"/>
              </a:rPr>
              <a:t>Pengumpulan Data</a:t>
            </a:r>
            <a:endParaRPr lang="en-US" sz="2160" dirty="0"/>
          </a:p>
        </p:txBody>
      </p:sp>
      <p:sp>
        <p:nvSpPr>
          <p:cNvPr id="17" name="Text 12"/>
          <p:cNvSpPr/>
          <p:nvPr/>
        </p:nvSpPr>
        <p:spPr>
          <a:xfrm>
            <a:off x="2592110" y="4295775"/>
            <a:ext cx="5687854" cy="790099"/>
          </a:xfrm>
          <a:prstGeom prst="rect">
            <a:avLst/>
          </a:prstGeom>
          <a:noFill/>
          <a:ln/>
        </p:spPr>
        <p:txBody>
          <a:bodyPr wrap="square" rtlCol="0" anchor="t"/>
          <a:lstStyle/>
          <a:p>
            <a:pPr marL="0" indent="0" algn="l">
              <a:lnSpc>
                <a:spcPts val="3110"/>
              </a:lnSpc>
              <a:buNone/>
            </a:pPr>
            <a:r>
              <a:rPr lang="en-US" sz="1944" dirty="0">
                <a:solidFill>
                  <a:srgbClr val="E0E4E6"/>
                </a:solidFill>
                <a:latin typeface="Barlow" pitchFamily="34" charset="0"/>
                <a:ea typeface="Barlow" pitchFamily="34" charset="-122"/>
                <a:cs typeface="Barlow" pitchFamily="34" charset="-120"/>
              </a:rPr>
              <a:t>Mengumpulkan data capaian kinerja secara akurat dan tepat waktu.</a:t>
            </a:r>
            <a:endParaRPr lang="en-US" sz="1944" dirty="0"/>
          </a:p>
        </p:txBody>
      </p:sp>
      <p:sp>
        <p:nvSpPr>
          <p:cNvPr id="18" name="Shape 13"/>
          <p:cNvSpPr/>
          <p:nvPr/>
        </p:nvSpPr>
        <p:spPr>
          <a:xfrm>
            <a:off x="1512034" y="6119396"/>
            <a:ext cx="864037" cy="30837"/>
          </a:xfrm>
          <a:prstGeom prst="roundRect">
            <a:avLst>
              <a:gd name="adj" fmla="val 1200934"/>
            </a:avLst>
          </a:prstGeom>
          <a:solidFill>
            <a:srgbClr val="37A7E7"/>
          </a:solidFill>
          <a:ln/>
        </p:spPr>
      </p:sp>
      <p:sp>
        <p:nvSpPr>
          <p:cNvPr id="19" name="Shape 14"/>
          <p:cNvSpPr/>
          <p:nvPr/>
        </p:nvSpPr>
        <p:spPr>
          <a:xfrm>
            <a:off x="956608" y="5857161"/>
            <a:ext cx="555427" cy="555427"/>
          </a:xfrm>
          <a:prstGeom prst="roundRect">
            <a:avLst>
              <a:gd name="adj" fmla="val 66675"/>
            </a:avLst>
          </a:prstGeom>
          <a:solidFill>
            <a:srgbClr val="0A081B"/>
          </a:solidFill>
          <a:ln w="30480">
            <a:solidFill>
              <a:srgbClr val="37A7E7"/>
            </a:solidFill>
            <a:prstDash val="solid"/>
          </a:ln>
        </p:spPr>
      </p:sp>
      <p:sp>
        <p:nvSpPr>
          <p:cNvPr id="20" name="Text 15"/>
          <p:cNvSpPr/>
          <p:nvPr/>
        </p:nvSpPr>
        <p:spPr>
          <a:xfrm>
            <a:off x="1137940" y="5970270"/>
            <a:ext cx="192762" cy="329208"/>
          </a:xfrm>
          <a:prstGeom prst="rect">
            <a:avLst/>
          </a:prstGeom>
          <a:noFill/>
          <a:ln/>
        </p:spPr>
        <p:txBody>
          <a:bodyPr wrap="none" rtlCol="0" anchor="t"/>
          <a:lstStyle/>
          <a:p>
            <a:pPr marL="0" indent="0" algn="ctr">
              <a:lnSpc>
                <a:spcPts val="2592"/>
              </a:lnSpc>
              <a:buNone/>
            </a:pPr>
            <a:r>
              <a:rPr lang="en-US" sz="2592" b="1" dirty="0">
                <a:solidFill>
                  <a:srgbClr val="E0E4E6"/>
                </a:solidFill>
                <a:latin typeface="Spline Sans" pitchFamily="34" charset="0"/>
                <a:ea typeface="Spline Sans" pitchFamily="34" charset="-122"/>
                <a:cs typeface="Spline Sans" pitchFamily="34" charset="-120"/>
              </a:rPr>
              <a:t>3</a:t>
            </a:r>
            <a:endParaRPr lang="en-US" sz="2592" dirty="0"/>
          </a:p>
        </p:txBody>
      </p:sp>
      <p:sp>
        <p:nvSpPr>
          <p:cNvPr id="21" name="Text 16"/>
          <p:cNvSpPr/>
          <p:nvPr/>
        </p:nvSpPr>
        <p:spPr>
          <a:xfrm>
            <a:off x="2592110" y="5826323"/>
            <a:ext cx="2743200" cy="342900"/>
          </a:xfrm>
          <a:prstGeom prst="rect">
            <a:avLst/>
          </a:prstGeom>
          <a:noFill/>
          <a:ln/>
        </p:spPr>
        <p:txBody>
          <a:bodyPr wrap="none" rtlCol="0" anchor="t"/>
          <a:lstStyle/>
          <a:p>
            <a:pPr marL="0" indent="0" algn="l">
              <a:lnSpc>
                <a:spcPts val="2700"/>
              </a:lnSpc>
              <a:buNone/>
            </a:pPr>
            <a:r>
              <a:rPr lang="en-US" sz="2160" b="1" dirty="0">
                <a:solidFill>
                  <a:srgbClr val="E0E4E6"/>
                </a:solidFill>
                <a:latin typeface="Spline Sans" pitchFamily="34" charset="0"/>
                <a:ea typeface="Spline Sans" pitchFamily="34" charset="-122"/>
                <a:cs typeface="Spline Sans" pitchFamily="34" charset="-120"/>
              </a:rPr>
              <a:t>Penyusunan Laporan</a:t>
            </a:r>
            <a:endParaRPr lang="en-US" sz="2160" dirty="0"/>
          </a:p>
        </p:txBody>
      </p:sp>
      <p:sp>
        <p:nvSpPr>
          <p:cNvPr id="22" name="Text 17"/>
          <p:cNvSpPr/>
          <p:nvPr/>
        </p:nvSpPr>
        <p:spPr>
          <a:xfrm>
            <a:off x="2592110" y="6317337"/>
            <a:ext cx="5687854" cy="790099"/>
          </a:xfrm>
          <a:prstGeom prst="rect">
            <a:avLst/>
          </a:prstGeom>
          <a:noFill/>
          <a:ln/>
        </p:spPr>
        <p:txBody>
          <a:bodyPr wrap="square" rtlCol="0" anchor="t"/>
          <a:lstStyle/>
          <a:p>
            <a:pPr marL="0" indent="0" algn="l">
              <a:lnSpc>
                <a:spcPts val="3110"/>
              </a:lnSpc>
              <a:buNone/>
            </a:pPr>
            <a:r>
              <a:rPr lang="en-US" sz="1944" dirty="0">
                <a:solidFill>
                  <a:srgbClr val="E0E4E6"/>
                </a:solidFill>
                <a:latin typeface="Barlow" pitchFamily="34" charset="0"/>
                <a:ea typeface="Barlow" pitchFamily="34" charset="-122"/>
                <a:cs typeface="Barlow" pitchFamily="34" charset="-120"/>
              </a:rPr>
              <a:t>Menganalisis dan menyajikan informasi kinerja dalam format yang jelas.</a:t>
            </a:r>
            <a:endParaRPr lang="en-US" sz="19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5464" y="2730103"/>
            <a:ext cx="4923353" cy="2769394"/>
          </a:xfrm>
          <a:prstGeom prst="rect">
            <a:avLst/>
          </a:prstGeom>
        </p:spPr>
      </p:pic>
      <p:sp>
        <p:nvSpPr>
          <p:cNvPr id="6" name="Text 1"/>
          <p:cNvSpPr/>
          <p:nvPr/>
        </p:nvSpPr>
        <p:spPr>
          <a:xfrm>
            <a:off x="788194" y="930831"/>
            <a:ext cx="7433786" cy="625435"/>
          </a:xfrm>
          <a:prstGeom prst="rect">
            <a:avLst/>
          </a:prstGeom>
          <a:noFill/>
          <a:ln/>
        </p:spPr>
        <p:txBody>
          <a:bodyPr wrap="none" rtlCol="0" anchor="t"/>
          <a:lstStyle/>
          <a:p>
            <a:pPr marL="0" indent="0">
              <a:lnSpc>
                <a:spcPts val="4926"/>
              </a:lnSpc>
              <a:buNone/>
            </a:pPr>
            <a:r>
              <a:rPr lang="en-US" sz="3941" b="1" dirty="0">
                <a:solidFill>
                  <a:srgbClr val="F0FCFF"/>
                </a:solidFill>
                <a:latin typeface="Spline Sans" pitchFamily="34" charset="0"/>
                <a:ea typeface="Spline Sans" pitchFamily="34" charset="-122"/>
                <a:cs typeface="Spline Sans" pitchFamily="34" charset="-120"/>
              </a:rPr>
              <a:t>Monitoring dan Evaluasi Kinerja</a:t>
            </a:r>
            <a:endParaRPr lang="en-US" sz="3941" dirty="0"/>
          </a:p>
        </p:txBody>
      </p:sp>
      <p:pic>
        <p:nvPicPr>
          <p:cNvPr id="7" name="Image 3" descr="preencoded.png"/>
          <p:cNvPicPr>
            <a:picLocks noChangeAspect="1"/>
          </p:cNvPicPr>
          <p:nvPr/>
        </p:nvPicPr>
        <p:blipFill>
          <a:blip r:embed="rId6"/>
          <a:stretch>
            <a:fillRect/>
          </a:stretch>
        </p:blipFill>
        <p:spPr>
          <a:xfrm>
            <a:off x="788194" y="1894046"/>
            <a:ext cx="1125974" cy="1801535"/>
          </a:xfrm>
          <a:prstGeom prst="rect">
            <a:avLst/>
          </a:prstGeom>
        </p:spPr>
      </p:pic>
      <p:sp>
        <p:nvSpPr>
          <p:cNvPr id="8" name="Text 2"/>
          <p:cNvSpPr/>
          <p:nvPr/>
        </p:nvSpPr>
        <p:spPr>
          <a:xfrm>
            <a:off x="2251948" y="2119193"/>
            <a:ext cx="2502218" cy="312777"/>
          </a:xfrm>
          <a:prstGeom prst="rect">
            <a:avLst/>
          </a:prstGeom>
          <a:noFill/>
          <a:ln/>
        </p:spPr>
        <p:txBody>
          <a:bodyPr wrap="none" rtlCol="0" anchor="t"/>
          <a:lstStyle/>
          <a:p>
            <a:pPr marL="0" indent="0" algn="l">
              <a:lnSpc>
                <a:spcPts val="2463"/>
              </a:lnSpc>
              <a:buNone/>
            </a:pPr>
            <a:r>
              <a:rPr lang="en-US" sz="1970" b="1" dirty="0">
                <a:solidFill>
                  <a:srgbClr val="E0E4E6"/>
                </a:solidFill>
                <a:latin typeface="Spline Sans" pitchFamily="34" charset="0"/>
                <a:ea typeface="Spline Sans" pitchFamily="34" charset="-122"/>
                <a:cs typeface="Spline Sans" pitchFamily="34" charset="-120"/>
              </a:rPr>
              <a:t>Pemantauan</a:t>
            </a:r>
            <a:endParaRPr lang="en-US" sz="1970" dirty="0"/>
          </a:p>
        </p:txBody>
      </p:sp>
      <p:sp>
        <p:nvSpPr>
          <p:cNvPr id="9" name="Text 3"/>
          <p:cNvSpPr/>
          <p:nvPr/>
        </p:nvSpPr>
        <p:spPr>
          <a:xfrm>
            <a:off x="2251948" y="2566988"/>
            <a:ext cx="6103858" cy="720328"/>
          </a:xfrm>
          <a:prstGeom prst="rect">
            <a:avLst/>
          </a:prstGeom>
          <a:noFill/>
          <a:ln/>
        </p:spPr>
        <p:txBody>
          <a:bodyPr wrap="square" rtlCol="0" anchor="t"/>
          <a:lstStyle/>
          <a:p>
            <a:pPr marL="0" indent="0" algn="l">
              <a:lnSpc>
                <a:spcPts val="2837"/>
              </a:lnSpc>
              <a:buNone/>
            </a:pPr>
            <a:r>
              <a:rPr lang="en-US" sz="1773" dirty="0">
                <a:solidFill>
                  <a:srgbClr val="E0E4E6"/>
                </a:solidFill>
                <a:latin typeface="Barlow" pitchFamily="34" charset="0"/>
                <a:ea typeface="Barlow" pitchFamily="34" charset="-122"/>
                <a:cs typeface="Barlow" pitchFamily="34" charset="-120"/>
              </a:rPr>
              <a:t>Mengawasi secara berkala pencapaian kinerja terhadap target yang ditetapkan.</a:t>
            </a:r>
            <a:endParaRPr lang="en-US" sz="1773" dirty="0"/>
          </a:p>
        </p:txBody>
      </p:sp>
      <p:pic>
        <p:nvPicPr>
          <p:cNvPr id="10" name="Image 4" descr="preencoded.png"/>
          <p:cNvPicPr>
            <a:picLocks noChangeAspect="1"/>
          </p:cNvPicPr>
          <p:nvPr/>
        </p:nvPicPr>
        <p:blipFill>
          <a:blip r:embed="rId7"/>
          <a:stretch>
            <a:fillRect/>
          </a:stretch>
        </p:blipFill>
        <p:spPr>
          <a:xfrm>
            <a:off x="788194" y="3695581"/>
            <a:ext cx="1125974" cy="1801535"/>
          </a:xfrm>
          <a:prstGeom prst="rect">
            <a:avLst/>
          </a:prstGeom>
        </p:spPr>
      </p:pic>
      <p:sp>
        <p:nvSpPr>
          <p:cNvPr id="11" name="Text 4"/>
          <p:cNvSpPr/>
          <p:nvPr/>
        </p:nvSpPr>
        <p:spPr>
          <a:xfrm>
            <a:off x="2251948" y="3920728"/>
            <a:ext cx="2502218" cy="312777"/>
          </a:xfrm>
          <a:prstGeom prst="rect">
            <a:avLst/>
          </a:prstGeom>
          <a:noFill/>
          <a:ln/>
        </p:spPr>
        <p:txBody>
          <a:bodyPr wrap="none" rtlCol="0" anchor="t"/>
          <a:lstStyle/>
          <a:p>
            <a:pPr marL="0" indent="0" algn="l">
              <a:lnSpc>
                <a:spcPts val="2463"/>
              </a:lnSpc>
              <a:buNone/>
            </a:pPr>
            <a:r>
              <a:rPr lang="en-US" sz="1970" b="1" dirty="0">
                <a:solidFill>
                  <a:srgbClr val="E0E4E6"/>
                </a:solidFill>
                <a:latin typeface="Spline Sans" pitchFamily="34" charset="0"/>
                <a:ea typeface="Spline Sans" pitchFamily="34" charset="-122"/>
                <a:cs typeface="Spline Sans" pitchFamily="34" charset="-120"/>
              </a:rPr>
              <a:t>Analisis</a:t>
            </a:r>
            <a:endParaRPr lang="en-US" sz="1970" dirty="0"/>
          </a:p>
        </p:txBody>
      </p:sp>
      <p:sp>
        <p:nvSpPr>
          <p:cNvPr id="12" name="Text 5"/>
          <p:cNvSpPr/>
          <p:nvPr/>
        </p:nvSpPr>
        <p:spPr>
          <a:xfrm>
            <a:off x="2251948" y="4368522"/>
            <a:ext cx="6103858" cy="720328"/>
          </a:xfrm>
          <a:prstGeom prst="rect">
            <a:avLst/>
          </a:prstGeom>
          <a:noFill/>
          <a:ln/>
        </p:spPr>
        <p:txBody>
          <a:bodyPr wrap="square" rtlCol="0" anchor="t"/>
          <a:lstStyle/>
          <a:p>
            <a:pPr marL="0" indent="0" algn="l">
              <a:lnSpc>
                <a:spcPts val="2837"/>
              </a:lnSpc>
              <a:buNone/>
            </a:pPr>
            <a:r>
              <a:rPr lang="en-US" sz="1773" dirty="0">
                <a:solidFill>
                  <a:srgbClr val="E0E4E6"/>
                </a:solidFill>
                <a:latin typeface="Barlow" pitchFamily="34" charset="0"/>
                <a:ea typeface="Barlow" pitchFamily="34" charset="-122"/>
                <a:cs typeface="Barlow" pitchFamily="34" charset="-120"/>
              </a:rPr>
              <a:t>Mengidentifikasi penyebab, hambatan, dan temuan terkait capaian kinerja.</a:t>
            </a:r>
            <a:endParaRPr lang="en-US" sz="1773" dirty="0"/>
          </a:p>
        </p:txBody>
      </p:sp>
      <p:pic>
        <p:nvPicPr>
          <p:cNvPr id="13" name="Image 5" descr="preencoded.png"/>
          <p:cNvPicPr>
            <a:picLocks noChangeAspect="1"/>
          </p:cNvPicPr>
          <p:nvPr/>
        </p:nvPicPr>
        <p:blipFill>
          <a:blip r:embed="rId8"/>
          <a:stretch>
            <a:fillRect/>
          </a:stretch>
        </p:blipFill>
        <p:spPr>
          <a:xfrm>
            <a:off x="788194" y="5497116"/>
            <a:ext cx="1125974" cy="1801535"/>
          </a:xfrm>
          <a:prstGeom prst="rect">
            <a:avLst/>
          </a:prstGeom>
        </p:spPr>
      </p:pic>
      <p:sp>
        <p:nvSpPr>
          <p:cNvPr id="14" name="Text 6"/>
          <p:cNvSpPr/>
          <p:nvPr/>
        </p:nvSpPr>
        <p:spPr>
          <a:xfrm>
            <a:off x="2251948" y="5722263"/>
            <a:ext cx="2502218" cy="312777"/>
          </a:xfrm>
          <a:prstGeom prst="rect">
            <a:avLst/>
          </a:prstGeom>
          <a:noFill/>
          <a:ln/>
        </p:spPr>
        <p:txBody>
          <a:bodyPr wrap="none" rtlCol="0" anchor="t"/>
          <a:lstStyle/>
          <a:p>
            <a:pPr marL="0" indent="0" algn="l">
              <a:lnSpc>
                <a:spcPts val="2463"/>
              </a:lnSpc>
              <a:buNone/>
            </a:pPr>
            <a:r>
              <a:rPr lang="en-US" sz="1970" b="1" dirty="0">
                <a:solidFill>
                  <a:srgbClr val="E0E4E6"/>
                </a:solidFill>
                <a:latin typeface="Spline Sans" pitchFamily="34" charset="0"/>
                <a:ea typeface="Spline Sans" pitchFamily="34" charset="-122"/>
                <a:cs typeface="Spline Sans" pitchFamily="34" charset="-120"/>
              </a:rPr>
              <a:t>Evaluasi</a:t>
            </a:r>
            <a:endParaRPr lang="en-US" sz="1970" dirty="0"/>
          </a:p>
        </p:txBody>
      </p:sp>
      <p:sp>
        <p:nvSpPr>
          <p:cNvPr id="15" name="Text 7"/>
          <p:cNvSpPr/>
          <p:nvPr/>
        </p:nvSpPr>
        <p:spPr>
          <a:xfrm>
            <a:off x="2251948" y="6170057"/>
            <a:ext cx="6103858" cy="720328"/>
          </a:xfrm>
          <a:prstGeom prst="rect">
            <a:avLst/>
          </a:prstGeom>
          <a:noFill/>
          <a:ln/>
        </p:spPr>
        <p:txBody>
          <a:bodyPr wrap="square" rtlCol="0" anchor="t"/>
          <a:lstStyle/>
          <a:p>
            <a:pPr marL="0" indent="0" algn="l">
              <a:lnSpc>
                <a:spcPts val="2837"/>
              </a:lnSpc>
              <a:buNone/>
            </a:pPr>
            <a:r>
              <a:rPr lang="en-US" sz="1773" dirty="0">
                <a:solidFill>
                  <a:srgbClr val="E0E4E6"/>
                </a:solidFill>
                <a:latin typeface="Barlow" pitchFamily="34" charset="0"/>
                <a:ea typeface="Barlow" pitchFamily="34" charset="-122"/>
                <a:cs typeface="Barlow" pitchFamily="34" charset="-120"/>
              </a:rPr>
              <a:t>Menilai efektivitas dan efisiensi pelaksanaan program/kegiatan untuk perbaikan.</a:t>
            </a:r>
            <a:endParaRPr lang="en-US" sz="177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74386" y="2272070"/>
            <a:ext cx="5025628" cy="3685461"/>
          </a:xfrm>
          <a:prstGeom prst="rect">
            <a:avLst/>
          </a:prstGeom>
        </p:spPr>
      </p:pic>
      <p:sp>
        <p:nvSpPr>
          <p:cNvPr id="6" name="Text 1"/>
          <p:cNvSpPr/>
          <p:nvPr/>
        </p:nvSpPr>
        <p:spPr>
          <a:xfrm>
            <a:off x="645319" y="1206818"/>
            <a:ext cx="6229826" cy="512207"/>
          </a:xfrm>
          <a:prstGeom prst="rect">
            <a:avLst/>
          </a:prstGeom>
          <a:noFill/>
          <a:ln/>
        </p:spPr>
        <p:txBody>
          <a:bodyPr wrap="none" rtlCol="0" anchor="t"/>
          <a:lstStyle/>
          <a:p>
            <a:pPr marL="0" indent="0">
              <a:lnSpc>
                <a:spcPts val="4033"/>
              </a:lnSpc>
              <a:buNone/>
            </a:pPr>
            <a:r>
              <a:rPr lang="en-US" sz="3227" b="1" dirty="0">
                <a:solidFill>
                  <a:srgbClr val="F0FCFF"/>
                </a:solidFill>
                <a:latin typeface="Spline Sans" pitchFamily="34" charset="0"/>
                <a:ea typeface="Spline Sans" pitchFamily="34" charset="-122"/>
                <a:cs typeface="Spline Sans" pitchFamily="34" charset="-120"/>
              </a:rPr>
              <a:t>Penghargaan dan Sanksi Kinerja</a:t>
            </a:r>
            <a:endParaRPr lang="en-US" sz="3227" dirty="0"/>
          </a:p>
        </p:txBody>
      </p:sp>
      <p:pic>
        <p:nvPicPr>
          <p:cNvPr id="7" name="Image 3" descr="preencoded.png"/>
          <p:cNvPicPr>
            <a:picLocks noChangeAspect="1"/>
          </p:cNvPicPr>
          <p:nvPr/>
        </p:nvPicPr>
        <p:blipFill>
          <a:blip r:embed="rId6"/>
          <a:stretch>
            <a:fillRect/>
          </a:stretch>
        </p:blipFill>
        <p:spPr>
          <a:xfrm>
            <a:off x="645319" y="1995607"/>
            <a:ext cx="460891" cy="460891"/>
          </a:xfrm>
          <a:prstGeom prst="rect">
            <a:avLst/>
          </a:prstGeom>
        </p:spPr>
      </p:pic>
      <p:sp>
        <p:nvSpPr>
          <p:cNvPr id="8" name="Text 2"/>
          <p:cNvSpPr/>
          <p:nvPr/>
        </p:nvSpPr>
        <p:spPr>
          <a:xfrm>
            <a:off x="645319" y="2640806"/>
            <a:ext cx="2048828" cy="256103"/>
          </a:xfrm>
          <a:prstGeom prst="rect">
            <a:avLst/>
          </a:prstGeom>
          <a:noFill/>
          <a:ln/>
        </p:spPr>
        <p:txBody>
          <a:bodyPr wrap="none" rtlCol="0" anchor="t"/>
          <a:lstStyle/>
          <a:p>
            <a:pPr marL="0" indent="0" algn="l">
              <a:lnSpc>
                <a:spcPts val="2017"/>
              </a:lnSpc>
              <a:buNone/>
            </a:pPr>
            <a:r>
              <a:rPr lang="en-US" sz="1613" b="1" dirty="0">
                <a:solidFill>
                  <a:srgbClr val="E0E4E6"/>
                </a:solidFill>
                <a:latin typeface="Spline Sans" pitchFamily="34" charset="0"/>
                <a:ea typeface="Spline Sans" pitchFamily="34" charset="-122"/>
                <a:cs typeface="Spline Sans" pitchFamily="34" charset="-120"/>
              </a:rPr>
              <a:t>Penghargaan</a:t>
            </a:r>
            <a:endParaRPr lang="en-US" sz="1613" dirty="0"/>
          </a:p>
        </p:txBody>
      </p:sp>
      <p:sp>
        <p:nvSpPr>
          <p:cNvPr id="9" name="Text 3"/>
          <p:cNvSpPr/>
          <p:nvPr/>
        </p:nvSpPr>
        <p:spPr>
          <a:xfrm>
            <a:off x="645319" y="3007519"/>
            <a:ext cx="7853362" cy="295037"/>
          </a:xfrm>
          <a:prstGeom prst="rect">
            <a:avLst/>
          </a:prstGeom>
          <a:noFill/>
          <a:ln/>
        </p:spPr>
        <p:txBody>
          <a:bodyPr wrap="none" rtlCol="0" anchor="t"/>
          <a:lstStyle/>
          <a:p>
            <a:pPr marL="0" indent="0" algn="l">
              <a:lnSpc>
                <a:spcPts val="2323"/>
              </a:lnSpc>
              <a:buNone/>
            </a:pPr>
            <a:r>
              <a:rPr lang="en-US" sz="1452" dirty="0">
                <a:solidFill>
                  <a:srgbClr val="E0E4E6"/>
                </a:solidFill>
                <a:latin typeface="Barlow" pitchFamily="34" charset="0"/>
                <a:ea typeface="Barlow" pitchFamily="34" charset="-122"/>
                <a:cs typeface="Barlow" pitchFamily="34" charset="-120"/>
              </a:rPr>
              <a:t>Pemberian apresiasi atas kinerja yang baik untuk memotivasi peningkatan kinerja.</a:t>
            </a:r>
            <a:endParaRPr lang="en-US" sz="1452" dirty="0"/>
          </a:p>
        </p:txBody>
      </p:sp>
      <p:pic>
        <p:nvPicPr>
          <p:cNvPr id="10" name="Image 4" descr="preencoded.png"/>
          <p:cNvPicPr>
            <a:picLocks noChangeAspect="1"/>
          </p:cNvPicPr>
          <p:nvPr/>
        </p:nvPicPr>
        <p:blipFill>
          <a:blip r:embed="rId7"/>
          <a:stretch>
            <a:fillRect/>
          </a:stretch>
        </p:blipFill>
        <p:spPr>
          <a:xfrm>
            <a:off x="645319" y="3855720"/>
            <a:ext cx="460891" cy="460891"/>
          </a:xfrm>
          <a:prstGeom prst="rect">
            <a:avLst/>
          </a:prstGeom>
        </p:spPr>
      </p:pic>
      <p:sp>
        <p:nvSpPr>
          <p:cNvPr id="11" name="Text 4"/>
          <p:cNvSpPr/>
          <p:nvPr/>
        </p:nvSpPr>
        <p:spPr>
          <a:xfrm>
            <a:off x="645319" y="4500920"/>
            <a:ext cx="2048828" cy="256103"/>
          </a:xfrm>
          <a:prstGeom prst="rect">
            <a:avLst/>
          </a:prstGeom>
          <a:noFill/>
          <a:ln/>
        </p:spPr>
        <p:txBody>
          <a:bodyPr wrap="none" rtlCol="0" anchor="t"/>
          <a:lstStyle/>
          <a:p>
            <a:pPr marL="0" indent="0" algn="l">
              <a:lnSpc>
                <a:spcPts val="2017"/>
              </a:lnSpc>
              <a:buNone/>
            </a:pPr>
            <a:r>
              <a:rPr lang="en-US" sz="1613" b="1" dirty="0">
                <a:solidFill>
                  <a:srgbClr val="E0E4E6"/>
                </a:solidFill>
                <a:latin typeface="Spline Sans" pitchFamily="34" charset="0"/>
                <a:ea typeface="Spline Sans" pitchFamily="34" charset="-122"/>
                <a:cs typeface="Spline Sans" pitchFamily="34" charset="-120"/>
              </a:rPr>
              <a:t>Sanksi</a:t>
            </a:r>
            <a:endParaRPr lang="en-US" sz="1613" dirty="0"/>
          </a:p>
        </p:txBody>
      </p:sp>
      <p:sp>
        <p:nvSpPr>
          <p:cNvPr id="12" name="Text 5"/>
          <p:cNvSpPr/>
          <p:nvPr/>
        </p:nvSpPr>
        <p:spPr>
          <a:xfrm>
            <a:off x="645319" y="4867632"/>
            <a:ext cx="7853362" cy="295037"/>
          </a:xfrm>
          <a:prstGeom prst="rect">
            <a:avLst/>
          </a:prstGeom>
          <a:noFill/>
          <a:ln/>
        </p:spPr>
        <p:txBody>
          <a:bodyPr wrap="none" rtlCol="0" anchor="t"/>
          <a:lstStyle/>
          <a:p>
            <a:pPr marL="0" indent="0" algn="l">
              <a:lnSpc>
                <a:spcPts val="2323"/>
              </a:lnSpc>
              <a:buNone/>
            </a:pPr>
            <a:r>
              <a:rPr lang="en-US" sz="1452" dirty="0">
                <a:solidFill>
                  <a:srgbClr val="E0E4E6"/>
                </a:solidFill>
                <a:latin typeface="Barlow" pitchFamily="34" charset="0"/>
                <a:ea typeface="Barlow" pitchFamily="34" charset="-122"/>
                <a:cs typeface="Barlow" pitchFamily="34" charset="-120"/>
              </a:rPr>
              <a:t>Pemberian konsekuensi atas kinerja yang buruk untuk mendorong perbaikan.</a:t>
            </a:r>
            <a:endParaRPr lang="en-US" sz="1452" dirty="0"/>
          </a:p>
        </p:txBody>
      </p:sp>
      <p:pic>
        <p:nvPicPr>
          <p:cNvPr id="13" name="Image 5" descr="preencoded.png"/>
          <p:cNvPicPr>
            <a:picLocks noChangeAspect="1"/>
          </p:cNvPicPr>
          <p:nvPr/>
        </p:nvPicPr>
        <p:blipFill>
          <a:blip r:embed="rId8"/>
          <a:stretch>
            <a:fillRect/>
          </a:stretch>
        </p:blipFill>
        <p:spPr>
          <a:xfrm>
            <a:off x="645319" y="5715833"/>
            <a:ext cx="460891" cy="460891"/>
          </a:xfrm>
          <a:prstGeom prst="rect">
            <a:avLst/>
          </a:prstGeom>
        </p:spPr>
      </p:pic>
      <p:sp>
        <p:nvSpPr>
          <p:cNvPr id="14" name="Text 6"/>
          <p:cNvSpPr/>
          <p:nvPr/>
        </p:nvSpPr>
        <p:spPr>
          <a:xfrm>
            <a:off x="645319" y="6361033"/>
            <a:ext cx="2048828" cy="256103"/>
          </a:xfrm>
          <a:prstGeom prst="rect">
            <a:avLst/>
          </a:prstGeom>
          <a:noFill/>
          <a:ln/>
        </p:spPr>
        <p:txBody>
          <a:bodyPr wrap="none" rtlCol="0" anchor="t"/>
          <a:lstStyle/>
          <a:p>
            <a:pPr marL="0" indent="0" algn="l">
              <a:lnSpc>
                <a:spcPts val="2017"/>
              </a:lnSpc>
              <a:buNone/>
            </a:pPr>
            <a:r>
              <a:rPr lang="en-US" sz="1613" b="1" dirty="0">
                <a:solidFill>
                  <a:srgbClr val="E0E4E6"/>
                </a:solidFill>
                <a:latin typeface="Spline Sans" pitchFamily="34" charset="0"/>
                <a:ea typeface="Spline Sans" pitchFamily="34" charset="-122"/>
                <a:cs typeface="Spline Sans" pitchFamily="34" charset="-120"/>
              </a:rPr>
              <a:t>Perbaikan</a:t>
            </a:r>
            <a:endParaRPr lang="en-US" sz="1613" dirty="0"/>
          </a:p>
        </p:txBody>
      </p:sp>
      <p:sp>
        <p:nvSpPr>
          <p:cNvPr id="15" name="Text 7"/>
          <p:cNvSpPr/>
          <p:nvPr/>
        </p:nvSpPr>
        <p:spPr>
          <a:xfrm>
            <a:off x="645319" y="6727746"/>
            <a:ext cx="7853362" cy="295037"/>
          </a:xfrm>
          <a:prstGeom prst="rect">
            <a:avLst/>
          </a:prstGeom>
          <a:noFill/>
          <a:ln/>
        </p:spPr>
        <p:txBody>
          <a:bodyPr wrap="none" rtlCol="0" anchor="t"/>
          <a:lstStyle/>
          <a:p>
            <a:pPr marL="0" indent="0" algn="l">
              <a:lnSpc>
                <a:spcPts val="2323"/>
              </a:lnSpc>
              <a:buNone/>
            </a:pPr>
            <a:r>
              <a:rPr lang="en-US" sz="1452" dirty="0">
                <a:solidFill>
                  <a:srgbClr val="E0E4E6"/>
                </a:solidFill>
                <a:latin typeface="Barlow" pitchFamily="34" charset="0"/>
                <a:ea typeface="Barlow" pitchFamily="34" charset="-122"/>
                <a:cs typeface="Barlow" pitchFamily="34" charset="-120"/>
              </a:rPr>
              <a:t>Upaya berkelanjutan untuk mengembangkan dan meningkatkan kinerja organisasi.</a:t>
            </a:r>
            <a:endParaRPr lang="en-US" sz="145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691872"/>
            <a:ext cx="4869061" cy="6845856"/>
          </a:xfrm>
          <a:prstGeom prst="rect">
            <a:avLst/>
          </a:prstGeom>
        </p:spPr>
      </p:pic>
      <p:sp>
        <p:nvSpPr>
          <p:cNvPr id="6" name="Text 1"/>
          <p:cNvSpPr/>
          <p:nvPr/>
        </p:nvSpPr>
        <p:spPr>
          <a:xfrm>
            <a:off x="6350437" y="1223010"/>
            <a:ext cx="7415927" cy="1371600"/>
          </a:xfrm>
          <a:prstGeom prst="rect">
            <a:avLst/>
          </a:prstGeom>
          <a:noFill/>
          <a:ln/>
        </p:spPr>
        <p:txBody>
          <a:bodyPr wrap="square" rtlCol="0" anchor="t"/>
          <a:lstStyle/>
          <a:p>
            <a:pPr marL="0" indent="0">
              <a:lnSpc>
                <a:spcPts val="5400"/>
              </a:lnSpc>
              <a:buNone/>
            </a:pPr>
            <a:r>
              <a:rPr lang="en-US" sz="4320" b="1" dirty="0">
                <a:solidFill>
                  <a:srgbClr val="F0FCFF"/>
                </a:solidFill>
                <a:latin typeface="Spline Sans" pitchFamily="34" charset="0"/>
                <a:ea typeface="Spline Sans" pitchFamily="34" charset="-122"/>
                <a:cs typeface="Spline Sans" pitchFamily="34" charset="-120"/>
              </a:rPr>
              <a:t>Tantangan dan Solusi Akuntabilitas Kinerja</a:t>
            </a:r>
            <a:endParaRPr lang="en-US" sz="4320" dirty="0"/>
          </a:p>
        </p:txBody>
      </p:sp>
      <p:sp>
        <p:nvSpPr>
          <p:cNvPr id="7" name="Shape 2"/>
          <p:cNvSpPr/>
          <p:nvPr/>
        </p:nvSpPr>
        <p:spPr>
          <a:xfrm>
            <a:off x="6350437" y="2964894"/>
            <a:ext cx="7415927" cy="4041696"/>
          </a:xfrm>
          <a:prstGeom prst="roundRect">
            <a:avLst>
              <a:gd name="adj" fmla="val 9163"/>
            </a:avLst>
          </a:prstGeom>
          <a:noFill/>
          <a:ln w="15240">
            <a:solidFill>
              <a:srgbClr val="FFFFFF">
                <a:alpha val="24000"/>
              </a:srgbClr>
            </a:solidFill>
            <a:prstDash val="solid"/>
          </a:ln>
        </p:spPr>
      </p:sp>
      <p:sp>
        <p:nvSpPr>
          <p:cNvPr id="8" name="Shape 3"/>
          <p:cNvSpPr/>
          <p:nvPr/>
        </p:nvSpPr>
        <p:spPr>
          <a:xfrm>
            <a:off x="6365677" y="2980134"/>
            <a:ext cx="7385447" cy="706517"/>
          </a:xfrm>
          <a:prstGeom prst="rect">
            <a:avLst/>
          </a:prstGeom>
          <a:solidFill>
            <a:srgbClr val="FFFFFF">
              <a:alpha val="4000"/>
            </a:srgbClr>
          </a:solidFill>
          <a:ln/>
        </p:spPr>
      </p:sp>
      <p:sp>
        <p:nvSpPr>
          <p:cNvPr id="9" name="Text 4"/>
          <p:cNvSpPr/>
          <p:nvPr/>
        </p:nvSpPr>
        <p:spPr>
          <a:xfrm>
            <a:off x="6612493" y="3135868"/>
            <a:ext cx="3195280" cy="395049"/>
          </a:xfrm>
          <a:prstGeom prst="rect">
            <a:avLst/>
          </a:prstGeom>
          <a:noFill/>
          <a:ln/>
        </p:spPr>
        <p:txBody>
          <a:bodyPr wrap="non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Tantangan</a:t>
            </a:r>
            <a:endParaRPr lang="en-US" sz="1944" dirty="0"/>
          </a:p>
        </p:txBody>
      </p:sp>
      <p:sp>
        <p:nvSpPr>
          <p:cNvPr id="10" name="Text 5"/>
          <p:cNvSpPr/>
          <p:nvPr/>
        </p:nvSpPr>
        <p:spPr>
          <a:xfrm>
            <a:off x="10309027" y="3135868"/>
            <a:ext cx="3195280" cy="395049"/>
          </a:xfrm>
          <a:prstGeom prst="rect">
            <a:avLst/>
          </a:prstGeom>
          <a:noFill/>
          <a:ln/>
        </p:spPr>
        <p:txBody>
          <a:bodyPr wrap="non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Solusi</a:t>
            </a:r>
            <a:endParaRPr lang="en-US" sz="1944" dirty="0"/>
          </a:p>
        </p:txBody>
      </p:sp>
      <p:sp>
        <p:nvSpPr>
          <p:cNvPr id="11" name="Shape 6"/>
          <p:cNvSpPr/>
          <p:nvPr/>
        </p:nvSpPr>
        <p:spPr>
          <a:xfrm>
            <a:off x="6365677" y="3686651"/>
            <a:ext cx="7385447" cy="1101566"/>
          </a:xfrm>
          <a:prstGeom prst="rect">
            <a:avLst/>
          </a:prstGeom>
          <a:solidFill>
            <a:srgbClr val="000000">
              <a:alpha val="4000"/>
            </a:srgbClr>
          </a:solidFill>
          <a:ln/>
        </p:spPr>
      </p:sp>
      <p:sp>
        <p:nvSpPr>
          <p:cNvPr id="12" name="Text 7"/>
          <p:cNvSpPr/>
          <p:nvPr/>
        </p:nvSpPr>
        <p:spPr>
          <a:xfrm>
            <a:off x="6612493" y="3842385"/>
            <a:ext cx="3195280" cy="395049"/>
          </a:xfrm>
          <a:prstGeom prst="rect">
            <a:avLst/>
          </a:prstGeom>
          <a:noFill/>
          <a:ln/>
        </p:spPr>
        <p:txBody>
          <a:bodyPr wrap="non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Resistensi budaya birokrasi</a:t>
            </a:r>
            <a:endParaRPr lang="en-US" sz="1944" dirty="0"/>
          </a:p>
        </p:txBody>
      </p:sp>
      <p:sp>
        <p:nvSpPr>
          <p:cNvPr id="13" name="Text 8"/>
          <p:cNvSpPr/>
          <p:nvPr/>
        </p:nvSpPr>
        <p:spPr>
          <a:xfrm>
            <a:off x="10309027" y="3842385"/>
            <a:ext cx="3195280"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Sosialisasi dan pelatihan berkelanjutan</a:t>
            </a:r>
            <a:endParaRPr lang="en-US" sz="1944" dirty="0"/>
          </a:p>
        </p:txBody>
      </p:sp>
      <p:sp>
        <p:nvSpPr>
          <p:cNvPr id="14" name="Shape 9"/>
          <p:cNvSpPr/>
          <p:nvPr/>
        </p:nvSpPr>
        <p:spPr>
          <a:xfrm>
            <a:off x="6365677" y="4788218"/>
            <a:ext cx="7385447" cy="1101566"/>
          </a:xfrm>
          <a:prstGeom prst="rect">
            <a:avLst/>
          </a:prstGeom>
          <a:solidFill>
            <a:srgbClr val="FFFFFF">
              <a:alpha val="4000"/>
            </a:srgbClr>
          </a:solidFill>
          <a:ln/>
        </p:spPr>
      </p:sp>
      <p:sp>
        <p:nvSpPr>
          <p:cNvPr id="15" name="Text 10"/>
          <p:cNvSpPr/>
          <p:nvPr/>
        </p:nvSpPr>
        <p:spPr>
          <a:xfrm>
            <a:off x="6612493" y="4943951"/>
            <a:ext cx="3195280"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Keterbatasan data dan sistem informasi</a:t>
            </a:r>
            <a:endParaRPr lang="en-US" sz="1944" dirty="0"/>
          </a:p>
        </p:txBody>
      </p:sp>
      <p:sp>
        <p:nvSpPr>
          <p:cNvPr id="16" name="Text 11"/>
          <p:cNvSpPr/>
          <p:nvPr/>
        </p:nvSpPr>
        <p:spPr>
          <a:xfrm>
            <a:off x="10309027" y="4943951"/>
            <a:ext cx="3195280"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Investasi pada sistem teknologi informasi</a:t>
            </a:r>
            <a:endParaRPr lang="en-US" sz="1944" dirty="0"/>
          </a:p>
        </p:txBody>
      </p:sp>
      <p:sp>
        <p:nvSpPr>
          <p:cNvPr id="17" name="Shape 12"/>
          <p:cNvSpPr/>
          <p:nvPr/>
        </p:nvSpPr>
        <p:spPr>
          <a:xfrm>
            <a:off x="6365677" y="5889784"/>
            <a:ext cx="7385447" cy="1101566"/>
          </a:xfrm>
          <a:prstGeom prst="rect">
            <a:avLst/>
          </a:prstGeom>
          <a:solidFill>
            <a:srgbClr val="000000">
              <a:alpha val="4000"/>
            </a:srgbClr>
          </a:solidFill>
          <a:ln/>
        </p:spPr>
      </p:sp>
      <p:sp>
        <p:nvSpPr>
          <p:cNvPr id="18" name="Text 13"/>
          <p:cNvSpPr/>
          <p:nvPr/>
        </p:nvSpPr>
        <p:spPr>
          <a:xfrm>
            <a:off x="6612493" y="6045518"/>
            <a:ext cx="3195280"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Lemahnya komitmen pimpinan</a:t>
            </a:r>
            <a:endParaRPr lang="en-US" sz="1944" dirty="0"/>
          </a:p>
        </p:txBody>
      </p:sp>
      <p:sp>
        <p:nvSpPr>
          <p:cNvPr id="19" name="Text 14"/>
          <p:cNvSpPr/>
          <p:nvPr/>
        </p:nvSpPr>
        <p:spPr>
          <a:xfrm>
            <a:off x="10309027" y="6045518"/>
            <a:ext cx="3195280" cy="790099"/>
          </a:xfrm>
          <a:prstGeom prst="rect">
            <a:avLst/>
          </a:prstGeom>
          <a:noFill/>
          <a:ln/>
        </p:spPr>
        <p:txBody>
          <a:bodyPr wrap="square" rtlCol="0" anchor="t"/>
          <a:lstStyle/>
          <a:p>
            <a:pPr marL="0" indent="0">
              <a:lnSpc>
                <a:spcPts val="3110"/>
              </a:lnSpc>
              <a:buNone/>
            </a:pPr>
            <a:r>
              <a:rPr lang="en-US" sz="1944" dirty="0">
                <a:solidFill>
                  <a:srgbClr val="E0E4E6"/>
                </a:solidFill>
                <a:latin typeface="Barlow" pitchFamily="34" charset="0"/>
                <a:ea typeface="Barlow" pitchFamily="34" charset="-122"/>
                <a:cs typeface="Barlow" pitchFamily="34" charset="-120"/>
              </a:rPr>
              <a:t>Dukungan dan kepemimpinan yang kuat</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334</Words>
  <Application>Microsoft Office PowerPoint</Application>
  <PresentationFormat>Custom</PresentationFormat>
  <Paragraphs>73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3</cp:revision>
  <dcterms:created xsi:type="dcterms:W3CDTF">2024-07-19T05:24:24Z</dcterms:created>
  <dcterms:modified xsi:type="dcterms:W3CDTF">2024-07-19T06:09:01Z</dcterms:modified>
</cp:coreProperties>
</file>