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5"/>
    <p:sldId id="257" r:id="rId46"/>
    <p:sldId id="258" r:id="rId47"/>
    <p:sldId id="259" r:id="rId48"/>
    <p:sldId id="260" r:id="rId49"/>
    <p:sldId id="261" r:id="rId5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bril Fatface" charset="1" panose="02000503000000020003"/>
      <p:regular r:id="rId10"/>
    </p:embeddedFont>
    <p:embeddedFont>
      <p:font typeface="Abril Fatface Italics" charset="1" panose="02000503000000020003"/>
      <p:regular r:id="rId11"/>
    </p:embeddedFont>
    <p:embeddedFont>
      <p:font typeface="Bobby Jones Condensed Soft" charset="1" panose="00000000000000000000"/>
      <p:regular r:id="rId12"/>
    </p:embeddedFont>
    <p:embeddedFont>
      <p:font typeface="ITC Benguiat" charset="1" panose="02030603050306020704"/>
      <p:regular r:id="rId13"/>
    </p:embeddedFont>
    <p:embeddedFont>
      <p:font typeface="ITC Benguiat Bold" charset="1" panose="02030904050306020704"/>
      <p:regular r:id="rId14"/>
    </p:embeddedFont>
    <p:embeddedFont>
      <p:font typeface="ITC Benguiat Italics" charset="1" panose="02030604050306090704"/>
      <p:regular r:id="rId15"/>
    </p:embeddedFont>
    <p:embeddedFont>
      <p:font typeface="ITC Benguiat Bold Italics" charset="1" panose="02030905050306090704"/>
      <p:regular r:id="rId16"/>
    </p:embeddedFont>
    <p:embeddedFont>
      <p:font typeface="ITC Benguiat Medium" charset="1" panose="02030704050306020704"/>
      <p:regular r:id="rId17"/>
    </p:embeddedFont>
    <p:embeddedFont>
      <p:font typeface="ITC Benguiat Medium Italics" charset="1" panose="02030704050306090704"/>
      <p:regular r:id="rId18"/>
    </p:embeddedFont>
    <p:embeddedFont>
      <p:font typeface="Poppins" charset="1" panose="00000500000000000000"/>
      <p:regular r:id="rId19"/>
    </p:embeddedFont>
    <p:embeddedFont>
      <p:font typeface="Poppins Bold" charset="1" panose="00000800000000000000"/>
      <p:regular r:id="rId20"/>
    </p:embeddedFont>
    <p:embeddedFont>
      <p:font typeface="Poppins Italics" charset="1" panose="00000500000000000000"/>
      <p:regular r:id="rId21"/>
    </p:embeddedFont>
    <p:embeddedFont>
      <p:font typeface="Poppins Bold Italics" charset="1" panose="00000800000000000000"/>
      <p:regular r:id="rId22"/>
    </p:embeddedFont>
    <p:embeddedFont>
      <p:font typeface="Poppins Thin" charset="1" panose="00000300000000000000"/>
      <p:regular r:id="rId23"/>
    </p:embeddedFont>
    <p:embeddedFont>
      <p:font typeface="Poppins Thin Italics" charset="1" panose="00000300000000000000"/>
      <p:regular r:id="rId24"/>
    </p:embeddedFont>
    <p:embeddedFont>
      <p:font typeface="Poppins Extra-Light" charset="1" panose="00000300000000000000"/>
      <p:regular r:id="rId25"/>
    </p:embeddedFont>
    <p:embeddedFont>
      <p:font typeface="Poppins Extra-Light Italics" charset="1" panose="00000300000000000000"/>
      <p:regular r:id="rId26"/>
    </p:embeddedFont>
    <p:embeddedFont>
      <p:font typeface="Poppins Light" charset="1" panose="00000400000000000000"/>
      <p:regular r:id="rId27"/>
    </p:embeddedFont>
    <p:embeddedFont>
      <p:font typeface="Poppins Light Italics" charset="1" panose="00000400000000000000"/>
      <p:regular r:id="rId28"/>
    </p:embeddedFont>
    <p:embeddedFont>
      <p:font typeface="Poppins Medium" charset="1" panose="00000600000000000000"/>
      <p:regular r:id="rId29"/>
    </p:embeddedFont>
    <p:embeddedFont>
      <p:font typeface="Poppins Medium Italics" charset="1" panose="00000600000000000000"/>
      <p:regular r:id="rId30"/>
    </p:embeddedFont>
    <p:embeddedFont>
      <p:font typeface="Poppins Semi-Bold" charset="1" panose="00000700000000000000"/>
      <p:regular r:id="rId31"/>
    </p:embeddedFont>
    <p:embeddedFont>
      <p:font typeface="Poppins Semi-Bold Italics" charset="1" panose="00000700000000000000"/>
      <p:regular r:id="rId32"/>
    </p:embeddedFont>
    <p:embeddedFont>
      <p:font typeface="Poppins Ultra-Bold" charset="1" panose="00000900000000000000"/>
      <p:regular r:id="rId33"/>
    </p:embeddedFont>
    <p:embeddedFont>
      <p:font typeface="Poppins Ultra-Bold Italics" charset="1" panose="00000900000000000000"/>
      <p:regular r:id="rId34"/>
    </p:embeddedFont>
    <p:embeddedFont>
      <p:font typeface="Poppins Heavy" charset="1" panose="00000A00000000000000"/>
      <p:regular r:id="rId35"/>
    </p:embeddedFont>
    <p:embeddedFont>
      <p:font typeface="Poppins Heavy Italics" charset="1" panose="00000A00000000000000"/>
      <p:regular r:id="rId36"/>
    </p:embeddedFont>
    <p:embeddedFont>
      <p:font typeface="Open Sans" charset="1" panose="020B0606030504020204"/>
      <p:regular r:id="rId37"/>
    </p:embeddedFont>
    <p:embeddedFont>
      <p:font typeface="Open Sans Bold" charset="1" panose="020B0806030504020204"/>
      <p:regular r:id="rId38"/>
    </p:embeddedFont>
    <p:embeddedFont>
      <p:font typeface="Open Sans Italics" charset="1" panose="020B0606030504020204"/>
      <p:regular r:id="rId39"/>
    </p:embeddedFont>
    <p:embeddedFont>
      <p:font typeface="Open Sans Bold Italics" charset="1" panose="020B0806030504020204"/>
      <p:regular r:id="rId40"/>
    </p:embeddedFont>
    <p:embeddedFont>
      <p:font typeface="Open Sans Light" charset="1" panose="020B0306030504020204"/>
      <p:regular r:id="rId41"/>
    </p:embeddedFont>
    <p:embeddedFont>
      <p:font typeface="Open Sans Light Italics" charset="1" panose="020B0306030504020204"/>
      <p:regular r:id="rId42"/>
    </p:embeddedFont>
    <p:embeddedFont>
      <p:font typeface="Open Sans Ultra-Bold" charset="1" panose="00000000000000000000"/>
      <p:regular r:id="rId43"/>
    </p:embeddedFont>
    <p:embeddedFont>
      <p:font typeface="Open Sans Ultra-Bold Italics" charset="1" panose="0000000000000000000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slides/slide1.xml" Type="http://schemas.openxmlformats.org/officeDocument/2006/relationships/slide"/><Relationship Id="rId46" Target="slides/slide2.xml" Type="http://schemas.openxmlformats.org/officeDocument/2006/relationships/slide"/><Relationship Id="rId47" Target="slides/slide3.xml" Type="http://schemas.openxmlformats.org/officeDocument/2006/relationships/slide"/><Relationship Id="rId48" Target="slides/slide4.xml" Type="http://schemas.openxmlformats.org/officeDocument/2006/relationships/slide"/><Relationship Id="rId49" Target="slides/slide5.xml" Type="http://schemas.openxmlformats.org/officeDocument/2006/relationships/slide"/><Relationship Id="rId5" Target="tableStyles.xml" Type="http://schemas.openxmlformats.org/officeDocument/2006/relationships/tableStyles"/><Relationship Id="rId50" Target="slides/slide6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51556" y="4460224"/>
            <a:ext cx="8265080" cy="5487111"/>
            <a:chOff x="0" y="0"/>
            <a:chExt cx="1155916" cy="7674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55916" cy="767402"/>
            </a:xfrm>
            <a:custGeom>
              <a:avLst/>
              <a:gdLst/>
              <a:ahLst/>
              <a:cxnLst/>
              <a:rect r="r" b="b" t="t" l="l"/>
              <a:pathLst>
                <a:path h="767402" w="1155916">
                  <a:moveTo>
                    <a:pt x="577958" y="0"/>
                  </a:moveTo>
                  <a:cubicBezTo>
                    <a:pt x="258761" y="0"/>
                    <a:pt x="0" y="171789"/>
                    <a:pt x="0" y="383701"/>
                  </a:cubicBezTo>
                  <a:cubicBezTo>
                    <a:pt x="0" y="595613"/>
                    <a:pt x="258761" y="767402"/>
                    <a:pt x="577958" y="767402"/>
                  </a:cubicBezTo>
                  <a:cubicBezTo>
                    <a:pt x="897156" y="767402"/>
                    <a:pt x="1155916" y="595613"/>
                    <a:pt x="1155916" y="383701"/>
                  </a:cubicBezTo>
                  <a:cubicBezTo>
                    <a:pt x="1155916" y="171789"/>
                    <a:pt x="897156" y="0"/>
                    <a:pt x="5779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8367" y="33844"/>
              <a:ext cx="939182" cy="6616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635725">
            <a:off x="3574664" y="6779524"/>
            <a:ext cx="2290572" cy="3222032"/>
          </a:xfrm>
          <a:custGeom>
            <a:avLst/>
            <a:gdLst/>
            <a:ahLst/>
            <a:cxnLst/>
            <a:rect r="r" b="b" t="t" l="l"/>
            <a:pathLst>
              <a:path h="3222032" w="2290572">
                <a:moveTo>
                  <a:pt x="0" y="0"/>
                </a:moveTo>
                <a:lnTo>
                  <a:pt x="2290571" y="0"/>
                </a:lnTo>
                <a:lnTo>
                  <a:pt x="2290571" y="3222032"/>
                </a:lnTo>
                <a:lnTo>
                  <a:pt x="0" y="3222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972479">
            <a:off x="2785175" y="4209728"/>
            <a:ext cx="1621863" cy="2281393"/>
          </a:xfrm>
          <a:custGeom>
            <a:avLst/>
            <a:gdLst/>
            <a:ahLst/>
            <a:cxnLst/>
            <a:rect r="r" b="b" t="t" l="l"/>
            <a:pathLst>
              <a:path h="2281393" w="1621863">
                <a:moveTo>
                  <a:pt x="0" y="0"/>
                </a:moveTo>
                <a:lnTo>
                  <a:pt x="1621863" y="0"/>
                </a:lnTo>
                <a:lnTo>
                  <a:pt x="1621863" y="2281393"/>
                </a:lnTo>
                <a:lnTo>
                  <a:pt x="0" y="2281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006028">
            <a:off x="1903787" y="4843879"/>
            <a:ext cx="2536285" cy="8828842"/>
          </a:xfrm>
          <a:custGeom>
            <a:avLst/>
            <a:gdLst/>
            <a:ahLst/>
            <a:cxnLst/>
            <a:rect r="r" b="b" t="t" l="l"/>
            <a:pathLst>
              <a:path h="8828842" w="2536285">
                <a:moveTo>
                  <a:pt x="0" y="0"/>
                </a:moveTo>
                <a:lnTo>
                  <a:pt x="2536286" y="0"/>
                </a:lnTo>
                <a:lnTo>
                  <a:pt x="2536286" y="8828842"/>
                </a:lnTo>
                <a:lnTo>
                  <a:pt x="0" y="8828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006028">
            <a:off x="13992068" y="-281401"/>
            <a:ext cx="4282942" cy="9865064"/>
          </a:xfrm>
          <a:custGeom>
            <a:avLst/>
            <a:gdLst/>
            <a:ahLst/>
            <a:cxnLst/>
            <a:rect r="r" b="b" t="t" l="l"/>
            <a:pathLst>
              <a:path h="9865064" w="4282942">
                <a:moveTo>
                  <a:pt x="0" y="0"/>
                </a:moveTo>
                <a:lnTo>
                  <a:pt x="4282942" y="0"/>
                </a:lnTo>
                <a:lnTo>
                  <a:pt x="4282942" y="9865064"/>
                </a:lnTo>
                <a:lnTo>
                  <a:pt x="0" y="9865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51129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88423" y="3863551"/>
            <a:ext cx="14345117" cy="1679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82"/>
              </a:lnSpc>
            </a:pPr>
            <a:r>
              <a:rPr lang="en-US" sz="11743">
                <a:solidFill>
                  <a:srgbClr val="000000"/>
                </a:solidFill>
                <a:latin typeface="Bobby Jones Condensed Soft"/>
              </a:rPr>
              <a:t>tujuan pendidikan jasmani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1694948" y="536331"/>
            <a:ext cx="6003024" cy="4114800"/>
          </a:xfrm>
          <a:custGeom>
            <a:avLst/>
            <a:gdLst/>
            <a:ahLst/>
            <a:cxnLst/>
            <a:rect r="r" b="b" t="t" l="l"/>
            <a:pathLst>
              <a:path h="4114800" w="6003024">
                <a:moveTo>
                  <a:pt x="0" y="0"/>
                </a:moveTo>
                <a:lnTo>
                  <a:pt x="6003024" y="0"/>
                </a:lnTo>
                <a:lnTo>
                  <a:pt x="6003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426917" y="2460381"/>
            <a:ext cx="6587728" cy="1251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89"/>
              </a:lnSpc>
            </a:pPr>
            <a:r>
              <a:rPr lang="en-US" sz="7349">
                <a:solidFill>
                  <a:srgbClr val="000000"/>
                </a:solidFill>
                <a:latin typeface="Abril Fatface"/>
              </a:rPr>
              <a:t>PERTEMUAN II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42965" y="2529263"/>
            <a:ext cx="11802069" cy="2245888"/>
            <a:chOff x="0" y="0"/>
            <a:chExt cx="2015760" cy="3835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15760" cy="383591"/>
            </a:xfrm>
            <a:custGeom>
              <a:avLst/>
              <a:gdLst/>
              <a:ahLst/>
              <a:cxnLst/>
              <a:rect r="r" b="b" t="t" l="l"/>
              <a:pathLst>
                <a:path h="383591" w="2015760">
                  <a:moveTo>
                    <a:pt x="1007880" y="0"/>
                  </a:moveTo>
                  <a:cubicBezTo>
                    <a:pt x="451243" y="0"/>
                    <a:pt x="0" y="85870"/>
                    <a:pt x="0" y="191796"/>
                  </a:cubicBezTo>
                  <a:cubicBezTo>
                    <a:pt x="0" y="297721"/>
                    <a:pt x="451243" y="383591"/>
                    <a:pt x="1007880" y="383591"/>
                  </a:cubicBezTo>
                  <a:cubicBezTo>
                    <a:pt x="1564517" y="383591"/>
                    <a:pt x="2015760" y="297721"/>
                    <a:pt x="2015760" y="191796"/>
                  </a:cubicBezTo>
                  <a:cubicBezTo>
                    <a:pt x="2015760" y="85870"/>
                    <a:pt x="1564517" y="0"/>
                    <a:pt x="1007880" y="0"/>
                  </a:cubicBezTo>
                  <a:close/>
                </a:path>
              </a:pathLst>
            </a:custGeom>
            <a:solidFill>
              <a:srgbClr val="FFF8D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88978" y="-2138"/>
              <a:ext cx="1637805" cy="3497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807861" y="696398"/>
            <a:ext cx="11456255" cy="1375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84"/>
              </a:lnSpc>
            </a:pPr>
            <a:r>
              <a:rPr lang="en-US" sz="9615">
                <a:solidFill>
                  <a:srgbClr val="000000"/>
                </a:solidFill>
                <a:latin typeface="Bobby Jones Condensed Soft"/>
              </a:rPr>
              <a:t>TUJUAN PENDIDIKAN JASMANI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59249" y="2719698"/>
            <a:ext cx="16400051" cy="4482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03"/>
              </a:lnSpc>
            </a:pPr>
            <a:r>
              <a:rPr lang="en-US" sz="5373">
                <a:solidFill>
                  <a:srgbClr val="000000"/>
                </a:solidFill>
                <a:latin typeface="Poppins"/>
              </a:rPr>
              <a:t>Menurut Suryobroto (2004:8), tujuan pendidikan jasmani adalah untuk pembentukan anak, yaitu sikap atau nilai, kecerdasan, fisik, dan keterampilan (psikomotorik), sehingga siswa akan dewasa dan mandiri, yang nantinya dapat digunakan dalam kehidupan sehari-has.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1593345">
            <a:off x="-1361145" y="9556566"/>
            <a:ext cx="1759865" cy="2475514"/>
          </a:xfrm>
          <a:custGeom>
            <a:avLst/>
            <a:gdLst/>
            <a:ahLst/>
            <a:cxnLst/>
            <a:rect r="r" b="b" t="t" l="l"/>
            <a:pathLst>
              <a:path h="2475514" w="1759865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593345">
            <a:off x="17719829" y="2212636"/>
            <a:ext cx="1759865" cy="2475514"/>
          </a:xfrm>
          <a:custGeom>
            <a:avLst/>
            <a:gdLst/>
            <a:ahLst/>
            <a:cxnLst/>
            <a:rect r="r" b="b" t="t" l="l"/>
            <a:pathLst>
              <a:path h="2475514" w="1759865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593345">
            <a:off x="-1191694" y="1481941"/>
            <a:ext cx="1759865" cy="2475514"/>
          </a:xfrm>
          <a:custGeom>
            <a:avLst/>
            <a:gdLst/>
            <a:ahLst/>
            <a:cxnLst/>
            <a:rect r="r" b="b" t="t" l="l"/>
            <a:pathLst>
              <a:path h="2475514" w="1759865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593345">
            <a:off x="3703495" y="-1709620"/>
            <a:ext cx="1759865" cy="2475514"/>
          </a:xfrm>
          <a:custGeom>
            <a:avLst/>
            <a:gdLst/>
            <a:ahLst/>
            <a:cxnLst/>
            <a:rect r="r" b="b" t="t" l="l"/>
            <a:pathLst>
              <a:path h="2475514" w="1759865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593345">
            <a:off x="1022571" y="-1709620"/>
            <a:ext cx="1759865" cy="2475514"/>
          </a:xfrm>
          <a:custGeom>
            <a:avLst/>
            <a:gdLst/>
            <a:ahLst/>
            <a:cxnLst/>
            <a:rect r="r" b="b" t="t" l="l"/>
            <a:pathLst>
              <a:path h="2475514" w="1759865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593345">
            <a:off x="17253171" y="-788490"/>
            <a:ext cx="1759865" cy="2475514"/>
          </a:xfrm>
          <a:custGeom>
            <a:avLst/>
            <a:gdLst/>
            <a:ahLst/>
            <a:cxnLst/>
            <a:rect r="r" b="b" t="t" l="l"/>
            <a:pathLst>
              <a:path h="2475514" w="1759865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1593345">
            <a:off x="16941410" y="7618715"/>
            <a:ext cx="1759865" cy="2475514"/>
          </a:xfrm>
          <a:custGeom>
            <a:avLst/>
            <a:gdLst/>
            <a:ahLst/>
            <a:cxnLst/>
            <a:rect r="r" b="b" t="t" l="l"/>
            <a:pathLst>
              <a:path h="2475514" w="1759865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593345">
            <a:off x="14260487" y="-874215"/>
            <a:ext cx="1759865" cy="2475514"/>
          </a:xfrm>
          <a:custGeom>
            <a:avLst/>
            <a:gdLst/>
            <a:ahLst/>
            <a:cxnLst/>
            <a:rect r="r" b="b" t="t" l="l"/>
            <a:pathLst>
              <a:path h="2475514" w="1759865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1593345">
            <a:off x="587467" y="7655445"/>
            <a:ext cx="1759865" cy="2475514"/>
          </a:xfrm>
          <a:custGeom>
            <a:avLst/>
            <a:gdLst/>
            <a:ahLst/>
            <a:cxnLst/>
            <a:rect r="r" b="b" t="t" l="l"/>
            <a:pathLst>
              <a:path h="2475514" w="1759865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1593345">
            <a:off x="2921824" y="7922145"/>
            <a:ext cx="1759865" cy="2475514"/>
          </a:xfrm>
          <a:custGeom>
            <a:avLst/>
            <a:gdLst/>
            <a:ahLst/>
            <a:cxnLst/>
            <a:rect r="r" b="b" t="t" l="l"/>
            <a:pathLst>
              <a:path h="2475514" w="1759865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1593345">
            <a:off x="5043956" y="7922145"/>
            <a:ext cx="1759865" cy="2475514"/>
          </a:xfrm>
          <a:custGeom>
            <a:avLst/>
            <a:gdLst/>
            <a:ahLst/>
            <a:cxnLst/>
            <a:rect r="r" b="b" t="t" l="l"/>
            <a:pathLst>
              <a:path h="2475514" w="1759865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1593345">
            <a:off x="7202947" y="8056003"/>
            <a:ext cx="1759865" cy="2475514"/>
          </a:xfrm>
          <a:custGeom>
            <a:avLst/>
            <a:gdLst/>
            <a:ahLst/>
            <a:cxnLst/>
            <a:rect r="r" b="b" t="t" l="l"/>
            <a:pathLst>
              <a:path h="2475514" w="1759865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1593345">
            <a:off x="9496529" y="8020543"/>
            <a:ext cx="1759865" cy="2475514"/>
          </a:xfrm>
          <a:custGeom>
            <a:avLst/>
            <a:gdLst/>
            <a:ahLst/>
            <a:cxnLst/>
            <a:rect r="r" b="b" t="t" l="l"/>
            <a:pathLst>
              <a:path h="2475514" w="1759865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53927" y="-736607"/>
            <a:ext cx="4160184" cy="4114800"/>
          </a:xfrm>
          <a:custGeom>
            <a:avLst/>
            <a:gdLst/>
            <a:ahLst/>
            <a:cxnLst/>
            <a:rect r="r" b="b" t="t" l="l"/>
            <a:pathLst>
              <a:path h="4114800" w="4160184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28170" y="2002162"/>
            <a:ext cx="9231660" cy="1109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69"/>
              </a:lnSpc>
            </a:pPr>
            <a:r>
              <a:rPr lang="en-US" sz="6549">
                <a:solidFill>
                  <a:srgbClr val="000000"/>
                </a:solidFill>
                <a:latin typeface="Abril Fatface"/>
              </a:rPr>
              <a:t>PERKEMBANGAN FISIK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03439" y="4069252"/>
            <a:ext cx="17127141" cy="2566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77230" indent="-388615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Poppins"/>
              </a:rPr>
              <a:t>Sistem saraf yang mempengaruhi perkembangan emosional  dan otak</a:t>
            </a:r>
          </a:p>
          <a:p>
            <a:pPr marL="777230" indent="-388615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Poppins"/>
              </a:rPr>
              <a:t>Otot yang mempengaruhi perkembangan motorik</a:t>
            </a:r>
          </a:p>
          <a:p>
            <a:pPr marL="777230" indent="-388615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Poppins"/>
              </a:rPr>
              <a:t> kelenjar endotrin mempengaruhi perkembangan tingkah laku</a:t>
            </a:r>
          </a:p>
          <a:p>
            <a:pPr marL="777230" indent="-388615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Poppins"/>
              </a:rPr>
              <a:t>struktur fisik yang meliputi tinggi badan dan berat badan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989832"/>
            <a:ext cx="16230600" cy="5695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65"/>
              </a:lnSpc>
            </a:pPr>
            <a:r>
              <a:rPr lang="en-US" sz="5332">
                <a:solidFill>
                  <a:srgbClr val="000000"/>
                </a:solidFill>
                <a:latin typeface="Poppins"/>
              </a:rPr>
              <a:t>DIBAGI : 2</a:t>
            </a:r>
          </a:p>
          <a:p>
            <a:pPr marL="1151264" indent="-575632" lvl="1">
              <a:lnSpc>
                <a:spcPts val="7465"/>
              </a:lnSpc>
              <a:buFont typeface="Arial"/>
              <a:buChar char="•"/>
            </a:pPr>
            <a:r>
              <a:rPr lang="en-US" sz="5332">
                <a:solidFill>
                  <a:srgbClr val="000000"/>
                </a:solidFill>
                <a:latin typeface="Poppins"/>
              </a:rPr>
              <a:t>Motorik Halus : ketrampilan menangkap, melempar, menggambar, menulis</a:t>
            </a:r>
          </a:p>
          <a:p>
            <a:pPr marL="1151264" indent="-575632" lvl="1">
              <a:lnSpc>
                <a:spcPts val="7465"/>
              </a:lnSpc>
              <a:buFont typeface="Arial"/>
              <a:buChar char="•"/>
            </a:pPr>
            <a:r>
              <a:rPr lang="en-US" sz="5332">
                <a:solidFill>
                  <a:srgbClr val="000000"/>
                </a:solidFill>
                <a:latin typeface="Poppins"/>
              </a:rPr>
              <a:t> Motorik Kasar : Ketrampilan berjalan, berlari, melompat dan turun naik tangga</a:t>
            </a:r>
          </a:p>
          <a:p>
            <a:pPr>
              <a:lnSpc>
                <a:spcPts val="7465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127816" y="-1028700"/>
            <a:ext cx="4160184" cy="4114800"/>
          </a:xfrm>
          <a:custGeom>
            <a:avLst/>
            <a:gdLst/>
            <a:ahLst/>
            <a:cxnLst/>
            <a:rect r="r" b="b" t="t" l="l"/>
            <a:pathLst>
              <a:path h="4114800" w="4160184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840735" y="1197351"/>
            <a:ext cx="9363373" cy="944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69"/>
              </a:lnSpc>
            </a:pPr>
            <a:r>
              <a:rPr lang="en-US" sz="5549">
                <a:solidFill>
                  <a:srgbClr val="000000"/>
                </a:solidFill>
                <a:latin typeface="Abril Fatface"/>
              </a:rPr>
              <a:t>PERKEMBANGAN MOTORIK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91769" y="-172083"/>
            <a:ext cx="4160184" cy="4114800"/>
          </a:xfrm>
          <a:custGeom>
            <a:avLst/>
            <a:gdLst/>
            <a:ahLst/>
            <a:cxnLst/>
            <a:rect r="r" b="b" t="t" l="l"/>
            <a:pathLst>
              <a:path h="4114800" w="4160184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24706" y="866775"/>
            <a:ext cx="8925223" cy="1018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09"/>
              </a:lnSpc>
            </a:pPr>
            <a:r>
              <a:rPr lang="en-US" sz="5649">
                <a:solidFill>
                  <a:srgbClr val="000000"/>
                </a:solidFill>
                <a:latin typeface="Poppins"/>
              </a:rPr>
              <a:t>ASPEK YANG MENDUKUNG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1419" y="3772096"/>
            <a:ext cx="14923454" cy="810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29"/>
              </a:lnSpc>
            </a:pPr>
            <a:r>
              <a:rPr lang="en-US" sz="4449">
                <a:solidFill>
                  <a:srgbClr val="000000"/>
                </a:solidFill>
                <a:latin typeface="Poppins"/>
              </a:rPr>
              <a:t>ASPEK FISIOLOGIS YANG SANGAN PENTIK ADALAH OTAK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4764405"/>
            <a:ext cx="18288000" cy="4213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25516" indent="-512758" lvl="1">
              <a:lnSpc>
                <a:spcPts val="6649"/>
              </a:lnSpc>
              <a:buFont typeface="Arial"/>
              <a:buChar char="•"/>
            </a:pPr>
            <a:r>
              <a:rPr lang="en-US" sz="4749">
                <a:solidFill>
                  <a:srgbClr val="000000"/>
                </a:solidFill>
                <a:latin typeface="Poppins"/>
              </a:rPr>
              <a:t>OTAK KIRI : berfungsi untuk berpikir rasional, ilmiah, logis, kritis, linier, analitis, referensial, dan konvergen.</a:t>
            </a:r>
          </a:p>
          <a:p>
            <a:pPr marL="1025516" indent="-512758" lvl="1">
              <a:lnSpc>
                <a:spcPts val="6649"/>
              </a:lnSpc>
              <a:buFont typeface="Arial"/>
              <a:buChar char="•"/>
            </a:pPr>
            <a:r>
              <a:rPr lang="en-US" sz="4749">
                <a:solidFill>
                  <a:srgbClr val="000000"/>
                </a:solidFill>
                <a:latin typeface="Poppins"/>
              </a:rPr>
              <a:t>OTAK KANAN : digunakan untuk berpikir non-linier, non-verbal, intuitif, imajinatif, nonrefensial, divergen dan bahkan mistik.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840469" y="-674449"/>
            <a:ext cx="4022217" cy="4114800"/>
          </a:xfrm>
          <a:custGeom>
            <a:avLst/>
            <a:gdLst/>
            <a:ahLst/>
            <a:cxnLst/>
            <a:rect r="r" b="b" t="t" l="l"/>
            <a:pathLst>
              <a:path h="4114800" w="4022217">
                <a:moveTo>
                  <a:pt x="0" y="0"/>
                </a:moveTo>
                <a:lnTo>
                  <a:pt x="4022217" y="0"/>
                </a:lnTo>
                <a:lnTo>
                  <a:pt x="40222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740277" y="6019059"/>
            <a:ext cx="6200384" cy="4114800"/>
          </a:xfrm>
          <a:custGeom>
            <a:avLst/>
            <a:gdLst/>
            <a:ahLst/>
            <a:cxnLst/>
            <a:rect r="r" b="b" t="t" l="l"/>
            <a:pathLst>
              <a:path h="4114800" w="6200384">
                <a:moveTo>
                  <a:pt x="0" y="0"/>
                </a:moveTo>
                <a:lnTo>
                  <a:pt x="6200383" y="0"/>
                </a:lnTo>
                <a:lnTo>
                  <a:pt x="62003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888111" y="4028344"/>
            <a:ext cx="11952358" cy="1990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599"/>
              </a:lnSpc>
            </a:pPr>
            <a:r>
              <a:rPr lang="en-US" sz="13999" spc="-279">
                <a:solidFill>
                  <a:srgbClr val="D0A933"/>
                </a:solidFill>
                <a:latin typeface="ITC Benguiat"/>
              </a:rPr>
              <a:t>TERIMA KASIH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DAF0IWi_fm8</dc:identifier>
  <dcterms:modified xsi:type="dcterms:W3CDTF">2011-08-01T06:04:30Z</dcterms:modified>
  <cp:revision>1</cp:revision>
  <dc:title>Teks paragraf Anda</dc:title>
</cp:coreProperties>
</file>