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sldIdLst>
    <p:sldId id="256" r:id="rId2"/>
    <p:sldId id="263" r:id="rId3"/>
    <p:sldId id="264" r:id="rId4"/>
    <p:sldId id="265" r:id="rId5"/>
    <p:sldId id="269" r:id="rId6"/>
    <p:sldId id="266" r:id="rId7"/>
    <p:sldId id="270" r:id="rId8"/>
    <p:sldId id="267" r:id="rId9"/>
    <p:sldId id="271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6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87869FC-C1B9-4949-9A6D-C0D114F60FA8}" type="datetimeFigureOut">
              <a:rPr lang="id-ID" smtClean="0"/>
              <a:t>20/10/2020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AD93A8-DAF6-42C7-8137-D897DAEC55D9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836712"/>
            <a:ext cx="7704856" cy="286633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id-ID" sz="4800" dirty="0" smtClean="0"/>
              <a:t>PENEGAKAN HUKUM LINGKUNGAN</a:t>
            </a:r>
            <a:endParaRPr lang="id-ID" sz="4800" dirty="0"/>
          </a:p>
        </p:txBody>
      </p:sp>
    </p:spTree>
    <p:extLst>
      <p:ext uri="{BB962C8B-B14F-4D97-AF65-F5344CB8AC3E}">
        <p14:creationId xmlns:p14="http://schemas.microsoft.com/office/powerpoint/2010/main" val="196213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d-ID" dirty="0" smtClean="0"/>
              <a:t>PENYELESAIAN SENGKETA MELALUI PENGADILAN </a:t>
            </a:r>
            <a:endParaRPr lang="id-ID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700808"/>
            <a:ext cx="7715200" cy="4754928"/>
          </a:xfrm>
        </p:spPr>
        <p:txBody>
          <a:bodyPr>
            <a:normAutofit/>
          </a:bodyPr>
          <a:lstStyle/>
          <a:p>
            <a:r>
              <a:rPr lang="id-ID" sz="2800" dirty="0" smtClean="0"/>
              <a:t>Setiap penanggung jawab usaha dan/atau kegiatan yang melakukan perbuatan melanggar hukum berupa pencemaran dan/atau perusakan lingkungan hidup yang menimbulkan kerugian pada orang lain atau lingkungan hidup wajib membayar ganti rugi dan/atau melakukan tindakan tertentu.</a:t>
            </a:r>
          </a:p>
          <a:p>
            <a:r>
              <a:rPr lang="id-ID" sz="2800" dirty="0" smtClean="0"/>
              <a:t>Asas “liability based on fault”.  Tanggung jawab yang didasarkan pada unsur kesalahan.</a:t>
            </a:r>
          </a:p>
          <a:p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3029343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d-ID" dirty="0" smtClean="0"/>
              <a:t>Tanggung Jawab mutlak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7715200" cy="4610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800" dirty="0" smtClean="0"/>
              <a:t>Pasal 88 UU No. 32 Tahun 2009</a:t>
            </a:r>
          </a:p>
          <a:p>
            <a:r>
              <a:rPr lang="id-ID" sz="2800" dirty="0" smtClean="0"/>
              <a:t>Setiap orang yang tindakannya, usahanya, dan/atau kegiatannya menggunakan B3, menghasilkan dan/atau mengelola limbah B3, dan/atau yang menimbulkan ancaman serius terhadap lingkungan hidup bertanggung jawab  mutlak atas kerugian yang terjadi tanpa perlu pembuktian unsur kesalahan</a:t>
            </a:r>
          </a:p>
          <a:p>
            <a:r>
              <a:rPr lang="id-ID" sz="2800" smtClean="0"/>
              <a:t>Disebut asas”strict liability”.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3326817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d-ID" dirty="0" smtClean="0"/>
              <a:t>Hak gugat masyarakat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Masyarakat berhak mengajukan gugatan perwakilan kelompok untuk kepentingan dirinya sendiri dan/atau untuk kepentingan dirinya sendiri dan/atau untuk kepentingan masyarakat apabila mengalami kerugian akibat pencemaran dan/atau kerusakan lingkungan hidup</a:t>
            </a:r>
          </a:p>
          <a:p>
            <a:r>
              <a:rPr lang="id-ID" dirty="0" smtClean="0"/>
              <a:t>Gugatan dapat diajukan apabila terdapat kesamaan fakta atau peristiwa, dasar hukum, serta jenis tuntutan  di antara wakil kelompok dan anggota kelompoknya.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03949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Manfaat gugat class action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800" dirty="0" smtClean="0"/>
              <a:t>Proses berperkara yang bersifat ekonomis. Mencegah pengulangan (</a:t>
            </a:r>
            <a:r>
              <a:rPr lang="id-ID" sz="2800" i="1" dirty="0" smtClean="0"/>
              <a:t>repetition</a:t>
            </a:r>
            <a:r>
              <a:rPr lang="id-ID" sz="2800" dirty="0" smtClean="0"/>
              <a:t>) gugatan-gugatan serupa secara individual.</a:t>
            </a:r>
          </a:p>
          <a:p>
            <a:r>
              <a:rPr lang="id-ID" sz="2800" dirty="0" smtClean="0"/>
              <a:t>Akses pada keadilan (</a:t>
            </a:r>
            <a:r>
              <a:rPr lang="id-ID" sz="2800" i="1" dirty="0" smtClean="0"/>
              <a:t>access to justice</a:t>
            </a:r>
            <a:r>
              <a:rPr lang="id-ID" sz="2800" dirty="0" smtClean="0"/>
              <a:t>)</a:t>
            </a:r>
          </a:p>
          <a:p>
            <a:r>
              <a:rPr lang="id-ID" sz="2800" dirty="0" smtClean="0"/>
              <a:t>Perubahan sikap perilaku pelanggaran (</a:t>
            </a:r>
            <a:r>
              <a:rPr lang="id-ID" sz="2800" i="1" dirty="0" smtClean="0"/>
              <a:t>behaviour modification</a:t>
            </a:r>
            <a:r>
              <a:rPr lang="id-ID" sz="2800" dirty="0" smtClean="0"/>
              <a:t>)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3805305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0207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id-ID" dirty="0" smtClean="0"/>
              <a:t>Hak gugat organisasi lingkungan hidup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7239000" cy="4682920"/>
          </a:xfrm>
        </p:spPr>
        <p:txBody>
          <a:bodyPr/>
          <a:lstStyle/>
          <a:p>
            <a:r>
              <a:rPr lang="id-ID" dirty="0" smtClean="0"/>
              <a:t>Dalam rangka pelaksanaan tanggung jawab perlindungan dan pengelolaan lingkungan hidup, organisasi lingkungan hidup berhak mengajukan gugatan untuk kepentingan pelestarian fungsi lingkungan hidup</a:t>
            </a:r>
          </a:p>
          <a:p>
            <a:r>
              <a:rPr lang="id-ID" dirty="0" smtClean="0"/>
              <a:t>Hak mengajukan gugatan terbatas pada tuntutan untuk melakukan tindakan tertentu tanpa adanya tuntutan ganti rugi, kecuali  biaya atau pengeluaran riil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42285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02072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d-ID" dirty="0" smtClean="0"/>
              <a:t>Hak gugat atas nama lingkungan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2800" dirty="0" smtClean="0"/>
              <a:t>Gugatan oleh organisasi lingkungan diajukan atas nama lingkungan.</a:t>
            </a:r>
          </a:p>
          <a:p>
            <a:r>
              <a:rPr lang="id-ID" sz="2800" dirty="0" smtClean="0"/>
              <a:t>Lingkungan menyandang hak untuk dilindungi.</a:t>
            </a:r>
          </a:p>
          <a:p>
            <a:r>
              <a:rPr lang="id-ID" sz="2800" dirty="0" smtClean="0"/>
              <a:t>Tidak setiap organisasi lingkungan hidup dapat menggugat dengan mengatasnamakan lingkungan hidup, melainkan harus memenuhi persyaratan tertentu.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11628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d-ID" dirty="0" smtClean="0"/>
              <a:t>Persyaratan ORGANISASI Lingkungan hidup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7643192" cy="4466896"/>
          </a:xfrm>
        </p:spPr>
        <p:txBody>
          <a:bodyPr>
            <a:normAutofit/>
          </a:bodyPr>
          <a:lstStyle/>
          <a:p>
            <a:r>
              <a:rPr lang="id-ID" sz="2800" dirty="0" smtClean="0"/>
              <a:t>Berbentuk badan hukum</a:t>
            </a:r>
          </a:p>
          <a:p>
            <a:r>
              <a:rPr lang="id-ID" sz="2800" dirty="0" smtClean="0"/>
              <a:t>Menegaskan di dalam anggaran dasarnya bahwa organisasi tersebut didirikan untuk kepentingan pelestarian fungsi lingkungan hidup; dan</a:t>
            </a:r>
          </a:p>
          <a:p>
            <a:r>
              <a:rPr lang="id-ID" sz="2800" dirty="0" smtClean="0"/>
              <a:t>Telah melaksanakan kegiatan nyata sesuai dengan anggaran dasarnya  paling singkat 2 (dua) tahun</a:t>
            </a:r>
          </a:p>
        </p:txBody>
      </p:sp>
    </p:spTree>
    <p:extLst>
      <p:ext uri="{BB962C8B-B14F-4D97-AF65-F5344CB8AC3E}">
        <p14:creationId xmlns:p14="http://schemas.microsoft.com/office/powerpoint/2010/main" val="293559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d-ID" dirty="0" smtClean="0"/>
              <a:t>Gugatan organisasi LH terbatas pada gugatan 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7239000" cy="4682920"/>
          </a:xfrm>
        </p:spPr>
        <p:txBody>
          <a:bodyPr/>
          <a:lstStyle/>
          <a:p>
            <a:r>
              <a:rPr lang="id-ID" dirty="0" smtClean="0"/>
              <a:t>Memohon kepada pengadilan agar seseorang diperintahkan untuk melakukan tindakan tertentu yg berkaitan dg tujuan pelestarian fungsi lingkungan hidup.</a:t>
            </a:r>
          </a:p>
          <a:p>
            <a:r>
              <a:rPr lang="id-ID" dirty="0" smtClean="0"/>
              <a:t>Menyatakan seseorang telah melakukan perbuatan melanggar hukum karena mencemarkan  atau merusak LH.</a:t>
            </a:r>
          </a:p>
          <a:p>
            <a:r>
              <a:rPr lang="id-ID" dirty="0" smtClean="0"/>
              <a:t>Memerintahkan seseorang yang melakukan usaha dan/atau kegiatan untuk membuat dan memperbaiki unit pengolah limbah.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950747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138</TotalTime>
  <Words>381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Trebuchet MS</vt:lpstr>
      <vt:lpstr>Wingdings</vt:lpstr>
      <vt:lpstr>Wingdings 2</vt:lpstr>
      <vt:lpstr>Opulent</vt:lpstr>
      <vt:lpstr>PENEGAKAN HUKUM LINGKUNGAN</vt:lpstr>
      <vt:lpstr>PENYELESAIAN SENGKETA MELALUI PENGADILAN </vt:lpstr>
      <vt:lpstr>Tanggung Jawab mutlak</vt:lpstr>
      <vt:lpstr>Hak gugat masyarakat</vt:lpstr>
      <vt:lpstr>Manfaat gugat class action</vt:lpstr>
      <vt:lpstr>Hak gugat organisasi lingkungan hidup</vt:lpstr>
      <vt:lpstr>Hak gugat atas nama lingkungan</vt:lpstr>
      <vt:lpstr>Persyaratan ORGANISASI Lingkungan hidup</vt:lpstr>
      <vt:lpstr>Gugatan organisasi LH terbatas pada gugatan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PENEGAKAN HUKUM LINGKUNGAN</dc:title>
  <dc:creator>windows8</dc:creator>
  <cp:lastModifiedBy>User</cp:lastModifiedBy>
  <cp:revision>16</cp:revision>
  <dcterms:created xsi:type="dcterms:W3CDTF">2013-12-08T12:42:15Z</dcterms:created>
  <dcterms:modified xsi:type="dcterms:W3CDTF">2020-10-20T05:18:45Z</dcterms:modified>
</cp:coreProperties>
</file>