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9" r:id="rId3"/>
    <p:sldId id="257" r:id="rId4"/>
    <p:sldId id="258" r:id="rId5"/>
    <p:sldId id="260" r:id="rId6"/>
    <p:sldId id="261" r:id="rId7"/>
    <p:sldId id="262" r:id="rId8"/>
    <p:sldId id="263" r:id="rId9"/>
    <p:sldId id="264" r:id="rId10"/>
    <p:sldId id="265" r:id="rId11"/>
    <p:sldId id="266" r:id="rId12"/>
    <p:sldId id="267" r:id="rId13"/>
    <p:sldId id="270" r:id="rId14"/>
    <p:sldId id="268" r:id="rId15"/>
    <p:sldId id="269"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90" d="100"/>
          <a:sy n="90" d="100"/>
        </p:scale>
        <p:origin x="57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3/2/2021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3/2/2021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3/2/2021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3/2/2021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3/2/2021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3/2/2021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3/2/2021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3/2/2021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3/2/2021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3/2/2021</a:t>
            </a:fld>
            <a:endParaRPr lang="en-US" dirty="0"/>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a:spLocks noGrp="1"/>
          </p:cNvSpPr>
          <p:nvPr>
            <p:ph type="subTitle" idx="1"/>
          </p:nvPr>
        </p:nvSpPr>
        <p:spPr>
          <a:xfrm>
            <a:off x="866398" y="925099"/>
            <a:ext cx="10132905" cy="4534796"/>
          </a:xfrm>
        </p:spPr>
        <p:txBody>
          <a:bodyPr>
            <a:noAutofit/>
          </a:bodyPr>
          <a:lstStyle/>
          <a:p>
            <a:r>
              <a:rPr lang="en-US" sz="3600" dirty="0"/>
              <a:t>TEORI HEGEMONI</a:t>
            </a:r>
          </a:p>
          <a:p>
            <a:endParaRPr lang="en-US" sz="3600" dirty="0"/>
          </a:p>
          <a:p>
            <a:r>
              <a:rPr lang="en-US" sz="4000" dirty="0"/>
              <a:t>ANTONIO</a:t>
            </a:r>
            <a:r>
              <a:rPr lang="en-US" sz="6600" dirty="0"/>
              <a:t> </a:t>
            </a:r>
            <a:r>
              <a:rPr lang="en-US" sz="9600" dirty="0">
                <a:solidFill>
                  <a:srgbClr val="FF0000"/>
                </a:solidFill>
              </a:rPr>
              <a:t>GRAMSCI</a:t>
            </a:r>
            <a:r>
              <a:rPr lang="en-US" sz="6600" dirty="0"/>
              <a:t> </a:t>
            </a:r>
          </a:p>
        </p:txBody>
      </p:sp>
    </p:spTree>
    <p:extLst>
      <p:ext uri="{BB962C8B-B14F-4D97-AF65-F5344CB8AC3E}">
        <p14:creationId xmlns:p14="http://schemas.microsoft.com/office/powerpoint/2010/main" val="33940904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40905" y="1179443"/>
            <a:ext cx="4744278" cy="646331"/>
          </a:xfrm>
          <a:prstGeom prst="rect">
            <a:avLst/>
          </a:prstGeom>
          <a:noFill/>
        </p:spPr>
        <p:txBody>
          <a:bodyPr wrap="square" rtlCol="0">
            <a:spAutoFit/>
          </a:bodyPr>
          <a:lstStyle/>
          <a:p>
            <a:r>
              <a:rPr lang="en-US" sz="3600" dirty="0"/>
              <a:t>1. </a:t>
            </a:r>
            <a:r>
              <a:rPr lang="en-US" sz="3600" dirty="0">
                <a:solidFill>
                  <a:srgbClr val="FF0000"/>
                </a:solidFill>
              </a:rPr>
              <a:t>KEBUDAYAAN</a:t>
            </a:r>
            <a:endParaRPr lang="id-ID" sz="3600" dirty="0">
              <a:solidFill>
                <a:srgbClr val="FF0000"/>
              </a:solidFill>
            </a:endParaRPr>
          </a:p>
        </p:txBody>
      </p:sp>
      <p:sp>
        <p:nvSpPr>
          <p:cNvPr id="5" name="TextBox 4"/>
          <p:cNvSpPr txBox="1"/>
          <p:nvPr/>
        </p:nvSpPr>
        <p:spPr>
          <a:xfrm>
            <a:off x="2120348" y="2451652"/>
            <a:ext cx="7911548" cy="2646878"/>
          </a:xfrm>
          <a:prstGeom prst="rect">
            <a:avLst/>
          </a:prstGeom>
          <a:noFill/>
        </p:spPr>
        <p:txBody>
          <a:bodyPr wrap="square" rtlCol="0">
            <a:spAutoFit/>
          </a:bodyPr>
          <a:lstStyle/>
          <a:p>
            <a:r>
              <a:rPr lang="en-US" noProof="1"/>
              <a:t>Kebudayaan sebagai </a:t>
            </a:r>
          </a:p>
          <a:p>
            <a:r>
              <a:rPr lang="en-US" sz="2800" noProof="1">
                <a:solidFill>
                  <a:srgbClr val="FF0000"/>
                </a:solidFill>
              </a:rPr>
              <a:t>		organisasi, disiplin bathiniah seseorang,</a:t>
            </a:r>
            <a:endParaRPr lang="en-US" sz="2800" noProof="1"/>
          </a:p>
          <a:p>
            <a:r>
              <a:rPr lang="en-US" noProof="1"/>
              <a:t>yang merupakan pencapaian suatu kesadaran yang lebih tinggi, </a:t>
            </a:r>
          </a:p>
          <a:p>
            <a:r>
              <a:rPr lang="en-US" noProof="1"/>
              <a:t>yang dengan sokongannya, </a:t>
            </a:r>
          </a:p>
          <a:p>
            <a:r>
              <a:rPr lang="en-US" noProof="1"/>
              <a:t>Seseorang </a:t>
            </a:r>
            <a:r>
              <a:rPr lang="en-US" sz="2800" noProof="1">
                <a:solidFill>
                  <a:srgbClr val="FF0000"/>
                </a:solidFill>
              </a:rPr>
              <a:t>berhasil dalam memahami nilai historis dirinya, fungsinya di dalam kehidupan, hak-hak dan kewajibannya.</a:t>
            </a:r>
          </a:p>
        </p:txBody>
      </p:sp>
    </p:spTree>
    <p:extLst>
      <p:ext uri="{BB962C8B-B14F-4D97-AF65-F5344CB8AC3E}">
        <p14:creationId xmlns:p14="http://schemas.microsoft.com/office/powerpoint/2010/main" val="1858607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37" fill="hold"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Effect transition="in" filter="barn(outVertical)">
                                      <p:cBhvr>
                                        <p:cTn id="13" dur="500"/>
                                        <p:tgtEl>
                                          <p:spTgt spid="5">
                                            <p:txEl>
                                              <p:pRg st="0" end="0"/>
                                            </p:txEl>
                                          </p:spTgt>
                                        </p:tgtEl>
                                      </p:cBhvr>
                                    </p:animEffect>
                                  </p:childTnLst>
                                </p:cTn>
                              </p:par>
                              <p:par>
                                <p:cTn id="14" presetID="16" presetClass="entr" presetSubtype="37" fill="hold" nodeType="withEffect">
                                  <p:stCondLst>
                                    <p:cond delay="0"/>
                                  </p:stCondLst>
                                  <p:childTnLst>
                                    <p:set>
                                      <p:cBhvr>
                                        <p:cTn id="15" dur="1" fill="hold">
                                          <p:stCondLst>
                                            <p:cond delay="0"/>
                                          </p:stCondLst>
                                        </p:cTn>
                                        <p:tgtEl>
                                          <p:spTgt spid="5">
                                            <p:txEl>
                                              <p:pRg st="1" end="1"/>
                                            </p:txEl>
                                          </p:spTgt>
                                        </p:tgtEl>
                                        <p:attrNameLst>
                                          <p:attrName>style.visibility</p:attrName>
                                        </p:attrNameLst>
                                      </p:cBhvr>
                                      <p:to>
                                        <p:strVal val="visible"/>
                                      </p:to>
                                    </p:set>
                                    <p:animEffect transition="in" filter="barn(outVertical)">
                                      <p:cBhvr>
                                        <p:cTn id="16" dur="500"/>
                                        <p:tgtEl>
                                          <p:spTgt spid="5">
                                            <p:txEl>
                                              <p:pRg st="1" end="1"/>
                                            </p:txEl>
                                          </p:spTgt>
                                        </p:tgtEl>
                                      </p:cBhvr>
                                    </p:animEffect>
                                  </p:childTnLst>
                                </p:cTn>
                              </p:par>
                              <p:par>
                                <p:cTn id="17" presetID="16" presetClass="entr" presetSubtype="37" fill="hold" nodeType="with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Effect transition="in" filter="barn(outVertical)">
                                      <p:cBhvr>
                                        <p:cTn id="19" dur="500"/>
                                        <p:tgtEl>
                                          <p:spTgt spid="5">
                                            <p:txEl>
                                              <p:pRg st="2" end="2"/>
                                            </p:txEl>
                                          </p:spTgt>
                                        </p:tgtEl>
                                      </p:cBhvr>
                                    </p:animEffect>
                                  </p:childTnLst>
                                </p:cTn>
                              </p:par>
                              <p:par>
                                <p:cTn id="20" presetID="16" presetClass="entr" presetSubtype="37" fill="hold" nodeType="with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arn(outVertical)">
                                      <p:cBhvr>
                                        <p:cTn id="22" dur="500"/>
                                        <p:tgtEl>
                                          <p:spTgt spid="5">
                                            <p:txEl>
                                              <p:pRg st="3" end="3"/>
                                            </p:txEl>
                                          </p:spTgt>
                                        </p:tgtEl>
                                      </p:cBhvr>
                                    </p:animEffect>
                                  </p:childTnLst>
                                </p:cTn>
                              </p:par>
                              <p:par>
                                <p:cTn id="23" presetID="16" presetClass="entr" presetSubtype="37" fill="hold" nodeType="withEffect">
                                  <p:stCondLst>
                                    <p:cond delay="0"/>
                                  </p:stCondLst>
                                  <p:childTnLst>
                                    <p:set>
                                      <p:cBhvr>
                                        <p:cTn id="24" dur="1" fill="hold">
                                          <p:stCondLst>
                                            <p:cond delay="0"/>
                                          </p:stCondLst>
                                        </p:cTn>
                                        <p:tgtEl>
                                          <p:spTgt spid="5">
                                            <p:txEl>
                                              <p:pRg st="4" end="4"/>
                                            </p:txEl>
                                          </p:spTgt>
                                        </p:tgtEl>
                                        <p:attrNameLst>
                                          <p:attrName>style.visibility</p:attrName>
                                        </p:attrNameLst>
                                      </p:cBhvr>
                                      <p:to>
                                        <p:strVal val="visible"/>
                                      </p:to>
                                    </p:set>
                                    <p:animEffect transition="in" filter="barn(outVertical)">
                                      <p:cBhvr>
                                        <p:cTn id="25"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40905" y="1179443"/>
            <a:ext cx="4744278" cy="646331"/>
          </a:xfrm>
          <a:prstGeom prst="rect">
            <a:avLst/>
          </a:prstGeom>
          <a:noFill/>
        </p:spPr>
        <p:txBody>
          <a:bodyPr wrap="square" rtlCol="0">
            <a:spAutoFit/>
          </a:bodyPr>
          <a:lstStyle/>
          <a:p>
            <a:r>
              <a:rPr lang="en-US" sz="3600" dirty="0"/>
              <a:t>2. </a:t>
            </a:r>
            <a:r>
              <a:rPr lang="en-US" sz="3600" dirty="0">
                <a:solidFill>
                  <a:srgbClr val="FF0000"/>
                </a:solidFill>
              </a:rPr>
              <a:t>HEGEMONI</a:t>
            </a:r>
            <a:endParaRPr lang="id-ID" sz="3600" dirty="0">
              <a:solidFill>
                <a:srgbClr val="FF0000"/>
              </a:solidFill>
            </a:endParaRPr>
          </a:p>
        </p:txBody>
      </p:sp>
      <p:sp>
        <p:nvSpPr>
          <p:cNvPr id="5" name="TextBox 4"/>
          <p:cNvSpPr txBox="1"/>
          <p:nvPr/>
        </p:nvSpPr>
        <p:spPr>
          <a:xfrm>
            <a:off x="2504661" y="2120348"/>
            <a:ext cx="7832035" cy="2985433"/>
          </a:xfrm>
          <a:prstGeom prst="rect">
            <a:avLst/>
          </a:prstGeom>
          <a:noFill/>
        </p:spPr>
        <p:txBody>
          <a:bodyPr wrap="square" rtlCol="0">
            <a:spAutoFit/>
          </a:bodyPr>
          <a:lstStyle/>
          <a:p>
            <a:r>
              <a:rPr lang="en-US" sz="2800" noProof="1"/>
              <a:t>Supremasi suatu kelompok social menyatakan dirinya dalam dua cara, yaitu sebagai </a:t>
            </a:r>
            <a:r>
              <a:rPr lang="en-US" sz="4400" noProof="1">
                <a:solidFill>
                  <a:srgbClr val="FF0000"/>
                </a:solidFill>
              </a:rPr>
              <a:t>dominasi</a:t>
            </a:r>
            <a:r>
              <a:rPr lang="en-US" sz="2800" noProof="1"/>
              <a:t> dan sebagai </a:t>
            </a:r>
            <a:r>
              <a:rPr lang="en-US" sz="4400" noProof="1">
                <a:solidFill>
                  <a:srgbClr val="FF0000"/>
                </a:solidFill>
              </a:rPr>
              <a:t>kepemimpinan moral </a:t>
            </a:r>
            <a:r>
              <a:rPr lang="en-US" sz="2800" noProof="1"/>
              <a:t>dan</a:t>
            </a:r>
            <a:r>
              <a:rPr lang="en-US" sz="4400" noProof="1">
                <a:solidFill>
                  <a:srgbClr val="FF0000"/>
                </a:solidFill>
              </a:rPr>
              <a:t> intelektual</a:t>
            </a:r>
            <a:endParaRPr lang="en-US" sz="2800" noProof="1"/>
          </a:p>
        </p:txBody>
      </p:sp>
    </p:spTree>
    <p:extLst>
      <p:ext uri="{BB962C8B-B14F-4D97-AF65-F5344CB8AC3E}">
        <p14:creationId xmlns:p14="http://schemas.microsoft.com/office/powerpoint/2010/main" val="2338867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37" fill="hold"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Effect transition="in" filter="barn(outVertical)">
                                      <p:cBhvr>
                                        <p:cTn id="13"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54156" y="927652"/>
            <a:ext cx="8189843" cy="646331"/>
          </a:xfrm>
          <a:prstGeom prst="rect">
            <a:avLst/>
          </a:prstGeom>
          <a:noFill/>
        </p:spPr>
        <p:txBody>
          <a:bodyPr wrap="square" rtlCol="0">
            <a:spAutoFit/>
          </a:bodyPr>
          <a:lstStyle/>
          <a:p>
            <a:r>
              <a:rPr lang="en-US" sz="3600" dirty="0"/>
              <a:t>3. </a:t>
            </a:r>
            <a:r>
              <a:rPr lang="en-US" sz="3600" dirty="0">
                <a:solidFill>
                  <a:srgbClr val="FF0000"/>
                </a:solidFill>
              </a:rPr>
              <a:t>IDEOLOGI, KEPERCAYAAN UMUM</a:t>
            </a:r>
            <a:endParaRPr lang="id-ID" sz="3600" dirty="0">
              <a:solidFill>
                <a:srgbClr val="FF0000"/>
              </a:solidFill>
            </a:endParaRPr>
          </a:p>
        </p:txBody>
      </p:sp>
      <p:sp>
        <p:nvSpPr>
          <p:cNvPr id="5" name="TextBox 4"/>
          <p:cNvSpPr txBox="1"/>
          <p:nvPr/>
        </p:nvSpPr>
        <p:spPr>
          <a:xfrm>
            <a:off x="2570922" y="2252870"/>
            <a:ext cx="7832035" cy="2677656"/>
          </a:xfrm>
          <a:prstGeom prst="rect">
            <a:avLst/>
          </a:prstGeom>
          <a:noFill/>
        </p:spPr>
        <p:txBody>
          <a:bodyPr wrap="square" rtlCol="0">
            <a:spAutoFit/>
          </a:bodyPr>
          <a:lstStyle/>
          <a:p>
            <a:pPr algn="just"/>
            <a:r>
              <a:rPr lang="en-US" sz="2800" noProof="1">
                <a:solidFill>
                  <a:srgbClr val="FF0000"/>
                </a:solidFill>
              </a:rPr>
              <a:t>Kepercayaan</a:t>
            </a:r>
            <a:r>
              <a:rPr lang="en-US" sz="2800" noProof="1"/>
              <a:t> umum dan gagasan–gagasan serupa adalah juga </a:t>
            </a:r>
            <a:r>
              <a:rPr lang="en-US" sz="2800" noProof="1">
                <a:solidFill>
                  <a:srgbClr val="FF0000"/>
                </a:solidFill>
              </a:rPr>
              <a:t>kekuatan material</a:t>
            </a:r>
            <a:r>
              <a:rPr lang="en-US" sz="2800" noProof="1"/>
              <a:t>. </a:t>
            </a:r>
          </a:p>
          <a:p>
            <a:pPr algn="just"/>
            <a:endParaRPr lang="en-US" sz="2800" noProof="1"/>
          </a:p>
          <a:p>
            <a:pPr algn="just"/>
            <a:r>
              <a:rPr lang="en-US" sz="2800" noProof="1"/>
              <a:t>Kepercayaan atau gagasan-gagasan itu </a:t>
            </a:r>
            <a:r>
              <a:rPr lang="en-US" sz="2800" noProof="1">
                <a:solidFill>
                  <a:srgbClr val="FF0000"/>
                </a:solidFill>
              </a:rPr>
              <a:t>tersebar</a:t>
            </a:r>
            <a:r>
              <a:rPr lang="en-US" sz="2800" noProof="1"/>
              <a:t> sedemikian rupa sehingga </a:t>
            </a:r>
            <a:r>
              <a:rPr lang="en-US" sz="2800" noProof="1">
                <a:solidFill>
                  <a:srgbClr val="FF0000"/>
                </a:solidFill>
              </a:rPr>
              <a:t>memengaruhi seseorang </a:t>
            </a:r>
            <a:r>
              <a:rPr lang="en-US" sz="2800" noProof="1"/>
              <a:t>tentang dunia.</a:t>
            </a:r>
          </a:p>
        </p:txBody>
      </p:sp>
    </p:spTree>
    <p:extLst>
      <p:ext uri="{BB962C8B-B14F-4D97-AF65-F5344CB8AC3E}">
        <p14:creationId xmlns:p14="http://schemas.microsoft.com/office/powerpoint/2010/main" val="2571953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Effect transition="in" filter="barn(inVertical)">
                                      <p:cBhvr>
                                        <p:cTn id="13" dur="500"/>
                                        <p:tgtEl>
                                          <p:spTgt spid="5">
                                            <p:txEl>
                                              <p:pRg st="0" end="0"/>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5">
                                            <p:txEl>
                                              <p:pRg st="2" end="2"/>
                                            </p:txEl>
                                          </p:spTgt>
                                        </p:tgtEl>
                                        <p:attrNameLst>
                                          <p:attrName>style.visibility</p:attrName>
                                        </p:attrNameLst>
                                      </p:cBhvr>
                                      <p:to>
                                        <p:strVal val="visible"/>
                                      </p:to>
                                    </p:set>
                                    <p:animEffect transition="in" filter="barn(inVertical)">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54156" y="927652"/>
            <a:ext cx="8189843" cy="646331"/>
          </a:xfrm>
          <a:prstGeom prst="rect">
            <a:avLst/>
          </a:prstGeom>
          <a:noFill/>
        </p:spPr>
        <p:txBody>
          <a:bodyPr wrap="square" rtlCol="0">
            <a:spAutoFit/>
          </a:bodyPr>
          <a:lstStyle/>
          <a:p>
            <a:r>
              <a:rPr lang="en-US" sz="3600" dirty="0"/>
              <a:t>4. </a:t>
            </a:r>
            <a:r>
              <a:rPr lang="en-US" sz="3600" dirty="0">
                <a:solidFill>
                  <a:srgbClr val="FF0000"/>
                </a:solidFill>
              </a:rPr>
              <a:t>KAUM INTELEKTUAL</a:t>
            </a:r>
            <a:endParaRPr lang="id-ID" sz="3600" dirty="0">
              <a:solidFill>
                <a:srgbClr val="FF0000"/>
              </a:solidFill>
            </a:endParaRPr>
          </a:p>
        </p:txBody>
      </p:sp>
      <p:sp>
        <p:nvSpPr>
          <p:cNvPr id="5" name="TextBox 4"/>
          <p:cNvSpPr txBox="1"/>
          <p:nvPr/>
        </p:nvSpPr>
        <p:spPr>
          <a:xfrm>
            <a:off x="2252869" y="2372139"/>
            <a:ext cx="8640417" cy="3108543"/>
          </a:xfrm>
          <a:prstGeom prst="rect">
            <a:avLst/>
          </a:prstGeom>
          <a:noFill/>
        </p:spPr>
        <p:txBody>
          <a:bodyPr wrap="square" rtlCol="0">
            <a:spAutoFit/>
          </a:bodyPr>
          <a:lstStyle/>
          <a:p>
            <a:pPr marL="457200" indent="-457200" algn="just">
              <a:buFont typeface="Arial" panose="020B0604020202020204" pitchFamily="34" charset="0"/>
              <a:buChar char="•"/>
            </a:pPr>
            <a:r>
              <a:rPr lang="en-US" sz="2800" noProof="1">
                <a:solidFill>
                  <a:srgbClr val="FF0000"/>
                </a:solidFill>
              </a:rPr>
              <a:t>Ideologi</a:t>
            </a:r>
            <a:r>
              <a:rPr lang="en-US" sz="2800" noProof="1"/>
              <a:t> harus di</a:t>
            </a:r>
            <a:r>
              <a:rPr lang="en-US" sz="2800" noProof="1">
                <a:solidFill>
                  <a:srgbClr val="FF0000"/>
                </a:solidFill>
              </a:rPr>
              <a:t>sebar</a:t>
            </a:r>
            <a:r>
              <a:rPr lang="en-US" sz="2800" noProof="1"/>
              <a:t>kan untuk menghegemoni</a:t>
            </a:r>
          </a:p>
          <a:p>
            <a:pPr marL="457200" indent="-457200" algn="just">
              <a:buFont typeface="Arial" panose="020B0604020202020204" pitchFamily="34" charset="0"/>
              <a:buChar char="•"/>
            </a:pPr>
            <a:r>
              <a:rPr lang="en-US" sz="2800" noProof="1"/>
              <a:t>Pusat penyebaran adalah </a:t>
            </a:r>
            <a:r>
              <a:rPr lang="en-US" sz="2800" noProof="1">
                <a:solidFill>
                  <a:srgbClr val="FF0000"/>
                </a:solidFill>
              </a:rPr>
              <a:t>lembaga</a:t>
            </a:r>
            <a:r>
              <a:rPr lang="en-US" sz="2800" noProof="1"/>
              <a:t> social</a:t>
            </a:r>
          </a:p>
          <a:p>
            <a:pPr marL="457200" indent="-457200" algn="just">
              <a:buFont typeface="Arial" panose="020B0604020202020204" pitchFamily="34" charset="0"/>
              <a:buChar char="•"/>
            </a:pPr>
            <a:r>
              <a:rPr lang="en-US" sz="2800" noProof="1"/>
              <a:t>Lembaga social mempunyai </a:t>
            </a:r>
            <a:r>
              <a:rPr lang="en-US" sz="2800" noProof="1">
                <a:solidFill>
                  <a:srgbClr val="FF0000"/>
                </a:solidFill>
              </a:rPr>
              <a:t>kaum intelektual</a:t>
            </a:r>
            <a:r>
              <a:rPr lang="en-US" sz="2800" noProof="1"/>
              <a:t> sebagai motor penggerak</a:t>
            </a:r>
          </a:p>
          <a:p>
            <a:pPr marL="457200" indent="-457200" algn="just">
              <a:buFont typeface="Arial" panose="020B0604020202020204" pitchFamily="34" charset="0"/>
              <a:buChar char="•"/>
            </a:pPr>
            <a:r>
              <a:rPr lang="en-US" sz="2800" noProof="1"/>
              <a:t>Kaum intelektual: suatu strata social yang menyeluruh yang menjalankan suatu fungsi organisasional dalam pengertian luas.</a:t>
            </a:r>
          </a:p>
        </p:txBody>
      </p:sp>
    </p:spTree>
    <p:extLst>
      <p:ext uri="{BB962C8B-B14F-4D97-AF65-F5344CB8AC3E}">
        <p14:creationId xmlns:p14="http://schemas.microsoft.com/office/powerpoint/2010/main" val="1104580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500" fill="hold"/>
                                        <p:tgtEl>
                                          <p:spTgt spid="5">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anim calcmode="lin" valueType="num">
                                      <p:cBhvr additive="base">
                                        <p:cTn id="19" dur="500" fill="hold"/>
                                        <p:tgtEl>
                                          <p:spTgt spid="5">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5">
                                            <p:txEl>
                                              <p:pRg st="2" end="2"/>
                                            </p:txEl>
                                          </p:spTgt>
                                        </p:tgtEl>
                                        <p:attrNameLst>
                                          <p:attrName>style.visibility</p:attrName>
                                        </p:attrNameLst>
                                      </p:cBhvr>
                                      <p:to>
                                        <p:strVal val="visible"/>
                                      </p:to>
                                    </p:set>
                                    <p:anim calcmode="lin" valueType="num">
                                      <p:cBhvr additive="base">
                                        <p:cTn id="25" dur="500" fill="hold"/>
                                        <p:tgtEl>
                                          <p:spTgt spid="5">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5">
                                            <p:txEl>
                                              <p:pRg st="3" end="3"/>
                                            </p:txEl>
                                          </p:spTgt>
                                        </p:tgtEl>
                                        <p:attrNameLst>
                                          <p:attrName>style.visibility</p:attrName>
                                        </p:attrNameLst>
                                      </p:cBhvr>
                                      <p:to>
                                        <p:strVal val="visible"/>
                                      </p:to>
                                    </p:set>
                                    <p:anim calcmode="lin" valueType="num">
                                      <p:cBhvr additive="base">
                                        <p:cTn id="31" dur="500" fill="hold"/>
                                        <p:tgtEl>
                                          <p:spTgt spid="5">
                                            <p:txEl>
                                              <p:pRg st="3" end="3"/>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4" name="TextBox 3"/>
          <p:cNvSpPr txBox="1"/>
          <p:nvPr/>
        </p:nvSpPr>
        <p:spPr>
          <a:xfrm>
            <a:off x="954156" y="927652"/>
            <a:ext cx="8189843" cy="646331"/>
          </a:xfrm>
          <a:prstGeom prst="rect">
            <a:avLst/>
          </a:prstGeom>
          <a:noFill/>
        </p:spPr>
        <p:txBody>
          <a:bodyPr wrap="square" rtlCol="0">
            <a:spAutoFit/>
          </a:bodyPr>
          <a:lstStyle/>
          <a:p>
            <a:r>
              <a:rPr lang="en-US" sz="3600" dirty="0"/>
              <a:t>5. </a:t>
            </a:r>
            <a:r>
              <a:rPr lang="en-US" sz="3600" dirty="0">
                <a:solidFill>
                  <a:srgbClr val="FF0000"/>
                </a:solidFill>
              </a:rPr>
              <a:t>NEGARA</a:t>
            </a:r>
            <a:endParaRPr lang="id-ID" sz="3600" dirty="0">
              <a:solidFill>
                <a:srgbClr val="FF0000"/>
              </a:solidFill>
            </a:endParaRPr>
          </a:p>
        </p:txBody>
      </p:sp>
      <p:sp>
        <p:nvSpPr>
          <p:cNvPr id="5" name="TextBox 4"/>
          <p:cNvSpPr txBox="1"/>
          <p:nvPr/>
        </p:nvSpPr>
        <p:spPr>
          <a:xfrm>
            <a:off x="2252869" y="2372139"/>
            <a:ext cx="8640417" cy="2677656"/>
          </a:xfrm>
          <a:prstGeom prst="rect">
            <a:avLst/>
          </a:prstGeom>
          <a:noFill/>
        </p:spPr>
        <p:txBody>
          <a:bodyPr wrap="square" rtlCol="0">
            <a:spAutoFit/>
          </a:bodyPr>
          <a:lstStyle/>
          <a:p>
            <a:pPr algn="just"/>
            <a:r>
              <a:rPr lang="en-US" sz="2800" noProof="1"/>
              <a:t>Negara adalah </a:t>
            </a:r>
            <a:r>
              <a:rPr lang="en-US" sz="2800" noProof="1">
                <a:solidFill>
                  <a:srgbClr val="FF0000"/>
                </a:solidFill>
              </a:rPr>
              <a:t>kompleks menyeluruh </a:t>
            </a:r>
            <a:r>
              <a:rPr lang="en-US" sz="2800" noProof="1"/>
              <a:t>aktivitas-aktivitas teoretis dan praktis yang dengannya kelas </a:t>
            </a:r>
            <a:r>
              <a:rPr lang="en-US" sz="2800" noProof="1">
                <a:solidFill>
                  <a:srgbClr val="FF0000"/>
                </a:solidFill>
              </a:rPr>
              <a:t>penguasa</a:t>
            </a:r>
            <a:r>
              <a:rPr lang="en-US" sz="2800" noProof="1"/>
              <a:t> tidak hanya </a:t>
            </a:r>
            <a:r>
              <a:rPr lang="en-US" sz="2800" noProof="1">
                <a:solidFill>
                  <a:srgbClr val="FF0000"/>
                </a:solidFill>
              </a:rPr>
              <a:t>membenarkan</a:t>
            </a:r>
            <a:r>
              <a:rPr lang="en-US" sz="2800" noProof="1"/>
              <a:t> dan </a:t>
            </a:r>
            <a:r>
              <a:rPr lang="en-US" sz="2800" noProof="1">
                <a:solidFill>
                  <a:srgbClr val="FF0000"/>
                </a:solidFill>
              </a:rPr>
              <a:t>mempertahankan</a:t>
            </a:r>
            <a:r>
              <a:rPr lang="en-US" sz="2800" noProof="1"/>
              <a:t> </a:t>
            </a:r>
            <a:r>
              <a:rPr lang="en-US" sz="2800" noProof="1">
                <a:solidFill>
                  <a:srgbClr val="FF0000"/>
                </a:solidFill>
              </a:rPr>
              <a:t>dominasinya</a:t>
            </a:r>
            <a:r>
              <a:rPr lang="en-US" sz="2800" noProof="1"/>
              <a:t>, tetapi juga berusaha </a:t>
            </a:r>
            <a:r>
              <a:rPr lang="en-US" sz="2800" noProof="1">
                <a:solidFill>
                  <a:srgbClr val="FF0000"/>
                </a:solidFill>
              </a:rPr>
              <a:t>memenangkan kesetujuan</a:t>
            </a:r>
            <a:r>
              <a:rPr lang="en-US" sz="2800" noProof="1"/>
              <a:t> aktif dari mereka </a:t>
            </a:r>
            <a:r>
              <a:rPr lang="en-US" sz="2800" noProof="1">
                <a:solidFill>
                  <a:srgbClr val="FF0000"/>
                </a:solidFill>
              </a:rPr>
              <a:t>yang diperintahnya</a:t>
            </a:r>
            <a:endParaRPr lang="en-US" sz="2800" noProof="1"/>
          </a:p>
        </p:txBody>
      </p:sp>
    </p:spTree>
    <p:extLst>
      <p:ext uri="{BB962C8B-B14F-4D97-AF65-F5344CB8AC3E}">
        <p14:creationId xmlns:p14="http://schemas.microsoft.com/office/powerpoint/2010/main" val="2792410148"/>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Effect transition="in" filter="barn(inVertical)">
                                      <p:cBhvr>
                                        <p:cTn id="13"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87930" y="0"/>
            <a:ext cx="6037832"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309357" y="1442544"/>
            <a:ext cx="5168347" cy="3416320"/>
          </a:xfrm>
          <a:prstGeom prst="rect">
            <a:avLst/>
          </a:prstGeom>
          <a:noFill/>
        </p:spPr>
        <p:txBody>
          <a:bodyPr wrap="square" rtlCol="0">
            <a:spAutoFit/>
          </a:bodyPr>
          <a:lstStyle/>
          <a:p>
            <a:pPr algn="ctr"/>
            <a:r>
              <a:rPr lang="en-US" sz="3600" dirty="0"/>
              <a:t>BAGAIMANA</a:t>
            </a:r>
          </a:p>
          <a:p>
            <a:pPr algn="ctr"/>
            <a:r>
              <a:rPr lang="en-US" sz="3600" dirty="0"/>
              <a:t>DIA </a:t>
            </a:r>
          </a:p>
          <a:p>
            <a:pPr algn="ctr"/>
            <a:r>
              <a:rPr lang="en-US" sz="3600" dirty="0">
                <a:solidFill>
                  <a:srgbClr val="FF0000"/>
                </a:solidFill>
              </a:rPr>
              <a:t>BERKUASA</a:t>
            </a:r>
            <a:r>
              <a:rPr lang="en-US" sz="3600" dirty="0"/>
              <a:t> </a:t>
            </a:r>
          </a:p>
          <a:p>
            <a:pPr algn="ctr"/>
            <a:r>
              <a:rPr lang="en-US" sz="3600" dirty="0"/>
              <a:t>DAN </a:t>
            </a:r>
          </a:p>
          <a:p>
            <a:pPr algn="ctr"/>
            <a:r>
              <a:rPr lang="en-US" sz="3600" dirty="0">
                <a:solidFill>
                  <a:srgbClr val="FF0000"/>
                </a:solidFill>
              </a:rPr>
              <a:t>MEMPERTAHANKAN</a:t>
            </a:r>
          </a:p>
          <a:p>
            <a:pPr algn="ctr"/>
            <a:r>
              <a:rPr lang="en-US" sz="3600" dirty="0"/>
              <a:t>KEKUASAANNYA?</a:t>
            </a:r>
            <a:endParaRPr lang="id-ID" sz="3600" dirty="0"/>
          </a:p>
        </p:txBody>
      </p:sp>
    </p:spTree>
    <p:extLst>
      <p:ext uri="{BB962C8B-B14F-4D97-AF65-F5344CB8AC3E}">
        <p14:creationId xmlns:p14="http://schemas.microsoft.com/office/powerpoint/2010/main" val="23521229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307724"/>
            <a:ext cx="10353761" cy="1326321"/>
          </a:xfrm>
        </p:spPr>
        <p:txBody>
          <a:bodyPr/>
          <a:lstStyle/>
          <a:p>
            <a:r>
              <a:rPr lang="en-US" sz="5400" dirty="0">
                <a:solidFill>
                  <a:srgbClr val="FF0000"/>
                </a:solidFill>
              </a:rPr>
              <a:t>HEGEMONI</a:t>
            </a:r>
            <a:r>
              <a:rPr lang="en-US" dirty="0"/>
              <a:t>, </a:t>
            </a:r>
            <a:r>
              <a:rPr lang="en-US" sz="2800" dirty="0" err="1">
                <a:latin typeface="Arial Black" panose="020B0A04020102020204" pitchFamily="34" charset="0"/>
              </a:rPr>
              <a:t>apa</a:t>
            </a:r>
            <a:r>
              <a:rPr lang="en-US" sz="2800" dirty="0">
                <a:latin typeface="Arial Black" panose="020B0A04020102020204" pitchFamily="34" charset="0"/>
              </a:rPr>
              <a:t> </a:t>
            </a:r>
            <a:r>
              <a:rPr lang="en-US" sz="2800" dirty="0" err="1">
                <a:latin typeface="Arial Black" panose="020B0A04020102020204" pitchFamily="34" charset="0"/>
              </a:rPr>
              <a:t>itu</a:t>
            </a:r>
            <a:r>
              <a:rPr lang="en-US" sz="2800" dirty="0">
                <a:latin typeface="Arial Black" panose="020B0A04020102020204" pitchFamily="34" charset="0"/>
              </a:rPr>
              <a:t>?</a:t>
            </a:r>
          </a:p>
        </p:txBody>
      </p:sp>
      <p:sp>
        <p:nvSpPr>
          <p:cNvPr id="3" name="Content Placeholder 2"/>
          <p:cNvSpPr>
            <a:spLocks noGrp="1"/>
          </p:cNvSpPr>
          <p:nvPr>
            <p:ph idx="1"/>
          </p:nvPr>
        </p:nvSpPr>
        <p:spPr>
          <a:xfrm>
            <a:off x="9117496" y="6241774"/>
            <a:ext cx="2637181" cy="384312"/>
          </a:xfrm>
        </p:spPr>
        <p:txBody>
          <a:bodyPr>
            <a:normAutofit fontScale="70000" lnSpcReduction="20000"/>
          </a:bodyPr>
          <a:lstStyle/>
          <a:p>
            <a:pPr marL="0" indent="0" algn="just">
              <a:buNone/>
            </a:pPr>
            <a:r>
              <a:rPr lang="en-US" sz="1000" dirty="0"/>
              <a:t>Dominic (1995), An Introduction to Theories of Popular Culture, Routledge, London </a:t>
            </a:r>
            <a:r>
              <a:rPr lang="id-ID" sz="1000" i="1" dirty="0">
                <a:effectLst/>
              </a:rPr>
              <a:t>ktual serta budaya</a:t>
            </a:r>
            <a:endParaRPr lang="en-US" sz="1000" dirty="0"/>
          </a:p>
        </p:txBody>
      </p:sp>
      <p:sp>
        <p:nvSpPr>
          <p:cNvPr id="6" name="TextBox 5"/>
          <p:cNvSpPr txBox="1"/>
          <p:nvPr/>
        </p:nvSpPr>
        <p:spPr>
          <a:xfrm>
            <a:off x="1381435" y="2386495"/>
            <a:ext cx="9886121" cy="2246769"/>
          </a:xfrm>
          <a:prstGeom prst="rect">
            <a:avLst/>
          </a:prstGeom>
          <a:noFill/>
        </p:spPr>
        <p:txBody>
          <a:bodyPr wrap="square" rtlCol="0">
            <a:spAutoFit/>
          </a:bodyPr>
          <a:lstStyle/>
          <a:p>
            <a:pPr algn="just"/>
            <a:r>
              <a:rPr lang="id-ID" sz="2800" i="1" dirty="0">
                <a:solidFill>
                  <a:srgbClr val="FF0000"/>
                </a:solidFill>
              </a:rPr>
              <a:t>dominasi </a:t>
            </a:r>
            <a:r>
              <a:rPr lang="id-ID" sz="2800" i="1" dirty="0"/>
              <a:t>oleh satu </a:t>
            </a:r>
            <a:r>
              <a:rPr lang="id-ID" sz="2800" i="1" dirty="0">
                <a:solidFill>
                  <a:srgbClr val="FF0000"/>
                </a:solidFill>
              </a:rPr>
              <a:t>kelompok</a:t>
            </a:r>
            <a:r>
              <a:rPr lang="id-ID" sz="2800" i="1" dirty="0"/>
              <a:t> terhadap kelompok lainnya, </a:t>
            </a:r>
            <a:r>
              <a:rPr lang="id-ID" sz="2800" i="1" dirty="0">
                <a:solidFill>
                  <a:srgbClr val="FF0000"/>
                </a:solidFill>
              </a:rPr>
              <a:t>dengan atau tanpa </a:t>
            </a:r>
            <a:r>
              <a:rPr lang="id-ID" sz="2800" i="1" dirty="0"/>
              <a:t>ancaman </a:t>
            </a:r>
            <a:r>
              <a:rPr lang="id-ID" sz="2800" i="1" dirty="0">
                <a:solidFill>
                  <a:srgbClr val="FF0000"/>
                </a:solidFill>
              </a:rPr>
              <a:t>kekerasan</a:t>
            </a:r>
            <a:r>
              <a:rPr lang="id-ID" sz="2800" i="1" dirty="0"/>
              <a:t>, sehingga ide-ide yang didiktekan oleh kelompok dominan terhadap kelompok yang didominasi </a:t>
            </a:r>
            <a:r>
              <a:rPr lang="id-ID" sz="2800" i="1" dirty="0">
                <a:solidFill>
                  <a:srgbClr val="FF0000"/>
                </a:solidFill>
              </a:rPr>
              <a:t>diterima</a:t>
            </a:r>
            <a:r>
              <a:rPr lang="id-ID" sz="2800" i="1" dirty="0"/>
              <a:t> sebagai sesuatu yang </a:t>
            </a:r>
            <a:r>
              <a:rPr lang="id-ID" sz="2800" i="1" dirty="0">
                <a:solidFill>
                  <a:srgbClr val="FF0000"/>
                </a:solidFill>
              </a:rPr>
              <a:t>wajar</a:t>
            </a:r>
            <a:r>
              <a:rPr lang="id-ID" sz="2800" i="1" dirty="0"/>
              <a:t> yang bersifat moral, intele</a:t>
            </a:r>
            <a:r>
              <a:rPr lang="en-US" sz="2800" i="1" noProof="1"/>
              <a:t>ktual, serta budaya.</a:t>
            </a:r>
            <a:endParaRPr lang="en-US" sz="2800" noProof="1"/>
          </a:p>
        </p:txBody>
      </p:sp>
    </p:spTree>
    <p:extLst>
      <p:ext uri="{BB962C8B-B14F-4D97-AF65-F5344CB8AC3E}">
        <p14:creationId xmlns:p14="http://schemas.microsoft.com/office/powerpoint/2010/main" val="2337226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1"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wipe(up)">
                                      <p:cBhvr>
                                        <p:cTn id="1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a:spLocks noGrp="1"/>
          </p:cNvSpPr>
          <p:nvPr>
            <p:ph type="subTitle" idx="1"/>
          </p:nvPr>
        </p:nvSpPr>
        <p:spPr>
          <a:xfrm>
            <a:off x="1918417" y="413361"/>
            <a:ext cx="9001462" cy="1655762"/>
          </a:xfrm>
        </p:spPr>
        <p:txBody>
          <a:bodyPr>
            <a:normAutofit/>
          </a:bodyPr>
          <a:lstStyle/>
          <a:p>
            <a:r>
              <a:rPr lang="en-US" sz="1800" dirty="0"/>
              <a:t>SIAPAKAH  </a:t>
            </a:r>
            <a:r>
              <a:rPr lang="en-US" sz="4400" dirty="0">
                <a:solidFill>
                  <a:srgbClr val="FF0000"/>
                </a:solidFill>
              </a:rPr>
              <a:t>GRAMSCI</a:t>
            </a:r>
            <a:r>
              <a:rPr lang="en-US" sz="4400" dirty="0"/>
              <a:t>?</a:t>
            </a:r>
          </a:p>
        </p:txBody>
      </p:sp>
      <p:pic>
        <p:nvPicPr>
          <p:cNvPr id="1026" name="Picture 2" descr="Image result for ANTONIO GRAMSCI"/>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1472" y="2216805"/>
            <a:ext cx="7570305" cy="35652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77238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a:spLocks noGrp="1"/>
          </p:cNvSpPr>
          <p:nvPr>
            <p:ph type="subTitle" idx="1"/>
          </p:nvPr>
        </p:nvSpPr>
        <p:spPr>
          <a:xfrm>
            <a:off x="1007165" y="742121"/>
            <a:ext cx="10257183" cy="5897217"/>
          </a:xfrm>
        </p:spPr>
        <p:txBody>
          <a:bodyPr>
            <a:normAutofit fontScale="85000" lnSpcReduction="20000"/>
          </a:bodyPr>
          <a:lstStyle/>
          <a:p>
            <a:pPr marL="342900" indent="-342900" algn="l">
              <a:buFont typeface="Wingdings" panose="05000000000000000000" pitchFamily="2" charset="2"/>
              <a:buChar char="v"/>
            </a:pPr>
            <a:r>
              <a:rPr lang="en-US" noProof="1">
                <a:effectLst/>
              </a:rPr>
              <a:t>Gramsci lahir tanggal 22 januari 1891, di Ales, sardinia, dan meninggal di Roma, 27 April 1937, </a:t>
            </a:r>
          </a:p>
          <a:p>
            <a:pPr marL="342900" indent="-342900" algn="l">
              <a:buFont typeface="Wingdings" panose="05000000000000000000" pitchFamily="2" charset="2"/>
              <a:buChar char="v"/>
            </a:pPr>
            <a:r>
              <a:rPr lang="en-US" noProof="1">
                <a:solidFill>
                  <a:srgbClr val="FFFF00"/>
                </a:solidFill>
                <a:effectLst/>
              </a:rPr>
              <a:t>dari keluarga kelas bawah di Pulau Sardania, Italia. </a:t>
            </a:r>
          </a:p>
          <a:p>
            <a:pPr marL="342900" indent="-342900" algn="l">
              <a:buFont typeface="Wingdings" panose="05000000000000000000" pitchFamily="2" charset="2"/>
              <a:buChar char="v"/>
            </a:pPr>
            <a:r>
              <a:rPr lang="en-US" noProof="1">
                <a:effectLst/>
              </a:rPr>
              <a:t>Gramsci kuliah dengan beasiswa di Universitas Turin, tahun 1911. </a:t>
            </a:r>
          </a:p>
          <a:p>
            <a:pPr algn="l"/>
            <a:endParaRPr lang="en-US" noProof="1">
              <a:effectLst/>
            </a:endParaRPr>
          </a:p>
          <a:p>
            <a:pPr marL="342900" indent="-342900" algn="l">
              <a:buFont typeface="Wingdings" panose="05000000000000000000" pitchFamily="2" charset="2"/>
              <a:buChar char="v"/>
            </a:pPr>
            <a:r>
              <a:rPr lang="en-US" noProof="1">
                <a:solidFill>
                  <a:srgbClr val="FFFF00"/>
                </a:solidFill>
                <a:effectLst/>
              </a:rPr>
              <a:t>Sejak mahasiswa minatnya dalam bidang politik dan minatnya sebagai aktivis gerakan sosial. Gramsci banyak membaca dan belajar pemikiran filosof idealis beneddetto Croce </a:t>
            </a:r>
          </a:p>
          <a:p>
            <a:pPr algn="l"/>
            <a:endParaRPr lang="en-US" noProof="1">
              <a:solidFill>
                <a:srgbClr val="FFFF00"/>
              </a:solidFill>
              <a:effectLst/>
            </a:endParaRPr>
          </a:p>
          <a:p>
            <a:pPr marL="342900" indent="-342900" algn="just">
              <a:buFont typeface="Wingdings" panose="05000000000000000000" pitchFamily="2" charset="2"/>
              <a:buChar char="v"/>
            </a:pPr>
            <a:r>
              <a:rPr lang="en-US" noProof="1">
                <a:effectLst/>
              </a:rPr>
              <a:t>Sejak di bangku kuliah Gramsci terrtarik pada ‘social movement’. Dan ia sangat terkesan pada gerakan kaum buruh di kota Turin, suatu minat yang kemudian mendorongnya untuk bergabung dengan Partai Sosialis Italia(PSI) di tahun 1913. Ia mulai menjalani kehidupan sebagai seorang aktivis dengan bekerja pada koran sosialis, suatu media masa kaum sosialis di kota itu.</a:t>
            </a:r>
            <a:br>
              <a:rPr lang="en-US" noProof="1">
                <a:effectLst/>
              </a:rPr>
            </a:br>
            <a:br>
              <a:rPr lang="en-US" noProof="1">
                <a:effectLst/>
              </a:rPr>
            </a:br>
            <a:endParaRPr lang="en-US" noProof="1"/>
          </a:p>
        </p:txBody>
      </p:sp>
    </p:spTree>
    <p:extLst>
      <p:ext uri="{BB962C8B-B14F-4D97-AF65-F5344CB8AC3E}">
        <p14:creationId xmlns:p14="http://schemas.microsoft.com/office/powerpoint/2010/main" val="4282854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nodeType="clickEffect">
                                  <p:stCondLst>
                                    <p:cond delay="0"/>
                                  </p:stCondLst>
                                  <p:childTnLst>
                                    <p:set>
                                      <p:cBhvr>
                                        <p:cTn id="24" dur="1" fill="hold">
                                          <p:stCondLst>
                                            <p:cond delay="0"/>
                                          </p:stCondLst>
                                        </p:cTn>
                                        <p:tgtEl>
                                          <p:spTgt spid="4">
                                            <p:txEl>
                                              <p:pRg st="4" end="4"/>
                                            </p:txEl>
                                          </p:spTgt>
                                        </p:tgtEl>
                                        <p:attrNameLst>
                                          <p:attrName>style.visibility</p:attrName>
                                        </p:attrNameLst>
                                      </p:cBhvr>
                                      <p:to>
                                        <p:strVal val="visible"/>
                                      </p:to>
                                    </p:set>
                                    <p:anim calcmode="lin" valueType="num">
                                      <p:cBhvr additive="base">
                                        <p:cTn id="25" dur="500" fill="hold"/>
                                        <p:tgtEl>
                                          <p:spTgt spid="4">
                                            <p:txEl>
                                              <p:pRg st="4" end="4"/>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4">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anim calcmode="lin" valueType="num">
                                      <p:cBhvr additive="base">
                                        <p:cTn id="31" dur="500" fill="hold"/>
                                        <p:tgtEl>
                                          <p:spTgt spid="4">
                                            <p:txEl>
                                              <p:pRg st="6" end="6"/>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4">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55305" y="2027582"/>
            <a:ext cx="9157252" cy="2123658"/>
          </a:xfrm>
          <a:prstGeom prst="rect">
            <a:avLst/>
          </a:prstGeom>
          <a:noFill/>
        </p:spPr>
        <p:txBody>
          <a:bodyPr wrap="square" rtlCol="0">
            <a:spAutoFit/>
          </a:bodyPr>
          <a:lstStyle/>
          <a:p>
            <a:r>
              <a:rPr lang="en-US" sz="4400" noProof="1"/>
              <a:t>Bagaimana konsep </a:t>
            </a:r>
          </a:p>
          <a:p>
            <a:r>
              <a:rPr lang="en-US" sz="4400" noProof="1"/>
              <a:t>		pemikiran </a:t>
            </a:r>
            <a:r>
              <a:rPr lang="en-US" sz="4400" noProof="1">
                <a:solidFill>
                  <a:srgbClr val="FF0000"/>
                </a:solidFill>
              </a:rPr>
              <a:t>Gramsci</a:t>
            </a:r>
            <a:r>
              <a:rPr lang="en-US" sz="4400" noProof="1"/>
              <a:t> </a:t>
            </a:r>
          </a:p>
          <a:p>
            <a:r>
              <a:rPr lang="en-US" sz="4400" noProof="1"/>
              <a:t>								tentang </a:t>
            </a:r>
            <a:r>
              <a:rPr lang="en-US" sz="4400" noProof="1">
                <a:solidFill>
                  <a:srgbClr val="FF0000"/>
                </a:solidFill>
              </a:rPr>
              <a:t>hegemoni</a:t>
            </a:r>
            <a:r>
              <a:rPr lang="en-US" sz="4400" noProof="1"/>
              <a:t>?</a:t>
            </a:r>
          </a:p>
        </p:txBody>
      </p:sp>
    </p:spTree>
    <p:extLst>
      <p:ext uri="{BB962C8B-B14F-4D97-AF65-F5344CB8AC3E}">
        <p14:creationId xmlns:p14="http://schemas.microsoft.com/office/powerpoint/2010/main" val="3390374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378224" y="1908313"/>
            <a:ext cx="10310191" cy="2769989"/>
          </a:xfrm>
          <a:prstGeom prst="rect">
            <a:avLst/>
          </a:prstGeom>
          <a:noFill/>
        </p:spPr>
        <p:txBody>
          <a:bodyPr wrap="square" rtlCol="0">
            <a:spAutoFit/>
          </a:bodyPr>
          <a:lstStyle/>
          <a:p>
            <a:r>
              <a:rPr lang="en-US" sz="2400" noProof="1">
                <a:latin typeface="Franklin Gothic Book" panose="020B0503020102020204" pitchFamily="34" charset="0"/>
              </a:rPr>
              <a:t>						dibangun di atas premis </a:t>
            </a:r>
          </a:p>
          <a:p>
            <a:r>
              <a:rPr lang="en-US" sz="6000" noProof="1">
                <a:solidFill>
                  <a:srgbClr val="FF0000"/>
                </a:solidFill>
                <a:latin typeface="Franklin Gothic Book" panose="020B0503020102020204" pitchFamily="34" charset="0"/>
              </a:rPr>
              <a:t>					pentingnya ide </a:t>
            </a:r>
          </a:p>
          <a:p>
            <a:r>
              <a:rPr lang="en-US" sz="2800" noProof="1">
                <a:latin typeface="Franklin Gothic Book" panose="020B0503020102020204" pitchFamily="34" charset="0"/>
              </a:rPr>
              <a:t>								   dan </a:t>
            </a:r>
          </a:p>
          <a:p>
            <a:r>
              <a:rPr lang="en-US" sz="4400" noProof="1">
                <a:solidFill>
                  <a:srgbClr val="FF0000"/>
                </a:solidFill>
                <a:latin typeface="Franklin Gothic Book" panose="020B0503020102020204" pitchFamily="34" charset="0"/>
              </a:rPr>
              <a:t>	tidak mencukupinya kekuatan fisik </a:t>
            </a:r>
            <a:r>
              <a:rPr lang="en-US" noProof="1">
                <a:latin typeface="Franklin Gothic Book" panose="020B0503020102020204" pitchFamily="34" charset="0"/>
              </a:rPr>
              <a:t> </a:t>
            </a:r>
          </a:p>
          <a:p>
            <a:r>
              <a:rPr lang="en-US" noProof="1">
                <a:latin typeface="Franklin Gothic Book" panose="020B0503020102020204" pitchFamily="34" charset="0"/>
              </a:rPr>
              <a:t>							dalam kontrol sosial politik.</a:t>
            </a:r>
          </a:p>
        </p:txBody>
      </p:sp>
    </p:spTree>
    <p:extLst>
      <p:ext uri="{BB962C8B-B14F-4D97-AF65-F5344CB8AC3E}">
        <p14:creationId xmlns:p14="http://schemas.microsoft.com/office/powerpoint/2010/main" val="1124695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8"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additive="base">
                                        <p:cTn id="14" dur="500" fill="hold"/>
                                        <p:tgtEl>
                                          <p:spTgt spid="4">
                                            <p:txEl>
                                              <p:pRg st="1" end="1"/>
                                            </p:txEl>
                                          </p:spTgt>
                                        </p:tgtEl>
                                        <p:attrNameLst>
                                          <p:attrName>ppt_x</p:attrName>
                                        </p:attrNameLst>
                                      </p:cBhvr>
                                      <p:tavLst>
                                        <p:tav tm="0">
                                          <p:val>
                                            <p:strVal val="0-#ppt_w/2"/>
                                          </p:val>
                                        </p:tav>
                                        <p:tav tm="100000">
                                          <p:val>
                                            <p:strVal val="#ppt_x"/>
                                          </p:val>
                                        </p:tav>
                                      </p:tavLst>
                                    </p:anim>
                                    <p:anim calcmode="lin" valueType="num">
                                      <p:cBhvr additive="base">
                                        <p:cTn id="15" dur="500" fill="hold"/>
                                        <p:tgtEl>
                                          <p:spTgt spid="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8" fill="hold" nodeType="clickEffect">
                                  <p:stCondLst>
                                    <p:cond delay="0"/>
                                  </p:stCondLst>
                                  <p:childTnLst>
                                    <p:set>
                                      <p:cBhvr>
                                        <p:cTn id="19" dur="1" fill="hold">
                                          <p:stCondLst>
                                            <p:cond delay="0"/>
                                          </p:stCondLst>
                                        </p:cTn>
                                        <p:tgtEl>
                                          <p:spTgt spid="4">
                                            <p:txEl>
                                              <p:pRg st="2" end="2"/>
                                            </p:txEl>
                                          </p:spTgt>
                                        </p:tgtEl>
                                        <p:attrNameLst>
                                          <p:attrName>style.visibility</p:attrName>
                                        </p:attrNameLst>
                                      </p:cBhvr>
                                      <p:to>
                                        <p:strVal val="visible"/>
                                      </p:to>
                                    </p:set>
                                    <p:anim calcmode="lin" valueType="num">
                                      <p:cBhvr additive="base">
                                        <p:cTn id="20" dur="500" fill="hold"/>
                                        <p:tgtEl>
                                          <p:spTgt spid="4">
                                            <p:txEl>
                                              <p:pRg st="2" end="2"/>
                                            </p:txEl>
                                          </p:spTgt>
                                        </p:tgtEl>
                                        <p:attrNameLst>
                                          <p:attrName>ppt_x</p:attrName>
                                        </p:attrNameLst>
                                      </p:cBhvr>
                                      <p:tavLst>
                                        <p:tav tm="0">
                                          <p:val>
                                            <p:strVal val="0-#ppt_w/2"/>
                                          </p:val>
                                        </p:tav>
                                        <p:tav tm="100000">
                                          <p:val>
                                            <p:strVal val="#ppt_x"/>
                                          </p:val>
                                        </p:tav>
                                      </p:tavLst>
                                    </p:anim>
                                    <p:anim calcmode="lin" valueType="num">
                                      <p:cBhvr additive="base">
                                        <p:cTn id="21" dur="500" fill="hold"/>
                                        <p:tgtEl>
                                          <p:spTgt spid="4">
                                            <p:txEl>
                                              <p:pRg st="2" end="2"/>
                                            </p:txEl>
                                          </p:spTgt>
                                        </p:tgtEl>
                                        <p:attrNameLst>
                                          <p:attrName>ppt_y</p:attrName>
                                        </p:attrNameLst>
                                      </p:cBhvr>
                                      <p:tavLst>
                                        <p:tav tm="0">
                                          <p:val>
                                            <p:strVal val="#ppt_y"/>
                                          </p:val>
                                        </p:tav>
                                        <p:tav tm="100000">
                                          <p:val>
                                            <p:strVal val="#ppt_y"/>
                                          </p:val>
                                        </p:tav>
                                      </p:tavLst>
                                    </p:anim>
                                  </p:childTnLst>
                                </p:cTn>
                              </p:par>
                              <p:par>
                                <p:cTn id="22" presetID="2" presetClass="entr" presetSubtype="8" fill="hold" nodeType="withEffect">
                                  <p:stCondLst>
                                    <p:cond delay="0"/>
                                  </p:stCondLst>
                                  <p:childTnLst>
                                    <p:set>
                                      <p:cBhvr>
                                        <p:cTn id="23" dur="1" fill="hold">
                                          <p:stCondLst>
                                            <p:cond delay="0"/>
                                          </p:stCondLst>
                                        </p:cTn>
                                        <p:tgtEl>
                                          <p:spTgt spid="4">
                                            <p:txEl>
                                              <p:pRg st="3" end="3"/>
                                            </p:txEl>
                                          </p:spTgt>
                                        </p:tgtEl>
                                        <p:attrNameLst>
                                          <p:attrName>style.visibility</p:attrName>
                                        </p:attrNameLst>
                                      </p:cBhvr>
                                      <p:to>
                                        <p:strVal val="visible"/>
                                      </p:to>
                                    </p:set>
                                    <p:anim calcmode="lin" valueType="num">
                                      <p:cBhvr additive="base">
                                        <p:cTn id="24" dur="500" fill="hold"/>
                                        <p:tgtEl>
                                          <p:spTgt spid="4">
                                            <p:txEl>
                                              <p:pRg st="3" end="3"/>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4">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nodeType="clickEffect">
                                  <p:stCondLst>
                                    <p:cond delay="0"/>
                                  </p:stCondLst>
                                  <p:childTnLst>
                                    <p:set>
                                      <p:cBhvr>
                                        <p:cTn id="29" dur="1" fill="hold">
                                          <p:stCondLst>
                                            <p:cond delay="0"/>
                                          </p:stCondLst>
                                        </p:cTn>
                                        <p:tgtEl>
                                          <p:spTgt spid="4">
                                            <p:txEl>
                                              <p:pRg st="4" end="4"/>
                                            </p:txEl>
                                          </p:spTgt>
                                        </p:tgtEl>
                                        <p:attrNameLst>
                                          <p:attrName>style.visibility</p:attrName>
                                        </p:attrNameLst>
                                      </p:cBhvr>
                                      <p:to>
                                        <p:strVal val="visible"/>
                                      </p:to>
                                    </p:set>
                                    <p:animEffect transition="in" filter="barn(inVertical)">
                                      <p:cBhvr>
                                        <p:cTn id="30"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643269" y="1020417"/>
            <a:ext cx="9276521" cy="3970318"/>
          </a:xfrm>
          <a:prstGeom prst="rect">
            <a:avLst/>
          </a:prstGeom>
          <a:noFill/>
        </p:spPr>
        <p:txBody>
          <a:bodyPr wrap="square" rtlCol="0">
            <a:spAutoFit/>
          </a:bodyPr>
          <a:lstStyle/>
          <a:p>
            <a:pPr algn="just"/>
            <a:r>
              <a:rPr lang="en-US" sz="2800" noProof="1"/>
              <a:t>Menurut Gramci, </a:t>
            </a:r>
          </a:p>
          <a:p>
            <a:pPr algn="just"/>
            <a:endParaRPr lang="en-US" sz="2800" noProof="1"/>
          </a:p>
          <a:p>
            <a:pPr algn="just"/>
            <a:r>
              <a:rPr lang="en-US" sz="2800" noProof="1"/>
              <a:t>agar yang dikuasai mematuhi penguasa, </a:t>
            </a:r>
          </a:p>
          <a:p>
            <a:pPr algn="just"/>
            <a:endParaRPr lang="en-US" sz="2800" noProof="1"/>
          </a:p>
          <a:p>
            <a:pPr algn="just"/>
            <a:r>
              <a:rPr lang="en-US" sz="2800" noProof="1"/>
              <a:t>yang dikuasai tidak hanya harus merasa mempunyai dan menginternalisasi nilai-nilai serta norma penguasa,</a:t>
            </a:r>
          </a:p>
          <a:p>
            <a:pPr algn="just"/>
            <a:endParaRPr lang="en-US" sz="2800" noProof="1"/>
          </a:p>
          <a:p>
            <a:pPr algn="just"/>
            <a:r>
              <a:rPr lang="en-US" sz="2800" noProof="1"/>
              <a:t>lebih dari itu mereka juga harus memberi persetujuan atas subordinasi mereka. </a:t>
            </a:r>
          </a:p>
        </p:txBody>
      </p:sp>
    </p:spTree>
    <p:extLst>
      <p:ext uri="{BB962C8B-B14F-4D97-AF65-F5344CB8AC3E}">
        <p14:creationId xmlns:p14="http://schemas.microsoft.com/office/powerpoint/2010/main" val="41726602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barn(inVertical)">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animEffect transition="in" filter="barn(inVertical)">
                                      <p:cBhvr>
                                        <p:cTn id="17" dur="500"/>
                                        <p:tgtEl>
                                          <p:spTgt spid="4">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4">
                                            <p:txEl>
                                              <p:pRg st="6" end="6"/>
                                            </p:txEl>
                                          </p:spTgt>
                                        </p:tgtEl>
                                        <p:attrNameLst>
                                          <p:attrName>style.visibility</p:attrName>
                                        </p:attrNameLst>
                                      </p:cBhvr>
                                      <p:to>
                                        <p:strVal val="visible"/>
                                      </p:to>
                                    </p:set>
                                    <p:animEffect transition="in" filter="barn(inVertical)">
                                      <p:cBhvr>
                                        <p:cTn id="22"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95129" y="1205948"/>
            <a:ext cx="9965635" cy="3785652"/>
          </a:xfrm>
          <a:prstGeom prst="rect">
            <a:avLst/>
          </a:prstGeom>
          <a:noFill/>
        </p:spPr>
        <p:txBody>
          <a:bodyPr wrap="square" rtlCol="0">
            <a:spAutoFit/>
          </a:bodyPr>
          <a:lstStyle/>
          <a:p>
            <a:r>
              <a:rPr lang="id-ID" sz="3200" noProof="1"/>
              <a:t>Gram</a:t>
            </a:r>
            <a:r>
              <a:rPr lang="en-US" sz="3200" noProof="1"/>
              <a:t>s</a:t>
            </a:r>
            <a:r>
              <a:rPr lang="id-ID" sz="3200" noProof="1"/>
              <a:t>ci</a:t>
            </a:r>
            <a:r>
              <a:rPr lang="en-US" sz="3200" noProof="1"/>
              <a:t>:</a:t>
            </a:r>
          </a:p>
          <a:p>
            <a:endParaRPr lang="en-US" sz="3200" noProof="1"/>
          </a:p>
          <a:p>
            <a:r>
              <a:rPr lang="id-ID" sz="3200" noProof="1"/>
              <a:t> </a:t>
            </a:r>
            <a:r>
              <a:rPr lang="en-US" sz="3200" noProof="1"/>
              <a:t>							</a:t>
            </a:r>
            <a:r>
              <a:rPr lang="en-US" sz="4800" noProof="1">
                <a:solidFill>
                  <a:srgbClr val="FF0000"/>
                </a:solidFill>
              </a:rPr>
              <a:t>HEGEMONI</a:t>
            </a:r>
            <a:r>
              <a:rPr lang="en-US" sz="3200" noProof="1">
                <a:solidFill>
                  <a:srgbClr val="FF0000"/>
                </a:solidFill>
              </a:rPr>
              <a:t> </a:t>
            </a:r>
          </a:p>
          <a:p>
            <a:endParaRPr lang="en-US" sz="3200" noProof="1"/>
          </a:p>
          <a:p>
            <a:pPr algn="ctr"/>
            <a:r>
              <a:rPr lang="id-ID" sz="3200" noProof="1"/>
              <a:t>  menguasai dengan </a:t>
            </a:r>
            <a:endParaRPr lang="en-US" sz="3200" noProof="1"/>
          </a:p>
          <a:p>
            <a:pPr algn="ctr"/>
            <a:r>
              <a:rPr lang="id-ID" sz="3200" noProof="1"/>
              <a:t>“</a:t>
            </a:r>
            <a:r>
              <a:rPr lang="id-ID" sz="3200" noProof="1">
                <a:solidFill>
                  <a:srgbClr val="FF0000"/>
                </a:solidFill>
              </a:rPr>
              <a:t>kepemimpinan moral</a:t>
            </a:r>
            <a:r>
              <a:rPr lang="en-US" sz="3200" noProof="1">
                <a:solidFill>
                  <a:srgbClr val="FF0000"/>
                </a:solidFill>
              </a:rPr>
              <a:t> </a:t>
            </a:r>
            <a:r>
              <a:rPr lang="id-ID" sz="3200" noProof="1"/>
              <a:t>dan </a:t>
            </a:r>
            <a:r>
              <a:rPr lang="id-ID" sz="3200" noProof="1">
                <a:solidFill>
                  <a:srgbClr val="FF0000"/>
                </a:solidFill>
              </a:rPr>
              <a:t>intelektual</a:t>
            </a:r>
            <a:r>
              <a:rPr lang="id-ID" sz="3200" noProof="1"/>
              <a:t>” </a:t>
            </a:r>
            <a:endParaRPr lang="en-US" sz="3200" noProof="1"/>
          </a:p>
          <a:p>
            <a:pPr algn="ctr"/>
            <a:r>
              <a:rPr lang="id-ID" sz="3200" noProof="1"/>
              <a:t>secara</a:t>
            </a:r>
            <a:r>
              <a:rPr lang="id-ID" sz="3200" noProof="1">
                <a:solidFill>
                  <a:srgbClr val="FF0000"/>
                </a:solidFill>
              </a:rPr>
              <a:t> konsensual</a:t>
            </a:r>
          </a:p>
        </p:txBody>
      </p:sp>
    </p:spTree>
    <p:extLst>
      <p:ext uri="{BB962C8B-B14F-4D97-AF65-F5344CB8AC3E}">
        <p14:creationId xmlns:p14="http://schemas.microsoft.com/office/powerpoint/2010/main" val="2876033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Effect transition="in" filter="barn(inVertical)">
                                      <p:cBhvr>
                                        <p:cTn id="13" dur="500"/>
                                        <p:tgtEl>
                                          <p:spTgt spid="6">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nodeType="clickEffect">
                                  <p:stCondLst>
                                    <p:cond delay="0"/>
                                  </p:stCondLst>
                                  <p:childTnLst>
                                    <p:set>
                                      <p:cBhvr>
                                        <p:cTn id="17" dur="1" fill="hold">
                                          <p:stCondLst>
                                            <p:cond delay="0"/>
                                          </p:stCondLst>
                                        </p:cTn>
                                        <p:tgtEl>
                                          <p:spTgt spid="6">
                                            <p:txEl>
                                              <p:pRg st="4" end="4"/>
                                            </p:txEl>
                                          </p:spTgt>
                                        </p:tgtEl>
                                        <p:attrNameLst>
                                          <p:attrName>style.visibility</p:attrName>
                                        </p:attrNameLst>
                                      </p:cBhvr>
                                      <p:to>
                                        <p:strVal val="visible"/>
                                      </p:to>
                                    </p:set>
                                    <p:animEffect transition="in" filter="barn(inVertical)">
                                      <p:cBhvr>
                                        <p:cTn id="18" dur="500"/>
                                        <p:tgtEl>
                                          <p:spTgt spid="6">
                                            <p:txEl>
                                              <p:pRg st="4" end="4"/>
                                            </p:txEl>
                                          </p:spTgt>
                                        </p:tgtEl>
                                      </p:cBhvr>
                                    </p:animEffect>
                                  </p:childTnLst>
                                </p:cTn>
                              </p:par>
                              <p:par>
                                <p:cTn id="19" presetID="16" presetClass="entr" presetSubtype="21" fill="hold" nodeType="withEffect">
                                  <p:stCondLst>
                                    <p:cond delay="0"/>
                                  </p:stCondLst>
                                  <p:childTnLst>
                                    <p:set>
                                      <p:cBhvr>
                                        <p:cTn id="20" dur="1" fill="hold">
                                          <p:stCondLst>
                                            <p:cond delay="0"/>
                                          </p:stCondLst>
                                        </p:cTn>
                                        <p:tgtEl>
                                          <p:spTgt spid="6">
                                            <p:txEl>
                                              <p:pRg st="5" end="5"/>
                                            </p:txEl>
                                          </p:spTgt>
                                        </p:tgtEl>
                                        <p:attrNameLst>
                                          <p:attrName>style.visibility</p:attrName>
                                        </p:attrNameLst>
                                      </p:cBhvr>
                                      <p:to>
                                        <p:strVal val="visible"/>
                                      </p:to>
                                    </p:set>
                                    <p:animEffect transition="in" filter="barn(inVertical)">
                                      <p:cBhvr>
                                        <p:cTn id="21" dur="500"/>
                                        <p:tgtEl>
                                          <p:spTgt spid="6">
                                            <p:txEl>
                                              <p:pRg st="5" end="5"/>
                                            </p:txEl>
                                          </p:spTgt>
                                        </p:tgtEl>
                                      </p:cBhvr>
                                    </p:animEffect>
                                  </p:childTnLst>
                                </p:cTn>
                              </p:par>
                              <p:par>
                                <p:cTn id="22" presetID="16" presetClass="entr" presetSubtype="21" fill="hold" nodeType="withEffect">
                                  <p:stCondLst>
                                    <p:cond delay="0"/>
                                  </p:stCondLst>
                                  <p:childTnLst>
                                    <p:set>
                                      <p:cBhvr>
                                        <p:cTn id="23" dur="1" fill="hold">
                                          <p:stCondLst>
                                            <p:cond delay="0"/>
                                          </p:stCondLst>
                                        </p:cTn>
                                        <p:tgtEl>
                                          <p:spTgt spid="6">
                                            <p:txEl>
                                              <p:pRg st="6" end="6"/>
                                            </p:txEl>
                                          </p:spTgt>
                                        </p:tgtEl>
                                        <p:attrNameLst>
                                          <p:attrName>style.visibility</p:attrName>
                                        </p:attrNameLst>
                                      </p:cBhvr>
                                      <p:to>
                                        <p:strVal val="visible"/>
                                      </p:to>
                                    </p:set>
                                    <p:animEffect transition="in" filter="barn(inVertical)">
                                      <p:cBhvr>
                                        <p:cTn id="24" dur="500"/>
                                        <p:tgtEl>
                                          <p:spTgt spid="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656522" y="954157"/>
            <a:ext cx="8706678" cy="830997"/>
          </a:xfrm>
          <a:prstGeom prst="rect">
            <a:avLst/>
          </a:prstGeom>
          <a:noFill/>
        </p:spPr>
        <p:txBody>
          <a:bodyPr wrap="square" rtlCol="0">
            <a:spAutoFit/>
          </a:bodyPr>
          <a:lstStyle/>
          <a:p>
            <a:r>
              <a:rPr lang="en-US" dirty="0">
                <a:latin typeface="Arial Black" panose="020B0A04020102020204" pitchFamily="34" charset="0"/>
              </a:rPr>
              <a:t>ENAM KONSEP KUNCI </a:t>
            </a:r>
            <a:r>
              <a:rPr lang="en-US" sz="4800" dirty="0">
                <a:solidFill>
                  <a:srgbClr val="FF0000"/>
                </a:solidFill>
                <a:latin typeface="Arial Black" panose="020B0A04020102020204" pitchFamily="34" charset="0"/>
              </a:rPr>
              <a:t>TEORI GRAMSCI</a:t>
            </a:r>
            <a:endParaRPr lang="id-ID" sz="4800" dirty="0">
              <a:solidFill>
                <a:srgbClr val="FF0000"/>
              </a:solidFill>
              <a:latin typeface="Arial Black" panose="020B0A04020102020204" pitchFamily="34" charset="0"/>
            </a:endParaRPr>
          </a:p>
        </p:txBody>
      </p:sp>
      <p:sp>
        <p:nvSpPr>
          <p:cNvPr id="5" name="TextBox 4"/>
          <p:cNvSpPr txBox="1"/>
          <p:nvPr/>
        </p:nvSpPr>
        <p:spPr>
          <a:xfrm>
            <a:off x="4518991" y="2451653"/>
            <a:ext cx="6838122" cy="2246769"/>
          </a:xfrm>
          <a:prstGeom prst="rect">
            <a:avLst/>
          </a:prstGeom>
          <a:noFill/>
        </p:spPr>
        <p:txBody>
          <a:bodyPr wrap="square" rtlCol="0">
            <a:spAutoFit/>
          </a:bodyPr>
          <a:lstStyle/>
          <a:p>
            <a:pPr marL="342900" indent="-342900">
              <a:buAutoNum type="arabicPeriod"/>
            </a:pPr>
            <a:r>
              <a:rPr lang="en-US" sz="2800" dirty="0"/>
              <a:t>KEBUDAYAAN</a:t>
            </a:r>
          </a:p>
          <a:p>
            <a:pPr marL="342900" indent="-342900">
              <a:buAutoNum type="arabicPeriod"/>
            </a:pPr>
            <a:r>
              <a:rPr lang="en-US" sz="2800" dirty="0"/>
              <a:t>HEGEMONI</a:t>
            </a:r>
          </a:p>
          <a:p>
            <a:pPr marL="342900" indent="-342900">
              <a:buAutoNum type="arabicPeriod"/>
            </a:pPr>
            <a:r>
              <a:rPr lang="en-US" sz="2800" dirty="0"/>
              <a:t>IDEOLOGI,KEPERCAYAAN UMUM</a:t>
            </a:r>
          </a:p>
          <a:p>
            <a:pPr marL="342900" indent="-342900">
              <a:buAutoNum type="arabicPeriod"/>
            </a:pPr>
            <a:r>
              <a:rPr lang="en-US" sz="2800" dirty="0"/>
              <a:t>KAUM INTELEKTUAL</a:t>
            </a:r>
          </a:p>
          <a:p>
            <a:pPr marL="342900" indent="-342900">
              <a:buAutoNum type="arabicPeriod"/>
            </a:pPr>
            <a:r>
              <a:rPr lang="en-US" sz="2800" dirty="0"/>
              <a:t>NEGARA</a:t>
            </a:r>
            <a:endParaRPr lang="id-ID" sz="2800" dirty="0"/>
          </a:p>
        </p:txBody>
      </p:sp>
    </p:spTree>
    <p:extLst>
      <p:ext uri="{BB962C8B-B14F-4D97-AF65-F5344CB8AC3E}">
        <p14:creationId xmlns:p14="http://schemas.microsoft.com/office/powerpoint/2010/main" val="2858956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out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 calcmode="lin" valueType="num">
                                      <p:cBhvr additive="base">
                                        <p:cTn id="12" dur="500" fill="hold"/>
                                        <p:tgtEl>
                                          <p:spTgt spid="5">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8" fill="hold" nodeType="clickEffect">
                                  <p:stCondLst>
                                    <p:cond delay="0"/>
                                  </p:stCondLst>
                                  <p:childTnLst>
                                    <p:set>
                                      <p:cBhvr>
                                        <p:cTn id="17" dur="1" fill="hold">
                                          <p:stCondLst>
                                            <p:cond delay="0"/>
                                          </p:stCondLst>
                                        </p:cTn>
                                        <p:tgtEl>
                                          <p:spTgt spid="5">
                                            <p:txEl>
                                              <p:pRg st="1" end="1"/>
                                            </p:txEl>
                                          </p:spTgt>
                                        </p:tgtEl>
                                        <p:attrNameLst>
                                          <p:attrName>style.visibility</p:attrName>
                                        </p:attrNameLst>
                                      </p:cBhvr>
                                      <p:to>
                                        <p:strVal val="visible"/>
                                      </p:to>
                                    </p:set>
                                    <p:anim calcmode="lin" valueType="num">
                                      <p:cBhvr additive="base">
                                        <p:cTn id="18" dur="500" fill="hold"/>
                                        <p:tgtEl>
                                          <p:spTgt spid="5">
                                            <p:txEl>
                                              <p:pRg st="1" end="1"/>
                                            </p:txEl>
                                          </p:spTgt>
                                        </p:tgtEl>
                                        <p:attrNameLst>
                                          <p:attrName>ppt_x</p:attrName>
                                        </p:attrNameLst>
                                      </p:cBhvr>
                                      <p:tavLst>
                                        <p:tav tm="0">
                                          <p:val>
                                            <p:strVal val="0-#ppt_w/2"/>
                                          </p:val>
                                        </p:tav>
                                        <p:tav tm="100000">
                                          <p:val>
                                            <p:strVal val="#ppt_x"/>
                                          </p:val>
                                        </p:tav>
                                      </p:tavLst>
                                    </p:anim>
                                    <p:anim calcmode="lin" valueType="num">
                                      <p:cBhvr additive="base">
                                        <p:cTn id="19" dur="500" fill="hold"/>
                                        <p:tgtEl>
                                          <p:spTgt spid="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8" fill="hold" nodeType="clickEffect">
                                  <p:stCondLst>
                                    <p:cond delay="0"/>
                                  </p:stCondLst>
                                  <p:childTnLst>
                                    <p:set>
                                      <p:cBhvr>
                                        <p:cTn id="23" dur="1" fill="hold">
                                          <p:stCondLst>
                                            <p:cond delay="0"/>
                                          </p:stCondLst>
                                        </p:cTn>
                                        <p:tgtEl>
                                          <p:spTgt spid="5">
                                            <p:txEl>
                                              <p:pRg st="2" end="2"/>
                                            </p:txEl>
                                          </p:spTgt>
                                        </p:tgtEl>
                                        <p:attrNameLst>
                                          <p:attrName>style.visibility</p:attrName>
                                        </p:attrNameLst>
                                      </p:cBhvr>
                                      <p:to>
                                        <p:strVal val="visible"/>
                                      </p:to>
                                    </p:set>
                                    <p:anim calcmode="lin" valueType="num">
                                      <p:cBhvr additive="base">
                                        <p:cTn id="24" dur="500" fill="hold"/>
                                        <p:tgtEl>
                                          <p:spTgt spid="5">
                                            <p:txEl>
                                              <p:pRg st="2" end="2"/>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8" fill="hold" nodeType="clickEffect">
                                  <p:stCondLst>
                                    <p:cond delay="0"/>
                                  </p:stCondLst>
                                  <p:childTnLst>
                                    <p:set>
                                      <p:cBhvr>
                                        <p:cTn id="29" dur="1" fill="hold">
                                          <p:stCondLst>
                                            <p:cond delay="0"/>
                                          </p:stCondLst>
                                        </p:cTn>
                                        <p:tgtEl>
                                          <p:spTgt spid="5">
                                            <p:txEl>
                                              <p:pRg st="3" end="3"/>
                                            </p:txEl>
                                          </p:spTgt>
                                        </p:tgtEl>
                                        <p:attrNameLst>
                                          <p:attrName>style.visibility</p:attrName>
                                        </p:attrNameLst>
                                      </p:cBhvr>
                                      <p:to>
                                        <p:strVal val="visible"/>
                                      </p:to>
                                    </p:set>
                                    <p:anim calcmode="lin" valueType="num">
                                      <p:cBhvr additive="base">
                                        <p:cTn id="30" dur="500" fill="hold"/>
                                        <p:tgtEl>
                                          <p:spTgt spid="5">
                                            <p:txEl>
                                              <p:pRg st="3" end="3"/>
                                            </p:txEl>
                                          </p:spTgt>
                                        </p:tgtEl>
                                        <p:attrNameLst>
                                          <p:attrName>ppt_x</p:attrName>
                                        </p:attrNameLst>
                                      </p:cBhvr>
                                      <p:tavLst>
                                        <p:tav tm="0">
                                          <p:val>
                                            <p:strVal val="0-#ppt_w/2"/>
                                          </p:val>
                                        </p:tav>
                                        <p:tav tm="100000">
                                          <p:val>
                                            <p:strVal val="#ppt_x"/>
                                          </p:val>
                                        </p:tav>
                                      </p:tavLst>
                                    </p:anim>
                                    <p:anim calcmode="lin" valueType="num">
                                      <p:cBhvr additive="base">
                                        <p:cTn id="31" dur="500" fill="hold"/>
                                        <p:tgtEl>
                                          <p:spTgt spid="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8" fill="hold" nodeType="clickEffect">
                                  <p:stCondLst>
                                    <p:cond delay="0"/>
                                  </p:stCondLst>
                                  <p:childTnLst>
                                    <p:set>
                                      <p:cBhvr>
                                        <p:cTn id="35" dur="1" fill="hold">
                                          <p:stCondLst>
                                            <p:cond delay="0"/>
                                          </p:stCondLst>
                                        </p:cTn>
                                        <p:tgtEl>
                                          <p:spTgt spid="5">
                                            <p:txEl>
                                              <p:pRg st="4" end="4"/>
                                            </p:txEl>
                                          </p:spTgt>
                                        </p:tgtEl>
                                        <p:attrNameLst>
                                          <p:attrName>style.visibility</p:attrName>
                                        </p:attrNameLst>
                                      </p:cBhvr>
                                      <p:to>
                                        <p:strVal val="visible"/>
                                      </p:to>
                                    </p:set>
                                    <p:anim calcmode="lin" valueType="num">
                                      <p:cBhvr additive="base">
                                        <p:cTn id="36" dur="500" fill="hold"/>
                                        <p:tgtEl>
                                          <p:spTgt spid="5">
                                            <p:txEl>
                                              <p:pRg st="4" end="4"/>
                                            </p:txEl>
                                          </p:spTgt>
                                        </p:tgtEl>
                                        <p:attrNameLst>
                                          <p:attrName>ppt_x</p:attrName>
                                        </p:attrNameLst>
                                      </p:cBhvr>
                                      <p:tavLst>
                                        <p:tav tm="0">
                                          <p:val>
                                            <p:strVal val="0-#ppt_w/2"/>
                                          </p:val>
                                        </p:tav>
                                        <p:tav tm="100000">
                                          <p:val>
                                            <p:strVal val="#ppt_x"/>
                                          </p:val>
                                        </p:tav>
                                      </p:tavLst>
                                    </p:anim>
                                    <p:anim calcmode="lin" valueType="num">
                                      <p:cBhvr additive="base">
                                        <p:cTn id="37" dur="500" fill="hold"/>
                                        <p:tgtEl>
                                          <p:spTgt spid="5">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ppt/theme/themeOverride1.xml><?xml version="1.0" encoding="utf-8"?>
<a:themeOverride xmlns:a="http://schemas.openxmlformats.org/drawingml/2006/main">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themeOverride>
</file>

<file path=docProps/app.xml><?xml version="1.0" encoding="utf-8"?>
<Properties xmlns="http://schemas.openxmlformats.org/officeDocument/2006/extended-properties" xmlns:vt="http://schemas.openxmlformats.org/officeDocument/2006/docPropsVTypes">
  <Template/>
  <TotalTime>253</TotalTime>
  <Words>508</Words>
  <Application>Microsoft Office PowerPoint</Application>
  <PresentationFormat>Widescreen</PresentationFormat>
  <Paragraphs>67</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Arial Black</vt:lpstr>
      <vt:lpstr>Bookman Old Style</vt:lpstr>
      <vt:lpstr>Franklin Gothic Book</vt:lpstr>
      <vt:lpstr>Rockwell</vt:lpstr>
      <vt:lpstr>Wingdings</vt:lpstr>
      <vt:lpstr>Damask</vt:lpstr>
      <vt:lpstr>PowerPoint Presentation</vt:lpstr>
      <vt:lpstr>HEGEMONI, apa itu?</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heri widodo</dc:creator>
  <cp:lastModifiedBy>HERI W</cp:lastModifiedBy>
  <cp:revision>25</cp:revision>
  <dcterms:created xsi:type="dcterms:W3CDTF">2016-11-27T22:32:59Z</dcterms:created>
  <dcterms:modified xsi:type="dcterms:W3CDTF">2021-03-01T23:41:12Z</dcterms:modified>
</cp:coreProperties>
</file>