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9" r:id="rId2"/>
    <p:sldId id="261" r:id="rId3"/>
    <p:sldId id="291" r:id="rId4"/>
    <p:sldId id="265" r:id="rId5"/>
    <p:sldId id="264" r:id="rId6"/>
    <p:sldId id="266" r:id="rId7"/>
    <p:sldId id="268" r:id="rId8"/>
    <p:sldId id="269" r:id="rId9"/>
    <p:sldId id="270" r:id="rId10"/>
    <p:sldId id="271" r:id="rId11"/>
    <p:sldId id="272" r:id="rId12"/>
    <p:sldId id="273" r:id="rId13"/>
    <p:sldId id="275" r:id="rId14"/>
    <p:sldId id="276" r:id="rId15"/>
    <p:sldId id="277" r:id="rId16"/>
    <p:sldId id="278" r:id="rId17"/>
    <p:sldId id="279" r:id="rId18"/>
    <p:sldId id="280" r:id="rId19"/>
    <p:sldId id="286" r:id="rId20"/>
    <p:sldId id="282" r:id="rId21"/>
    <p:sldId id="283" r:id="rId22"/>
    <p:sldId id="284" r:id="rId23"/>
    <p:sldId id="287" r:id="rId24"/>
    <p:sldId id="288" r:id="rId25"/>
    <p:sldId id="289" r:id="rId26"/>
    <p:sldId id="29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E28E"/>
    <a:srgbClr val="59CCB1"/>
    <a:srgbClr val="57B8CF"/>
    <a:srgbClr val="57C0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D49686-44B6-42A8-858D-B09BA0194C3E}" type="datetimeFigureOut">
              <a:rPr lang="en-US" smtClean="0"/>
              <a:t>10/31/2018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AA0D4F-9098-4348-BF90-FAD6F4CB3054}" type="slidenum">
              <a:rPr lang="en-US" smtClean="0"/>
              <a:t>‹#›</a:t>
            </a:fld>
            <a:endParaRPr lang="en-US"/>
          </a:p>
        </p:txBody>
      </p:sp>
    </p:spTree>
    <p:extLst>
      <p:ext uri="{BB962C8B-B14F-4D97-AF65-F5344CB8AC3E}">
        <p14:creationId xmlns:p14="http://schemas.microsoft.com/office/powerpoint/2010/main" val="2289206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30EA305-764F-4CCA-9D87-5B4BAB5E3753}" type="datetimeFigureOut">
              <a:rPr lang="en-US" smtClean="0"/>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583CE-474A-48D4-8214-35B82FB95EFB}" type="slidenum">
              <a:rPr lang="en-US" smtClean="0"/>
              <a:t>‹#›</a:t>
            </a:fld>
            <a:endParaRPr lang="en-US"/>
          </a:p>
        </p:txBody>
      </p:sp>
    </p:spTree>
    <p:extLst>
      <p:ext uri="{BB962C8B-B14F-4D97-AF65-F5344CB8AC3E}">
        <p14:creationId xmlns:p14="http://schemas.microsoft.com/office/powerpoint/2010/main" val="2338582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0EA305-764F-4CCA-9D87-5B4BAB5E3753}" type="datetimeFigureOut">
              <a:rPr lang="en-US" smtClean="0"/>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583CE-474A-48D4-8214-35B82FB95EFB}" type="slidenum">
              <a:rPr lang="en-US" smtClean="0"/>
              <a:t>‹#›</a:t>
            </a:fld>
            <a:endParaRPr lang="en-US"/>
          </a:p>
        </p:txBody>
      </p:sp>
    </p:spTree>
    <p:extLst>
      <p:ext uri="{BB962C8B-B14F-4D97-AF65-F5344CB8AC3E}">
        <p14:creationId xmlns:p14="http://schemas.microsoft.com/office/powerpoint/2010/main" val="3285673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0EA305-764F-4CCA-9D87-5B4BAB5E3753}" type="datetimeFigureOut">
              <a:rPr lang="en-US" smtClean="0"/>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583CE-474A-48D4-8214-35B82FB95EFB}" type="slidenum">
              <a:rPr lang="en-US" smtClean="0"/>
              <a:t>‹#›</a:t>
            </a:fld>
            <a:endParaRPr lang="en-US"/>
          </a:p>
        </p:txBody>
      </p:sp>
    </p:spTree>
    <p:extLst>
      <p:ext uri="{BB962C8B-B14F-4D97-AF65-F5344CB8AC3E}">
        <p14:creationId xmlns:p14="http://schemas.microsoft.com/office/powerpoint/2010/main" val="3919388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0EA305-764F-4CCA-9D87-5B4BAB5E3753}" type="datetimeFigureOut">
              <a:rPr lang="en-US" smtClean="0"/>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583CE-474A-48D4-8214-35B82FB95EFB}" type="slidenum">
              <a:rPr lang="en-US" smtClean="0"/>
              <a:t>‹#›</a:t>
            </a:fld>
            <a:endParaRPr lang="en-US"/>
          </a:p>
        </p:txBody>
      </p:sp>
    </p:spTree>
    <p:extLst>
      <p:ext uri="{BB962C8B-B14F-4D97-AF65-F5344CB8AC3E}">
        <p14:creationId xmlns:p14="http://schemas.microsoft.com/office/powerpoint/2010/main" val="3571165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0EA305-764F-4CCA-9D87-5B4BAB5E3753}" type="datetimeFigureOut">
              <a:rPr lang="en-US" smtClean="0"/>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583CE-474A-48D4-8214-35B82FB95EFB}" type="slidenum">
              <a:rPr lang="en-US" smtClean="0"/>
              <a:t>‹#›</a:t>
            </a:fld>
            <a:endParaRPr lang="en-US"/>
          </a:p>
        </p:txBody>
      </p:sp>
    </p:spTree>
    <p:extLst>
      <p:ext uri="{BB962C8B-B14F-4D97-AF65-F5344CB8AC3E}">
        <p14:creationId xmlns:p14="http://schemas.microsoft.com/office/powerpoint/2010/main" val="2923774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30EA305-764F-4CCA-9D87-5B4BAB5E3753}" type="datetimeFigureOut">
              <a:rPr lang="en-US" smtClean="0"/>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F583CE-474A-48D4-8214-35B82FB95EFB}" type="slidenum">
              <a:rPr lang="en-US" smtClean="0"/>
              <a:t>‹#›</a:t>
            </a:fld>
            <a:endParaRPr lang="en-US"/>
          </a:p>
        </p:txBody>
      </p:sp>
    </p:spTree>
    <p:extLst>
      <p:ext uri="{BB962C8B-B14F-4D97-AF65-F5344CB8AC3E}">
        <p14:creationId xmlns:p14="http://schemas.microsoft.com/office/powerpoint/2010/main" val="3328879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30EA305-764F-4CCA-9D87-5B4BAB5E3753}" type="datetimeFigureOut">
              <a:rPr lang="en-US" smtClean="0"/>
              <a:t>10/31/2018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F583CE-474A-48D4-8214-35B82FB95EFB}" type="slidenum">
              <a:rPr lang="en-US" smtClean="0"/>
              <a:t>‹#›</a:t>
            </a:fld>
            <a:endParaRPr lang="en-US"/>
          </a:p>
        </p:txBody>
      </p:sp>
    </p:spTree>
    <p:extLst>
      <p:ext uri="{BB962C8B-B14F-4D97-AF65-F5344CB8AC3E}">
        <p14:creationId xmlns:p14="http://schemas.microsoft.com/office/powerpoint/2010/main" val="1736942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30EA305-764F-4CCA-9D87-5B4BAB5E3753}" type="datetimeFigureOut">
              <a:rPr lang="en-US" smtClean="0"/>
              <a:t>10/31/2018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F583CE-474A-48D4-8214-35B82FB95EFB}" type="slidenum">
              <a:rPr lang="en-US" smtClean="0"/>
              <a:t>‹#›</a:t>
            </a:fld>
            <a:endParaRPr lang="en-US"/>
          </a:p>
        </p:txBody>
      </p:sp>
    </p:spTree>
    <p:extLst>
      <p:ext uri="{BB962C8B-B14F-4D97-AF65-F5344CB8AC3E}">
        <p14:creationId xmlns:p14="http://schemas.microsoft.com/office/powerpoint/2010/main" val="2880041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0EA305-764F-4CCA-9D87-5B4BAB5E3753}" type="datetimeFigureOut">
              <a:rPr lang="en-US" smtClean="0"/>
              <a:t>10/31/2018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F583CE-474A-48D4-8214-35B82FB95EFB}" type="slidenum">
              <a:rPr lang="en-US" smtClean="0"/>
              <a:t>‹#›</a:t>
            </a:fld>
            <a:endParaRPr lang="en-US"/>
          </a:p>
        </p:txBody>
      </p:sp>
    </p:spTree>
    <p:extLst>
      <p:ext uri="{BB962C8B-B14F-4D97-AF65-F5344CB8AC3E}">
        <p14:creationId xmlns:p14="http://schemas.microsoft.com/office/powerpoint/2010/main" val="168041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0EA305-764F-4CCA-9D87-5B4BAB5E3753}" type="datetimeFigureOut">
              <a:rPr lang="en-US" smtClean="0"/>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F583CE-474A-48D4-8214-35B82FB95EFB}" type="slidenum">
              <a:rPr lang="en-US" smtClean="0"/>
              <a:t>‹#›</a:t>
            </a:fld>
            <a:endParaRPr lang="en-US"/>
          </a:p>
        </p:txBody>
      </p:sp>
    </p:spTree>
    <p:extLst>
      <p:ext uri="{BB962C8B-B14F-4D97-AF65-F5344CB8AC3E}">
        <p14:creationId xmlns:p14="http://schemas.microsoft.com/office/powerpoint/2010/main" val="1016658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0EA305-764F-4CCA-9D87-5B4BAB5E3753}" type="datetimeFigureOut">
              <a:rPr lang="en-US" smtClean="0"/>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F583CE-474A-48D4-8214-35B82FB95EFB}" type="slidenum">
              <a:rPr lang="en-US" smtClean="0"/>
              <a:t>‹#›</a:t>
            </a:fld>
            <a:endParaRPr lang="en-US"/>
          </a:p>
        </p:txBody>
      </p:sp>
    </p:spTree>
    <p:extLst>
      <p:ext uri="{BB962C8B-B14F-4D97-AF65-F5344CB8AC3E}">
        <p14:creationId xmlns:p14="http://schemas.microsoft.com/office/powerpoint/2010/main" val="1257863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0EA305-764F-4CCA-9D87-5B4BAB5E3753}" type="datetimeFigureOut">
              <a:rPr lang="en-US" smtClean="0"/>
              <a:t>10/31/2018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F583CE-474A-48D4-8214-35B82FB95EFB}" type="slidenum">
              <a:rPr lang="en-US" smtClean="0"/>
              <a:t>‹#›</a:t>
            </a:fld>
            <a:endParaRPr lang="en-US"/>
          </a:p>
        </p:txBody>
      </p:sp>
    </p:spTree>
    <p:extLst>
      <p:ext uri="{BB962C8B-B14F-4D97-AF65-F5344CB8AC3E}">
        <p14:creationId xmlns:p14="http://schemas.microsoft.com/office/powerpoint/2010/main" val="3714258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7" name="Title 1"/>
          <p:cNvSpPr txBox="1">
            <a:spLocks/>
          </p:cNvSpPr>
          <p:nvPr/>
        </p:nvSpPr>
        <p:spPr>
          <a:xfrm>
            <a:off x="1524000" y="1223963"/>
            <a:ext cx="91440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solidFill>
                  <a:schemeClr val="tx1">
                    <a:lumMod val="75000"/>
                    <a:lumOff val="25000"/>
                  </a:schemeClr>
                </a:solidFill>
                <a:latin typeface="Montserrat" panose="00000500000000000000" pitchFamily="2" charset="0"/>
              </a:rPr>
              <a:t>EKSPERIMENTASI : </a:t>
            </a:r>
            <a:br>
              <a:rPr lang="en-US" sz="4000" b="1" dirty="0">
                <a:solidFill>
                  <a:schemeClr val="tx1">
                    <a:lumMod val="75000"/>
                    <a:lumOff val="25000"/>
                  </a:schemeClr>
                </a:solidFill>
                <a:latin typeface="Montserrat" panose="00000500000000000000" pitchFamily="2" charset="0"/>
              </a:rPr>
            </a:br>
            <a:r>
              <a:rPr lang="en-US" sz="4000" b="1" dirty="0">
                <a:solidFill>
                  <a:schemeClr val="tx1">
                    <a:lumMod val="75000"/>
                    <a:lumOff val="25000"/>
                  </a:schemeClr>
                </a:solidFill>
                <a:latin typeface="Montserrat" panose="00000500000000000000" pitchFamily="2" charset="0"/>
              </a:rPr>
              <a:t>MENCARI RUANG SOLUSI</a:t>
            </a:r>
            <a:br>
              <a:rPr lang="en-US" sz="4000" b="1" dirty="0">
                <a:solidFill>
                  <a:schemeClr val="tx1">
                    <a:lumMod val="75000"/>
                    <a:lumOff val="25000"/>
                  </a:schemeClr>
                </a:solidFill>
                <a:latin typeface="Montserrat" panose="00000500000000000000" pitchFamily="2" charset="0"/>
              </a:rPr>
            </a:br>
            <a:endParaRPr lang="en-US" sz="4000" dirty="0">
              <a:solidFill>
                <a:schemeClr val="tx1">
                  <a:lumMod val="75000"/>
                  <a:lumOff val="25000"/>
                </a:schemeClr>
              </a:solidFill>
              <a:latin typeface="Montserrat" panose="00000500000000000000" pitchFamily="2" charset="0"/>
            </a:endParaRPr>
          </a:p>
        </p:txBody>
      </p:sp>
      <p:sp>
        <p:nvSpPr>
          <p:cNvPr id="18" name="Subtitle 2"/>
          <p:cNvSpPr txBox="1">
            <a:spLocks/>
          </p:cNvSpPr>
          <p:nvPr/>
        </p:nvSpPr>
        <p:spPr>
          <a:xfrm>
            <a:off x="1524000" y="4426745"/>
            <a:ext cx="9144000" cy="82788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dirty="0">
                <a:solidFill>
                  <a:schemeClr val="tx1">
                    <a:lumMod val="75000"/>
                    <a:lumOff val="25000"/>
                  </a:schemeClr>
                </a:solidFill>
                <a:latin typeface="Montserrat" panose="00000500000000000000" pitchFamily="2" charset="0"/>
              </a:rPr>
              <a:t>PEMODELAN DAN SIMULASI</a:t>
            </a:r>
          </a:p>
          <a:p>
            <a:pPr algn="ctr"/>
            <a:r>
              <a:rPr lang="id-ID" sz="2000" dirty="0"/>
              <a:t>I Dewa Made Bayu Atmaja Darmawan,S.Kom.M.Cs.</a:t>
            </a:r>
          </a:p>
        </p:txBody>
      </p:sp>
      <p:pic>
        <p:nvPicPr>
          <p:cNvPr id="4" name="Picture 3">
            <a:extLst>
              <a:ext uri="{FF2B5EF4-FFF2-40B4-BE49-F238E27FC236}">
                <a16:creationId xmlns:a16="http://schemas.microsoft.com/office/drawing/2014/main" id="{9A78ABF6-1C1F-401C-BF0A-8337AC97DC1E}"/>
              </a:ext>
            </a:extLst>
          </p:cNvPr>
          <p:cNvPicPr>
            <a:picLocks noChangeAspect="1"/>
          </p:cNvPicPr>
          <p:nvPr/>
        </p:nvPicPr>
        <p:blipFill>
          <a:blip r:embed="rId3"/>
          <a:stretch>
            <a:fillRect/>
          </a:stretch>
        </p:blipFill>
        <p:spPr>
          <a:xfrm>
            <a:off x="5149056" y="2510040"/>
            <a:ext cx="1893887" cy="1916705"/>
          </a:xfrm>
          <a:prstGeom prst="rect">
            <a:avLst/>
          </a:prstGeom>
        </p:spPr>
      </p:pic>
      <p:sp>
        <p:nvSpPr>
          <p:cNvPr id="5" name="TextBox 4">
            <a:extLst>
              <a:ext uri="{FF2B5EF4-FFF2-40B4-BE49-F238E27FC236}">
                <a16:creationId xmlns:a16="http://schemas.microsoft.com/office/drawing/2014/main" id="{62E57FFC-E4E7-4566-BCDC-F9161DC2F7E2}"/>
              </a:ext>
            </a:extLst>
          </p:cNvPr>
          <p:cNvSpPr txBox="1"/>
          <p:nvPr/>
        </p:nvSpPr>
        <p:spPr>
          <a:xfrm>
            <a:off x="3780704" y="6376280"/>
            <a:ext cx="5463355" cy="400110"/>
          </a:xfrm>
          <a:prstGeom prst="rect">
            <a:avLst/>
          </a:prstGeom>
          <a:noFill/>
        </p:spPr>
        <p:txBody>
          <a:bodyPr wrap="none" rtlCol="0">
            <a:spAutoFit/>
          </a:bodyPr>
          <a:lstStyle/>
          <a:p>
            <a:r>
              <a:rPr lang="id-ID" sz="2000" dirty="0"/>
              <a:t>PS. Teknik Informatika, Universitas Udayana</a:t>
            </a:r>
          </a:p>
        </p:txBody>
      </p:sp>
    </p:spTree>
    <p:extLst>
      <p:ext uri="{BB962C8B-B14F-4D97-AF65-F5344CB8AC3E}">
        <p14:creationId xmlns:p14="http://schemas.microsoft.com/office/powerpoint/2010/main" val="2618787855"/>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ESTIMASI MEDIAN DAN KUANTIL </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800" dirty="0" err="1">
                <a:latin typeface="Montserrat" panose="00000500000000000000" pitchFamily="2" charset="0"/>
              </a:rPr>
              <a:t>Ukuran</a:t>
            </a:r>
            <a:r>
              <a:rPr lang="en-US" sz="1800" dirty="0">
                <a:latin typeface="Montserrat" panose="00000500000000000000" pitchFamily="2" charset="0"/>
              </a:rPr>
              <a:t> lain </a:t>
            </a:r>
            <a:r>
              <a:rPr lang="en-US" sz="1800" dirty="0" err="1">
                <a:latin typeface="Montserrat" panose="00000500000000000000" pitchFamily="2" charset="0"/>
              </a:rPr>
              <a:t>dari</a:t>
            </a:r>
            <a:r>
              <a:rPr lang="en-US" sz="1800" dirty="0">
                <a:latin typeface="Montserrat" panose="00000500000000000000" pitchFamily="2" charset="0"/>
              </a:rPr>
              <a:t> </a:t>
            </a:r>
            <a:r>
              <a:rPr lang="en-US" sz="1800" dirty="0" err="1">
                <a:latin typeface="Montserrat" panose="00000500000000000000" pitchFamily="2" charset="0"/>
              </a:rPr>
              <a:t>kinerja</a:t>
            </a:r>
            <a:r>
              <a:rPr lang="en-US" sz="1800" dirty="0">
                <a:latin typeface="Montserrat" panose="00000500000000000000" pitchFamily="2" charset="0"/>
              </a:rPr>
              <a:t> rata-rata </a:t>
            </a:r>
            <a:r>
              <a:rPr lang="en-US" sz="1800" dirty="0" err="1">
                <a:latin typeface="Montserrat" panose="00000500000000000000" pitchFamily="2" charset="0"/>
              </a:rPr>
              <a:t>adalah</a:t>
            </a:r>
            <a:r>
              <a:rPr lang="en-US" sz="1800" dirty="0">
                <a:latin typeface="Montserrat" panose="00000500000000000000" pitchFamily="2" charset="0"/>
              </a:rPr>
              <a:t> median. Median 0,5 </a:t>
            </a:r>
            <a:r>
              <a:rPr lang="en-US" sz="1800" dirty="0" err="1">
                <a:latin typeface="Montserrat" panose="00000500000000000000" pitchFamily="2" charset="0"/>
              </a:rPr>
              <a:t>kuantil</a:t>
            </a:r>
            <a:r>
              <a:rPr lang="en-US" sz="1800" dirty="0">
                <a:latin typeface="Montserrat" panose="00000500000000000000" pitchFamily="2" charset="0"/>
              </a:rPr>
              <a:t>, </a:t>
            </a:r>
            <a:r>
              <a:rPr lang="en-US" sz="1800" dirty="0" err="1">
                <a:latin typeface="Montserrat" panose="00000500000000000000" pitchFamily="2" charset="0"/>
              </a:rPr>
              <a:t>dan</a:t>
            </a:r>
            <a:r>
              <a:rPr lang="en-US" sz="1800" dirty="0">
                <a:latin typeface="Montserrat" panose="00000500000000000000" pitchFamily="2" charset="0"/>
              </a:rPr>
              <a:t> </a:t>
            </a:r>
            <a:r>
              <a:rPr lang="en-US" sz="1800" dirty="0" err="1">
                <a:latin typeface="Montserrat" panose="00000500000000000000" pitchFamily="2" charset="0"/>
              </a:rPr>
              <a:t>kuartil</a:t>
            </a:r>
            <a:r>
              <a:rPr lang="en-US" sz="1800" dirty="0">
                <a:latin typeface="Montserrat" panose="00000500000000000000" pitchFamily="2" charset="0"/>
              </a:rPr>
              <a:t> </a:t>
            </a:r>
            <a:r>
              <a:rPr lang="en-US" sz="1800" dirty="0" err="1">
                <a:latin typeface="Montserrat" panose="00000500000000000000" pitchFamily="2" charset="0"/>
              </a:rPr>
              <a:t>atas</a:t>
            </a:r>
            <a:r>
              <a:rPr lang="en-US" sz="1800" dirty="0">
                <a:latin typeface="Montserrat" panose="00000500000000000000" pitchFamily="2" charset="0"/>
              </a:rPr>
              <a:t> </a:t>
            </a:r>
            <a:r>
              <a:rPr lang="en-US" sz="1800" dirty="0" err="1">
                <a:latin typeface="Montserrat" panose="00000500000000000000" pitchFamily="2" charset="0"/>
              </a:rPr>
              <a:t>dan</a:t>
            </a:r>
            <a:r>
              <a:rPr lang="en-US" sz="1800" dirty="0">
                <a:latin typeface="Montserrat" panose="00000500000000000000" pitchFamily="2" charset="0"/>
              </a:rPr>
              <a:t> </a:t>
            </a:r>
            <a:r>
              <a:rPr lang="en-US" sz="1800" dirty="0" err="1">
                <a:latin typeface="Montserrat" panose="00000500000000000000" pitchFamily="2" charset="0"/>
              </a:rPr>
              <a:t>bawah</a:t>
            </a:r>
            <a:r>
              <a:rPr lang="en-US" sz="1800" dirty="0">
                <a:latin typeface="Montserrat" panose="00000500000000000000" pitchFamily="2" charset="0"/>
              </a:rPr>
              <a:t> </a:t>
            </a:r>
            <a:r>
              <a:rPr lang="en-US" sz="1800" dirty="0" err="1">
                <a:latin typeface="Montserrat" panose="00000500000000000000" pitchFamily="2" charset="0"/>
              </a:rPr>
              <a:t>itu</a:t>
            </a:r>
            <a:r>
              <a:rPr lang="en-US" sz="1800" dirty="0">
                <a:latin typeface="Montserrat" panose="00000500000000000000" pitchFamily="2" charset="0"/>
              </a:rPr>
              <a:t> 0,25 </a:t>
            </a:r>
            <a:r>
              <a:rPr lang="en-US" sz="1800" dirty="0" err="1">
                <a:latin typeface="Montserrat" panose="00000500000000000000" pitchFamily="2" charset="0"/>
              </a:rPr>
              <a:t>dan</a:t>
            </a:r>
            <a:r>
              <a:rPr lang="en-US" sz="1800" dirty="0">
                <a:latin typeface="Montserrat" panose="00000500000000000000" pitchFamily="2" charset="0"/>
              </a:rPr>
              <a:t> 0,75 </a:t>
            </a:r>
            <a:r>
              <a:rPr lang="en-US" sz="1800" dirty="0" err="1">
                <a:latin typeface="Montserrat" panose="00000500000000000000" pitchFamily="2" charset="0"/>
              </a:rPr>
              <a:t>kuantil</a:t>
            </a:r>
            <a:r>
              <a:rPr lang="en-US" sz="1800" dirty="0">
                <a:latin typeface="Montserrat" panose="00000500000000000000" pitchFamily="2" charset="0"/>
              </a:rPr>
              <a:t> </a:t>
            </a:r>
            <a:r>
              <a:rPr lang="en-US" sz="1800" dirty="0" err="1">
                <a:latin typeface="Montserrat" panose="00000500000000000000" pitchFamily="2" charset="0"/>
              </a:rPr>
              <a:t>masing-masing</a:t>
            </a:r>
            <a:r>
              <a:rPr lang="en-US" sz="1800" dirty="0">
                <a:latin typeface="Montserrat" panose="00000500000000000000" pitchFamily="2" charset="0"/>
              </a:rPr>
              <a:t>. </a:t>
            </a:r>
          </a:p>
        </p:txBody>
      </p:sp>
    </p:spTree>
    <p:extLst>
      <p:ext uri="{BB962C8B-B14F-4D97-AF65-F5344CB8AC3E}">
        <p14:creationId xmlns:p14="http://schemas.microsoft.com/office/powerpoint/2010/main" val="1006557370"/>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UKURAN VARIABILITAS</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800" dirty="0" err="1">
                <a:latin typeface="Montserrat" panose="00000500000000000000" pitchFamily="2" charset="0"/>
              </a:rPr>
              <a:t>Ukuran</a:t>
            </a:r>
            <a:r>
              <a:rPr lang="en-US" sz="1800" dirty="0">
                <a:latin typeface="Montserrat" panose="00000500000000000000" pitchFamily="2" charset="0"/>
              </a:rPr>
              <a:t>  </a:t>
            </a:r>
            <a:r>
              <a:rPr lang="en-US" sz="1800" dirty="0" err="1">
                <a:latin typeface="Montserrat" panose="00000500000000000000" pitchFamily="2" charset="0"/>
              </a:rPr>
              <a:t>variabilitas</a:t>
            </a:r>
            <a:r>
              <a:rPr lang="en-US" sz="1800" dirty="0">
                <a:latin typeface="Montserrat" panose="00000500000000000000" pitchFamily="2" charset="0"/>
              </a:rPr>
              <a:t> </a:t>
            </a:r>
            <a:r>
              <a:rPr lang="en-US" sz="1800" dirty="0" err="1">
                <a:latin typeface="Montserrat" panose="00000500000000000000" pitchFamily="2" charset="0"/>
              </a:rPr>
              <a:t>adalah</a:t>
            </a:r>
            <a:r>
              <a:rPr lang="en-US" sz="1800" dirty="0">
                <a:latin typeface="Montserrat" panose="00000500000000000000" pitchFamily="2" charset="0"/>
              </a:rPr>
              <a:t> </a:t>
            </a:r>
            <a:r>
              <a:rPr lang="en-US" sz="1800" dirty="0" err="1">
                <a:latin typeface="Montserrat" panose="00000500000000000000" pitchFamily="2" charset="0"/>
              </a:rPr>
              <a:t>suatu</a:t>
            </a:r>
            <a:r>
              <a:rPr lang="en-US" sz="1800" dirty="0">
                <a:latin typeface="Montserrat" panose="00000500000000000000" pitchFamily="2" charset="0"/>
              </a:rPr>
              <a:t> </a:t>
            </a:r>
            <a:r>
              <a:rPr lang="en-US" sz="1800" dirty="0" err="1">
                <a:latin typeface="Montserrat" panose="00000500000000000000" pitchFamily="2" charset="0"/>
              </a:rPr>
              <a:t>ukuran</a:t>
            </a:r>
            <a:r>
              <a:rPr lang="en-US" sz="1800" dirty="0">
                <a:latin typeface="Montserrat" panose="00000500000000000000" pitchFamily="2" charset="0"/>
              </a:rPr>
              <a:t> yang </a:t>
            </a:r>
            <a:r>
              <a:rPr lang="en-US" sz="1800" dirty="0" err="1">
                <a:latin typeface="Montserrat" panose="00000500000000000000" pitchFamily="2" charset="0"/>
              </a:rPr>
              <a:t>menyatakan</a:t>
            </a:r>
            <a:r>
              <a:rPr lang="en-US" sz="1800" dirty="0">
                <a:latin typeface="Montserrat" panose="00000500000000000000" pitchFamily="2" charset="0"/>
              </a:rPr>
              <a:t> </a:t>
            </a:r>
            <a:r>
              <a:rPr lang="en-US" sz="1800" dirty="0" err="1">
                <a:latin typeface="Montserrat" panose="00000500000000000000" pitchFamily="2" charset="0"/>
              </a:rPr>
              <a:t>seberapa</a:t>
            </a:r>
            <a:r>
              <a:rPr lang="en-US" sz="1800" dirty="0">
                <a:latin typeface="Montserrat" panose="00000500000000000000" pitchFamily="2" charset="0"/>
              </a:rPr>
              <a:t> </a:t>
            </a:r>
            <a:r>
              <a:rPr lang="en-US" sz="1800" dirty="0" err="1">
                <a:latin typeface="Montserrat" panose="00000500000000000000" pitchFamily="2" charset="0"/>
              </a:rPr>
              <a:t>besar</a:t>
            </a:r>
            <a:r>
              <a:rPr lang="en-US" sz="1800" dirty="0">
                <a:latin typeface="Montserrat" panose="00000500000000000000" pitchFamily="2" charset="0"/>
              </a:rPr>
              <a:t> </a:t>
            </a:r>
            <a:r>
              <a:rPr lang="en-US" sz="1800" dirty="0" err="1">
                <a:latin typeface="Montserrat" panose="00000500000000000000" pitchFamily="2" charset="0"/>
              </a:rPr>
              <a:t>nilai</a:t>
            </a:r>
            <a:r>
              <a:rPr lang="en-US" sz="1800" dirty="0">
                <a:latin typeface="Montserrat" panose="00000500000000000000" pitchFamily="2" charset="0"/>
              </a:rPr>
              <a:t> – </a:t>
            </a:r>
            <a:r>
              <a:rPr lang="en-US" sz="1800" dirty="0" err="1">
                <a:latin typeface="Montserrat" panose="00000500000000000000" pitchFamily="2" charset="0"/>
              </a:rPr>
              <a:t>nilai</a:t>
            </a:r>
            <a:r>
              <a:rPr lang="en-US" sz="1800" dirty="0">
                <a:latin typeface="Montserrat" panose="00000500000000000000" pitchFamily="2" charset="0"/>
              </a:rPr>
              <a:t> data </a:t>
            </a:r>
            <a:r>
              <a:rPr lang="en-US" sz="1800" dirty="0" err="1">
                <a:latin typeface="Montserrat" panose="00000500000000000000" pitchFamily="2" charset="0"/>
              </a:rPr>
              <a:t>berbeda</a:t>
            </a:r>
            <a:r>
              <a:rPr lang="en-US" sz="1800" dirty="0">
                <a:latin typeface="Montserrat" panose="00000500000000000000" pitchFamily="2" charset="0"/>
              </a:rPr>
              <a:t> </a:t>
            </a:r>
            <a:r>
              <a:rPr lang="en-US" sz="1800" dirty="0" err="1">
                <a:latin typeface="Montserrat" panose="00000500000000000000" pitchFamily="2" charset="0"/>
              </a:rPr>
              <a:t>atau</a:t>
            </a:r>
            <a:r>
              <a:rPr lang="en-US" sz="1800" dirty="0">
                <a:latin typeface="Montserrat" panose="00000500000000000000" pitchFamily="2" charset="0"/>
              </a:rPr>
              <a:t> </a:t>
            </a:r>
            <a:r>
              <a:rPr lang="en-US" sz="1800" dirty="0" err="1">
                <a:latin typeface="Montserrat" panose="00000500000000000000" pitchFamily="2" charset="0"/>
              </a:rPr>
              <a:t>bervariasi</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nilai</a:t>
            </a:r>
            <a:r>
              <a:rPr lang="en-US" sz="1800" dirty="0">
                <a:latin typeface="Montserrat" panose="00000500000000000000" pitchFamily="2" charset="0"/>
              </a:rPr>
              <a:t> </a:t>
            </a:r>
            <a:r>
              <a:rPr lang="en-US" sz="1800" dirty="0" err="1">
                <a:latin typeface="Montserrat" panose="00000500000000000000" pitchFamily="2" charset="0"/>
              </a:rPr>
              <a:t>ukuran</a:t>
            </a:r>
            <a:r>
              <a:rPr lang="en-US" sz="1800" dirty="0">
                <a:latin typeface="Montserrat" panose="00000500000000000000" pitchFamily="2" charset="0"/>
              </a:rPr>
              <a:t> </a:t>
            </a:r>
            <a:r>
              <a:rPr lang="en-US" sz="1800" dirty="0" err="1">
                <a:latin typeface="Montserrat" panose="00000500000000000000" pitchFamily="2" charset="0"/>
              </a:rPr>
              <a:t>pusatnya</a:t>
            </a:r>
            <a:r>
              <a:rPr lang="en-US" sz="1800" dirty="0">
                <a:latin typeface="Montserrat" panose="00000500000000000000" pitchFamily="2" charset="0"/>
              </a:rPr>
              <a:t> </a:t>
            </a:r>
            <a:r>
              <a:rPr lang="en-US" sz="1800" dirty="0" err="1">
                <a:latin typeface="Montserrat" panose="00000500000000000000" pitchFamily="2" charset="0"/>
              </a:rPr>
              <a:t>atau</a:t>
            </a:r>
            <a:r>
              <a:rPr lang="en-US" sz="1800" dirty="0">
                <a:latin typeface="Montserrat" panose="00000500000000000000" pitchFamily="2" charset="0"/>
              </a:rPr>
              <a:t> </a:t>
            </a:r>
            <a:r>
              <a:rPr lang="en-US" sz="1800" dirty="0" err="1">
                <a:latin typeface="Montserrat" panose="00000500000000000000" pitchFamily="2" charset="0"/>
              </a:rPr>
              <a:t>seberapa</a:t>
            </a:r>
            <a:r>
              <a:rPr lang="en-US" sz="1800" dirty="0">
                <a:latin typeface="Montserrat" panose="00000500000000000000" pitchFamily="2" charset="0"/>
              </a:rPr>
              <a:t> </a:t>
            </a:r>
            <a:r>
              <a:rPr lang="en-US" sz="1800" dirty="0" err="1">
                <a:latin typeface="Montserrat" panose="00000500000000000000" pitchFamily="2" charset="0"/>
              </a:rPr>
              <a:t>besar</a:t>
            </a:r>
            <a:r>
              <a:rPr lang="en-US" sz="1800" dirty="0">
                <a:latin typeface="Montserrat" panose="00000500000000000000" pitchFamily="2" charset="0"/>
              </a:rPr>
              <a:t> </a:t>
            </a:r>
            <a:r>
              <a:rPr lang="en-US" sz="1800" dirty="0" err="1">
                <a:latin typeface="Montserrat" panose="00000500000000000000" pitchFamily="2" charset="0"/>
              </a:rPr>
              <a:t>penyimpangan</a:t>
            </a:r>
            <a:r>
              <a:rPr lang="en-US" sz="1800" dirty="0">
                <a:latin typeface="Montserrat" panose="00000500000000000000" pitchFamily="2" charset="0"/>
              </a:rPr>
              <a:t> </a:t>
            </a:r>
            <a:r>
              <a:rPr lang="en-US" sz="1800" dirty="0" err="1">
                <a:latin typeface="Montserrat" panose="00000500000000000000" pitchFamily="2" charset="0"/>
              </a:rPr>
              <a:t>nilai</a:t>
            </a:r>
            <a:r>
              <a:rPr lang="en-US" sz="1800" dirty="0">
                <a:latin typeface="Montserrat" panose="00000500000000000000" pitchFamily="2" charset="0"/>
              </a:rPr>
              <a:t> – </a:t>
            </a:r>
            <a:r>
              <a:rPr lang="en-US" sz="1800" dirty="0" err="1">
                <a:latin typeface="Montserrat" panose="00000500000000000000" pitchFamily="2" charset="0"/>
              </a:rPr>
              <a:t>nilai</a:t>
            </a:r>
            <a:r>
              <a:rPr lang="en-US" sz="1800" dirty="0">
                <a:latin typeface="Montserrat" panose="00000500000000000000" pitchFamily="2" charset="0"/>
              </a:rPr>
              <a:t> data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nilai</a:t>
            </a:r>
            <a:r>
              <a:rPr lang="en-US" sz="1800" dirty="0">
                <a:latin typeface="Montserrat" panose="00000500000000000000" pitchFamily="2" charset="0"/>
              </a:rPr>
              <a:t> </a:t>
            </a:r>
            <a:r>
              <a:rPr lang="en-US" sz="1800" dirty="0" err="1">
                <a:latin typeface="Montserrat" panose="00000500000000000000" pitchFamily="2" charset="0"/>
              </a:rPr>
              <a:t>pusatnya</a:t>
            </a:r>
            <a:endParaRPr lang="en-US" sz="1800" dirty="0">
              <a:latin typeface="Montserrat" panose="00000500000000000000" pitchFamily="2" charset="0"/>
            </a:endParaRPr>
          </a:p>
          <a:p>
            <a:pPr algn="just">
              <a:lnSpc>
                <a:spcPct val="150000"/>
              </a:lnSpc>
              <a:buSzPct val="100000"/>
              <a:buBlip>
                <a:blip r:embed="rId3"/>
              </a:buBlip>
            </a:pPr>
            <a:r>
              <a:rPr lang="en-US" sz="1800" dirty="0" err="1">
                <a:latin typeface="Montserrat" panose="00000500000000000000" pitchFamily="2" charset="0"/>
              </a:rPr>
              <a:t>Misalnya</a:t>
            </a:r>
            <a:r>
              <a:rPr lang="en-US" sz="1800" dirty="0">
                <a:latin typeface="Montserrat" panose="00000500000000000000" pitchFamily="2" charset="0"/>
              </a:rPr>
              <a:t>, </a:t>
            </a:r>
            <a:r>
              <a:rPr lang="en-US" sz="1800" dirty="0" err="1">
                <a:latin typeface="Montserrat" panose="00000500000000000000" pitchFamily="2" charset="0"/>
              </a:rPr>
              <a:t>dua</a:t>
            </a:r>
            <a:r>
              <a:rPr lang="en-US" sz="1800" dirty="0">
                <a:latin typeface="Montserrat" panose="00000500000000000000" pitchFamily="2" charset="0"/>
              </a:rPr>
              <a:t> histogram </a:t>
            </a:r>
            <a:r>
              <a:rPr lang="en-US" sz="1800" dirty="0" err="1">
                <a:latin typeface="Montserrat" panose="00000500000000000000" pitchFamily="2" charset="0"/>
              </a:rPr>
              <a:t>pada</a:t>
            </a:r>
            <a:r>
              <a:rPr lang="en-US" sz="1800" dirty="0">
                <a:latin typeface="Montserrat" panose="00000500000000000000" pitchFamily="2" charset="0"/>
              </a:rPr>
              <a:t> </a:t>
            </a:r>
            <a:r>
              <a:rPr lang="en-US" sz="1800" dirty="0" err="1">
                <a:latin typeface="Montserrat" panose="00000500000000000000" pitchFamily="2" charset="0"/>
              </a:rPr>
              <a:t>Gambar</a:t>
            </a:r>
            <a:r>
              <a:rPr lang="en-US" sz="1800" dirty="0">
                <a:latin typeface="Montserrat" panose="00000500000000000000" pitchFamily="2" charset="0"/>
              </a:rPr>
              <a:t> 10.3. </a:t>
            </a:r>
            <a:r>
              <a:rPr lang="en-US" sz="1800" dirty="0" err="1">
                <a:latin typeface="Montserrat" panose="00000500000000000000" pitchFamily="2" charset="0"/>
              </a:rPr>
              <a:t>Keduanya</a:t>
            </a:r>
            <a:r>
              <a:rPr lang="en-US" sz="1800" dirty="0">
                <a:latin typeface="Montserrat" panose="00000500000000000000" pitchFamily="2" charset="0"/>
              </a:rPr>
              <a:t> </a:t>
            </a:r>
            <a:r>
              <a:rPr lang="en-US" sz="1800" dirty="0" err="1">
                <a:latin typeface="Montserrat" panose="00000500000000000000" pitchFamily="2" charset="0"/>
              </a:rPr>
              <a:t>memiliki</a:t>
            </a:r>
            <a:r>
              <a:rPr lang="en-US" sz="1800" dirty="0">
                <a:latin typeface="Montserrat" panose="00000500000000000000" pitchFamily="2" charset="0"/>
              </a:rPr>
              <a:t> mean yang </a:t>
            </a:r>
            <a:r>
              <a:rPr lang="en-US" sz="1800" dirty="0" err="1">
                <a:latin typeface="Montserrat" panose="00000500000000000000" pitchFamily="2" charset="0"/>
              </a:rPr>
              <a:t>sama</a:t>
            </a:r>
            <a:r>
              <a:rPr lang="en-US" sz="1800" dirty="0">
                <a:latin typeface="Montserrat" panose="00000500000000000000" pitchFamily="2" charset="0"/>
              </a:rPr>
              <a:t> , </a:t>
            </a:r>
            <a:r>
              <a:rPr lang="en-US" sz="1800" dirty="0" err="1">
                <a:latin typeface="Montserrat" panose="00000500000000000000" pitchFamily="2" charset="0"/>
              </a:rPr>
              <a:t>tetapi</a:t>
            </a:r>
            <a:r>
              <a:rPr lang="en-US" sz="1800" dirty="0">
                <a:latin typeface="Montserrat" panose="00000500000000000000" pitchFamily="2" charset="0"/>
              </a:rPr>
              <a:t> </a:t>
            </a:r>
            <a:r>
              <a:rPr lang="en-US" sz="1800" dirty="0" err="1">
                <a:latin typeface="Montserrat" panose="00000500000000000000" pitchFamily="2" charset="0"/>
              </a:rPr>
              <a:t>variabilitasnya</a:t>
            </a:r>
            <a:r>
              <a:rPr lang="en-US" sz="1800" dirty="0">
                <a:latin typeface="Montserrat" panose="00000500000000000000" pitchFamily="2" charset="0"/>
              </a:rPr>
              <a:t> </a:t>
            </a:r>
            <a:r>
              <a:rPr lang="en-US" sz="1800" dirty="0" err="1">
                <a:latin typeface="Montserrat" panose="00000500000000000000" pitchFamily="2" charset="0"/>
              </a:rPr>
              <a:t>jauh</a:t>
            </a:r>
            <a:r>
              <a:rPr lang="en-US" sz="1800" dirty="0">
                <a:latin typeface="Montserrat" panose="00000500000000000000" pitchFamily="2" charset="0"/>
              </a:rPr>
              <a:t>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besar</a:t>
            </a:r>
            <a:r>
              <a:rPr lang="en-US" sz="1800" dirty="0">
                <a:latin typeface="Montserrat" panose="00000500000000000000" pitchFamily="2" charset="0"/>
              </a:rPr>
              <a:t> </a:t>
            </a:r>
            <a:r>
              <a:rPr lang="en-US" sz="1800" dirty="0" err="1">
                <a:latin typeface="Montserrat" panose="00000500000000000000" pitchFamily="2" charset="0"/>
              </a:rPr>
              <a:t>dalam</a:t>
            </a:r>
            <a:r>
              <a:rPr lang="en-US" sz="1800" dirty="0">
                <a:latin typeface="Montserrat" panose="00000500000000000000" pitchFamily="2" charset="0"/>
              </a:rPr>
              <a:t> histogram </a:t>
            </a:r>
            <a:r>
              <a:rPr lang="en-US" sz="1800" dirty="0" err="1">
                <a:latin typeface="Montserrat" panose="00000500000000000000" pitchFamily="2" charset="0"/>
              </a:rPr>
              <a:t>kedua</a:t>
            </a:r>
            <a:r>
              <a:rPr lang="en-US" sz="1800" dirty="0">
                <a:latin typeface="Montserrat" panose="00000500000000000000" pitchFamily="2" charset="0"/>
              </a:rPr>
              <a:t>. Di </a:t>
            </a:r>
            <a:r>
              <a:rPr lang="en-US" sz="1800" dirty="0" err="1">
                <a:latin typeface="Montserrat" panose="00000500000000000000" pitchFamily="2" charset="0"/>
              </a:rPr>
              <a:t>sebagian</a:t>
            </a:r>
            <a:r>
              <a:rPr lang="en-US" sz="1800" dirty="0">
                <a:latin typeface="Montserrat" panose="00000500000000000000" pitchFamily="2" charset="0"/>
              </a:rPr>
              <a:t> </a:t>
            </a:r>
            <a:r>
              <a:rPr lang="en-US" sz="1800" dirty="0" err="1">
                <a:latin typeface="Montserrat" panose="00000500000000000000" pitchFamily="2" charset="0"/>
              </a:rPr>
              <a:t>besar</a:t>
            </a:r>
            <a:r>
              <a:rPr lang="en-US" sz="1800" dirty="0">
                <a:latin typeface="Montserrat" panose="00000500000000000000" pitchFamily="2" charset="0"/>
              </a:rPr>
              <a:t> </a:t>
            </a:r>
            <a:r>
              <a:rPr lang="en-US" sz="1800" dirty="0" err="1">
                <a:latin typeface="Montserrat" panose="00000500000000000000" pitchFamily="2" charset="0"/>
              </a:rPr>
              <a:t>sistem</a:t>
            </a:r>
            <a:r>
              <a:rPr lang="en-US" sz="1800" dirty="0">
                <a:latin typeface="Montserrat" panose="00000500000000000000" pitchFamily="2" charset="0"/>
              </a:rPr>
              <a:t> </a:t>
            </a:r>
            <a:r>
              <a:rPr lang="en-US" sz="1800" dirty="0" err="1">
                <a:latin typeface="Montserrat" panose="00000500000000000000" pitchFamily="2" charset="0"/>
              </a:rPr>
              <a:t>operasi</a:t>
            </a:r>
            <a:r>
              <a:rPr lang="en-US" sz="1800" dirty="0">
                <a:latin typeface="Montserrat" panose="00000500000000000000" pitchFamily="2" charset="0"/>
              </a:rPr>
              <a:t>, </a:t>
            </a:r>
            <a:r>
              <a:rPr lang="en-US" sz="1800" dirty="0" err="1">
                <a:latin typeface="Montserrat" panose="00000500000000000000" pitchFamily="2" charset="0"/>
              </a:rPr>
              <a:t>tingkat</a:t>
            </a:r>
            <a:r>
              <a:rPr lang="en-US" sz="1800" dirty="0">
                <a:latin typeface="Montserrat" panose="00000500000000000000" pitchFamily="2" charset="0"/>
              </a:rPr>
              <a:t> </a:t>
            </a:r>
            <a:r>
              <a:rPr lang="en-US" sz="1800" dirty="0" err="1">
                <a:latin typeface="Montserrat" panose="00000500000000000000" pitchFamily="2" charset="0"/>
              </a:rPr>
              <a:t>variabilitas</a:t>
            </a:r>
            <a:r>
              <a:rPr lang="en-US" sz="1800" dirty="0">
                <a:latin typeface="Montserrat" panose="00000500000000000000" pitchFamily="2" charset="0"/>
              </a:rPr>
              <a:t> yang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rendah</a:t>
            </a:r>
            <a:r>
              <a:rPr lang="en-US" sz="1800" dirty="0">
                <a:latin typeface="Montserrat" panose="00000500000000000000" pitchFamily="2" charset="0"/>
              </a:rPr>
              <a:t>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disukai</a:t>
            </a:r>
            <a:r>
              <a:rPr lang="en-US" sz="1800" dirty="0">
                <a:latin typeface="Montserrat" panose="00000500000000000000" pitchFamily="2" charset="0"/>
              </a:rPr>
              <a:t> </a:t>
            </a:r>
            <a:r>
              <a:rPr lang="en-US" sz="1800" dirty="0" err="1">
                <a:latin typeface="Montserrat" panose="00000500000000000000" pitchFamily="2" charset="0"/>
              </a:rPr>
              <a:t>karena</a:t>
            </a:r>
            <a:r>
              <a:rPr lang="en-US" sz="1800" dirty="0">
                <a:latin typeface="Montserrat" panose="00000500000000000000" pitchFamily="2" charset="0"/>
              </a:rPr>
              <a:t>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mudah</a:t>
            </a:r>
            <a:r>
              <a:rPr lang="en-US" sz="1800" dirty="0">
                <a:latin typeface="Montserrat" panose="00000500000000000000" pitchFamily="2" charset="0"/>
              </a:rPr>
              <a:t> </a:t>
            </a:r>
            <a:r>
              <a:rPr lang="en-US" sz="1800" dirty="0" err="1">
                <a:latin typeface="Montserrat" panose="00000500000000000000" pitchFamily="2" charset="0"/>
              </a:rPr>
              <a:t>mencocokkan</a:t>
            </a:r>
            <a:r>
              <a:rPr lang="en-US" sz="1800" dirty="0">
                <a:latin typeface="Montserrat" panose="00000500000000000000" pitchFamily="2" charset="0"/>
              </a:rPr>
              <a:t> </a:t>
            </a:r>
            <a:r>
              <a:rPr lang="en-US" sz="1800" dirty="0" err="1">
                <a:latin typeface="Montserrat" panose="00000500000000000000" pitchFamily="2" charset="0"/>
              </a:rPr>
              <a:t>sumber</a:t>
            </a:r>
            <a:r>
              <a:rPr lang="en-US" sz="1800" dirty="0">
                <a:latin typeface="Montserrat" panose="00000500000000000000" pitchFamily="2" charset="0"/>
              </a:rPr>
              <a:t> </a:t>
            </a:r>
            <a:r>
              <a:rPr lang="en-US" sz="1800" dirty="0" err="1">
                <a:latin typeface="Montserrat" panose="00000500000000000000" pitchFamily="2" charset="0"/>
              </a:rPr>
              <a:t>daya</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tingkat</a:t>
            </a:r>
            <a:r>
              <a:rPr lang="en-US" sz="1800" dirty="0">
                <a:latin typeface="Montserrat" panose="00000500000000000000" pitchFamily="2" charset="0"/>
              </a:rPr>
              <a:t> </a:t>
            </a:r>
            <a:r>
              <a:rPr lang="en-US" sz="1800" dirty="0" err="1">
                <a:latin typeface="Montserrat" panose="00000500000000000000" pitchFamily="2" charset="0"/>
              </a:rPr>
              <a:t>permintaan</a:t>
            </a:r>
            <a:r>
              <a:rPr lang="en-US" sz="1800" dirty="0">
                <a:latin typeface="Montserrat" panose="00000500000000000000" pitchFamily="2" charset="0"/>
              </a:rPr>
              <a:t>. </a:t>
            </a:r>
          </a:p>
        </p:txBody>
      </p:sp>
    </p:spTree>
    <p:extLst>
      <p:ext uri="{BB962C8B-B14F-4D97-AF65-F5344CB8AC3E}">
        <p14:creationId xmlns:p14="http://schemas.microsoft.com/office/powerpoint/2010/main" val="2349126463"/>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UKURAN VARIABILITAS (Cont.)</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800" dirty="0" err="1">
                <a:latin typeface="Montserrat" panose="00000500000000000000" pitchFamily="2" charset="0"/>
              </a:rPr>
              <a:t>Selain</a:t>
            </a:r>
            <a:r>
              <a:rPr lang="en-US" sz="1800" dirty="0">
                <a:latin typeface="Montserrat" panose="00000500000000000000" pitchFamily="2" charset="0"/>
              </a:rPr>
              <a:t> </a:t>
            </a:r>
            <a:r>
              <a:rPr lang="en-US" sz="1800" dirty="0" err="1">
                <a:latin typeface="Montserrat" panose="00000500000000000000" pitchFamily="2" charset="0"/>
              </a:rPr>
              <a:t>membuat</a:t>
            </a:r>
            <a:r>
              <a:rPr lang="en-US" sz="1800" dirty="0">
                <a:latin typeface="Montserrat" panose="00000500000000000000" pitchFamily="2" charset="0"/>
              </a:rPr>
              <a:t> histogram </a:t>
            </a:r>
            <a:r>
              <a:rPr lang="en-US" sz="1800" dirty="0" err="1">
                <a:latin typeface="Montserrat" panose="00000500000000000000" pitchFamily="2" charset="0"/>
              </a:rPr>
              <a:t>dari</a:t>
            </a:r>
            <a:r>
              <a:rPr lang="en-US" sz="1800" dirty="0">
                <a:latin typeface="Montserrat" panose="00000500000000000000" pitchFamily="2" charset="0"/>
              </a:rPr>
              <a:t> data output, </a:t>
            </a:r>
            <a:r>
              <a:rPr lang="en-US" sz="1800" dirty="0" err="1">
                <a:latin typeface="Montserrat" panose="00000500000000000000" pitchFamily="2" charset="0"/>
              </a:rPr>
              <a:t>pengukuran</a:t>
            </a:r>
            <a:r>
              <a:rPr lang="en-US" sz="1800" dirty="0">
                <a:latin typeface="Montserrat" panose="00000500000000000000" pitchFamily="2" charset="0"/>
              </a:rPr>
              <a:t> </a:t>
            </a:r>
            <a:r>
              <a:rPr lang="en-US" sz="1800" dirty="0" err="1">
                <a:latin typeface="Montserrat" panose="00000500000000000000" pitchFamily="2" charset="0"/>
              </a:rPr>
              <a:t>variabilitas</a:t>
            </a:r>
            <a:r>
              <a:rPr lang="en-US" sz="1800" dirty="0">
                <a:latin typeface="Montserrat" panose="00000500000000000000" pitchFamily="2" charset="0"/>
              </a:rPr>
              <a:t> yang </a:t>
            </a:r>
            <a:r>
              <a:rPr lang="en-US" sz="1800" dirty="0" err="1">
                <a:latin typeface="Montserrat" panose="00000500000000000000" pitchFamily="2" charset="0"/>
              </a:rPr>
              <a:t>berguna</a:t>
            </a:r>
            <a:r>
              <a:rPr lang="en-US" sz="1800" dirty="0">
                <a:latin typeface="Montserrat" panose="00000500000000000000" pitchFamily="2" charset="0"/>
              </a:rPr>
              <a:t> </a:t>
            </a:r>
            <a:r>
              <a:rPr lang="en-US" sz="1800" dirty="0" err="1">
                <a:latin typeface="Montserrat" panose="00000500000000000000" pitchFamily="2" charset="0"/>
              </a:rPr>
              <a:t>adalah</a:t>
            </a:r>
            <a:r>
              <a:rPr lang="en-US" sz="1800" dirty="0">
                <a:latin typeface="Montserrat" panose="00000500000000000000" pitchFamily="2" charset="0"/>
              </a:rPr>
              <a:t> minimum, </a:t>
            </a:r>
            <a:r>
              <a:rPr lang="en-US" sz="1800" dirty="0" err="1">
                <a:latin typeface="Montserrat" panose="00000500000000000000" pitchFamily="2" charset="0"/>
              </a:rPr>
              <a:t>maksimum</a:t>
            </a:r>
            <a:r>
              <a:rPr lang="en-US" sz="1800" dirty="0">
                <a:latin typeface="Montserrat" panose="00000500000000000000" pitchFamily="2" charset="0"/>
              </a:rPr>
              <a:t> </a:t>
            </a:r>
            <a:r>
              <a:rPr lang="en-US" sz="1800" dirty="0" err="1">
                <a:latin typeface="Montserrat" panose="00000500000000000000" pitchFamily="2" charset="0"/>
              </a:rPr>
              <a:t>dan</a:t>
            </a:r>
            <a:r>
              <a:rPr lang="en-US" sz="1800" dirty="0">
                <a:latin typeface="Montserrat" panose="00000500000000000000" pitchFamily="2" charset="0"/>
              </a:rPr>
              <a:t> </a:t>
            </a:r>
            <a:r>
              <a:rPr lang="en-US" sz="1800" dirty="0" err="1">
                <a:latin typeface="Montserrat" panose="00000500000000000000" pitchFamily="2" charset="0"/>
              </a:rPr>
              <a:t>standar</a:t>
            </a:r>
            <a:r>
              <a:rPr lang="en-US" sz="1800" dirty="0">
                <a:latin typeface="Montserrat" panose="00000500000000000000" pitchFamily="2" charset="0"/>
              </a:rPr>
              <a:t> </a:t>
            </a:r>
            <a:r>
              <a:rPr lang="en-US" sz="1800" dirty="0" err="1">
                <a:latin typeface="Montserrat" panose="00000500000000000000" pitchFamily="2" charset="0"/>
              </a:rPr>
              <a:t>deviasi</a:t>
            </a:r>
            <a:endParaRPr lang="en-US" sz="1800" dirty="0">
              <a:latin typeface="Montserrat" panose="00000500000000000000" pitchFamily="2" charset="0"/>
            </a:endParaRPr>
          </a:p>
        </p:txBody>
      </p:sp>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6390426" y="2686049"/>
            <a:ext cx="4279657" cy="2853105"/>
          </a:xfrm>
          <a:prstGeom prst="rect">
            <a:avLst/>
          </a:prstGeom>
        </p:spPr>
      </p:pic>
      <p:pic>
        <p:nvPicPr>
          <p:cNvPr id="6" name="Picture 5"/>
          <p:cNvPicPr/>
          <p:nvPr/>
        </p:nvPicPr>
        <p:blipFill>
          <a:blip r:embed="rId5">
            <a:extLst>
              <a:ext uri="{28A0092B-C50C-407E-A947-70E740481C1C}">
                <a14:useLocalDpi xmlns:a14="http://schemas.microsoft.com/office/drawing/2010/main" val="0"/>
              </a:ext>
            </a:extLst>
          </a:blip>
          <a:stretch>
            <a:fillRect/>
          </a:stretch>
        </p:blipFill>
        <p:spPr>
          <a:xfrm>
            <a:off x="1220518" y="2628900"/>
            <a:ext cx="4587792" cy="2944404"/>
          </a:xfrm>
          <a:prstGeom prst="rect">
            <a:avLst/>
          </a:prstGeom>
        </p:spPr>
      </p:pic>
      <p:sp>
        <p:nvSpPr>
          <p:cNvPr id="3" name="Rectangle 2"/>
          <p:cNvSpPr/>
          <p:nvPr/>
        </p:nvSpPr>
        <p:spPr>
          <a:xfrm>
            <a:off x="1810043" y="5747234"/>
            <a:ext cx="8571914" cy="307777"/>
          </a:xfrm>
          <a:prstGeom prst="rect">
            <a:avLst/>
          </a:prstGeom>
        </p:spPr>
        <p:txBody>
          <a:bodyPr wrap="square">
            <a:spAutoFit/>
          </a:bodyPr>
          <a:lstStyle/>
          <a:p>
            <a:pPr algn="ctr"/>
            <a:r>
              <a:rPr lang="en-US" sz="1400" b="1" dirty="0">
                <a:solidFill>
                  <a:schemeClr val="tx1">
                    <a:lumMod val="75000"/>
                    <a:lumOff val="25000"/>
                  </a:schemeClr>
                </a:solidFill>
                <a:latin typeface="Montserrat" panose="00000500000000000000" pitchFamily="2" charset="0"/>
              </a:rPr>
              <a:t>10.3 Histograms with the Same Mean, but Different Levels of Variability.</a:t>
            </a:r>
          </a:p>
        </p:txBody>
      </p:sp>
    </p:spTree>
    <p:extLst>
      <p:ext uri="{BB962C8B-B14F-4D97-AF65-F5344CB8AC3E}">
        <p14:creationId xmlns:p14="http://schemas.microsoft.com/office/powerpoint/2010/main" val="1075117689"/>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MEMBANDINGKAN ALTERNATIF</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800" dirty="0" err="1">
                <a:latin typeface="Montserrat" panose="00000500000000000000" pitchFamily="2" charset="0"/>
              </a:rPr>
              <a:t>Ketika</a:t>
            </a:r>
            <a:r>
              <a:rPr lang="en-US" sz="1800" dirty="0">
                <a:latin typeface="Montserrat" panose="00000500000000000000" pitchFamily="2" charset="0"/>
              </a:rPr>
              <a:t> </a:t>
            </a:r>
            <a:r>
              <a:rPr lang="en-US" sz="1800" dirty="0" err="1">
                <a:latin typeface="Montserrat" panose="00000500000000000000" pitchFamily="2" charset="0"/>
              </a:rPr>
              <a:t>membandingkan</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a:t>
            </a:r>
            <a:r>
              <a:rPr lang="en-US" sz="1800" dirty="0" err="1">
                <a:latin typeface="Montserrat" panose="00000500000000000000" pitchFamily="2" charset="0"/>
              </a:rPr>
              <a:t>alternatif</a:t>
            </a:r>
            <a:r>
              <a:rPr lang="en-US" sz="1800" dirty="0">
                <a:latin typeface="Montserrat" panose="00000500000000000000" pitchFamily="2" charset="0"/>
              </a:rPr>
              <a:t>, </a:t>
            </a:r>
            <a:r>
              <a:rPr lang="en-US" sz="1800" dirty="0" err="1">
                <a:latin typeface="Montserrat" panose="00000500000000000000" pitchFamily="2" charset="0"/>
              </a:rPr>
              <a:t>pengguna</a:t>
            </a:r>
            <a:r>
              <a:rPr lang="en-US" sz="1800" dirty="0">
                <a:latin typeface="Montserrat" panose="00000500000000000000" pitchFamily="2" charset="0"/>
              </a:rPr>
              <a:t> model </a:t>
            </a:r>
            <a:r>
              <a:rPr lang="en-US" sz="1800" dirty="0" err="1">
                <a:latin typeface="Montserrat" panose="00000500000000000000" pitchFamily="2" charset="0"/>
              </a:rPr>
              <a:t>harus</a:t>
            </a:r>
            <a:r>
              <a:rPr lang="en-US" sz="1800" dirty="0">
                <a:latin typeface="Montserrat" panose="00000500000000000000" pitchFamily="2" charset="0"/>
              </a:rPr>
              <a:t> </a:t>
            </a:r>
            <a:r>
              <a:rPr lang="en-US" sz="1800" dirty="0" err="1">
                <a:latin typeface="Montserrat" panose="00000500000000000000" pitchFamily="2" charset="0"/>
              </a:rPr>
              <a:t>dapat</a:t>
            </a:r>
            <a:r>
              <a:rPr lang="en-US" sz="1800" dirty="0">
                <a:latin typeface="Montserrat" panose="00000500000000000000" pitchFamily="2" charset="0"/>
              </a:rPr>
              <a:t> </a:t>
            </a:r>
            <a:r>
              <a:rPr lang="en-US" sz="1800" dirty="0" err="1">
                <a:latin typeface="Montserrat" panose="00000500000000000000" pitchFamily="2" charset="0"/>
              </a:rPr>
              <a:t>menentukan</a:t>
            </a:r>
            <a:r>
              <a:rPr lang="en-US" sz="1800" dirty="0">
                <a:latin typeface="Montserrat" panose="00000500000000000000" pitchFamily="2" charset="0"/>
              </a:rPr>
              <a:t> </a:t>
            </a:r>
            <a:r>
              <a:rPr lang="en-US" sz="1800" dirty="0" err="1">
                <a:latin typeface="Montserrat" panose="00000500000000000000" pitchFamily="2" charset="0"/>
              </a:rPr>
              <a:t>apakah</a:t>
            </a:r>
            <a:r>
              <a:rPr lang="en-US" sz="1800" dirty="0">
                <a:latin typeface="Montserrat" panose="00000500000000000000" pitchFamily="2" charset="0"/>
              </a:rPr>
              <a:t> </a:t>
            </a:r>
            <a:r>
              <a:rPr lang="en-US" sz="1800" dirty="0" err="1">
                <a:latin typeface="Montserrat" panose="00000500000000000000" pitchFamily="2" charset="0"/>
              </a:rPr>
              <a:t>satu</a:t>
            </a:r>
            <a:r>
              <a:rPr lang="en-US" sz="1800" dirty="0">
                <a:latin typeface="Montserrat" panose="00000500000000000000" pitchFamily="2" charset="0"/>
              </a:rPr>
              <a:t> </a:t>
            </a:r>
            <a:r>
              <a:rPr lang="en-US" sz="1800" dirty="0" err="1">
                <a:latin typeface="Montserrat" panose="00000500000000000000" pitchFamily="2" charset="0"/>
              </a:rPr>
              <a:t>alternatif</a:t>
            </a:r>
            <a:r>
              <a:rPr lang="en-US" sz="1800" dirty="0">
                <a:latin typeface="Montserrat" panose="00000500000000000000" pitchFamily="2" charset="0"/>
              </a:rPr>
              <a:t>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baik</a:t>
            </a:r>
            <a:r>
              <a:rPr lang="en-US" sz="1800" dirty="0">
                <a:latin typeface="Montserrat" panose="00000500000000000000" pitchFamily="2" charset="0"/>
              </a:rPr>
              <a:t> </a:t>
            </a:r>
            <a:r>
              <a:rPr lang="en-US" sz="1800" dirty="0" err="1">
                <a:latin typeface="Montserrat" panose="00000500000000000000" pitchFamily="2" charset="0"/>
              </a:rPr>
              <a:t>daripada</a:t>
            </a:r>
            <a:r>
              <a:rPr lang="en-US" sz="1800" dirty="0">
                <a:latin typeface="Montserrat" panose="00000500000000000000" pitchFamily="2" charset="0"/>
              </a:rPr>
              <a:t> yang lain. </a:t>
            </a:r>
          </a:p>
          <a:p>
            <a:pPr algn="just">
              <a:lnSpc>
                <a:spcPct val="150000"/>
              </a:lnSpc>
              <a:buSzPct val="100000"/>
              <a:buBlip>
                <a:blip r:embed="rId3"/>
              </a:buBlip>
            </a:pPr>
            <a:r>
              <a:rPr lang="en-US" sz="1800" dirty="0" err="1">
                <a:latin typeface="Montserrat" panose="00000500000000000000" pitchFamily="2" charset="0"/>
              </a:rPr>
              <a:t>Ini</a:t>
            </a:r>
            <a:r>
              <a:rPr lang="en-US" sz="1800" dirty="0">
                <a:latin typeface="Montserrat" panose="00000500000000000000" pitchFamily="2" charset="0"/>
              </a:rPr>
              <a:t> </a:t>
            </a:r>
            <a:r>
              <a:rPr lang="en-US" sz="1800" dirty="0" err="1">
                <a:latin typeface="Montserrat" panose="00000500000000000000" pitchFamily="2" charset="0"/>
              </a:rPr>
              <a:t>bukan</a:t>
            </a:r>
            <a:r>
              <a:rPr lang="en-US" sz="1800" dirty="0">
                <a:latin typeface="Montserrat" panose="00000500000000000000" pitchFamily="2" charset="0"/>
              </a:rPr>
              <a:t> </a:t>
            </a:r>
            <a:r>
              <a:rPr lang="en-US" sz="1800" dirty="0" err="1">
                <a:latin typeface="Montserrat" panose="00000500000000000000" pitchFamily="2" charset="0"/>
              </a:rPr>
              <a:t>sekadar</a:t>
            </a:r>
            <a:r>
              <a:rPr lang="en-US" sz="1800" dirty="0">
                <a:latin typeface="Montserrat" panose="00000500000000000000" pitchFamily="2" charset="0"/>
              </a:rPr>
              <a:t> </a:t>
            </a:r>
            <a:r>
              <a:rPr lang="en-US" sz="1800" dirty="0" err="1">
                <a:latin typeface="Montserrat" panose="00000500000000000000" pitchFamily="2" charset="0"/>
              </a:rPr>
              <a:t>membandingkan</a:t>
            </a:r>
            <a:r>
              <a:rPr lang="en-US" sz="1800" dirty="0">
                <a:latin typeface="Montserrat" panose="00000500000000000000" pitchFamily="2" charset="0"/>
              </a:rPr>
              <a:t> </a:t>
            </a:r>
            <a:r>
              <a:rPr lang="en-US" sz="1800" dirty="0" err="1">
                <a:latin typeface="Montserrat" panose="00000500000000000000" pitchFamily="2" charset="0"/>
              </a:rPr>
              <a:t>nilai</a:t>
            </a:r>
            <a:r>
              <a:rPr lang="en-US" sz="1800" dirty="0">
                <a:latin typeface="Montserrat" panose="00000500000000000000" pitchFamily="2" charset="0"/>
              </a:rPr>
              <a:t> rata-rata </a:t>
            </a:r>
            <a:r>
              <a:rPr lang="en-US" sz="1800" dirty="0" err="1">
                <a:latin typeface="Montserrat" panose="00000500000000000000" pitchFamily="2" charset="0"/>
              </a:rPr>
              <a:t>dari</a:t>
            </a:r>
            <a:r>
              <a:rPr lang="en-US" sz="1800" dirty="0">
                <a:latin typeface="Montserrat" panose="00000500000000000000" pitchFamily="2" charset="0"/>
              </a:rPr>
              <a:t> </a:t>
            </a:r>
            <a:r>
              <a:rPr lang="en-US" sz="1800" dirty="0" err="1">
                <a:latin typeface="Montserrat" panose="00000500000000000000" pitchFamily="2" charset="0"/>
              </a:rPr>
              <a:t>respons</a:t>
            </a:r>
            <a:r>
              <a:rPr lang="en-US" sz="1800" dirty="0">
                <a:latin typeface="Montserrat" panose="00000500000000000000" pitchFamily="2" charset="0"/>
              </a:rPr>
              <a:t> </a:t>
            </a:r>
            <a:r>
              <a:rPr lang="en-US" sz="1800" dirty="0" err="1">
                <a:latin typeface="Montserrat" panose="00000500000000000000" pitchFamily="2" charset="0"/>
              </a:rPr>
              <a:t>kunci</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melihat</a:t>
            </a:r>
            <a:r>
              <a:rPr lang="en-US" sz="1800" dirty="0">
                <a:latin typeface="Montserrat" panose="00000500000000000000" pitchFamily="2" charset="0"/>
              </a:rPr>
              <a:t> mana yang </a:t>
            </a:r>
            <a:r>
              <a:rPr lang="en-US" sz="1800" dirty="0" err="1">
                <a:latin typeface="Montserrat" panose="00000500000000000000" pitchFamily="2" charset="0"/>
              </a:rPr>
              <a:t>terbaik</a:t>
            </a:r>
            <a:r>
              <a:rPr lang="en-US" sz="1800" dirty="0">
                <a:latin typeface="Montserrat" panose="00000500000000000000" pitchFamily="2" charset="0"/>
              </a:rPr>
              <a:t>. </a:t>
            </a:r>
            <a:r>
              <a:rPr lang="en-US" sz="1800" dirty="0" err="1">
                <a:latin typeface="Montserrat" panose="00000500000000000000" pitchFamily="2" charset="0"/>
              </a:rPr>
              <a:t>Ambil</a:t>
            </a:r>
            <a:r>
              <a:rPr lang="en-US" sz="1800" dirty="0">
                <a:latin typeface="Montserrat" panose="00000500000000000000" pitchFamily="2" charset="0"/>
              </a:rPr>
              <a:t>, </a:t>
            </a:r>
            <a:r>
              <a:rPr lang="en-US" sz="1800" dirty="0" err="1">
                <a:latin typeface="Montserrat" panose="00000500000000000000" pitchFamily="2" charset="0"/>
              </a:rPr>
              <a:t>misalnya</a:t>
            </a:r>
            <a:r>
              <a:rPr lang="en-US" sz="1800" dirty="0">
                <a:latin typeface="Montserrat" panose="00000500000000000000" pitchFamily="2" charset="0"/>
              </a:rPr>
              <a:t>, </a:t>
            </a:r>
            <a:r>
              <a:rPr lang="en-US" sz="1800" dirty="0" err="1">
                <a:latin typeface="Montserrat" panose="00000500000000000000" pitchFamily="2" charset="0"/>
              </a:rPr>
              <a:t>kasus</a:t>
            </a:r>
            <a:r>
              <a:rPr lang="en-US" sz="1800" dirty="0">
                <a:latin typeface="Montserrat" panose="00000500000000000000" pitchFamily="2" charset="0"/>
              </a:rPr>
              <a:t> di mana </a:t>
            </a:r>
            <a:r>
              <a:rPr lang="en-US" sz="1800" dirty="0" err="1">
                <a:latin typeface="Montserrat" panose="00000500000000000000" pitchFamily="2" charset="0"/>
              </a:rPr>
              <a:t>dua</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(A </a:t>
            </a:r>
            <a:r>
              <a:rPr lang="en-US" sz="1800" dirty="0" err="1">
                <a:latin typeface="Montserrat" panose="00000500000000000000" pitchFamily="2" charset="0"/>
              </a:rPr>
              <a:t>dan</a:t>
            </a:r>
            <a:r>
              <a:rPr lang="en-US" sz="1800" dirty="0">
                <a:latin typeface="Montserrat" panose="00000500000000000000" pitchFamily="2" charset="0"/>
              </a:rPr>
              <a:t> B) </a:t>
            </a:r>
            <a:r>
              <a:rPr lang="en-US" sz="1800" dirty="0" err="1">
                <a:latin typeface="Montserrat" panose="00000500000000000000" pitchFamily="2" charset="0"/>
              </a:rPr>
              <a:t>sedang</a:t>
            </a:r>
            <a:r>
              <a:rPr lang="en-US" sz="1800" dirty="0">
                <a:latin typeface="Montserrat" panose="00000500000000000000" pitchFamily="2" charset="0"/>
              </a:rPr>
              <a:t> </a:t>
            </a:r>
            <a:r>
              <a:rPr lang="en-US" sz="1800" dirty="0" err="1">
                <a:latin typeface="Montserrat" panose="00000500000000000000" pitchFamily="2" charset="0"/>
              </a:rPr>
              <a:t>dibandingkan</a:t>
            </a:r>
            <a:r>
              <a:rPr lang="en-US" sz="1800" dirty="0">
                <a:latin typeface="Montserrat" panose="00000500000000000000" pitchFamily="2" charset="0"/>
              </a:rPr>
              <a:t>, </a:t>
            </a:r>
            <a:r>
              <a:rPr lang="en-US" sz="1800" dirty="0" err="1">
                <a:latin typeface="Montserrat" panose="00000500000000000000" pitchFamily="2" charset="0"/>
              </a:rPr>
              <a:t>respon</a:t>
            </a:r>
            <a:r>
              <a:rPr lang="en-US" sz="1800" dirty="0">
                <a:latin typeface="Montserrat" panose="00000500000000000000" pitchFamily="2" charset="0"/>
              </a:rPr>
              <a:t> </a:t>
            </a:r>
            <a:r>
              <a:rPr lang="en-US" sz="1800" dirty="0" err="1">
                <a:latin typeface="Montserrat" panose="00000500000000000000" pitchFamily="2" charset="0"/>
              </a:rPr>
              <a:t>kuncinya</a:t>
            </a:r>
            <a:r>
              <a:rPr lang="en-US" sz="1800" dirty="0">
                <a:latin typeface="Montserrat" panose="00000500000000000000" pitchFamily="2" charset="0"/>
              </a:rPr>
              <a:t> </a:t>
            </a:r>
            <a:r>
              <a:rPr lang="en-US" sz="1800" dirty="0" err="1">
                <a:latin typeface="Montserrat" panose="00000500000000000000" pitchFamily="2" charset="0"/>
              </a:rPr>
              <a:t>adalah</a:t>
            </a:r>
            <a:r>
              <a:rPr lang="en-US" sz="1800" dirty="0">
                <a:latin typeface="Montserrat" panose="00000500000000000000" pitchFamily="2" charset="0"/>
              </a:rPr>
              <a:t> throughput (</a:t>
            </a:r>
            <a:r>
              <a:rPr lang="en-US" sz="1800" dirty="0" err="1">
                <a:latin typeface="Montserrat" panose="00000500000000000000" pitchFamily="2" charset="0"/>
              </a:rPr>
              <a:t>keluaran</a:t>
            </a:r>
            <a:r>
              <a:rPr lang="en-US" sz="1800" dirty="0">
                <a:latin typeface="Montserrat" panose="00000500000000000000" pitchFamily="2" charset="0"/>
              </a:rPr>
              <a:t>) </a:t>
            </a:r>
            <a:r>
              <a:rPr lang="en-US" sz="1800" dirty="0" err="1">
                <a:latin typeface="Montserrat" panose="00000500000000000000" pitchFamily="2" charset="0"/>
              </a:rPr>
              <a:t>harian</a:t>
            </a:r>
            <a:endParaRPr lang="en-US" sz="1800" dirty="0">
              <a:latin typeface="Montserrat" panose="00000500000000000000" pitchFamily="2" charset="0"/>
            </a:endParaRPr>
          </a:p>
          <a:p>
            <a:pPr algn="just">
              <a:lnSpc>
                <a:spcPct val="150000"/>
              </a:lnSpc>
              <a:buSzPct val="100000"/>
              <a:buBlip>
                <a:blip r:embed="rId3"/>
              </a:buBlip>
            </a:pPr>
            <a:r>
              <a:rPr lang="en-US" sz="1800" dirty="0" err="1">
                <a:latin typeface="Montserrat" panose="00000500000000000000" pitchFamily="2" charset="0"/>
              </a:rPr>
              <a:t>Skenario</a:t>
            </a:r>
            <a:r>
              <a:rPr lang="en-US" sz="1800" dirty="0">
                <a:latin typeface="Montserrat" panose="00000500000000000000" pitchFamily="2" charset="0"/>
              </a:rPr>
              <a:t> A </a:t>
            </a:r>
            <a:r>
              <a:rPr lang="en-US" sz="1800" dirty="0" err="1">
                <a:latin typeface="Montserrat" panose="00000500000000000000" pitchFamily="2" charset="0"/>
              </a:rPr>
              <a:t>memberikan</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rata-rata 1050 unit per </a:t>
            </a:r>
            <a:r>
              <a:rPr lang="en-US" sz="1800" dirty="0" err="1">
                <a:latin typeface="Montserrat" panose="00000500000000000000" pitchFamily="2" charset="0"/>
              </a:rPr>
              <a:t>hari</a:t>
            </a:r>
            <a:r>
              <a:rPr lang="en-US" sz="1800" dirty="0">
                <a:latin typeface="Montserrat" panose="00000500000000000000" pitchFamily="2" charset="0"/>
              </a:rPr>
              <a:t>, </a:t>
            </a:r>
            <a:r>
              <a:rPr lang="en-US" sz="1800" dirty="0" err="1">
                <a:latin typeface="Montserrat" panose="00000500000000000000" pitchFamily="2" charset="0"/>
              </a:rPr>
              <a:t>sementara</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B </a:t>
            </a:r>
            <a:r>
              <a:rPr lang="en-US" sz="1800" dirty="0" err="1">
                <a:latin typeface="Montserrat" panose="00000500000000000000" pitchFamily="2" charset="0"/>
              </a:rPr>
              <a:t>adalah</a:t>
            </a:r>
            <a:r>
              <a:rPr lang="en-US" sz="1800" dirty="0">
                <a:latin typeface="Montserrat" panose="00000500000000000000" pitchFamily="2" charset="0"/>
              </a:rPr>
              <a:t> 1080. </a:t>
            </a:r>
            <a:r>
              <a:rPr lang="en-US" sz="1800" dirty="0" err="1">
                <a:latin typeface="Montserrat" panose="00000500000000000000" pitchFamily="2" charset="0"/>
              </a:rPr>
              <a:t>Apakah</a:t>
            </a:r>
            <a:r>
              <a:rPr lang="en-US" sz="1800" dirty="0">
                <a:latin typeface="Montserrat" panose="00000500000000000000" pitchFamily="2" charset="0"/>
              </a:rPr>
              <a:t> </a:t>
            </a:r>
            <a:r>
              <a:rPr lang="en-US" sz="1800" dirty="0" err="1">
                <a:latin typeface="Montserrat" panose="00000500000000000000" pitchFamily="2" charset="0"/>
              </a:rPr>
              <a:t>ini</a:t>
            </a:r>
            <a:r>
              <a:rPr lang="en-US" sz="1800" dirty="0">
                <a:latin typeface="Montserrat" panose="00000500000000000000" pitchFamily="2" charset="0"/>
              </a:rPr>
              <a:t> </a:t>
            </a:r>
            <a:r>
              <a:rPr lang="en-US" sz="1800" dirty="0" err="1">
                <a:latin typeface="Montserrat" panose="00000500000000000000" pitchFamily="2" charset="0"/>
              </a:rPr>
              <a:t>berarti</a:t>
            </a:r>
            <a:r>
              <a:rPr lang="en-US" sz="1800" dirty="0">
                <a:latin typeface="Montserrat" panose="00000500000000000000" pitchFamily="2" charset="0"/>
              </a:rPr>
              <a:t> </a:t>
            </a:r>
            <a:r>
              <a:rPr lang="en-US" sz="1800" dirty="0" err="1">
                <a:latin typeface="Montserrat" panose="00000500000000000000" pitchFamily="2" charset="0"/>
              </a:rPr>
              <a:t>bahwa</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B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baik</a:t>
            </a:r>
            <a:r>
              <a:rPr lang="en-US" sz="1800" dirty="0">
                <a:latin typeface="Montserrat" panose="00000500000000000000" pitchFamily="2" charset="0"/>
              </a:rPr>
              <a:t> </a:t>
            </a:r>
            <a:r>
              <a:rPr lang="en-US" sz="1800" dirty="0" err="1">
                <a:latin typeface="Montserrat" panose="00000500000000000000" pitchFamily="2" charset="0"/>
              </a:rPr>
              <a:t>daripada</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A?</a:t>
            </a:r>
          </a:p>
        </p:txBody>
      </p:sp>
    </p:spTree>
    <p:extLst>
      <p:ext uri="{BB962C8B-B14F-4D97-AF65-F5344CB8AC3E}">
        <p14:creationId xmlns:p14="http://schemas.microsoft.com/office/powerpoint/2010/main" val="2870000634"/>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MEMBANDINGKAN ALTERNATIF (Cont.)</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marL="0" indent="0" algn="just">
              <a:lnSpc>
                <a:spcPct val="150000"/>
              </a:lnSpc>
              <a:buSzPct val="100000"/>
              <a:buNone/>
            </a:pP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asumsi</a:t>
            </a:r>
            <a:r>
              <a:rPr lang="en-US" sz="1800" dirty="0">
                <a:latin typeface="Montserrat" panose="00000500000000000000" pitchFamily="2" charset="0"/>
              </a:rPr>
              <a:t> </a:t>
            </a:r>
            <a:r>
              <a:rPr lang="en-US" sz="1800" dirty="0" err="1">
                <a:latin typeface="Montserrat" panose="00000500000000000000" pitchFamily="2" charset="0"/>
              </a:rPr>
              <a:t>tujuannya</a:t>
            </a:r>
            <a:r>
              <a:rPr lang="en-US" sz="1800" dirty="0">
                <a:latin typeface="Montserrat" panose="00000500000000000000" pitchFamily="2" charset="0"/>
              </a:rPr>
              <a:t> </a:t>
            </a:r>
            <a:r>
              <a:rPr lang="en-US" sz="1800" dirty="0" err="1">
                <a:latin typeface="Montserrat" panose="00000500000000000000" pitchFamily="2" charset="0"/>
              </a:rPr>
              <a:t>adalah</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meningkatkan</a:t>
            </a:r>
            <a:r>
              <a:rPr lang="en-US" sz="1800" dirty="0">
                <a:latin typeface="Montserrat" panose="00000500000000000000" pitchFamily="2" charset="0"/>
              </a:rPr>
              <a:t> throughput, </a:t>
            </a:r>
            <a:r>
              <a:rPr lang="en-US" sz="1800" dirty="0" err="1">
                <a:latin typeface="Montserrat" panose="00000500000000000000" pitchFamily="2" charset="0"/>
              </a:rPr>
              <a:t>maka</a:t>
            </a:r>
            <a:r>
              <a:rPr lang="en-US" sz="1800" dirty="0">
                <a:latin typeface="Montserrat" panose="00000500000000000000" pitchFamily="2" charset="0"/>
              </a:rPr>
              <a:t> </a:t>
            </a:r>
            <a:r>
              <a:rPr lang="en-US" sz="1800" dirty="0" err="1">
                <a:latin typeface="Montserrat" panose="00000500000000000000" pitchFamily="2" charset="0"/>
              </a:rPr>
              <a:t>awalnya</a:t>
            </a:r>
            <a:r>
              <a:rPr lang="en-US" sz="1800" dirty="0">
                <a:latin typeface="Montserrat" panose="00000500000000000000" pitchFamily="2" charset="0"/>
              </a:rPr>
              <a:t> </a:t>
            </a:r>
            <a:r>
              <a:rPr lang="en-US" sz="1800" dirty="0" err="1">
                <a:latin typeface="Montserrat" panose="00000500000000000000" pitchFamily="2" charset="0"/>
              </a:rPr>
              <a:t>akan</a:t>
            </a:r>
            <a:r>
              <a:rPr lang="en-US" sz="1800" dirty="0">
                <a:latin typeface="Montserrat" panose="00000500000000000000" pitchFamily="2" charset="0"/>
              </a:rPr>
              <a:t> </a:t>
            </a:r>
            <a:r>
              <a:rPr lang="en-US" sz="1800" dirty="0" err="1">
                <a:latin typeface="Montserrat" panose="00000500000000000000" pitchFamily="2" charset="0"/>
              </a:rPr>
              <a:t>muncul</a:t>
            </a:r>
            <a:r>
              <a:rPr lang="en-US" sz="1800" dirty="0">
                <a:latin typeface="Montserrat" panose="00000500000000000000" pitchFamily="2" charset="0"/>
              </a:rPr>
              <a:t> </a:t>
            </a:r>
            <a:r>
              <a:rPr lang="en-US" sz="1800" dirty="0" err="1">
                <a:latin typeface="Montserrat" panose="00000500000000000000" pitchFamily="2" charset="0"/>
              </a:rPr>
              <a:t>bahwa</a:t>
            </a:r>
            <a:r>
              <a:rPr lang="en-US" sz="1800" dirty="0">
                <a:latin typeface="Montserrat" panose="00000500000000000000" pitchFamily="2" charset="0"/>
              </a:rPr>
              <a:t> </a:t>
            </a:r>
            <a:r>
              <a:rPr lang="en-US" sz="1800" dirty="0" err="1">
                <a:latin typeface="Montserrat" panose="00000500000000000000" pitchFamily="2" charset="0"/>
              </a:rPr>
              <a:t>jawabannya</a:t>
            </a:r>
            <a:r>
              <a:rPr lang="en-US" sz="1800" dirty="0">
                <a:latin typeface="Montserrat" panose="00000500000000000000" pitchFamily="2" charset="0"/>
              </a:rPr>
              <a:t> </a:t>
            </a:r>
            <a:r>
              <a:rPr lang="en-US" sz="1800" dirty="0" err="1">
                <a:latin typeface="Montserrat" panose="00000500000000000000" pitchFamily="2" charset="0"/>
              </a:rPr>
              <a:t>ada</a:t>
            </a:r>
            <a:r>
              <a:rPr lang="en-US" sz="1800" dirty="0">
                <a:latin typeface="Montserrat" panose="00000500000000000000" pitchFamily="2" charset="0"/>
              </a:rPr>
              <a:t> </a:t>
            </a:r>
            <a:r>
              <a:rPr lang="en-US" sz="1800" dirty="0" err="1">
                <a:latin typeface="Montserrat" panose="00000500000000000000" pitchFamily="2" charset="0"/>
              </a:rPr>
              <a:t>pada</a:t>
            </a:r>
            <a:r>
              <a:rPr lang="en-US" sz="1800" dirty="0">
                <a:latin typeface="Montserrat" panose="00000500000000000000" pitchFamily="2" charset="0"/>
              </a:rPr>
              <a:t> </a:t>
            </a:r>
            <a:r>
              <a:rPr lang="en-US" sz="1800" dirty="0" err="1">
                <a:latin typeface="Montserrat" panose="00000500000000000000" pitchFamily="2" charset="0"/>
              </a:rPr>
              <a:t>afirmatif</a:t>
            </a:r>
            <a:r>
              <a:rPr lang="en-US" sz="1800" dirty="0">
                <a:latin typeface="Montserrat" panose="00000500000000000000" pitchFamily="2" charset="0"/>
              </a:rPr>
              <a:t>. </a:t>
            </a:r>
            <a:r>
              <a:rPr lang="en-US" sz="1800" dirty="0" err="1">
                <a:latin typeface="Montserrat" panose="00000500000000000000" pitchFamily="2" charset="0"/>
              </a:rPr>
              <a:t>Namun</a:t>
            </a:r>
            <a:r>
              <a:rPr lang="en-US" sz="1800" dirty="0">
                <a:latin typeface="Montserrat" panose="00000500000000000000" pitchFamily="2" charset="0"/>
              </a:rPr>
              <a:t>, </a:t>
            </a:r>
            <a:r>
              <a:rPr lang="en-US" sz="1800" dirty="0" err="1">
                <a:latin typeface="Montserrat" panose="00000500000000000000" pitchFamily="2" charset="0"/>
              </a:rPr>
              <a:t>terlepas</a:t>
            </a:r>
            <a:r>
              <a:rPr lang="en-US" sz="1800" dirty="0">
                <a:latin typeface="Montserrat" panose="00000500000000000000" pitchFamily="2" charset="0"/>
              </a:rPr>
              <a:t> </a:t>
            </a:r>
            <a:r>
              <a:rPr lang="en-US" sz="1800" dirty="0" err="1">
                <a:latin typeface="Montserrat" panose="00000500000000000000" pitchFamily="2" charset="0"/>
              </a:rPr>
              <a:t>dari</a:t>
            </a:r>
            <a:r>
              <a:rPr lang="en-US" sz="1800" dirty="0">
                <a:latin typeface="Montserrat" panose="00000500000000000000" pitchFamily="2" charset="0"/>
              </a:rPr>
              <a:t> </a:t>
            </a:r>
            <a:r>
              <a:rPr lang="en-US" sz="1800" dirty="0" err="1">
                <a:latin typeface="Montserrat" panose="00000500000000000000" pitchFamily="2" charset="0"/>
              </a:rPr>
              <a:t>perbedaan</a:t>
            </a:r>
            <a:r>
              <a:rPr lang="en-US" sz="1800" dirty="0">
                <a:latin typeface="Montserrat" panose="00000500000000000000" pitchFamily="2" charset="0"/>
              </a:rPr>
              <a:t> </a:t>
            </a:r>
            <a:r>
              <a:rPr lang="en-US" sz="1800" dirty="0" err="1">
                <a:latin typeface="Montserrat" panose="00000500000000000000" pitchFamily="2" charset="0"/>
              </a:rPr>
              <a:t>dalam</a:t>
            </a:r>
            <a:r>
              <a:rPr lang="en-US" sz="1800" dirty="0">
                <a:latin typeface="Montserrat" panose="00000500000000000000" pitchFamily="2" charset="0"/>
              </a:rPr>
              <a:t> </a:t>
            </a:r>
            <a:r>
              <a:rPr lang="en-US" sz="1800" dirty="0" err="1">
                <a:latin typeface="Montserrat" panose="00000500000000000000" pitchFamily="2" charset="0"/>
              </a:rPr>
              <a:t>sarana</a:t>
            </a:r>
            <a:r>
              <a:rPr lang="en-US" sz="1800" dirty="0">
                <a:latin typeface="Montserrat" panose="00000500000000000000" pitchFamily="2" charset="0"/>
              </a:rPr>
              <a:t>, </a:t>
            </a:r>
            <a:r>
              <a:rPr lang="en-US" sz="1800" dirty="0" err="1">
                <a:latin typeface="Montserrat" panose="00000500000000000000" pitchFamily="2" charset="0"/>
              </a:rPr>
              <a:t>dua</a:t>
            </a:r>
            <a:r>
              <a:rPr lang="en-US" sz="1800" dirty="0">
                <a:latin typeface="Montserrat" panose="00000500000000000000" pitchFamily="2" charset="0"/>
              </a:rPr>
              <a:t> </a:t>
            </a:r>
            <a:r>
              <a:rPr lang="en-US" sz="1800" dirty="0" err="1">
                <a:latin typeface="Montserrat" panose="00000500000000000000" pitchFamily="2" charset="0"/>
              </a:rPr>
              <a:t>faktor</a:t>
            </a:r>
            <a:r>
              <a:rPr lang="en-US" sz="1800" dirty="0">
                <a:latin typeface="Montserrat" panose="00000500000000000000" pitchFamily="2" charset="0"/>
              </a:rPr>
              <a:t> lain </a:t>
            </a:r>
            <a:r>
              <a:rPr lang="en-US" sz="1800" dirty="0" err="1">
                <a:latin typeface="Montserrat" panose="00000500000000000000" pitchFamily="2" charset="0"/>
              </a:rPr>
              <a:t>perlu</a:t>
            </a:r>
            <a:r>
              <a:rPr lang="en-US" sz="1800" dirty="0">
                <a:latin typeface="Montserrat" panose="00000500000000000000" pitchFamily="2" charset="0"/>
              </a:rPr>
              <a:t> </a:t>
            </a:r>
            <a:r>
              <a:rPr lang="en-US" sz="1800" dirty="0" err="1">
                <a:latin typeface="Montserrat" panose="00000500000000000000" pitchFamily="2" charset="0"/>
              </a:rPr>
              <a:t>dipertimbangkan</a:t>
            </a:r>
            <a:r>
              <a:rPr lang="en-US" sz="1800" dirty="0">
                <a:latin typeface="Montserrat" panose="00000500000000000000" pitchFamily="2" charset="0"/>
              </a:rPr>
              <a:t> </a:t>
            </a:r>
            <a:r>
              <a:rPr lang="en-US" sz="1800" dirty="0" err="1">
                <a:latin typeface="Montserrat" panose="00000500000000000000" pitchFamily="2" charset="0"/>
              </a:rPr>
              <a:t>yaitu</a:t>
            </a:r>
            <a:r>
              <a:rPr lang="en-US" sz="1800" dirty="0">
                <a:latin typeface="Montserrat" panose="00000500000000000000" pitchFamily="2" charset="0"/>
              </a:rPr>
              <a:t> :</a:t>
            </a:r>
          </a:p>
          <a:p>
            <a:pPr algn="just">
              <a:lnSpc>
                <a:spcPct val="150000"/>
              </a:lnSpc>
              <a:buSzPct val="100000"/>
              <a:buBlip>
                <a:blip r:embed="rId3"/>
              </a:buBlip>
            </a:pPr>
            <a:r>
              <a:rPr lang="en-US" sz="1800" dirty="0" err="1">
                <a:latin typeface="Montserrat" panose="00000500000000000000" pitchFamily="2" charset="0"/>
              </a:rPr>
              <a:t>Apa</a:t>
            </a:r>
            <a:r>
              <a:rPr lang="en-US" sz="1800" dirty="0">
                <a:latin typeface="Montserrat" panose="00000500000000000000" pitchFamily="2" charset="0"/>
              </a:rPr>
              <a:t> </a:t>
            </a:r>
            <a:r>
              <a:rPr lang="en-US" sz="1800" dirty="0" err="1">
                <a:latin typeface="Montserrat" panose="00000500000000000000" pitchFamily="2" charset="0"/>
              </a:rPr>
              <a:t>deviasi</a:t>
            </a:r>
            <a:r>
              <a:rPr lang="en-US" sz="1800" dirty="0">
                <a:latin typeface="Montserrat" panose="00000500000000000000" pitchFamily="2" charset="0"/>
              </a:rPr>
              <a:t> </a:t>
            </a:r>
            <a:r>
              <a:rPr lang="en-US" sz="1800" dirty="0" err="1">
                <a:latin typeface="Montserrat" panose="00000500000000000000" pitchFamily="2" charset="0"/>
              </a:rPr>
              <a:t>standar</a:t>
            </a:r>
            <a:r>
              <a:rPr lang="en-US" sz="1800" dirty="0">
                <a:latin typeface="Montserrat" panose="00000500000000000000" pitchFamily="2" charset="0"/>
              </a:rPr>
              <a:t> </a:t>
            </a:r>
            <a:r>
              <a:rPr lang="en-US" sz="1800" dirty="0" err="1">
                <a:latin typeface="Montserrat" panose="00000500000000000000" pitchFamily="2" charset="0"/>
              </a:rPr>
              <a:t>dari</a:t>
            </a:r>
            <a:r>
              <a:rPr lang="en-US" sz="1800" dirty="0">
                <a:latin typeface="Montserrat" panose="00000500000000000000" pitchFamily="2" charset="0"/>
              </a:rPr>
              <a:t> throughput </a:t>
            </a:r>
            <a:r>
              <a:rPr lang="en-US" sz="1800" dirty="0" err="1">
                <a:latin typeface="Montserrat" panose="00000500000000000000" pitchFamily="2" charset="0"/>
              </a:rPr>
              <a:t>harian</a:t>
            </a:r>
            <a:r>
              <a:rPr lang="en-US" sz="1800" dirty="0">
                <a:latin typeface="Montserrat" panose="00000500000000000000" pitchFamily="2" charset="0"/>
              </a:rPr>
              <a:t> rata-rata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dua</a:t>
            </a:r>
            <a:r>
              <a:rPr lang="en-US" sz="1800" dirty="0">
                <a:latin typeface="Montserrat" panose="00000500000000000000" pitchFamily="2" charset="0"/>
              </a:rPr>
              <a:t> scenario ?</a:t>
            </a:r>
          </a:p>
          <a:p>
            <a:pPr algn="just">
              <a:lnSpc>
                <a:spcPct val="150000"/>
              </a:lnSpc>
              <a:buSzPct val="100000"/>
              <a:buBlip>
                <a:blip r:embed="rId3"/>
              </a:buBlip>
            </a:pPr>
            <a:r>
              <a:rPr lang="en-US" sz="1800" dirty="0" err="1">
                <a:latin typeface="Montserrat" panose="00000500000000000000" pitchFamily="2" charset="0"/>
              </a:rPr>
              <a:t>Berapa</a:t>
            </a:r>
            <a:r>
              <a:rPr lang="en-US" sz="1800" dirty="0">
                <a:latin typeface="Montserrat" panose="00000500000000000000" pitchFamily="2" charset="0"/>
              </a:rPr>
              <a:t> </a:t>
            </a:r>
            <a:r>
              <a:rPr lang="en-US" sz="1800" dirty="0" err="1">
                <a:latin typeface="Montserrat" panose="00000500000000000000" pitchFamily="2" charset="0"/>
              </a:rPr>
              <a:t>banyak</a:t>
            </a:r>
            <a:r>
              <a:rPr lang="en-US" sz="1800" dirty="0">
                <a:latin typeface="Montserrat" panose="00000500000000000000" pitchFamily="2" charset="0"/>
              </a:rPr>
              <a:t> </a:t>
            </a:r>
            <a:r>
              <a:rPr lang="en-US" sz="1800" dirty="0" err="1">
                <a:latin typeface="Montserrat" panose="00000500000000000000" pitchFamily="2" charset="0"/>
              </a:rPr>
              <a:t>ulangan</a:t>
            </a:r>
            <a:r>
              <a:rPr lang="en-US" sz="1800" dirty="0">
                <a:latin typeface="Montserrat" panose="00000500000000000000" pitchFamily="2" charset="0"/>
              </a:rPr>
              <a:t> (</a:t>
            </a:r>
            <a:r>
              <a:rPr lang="en-US" sz="1800" dirty="0" err="1">
                <a:latin typeface="Montserrat" panose="00000500000000000000" pitchFamily="2" charset="0"/>
              </a:rPr>
              <a:t>atau</a:t>
            </a:r>
            <a:r>
              <a:rPr lang="en-US" sz="1800" dirty="0">
                <a:latin typeface="Montserrat" panose="00000500000000000000" pitchFamily="2" charset="0"/>
              </a:rPr>
              <a:t> batch) yang </a:t>
            </a:r>
            <a:r>
              <a:rPr lang="en-US" sz="1800" dirty="0" err="1">
                <a:latin typeface="Montserrat" panose="00000500000000000000" pitchFamily="2" charset="0"/>
              </a:rPr>
              <a:t>digunakan</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menghasilkan</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a:t>
            </a:r>
          </a:p>
        </p:txBody>
      </p:sp>
    </p:spTree>
    <p:extLst>
      <p:ext uri="{BB962C8B-B14F-4D97-AF65-F5344CB8AC3E}">
        <p14:creationId xmlns:p14="http://schemas.microsoft.com/office/powerpoint/2010/main" val="280714560"/>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PERBANDINGAN DUA SKENARIO</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marL="0" indent="0" algn="just">
              <a:lnSpc>
                <a:spcPct val="150000"/>
              </a:lnSpc>
              <a:buSzPct val="100000"/>
              <a:buNone/>
            </a:pPr>
            <a:r>
              <a:rPr lang="en-US" sz="1700" dirty="0">
                <a:latin typeface="Montserrat" panose="00000500000000000000" pitchFamily="2" charset="0"/>
              </a:rPr>
              <a:t>	Interval </a:t>
            </a:r>
            <a:r>
              <a:rPr lang="en-US" sz="1700" dirty="0" err="1">
                <a:latin typeface="Montserrat" panose="00000500000000000000" pitchFamily="2" charset="0"/>
              </a:rPr>
              <a:t>kepercayaan</a:t>
            </a:r>
            <a:r>
              <a:rPr lang="en-US" sz="1700" dirty="0">
                <a:latin typeface="Montserrat" panose="00000500000000000000" pitchFamily="2" charset="0"/>
              </a:rPr>
              <a:t> yang </a:t>
            </a:r>
            <a:r>
              <a:rPr lang="en-US" sz="1700" dirty="0" err="1">
                <a:latin typeface="Montserrat" panose="00000500000000000000" pitchFamily="2" charset="0"/>
              </a:rPr>
              <a:t>dihasilkan</a:t>
            </a:r>
            <a:r>
              <a:rPr lang="en-US" sz="1700" dirty="0">
                <a:latin typeface="Montserrat" panose="00000500000000000000" pitchFamily="2" charset="0"/>
              </a:rPr>
              <a:t> </a:t>
            </a:r>
            <a:r>
              <a:rPr lang="en-US" sz="1700" dirty="0" err="1">
                <a:latin typeface="Montserrat" panose="00000500000000000000" pitchFamily="2" charset="0"/>
              </a:rPr>
              <a:t>dapat</a:t>
            </a:r>
            <a:r>
              <a:rPr lang="en-US" sz="1700" dirty="0">
                <a:latin typeface="Montserrat" panose="00000500000000000000" pitchFamily="2" charset="0"/>
              </a:rPr>
              <a:t> </a:t>
            </a:r>
            <a:r>
              <a:rPr lang="en-US" sz="1700" dirty="0" err="1">
                <a:latin typeface="Montserrat" panose="00000500000000000000" pitchFamily="2" charset="0"/>
              </a:rPr>
              <a:t>menyebabkan</a:t>
            </a:r>
            <a:r>
              <a:rPr lang="en-US" sz="1700" dirty="0">
                <a:latin typeface="Montserrat" panose="00000500000000000000" pitchFamily="2" charset="0"/>
              </a:rPr>
              <a:t> </a:t>
            </a:r>
            <a:r>
              <a:rPr lang="en-US" sz="1700" dirty="0" err="1">
                <a:latin typeface="Montserrat" panose="00000500000000000000" pitchFamily="2" charset="0"/>
              </a:rPr>
              <a:t>salah</a:t>
            </a:r>
            <a:r>
              <a:rPr lang="en-US" sz="1700" dirty="0">
                <a:latin typeface="Montserrat" panose="00000500000000000000" pitchFamily="2" charset="0"/>
              </a:rPr>
              <a:t> </a:t>
            </a:r>
            <a:r>
              <a:rPr lang="en-US" sz="1700" dirty="0" err="1">
                <a:latin typeface="Montserrat" panose="00000500000000000000" pitchFamily="2" charset="0"/>
              </a:rPr>
              <a:t>satu</a:t>
            </a:r>
            <a:r>
              <a:rPr lang="en-US" sz="1700" dirty="0">
                <a:latin typeface="Montserrat" panose="00000500000000000000" pitchFamily="2" charset="0"/>
              </a:rPr>
              <a:t> </a:t>
            </a:r>
            <a:r>
              <a:rPr lang="en-US" sz="1700" dirty="0" err="1">
                <a:latin typeface="Montserrat" panose="00000500000000000000" pitchFamily="2" charset="0"/>
              </a:rPr>
              <a:t>dari</a:t>
            </a:r>
            <a:r>
              <a:rPr lang="en-US" sz="1700" dirty="0">
                <a:latin typeface="Montserrat" panose="00000500000000000000" pitchFamily="2" charset="0"/>
              </a:rPr>
              <a:t> </a:t>
            </a:r>
            <a:r>
              <a:rPr lang="en-US" sz="1700" dirty="0" err="1">
                <a:latin typeface="Montserrat" panose="00000500000000000000" pitchFamily="2" charset="0"/>
              </a:rPr>
              <a:t>tiga</a:t>
            </a:r>
            <a:r>
              <a:rPr lang="en-US" sz="1700" dirty="0">
                <a:latin typeface="Montserrat" panose="00000500000000000000" pitchFamily="2" charset="0"/>
              </a:rPr>
              <a:t> </a:t>
            </a:r>
            <a:r>
              <a:rPr lang="en-US" sz="1700" dirty="0" err="1">
                <a:latin typeface="Montserrat" panose="00000500000000000000" pitchFamily="2" charset="0"/>
              </a:rPr>
              <a:t>hasil</a:t>
            </a:r>
            <a:r>
              <a:rPr lang="en-US" sz="1700" dirty="0">
                <a:latin typeface="Montserrat" panose="00000500000000000000" pitchFamily="2" charset="0"/>
              </a:rPr>
              <a:t> </a:t>
            </a:r>
            <a:r>
              <a:rPr lang="en-US" sz="1700" dirty="0" err="1">
                <a:latin typeface="Montserrat" panose="00000500000000000000" pitchFamily="2" charset="0"/>
              </a:rPr>
              <a:t>seperti</a:t>
            </a:r>
            <a:r>
              <a:rPr lang="en-US" sz="1700" dirty="0">
                <a:latin typeface="Montserrat" panose="00000500000000000000" pitchFamily="2" charset="0"/>
              </a:rPr>
              <a:t> </a:t>
            </a:r>
            <a:r>
              <a:rPr lang="en-US" sz="1700" dirty="0" err="1">
                <a:latin typeface="Montserrat" panose="00000500000000000000" pitchFamily="2" charset="0"/>
              </a:rPr>
              <a:t>dibawah</a:t>
            </a:r>
            <a:r>
              <a:rPr lang="en-US" sz="1700" dirty="0">
                <a:latin typeface="Montserrat" panose="00000500000000000000" pitchFamily="2" charset="0"/>
              </a:rPr>
              <a:t> </a:t>
            </a:r>
            <a:r>
              <a:rPr lang="en-US" sz="1700" dirty="0" err="1">
                <a:latin typeface="Montserrat" panose="00000500000000000000" pitchFamily="2" charset="0"/>
              </a:rPr>
              <a:t>ini</a:t>
            </a:r>
            <a:r>
              <a:rPr lang="en-US" sz="1700" dirty="0">
                <a:latin typeface="Montserrat" panose="00000500000000000000" pitchFamily="2" charset="0"/>
              </a:rPr>
              <a:t> :</a:t>
            </a:r>
          </a:p>
          <a:p>
            <a:pPr algn="just">
              <a:lnSpc>
                <a:spcPct val="150000"/>
              </a:lnSpc>
              <a:buSzPct val="100000"/>
              <a:buBlip>
                <a:blip r:embed="rId3"/>
              </a:buBlip>
            </a:pPr>
            <a:r>
              <a:rPr lang="en-US" sz="1800" dirty="0" err="1">
                <a:latin typeface="Montserrat" panose="00000500000000000000" pitchFamily="2" charset="0"/>
              </a:rPr>
              <a:t>Hasil</a:t>
            </a:r>
            <a:r>
              <a:rPr lang="en-US" sz="1800" dirty="0">
                <a:latin typeface="Montserrat" panose="00000500000000000000" pitchFamily="2" charset="0"/>
              </a:rPr>
              <a:t> (a): interval </a:t>
            </a:r>
            <a:r>
              <a:rPr lang="en-US" sz="1800" dirty="0" err="1">
                <a:latin typeface="Montserrat" panose="00000500000000000000" pitchFamily="2" charset="0"/>
              </a:rPr>
              <a:t>kepercayaan</a:t>
            </a:r>
            <a:r>
              <a:rPr lang="en-US" sz="1800" dirty="0">
                <a:latin typeface="Montserrat" panose="00000500000000000000" pitchFamily="2" charset="0"/>
              </a:rPr>
              <a:t> </a:t>
            </a:r>
            <a:r>
              <a:rPr lang="en-US" sz="1800" dirty="0" err="1">
                <a:latin typeface="Montserrat" panose="00000500000000000000" pitchFamily="2" charset="0"/>
              </a:rPr>
              <a:t>sepenuhnya</a:t>
            </a:r>
            <a:r>
              <a:rPr lang="en-US" sz="1800" dirty="0">
                <a:latin typeface="Montserrat" panose="00000500000000000000" pitchFamily="2" charset="0"/>
              </a:rPr>
              <a:t> di </a:t>
            </a:r>
            <a:r>
              <a:rPr lang="en-US" sz="1800" dirty="0" err="1">
                <a:latin typeface="Montserrat" panose="00000500000000000000" pitchFamily="2" charset="0"/>
              </a:rPr>
              <a:t>sebelah</a:t>
            </a:r>
            <a:r>
              <a:rPr lang="en-US" sz="1800" dirty="0">
                <a:latin typeface="Montserrat" panose="00000500000000000000" pitchFamily="2" charset="0"/>
              </a:rPr>
              <a:t> </a:t>
            </a:r>
            <a:r>
              <a:rPr lang="en-US" sz="1800" dirty="0" err="1">
                <a:latin typeface="Montserrat" panose="00000500000000000000" pitchFamily="2" charset="0"/>
              </a:rPr>
              <a:t>kiri</a:t>
            </a:r>
            <a:r>
              <a:rPr lang="en-US" sz="1800" dirty="0">
                <a:latin typeface="Montserrat" panose="00000500000000000000" pitchFamily="2" charset="0"/>
              </a:rPr>
              <a:t> nol. </a:t>
            </a:r>
            <a:r>
              <a:rPr lang="en-US" sz="1800" dirty="0" err="1">
                <a:latin typeface="Montserrat" panose="00000500000000000000" pitchFamily="2" charset="0"/>
              </a:rPr>
              <a:t>Dapat</a:t>
            </a:r>
            <a:r>
              <a:rPr lang="en-US" sz="1800" dirty="0">
                <a:latin typeface="Montserrat" panose="00000500000000000000" pitchFamily="2" charset="0"/>
              </a:rPr>
              <a:t> </a:t>
            </a:r>
            <a:r>
              <a:rPr lang="en-US" sz="1800" dirty="0" err="1">
                <a:latin typeface="Montserrat" panose="00000500000000000000" pitchFamily="2" charset="0"/>
              </a:rPr>
              <a:t>disimpulkan</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tingkat</a:t>
            </a:r>
            <a:r>
              <a:rPr lang="en-US" sz="1800" dirty="0">
                <a:latin typeface="Montserrat" panose="00000500000000000000" pitchFamily="2" charset="0"/>
              </a:rPr>
              <a:t> </a:t>
            </a:r>
            <a:r>
              <a:rPr lang="en-US" sz="1800" dirty="0" err="1">
                <a:latin typeface="Montserrat" panose="00000500000000000000" pitchFamily="2" charset="0"/>
              </a:rPr>
              <a:t>kepercayaan</a:t>
            </a:r>
            <a:r>
              <a:rPr lang="en-US" sz="1800" dirty="0">
                <a:latin typeface="Montserrat" panose="00000500000000000000" pitchFamily="2" charset="0"/>
              </a:rPr>
              <a:t> </a:t>
            </a:r>
            <a:r>
              <a:rPr lang="en-US" sz="1800" dirty="0" err="1">
                <a:latin typeface="Montserrat" panose="00000500000000000000" pitchFamily="2" charset="0"/>
              </a:rPr>
              <a:t>tertentu</a:t>
            </a:r>
            <a:r>
              <a:rPr lang="en-US" sz="1800" dirty="0">
                <a:latin typeface="Montserrat" panose="00000500000000000000" pitchFamily="2" charset="0"/>
              </a:rPr>
              <a:t> (</a:t>
            </a:r>
            <a:r>
              <a:rPr lang="en-US" sz="1800" dirty="0" err="1">
                <a:latin typeface="Montserrat" panose="00000500000000000000" pitchFamily="2" charset="0"/>
              </a:rPr>
              <a:t>biasanya</a:t>
            </a:r>
            <a:r>
              <a:rPr lang="en-US" sz="1800" dirty="0">
                <a:latin typeface="Montserrat" panose="00000500000000000000" pitchFamily="2" charset="0"/>
              </a:rPr>
              <a:t> 95%), </a:t>
            </a:r>
            <a:r>
              <a:rPr lang="en-US" sz="1800" dirty="0" err="1">
                <a:latin typeface="Montserrat" panose="00000500000000000000" pitchFamily="2" charset="0"/>
              </a:rPr>
              <a:t>bahwa</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1 </a:t>
            </a:r>
            <a:r>
              <a:rPr lang="en-US" sz="1800" dirty="0" err="1">
                <a:latin typeface="Montserrat" panose="00000500000000000000" pitchFamily="2" charset="0"/>
              </a:rPr>
              <a:t>kurang</a:t>
            </a:r>
            <a:r>
              <a:rPr lang="en-US" sz="1800" dirty="0">
                <a:latin typeface="Montserrat" panose="00000500000000000000" pitchFamily="2" charset="0"/>
              </a:rPr>
              <a:t> </a:t>
            </a:r>
            <a:r>
              <a:rPr lang="en-US" sz="1800" dirty="0" err="1">
                <a:latin typeface="Montserrat" panose="00000500000000000000" pitchFamily="2" charset="0"/>
              </a:rPr>
              <a:t>dari</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2.</a:t>
            </a:r>
          </a:p>
          <a:p>
            <a:pPr algn="just">
              <a:lnSpc>
                <a:spcPct val="150000"/>
              </a:lnSpc>
              <a:buSzPct val="100000"/>
              <a:buBlip>
                <a:blip r:embed="rId3"/>
              </a:buBlip>
            </a:pPr>
            <a:r>
              <a:rPr lang="en-US" sz="1800" dirty="0" err="1">
                <a:latin typeface="Montserrat" panose="00000500000000000000" pitchFamily="2" charset="0"/>
              </a:rPr>
              <a:t>Hasil</a:t>
            </a:r>
            <a:r>
              <a:rPr lang="en-US" sz="1800" dirty="0">
                <a:latin typeface="Montserrat" panose="00000500000000000000" pitchFamily="2" charset="0"/>
              </a:rPr>
              <a:t> (b): interval </a:t>
            </a:r>
            <a:r>
              <a:rPr lang="en-US" sz="1800" dirty="0" err="1">
                <a:latin typeface="Montserrat" panose="00000500000000000000" pitchFamily="2" charset="0"/>
              </a:rPr>
              <a:t>kepercayaan</a:t>
            </a:r>
            <a:r>
              <a:rPr lang="en-US" sz="1800" dirty="0">
                <a:latin typeface="Montserrat" panose="00000500000000000000" pitchFamily="2" charset="0"/>
              </a:rPr>
              <a:t> </a:t>
            </a:r>
            <a:r>
              <a:rPr lang="en-US" sz="1800" dirty="0" err="1">
                <a:latin typeface="Montserrat" panose="00000500000000000000" pitchFamily="2" charset="0"/>
              </a:rPr>
              <a:t>termasuk</a:t>
            </a:r>
            <a:r>
              <a:rPr lang="en-US" sz="1800" dirty="0">
                <a:latin typeface="Montserrat" panose="00000500000000000000" pitchFamily="2" charset="0"/>
              </a:rPr>
              <a:t> nol. </a:t>
            </a:r>
            <a:r>
              <a:rPr lang="en-US" sz="1800" dirty="0" err="1">
                <a:latin typeface="Montserrat" panose="00000500000000000000" pitchFamily="2" charset="0"/>
              </a:rPr>
              <a:t>Dapat</a:t>
            </a:r>
            <a:r>
              <a:rPr lang="en-US" sz="1800" dirty="0">
                <a:latin typeface="Montserrat" panose="00000500000000000000" pitchFamily="2" charset="0"/>
              </a:rPr>
              <a:t> </a:t>
            </a:r>
            <a:r>
              <a:rPr lang="en-US" sz="1800" dirty="0" err="1">
                <a:latin typeface="Montserrat" panose="00000500000000000000" pitchFamily="2" charset="0"/>
              </a:rPr>
              <a:t>disimpulkan</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tingkat</a:t>
            </a:r>
            <a:r>
              <a:rPr lang="en-US" sz="1800" dirty="0">
                <a:latin typeface="Montserrat" panose="00000500000000000000" pitchFamily="2" charset="0"/>
              </a:rPr>
              <a:t> </a:t>
            </a:r>
            <a:r>
              <a:rPr lang="en-US" sz="1800" dirty="0" err="1">
                <a:latin typeface="Montserrat" panose="00000500000000000000" pitchFamily="2" charset="0"/>
              </a:rPr>
              <a:t>kepercayaan</a:t>
            </a:r>
            <a:r>
              <a:rPr lang="en-US" sz="1800" dirty="0">
                <a:latin typeface="Montserrat" panose="00000500000000000000" pitchFamily="2" charset="0"/>
              </a:rPr>
              <a:t> </a:t>
            </a:r>
            <a:r>
              <a:rPr lang="en-US" sz="1800" dirty="0" err="1">
                <a:latin typeface="Montserrat" panose="00000500000000000000" pitchFamily="2" charset="0"/>
              </a:rPr>
              <a:t>tertentu</a:t>
            </a:r>
            <a:r>
              <a:rPr lang="en-US" sz="1800" dirty="0">
                <a:latin typeface="Montserrat" panose="00000500000000000000" pitchFamily="2" charset="0"/>
              </a:rPr>
              <a:t> (</a:t>
            </a:r>
            <a:r>
              <a:rPr lang="en-US" sz="1800" dirty="0" err="1">
                <a:latin typeface="Montserrat" panose="00000500000000000000" pitchFamily="2" charset="0"/>
              </a:rPr>
              <a:t>normalnya</a:t>
            </a:r>
            <a:r>
              <a:rPr lang="en-US" sz="1800" dirty="0">
                <a:latin typeface="Montserrat" panose="00000500000000000000" pitchFamily="2" charset="0"/>
              </a:rPr>
              <a:t> 95%), </a:t>
            </a:r>
            <a:r>
              <a:rPr lang="en-US" sz="1800" dirty="0" err="1">
                <a:latin typeface="Montserrat" panose="00000500000000000000" pitchFamily="2" charset="0"/>
              </a:rPr>
              <a:t>bahwa</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1 </a:t>
            </a:r>
            <a:r>
              <a:rPr lang="en-US" sz="1800" dirty="0" err="1">
                <a:latin typeface="Montserrat" panose="00000500000000000000" pitchFamily="2" charset="0"/>
              </a:rPr>
              <a:t>tidak</a:t>
            </a:r>
            <a:r>
              <a:rPr lang="en-US" sz="1800" dirty="0">
                <a:latin typeface="Montserrat" panose="00000500000000000000" pitchFamily="2" charset="0"/>
              </a:rPr>
              <a:t> </a:t>
            </a:r>
            <a:r>
              <a:rPr lang="en-US" sz="1800" dirty="0" err="1">
                <a:latin typeface="Montserrat" panose="00000500000000000000" pitchFamily="2" charset="0"/>
              </a:rPr>
              <a:t>berbeda</a:t>
            </a:r>
            <a:r>
              <a:rPr lang="en-US" sz="1800" dirty="0">
                <a:latin typeface="Montserrat" panose="00000500000000000000" pitchFamily="2" charset="0"/>
              </a:rPr>
              <a:t> </a:t>
            </a:r>
            <a:r>
              <a:rPr lang="en-US" sz="1800" dirty="0" err="1">
                <a:latin typeface="Montserrat" panose="00000500000000000000" pitchFamily="2" charset="0"/>
              </a:rPr>
              <a:t>secara</a:t>
            </a:r>
            <a:r>
              <a:rPr lang="en-US" sz="1800" dirty="0">
                <a:latin typeface="Montserrat" panose="00000500000000000000" pitchFamily="2" charset="0"/>
              </a:rPr>
              <a:t> </a:t>
            </a:r>
            <a:r>
              <a:rPr lang="en-US" sz="1800" dirty="0" err="1">
                <a:latin typeface="Montserrat" panose="00000500000000000000" pitchFamily="2" charset="0"/>
              </a:rPr>
              <a:t>signifikan</a:t>
            </a:r>
            <a:r>
              <a:rPr lang="en-US" sz="1800" dirty="0">
                <a:latin typeface="Montserrat" panose="00000500000000000000" pitchFamily="2" charset="0"/>
              </a:rPr>
              <a:t> </a:t>
            </a:r>
            <a:r>
              <a:rPr lang="en-US" sz="1800" dirty="0" err="1">
                <a:latin typeface="Montserrat" panose="00000500000000000000" pitchFamily="2" charset="0"/>
              </a:rPr>
              <a:t>dari</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2.</a:t>
            </a:r>
          </a:p>
          <a:p>
            <a:pPr algn="just">
              <a:lnSpc>
                <a:spcPct val="150000"/>
              </a:lnSpc>
              <a:buSzPct val="100000"/>
              <a:buBlip>
                <a:blip r:embed="rId3"/>
              </a:buBlip>
            </a:pPr>
            <a:r>
              <a:rPr lang="en-US" sz="1800" dirty="0" err="1">
                <a:latin typeface="Montserrat" panose="00000500000000000000" pitchFamily="2" charset="0"/>
              </a:rPr>
              <a:t>Hasil</a:t>
            </a:r>
            <a:r>
              <a:rPr lang="en-US" sz="1800" dirty="0">
                <a:latin typeface="Montserrat" panose="00000500000000000000" pitchFamily="2" charset="0"/>
              </a:rPr>
              <a:t> (c): interval </a:t>
            </a:r>
            <a:r>
              <a:rPr lang="en-US" sz="1800" dirty="0" err="1">
                <a:latin typeface="Montserrat" panose="00000500000000000000" pitchFamily="2" charset="0"/>
              </a:rPr>
              <a:t>keyakinan</a:t>
            </a:r>
            <a:r>
              <a:rPr lang="en-US" sz="1800" dirty="0">
                <a:latin typeface="Montserrat" panose="00000500000000000000" pitchFamily="2" charset="0"/>
              </a:rPr>
              <a:t> </a:t>
            </a:r>
            <a:r>
              <a:rPr lang="en-US" sz="1800" dirty="0" err="1">
                <a:latin typeface="Montserrat" panose="00000500000000000000" pitchFamily="2" charset="0"/>
              </a:rPr>
              <a:t>sepenuhnya</a:t>
            </a:r>
            <a:r>
              <a:rPr lang="en-US" sz="1800" dirty="0">
                <a:latin typeface="Montserrat" panose="00000500000000000000" pitchFamily="2" charset="0"/>
              </a:rPr>
              <a:t> di </a:t>
            </a:r>
            <a:r>
              <a:rPr lang="en-US" sz="1800" dirty="0" err="1">
                <a:latin typeface="Montserrat" panose="00000500000000000000" pitchFamily="2" charset="0"/>
              </a:rPr>
              <a:t>sebelah</a:t>
            </a:r>
            <a:r>
              <a:rPr lang="en-US" sz="1800" dirty="0">
                <a:latin typeface="Montserrat" panose="00000500000000000000" pitchFamily="2" charset="0"/>
              </a:rPr>
              <a:t> </a:t>
            </a:r>
            <a:r>
              <a:rPr lang="en-US" sz="1800" dirty="0" err="1">
                <a:latin typeface="Montserrat" panose="00000500000000000000" pitchFamily="2" charset="0"/>
              </a:rPr>
              <a:t>kanan</a:t>
            </a:r>
            <a:r>
              <a:rPr lang="en-US" sz="1800" dirty="0">
                <a:latin typeface="Montserrat" panose="00000500000000000000" pitchFamily="2" charset="0"/>
              </a:rPr>
              <a:t> nol. </a:t>
            </a:r>
            <a:r>
              <a:rPr lang="en-US" sz="1800" dirty="0" err="1">
                <a:latin typeface="Montserrat" panose="00000500000000000000" pitchFamily="2" charset="0"/>
              </a:rPr>
              <a:t>Dapat</a:t>
            </a:r>
            <a:r>
              <a:rPr lang="en-US" sz="1800" dirty="0">
                <a:latin typeface="Montserrat" panose="00000500000000000000" pitchFamily="2" charset="0"/>
              </a:rPr>
              <a:t> </a:t>
            </a:r>
            <a:r>
              <a:rPr lang="en-US" sz="1800" dirty="0" err="1">
                <a:latin typeface="Montserrat" panose="00000500000000000000" pitchFamily="2" charset="0"/>
              </a:rPr>
              <a:t>disimpulkan</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tingkat</a:t>
            </a:r>
            <a:r>
              <a:rPr lang="en-US" sz="1800" dirty="0">
                <a:latin typeface="Montserrat" panose="00000500000000000000" pitchFamily="2" charset="0"/>
              </a:rPr>
              <a:t> </a:t>
            </a:r>
            <a:r>
              <a:rPr lang="en-US" sz="1800" dirty="0" err="1">
                <a:latin typeface="Montserrat" panose="00000500000000000000" pitchFamily="2" charset="0"/>
              </a:rPr>
              <a:t>kepercayaan</a:t>
            </a:r>
            <a:r>
              <a:rPr lang="en-US" sz="1800" dirty="0">
                <a:latin typeface="Montserrat" panose="00000500000000000000" pitchFamily="2" charset="0"/>
              </a:rPr>
              <a:t> yang </a:t>
            </a:r>
            <a:r>
              <a:rPr lang="en-US" sz="1800" dirty="0" err="1">
                <a:latin typeface="Montserrat" panose="00000500000000000000" pitchFamily="2" charset="0"/>
              </a:rPr>
              <a:t>ditentukan</a:t>
            </a:r>
            <a:r>
              <a:rPr lang="en-US" sz="1800" dirty="0">
                <a:latin typeface="Montserrat" panose="00000500000000000000" pitchFamily="2" charset="0"/>
              </a:rPr>
              <a:t> (</a:t>
            </a:r>
            <a:r>
              <a:rPr lang="en-US" sz="1800" dirty="0" err="1">
                <a:latin typeface="Montserrat" panose="00000500000000000000" pitchFamily="2" charset="0"/>
              </a:rPr>
              <a:t>biasanya</a:t>
            </a:r>
            <a:r>
              <a:rPr lang="en-US" sz="1800" dirty="0">
                <a:latin typeface="Montserrat" panose="00000500000000000000" pitchFamily="2" charset="0"/>
              </a:rPr>
              <a:t> 95%), </a:t>
            </a:r>
            <a:r>
              <a:rPr lang="en-US" sz="1800" dirty="0" err="1">
                <a:latin typeface="Montserrat" panose="00000500000000000000" pitchFamily="2" charset="0"/>
              </a:rPr>
              <a:t>bahwa</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1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besar</a:t>
            </a:r>
            <a:r>
              <a:rPr lang="en-US" sz="1800" dirty="0">
                <a:latin typeface="Montserrat" panose="00000500000000000000" pitchFamily="2" charset="0"/>
              </a:rPr>
              <a:t> </a:t>
            </a:r>
            <a:r>
              <a:rPr lang="en-US" sz="1800" dirty="0" err="1">
                <a:latin typeface="Montserrat" panose="00000500000000000000" pitchFamily="2" charset="0"/>
              </a:rPr>
              <a:t>daripada</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2.</a:t>
            </a:r>
          </a:p>
          <a:p>
            <a:pPr algn="just">
              <a:lnSpc>
                <a:spcPct val="150000"/>
              </a:lnSpc>
              <a:buSzPct val="100000"/>
              <a:buBlip>
                <a:blip r:embed="rId3"/>
              </a:buBlip>
            </a:pPr>
            <a:endParaRPr lang="en-US" sz="1800" dirty="0">
              <a:latin typeface="Montserrat" panose="00000500000000000000" pitchFamily="2" charset="0"/>
            </a:endParaRPr>
          </a:p>
        </p:txBody>
      </p:sp>
    </p:spTree>
    <p:extLst>
      <p:ext uri="{BB962C8B-B14F-4D97-AF65-F5344CB8AC3E}">
        <p14:creationId xmlns:p14="http://schemas.microsoft.com/office/powerpoint/2010/main" val="1657793661"/>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PERBANDINGAN BANYAK SKENARIO</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800" dirty="0">
                <a:latin typeface="Montserrat" panose="00000500000000000000" pitchFamily="2" charset="0"/>
              </a:rPr>
              <a:t>Interval </a:t>
            </a:r>
            <a:r>
              <a:rPr lang="en-US" sz="1800" dirty="0" err="1">
                <a:latin typeface="Montserrat" panose="00000500000000000000" pitchFamily="2" charset="0"/>
              </a:rPr>
              <a:t>kepercayaan</a:t>
            </a:r>
            <a:r>
              <a:rPr lang="en-US" sz="1800" dirty="0">
                <a:latin typeface="Montserrat" panose="00000500000000000000" pitchFamily="2" charset="0"/>
              </a:rPr>
              <a:t> paired-t </a:t>
            </a:r>
            <a:r>
              <a:rPr lang="en-US" sz="1800" dirty="0" err="1">
                <a:latin typeface="Montserrat" panose="00000500000000000000" pitchFamily="2" charset="0"/>
              </a:rPr>
              <a:t>dapat</a:t>
            </a:r>
            <a:r>
              <a:rPr lang="en-US" sz="1800" dirty="0">
                <a:latin typeface="Montserrat" panose="00000500000000000000" pitchFamily="2" charset="0"/>
              </a:rPr>
              <a:t> </a:t>
            </a:r>
            <a:r>
              <a:rPr lang="en-US" sz="1800" dirty="0" err="1">
                <a:latin typeface="Montserrat" panose="00000500000000000000" pitchFamily="2" charset="0"/>
              </a:rPr>
              <a:t>diperpanjang</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memungkinkan</a:t>
            </a:r>
            <a:r>
              <a:rPr lang="en-US" sz="1800" dirty="0">
                <a:latin typeface="Montserrat" panose="00000500000000000000" pitchFamily="2" charset="0"/>
              </a:rPr>
              <a:t>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dari</a:t>
            </a:r>
            <a:r>
              <a:rPr lang="en-US" sz="1800" dirty="0">
                <a:latin typeface="Montserrat" panose="00000500000000000000" pitchFamily="2" charset="0"/>
              </a:rPr>
              <a:t> </a:t>
            </a:r>
            <a:r>
              <a:rPr lang="en-US" sz="1800" dirty="0" err="1">
                <a:latin typeface="Montserrat" panose="00000500000000000000" pitchFamily="2" charset="0"/>
              </a:rPr>
              <a:t>dua</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dibandingkan</a:t>
            </a:r>
            <a:r>
              <a:rPr lang="en-US" sz="1800" dirty="0">
                <a:latin typeface="Montserrat" panose="00000500000000000000" pitchFamily="2" charset="0"/>
              </a:rPr>
              <a:t> </a:t>
            </a:r>
            <a:r>
              <a:rPr lang="en-US" sz="1800" dirty="0" err="1">
                <a:latin typeface="Montserrat" panose="00000500000000000000" pitchFamily="2" charset="0"/>
              </a:rPr>
              <a:t>sekaligus</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menggunakan</a:t>
            </a:r>
            <a:r>
              <a:rPr lang="en-US" sz="1800" dirty="0">
                <a:latin typeface="Montserrat" panose="00000500000000000000" pitchFamily="2" charset="0"/>
              </a:rPr>
              <a:t> </a:t>
            </a:r>
            <a:r>
              <a:rPr lang="en-US" sz="1800" dirty="0" err="1">
                <a:latin typeface="Montserrat" panose="00000500000000000000" pitchFamily="2" charset="0"/>
              </a:rPr>
              <a:t>ketidaksetaraan</a:t>
            </a:r>
            <a:r>
              <a:rPr lang="en-US" sz="1800" dirty="0">
                <a:latin typeface="Montserrat" panose="00000500000000000000" pitchFamily="2" charset="0"/>
              </a:rPr>
              <a:t> </a:t>
            </a:r>
            <a:r>
              <a:rPr lang="en-US" sz="1800" dirty="0" err="1">
                <a:latin typeface="Montserrat" panose="00000500000000000000" pitchFamily="2" charset="0"/>
              </a:rPr>
              <a:t>Bonferroni</a:t>
            </a:r>
            <a:r>
              <a:rPr lang="en-US" sz="1800" dirty="0">
                <a:latin typeface="Montserrat" panose="00000500000000000000" pitchFamily="2" charset="0"/>
              </a:rPr>
              <a:t>. </a:t>
            </a:r>
            <a:r>
              <a:rPr lang="en-US" sz="1800" dirty="0" err="1">
                <a:latin typeface="Montserrat" panose="00000500000000000000" pitchFamily="2" charset="0"/>
              </a:rPr>
              <a:t>Ini</a:t>
            </a:r>
            <a:r>
              <a:rPr lang="en-US" sz="1800" dirty="0">
                <a:latin typeface="Montserrat" panose="00000500000000000000" pitchFamily="2" charset="0"/>
              </a:rPr>
              <a:t> </a:t>
            </a:r>
            <a:r>
              <a:rPr lang="en-US" sz="1800" dirty="0" err="1">
                <a:latin typeface="Montserrat" panose="00000500000000000000" pitchFamily="2" charset="0"/>
              </a:rPr>
              <a:t>menyatakan</a:t>
            </a:r>
            <a:r>
              <a:rPr lang="en-US" sz="1800" dirty="0">
                <a:latin typeface="Montserrat" panose="00000500000000000000" pitchFamily="2" charset="0"/>
              </a:rPr>
              <a:t> </a:t>
            </a:r>
            <a:r>
              <a:rPr lang="en-US" sz="1800" dirty="0" err="1">
                <a:latin typeface="Montserrat" panose="00000500000000000000" pitchFamily="2" charset="0"/>
              </a:rPr>
              <a:t>bahwa</a:t>
            </a:r>
            <a:r>
              <a:rPr lang="en-US" sz="1800" dirty="0">
                <a:latin typeface="Montserrat" panose="00000500000000000000" pitchFamily="2" charset="0"/>
              </a:rPr>
              <a:t> </a:t>
            </a:r>
            <a:r>
              <a:rPr lang="en-US" sz="1800" dirty="0" err="1">
                <a:latin typeface="Montserrat" panose="00000500000000000000" pitchFamily="2" charset="0"/>
              </a:rPr>
              <a:t>jika</a:t>
            </a:r>
            <a:r>
              <a:rPr lang="en-US" sz="1800" dirty="0">
                <a:latin typeface="Montserrat" panose="00000500000000000000" pitchFamily="2" charset="0"/>
              </a:rPr>
              <a:t> </a:t>
            </a:r>
            <a:r>
              <a:rPr lang="en-US" sz="1800" dirty="0" err="1">
                <a:latin typeface="Montserrat" panose="00000500000000000000" pitchFamily="2" charset="0"/>
              </a:rPr>
              <a:t>kita</a:t>
            </a:r>
            <a:r>
              <a:rPr lang="en-US" sz="1800" dirty="0">
                <a:latin typeface="Montserrat" panose="00000500000000000000" pitchFamily="2" charset="0"/>
              </a:rPr>
              <a:t> </a:t>
            </a:r>
            <a:r>
              <a:rPr lang="en-US" sz="1800" dirty="0" err="1">
                <a:latin typeface="Montserrat" panose="00000500000000000000" pitchFamily="2" charset="0"/>
              </a:rPr>
              <a:t>ingin</a:t>
            </a:r>
            <a:r>
              <a:rPr lang="en-US" sz="1800" dirty="0">
                <a:latin typeface="Montserrat" panose="00000500000000000000" pitchFamily="2" charset="0"/>
              </a:rPr>
              <a:t> </a:t>
            </a:r>
            <a:r>
              <a:rPr lang="en-US" sz="1800" dirty="0" err="1">
                <a:latin typeface="Montserrat" panose="00000500000000000000" pitchFamily="2" charset="0"/>
              </a:rPr>
              <a:t>membuat</a:t>
            </a:r>
            <a:r>
              <a:rPr lang="en-US" sz="1800" dirty="0">
                <a:latin typeface="Montserrat" panose="00000500000000000000" pitchFamily="2" charset="0"/>
              </a:rPr>
              <a:t> </a:t>
            </a:r>
            <a:r>
              <a:rPr lang="en-US" sz="1800" dirty="0" err="1">
                <a:latin typeface="Montserrat" panose="00000500000000000000" pitchFamily="2" charset="0"/>
              </a:rPr>
              <a:t>pernyataan</a:t>
            </a:r>
            <a:r>
              <a:rPr lang="en-US" sz="1800" dirty="0">
                <a:latin typeface="Montserrat" panose="00000500000000000000" pitchFamily="2" charset="0"/>
              </a:rPr>
              <a:t> interval </a:t>
            </a:r>
            <a:r>
              <a:rPr lang="en-US" sz="1800" dirty="0" err="1">
                <a:latin typeface="Montserrat" panose="00000500000000000000" pitchFamily="2" charset="0"/>
              </a:rPr>
              <a:t>kepercayaan</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tingkat</a:t>
            </a:r>
            <a:r>
              <a:rPr lang="en-US" sz="1800" dirty="0">
                <a:latin typeface="Montserrat" panose="00000500000000000000" pitchFamily="2" charset="0"/>
              </a:rPr>
              <a:t> </a:t>
            </a:r>
            <a:r>
              <a:rPr lang="en-US" sz="1800" dirty="0" err="1">
                <a:latin typeface="Montserrat" panose="00000500000000000000" pitchFamily="2" charset="0"/>
              </a:rPr>
              <a:t>signifikansi</a:t>
            </a:r>
            <a:r>
              <a:rPr lang="en-US" sz="1800" dirty="0">
                <a:latin typeface="Montserrat" panose="00000500000000000000" pitchFamily="2" charset="0"/>
              </a:rPr>
              <a:t> </a:t>
            </a:r>
            <a:r>
              <a:rPr lang="el-GR" sz="1800" dirty="0">
                <a:latin typeface="Montserrat" panose="00000500000000000000" pitchFamily="2" charset="0"/>
              </a:rPr>
              <a:t>α </a:t>
            </a:r>
            <a:r>
              <a:rPr lang="en-US" sz="1800" dirty="0" err="1">
                <a:latin typeface="Montserrat" panose="00000500000000000000" pitchFamily="2" charset="0"/>
              </a:rPr>
              <a:t>secara</a:t>
            </a:r>
            <a:r>
              <a:rPr lang="en-US" sz="1800" dirty="0">
                <a:latin typeface="Montserrat" panose="00000500000000000000" pitchFamily="2" charset="0"/>
              </a:rPr>
              <a:t> </a:t>
            </a:r>
            <a:r>
              <a:rPr lang="en-US" sz="1800" dirty="0" err="1">
                <a:latin typeface="Montserrat" panose="00000500000000000000" pitchFamily="2" charset="0"/>
              </a:rPr>
              <a:t>keseluruhan</a:t>
            </a:r>
            <a:r>
              <a:rPr lang="en-US" sz="1800" dirty="0">
                <a:latin typeface="Montserrat" panose="00000500000000000000" pitchFamily="2" charset="0"/>
              </a:rPr>
              <a:t>, interval </a:t>
            </a:r>
            <a:r>
              <a:rPr lang="en-US" sz="1800" dirty="0" err="1">
                <a:latin typeface="Montserrat" panose="00000500000000000000" pitchFamily="2" charset="0"/>
              </a:rPr>
              <a:t>konfidensi</a:t>
            </a:r>
            <a:r>
              <a:rPr lang="en-US" sz="1800" dirty="0">
                <a:latin typeface="Montserrat" panose="00000500000000000000" pitchFamily="2" charset="0"/>
              </a:rPr>
              <a:t> individual </a:t>
            </a:r>
            <a:r>
              <a:rPr lang="en-US" sz="1800" dirty="0" err="1">
                <a:latin typeface="Montserrat" panose="00000500000000000000" pitchFamily="2" charset="0"/>
              </a:rPr>
              <a:t>harus</a:t>
            </a:r>
            <a:r>
              <a:rPr lang="en-US" sz="1800" dirty="0">
                <a:latin typeface="Montserrat" panose="00000500000000000000" pitchFamily="2" charset="0"/>
              </a:rPr>
              <a:t> </a:t>
            </a:r>
            <a:r>
              <a:rPr lang="en-US" sz="1800" dirty="0" err="1">
                <a:latin typeface="Montserrat" panose="00000500000000000000" pitchFamily="2" charset="0"/>
              </a:rPr>
              <a:t>dibentuk</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tingkat</a:t>
            </a:r>
            <a:r>
              <a:rPr lang="en-US" sz="1800" dirty="0">
                <a:latin typeface="Montserrat" panose="00000500000000000000" pitchFamily="2" charset="0"/>
              </a:rPr>
              <a:t> </a:t>
            </a:r>
            <a:r>
              <a:rPr lang="en-US" sz="1800" dirty="0" err="1">
                <a:latin typeface="Montserrat" panose="00000500000000000000" pitchFamily="2" charset="0"/>
              </a:rPr>
              <a:t>signifikansi</a:t>
            </a:r>
            <a:r>
              <a:rPr lang="en-US" sz="1800" dirty="0">
                <a:latin typeface="Montserrat" panose="00000500000000000000" pitchFamily="2" charset="0"/>
              </a:rPr>
              <a:t> </a:t>
            </a:r>
            <a:r>
              <a:rPr lang="el-GR" sz="1800" dirty="0">
                <a:latin typeface="Montserrat" panose="00000500000000000000" pitchFamily="2" charset="0"/>
              </a:rPr>
              <a:t>α / </a:t>
            </a:r>
            <a:r>
              <a:rPr lang="en-US" sz="1800" dirty="0">
                <a:latin typeface="Montserrat" panose="00000500000000000000" pitchFamily="2" charset="0"/>
              </a:rPr>
              <a:t>c.</a:t>
            </a:r>
          </a:p>
          <a:p>
            <a:pPr algn="just">
              <a:lnSpc>
                <a:spcPct val="150000"/>
              </a:lnSpc>
              <a:buSzPct val="100000"/>
              <a:buBlip>
                <a:blip r:embed="rId3"/>
              </a:buBlip>
            </a:pPr>
            <a:r>
              <a:rPr lang="en-US" sz="1800" dirty="0" err="1">
                <a:latin typeface="Montserrat" panose="00000500000000000000" pitchFamily="2" charset="0"/>
              </a:rPr>
              <a:t>Ini</a:t>
            </a:r>
            <a:r>
              <a:rPr lang="en-US" sz="1800" dirty="0">
                <a:latin typeface="Montserrat" panose="00000500000000000000" pitchFamily="2" charset="0"/>
              </a:rPr>
              <a:t> </a:t>
            </a:r>
            <a:r>
              <a:rPr lang="en-US" sz="1800" dirty="0" err="1">
                <a:latin typeface="Montserrat" panose="00000500000000000000" pitchFamily="2" charset="0"/>
              </a:rPr>
              <a:t>disertai</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sebuah</a:t>
            </a:r>
            <a:r>
              <a:rPr lang="en-US" sz="1800" dirty="0">
                <a:latin typeface="Montserrat" panose="00000500000000000000" pitchFamily="2" charset="0"/>
              </a:rPr>
              <a:t> </a:t>
            </a:r>
            <a:r>
              <a:rPr lang="en-US" sz="1800" dirty="0" err="1">
                <a:latin typeface="Montserrat" panose="00000500000000000000" pitchFamily="2" charset="0"/>
              </a:rPr>
              <a:t>contoh</a:t>
            </a:r>
            <a:r>
              <a:rPr lang="en-US" sz="1800" dirty="0">
                <a:latin typeface="Montserrat" panose="00000500000000000000" pitchFamily="2" charset="0"/>
              </a:rPr>
              <a:t>. Lima </a:t>
            </a:r>
            <a:r>
              <a:rPr lang="en-US" sz="1800" dirty="0" err="1">
                <a:latin typeface="Montserrat" panose="00000500000000000000" pitchFamily="2" charset="0"/>
              </a:rPr>
              <a:t>skenario</a:t>
            </a:r>
            <a:r>
              <a:rPr lang="en-US" sz="1800" dirty="0">
                <a:latin typeface="Montserrat" panose="00000500000000000000" pitchFamily="2" charset="0"/>
              </a:rPr>
              <a:t> </a:t>
            </a:r>
            <a:r>
              <a:rPr lang="en-US" sz="1800" dirty="0" err="1">
                <a:latin typeface="Montserrat" panose="00000500000000000000" pitchFamily="2" charset="0"/>
              </a:rPr>
              <a:t>telah</a:t>
            </a:r>
            <a:r>
              <a:rPr lang="en-US" sz="1800" dirty="0">
                <a:latin typeface="Montserrat" panose="00000500000000000000" pitchFamily="2" charset="0"/>
              </a:rPr>
              <a:t> </a:t>
            </a:r>
            <a:r>
              <a:rPr lang="en-US" sz="1800" dirty="0" err="1">
                <a:latin typeface="Montserrat" panose="00000500000000000000" pitchFamily="2" charset="0"/>
              </a:rPr>
              <a:t>disusun</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model </a:t>
            </a:r>
            <a:r>
              <a:rPr lang="en-US" sz="1800" dirty="0" err="1">
                <a:latin typeface="Montserrat" panose="00000500000000000000" pitchFamily="2" charset="0"/>
              </a:rPr>
              <a:t>meja</a:t>
            </a:r>
            <a:r>
              <a:rPr lang="en-US" sz="1800" dirty="0">
                <a:latin typeface="Montserrat" panose="00000500000000000000" pitchFamily="2" charset="0"/>
              </a:rPr>
              <a:t> </a:t>
            </a:r>
            <a:r>
              <a:rPr lang="en-US" sz="1800" dirty="0" err="1">
                <a:latin typeface="Montserrat" panose="00000500000000000000" pitchFamily="2" charset="0"/>
              </a:rPr>
              <a:t>bantuan</a:t>
            </a:r>
            <a:r>
              <a:rPr lang="en-US" sz="1800" dirty="0">
                <a:latin typeface="Montserrat" panose="00000500000000000000" pitchFamily="2" charset="0"/>
              </a:rPr>
              <a:t> </a:t>
            </a:r>
            <a:r>
              <a:rPr lang="en-US" sz="1800" dirty="0" err="1">
                <a:latin typeface="Montserrat" panose="00000500000000000000" pitchFamily="2" charset="0"/>
              </a:rPr>
              <a:t>pengguna</a:t>
            </a:r>
            <a:r>
              <a:rPr lang="en-US" sz="1800" dirty="0">
                <a:latin typeface="Montserrat" panose="00000500000000000000" pitchFamily="2" charset="0"/>
              </a:rPr>
              <a:t>, </a:t>
            </a:r>
            <a:r>
              <a:rPr lang="en-US" sz="1800" dirty="0" err="1">
                <a:latin typeface="Montserrat" panose="00000500000000000000" pitchFamily="2" charset="0"/>
              </a:rPr>
              <a:t>masing-masing</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tingkat</a:t>
            </a:r>
            <a:r>
              <a:rPr lang="en-US" sz="1800" dirty="0">
                <a:latin typeface="Montserrat" panose="00000500000000000000" pitchFamily="2" charset="0"/>
              </a:rPr>
              <a:t> </a:t>
            </a:r>
            <a:r>
              <a:rPr lang="en-US" sz="1800" dirty="0" err="1">
                <a:latin typeface="Montserrat" panose="00000500000000000000" pitchFamily="2" charset="0"/>
              </a:rPr>
              <a:t>staf</a:t>
            </a:r>
            <a:r>
              <a:rPr lang="en-US" sz="1800" dirty="0">
                <a:latin typeface="Montserrat" panose="00000500000000000000" pitchFamily="2" charset="0"/>
              </a:rPr>
              <a:t> yang </a:t>
            </a:r>
            <a:r>
              <a:rPr lang="en-US" sz="1800" dirty="0" err="1">
                <a:latin typeface="Montserrat" panose="00000500000000000000" pitchFamily="2" charset="0"/>
              </a:rPr>
              <a:t>berbeda</a:t>
            </a:r>
            <a:r>
              <a:rPr lang="en-US" sz="1800" dirty="0">
                <a:latin typeface="Montserrat" panose="00000500000000000000" pitchFamily="2" charset="0"/>
              </a:rPr>
              <a:t>, </a:t>
            </a:r>
            <a:r>
              <a:rPr lang="en-US" sz="1800" dirty="0" err="1">
                <a:latin typeface="Montserrat" panose="00000500000000000000" pitchFamily="2" charset="0"/>
              </a:rPr>
              <a:t>sebagai</a:t>
            </a:r>
            <a:r>
              <a:rPr lang="en-US" sz="1800" dirty="0">
                <a:latin typeface="Montserrat" panose="00000500000000000000" pitchFamily="2" charset="0"/>
              </a:rPr>
              <a:t> </a:t>
            </a:r>
            <a:r>
              <a:rPr lang="en-US" sz="1800" dirty="0" err="1">
                <a:latin typeface="Montserrat" panose="00000500000000000000" pitchFamily="2" charset="0"/>
              </a:rPr>
              <a:t>berikut</a:t>
            </a:r>
            <a:r>
              <a:rPr lang="en-US" sz="1800" dirty="0">
                <a:latin typeface="Montserrat" panose="00000500000000000000" pitchFamily="2" charset="0"/>
              </a:rPr>
              <a:t>:</a:t>
            </a:r>
          </a:p>
        </p:txBody>
      </p:sp>
    </p:spTree>
    <p:extLst>
      <p:ext uri="{BB962C8B-B14F-4D97-AF65-F5344CB8AC3E}">
        <p14:creationId xmlns:p14="http://schemas.microsoft.com/office/powerpoint/2010/main" val="2949565356"/>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PERBANDINGAN BANYAK SKENARIO</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600" dirty="0">
                <a:latin typeface="Montserrat" panose="00000500000000000000" pitchFamily="2" charset="0"/>
              </a:rPr>
              <a:t>Interval </a:t>
            </a:r>
            <a:r>
              <a:rPr lang="en-US" sz="1600" dirty="0" err="1">
                <a:latin typeface="Montserrat" panose="00000500000000000000" pitchFamily="2" charset="0"/>
              </a:rPr>
              <a:t>kepercayaan</a:t>
            </a:r>
            <a:r>
              <a:rPr lang="en-US" sz="1600" dirty="0">
                <a:latin typeface="Montserrat" panose="00000500000000000000" pitchFamily="2" charset="0"/>
              </a:rPr>
              <a:t> paired-t </a:t>
            </a:r>
            <a:r>
              <a:rPr lang="en-US" sz="1600" dirty="0" err="1">
                <a:latin typeface="Montserrat" panose="00000500000000000000" pitchFamily="2" charset="0"/>
              </a:rPr>
              <a:t>dapat</a:t>
            </a:r>
            <a:r>
              <a:rPr lang="en-US" sz="1600" dirty="0">
                <a:latin typeface="Montserrat" panose="00000500000000000000" pitchFamily="2" charset="0"/>
              </a:rPr>
              <a:t> </a:t>
            </a:r>
            <a:r>
              <a:rPr lang="en-US" sz="1600" dirty="0" err="1">
                <a:latin typeface="Montserrat" panose="00000500000000000000" pitchFamily="2" charset="0"/>
              </a:rPr>
              <a:t>diperpanjang</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memungkinkan</a:t>
            </a:r>
            <a:r>
              <a:rPr lang="en-US" sz="1600" dirty="0">
                <a:latin typeface="Montserrat" panose="00000500000000000000" pitchFamily="2" charset="0"/>
              </a:rPr>
              <a:t> </a:t>
            </a:r>
            <a:r>
              <a:rPr lang="en-US" sz="1600" dirty="0" err="1">
                <a:latin typeface="Montserrat" panose="00000500000000000000" pitchFamily="2" charset="0"/>
              </a:rPr>
              <a:t>lebih</a:t>
            </a:r>
            <a:r>
              <a:rPr lang="en-US" sz="1600" dirty="0">
                <a:latin typeface="Montserrat" panose="00000500000000000000" pitchFamily="2" charset="0"/>
              </a:rPr>
              <a:t> </a:t>
            </a:r>
            <a:r>
              <a:rPr lang="en-US" sz="1600" dirty="0" err="1">
                <a:latin typeface="Montserrat" panose="00000500000000000000" pitchFamily="2" charset="0"/>
              </a:rPr>
              <a:t>dari</a:t>
            </a:r>
            <a:r>
              <a:rPr lang="en-US" sz="1600" dirty="0">
                <a:latin typeface="Montserrat" panose="00000500000000000000" pitchFamily="2" charset="0"/>
              </a:rPr>
              <a:t> </a:t>
            </a:r>
            <a:r>
              <a:rPr lang="en-US" sz="1600" dirty="0" err="1">
                <a:latin typeface="Montserrat" panose="00000500000000000000" pitchFamily="2" charset="0"/>
              </a:rPr>
              <a:t>dua</a:t>
            </a:r>
            <a:r>
              <a:rPr lang="en-US" sz="1600" dirty="0">
                <a:latin typeface="Montserrat" panose="00000500000000000000" pitchFamily="2" charset="0"/>
              </a:rPr>
              <a:t> </a:t>
            </a:r>
            <a:r>
              <a:rPr lang="en-US" sz="1600" dirty="0" err="1">
                <a:latin typeface="Montserrat" panose="00000500000000000000" pitchFamily="2" charset="0"/>
              </a:rPr>
              <a:t>skenario</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dibandingkan</a:t>
            </a:r>
            <a:r>
              <a:rPr lang="en-US" sz="1600" dirty="0">
                <a:latin typeface="Montserrat" panose="00000500000000000000" pitchFamily="2" charset="0"/>
              </a:rPr>
              <a:t> </a:t>
            </a:r>
            <a:r>
              <a:rPr lang="en-US" sz="1600" dirty="0" err="1">
                <a:latin typeface="Montserrat" panose="00000500000000000000" pitchFamily="2" charset="0"/>
              </a:rPr>
              <a:t>sekaligus</a:t>
            </a:r>
            <a:r>
              <a:rPr lang="en-US" sz="1600" dirty="0">
                <a:latin typeface="Montserrat" panose="00000500000000000000" pitchFamily="2" charset="0"/>
              </a:rPr>
              <a:t>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menggunakan</a:t>
            </a:r>
            <a:r>
              <a:rPr lang="en-US" sz="1600" dirty="0">
                <a:latin typeface="Montserrat" panose="00000500000000000000" pitchFamily="2" charset="0"/>
              </a:rPr>
              <a:t> </a:t>
            </a:r>
            <a:r>
              <a:rPr lang="en-US" sz="1600" dirty="0" err="1">
                <a:latin typeface="Montserrat" panose="00000500000000000000" pitchFamily="2" charset="0"/>
              </a:rPr>
              <a:t>ketidaksetaraan</a:t>
            </a:r>
            <a:r>
              <a:rPr lang="en-US" sz="1600" dirty="0">
                <a:latin typeface="Montserrat" panose="00000500000000000000" pitchFamily="2" charset="0"/>
              </a:rPr>
              <a:t> </a:t>
            </a:r>
            <a:r>
              <a:rPr lang="en-US" sz="1600" dirty="0" err="1">
                <a:latin typeface="Montserrat" panose="00000500000000000000" pitchFamily="2" charset="0"/>
              </a:rPr>
              <a:t>Bonferroni</a:t>
            </a:r>
            <a:r>
              <a:rPr lang="en-US" sz="1600" dirty="0">
                <a:latin typeface="Montserrat" panose="00000500000000000000" pitchFamily="2" charset="0"/>
              </a:rPr>
              <a:t>. </a:t>
            </a:r>
            <a:r>
              <a:rPr lang="en-US" sz="1600" dirty="0" err="1">
                <a:latin typeface="Montserrat" panose="00000500000000000000" pitchFamily="2" charset="0"/>
              </a:rPr>
              <a:t>Ini</a:t>
            </a:r>
            <a:r>
              <a:rPr lang="en-US" sz="1600" dirty="0">
                <a:latin typeface="Montserrat" panose="00000500000000000000" pitchFamily="2" charset="0"/>
              </a:rPr>
              <a:t> </a:t>
            </a:r>
            <a:r>
              <a:rPr lang="en-US" sz="1600" dirty="0" err="1">
                <a:latin typeface="Montserrat" panose="00000500000000000000" pitchFamily="2" charset="0"/>
              </a:rPr>
              <a:t>menyatakan</a:t>
            </a:r>
            <a:r>
              <a:rPr lang="en-US" sz="1600" dirty="0">
                <a:latin typeface="Montserrat" panose="00000500000000000000" pitchFamily="2" charset="0"/>
              </a:rPr>
              <a:t> </a:t>
            </a:r>
            <a:r>
              <a:rPr lang="en-US" sz="1600" dirty="0" err="1">
                <a:latin typeface="Montserrat" panose="00000500000000000000" pitchFamily="2" charset="0"/>
              </a:rPr>
              <a:t>bahwa</a:t>
            </a:r>
            <a:r>
              <a:rPr lang="en-US" sz="1600" dirty="0">
                <a:latin typeface="Montserrat" panose="00000500000000000000" pitchFamily="2" charset="0"/>
              </a:rPr>
              <a:t> </a:t>
            </a:r>
            <a:r>
              <a:rPr lang="en-US" sz="1600" dirty="0" err="1">
                <a:latin typeface="Montserrat" panose="00000500000000000000" pitchFamily="2" charset="0"/>
              </a:rPr>
              <a:t>jika</a:t>
            </a:r>
            <a:r>
              <a:rPr lang="en-US" sz="1600" dirty="0">
                <a:latin typeface="Montserrat" panose="00000500000000000000" pitchFamily="2" charset="0"/>
              </a:rPr>
              <a:t> </a:t>
            </a:r>
            <a:r>
              <a:rPr lang="en-US" sz="1600" dirty="0" err="1">
                <a:latin typeface="Montserrat" panose="00000500000000000000" pitchFamily="2" charset="0"/>
              </a:rPr>
              <a:t>kita</a:t>
            </a:r>
            <a:r>
              <a:rPr lang="en-US" sz="1600" dirty="0">
                <a:latin typeface="Montserrat" panose="00000500000000000000" pitchFamily="2" charset="0"/>
              </a:rPr>
              <a:t> </a:t>
            </a:r>
            <a:r>
              <a:rPr lang="en-US" sz="1600" dirty="0" err="1">
                <a:latin typeface="Montserrat" panose="00000500000000000000" pitchFamily="2" charset="0"/>
              </a:rPr>
              <a:t>ingin</a:t>
            </a:r>
            <a:r>
              <a:rPr lang="en-US" sz="1600" dirty="0">
                <a:latin typeface="Montserrat" panose="00000500000000000000" pitchFamily="2" charset="0"/>
              </a:rPr>
              <a:t> </a:t>
            </a:r>
            <a:r>
              <a:rPr lang="en-US" sz="1600" dirty="0" err="1">
                <a:latin typeface="Montserrat" panose="00000500000000000000" pitchFamily="2" charset="0"/>
              </a:rPr>
              <a:t>membuat</a:t>
            </a:r>
            <a:r>
              <a:rPr lang="en-US" sz="1600" dirty="0">
                <a:latin typeface="Montserrat" panose="00000500000000000000" pitchFamily="2" charset="0"/>
              </a:rPr>
              <a:t> </a:t>
            </a:r>
            <a:r>
              <a:rPr lang="en-US" sz="1600" dirty="0" err="1">
                <a:latin typeface="Montserrat" panose="00000500000000000000" pitchFamily="2" charset="0"/>
              </a:rPr>
              <a:t>pernyataan</a:t>
            </a:r>
            <a:r>
              <a:rPr lang="en-US" sz="1600" dirty="0">
                <a:latin typeface="Montserrat" panose="00000500000000000000" pitchFamily="2" charset="0"/>
              </a:rPr>
              <a:t> interval </a:t>
            </a:r>
            <a:r>
              <a:rPr lang="en-US" sz="1600" dirty="0" err="1">
                <a:latin typeface="Montserrat" panose="00000500000000000000" pitchFamily="2" charset="0"/>
              </a:rPr>
              <a:t>kepercayaan</a:t>
            </a:r>
            <a:r>
              <a:rPr lang="en-US" sz="1600" dirty="0">
                <a:latin typeface="Montserrat" panose="00000500000000000000" pitchFamily="2" charset="0"/>
              </a:rPr>
              <a:t>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tingkat</a:t>
            </a:r>
            <a:r>
              <a:rPr lang="en-US" sz="1600" dirty="0">
                <a:latin typeface="Montserrat" panose="00000500000000000000" pitchFamily="2" charset="0"/>
              </a:rPr>
              <a:t> </a:t>
            </a:r>
            <a:r>
              <a:rPr lang="en-US" sz="1600" dirty="0" err="1">
                <a:latin typeface="Montserrat" panose="00000500000000000000" pitchFamily="2" charset="0"/>
              </a:rPr>
              <a:t>signifikansi</a:t>
            </a:r>
            <a:r>
              <a:rPr lang="en-US" sz="1600" dirty="0">
                <a:latin typeface="Montserrat" panose="00000500000000000000" pitchFamily="2" charset="0"/>
              </a:rPr>
              <a:t> </a:t>
            </a:r>
            <a:r>
              <a:rPr lang="el-GR" sz="1600" dirty="0">
                <a:latin typeface="Montserrat" panose="00000500000000000000" pitchFamily="2" charset="0"/>
              </a:rPr>
              <a:t>α </a:t>
            </a:r>
            <a:r>
              <a:rPr lang="en-US" sz="1600" dirty="0" err="1">
                <a:latin typeface="Montserrat" panose="00000500000000000000" pitchFamily="2" charset="0"/>
              </a:rPr>
              <a:t>secara</a:t>
            </a:r>
            <a:r>
              <a:rPr lang="en-US" sz="1600" dirty="0">
                <a:latin typeface="Montserrat" panose="00000500000000000000" pitchFamily="2" charset="0"/>
              </a:rPr>
              <a:t> </a:t>
            </a:r>
            <a:r>
              <a:rPr lang="en-US" sz="1600" dirty="0" err="1">
                <a:latin typeface="Montserrat" panose="00000500000000000000" pitchFamily="2" charset="0"/>
              </a:rPr>
              <a:t>keseluruhan</a:t>
            </a:r>
            <a:r>
              <a:rPr lang="en-US" sz="1600" dirty="0">
                <a:latin typeface="Montserrat" panose="00000500000000000000" pitchFamily="2" charset="0"/>
              </a:rPr>
              <a:t>, interval </a:t>
            </a:r>
            <a:r>
              <a:rPr lang="en-US" sz="1600" dirty="0" err="1">
                <a:latin typeface="Montserrat" panose="00000500000000000000" pitchFamily="2" charset="0"/>
              </a:rPr>
              <a:t>konfidensi</a:t>
            </a:r>
            <a:r>
              <a:rPr lang="en-US" sz="1600" dirty="0">
                <a:latin typeface="Montserrat" panose="00000500000000000000" pitchFamily="2" charset="0"/>
              </a:rPr>
              <a:t> individual </a:t>
            </a:r>
            <a:r>
              <a:rPr lang="en-US" sz="1600" dirty="0" err="1">
                <a:latin typeface="Montserrat" panose="00000500000000000000" pitchFamily="2" charset="0"/>
              </a:rPr>
              <a:t>harus</a:t>
            </a:r>
            <a:r>
              <a:rPr lang="en-US" sz="1600" dirty="0">
                <a:latin typeface="Montserrat" panose="00000500000000000000" pitchFamily="2" charset="0"/>
              </a:rPr>
              <a:t> </a:t>
            </a:r>
            <a:r>
              <a:rPr lang="en-US" sz="1600" dirty="0" err="1">
                <a:latin typeface="Montserrat" panose="00000500000000000000" pitchFamily="2" charset="0"/>
              </a:rPr>
              <a:t>dibentuk</a:t>
            </a:r>
            <a:r>
              <a:rPr lang="en-US" sz="1600" dirty="0">
                <a:latin typeface="Montserrat" panose="00000500000000000000" pitchFamily="2" charset="0"/>
              </a:rPr>
              <a:t>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tingkat</a:t>
            </a:r>
            <a:r>
              <a:rPr lang="en-US" sz="1600" dirty="0">
                <a:latin typeface="Montserrat" panose="00000500000000000000" pitchFamily="2" charset="0"/>
              </a:rPr>
              <a:t> </a:t>
            </a:r>
            <a:r>
              <a:rPr lang="en-US" sz="1600" dirty="0" err="1">
                <a:latin typeface="Montserrat" panose="00000500000000000000" pitchFamily="2" charset="0"/>
              </a:rPr>
              <a:t>signifikansi</a:t>
            </a:r>
            <a:r>
              <a:rPr lang="en-US" sz="1600" dirty="0">
                <a:latin typeface="Montserrat" panose="00000500000000000000" pitchFamily="2" charset="0"/>
              </a:rPr>
              <a:t> </a:t>
            </a:r>
            <a:r>
              <a:rPr lang="el-GR" sz="1600" dirty="0">
                <a:latin typeface="Montserrat" panose="00000500000000000000" pitchFamily="2" charset="0"/>
              </a:rPr>
              <a:t>α / </a:t>
            </a:r>
            <a:r>
              <a:rPr lang="en-US" sz="1600" dirty="0">
                <a:latin typeface="Montserrat" panose="00000500000000000000" pitchFamily="2" charset="0"/>
              </a:rPr>
              <a:t>c.</a:t>
            </a:r>
          </a:p>
          <a:p>
            <a:pPr algn="just">
              <a:lnSpc>
                <a:spcPct val="150000"/>
              </a:lnSpc>
              <a:buSzPct val="100000"/>
              <a:buBlip>
                <a:blip r:embed="rId3"/>
              </a:buBlip>
            </a:pPr>
            <a:r>
              <a:rPr lang="en-US" sz="1600" dirty="0" err="1">
                <a:latin typeface="Montserrat" panose="00000500000000000000" pitchFamily="2" charset="0"/>
              </a:rPr>
              <a:t>Ini</a:t>
            </a:r>
            <a:r>
              <a:rPr lang="en-US" sz="1600" dirty="0">
                <a:latin typeface="Montserrat" panose="00000500000000000000" pitchFamily="2" charset="0"/>
              </a:rPr>
              <a:t> </a:t>
            </a:r>
            <a:r>
              <a:rPr lang="en-US" sz="1600" dirty="0" err="1">
                <a:latin typeface="Montserrat" panose="00000500000000000000" pitchFamily="2" charset="0"/>
              </a:rPr>
              <a:t>disertai</a:t>
            </a:r>
            <a:r>
              <a:rPr lang="en-US" sz="1600" dirty="0">
                <a:latin typeface="Montserrat" panose="00000500000000000000" pitchFamily="2" charset="0"/>
              </a:rPr>
              <a:t>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sebuah</a:t>
            </a:r>
            <a:r>
              <a:rPr lang="en-US" sz="1600" dirty="0">
                <a:latin typeface="Montserrat" panose="00000500000000000000" pitchFamily="2" charset="0"/>
              </a:rPr>
              <a:t> </a:t>
            </a:r>
            <a:r>
              <a:rPr lang="en-US" sz="1600" dirty="0" err="1">
                <a:latin typeface="Montserrat" panose="00000500000000000000" pitchFamily="2" charset="0"/>
              </a:rPr>
              <a:t>contoh</a:t>
            </a:r>
            <a:r>
              <a:rPr lang="en-US" sz="1600" dirty="0">
                <a:latin typeface="Montserrat" panose="00000500000000000000" pitchFamily="2" charset="0"/>
              </a:rPr>
              <a:t>. Lima </a:t>
            </a:r>
            <a:r>
              <a:rPr lang="en-US" sz="1600" dirty="0" err="1">
                <a:latin typeface="Montserrat" panose="00000500000000000000" pitchFamily="2" charset="0"/>
              </a:rPr>
              <a:t>skenario</a:t>
            </a:r>
            <a:r>
              <a:rPr lang="en-US" sz="1600" dirty="0">
                <a:latin typeface="Montserrat" panose="00000500000000000000" pitchFamily="2" charset="0"/>
              </a:rPr>
              <a:t> </a:t>
            </a:r>
            <a:r>
              <a:rPr lang="en-US" sz="1600" dirty="0" err="1">
                <a:latin typeface="Montserrat" panose="00000500000000000000" pitchFamily="2" charset="0"/>
              </a:rPr>
              <a:t>telah</a:t>
            </a:r>
            <a:r>
              <a:rPr lang="en-US" sz="1600" dirty="0">
                <a:latin typeface="Montserrat" panose="00000500000000000000" pitchFamily="2" charset="0"/>
              </a:rPr>
              <a:t> </a:t>
            </a:r>
            <a:r>
              <a:rPr lang="en-US" sz="1600" dirty="0" err="1">
                <a:latin typeface="Montserrat" panose="00000500000000000000" pitchFamily="2" charset="0"/>
              </a:rPr>
              <a:t>disusun</a:t>
            </a:r>
            <a:r>
              <a:rPr lang="en-US" sz="1600" dirty="0">
                <a:latin typeface="Montserrat" panose="00000500000000000000" pitchFamily="2" charset="0"/>
              </a:rPr>
              <a:t> </a:t>
            </a:r>
            <a:r>
              <a:rPr lang="en-US" sz="1600" dirty="0" err="1">
                <a:latin typeface="Montserrat" panose="00000500000000000000" pitchFamily="2" charset="0"/>
              </a:rPr>
              <a:t>dengan</a:t>
            </a:r>
            <a:r>
              <a:rPr lang="en-US" sz="1600" dirty="0">
                <a:latin typeface="Montserrat" panose="00000500000000000000" pitchFamily="2" charset="0"/>
              </a:rPr>
              <a:t> model </a:t>
            </a:r>
            <a:r>
              <a:rPr lang="en-US" sz="1600" dirty="0" err="1">
                <a:latin typeface="Montserrat" panose="00000500000000000000" pitchFamily="2" charset="0"/>
              </a:rPr>
              <a:t>meja</a:t>
            </a:r>
            <a:r>
              <a:rPr lang="en-US" sz="1600" dirty="0">
                <a:latin typeface="Montserrat" panose="00000500000000000000" pitchFamily="2" charset="0"/>
              </a:rPr>
              <a:t> </a:t>
            </a:r>
            <a:r>
              <a:rPr lang="en-US" sz="1600" dirty="0" err="1">
                <a:latin typeface="Montserrat" panose="00000500000000000000" pitchFamily="2" charset="0"/>
              </a:rPr>
              <a:t>bantuan</a:t>
            </a:r>
            <a:r>
              <a:rPr lang="en-US" sz="1600" dirty="0">
                <a:latin typeface="Montserrat" panose="00000500000000000000" pitchFamily="2" charset="0"/>
              </a:rPr>
              <a:t> </a:t>
            </a:r>
            <a:r>
              <a:rPr lang="en-US" sz="1600" dirty="0" err="1">
                <a:latin typeface="Montserrat" panose="00000500000000000000" pitchFamily="2" charset="0"/>
              </a:rPr>
              <a:t>pengguna</a:t>
            </a:r>
            <a:r>
              <a:rPr lang="en-US" sz="1600" dirty="0">
                <a:latin typeface="Montserrat" panose="00000500000000000000" pitchFamily="2" charset="0"/>
              </a:rPr>
              <a:t>, </a:t>
            </a:r>
            <a:r>
              <a:rPr lang="en-US" sz="1600" dirty="0" err="1">
                <a:latin typeface="Montserrat" panose="00000500000000000000" pitchFamily="2" charset="0"/>
              </a:rPr>
              <a:t>masing-masing</a:t>
            </a:r>
            <a:r>
              <a:rPr lang="en-US" sz="1600" dirty="0">
                <a:latin typeface="Montserrat" panose="00000500000000000000" pitchFamily="2" charset="0"/>
              </a:rPr>
              <a:t>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tingkat</a:t>
            </a:r>
            <a:r>
              <a:rPr lang="en-US" sz="1600" dirty="0">
                <a:latin typeface="Montserrat" panose="00000500000000000000" pitchFamily="2" charset="0"/>
              </a:rPr>
              <a:t> </a:t>
            </a:r>
            <a:r>
              <a:rPr lang="en-US" sz="1600" dirty="0" err="1">
                <a:latin typeface="Montserrat" panose="00000500000000000000" pitchFamily="2" charset="0"/>
              </a:rPr>
              <a:t>staf</a:t>
            </a:r>
            <a:r>
              <a:rPr lang="en-US" sz="1600" dirty="0">
                <a:latin typeface="Montserrat" panose="00000500000000000000" pitchFamily="2" charset="0"/>
              </a:rPr>
              <a:t> yang </a:t>
            </a:r>
            <a:r>
              <a:rPr lang="en-US" sz="1600" dirty="0" err="1">
                <a:latin typeface="Montserrat" panose="00000500000000000000" pitchFamily="2" charset="0"/>
              </a:rPr>
              <a:t>berbeda</a:t>
            </a:r>
            <a:r>
              <a:rPr lang="en-US" sz="1600" dirty="0">
                <a:latin typeface="Montserrat" panose="00000500000000000000" pitchFamily="2" charset="0"/>
              </a:rPr>
              <a:t>, </a:t>
            </a:r>
            <a:r>
              <a:rPr lang="en-US" sz="1600" dirty="0" err="1">
                <a:latin typeface="Montserrat" panose="00000500000000000000" pitchFamily="2" charset="0"/>
              </a:rPr>
              <a:t>sebagai</a:t>
            </a:r>
            <a:r>
              <a:rPr lang="en-US" sz="1600" dirty="0">
                <a:latin typeface="Montserrat" panose="00000500000000000000" pitchFamily="2" charset="0"/>
              </a:rPr>
              <a:t> </a:t>
            </a:r>
            <a:r>
              <a:rPr lang="en-US" sz="1600" dirty="0" err="1">
                <a:latin typeface="Montserrat" panose="00000500000000000000" pitchFamily="2" charset="0"/>
              </a:rPr>
              <a:t>berikut</a:t>
            </a:r>
            <a:r>
              <a:rPr lang="en-US" sz="1600" dirty="0">
                <a:latin typeface="Montserrat" panose="00000500000000000000" pitchFamily="2" charset="0"/>
              </a:rPr>
              <a:t>:</a:t>
            </a:r>
          </a:p>
          <a:p>
            <a:pPr algn="just">
              <a:lnSpc>
                <a:spcPct val="150000"/>
              </a:lnSpc>
              <a:buSzPct val="100000"/>
              <a:buBlip>
                <a:blip r:embed="rId3"/>
              </a:buBlip>
            </a:pPr>
            <a:endParaRPr lang="en-US" sz="1800" dirty="0">
              <a:latin typeface="Montserrat" panose="00000500000000000000" pitchFamily="2" charset="0"/>
            </a:endParaRPr>
          </a:p>
        </p:txBody>
      </p:sp>
      <p:pic>
        <p:nvPicPr>
          <p:cNvPr id="2" name="Picture 1"/>
          <p:cNvPicPr>
            <a:picLocks noChangeAspect="1"/>
          </p:cNvPicPr>
          <p:nvPr/>
        </p:nvPicPr>
        <p:blipFill>
          <a:blip r:embed="rId4"/>
          <a:stretch>
            <a:fillRect/>
          </a:stretch>
        </p:blipFill>
        <p:spPr>
          <a:xfrm>
            <a:off x="1845810" y="4335122"/>
            <a:ext cx="8050212" cy="1981272"/>
          </a:xfrm>
          <a:prstGeom prst="rect">
            <a:avLst/>
          </a:prstGeom>
        </p:spPr>
      </p:pic>
    </p:spTree>
    <p:extLst>
      <p:ext uri="{BB962C8B-B14F-4D97-AF65-F5344CB8AC3E}">
        <p14:creationId xmlns:p14="http://schemas.microsoft.com/office/powerpoint/2010/main" val="3593030821"/>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MEMILIH SKENARIO TERBAIK </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600" dirty="0" err="1">
                <a:latin typeface="Montserrat" panose="00000500000000000000" pitchFamily="2" charset="0"/>
              </a:rPr>
              <a:t>Pada</a:t>
            </a:r>
            <a:r>
              <a:rPr lang="en-US" sz="1600" dirty="0">
                <a:latin typeface="Montserrat" panose="00000500000000000000" pitchFamily="2" charset="0"/>
              </a:rPr>
              <a:t> </a:t>
            </a:r>
            <a:r>
              <a:rPr lang="en-US" sz="1600" dirty="0" err="1">
                <a:latin typeface="Montserrat" panose="00000500000000000000" pitchFamily="2" charset="0"/>
              </a:rPr>
              <a:t>tingkat</a:t>
            </a:r>
            <a:r>
              <a:rPr lang="en-US" sz="1600" dirty="0">
                <a:latin typeface="Montserrat" panose="00000500000000000000" pitchFamily="2" charset="0"/>
              </a:rPr>
              <a:t> yang paling </a:t>
            </a:r>
            <a:r>
              <a:rPr lang="en-US" sz="1600" dirty="0" err="1">
                <a:latin typeface="Montserrat" panose="00000500000000000000" pitchFamily="2" charset="0"/>
              </a:rPr>
              <a:t>sederhana</a:t>
            </a:r>
            <a:r>
              <a:rPr lang="en-US" sz="1600" dirty="0">
                <a:latin typeface="Montserrat" panose="00000500000000000000" pitchFamily="2" charset="0"/>
              </a:rPr>
              <a:t> </a:t>
            </a:r>
            <a:r>
              <a:rPr lang="en-US" sz="1600" dirty="0" err="1">
                <a:latin typeface="Montserrat" panose="00000500000000000000" pitchFamily="2" charset="0"/>
              </a:rPr>
              <a:t>ini</a:t>
            </a:r>
            <a:r>
              <a:rPr lang="en-US" sz="1600" dirty="0">
                <a:latin typeface="Montserrat" panose="00000500000000000000" pitchFamily="2" charset="0"/>
              </a:rPr>
              <a:t> </a:t>
            </a:r>
            <a:r>
              <a:rPr lang="en-US" sz="1600" dirty="0" err="1">
                <a:latin typeface="Montserrat" panose="00000500000000000000" pitchFamily="2" charset="0"/>
              </a:rPr>
              <a:t>dapat</a:t>
            </a:r>
            <a:r>
              <a:rPr lang="en-US" sz="1600" dirty="0">
                <a:latin typeface="Montserrat" panose="00000500000000000000" pitchFamily="2" charset="0"/>
              </a:rPr>
              <a:t> </a:t>
            </a:r>
            <a:r>
              <a:rPr lang="en-US" sz="1600" dirty="0" err="1">
                <a:latin typeface="Montserrat" panose="00000500000000000000" pitchFamily="2" charset="0"/>
              </a:rPr>
              <a:t>dicapai</a:t>
            </a:r>
            <a:r>
              <a:rPr lang="en-US" sz="1600" dirty="0">
                <a:latin typeface="Montserrat" panose="00000500000000000000" pitchFamily="2" charset="0"/>
              </a:rPr>
              <a:t>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memeriksa</a:t>
            </a:r>
            <a:r>
              <a:rPr lang="en-US" sz="1600" dirty="0">
                <a:latin typeface="Montserrat" panose="00000500000000000000" pitchFamily="2" charset="0"/>
              </a:rPr>
              <a:t> </a:t>
            </a:r>
            <a:r>
              <a:rPr lang="en-US" sz="1600" dirty="0" err="1">
                <a:latin typeface="Montserrat" panose="00000500000000000000" pitchFamily="2" charset="0"/>
              </a:rPr>
              <a:t>hasil</a:t>
            </a:r>
            <a:r>
              <a:rPr lang="en-US" sz="1600" dirty="0">
                <a:latin typeface="Montserrat" panose="00000500000000000000" pitchFamily="2" charset="0"/>
              </a:rPr>
              <a:t> rata-rata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setiap</a:t>
            </a:r>
            <a:r>
              <a:rPr lang="en-US" sz="1600" dirty="0">
                <a:latin typeface="Montserrat" panose="00000500000000000000" pitchFamily="2" charset="0"/>
              </a:rPr>
              <a:t> </a:t>
            </a:r>
            <a:r>
              <a:rPr lang="en-US" sz="1600" dirty="0" err="1">
                <a:latin typeface="Montserrat" panose="00000500000000000000" pitchFamily="2" charset="0"/>
              </a:rPr>
              <a:t>skenario</a:t>
            </a:r>
            <a:r>
              <a:rPr lang="en-US" sz="1600" dirty="0">
                <a:latin typeface="Montserrat" panose="00000500000000000000" pitchFamily="2" charset="0"/>
              </a:rPr>
              <a:t>. </a:t>
            </a:r>
            <a:r>
              <a:rPr lang="en-US" sz="1600" dirty="0" err="1">
                <a:latin typeface="Montserrat" panose="00000500000000000000" pitchFamily="2" charset="0"/>
              </a:rPr>
              <a:t>pada</a:t>
            </a:r>
            <a:r>
              <a:rPr lang="en-US" sz="1600" dirty="0">
                <a:latin typeface="Montserrat" panose="00000500000000000000" pitchFamily="2" charset="0"/>
              </a:rPr>
              <a:t> </a:t>
            </a:r>
            <a:r>
              <a:rPr lang="en-US" sz="1600" dirty="0" err="1">
                <a:latin typeface="Montserrat" panose="00000500000000000000" pitchFamily="2" charset="0"/>
              </a:rPr>
              <a:t>gambar</a:t>
            </a:r>
            <a:r>
              <a:rPr lang="en-US" sz="1600" dirty="0">
                <a:latin typeface="Montserrat" panose="00000500000000000000" pitchFamily="2" charset="0"/>
              </a:rPr>
              <a:t> </a:t>
            </a:r>
            <a:r>
              <a:rPr lang="en-US" sz="1600" dirty="0" err="1">
                <a:latin typeface="Montserrat" panose="00000500000000000000" pitchFamily="2" charset="0"/>
              </a:rPr>
              <a:t>tabel</a:t>
            </a:r>
            <a:r>
              <a:rPr lang="en-US" sz="1600" dirty="0">
                <a:latin typeface="Montserrat" panose="00000500000000000000" pitchFamily="2" charset="0"/>
              </a:rPr>
              <a:t> di </a:t>
            </a:r>
            <a:r>
              <a:rPr lang="en-US" sz="1600" dirty="0" err="1">
                <a:latin typeface="Montserrat" panose="00000500000000000000" pitchFamily="2" charset="0"/>
              </a:rPr>
              <a:t>bawah</a:t>
            </a:r>
            <a:r>
              <a:rPr lang="en-US" sz="1600" dirty="0">
                <a:latin typeface="Montserrat" panose="00000500000000000000" pitchFamily="2" charset="0"/>
              </a:rPr>
              <a:t> </a:t>
            </a:r>
            <a:r>
              <a:rPr lang="en-US" sz="1600" dirty="0" err="1">
                <a:latin typeface="Montserrat" panose="00000500000000000000" pitchFamily="2" charset="0"/>
              </a:rPr>
              <a:t>Tentu</a:t>
            </a:r>
            <a:r>
              <a:rPr lang="en-US" sz="1600" dirty="0">
                <a:latin typeface="Montserrat" panose="00000500000000000000" pitchFamily="2" charset="0"/>
              </a:rPr>
              <a:t> </a:t>
            </a:r>
            <a:r>
              <a:rPr lang="en-US" sz="1600" dirty="0" err="1">
                <a:latin typeface="Montserrat" panose="00000500000000000000" pitchFamily="2" charset="0"/>
              </a:rPr>
              <a:t>saja</a:t>
            </a:r>
            <a:r>
              <a:rPr lang="en-US" sz="1600" dirty="0">
                <a:latin typeface="Montserrat" panose="00000500000000000000" pitchFamily="2" charset="0"/>
              </a:rPr>
              <a:t>, </a:t>
            </a:r>
            <a:r>
              <a:rPr lang="en-US" sz="1600" dirty="0" err="1">
                <a:latin typeface="Montserrat" panose="00000500000000000000" pitchFamily="2" charset="0"/>
              </a:rPr>
              <a:t>hanya</a:t>
            </a:r>
            <a:r>
              <a:rPr lang="en-US" sz="1600" dirty="0">
                <a:latin typeface="Montserrat" panose="00000500000000000000" pitchFamily="2" charset="0"/>
              </a:rPr>
              <a:t> </a:t>
            </a:r>
            <a:r>
              <a:rPr lang="en-US" sz="1600" dirty="0" err="1">
                <a:latin typeface="Montserrat" panose="00000500000000000000" pitchFamily="2" charset="0"/>
              </a:rPr>
              <a:t>membandingkan</a:t>
            </a:r>
            <a:r>
              <a:rPr lang="en-US" sz="1600" dirty="0">
                <a:latin typeface="Montserrat" panose="00000500000000000000" pitchFamily="2" charset="0"/>
              </a:rPr>
              <a:t> </a:t>
            </a:r>
            <a:r>
              <a:rPr lang="en-US" sz="1600" dirty="0" err="1">
                <a:latin typeface="Montserrat" panose="00000500000000000000" pitchFamily="2" charset="0"/>
              </a:rPr>
              <a:t>perkiraan</a:t>
            </a:r>
            <a:r>
              <a:rPr lang="en-US" sz="1600" dirty="0">
                <a:latin typeface="Montserrat" panose="00000500000000000000" pitchFamily="2" charset="0"/>
              </a:rPr>
              <a:t> </a:t>
            </a:r>
            <a:r>
              <a:rPr lang="en-US" sz="1600" dirty="0" err="1">
                <a:latin typeface="Montserrat" panose="00000500000000000000" pitchFamily="2" charset="0"/>
              </a:rPr>
              <a:t>titik</a:t>
            </a:r>
            <a:r>
              <a:rPr lang="en-US" sz="1600" dirty="0">
                <a:latin typeface="Montserrat" panose="00000500000000000000" pitchFamily="2" charset="0"/>
              </a:rPr>
              <a:t> </a:t>
            </a:r>
            <a:r>
              <a:rPr lang="en-US" sz="1600" dirty="0" err="1">
                <a:latin typeface="Montserrat" panose="00000500000000000000" pitchFamily="2" charset="0"/>
              </a:rPr>
              <a:t>tidak</a:t>
            </a:r>
            <a:r>
              <a:rPr lang="en-US" sz="1600" dirty="0">
                <a:latin typeface="Montserrat" panose="00000500000000000000" pitchFamily="2" charset="0"/>
              </a:rPr>
              <a:t> </a:t>
            </a:r>
            <a:r>
              <a:rPr lang="en-US" sz="1600" dirty="0" err="1">
                <a:latin typeface="Montserrat" panose="00000500000000000000" pitchFamily="2" charset="0"/>
              </a:rPr>
              <a:t>memperhitungkan</a:t>
            </a:r>
            <a:r>
              <a:rPr lang="en-US" sz="1600" dirty="0">
                <a:latin typeface="Montserrat" panose="00000500000000000000" pitchFamily="2" charset="0"/>
              </a:rPr>
              <a:t> </a:t>
            </a:r>
            <a:r>
              <a:rPr lang="en-US" sz="1600" dirty="0" err="1">
                <a:latin typeface="Montserrat" panose="00000500000000000000" pitchFamily="2" charset="0"/>
              </a:rPr>
              <a:t>standar</a:t>
            </a:r>
            <a:r>
              <a:rPr lang="en-US" sz="1600" dirty="0">
                <a:latin typeface="Montserrat" panose="00000500000000000000" pitchFamily="2" charset="0"/>
              </a:rPr>
              <a:t> </a:t>
            </a:r>
            <a:r>
              <a:rPr lang="en-US" sz="1600" dirty="0" err="1">
                <a:latin typeface="Montserrat" panose="00000500000000000000" pitchFamily="2" charset="0"/>
              </a:rPr>
              <a:t>deviasi</a:t>
            </a:r>
            <a:r>
              <a:rPr lang="en-US" sz="1600" dirty="0">
                <a:latin typeface="Montserrat" panose="00000500000000000000" pitchFamily="2" charset="0"/>
              </a:rPr>
              <a:t> </a:t>
            </a:r>
            <a:r>
              <a:rPr lang="en-US" sz="1600" dirty="0" err="1">
                <a:latin typeface="Montserrat" panose="00000500000000000000" pitchFamily="2" charset="0"/>
              </a:rPr>
              <a:t>dari</a:t>
            </a:r>
            <a:r>
              <a:rPr lang="en-US" sz="1600" dirty="0">
                <a:latin typeface="Montserrat" panose="00000500000000000000" pitchFamily="2" charset="0"/>
              </a:rPr>
              <a:t> </a:t>
            </a:r>
            <a:r>
              <a:rPr lang="en-US" sz="1600" dirty="0" err="1">
                <a:latin typeface="Montserrat" panose="00000500000000000000" pitchFamily="2" charset="0"/>
              </a:rPr>
              <a:t>hasil</a:t>
            </a:r>
            <a:r>
              <a:rPr lang="en-US" sz="1600" dirty="0">
                <a:latin typeface="Montserrat" panose="00000500000000000000" pitchFamily="2" charset="0"/>
              </a:rPr>
              <a:t> </a:t>
            </a:r>
            <a:r>
              <a:rPr lang="en-US" sz="1600" dirty="0" err="1">
                <a:latin typeface="Montserrat" panose="00000500000000000000" pitchFamily="2" charset="0"/>
              </a:rPr>
              <a:t>atau</a:t>
            </a:r>
            <a:r>
              <a:rPr lang="en-US" sz="1600" dirty="0">
                <a:latin typeface="Montserrat" panose="00000500000000000000" pitchFamily="2" charset="0"/>
              </a:rPr>
              <a:t> </a:t>
            </a:r>
            <a:r>
              <a:rPr lang="en-US" sz="1600" dirty="0" err="1">
                <a:latin typeface="Montserrat" panose="00000500000000000000" pitchFamily="2" charset="0"/>
              </a:rPr>
              <a:t>jumlah</a:t>
            </a:r>
            <a:r>
              <a:rPr lang="en-US" sz="1600" dirty="0">
                <a:latin typeface="Montserrat" panose="00000500000000000000" pitchFamily="2" charset="0"/>
              </a:rPr>
              <a:t> </a:t>
            </a:r>
            <a:r>
              <a:rPr lang="en-US" sz="1600" dirty="0" err="1">
                <a:latin typeface="Montserrat" panose="00000500000000000000" pitchFamily="2" charset="0"/>
              </a:rPr>
              <a:t>ulangan</a:t>
            </a:r>
            <a:r>
              <a:rPr lang="en-US" sz="1600" dirty="0">
                <a:latin typeface="Montserrat" panose="00000500000000000000" pitchFamily="2" charset="0"/>
              </a:rPr>
              <a:t> yang </a:t>
            </a:r>
            <a:r>
              <a:rPr lang="en-US" sz="1600" dirty="0" err="1">
                <a:latin typeface="Montserrat" panose="00000500000000000000" pitchFamily="2" charset="0"/>
              </a:rPr>
              <a:t>dilakukan</a:t>
            </a:r>
            <a:r>
              <a:rPr lang="en-US" sz="1600" dirty="0">
                <a:latin typeface="Montserrat" panose="00000500000000000000" pitchFamily="2" charset="0"/>
              </a:rPr>
              <a:t>. </a:t>
            </a:r>
            <a:r>
              <a:rPr lang="en-US" sz="1600" dirty="0" err="1">
                <a:latin typeface="Montserrat" panose="00000500000000000000" pitchFamily="2" charset="0"/>
              </a:rPr>
              <a:t>Oleh</a:t>
            </a:r>
            <a:r>
              <a:rPr lang="en-US" sz="1600" dirty="0">
                <a:latin typeface="Montserrat" panose="00000500000000000000" pitchFamily="2" charset="0"/>
              </a:rPr>
              <a:t> </a:t>
            </a:r>
            <a:r>
              <a:rPr lang="en-US" sz="1600" dirty="0" err="1">
                <a:latin typeface="Montserrat" panose="00000500000000000000" pitchFamily="2" charset="0"/>
              </a:rPr>
              <a:t>karena</a:t>
            </a:r>
            <a:r>
              <a:rPr lang="en-US" sz="1600" dirty="0">
                <a:latin typeface="Montserrat" panose="00000500000000000000" pitchFamily="2" charset="0"/>
              </a:rPr>
              <a:t> </a:t>
            </a:r>
            <a:r>
              <a:rPr lang="en-US" sz="1600" dirty="0" err="1">
                <a:latin typeface="Montserrat" panose="00000500000000000000" pitchFamily="2" charset="0"/>
              </a:rPr>
              <a:t>itu</a:t>
            </a:r>
            <a:r>
              <a:rPr lang="en-US" sz="1600" dirty="0">
                <a:latin typeface="Montserrat" panose="00000500000000000000" pitchFamily="2" charset="0"/>
              </a:rPr>
              <a:t>, </a:t>
            </a:r>
            <a:r>
              <a:rPr lang="en-US" sz="1600" dirty="0" err="1">
                <a:latin typeface="Montserrat" panose="00000500000000000000" pitchFamily="2" charset="0"/>
              </a:rPr>
              <a:t>lebih</a:t>
            </a:r>
            <a:r>
              <a:rPr lang="en-US" sz="1600" dirty="0">
                <a:latin typeface="Montserrat" panose="00000500000000000000" pitchFamily="2" charset="0"/>
              </a:rPr>
              <a:t> </a:t>
            </a:r>
            <a:r>
              <a:rPr lang="en-US" sz="1600" dirty="0" err="1">
                <a:latin typeface="Montserrat" panose="00000500000000000000" pitchFamily="2" charset="0"/>
              </a:rPr>
              <a:t>baik</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merujuk</a:t>
            </a:r>
            <a:r>
              <a:rPr lang="en-US" sz="1600" dirty="0">
                <a:latin typeface="Montserrat" panose="00000500000000000000" pitchFamily="2" charset="0"/>
              </a:rPr>
              <a:t> </a:t>
            </a:r>
            <a:r>
              <a:rPr lang="en-US" sz="1600" dirty="0" err="1">
                <a:latin typeface="Montserrat" panose="00000500000000000000" pitchFamily="2" charset="0"/>
              </a:rPr>
              <a:t>pada</a:t>
            </a:r>
            <a:r>
              <a:rPr lang="en-US" sz="1600" dirty="0">
                <a:latin typeface="Montserrat" panose="00000500000000000000" pitchFamily="2" charset="0"/>
              </a:rPr>
              <a:t> interval </a:t>
            </a:r>
            <a:r>
              <a:rPr lang="en-US" sz="1600" dirty="0" err="1">
                <a:latin typeface="Montserrat" panose="00000500000000000000" pitchFamily="2" charset="0"/>
              </a:rPr>
              <a:t>kepercayaan</a:t>
            </a:r>
            <a:r>
              <a:rPr lang="en-US" sz="1600" dirty="0">
                <a:latin typeface="Montserrat" panose="00000500000000000000" pitchFamily="2" charset="0"/>
              </a:rPr>
              <a:t>.</a:t>
            </a:r>
          </a:p>
        </p:txBody>
      </p:sp>
      <p:pic>
        <p:nvPicPr>
          <p:cNvPr id="6" name="Picture 5"/>
          <p:cNvPicPr/>
          <p:nvPr/>
        </p:nvPicPr>
        <p:blipFill>
          <a:blip r:embed="rId4">
            <a:extLst>
              <a:ext uri="{28A0092B-C50C-407E-A947-70E740481C1C}">
                <a14:useLocalDpi xmlns:a14="http://schemas.microsoft.com/office/drawing/2010/main" val="0"/>
              </a:ext>
            </a:extLst>
          </a:blip>
          <a:stretch>
            <a:fillRect/>
          </a:stretch>
        </p:blipFill>
        <p:spPr>
          <a:xfrm>
            <a:off x="4117144" y="3326227"/>
            <a:ext cx="3957712" cy="2765084"/>
          </a:xfrm>
          <a:prstGeom prst="rect">
            <a:avLst/>
          </a:prstGeom>
        </p:spPr>
      </p:pic>
    </p:spTree>
    <p:extLst>
      <p:ext uri="{BB962C8B-B14F-4D97-AF65-F5344CB8AC3E}">
        <p14:creationId xmlns:p14="http://schemas.microsoft.com/office/powerpoint/2010/main" val="2081469015"/>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MEMILIH SKENARIO TERBAIK (Cont.) </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600" dirty="0" err="1">
                <a:latin typeface="Montserrat" panose="00000500000000000000" pitchFamily="2" charset="0"/>
              </a:rPr>
              <a:t>Dalam</a:t>
            </a:r>
            <a:r>
              <a:rPr lang="en-US" sz="1600" dirty="0">
                <a:latin typeface="Montserrat" panose="00000500000000000000" pitchFamily="2" charset="0"/>
              </a:rPr>
              <a:t> model </a:t>
            </a:r>
            <a:r>
              <a:rPr lang="en-US" sz="1600" dirty="0" err="1">
                <a:latin typeface="Montserrat" panose="00000500000000000000" pitchFamily="2" charset="0"/>
              </a:rPr>
              <a:t>meja</a:t>
            </a:r>
            <a:r>
              <a:rPr lang="en-US" sz="1600" dirty="0">
                <a:latin typeface="Montserrat" panose="00000500000000000000" pitchFamily="2" charset="0"/>
              </a:rPr>
              <a:t> </a:t>
            </a:r>
            <a:r>
              <a:rPr lang="en-US" sz="1600" dirty="0" err="1">
                <a:latin typeface="Montserrat" panose="00000500000000000000" pitchFamily="2" charset="0"/>
              </a:rPr>
              <a:t>bantuan</a:t>
            </a:r>
            <a:r>
              <a:rPr lang="en-US" sz="1600" dirty="0">
                <a:latin typeface="Montserrat" panose="00000500000000000000" pitchFamily="2" charset="0"/>
              </a:rPr>
              <a:t> </a:t>
            </a:r>
            <a:r>
              <a:rPr lang="en-US" sz="1600" dirty="0" err="1">
                <a:latin typeface="Montserrat" panose="00000500000000000000" pitchFamily="2" charset="0"/>
              </a:rPr>
              <a:t>pengguna</a:t>
            </a:r>
            <a:r>
              <a:rPr lang="en-US" sz="1600" dirty="0">
                <a:latin typeface="Montserrat" panose="00000500000000000000" pitchFamily="2" charset="0"/>
              </a:rPr>
              <a:t> (User Help Desk model), </a:t>
            </a:r>
            <a:r>
              <a:rPr lang="en-US" sz="1600" dirty="0" err="1">
                <a:latin typeface="Montserrat" panose="00000500000000000000" pitchFamily="2" charset="0"/>
              </a:rPr>
              <a:t>Tabel</a:t>
            </a:r>
            <a:r>
              <a:rPr lang="en-US" sz="1600" dirty="0">
                <a:latin typeface="Montserrat" panose="00000500000000000000" pitchFamily="2" charset="0"/>
              </a:rPr>
              <a:t> 10.4 </a:t>
            </a:r>
            <a:r>
              <a:rPr lang="en-US" sz="1600" dirty="0" err="1">
                <a:latin typeface="Montserrat" panose="00000500000000000000" pitchFamily="2" charset="0"/>
              </a:rPr>
              <a:t>menunjukkan</a:t>
            </a:r>
            <a:r>
              <a:rPr lang="en-US" sz="1600" dirty="0">
                <a:latin typeface="Montserrat" panose="00000500000000000000" pitchFamily="2" charset="0"/>
              </a:rPr>
              <a:t> </a:t>
            </a:r>
            <a:r>
              <a:rPr lang="en-US" sz="1600" dirty="0" err="1">
                <a:latin typeface="Montserrat" panose="00000500000000000000" pitchFamily="2" charset="0"/>
              </a:rPr>
              <a:t>bahwa</a:t>
            </a:r>
            <a:r>
              <a:rPr lang="en-US" sz="1600" dirty="0">
                <a:latin typeface="Montserrat" panose="00000500000000000000" pitchFamily="2" charset="0"/>
              </a:rPr>
              <a:t> </a:t>
            </a:r>
            <a:r>
              <a:rPr lang="en-US" sz="1600" dirty="0" err="1">
                <a:latin typeface="Montserrat" panose="00000500000000000000" pitchFamily="2" charset="0"/>
              </a:rPr>
              <a:t>skenario</a:t>
            </a:r>
            <a:r>
              <a:rPr lang="en-US" sz="1600" dirty="0">
                <a:latin typeface="Montserrat" panose="00000500000000000000" pitchFamily="2" charset="0"/>
              </a:rPr>
              <a:t> 3 </a:t>
            </a:r>
            <a:r>
              <a:rPr lang="en-US" sz="1600" dirty="0" err="1">
                <a:latin typeface="Montserrat" panose="00000500000000000000" pitchFamily="2" charset="0"/>
              </a:rPr>
              <a:t>memberikan</a:t>
            </a:r>
            <a:r>
              <a:rPr lang="en-US" sz="1600" dirty="0">
                <a:latin typeface="Montserrat" panose="00000500000000000000" pitchFamily="2" charset="0"/>
              </a:rPr>
              <a:t> </a:t>
            </a:r>
            <a:r>
              <a:rPr lang="en-US" sz="1600" dirty="0" err="1">
                <a:latin typeface="Montserrat" panose="00000500000000000000" pitchFamily="2" charset="0"/>
              </a:rPr>
              <a:t>hasil</a:t>
            </a:r>
            <a:r>
              <a:rPr lang="en-US" sz="1600" dirty="0">
                <a:latin typeface="Montserrat" panose="00000500000000000000" pitchFamily="2" charset="0"/>
              </a:rPr>
              <a:t> minimum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waktu</a:t>
            </a:r>
            <a:r>
              <a:rPr lang="en-US" sz="1600" dirty="0">
                <a:latin typeface="Montserrat" panose="00000500000000000000" pitchFamily="2" charset="0"/>
              </a:rPr>
              <a:t> rata-rata </a:t>
            </a:r>
            <a:r>
              <a:rPr lang="en-US" sz="1600" dirty="0" err="1">
                <a:latin typeface="Montserrat" panose="00000500000000000000" pitchFamily="2" charset="0"/>
              </a:rPr>
              <a:t>dalam</a:t>
            </a:r>
            <a:r>
              <a:rPr lang="en-US" sz="1600" dirty="0">
                <a:latin typeface="Montserrat" panose="00000500000000000000" pitchFamily="2" charset="0"/>
              </a:rPr>
              <a:t> </a:t>
            </a:r>
            <a:r>
              <a:rPr lang="en-US" sz="1600" dirty="0" err="1">
                <a:latin typeface="Montserrat" panose="00000500000000000000" pitchFamily="2" charset="0"/>
              </a:rPr>
              <a:t>sistem</a:t>
            </a:r>
            <a:r>
              <a:rPr lang="en-US" sz="1600" dirty="0">
                <a:latin typeface="Montserrat" panose="00000500000000000000" pitchFamily="2" charset="0"/>
              </a:rPr>
              <a:t>, </a:t>
            </a:r>
            <a:r>
              <a:rPr lang="en-US" sz="1600" dirty="0" err="1">
                <a:latin typeface="Montserrat" panose="00000500000000000000" pitchFamily="2" charset="0"/>
              </a:rPr>
              <a:t>dan</a:t>
            </a:r>
            <a:r>
              <a:rPr lang="en-US" sz="1600" dirty="0">
                <a:latin typeface="Montserrat" panose="00000500000000000000" pitchFamily="2" charset="0"/>
              </a:rPr>
              <a:t> </a:t>
            </a:r>
            <a:r>
              <a:rPr lang="en-US" sz="1600" dirty="0" err="1">
                <a:latin typeface="Montserrat" panose="00000500000000000000" pitchFamily="2" charset="0"/>
              </a:rPr>
              <a:t>ini</a:t>
            </a:r>
            <a:r>
              <a:rPr lang="en-US" sz="1600" dirty="0">
                <a:latin typeface="Montserrat" panose="00000500000000000000" pitchFamily="2" charset="0"/>
              </a:rPr>
              <a:t> </a:t>
            </a:r>
            <a:r>
              <a:rPr lang="en-US" sz="1600" dirty="0" err="1">
                <a:latin typeface="Montserrat" panose="00000500000000000000" pitchFamily="2" charset="0"/>
              </a:rPr>
              <a:t>tampaknya</a:t>
            </a:r>
            <a:r>
              <a:rPr lang="en-US" sz="1600" dirty="0">
                <a:latin typeface="Montserrat" panose="00000500000000000000" pitchFamily="2" charset="0"/>
              </a:rPr>
              <a:t> </a:t>
            </a:r>
            <a:r>
              <a:rPr lang="en-US" sz="1600" dirty="0" err="1">
                <a:latin typeface="Montserrat" panose="00000500000000000000" pitchFamily="2" charset="0"/>
              </a:rPr>
              <a:t>menjadi</a:t>
            </a:r>
            <a:r>
              <a:rPr lang="en-US" sz="1600" dirty="0">
                <a:latin typeface="Montserrat" panose="00000500000000000000" pitchFamily="2" charset="0"/>
              </a:rPr>
              <a:t> </a:t>
            </a:r>
            <a:r>
              <a:rPr lang="en-US" sz="1600" dirty="0" err="1">
                <a:latin typeface="Montserrat" panose="00000500000000000000" pitchFamily="2" charset="0"/>
              </a:rPr>
              <a:t>skenario</a:t>
            </a:r>
            <a:r>
              <a:rPr lang="en-US" sz="1600" dirty="0">
                <a:latin typeface="Montserrat" panose="00000500000000000000" pitchFamily="2" charset="0"/>
              </a:rPr>
              <a:t> </a:t>
            </a:r>
            <a:r>
              <a:rPr lang="en-US" sz="1600" dirty="0" err="1">
                <a:latin typeface="Montserrat" panose="00000500000000000000" pitchFamily="2" charset="0"/>
              </a:rPr>
              <a:t>terbaik</a:t>
            </a:r>
            <a:r>
              <a:rPr lang="en-US" sz="1600" dirty="0">
                <a:latin typeface="Montserrat" panose="00000500000000000000" pitchFamily="2" charset="0"/>
              </a:rPr>
              <a:t>. </a:t>
            </a:r>
            <a:r>
              <a:rPr lang="en-US" sz="1600" dirty="0" err="1">
                <a:latin typeface="Montserrat" panose="00000500000000000000" pitchFamily="2" charset="0"/>
              </a:rPr>
              <a:t>Tentu</a:t>
            </a:r>
            <a:r>
              <a:rPr lang="en-US" sz="1600" dirty="0">
                <a:latin typeface="Montserrat" panose="00000500000000000000" pitchFamily="2" charset="0"/>
              </a:rPr>
              <a:t> </a:t>
            </a:r>
            <a:r>
              <a:rPr lang="en-US" sz="1600" dirty="0" err="1">
                <a:latin typeface="Montserrat" panose="00000500000000000000" pitchFamily="2" charset="0"/>
              </a:rPr>
              <a:t>saja</a:t>
            </a:r>
            <a:r>
              <a:rPr lang="en-US" sz="1600" dirty="0">
                <a:latin typeface="Montserrat" panose="00000500000000000000" pitchFamily="2" charset="0"/>
              </a:rPr>
              <a:t>, </a:t>
            </a:r>
            <a:r>
              <a:rPr lang="en-US" sz="1600" dirty="0" err="1">
                <a:latin typeface="Montserrat" panose="00000500000000000000" pitchFamily="2" charset="0"/>
              </a:rPr>
              <a:t>hanya</a:t>
            </a:r>
            <a:r>
              <a:rPr lang="en-US" sz="1600" dirty="0">
                <a:latin typeface="Montserrat" panose="00000500000000000000" pitchFamily="2" charset="0"/>
              </a:rPr>
              <a:t> </a:t>
            </a:r>
            <a:r>
              <a:rPr lang="en-US" sz="1600" dirty="0" err="1">
                <a:latin typeface="Montserrat" panose="00000500000000000000" pitchFamily="2" charset="0"/>
              </a:rPr>
              <a:t>membandingkan</a:t>
            </a:r>
            <a:r>
              <a:rPr lang="en-US" sz="1600" dirty="0">
                <a:latin typeface="Montserrat" panose="00000500000000000000" pitchFamily="2" charset="0"/>
              </a:rPr>
              <a:t> </a:t>
            </a:r>
            <a:r>
              <a:rPr lang="en-US" sz="1600" dirty="0" err="1">
                <a:latin typeface="Montserrat" panose="00000500000000000000" pitchFamily="2" charset="0"/>
              </a:rPr>
              <a:t>perkiraan</a:t>
            </a:r>
            <a:r>
              <a:rPr lang="en-US" sz="1600" dirty="0">
                <a:latin typeface="Montserrat" panose="00000500000000000000" pitchFamily="2" charset="0"/>
              </a:rPr>
              <a:t> </a:t>
            </a:r>
            <a:r>
              <a:rPr lang="en-US" sz="1600" dirty="0" err="1">
                <a:latin typeface="Montserrat" panose="00000500000000000000" pitchFamily="2" charset="0"/>
              </a:rPr>
              <a:t>titik</a:t>
            </a:r>
            <a:r>
              <a:rPr lang="en-US" sz="1600" dirty="0">
                <a:latin typeface="Montserrat" panose="00000500000000000000" pitchFamily="2" charset="0"/>
              </a:rPr>
              <a:t> </a:t>
            </a:r>
            <a:r>
              <a:rPr lang="en-US" sz="1600" dirty="0" err="1">
                <a:latin typeface="Montserrat" panose="00000500000000000000" pitchFamily="2" charset="0"/>
              </a:rPr>
              <a:t>tidak</a:t>
            </a:r>
            <a:r>
              <a:rPr lang="en-US" sz="1600" dirty="0">
                <a:latin typeface="Montserrat" panose="00000500000000000000" pitchFamily="2" charset="0"/>
              </a:rPr>
              <a:t> </a:t>
            </a:r>
            <a:r>
              <a:rPr lang="en-US" sz="1600" dirty="0" err="1">
                <a:latin typeface="Montserrat" panose="00000500000000000000" pitchFamily="2" charset="0"/>
              </a:rPr>
              <a:t>memperhitungkan</a:t>
            </a:r>
            <a:r>
              <a:rPr lang="en-US" sz="1600" dirty="0">
                <a:latin typeface="Montserrat" panose="00000500000000000000" pitchFamily="2" charset="0"/>
              </a:rPr>
              <a:t> </a:t>
            </a:r>
            <a:r>
              <a:rPr lang="en-US" sz="1600" dirty="0" err="1">
                <a:latin typeface="Montserrat" panose="00000500000000000000" pitchFamily="2" charset="0"/>
              </a:rPr>
              <a:t>standar</a:t>
            </a:r>
            <a:r>
              <a:rPr lang="en-US" sz="1600" dirty="0">
                <a:latin typeface="Montserrat" panose="00000500000000000000" pitchFamily="2" charset="0"/>
              </a:rPr>
              <a:t> </a:t>
            </a:r>
            <a:r>
              <a:rPr lang="en-US" sz="1600" dirty="0" err="1">
                <a:latin typeface="Montserrat" panose="00000500000000000000" pitchFamily="2" charset="0"/>
              </a:rPr>
              <a:t>deviasi</a:t>
            </a:r>
            <a:r>
              <a:rPr lang="en-US" sz="1600" dirty="0">
                <a:latin typeface="Montserrat" panose="00000500000000000000" pitchFamily="2" charset="0"/>
              </a:rPr>
              <a:t> </a:t>
            </a:r>
            <a:r>
              <a:rPr lang="en-US" sz="1600" dirty="0" err="1">
                <a:latin typeface="Montserrat" panose="00000500000000000000" pitchFamily="2" charset="0"/>
              </a:rPr>
              <a:t>dari</a:t>
            </a:r>
            <a:r>
              <a:rPr lang="en-US" sz="1600" dirty="0">
                <a:latin typeface="Montserrat" panose="00000500000000000000" pitchFamily="2" charset="0"/>
              </a:rPr>
              <a:t> </a:t>
            </a:r>
            <a:r>
              <a:rPr lang="en-US" sz="1600" dirty="0" err="1">
                <a:latin typeface="Montserrat" panose="00000500000000000000" pitchFamily="2" charset="0"/>
              </a:rPr>
              <a:t>hasil</a:t>
            </a:r>
            <a:r>
              <a:rPr lang="en-US" sz="1600" dirty="0">
                <a:latin typeface="Montserrat" panose="00000500000000000000" pitchFamily="2" charset="0"/>
              </a:rPr>
              <a:t> </a:t>
            </a:r>
            <a:r>
              <a:rPr lang="en-US" sz="1600" dirty="0" err="1">
                <a:latin typeface="Montserrat" panose="00000500000000000000" pitchFamily="2" charset="0"/>
              </a:rPr>
              <a:t>atau</a:t>
            </a:r>
            <a:r>
              <a:rPr lang="en-US" sz="1600" dirty="0">
                <a:latin typeface="Montserrat" panose="00000500000000000000" pitchFamily="2" charset="0"/>
              </a:rPr>
              <a:t> </a:t>
            </a:r>
            <a:r>
              <a:rPr lang="en-US" sz="1600" dirty="0" err="1">
                <a:latin typeface="Montserrat" panose="00000500000000000000" pitchFamily="2" charset="0"/>
              </a:rPr>
              <a:t>jumlah</a:t>
            </a:r>
            <a:r>
              <a:rPr lang="en-US" sz="1600" dirty="0">
                <a:latin typeface="Montserrat" panose="00000500000000000000" pitchFamily="2" charset="0"/>
              </a:rPr>
              <a:t> </a:t>
            </a:r>
            <a:r>
              <a:rPr lang="en-US" sz="1600" dirty="0" err="1">
                <a:latin typeface="Montserrat" panose="00000500000000000000" pitchFamily="2" charset="0"/>
              </a:rPr>
              <a:t>ulangan</a:t>
            </a:r>
            <a:r>
              <a:rPr lang="en-US" sz="1600" dirty="0">
                <a:latin typeface="Montserrat" panose="00000500000000000000" pitchFamily="2" charset="0"/>
              </a:rPr>
              <a:t> yang </a:t>
            </a:r>
            <a:r>
              <a:rPr lang="en-US" sz="1600" dirty="0" err="1">
                <a:latin typeface="Montserrat" panose="00000500000000000000" pitchFamily="2" charset="0"/>
              </a:rPr>
              <a:t>dilakukan</a:t>
            </a:r>
            <a:r>
              <a:rPr lang="en-US" sz="1600" dirty="0">
                <a:latin typeface="Montserrat" panose="00000500000000000000" pitchFamily="2" charset="0"/>
              </a:rPr>
              <a:t>. </a:t>
            </a:r>
            <a:r>
              <a:rPr lang="en-US" sz="1600" dirty="0" err="1">
                <a:latin typeface="Montserrat" panose="00000500000000000000" pitchFamily="2" charset="0"/>
              </a:rPr>
              <a:t>Oleh</a:t>
            </a:r>
            <a:r>
              <a:rPr lang="en-US" sz="1600" dirty="0">
                <a:latin typeface="Montserrat" panose="00000500000000000000" pitchFamily="2" charset="0"/>
              </a:rPr>
              <a:t> </a:t>
            </a:r>
            <a:r>
              <a:rPr lang="en-US" sz="1600" dirty="0" err="1">
                <a:latin typeface="Montserrat" panose="00000500000000000000" pitchFamily="2" charset="0"/>
              </a:rPr>
              <a:t>karena</a:t>
            </a:r>
            <a:r>
              <a:rPr lang="en-US" sz="1600" dirty="0">
                <a:latin typeface="Montserrat" panose="00000500000000000000" pitchFamily="2" charset="0"/>
              </a:rPr>
              <a:t> </a:t>
            </a:r>
            <a:r>
              <a:rPr lang="en-US" sz="1600" dirty="0" err="1">
                <a:latin typeface="Montserrat" panose="00000500000000000000" pitchFamily="2" charset="0"/>
              </a:rPr>
              <a:t>itu</a:t>
            </a:r>
            <a:r>
              <a:rPr lang="en-US" sz="1600" dirty="0">
                <a:latin typeface="Montserrat" panose="00000500000000000000" pitchFamily="2" charset="0"/>
              </a:rPr>
              <a:t>, </a:t>
            </a:r>
            <a:r>
              <a:rPr lang="en-US" sz="1600" dirty="0" err="1">
                <a:latin typeface="Montserrat" panose="00000500000000000000" pitchFamily="2" charset="0"/>
              </a:rPr>
              <a:t>lebih</a:t>
            </a:r>
            <a:r>
              <a:rPr lang="en-US" sz="1600" dirty="0">
                <a:latin typeface="Montserrat" panose="00000500000000000000" pitchFamily="2" charset="0"/>
              </a:rPr>
              <a:t> </a:t>
            </a:r>
            <a:r>
              <a:rPr lang="en-US" sz="1600" dirty="0" err="1">
                <a:latin typeface="Montserrat" panose="00000500000000000000" pitchFamily="2" charset="0"/>
              </a:rPr>
              <a:t>baik</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merujuk</a:t>
            </a:r>
            <a:r>
              <a:rPr lang="en-US" sz="1600" dirty="0">
                <a:latin typeface="Montserrat" panose="00000500000000000000" pitchFamily="2" charset="0"/>
              </a:rPr>
              <a:t> </a:t>
            </a:r>
            <a:r>
              <a:rPr lang="en-US" sz="1600" dirty="0" err="1">
                <a:latin typeface="Montserrat" panose="00000500000000000000" pitchFamily="2" charset="0"/>
              </a:rPr>
              <a:t>pada</a:t>
            </a:r>
            <a:r>
              <a:rPr lang="en-US" sz="1600" dirty="0">
                <a:latin typeface="Montserrat" panose="00000500000000000000" pitchFamily="2" charset="0"/>
              </a:rPr>
              <a:t> interval </a:t>
            </a:r>
            <a:r>
              <a:rPr lang="en-US" sz="1600" dirty="0" err="1">
                <a:latin typeface="Montserrat" panose="00000500000000000000" pitchFamily="2" charset="0"/>
              </a:rPr>
              <a:t>kepercayaan</a:t>
            </a:r>
            <a:r>
              <a:rPr lang="en-US" sz="1600" dirty="0">
                <a:latin typeface="Montserrat" panose="00000500000000000000" pitchFamily="2" charset="0"/>
              </a:rPr>
              <a:t>.</a:t>
            </a:r>
          </a:p>
        </p:txBody>
      </p:sp>
    </p:spTree>
    <p:extLst>
      <p:ext uri="{BB962C8B-B14F-4D97-AF65-F5344CB8AC3E}">
        <p14:creationId xmlns:p14="http://schemas.microsoft.com/office/powerpoint/2010/main" val="971728405"/>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Content Placeholder 7"/>
          <p:cNvSpPr>
            <a:spLocks noGrp="1"/>
          </p:cNvSpPr>
          <p:nvPr>
            <p:ph idx="1"/>
          </p:nvPr>
        </p:nvSpPr>
        <p:spPr>
          <a:xfrm>
            <a:off x="952500" y="1574800"/>
            <a:ext cx="10299700" cy="4627563"/>
          </a:xfrm>
        </p:spPr>
        <p:txBody>
          <a:bodyPr>
            <a:normAutofit/>
          </a:bodyPr>
          <a:lstStyle/>
          <a:p>
            <a:pPr marL="0" lvl="0" indent="0" algn="just">
              <a:lnSpc>
                <a:spcPct val="150000"/>
              </a:lnSpc>
              <a:buNone/>
            </a:pPr>
            <a:r>
              <a:rPr lang="en-US" sz="1800" dirty="0">
                <a:latin typeface="Montserrat" panose="00000500000000000000" pitchFamily="2" charset="0"/>
              </a:rPr>
              <a:t>	</a:t>
            </a:r>
            <a:r>
              <a:rPr lang="en-US" sz="1800" dirty="0" err="1">
                <a:latin typeface="Montserrat" panose="00000500000000000000" pitchFamily="2" charset="0"/>
              </a:rPr>
              <a:t>Dalam</a:t>
            </a:r>
            <a:r>
              <a:rPr lang="en-US" sz="1800" dirty="0">
                <a:latin typeface="Montserrat" panose="00000500000000000000" pitchFamily="2" charset="0"/>
              </a:rPr>
              <a:t> </a:t>
            </a:r>
            <a:r>
              <a:rPr lang="en-US" sz="1800" dirty="0" err="1">
                <a:latin typeface="Montserrat" panose="00000500000000000000" pitchFamily="2" charset="0"/>
              </a:rPr>
              <a:t>bab</a:t>
            </a:r>
            <a:r>
              <a:rPr lang="en-US" sz="1800" dirty="0">
                <a:latin typeface="Montserrat" panose="00000500000000000000" pitchFamily="2" charset="0"/>
              </a:rPr>
              <a:t> </a:t>
            </a:r>
            <a:r>
              <a:rPr lang="en-US" sz="1800" dirty="0" err="1">
                <a:latin typeface="Montserrat" panose="00000500000000000000" pitchFamily="2" charset="0"/>
              </a:rPr>
              <a:t>ini</a:t>
            </a:r>
            <a:r>
              <a:rPr lang="en-US" sz="1800" dirty="0">
                <a:latin typeface="Montserrat" panose="00000500000000000000" pitchFamily="2" charset="0"/>
              </a:rPr>
              <a:t> </a:t>
            </a:r>
            <a:r>
              <a:rPr lang="en-US" sz="1800" dirty="0" err="1">
                <a:latin typeface="Montserrat" panose="00000500000000000000" pitchFamily="2" charset="0"/>
              </a:rPr>
              <a:t>kita</a:t>
            </a:r>
            <a:r>
              <a:rPr lang="en-US" sz="1800" dirty="0">
                <a:latin typeface="Montserrat" panose="00000500000000000000" pitchFamily="2" charset="0"/>
              </a:rPr>
              <a:t> </a:t>
            </a:r>
            <a:r>
              <a:rPr lang="en-US" sz="1800" dirty="0" err="1">
                <a:latin typeface="Montserrat" panose="00000500000000000000" pitchFamily="2" charset="0"/>
              </a:rPr>
              <a:t>akan</a:t>
            </a:r>
            <a:r>
              <a:rPr lang="en-US" sz="1800" dirty="0">
                <a:latin typeface="Montserrat" panose="00000500000000000000" pitchFamily="2" charset="0"/>
              </a:rPr>
              <a:t> </a:t>
            </a:r>
            <a:r>
              <a:rPr lang="en-US" sz="1800" dirty="0" err="1">
                <a:latin typeface="Montserrat" panose="00000500000000000000" pitchFamily="2" charset="0"/>
              </a:rPr>
              <a:t>membahas</a:t>
            </a:r>
            <a:r>
              <a:rPr lang="en-US" sz="1800" dirty="0">
                <a:latin typeface="Montserrat" panose="00000500000000000000" pitchFamily="2" charset="0"/>
              </a:rPr>
              <a:t> </a:t>
            </a:r>
            <a:r>
              <a:rPr lang="en-US" sz="1800" dirty="0" err="1">
                <a:latin typeface="Montserrat" panose="00000500000000000000" pitchFamily="2" charset="0"/>
              </a:rPr>
              <a:t>pemilihan</a:t>
            </a:r>
            <a:r>
              <a:rPr lang="en-US" sz="1800" dirty="0">
                <a:latin typeface="Montserrat" panose="00000500000000000000" pitchFamily="2" charset="0"/>
              </a:rPr>
              <a:t> </a:t>
            </a:r>
            <a:r>
              <a:rPr lang="en-US" sz="1800" dirty="0" err="1">
                <a:latin typeface="Montserrat" panose="00000500000000000000" pitchFamily="2" charset="0"/>
              </a:rPr>
              <a:t>dan</a:t>
            </a:r>
            <a:r>
              <a:rPr lang="en-US" sz="1800" dirty="0">
                <a:latin typeface="Montserrat" panose="00000500000000000000" pitchFamily="2" charset="0"/>
              </a:rPr>
              <a:t> </a:t>
            </a:r>
            <a:r>
              <a:rPr lang="en-US" sz="1800" dirty="0" err="1">
                <a:latin typeface="Montserrat" panose="00000500000000000000" pitchFamily="2" charset="0"/>
              </a:rPr>
              <a:t>perbandingan</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a:t>
            </a:r>
            <a:r>
              <a:rPr lang="en-US" sz="1800" dirty="0" err="1">
                <a:latin typeface="Montserrat" panose="00000500000000000000" pitchFamily="2" charset="0"/>
              </a:rPr>
              <a:t>alternatif</a:t>
            </a:r>
            <a:r>
              <a:rPr lang="en-US" sz="1800" dirty="0">
                <a:latin typeface="Montserrat" panose="00000500000000000000" pitchFamily="2" charset="0"/>
              </a:rPr>
              <a:t> </a:t>
            </a:r>
            <a:r>
              <a:rPr lang="en-US" sz="1800" dirty="0" err="1">
                <a:latin typeface="Montserrat" panose="00000500000000000000" pitchFamily="2" charset="0"/>
              </a:rPr>
              <a:t>dalam</a:t>
            </a:r>
            <a:r>
              <a:rPr lang="en-US" sz="1800" dirty="0">
                <a:latin typeface="Montserrat" panose="00000500000000000000" pitchFamily="2" charset="0"/>
              </a:rPr>
              <a:t> </a:t>
            </a:r>
            <a:r>
              <a:rPr lang="en-US" sz="1800" dirty="0" err="1">
                <a:latin typeface="Montserrat" panose="00000500000000000000" pitchFamily="2" charset="0"/>
              </a:rPr>
              <a:t>eksperimen</a:t>
            </a:r>
            <a:r>
              <a:rPr lang="en-US" sz="1800" dirty="0">
                <a:latin typeface="Montserrat" panose="00000500000000000000" pitchFamily="2" charset="0"/>
              </a:rPr>
              <a:t>. </a:t>
            </a:r>
            <a:r>
              <a:rPr lang="en-US" sz="1800" dirty="0" err="1">
                <a:latin typeface="Montserrat" panose="00000500000000000000" pitchFamily="2" charset="0"/>
              </a:rPr>
              <a:t>Ini</a:t>
            </a:r>
            <a:r>
              <a:rPr lang="en-US" sz="1800" dirty="0">
                <a:latin typeface="Montserrat" panose="00000500000000000000" pitchFamily="2" charset="0"/>
              </a:rPr>
              <a:t> </a:t>
            </a:r>
            <a:r>
              <a:rPr lang="en-US" sz="1800" dirty="0" err="1">
                <a:latin typeface="Montserrat" panose="00000500000000000000" pitchFamily="2" charset="0"/>
              </a:rPr>
              <a:t>melibatkan</a:t>
            </a:r>
            <a:r>
              <a:rPr lang="en-US" sz="1800" dirty="0">
                <a:latin typeface="Montserrat" panose="00000500000000000000" pitchFamily="2" charset="0"/>
              </a:rPr>
              <a:t> </a:t>
            </a:r>
            <a:r>
              <a:rPr lang="en-US" sz="1800" dirty="0" err="1">
                <a:latin typeface="Montserrat" panose="00000500000000000000" pitchFamily="2" charset="0"/>
              </a:rPr>
              <a:t>pencarian</a:t>
            </a:r>
            <a:r>
              <a:rPr lang="en-US" sz="1800" dirty="0">
                <a:latin typeface="Montserrat" panose="00000500000000000000" pitchFamily="2" charset="0"/>
              </a:rPr>
              <a:t> </a:t>
            </a:r>
            <a:r>
              <a:rPr lang="en-US" sz="1800" dirty="0" err="1">
                <a:latin typeface="Montserrat" panose="00000500000000000000" pitchFamily="2" charset="0"/>
              </a:rPr>
              <a:t>solusi</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masalah</a:t>
            </a:r>
            <a:r>
              <a:rPr lang="en-US" sz="1800" dirty="0">
                <a:latin typeface="Montserrat" panose="00000500000000000000" pitchFamily="2" charset="0"/>
              </a:rPr>
              <a:t> </a:t>
            </a:r>
            <a:r>
              <a:rPr lang="en-US" sz="1800" dirty="0" err="1">
                <a:latin typeface="Montserrat" panose="00000500000000000000" pitchFamily="2" charset="0"/>
              </a:rPr>
              <a:t>dunia</a:t>
            </a:r>
            <a:r>
              <a:rPr lang="en-US" sz="1800" dirty="0">
                <a:latin typeface="Montserrat" panose="00000500000000000000" pitchFamily="2" charset="0"/>
              </a:rPr>
              <a:t> </a:t>
            </a:r>
            <a:r>
              <a:rPr lang="en-US" sz="1800" dirty="0" err="1">
                <a:latin typeface="Montserrat" panose="00000500000000000000" pitchFamily="2" charset="0"/>
              </a:rPr>
              <a:t>nyata</a:t>
            </a:r>
            <a:r>
              <a:rPr lang="en-US" sz="1800" dirty="0">
                <a:latin typeface="Montserrat" panose="00000500000000000000" pitchFamily="2" charset="0"/>
              </a:rPr>
              <a:t> yang </a:t>
            </a:r>
            <a:r>
              <a:rPr lang="en-US" sz="1800" dirty="0" err="1">
                <a:latin typeface="Montserrat" panose="00000500000000000000" pitchFamily="2" charset="0"/>
              </a:rPr>
              <a:t>ditangani</a:t>
            </a:r>
            <a:r>
              <a:rPr lang="en-US" sz="1800" dirty="0">
                <a:latin typeface="Montserrat" panose="00000500000000000000" pitchFamily="2" charset="0"/>
              </a:rPr>
              <a:t> </a:t>
            </a:r>
            <a:r>
              <a:rPr lang="en-US" sz="1800" dirty="0" err="1">
                <a:latin typeface="Montserrat" panose="00000500000000000000" pitchFamily="2" charset="0"/>
              </a:rPr>
              <a:t>oleh</a:t>
            </a:r>
            <a:r>
              <a:rPr lang="en-US" sz="1800" dirty="0">
                <a:latin typeface="Montserrat" panose="00000500000000000000" pitchFamily="2" charset="0"/>
              </a:rPr>
              <a:t> </a:t>
            </a:r>
            <a:r>
              <a:rPr lang="en-US" sz="1800" dirty="0" err="1">
                <a:latin typeface="Montserrat" panose="00000500000000000000" pitchFamily="2" charset="0"/>
              </a:rPr>
              <a:t>studi</a:t>
            </a:r>
            <a:r>
              <a:rPr lang="en-US" sz="1800" dirty="0">
                <a:latin typeface="Montserrat" panose="00000500000000000000" pitchFamily="2" charset="0"/>
              </a:rPr>
              <a:t> </a:t>
            </a:r>
            <a:r>
              <a:rPr lang="en-US" sz="1800" dirty="0" err="1">
                <a:latin typeface="Montserrat" panose="00000500000000000000" pitchFamily="2" charset="0"/>
              </a:rPr>
              <a:t>simulasi</a:t>
            </a:r>
            <a:r>
              <a:rPr lang="en-US" sz="1800" dirty="0">
                <a:latin typeface="Montserrat" panose="00000500000000000000" pitchFamily="2" charset="0"/>
              </a:rPr>
              <a:t>. </a:t>
            </a:r>
            <a:r>
              <a:rPr lang="en-US" sz="1800" dirty="0" err="1">
                <a:latin typeface="Montserrat" panose="00000500000000000000" pitchFamily="2" charset="0"/>
              </a:rPr>
              <a:t>Ini</a:t>
            </a:r>
            <a:r>
              <a:rPr lang="en-US" sz="1800" dirty="0">
                <a:latin typeface="Montserrat" panose="00000500000000000000" pitchFamily="2" charset="0"/>
              </a:rPr>
              <a:t> </a:t>
            </a:r>
            <a:r>
              <a:rPr lang="en-US" sz="1800" dirty="0" err="1">
                <a:latin typeface="Montserrat" panose="00000500000000000000" pitchFamily="2" charset="0"/>
              </a:rPr>
              <a:t>mungkin</a:t>
            </a:r>
            <a:r>
              <a:rPr lang="en-US" sz="1800" dirty="0">
                <a:latin typeface="Montserrat" panose="00000500000000000000" pitchFamily="2" charset="0"/>
              </a:rPr>
              <a:t> </a:t>
            </a:r>
            <a:r>
              <a:rPr lang="en-US" sz="1800" dirty="0" err="1">
                <a:latin typeface="Montserrat" panose="00000500000000000000" pitchFamily="2" charset="0"/>
              </a:rPr>
              <a:t>berarti</a:t>
            </a:r>
            <a:r>
              <a:rPr lang="en-US" sz="1800" dirty="0">
                <a:latin typeface="Montserrat" panose="00000500000000000000" pitchFamily="2" charset="0"/>
              </a:rPr>
              <a:t> </a:t>
            </a:r>
            <a:r>
              <a:rPr lang="en-US" sz="1800" dirty="0" err="1">
                <a:latin typeface="Montserrat" panose="00000500000000000000" pitchFamily="2" charset="0"/>
              </a:rPr>
              <a:t>menemukan</a:t>
            </a:r>
            <a:r>
              <a:rPr lang="en-US" sz="1800" dirty="0">
                <a:latin typeface="Montserrat" panose="00000500000000000000" pitchFamily="2" charset="0"/>
              </a:rPr>
              <a:t> </a:t>
            </a:r>
            <a:r>
              <a:rPr lang="en-US" sz="1800" dirty="0" err="1">
                <a:latin typeface="Montserrat" panose="00000500000000000000" pitchFamily="2" charset="0"/>
              </a:rPr>
              <a:t>skenario</a:t>
            </a:r>
            <a:r>
              <a:rPr lang="en-US" sz="1800" dirty="0">
                <a:latin typeface="Montserrat" panose="00000500000000000000" pitchFamily="2" charset="0"/>
              </a:rPr>
              <a:t> </a:t>
            </a:r>
            <a:r>
              <a:rPr lang="en-US" sz="1800" dirty="0" err="1">
                <a:latin typeface="Montserrat" panose="00000500000000000000" pitchFamily="2" charset="0"/>
              </a:rPr>
              <a:t>terbaik</a:t>
            </a:r>
            <a:r>
              <a:rPr lang="en-US" sz="1800" dirty="0">
                <a:latin typeface="Montserrat" panose="00000500000000000000" pitchFamily="2" charset="0"/>
              </a:rPr>
              <a:t> </a:t>
            </a:r>
            <a:r>
              <a:rPr lang="en-US" sz="1800" dirty="0" err="1">
                <a:latin typeface="Montserrat" panose="00000500000000000000" pitchFamily="2" charset="0"/>
              </a:rPr>
              <a:t>atau</a:t>
            </a:r>
            <a:r>
              <a:rPr lang="en-US" sz="1800" dirty="0">
                <a:latin typeface="Montserrat" panose="00000500000000000000" pitchFamily="2" charset="0"/>
              </a:rPr>
              <a:t> </a:t>
            </a:r>
            <a:r>
              <a:rPr lang="en-US" sz="1800" dirty="0" err="1">
                <a:latin typeface="Montserrat" panose="00000500000000000000" pitchFamily="2" charset="0"/>
              </a:rPr>
              <a:t>hanya</a:t>
            </a:r>
            <a:r>
              <a:rPr lang="en-US" sz="1800" dirty="0">
                <a:latin typeface="Montserrat" panose="00000500000000000000" pitchFamily="2" charset="0"/>
              </a:rPr>
              <a:t> </a:t>
            </a:r>
            <a:r>
              <a:rPr lang="en-US" sz="1800" dirty="0" err="1">
                <a:latin typeface="Montserrat" panose="00000500000000000000" pitchFamily="2" charset="0"/>
              </a:rPr>
              <a:t>satu</a:t>
            </a:r>
            <a:r>
              <a:rPr lang="en-US" sz="1800" dirty="0">
                <a:latin typeface="Montserrat" panose="00000500000000000000" pitchFamily="2" charset="0"/>
              </a:rPr>
              <a:t> yang </a:t>
            </a:r>
            <a:r>
              <a:rPr lang="en-US" sz="1800" dirty="0" err="1">
                <a:latin typeface="Montserrat" panose="00000500000000000000" pitchFamily="2" charset="0"/>
              </a:rPr>
              <a:t>memuaskan</a:t>
            </a:r>
            <a:r>
              <a:rPr lang="en-US" sz="1800" dirty="0">
                <a:latin typeface="Montserrat" panose="00000500000000000000" pitchFamily="2" charset="0"/>
              </a:rPr>
              <a:t> </a:t>
            </a:r>
            <a:r>
              <a:rPr lang="en-US" sz="1800" dirty="0" err="1">
                <a:latin typeface="Montserrat" panose="00000500000000000000" pitchFamily="2" charset="0"/>
              </a:rPr>
              <a:t>kebutuhan</a:t>
            </a:r>
            <a:r>
              <a:rPr lang="en-US" sz="1800" dirty="0">
                <a:latin typeface="Montserrat" panose="00000500000000000000" pitchFamily="2" charset="0"/>
              </a:rPr>
              <a:t> </a:t>
            </a:r>
            <a:r>
              <a:rPr lang="en-US" sz="1800" dirty="0" err="1">
                <a:latin typeface="Montserrat" panose="00000500000000000000" pitchFamily="2" charset="0"/>
              </a:rPr>
              <a:t>klien</a:t>
            </a:r>
            <a:r>
              <a:rPr lang="en-US" sz="1800" dirty="0">
                <a:latin typeface="Montserrat" panose="00000500000000000000" pitchFamily="2" charset="0"/>
              </a:rPr>
              <a:t>. </a:t>
            </a:r>
            <a:r>
              <a:rPr lang="en-US" sz="1800" dirty="0" err="1">
                <a:latin typeface="Montserrat" panose="00000500000000000000" pitchFamily="2" charset="0"/>
              </a:rPr>
              <a:t>Dalam</a:t>
            </a:r>
            <a:r>
              <a:rPr lang="en-US" sz="1800" dirty="0">
                <a:latin typeface="Montserrat" panose="00000500000000000000" pitchFamily="2" charset="0"/>
              </a:rPr>
              <a:t> </a:t>
            </a:r>
            <a:r>
              <a:rPr lang="en-US" sz="1800" dirty="0" err="1">
                <a:latin typeface="Montserrat" panose="00000500000000000000" pitchFamily="2" charset="0"/>
              </a:rPr>
              <a:t>beberapa</a:t>
            </a:r>
            <a:r>
              <a:rPr lang="en-US" sz="1800" dirty="0">
                <a:latin typeface="Montserrat" panose="00000500000000000000" pitchFamily="2" charset="0"/>
              </a:rPr>
              <a:t> </a:t>
            </a:r>
            <a:r>
              <a:rPr lang="en-US" sz="1800" dirty="0" err="1">
                <a:latin typeface="Montserrat" panose="00000500000000000000" pitchFamily="2" charset="0"/>
              </a:rPr>
              <a:t>kesempatan</a:t>
            </a:r>
            <a:r>
              <a:rPr lang="en-US" sz="1800" dirty="0">
                <a:latin typeface="Montserrat" panose="00000500000000000000" pitchFamily="2" charset="0"/>
              </a:rPr>
              <a:t>, </a:t>
            </a:r>
            <a:r>
              <a:rPr lang="en-US" sz="1800" dirty="0" err="1">
                <a:latin typeface="Montserrat" panose="00000500000000000000" pitchFamily="2" charset="0"/>
              </a:rPr>
              <a:t>itu</a:t>
            </a:r>
            <a:r>
              <a:rPr lang="en-US" sz="1800" dirty="0">
                <a:latin typeface="Montserrat" panose="00000500000000000000" pitchFamily="2" charset="0"/>
              </a:rPr>
              <a:t> </a:t>
            </a:r>
            <a:r>
              <a:rPr lang="en-US" sz="1800" dirty="0" err="1">
                <a:latin typeface="Montserrat" panose="00000500000000000000" pitchFamily="2" charset="0"/>
              </a:rPr>
              <a:t>mungkin</a:t>
            </a:r>
            <a:r>
              <a:rPr lang="en-US" sz="1800" dirty="0">
                <a:latin typeface="Montserrat" panose="00000500000000000000" pitchFamily="2" charset="0"/>
              </a:rPr>
              <a:t> </a:t>
            </a:r>
            <a:r>
              <a:rPr lang="en-US" sz="1800" dirty="0" err="1">
                <a:latin typeface="Montserrat" panose="00000500000000000000" pitchFamily="2" charset="0"/>
              </a:rPr>
              <a:t>tidak</a:t>
            </a:r>
            <a:r>
              <a:rPr lang="en-US" sz="1800" dirty="0">
                <a:latin typeface="Montserrat" panose="00000500000000000000" pitchFamily="2" charset="0"/>
              </a:rPr>
              <a:t>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dari</a:t>
            </a:r>
            <a:r>
              <a:rPr lang="en-US" sz="1800" dirty="0">
                <a:latin typeface="Montserrat" panose="00000500000000000000" pitchFamily="2" charset="0"/>
              </a:rPr>
              <a:t> </a:t>
            </a:r>
            <a:r>
              <a:rPr lang="en-US" sz="1800" dirty="0" err="1">
                <a:latin typeface="Montserrat" panose="00000500000000000000" pitchFamily="2" charset="0"/>
              </a:rPr>
              <a:t>mengembangkan</a:t>
            </a:r>
            <a:r>
              <a:rPr lang="en-US" sz="1800" dirty="0">
                <a:latin typeface="Montserrat" panose="00000500000000000000" pitchFamily="2" charset="0"/>
              </a:rPr>
              <a:t> </a:t>
            </a:r>
            <a:r>
              <a:rPr lang="en-US" sz="1800" dirty="0" err="1">
                <a:latin typeface="Montserrat" panose="00000500000000000000" pitchFamily="2" charset="0"/>
              </a:rPr>
              <a:t>pemahaman</a:t>
            </a:r>
            <a:r>
              <a:rPr lang="en-US" sz="1800" dirty="0">
                <a:latin typeface="Montserrat" panose="00000500000000000000" pitchFamily="2" charset="0"/>
              </a:rPr>
              <a:t> yang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baik</a:t>
            </a:r>
            <a:r>
              <a:rPr lang="en-US" sz="1800" dirty="0">
                <a:latin typeface="Montserrat" panose="00000500000000000000" pitchFamily="2" charset="0"/>
              </a:rPr>
              <a:t> </a:t>
            </a:r>
            <a:r>
              <a:rPr lang="en-US" sz="1800" dirty="0" err="1">
                <a:latin typeface="Montserrat" panose="00000500000000000000" pitchFamily="2" charset="0"/>
              </a:rPr>
              <a:t>tentang</a:t>
            </a:r>
            <a:r>
              <a:rPr lang="en-US" sz="1800" dirty="0">
                <a:latin typeface="Montserrat" panose="00000500000000000000" pitchFamily="2" charset="0"/>
              </a:rPr>
              <a:t> </a:t>
            </a:r>
            <a:r>
              <a:rPr lang="en-US" sz="1800" dirty="0" err="1">
                <a:latin typeface="Montserrat" panose="00000500000000000000" pitchFamily="2" charset="0"/>
              </a:rPr>
              <a:t>sistem</a:t>
            </a:r>
            <a:r>
              <a:rPr lang="en-US" sz="1800" dirty="0">
                <a:latin typeface="Montserrat" panose="00000500000000000000" pitchFamily="2" charset="0"/>
              </a:rPr>
              <a:t> yang </a:t>
            </a:r>
            <a:r>
              <a:rPr lang="en-US" sz="1800" dirty="0" err="1">
                <a:latin typeface="Montserrat" panose="00000500000000000000" pitchFamily="2" charset="0"/>
              </a:rPr>
              <a:t>sebenarnya</a:t>
            </a:r>
            <a:r>
              <a:rPr lang="en-US" sz="1800" dirty="0">
                <a:latin typeface="Montserrat" panose="00000500000000000000" pitchFamily="2" charset="0"/>
              </a:rPr>
              <a:t>.</a:t>
            </a:r>
          </a:p>
          <a:p>
            <a:pPr marL="0" lvl="0" indent="0" algn="just">
              <a:lnSpc>
                <a:spcPct val="150000"/>
              </a:lnSpc>
              <a:buNone/>
            </a:pPr>
            <a:r>
              <a:rPr lang="en-US" sz="1800" dirty="0">
                <a:latin typeface="Montserrat" panose="00000500000000000000" pitchFamily="2" charset="0"/>
              </a:rPr>
              <a:t>	</a:t>
            </a:r>
            <a:r>
              <a:rPr lang="id-ID" sz="1800" dirty="0">
                <a:latin typeface="Montserrat" panose="00000500000000000000" pitchFamily="2" charset="0"/>
              </a:rPr>
              <a:t>Tujuan bab ini adalah untuk membahas prosedur untuk mencari ruang solusi dan sarana di mana skenario alternatif dapat dibandingkan. Bab ini dimulai dengan menggambarkan sifat percobaan simulasi. Ini dijelaskan dalam hal cara simulasi dijalankan dan sarana yang digunakan skenario untuk eksperimen diidentifikasikan. </a:t>
            </a:r>
            <a:endParaRPr lang="en-US" sz="1800" dirty="0">
              <a:latin typeface="Montserrat" panose="00000500000000000000" pitchFamily="2" charset="0"/>
            </a:endParaRPr>
          </a:p>
        </p:txBody>
      </p:sp>
      <p:sp>
        <p:nvSpPr>
          <p:cNvPr id="7" name="Title 6"/>
          <p:cNvSpPr>
            <a:spLocks noGrp="1"/>
          </p:cNvSpPr>
          <p:nvPr>
            <p:ph type="title"/>
          </p:nvPr>
        </p:nvSpPr>
        <p:spPr>
          <a:xfrm>
            <a:off x="952500" y="838200"/>
            <a:ext cx="10515600" cy="736600"/>
          </a:xfrm>
        </p:spPr>
        <p:txBody>
          <a:bodyPr>
            <a:normAutofit/>
          </a:bodyPr>
          <a:lstStyle/>
          <a:p>
            <a:r>
              <a:rPr lang="en-US" sz="2400" b="1" dirty="0">
                <a:solidFill>
                  <a:schemeClr val="tx1">
                    <a:lumMod val="75000"/>
                    <a:lumOff val="25000"/>
                  </a:schemeClr>
                </a:solidFill>
                <a:latin typeface="Montserrat" panose="00000500000000000000" pitchFamily="2" charset="0"/>
              </a:rPr>
              <a:t>INTRODUCTION</a:t>
            </a:r>
          </a:p>
        </p:txBody>
      </p:sp>
    </p:spTree>
    <p:extLst>
      <p:ext uri="{BB962C8B-B14F-4D97-AF65-F5344CB8AC3E}">
        <p14:creationId xmlns:p14="http://schemas.microsoft.com/office/powerpoint/2010/main" val="3415577816"/>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EKSPERIMEN PENCARIAN (SEARCH EXPERIMENTATION)</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marL="0" indent="0" algn="just">
              <a:lnSpc>
                <a:spcPct val="150000"/>
              </a:lnSpc>
              <a:buSzPct val="100000"/>
              <a:buNone/>
            </a:pPr>
            <a:r>
              <a:rPr lang="en-US" sz="1600" dirty="0">
                <a:latin typeface="Montserrat" panose="00000500000000000000" pitchFamily="2" charset="0"/>
              </a:rPr>
              <a:t>	</a:t>
            </a:r>
            <a:r>
              <a:rPr lang="en-US" sz="1600" dirty="0" err="1">
                <a:latin typeface="Montserrat" panose="00000500000000000000" pitchFamily="2" charset="0"/>
              </a:rPr>
              <a:t>Karena</a:t>
            </a:r>
            <a:r>
              <a:rPr lang="en-US" sz="1600" dirty="0">
                <a:latin typeface="Montserrat" panose="00000500000000000000" pitchFamily="2" charset="0"/>
              </a:rPr>
              <a:t> </a:t>
            </a:r>
            <a:r>
              <a:rPr lang="en-US" sz="1600" dirty="0" err="1">
                <a:latin typeface="Montserrat" panose="00000500000000000000" pitchFamily="2" charset="0"/>
              </a:rPr>
              <a:t>ada</a:t>
            </a:r>
            <a:r>
              <a:rPr lang="en-US" sz="1600" dirty="0">
                <a:latin typeface="Montserrat" panose="00000500000000000000" pitchFamily="2" charset="0"/>
              </a:rPr>
              <a:t> </a:t>
            </a:r>
            <a:r>
              <a:rPr lang="en-US" sz="1600" dirty="0" err="1">
                <a:latin typeface="Montserrat" panose="00000500000000000000" pitchFamily="2" charset="0"/>
              </a:rPr>
              <a:t>potensi</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memiliki</a:t>
            </a:r>
            <a:r>
              <a:rPr lang="en-US" sz="1600" dirty="0">
                <a:latin typeface="Montserrat" panose="00000500000000000000" pitchFamily="2" charset="0"/>
              </a:rPr>
              <a:t> </a:t>
            </a:r>
            <a:r>
              <a:rPr lang="en-US" sz="1600" dirty="0" err="1">
                <a:latin typeface="Montserrat" panose="00000500000000000000" pitchFamily="2" charset="0"/>
              </a:rPr>
              <a:t>banyak</a:t>
            </a:r>
            <a:r>
              <a:rPr lang="en-US" sz="1600" dirty="0">
                <a:latin typeface="Montserrat" panose="00000500000000000000" pitchFamily="2" charset="0"/>
              </a:rPr>
              <a:t> </a:t>
            </a:r>
            <a:r>
              <a:rPr lang="en-US" sz="1600" dirty="0" err="1">
                <a:latin typeface="Montserrat" panose="00000500000000000000" pitchFamily="2" charset="0"/>
              </a:rPr>
              <a:t>skenario</a:t>
            </a:r>
            <a:r>
              <a:rPr lang="en-US" sz="1600" dirty="0">
                <a:latin typeface="Montserrat" panose="00000500000000000000" pitchFamily="2" charset="0"/>
              </a:rPr>
              <a:t> (</a:t>
            </a:r>
            <a:r>
              <a:rPr lang="en-US" sz="1600" dirty="0" err="1">
                <a:latin typeface="Montserrat" panose="00000500000000000000" pitchFamily="2" charset="0"/>
              </a:rPr>
              <a:t>kombinasi</a:t>
            </a:r>
            <a:r>
              <a:rPr lang="en-US" sz="1600" dirty="0">
                <a:latin typeface="Montserrat" panose="00000500000000000000" pitchFamily="2" charset="0"/>
              </a:rPr>
              <a:t> </a:t>
            </a:r>
            <a:r>
              <a:rPr lang="en-US" sz="1600" dirty="0" err="1">
                <a:latin typeface="Montserrat" panose="00000500000000000000" pitchFamily="2" charset="0"/>
              </a:rPr>
              <a:t>faktor</a:t>
            </a:r>
            <a:r>
              <a:rPr lang="en-US" sz="1600" dirty="0">
                <a:latin typeface="Montserrat" panose="00000500000000000000" pitchFamily="2" charset="0"/>
              </a:rPr>
              <a:t> / level) </a:t>
            </a:r>
            <a:r>
              <a:rPr lang="en-US" sz="1600" dirty="0" err="1">
                <a:latin typeface="Montserrat" panose="00000500000000000000" pitchFamily="2" charset="0"/>
              </a:rPr>
              <a:t>dalam</a:t>
            </a:r>
            <a:r>
              <a:rPr lang="en-US" sz="1600" dirty="0">
                <a:latin typeface="Montserrat" panose="00000500000000000000" pitchFamily="2" charset="0"/>
              </a:rPr>
              <a:t> </a:t>
            </a:r>
            <a:r>
              <a:rPr lang="en-US" sz="1600" dirty="0" err="1">
                <a:latin typeface="Montserrat" panose="00000500000000000000" pitchFamily="2" charset="0"/>
              </a:rPr>
              <a:t>percobaan</a:t>
            </a:r>
            <a:r>
              <a:rPr lang="en-US" sz="1600" dirty="0">
                <a:latin typeface="Montserrat" panose="00000500000000000000" pitchFamily="2" charset="0"/>
              </a:rPr>
              <a:t> </a:t>
            </a:r>
            <a:r>
              <a:rPr lang="en-US" sz="1600" dirty="0" err="1">
                <a:latin typeface="Montserrat" panose="00000500000000000000" pitchFamily="2" charset="0"/>
              </a:rPr>
              <a:t>pencarian</a:t>
            </a:r>
            <a:r>
              <a:rPr lang="en-US" sz="1600" dirty="0">
                <a:latin typeface="Montserrat" panose="00000500000000000000" pitchFamily="2" charset="0"/>
              </a:rPr>
              <a:t>, </a:t>
            </a:r>
            <a:r>
              <a:rPr lang="en-US" sz="1600" dirty="0" err="1">
                <a:latin typeface="Montserrat" panose="00000500000000000000" pitchFamily="2" charset="0"/>
              </a:rPr>
              <a:t>Akibatnya</a:t>
            </a:r>
            <a:r>
              <a:rPr lang="en-US" sz="1600" dirty="0">
                <a:latin typeface="Montserrat" panose="00000500000000000000" pitchFamily="2" charset="0"/>
              </a:rPr>
              <a:t>, </a:t>
            </a:r>
            <a:r>
              <a:rPr lang="en-US" sz="1600" dirty="0" err="1">
                <a:latin typeface="Montserrat" panose="00000500000000000000" pitchFamily="2" charset="0"/>
              </a:rPr>
              <a:t>metode</a:t>
            </a:r>
            <a:r>
              <a:rPr lang="en-US" sz="1600" dirty="0">
                <a:latin typeface="Montserrat" panose="00000500000000000000" pitchFamily="2" charset="0"/>
              </a:rPr>
              <a:t> </a:t>
            </a:r>
            <a:r>
              <a:rPr lang="en-US" sz="1600" dirty="0" err="1">
                <a:latin typeface="Montserrat" panose="00000500000000000000" pitchFamily="2" charset="0"/>
              </a:rPr>
              <a:t>perlu</a:t>
            </a:r>
            <a:r>
              <a:rPr lang="en-US" sz="1600" dirty="0">
                <a:latin typeface="Montserrat" panose="00000500000000000000" pitchFamily="2" charset="0"/>
              </a:rPr>
              <a:t> </a:t>
            </a:r>
            <a:r>
              <a:rPr lang="en-US" sz="1600" dirty="0" err="1">
                <a:latin typeface="Montserrat" panose="00000500000000000000" pitchFamily="2" charset="0"/>
              </a:rPr>
              <a:t>ditemukan</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meningkatkan</a:t>
            </a:r>
            <a:r>
              <a:rPr lang="en-US" sz="1600" dirty="0">
                <a:latin typeface="Montserrat" panose="00000500000000000000" pitchFamily="2" charset="0"/>
              </a:rPr>
              <a:t> </a:t>
            </a:r>
            <a:r>
              <a:rPr lang="en-US" sz="1600" dirty="0" err="1">
                <a:latin typeface="Montserrat" panose="00000500000000000000" pitchFamily="2" charset="0"/>
              </a:rPr>
              <a:t>efisiensi</a:t>
            </a:r>
            <a:r>
              <a:rPr lang="en-US" sz="1600" dirty="0">
                <a:latin typeface="Montserrat" panose="00000500000000000000" pitchFamily="2" charset="0"/>
              </a:rPr>
              <a:t> proses </a:t>
            </a:r>
            <a:r>
              <a:rPr lang="en-US" sz="1600" dirty="0" err="1">
                <a:latin typeface="Montserrat" panose="00000500000000000000" pitchFamily="2" charset="0"/>
              </a:rPr>
              <a:t>eksperimen</a:t>
            </a:r>
            <a:r>
              <a:rPr lang="en-US" sz="1600" dirty="0">
                <a:latin typeface="Montserrat" panose="00000500000000000000" pitchFamily="2" charset="0"/>
              </a:rPr>
              <a:t>. </a:t>
            </a:r>
            <a:r>
              <a:rPr lang="en-US" sz="1600" dirty="0" err="1">
                <a:latin typeface="Montserrat" panose="00000500000000000000" pitchFamily="2" charset="0"/>
              </a:rPr>
              <a:t>Secara</a:t>
            </a:r>
            <a:r>
              <a:rPr lang="en-US" sz="1600" dirty="0">
                <a:latin typeface="Montserrat" panose="00000500000000000000" pitchFamily="2" charset="0"/>
              </a:rPr>
              <a:t> </a:t>
            </a:r>
            <a:r>
              <a:rPr lang="en-US" sz="1600" dirty="0" err="1">
                <a:latin typeface="Montserrat" panose="00000500000000000000" pitchFamily="2" charset="0"/>
              </a:rPr>
              <a:t>umum</a:t>
            </a:r>
            <a:r>
              <a:rPr lang="en-US" sz="1600" dirty="0">
                <a:latin typeface="Montserrat" panose="00000500000000000000" pitchFamily="2" charset="0"/>
              </a:rPr>
              <a:t> </a:t>
            </a:r>
            <a:r>
              <a:rPr lang="en-US" sz="1600" dirty="0" err="1">
                <a:latin typeface="Montserrat" panose="00000500000000000000" pitchFamily="2" charset="0"/>
              </a:rPr>
              <a:t>ada</a:t>
            </a:r>
            <a:r>
              <a:rPr lang="en-US" sz="1600" dirty="0">
                <a:latin typeface="Montserrat" panose="00000500000000000000" pitchFamily="2" charset="0"/>
              </a:rPr>
              <a:t> </a:t>
            </a:r>
            <a:r>
              <a:rPr lang="en-US" sz="1600" dirty="0" err="1">
                <a:latin typeface="Montserrat" panose="00000500000000000000" pitchFamily="2" charset="0"/>
              </a:rPr>
              <a:t>tiga</a:t>
            </a:r>
            <a:r>
              <a:rPr lang="en-US" sz="1600" dirty="0">
                <a:latin typeface="Montserrat" panose="00000500000000000000" pitchFamily="2" charset="0"/>
              </a:rPr>
              <a:t> </a:t>
            </a:r>
            <a:r>
              <a:rPr lang="en-US" sz="1600" dirty="0" err="1">
                <a:latin typeface="Montserrat" panose="00000500000000000000" pitchFamily="2" charset="0"/>
              </a:rPr>
              <a:t>pendekatan</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mencapai</a:t>
            </a:r>
            <a:r>
              <a:rPr lang="en-US" sz="1600" dirty="0">
                <a:latin typeface="Montserrat" panose="00000500000000000000" pitchFamily="2" charset="0"/>
              </a:rPr>
              <a:t> </a:t>
            </a:r>
            <a:r>
              <a:rPr lang="en-US" sz="1600" dirty="0" err="1">
                <a:latin typeface="Montserrat" panose="00000500000000000000" pitchFamily="2" charset="0"/>
              </a:rPr>
              <a:t>ini</a:t>
            </a:r>
            <a:r>
              <a:rPr lang="en-US" sz="1600" dirty="0">
                <a:latin typeface="Montserrat" panose="00000500000000000000" pitchFamily="2" charset="0"/>
              </a:rPr>
              <a:t> :</a:t>
            </a:r>
          </a:p>
          <a:p>
            <a:pPr algn="just">
              <a:lnSpc>
                <a:spcPct val="150000"/>
              </a:lnSpc>
              <a:buSzPct val="100000"/>
              <a:buBlip>
                <a:blip r:embed="rId3"/>
              </a:buBlip>
            </a:pPr>
            <a:r>
              <a:rPr lang="en-US" sz="1600" dirty="0" err="1">
                <a:latin typeface="Montserrat" panose="00000500000000000000" pitchFamily="2" charset="0"/>
              </a:rPr>
              <a:t>Desain</a:t>
            </a:r>
            <a:r>
              <a:rPr lang="en-US" sz="1600" dirty="0">
                <a:latin typeface="Montserrat" panose="00000500000000000000" pitchFamily="2" charset="0"/>
              </a:rPr>
              <a:t> </a:t>
            </a:r>
            <a:r>
              <a:rPr lang="en-US" sz="1600" dirty="0" err="1">
                <a:latin typeface="Montserrat" panose="00000500000000000000" pitchFamily="2" charset="0"/>
              </a:rPr>
              <a:t>Eksperimental</a:t>
            </a:r>
            <a:r>
              <a:rPr lang="en-US" sz="1600" dirty="0">
                <a:latin typeface="Montserrat" panose="00000500000000000000" pitchFamily="2" charset="0"/>
              </a:rPr>
              <a:t>: </a:t>
            </a:r>
            <a:r>
              <a:rPr lang="en-US" sz="1600" dirty="0" err="1">
                <a:latin typeface="Montserrat" panose="00000500000000000000" pitchFamily="2" charset="0"/>
              </a:rPr>
              <a:t>identifikasi</a:t>
            </a:r>
            <a:r>
              <a:rPr lang="en-US" sz="1600" dirty="0">
                <a:latin typeface="Montserrat" panose="00000500000000000000" pitchFamily="2" charset="0"/>
              </a:rPr>
              <a:t> </a:t>
            </a:r>
            <a:r>
              <a:rPr lang="en-US" sz="1600" dirty="0" err="1">
                <a:latin typeface="Montserrat" panose="00000500000000000000" pitchFamily="2" charset="0"/>
              </a:rPr>
              <a:t>faktor</a:t>
            </a:r>
            <a:r>
              <a:rPr lang="en-US" sz="1600" dirty="0">
                <a:latin typeface="Montserrat" panose="00000500000000000000" pitchFamily="2" charset="0"/>
              </a:rPr>
              <a:t> </a:t>
            </a:r>
            <a:r>
              <a:rPr lang="en-US" sz="1600" dirty="0" err="1">
                <a:latin typeface="Montserrat" panose="00000500000000000000" pitchFamily="2" charset="0"/>
              </a:rPr>
              <a:t>eksperimental</a:t>
            </a:r>
            <a:r>
              <a:rPr lang="en-US" sz="1600" dirty="0">
                <a:latin typeface="Montserrat" panose="00000500000000000000" pitchFamily="2" charset="0"/>
              </a:rPr>
              <a:t> yang </a:t>
            </a:r>
            <a:r>
              <a:rPr lang="en-US" sz="1600" dirty="0" err="1">
                <a:latin typeface="Montserrat" panose="00000500000000000000" pitchFamily="2" charset="0"/>
              </a:rPr>
              <a:t>kemungkinan</a:t>
            </a:r>
            <a:r>
              <a:rPr lang="en-US" sz="1600" dirty="0">
                <a:latin typeface="Montserrat" panose="00000500000000000000" pitchFamily="2" charset="0"/>
              </a:rPr>
              <a:t> </a:t>
            </a:r>
            <a:r>
              <a:rPr lang="en-US" sz="1600" dirty="0" err="1">
                <a:latin typeface="Montserrat" panose="00000500000000000000" pitchFamily="2" charset="0"/>
              </a:rPr>
              <a:t>besar</a:t>
            </a:r>
            <a:r>
              <a:rPr lang="en-US" sz="1600" dirty="0">
                <a:latin typeface="Montserrat" panose="00000500000000000000" pitchFamily="2" charset="0"/>
              </a:rPr>
              <a:t> </a:t>
            </a:r>
            <a:r>
              <a:rPr lang="en-US" sz="1600" dirty="0" err="1">
                <a:latin typeface="Montserrat" panose="00000500000000000000" pitchFamily="2" charset="0"/>
              </a:rPr>
              <a:t>mengarah</a:t>
            </a:r>
            <a:r>
              <a:rPr lang="en-US" sz="1600" dirty="0">
                <a:latin typeface="Montserrat" panose="00000500000000000000" pitchFamily="2" charset="0"/>
              </a:rPr>
              <a:t> </a:t>
            </a:r>
            <a:r>
              <a:rPr lang="en-US" sz="1600" dirty="0" err="1">
                <a:latin typeface="Montserrat" panose="00000500000000000000" pitchFamily="2" charset="0"/>
              </a:rPr>
              <a:t>pada</a:t>
            </a:r>
            <a:r>
              <a:rPr lang="en-US" sz="1600" dirty="0">
                <a:latin typeface="Montserrat" panose="00000500000000000000" pitchFamily="2" charset="0"/>
              </a:rPr>
              <a:t> </a:t>
            </a:r>
            <a:r>
              <a:rPr lang="en-US" sz="1600" dirty="0" err="1">
                <a:latin typeface="Montserrat" panose="00000500000000000000" pitchFamily="2" charset="0"/>
              </a:rPr>
              <a:t>perbaikan</a:t>
            </a:r>
            <a:r>
              <a:rPr lang="en-US" sz="1600" dirty="0">
                <a:latin typeface="Montserrat" panose="00000500000000000000" pitchFamily="2" charset="0"/>
              </a:rPr>
              <a:t> yang </a:t>
            </a:r>
            <a:r>
              <a:rPr lang="en-US" sz="1600" dirty="0" err="1">
                <a:latin typeface="Montserrat" panose="00000500000000000000" pitchFamily="2" charset="0"/>
              </a:rPr>
              <a:t>signifikan</a:t>
            </a:r>
            <a:r>
              <a:rPr lang="en-US" sz="1600" dirty="0">
                <a:latin typeface="Montserrat" panose="00000500000000000000" pitchFamily="2" charset="0"/>
              </a:rPr>
              <a:t>, </a:t>
            </a:r>
            <a:r>
              <a:rPr lang="en-US" sz="1600" dirty="0" err="1">
                <a:latin typeface="Montserrat" panose="00000500000000000000" pitchFamily="2" charset="0"/>
              </a:rPr>
              <a:t>sehingga</a:t>
            </a:r>
            <a:r>
              <a:rPr lang="en-US" sz="1600" dirty="0">
                <a:latin typeface="Montserrat" panose="00000500000000000000" pitchFamily="2" charset="0"/>
              </a:rPr>
              <a:t> </a:t>
            </a:r>
            <a:r>
              <a:rPr lang="en-US" sz="1600" dirty="0" err="1">
                <a:latin typeface="Montserrat" panose="00000500000000000000" pitchFamily="2" charset="0"/>
              </a:rPr>
              <a:t>mengurangi</a:t>
            </a:r>
            <a:r>
              <a:rPr lang="en-US" sz="1600" dirty="0">
                <a:latin typeface="Montserrat" panose="00000500000000000000" pitchFamily="2" charset="0"/>
              </a:rPr>
              <a:t> </a:t>
            </a:r>
            <a:r>
              <a:rPr lang="en-US" sz="1600" dirty="0" err="1">
                <a:latin typeface="Montserrat" panose="00000500000000000000" pitchFamily="2" charset="0"/>
              </a:rPr>
              <a:t>kombinasi</a:t>
            </a:r>
            <a:r>
              <a:rPr lang="en-US" sz="1600" dirty="0">
                <a:latin typeface="Montserrat" panose="00000500000000000000" pitchFamily="2" charset="0"/>
              </a:rPr>
              <a:t> </a:t>
            </a:r>
            <a:r>
              <a:rPr lang="en-US" sz="1600" dirty="0" err="1">
                <a:latin typeface="Montserrat" panose="00000500000000000000" pitchFamily="2" charset="0"/>
              </a:rPr>
              <a:t>faktor</a:t>
            </a:r>
            <a:r>
              <a:rPr lang="en-US" sz="1600" dirty="0">
                <a:latin typeface="Montserrat" panose="00000500000000000000" pitchFamily="2" charset="0"/>
              </a:rPr>
              <a:t> / </a:t>
            </a:r>
            <a:r>
              <a:rPr lang="en-US" sz="1600" dirty="0" err="1">
                <a:latin typeface="Montserrat" panose="00000500000000000000" pitchFamily="2" charset="0"/>
              </a:rPr>
              <a:t>tingkat</a:t>
            </a:r>
            <a:r>
              <a:rPr lang="en-US" sz="1600" dirty="0">
                <a:latin typeface="Montserrat" panose="00000500000000000000" pitchFamily="2" charset="0"/>
              </a:rPr>
              <a:t> total yang </a:t>
            </a:r>
            <a:r>
              <a:rPr lang="en-US" sz="1600" dirty="0" err="1">
                <a:latin typeface="Montserrat" panose="00000500000000000000" pitchFamily="2" charset="0"/>
              </a:rPr>
              <a:t>akan</a:t>
            </a:r>
            <a:r>
              <a:rPr lang="en-US" sz="1600" dirty="0">
                <a:latin typeface="Montserrat" panose="00000500000000000000" pitchFamily="2" charset="0"/>
              </a:rPr>
              <a:t> </a:t>
            </a:r>
            <a:r>
              <a:rPr lang="en-US" sz="1600" dirty="0" err="1">
                <a:latin typeface="Montserrat" panose="00000500000000000000" pitchFamily="2" charset="0"/>
              </a:rPr>
              <a:t>dianalisis</a:t>
            </a:r>
            <a:endParaRPr lang="en-US" sz="1600" dirty="0">
              <a:latin typeface="Montserrat" panose="00000500000000000000" pitchFamily="2" charset="0"/>
            </a:endParaRPr>
          </a:p>
          <a:p>
            <a:pPr algn="just">
              <a:lnSpc>
                <a:spcPct val="150000"/>
              </a:lnSpc>
              <a:buSzPct val="100000"/>
              <a:buBlip>
                <a:blip r:embed="rId3"/>
              </a:buBlip>
            </a:pPr>
            <a:r>
              <a:rPr lang="en-US" sz="1600" dirty="0" err="1">
                <a:latin typeface="Montserrat" panose="00000500000000000000" pitchFamily="2" charset="0"/>
              </a:rPr>
              <a:t>Metamodels</a:t>
            </a:r>
            <a:r>
              <a:rPr lang="en-US" sz="1600" dirty="0">
                <a:latin typeface="Montserrat" panose="00000500000000000000" pitchFamily="2" charset="0"/>
              </a:rPr>
              <a:t>: </a:t>
            </a:r>
            <a:r>
              <a:rPr lang="en-US" sz="1600" dirty="0" err="1">
                <a:latin typeface="Montserrat" panose="00000500000000000000" pitchFamily="2" charset="0"/>
              </a:rPr>
              <a:t>menyetel</a:t>
            </a:r>
            <a:r>
              <a:rPr lang="en-US" sz="1600" dirty="0">
                <a:latin typeface="Montserrat" panose="00000500000000000000" pitchFamily="2" charset="0"/>
              </a:rPr>
              <a:t> model </a:t>
            </a:r>
            <a:r>
              <a:rPr lang="en-US" sz="1600" dirty="0" err="1">
                <a:latin typeface="Montserrat" panose="00000500000000000000" pitchFamily="2" charset="0"/>
              </a:rPr>
              <a:t>ke</a:t>
            </a:r>
            <a:r>
              <a:rPr lang="en-US" sz="1600" dirty="0">
                <a:latin typeface="Montserrat" panose="00000500000000000000" pitchFamily="2" charset="0"/>
              </a:rPr>
              <a:t> output </a:t>
            </a:r>
            <a:r>
              <a:rPr lang="en-US" sz="1600" dirty="0" err="1">
                <a:latin typeface="Montserrat" panose="00000500000000000000" pitchFamily="2" charset="0"/>
              </a:rPr>
              <a:t>simulasi</a:t>
            </a:r>
            <a:r>
              <a:rPr lang="en-US" sz="1600" dirty="0">
                <a:latin typeface="Montserrat" panose="00000500000000000000" pitchFamily="2" charset="0"/>
              </a:rPr>
              <a:t> (model model). </a:t>
            </a:r>
            <a:r>
              <a:rPr lang="en-US" sz="1600" dirty="0" err="1">
                <a:latin typeface="Montserrat" panose="00000500000000000000" pitchFamily="2" charset="0"/>
              </a:rPr>
              <a:t>Karena</a:t>
            </a:r>
            <a:r>
              <a:rPr lang="en-US" sz="1600" dirty="0">
                <a:latin typeface="Montserrat" panose="00000500000000000000" pitchFamily="2" charset="0"/>
              </a:rPr>
              <a:t> model yang </a:t>
            </a:r>
            <a:r>
              <a:rPr lang="en-US" sz="1600" dirty="0" err="1">
                <a:latin typeface="Montserrat" panose="00000500000000000000" pitchFamily="2" charset="0"/>
              </a:rPr>
              <a:t>dipasang</a:t>
            </a:r>
            <a:r>
              <a:rPr lang="en-US" sz="1600" dirty="0">
                <a:latin typeface="Montserrat" panose="00000500000000000000" pitchFamily="2" charset="0"/>
              </a:rPr>
              <a:t> </a:t>
            </a:r>
            <a:r>
              <a:rPr lang="en-US" sz="1600" dirty="0" err="1">
                <a:latin typeface="Montserrat" panose="00000500000000000000" pitchFamily="2" charset="0"/>
              </a:rPr>
              <a:t>berjalan</a:t>
            </a:r>
            <a:r>
              <a:rPr lang="en-US" sz="1600" dirty="0">
                <a:latin typeface="Montserrat" panose="00000500000000000000" pitchFamily="2" charset="0"/>
              </a:rPr>
              <a:t> </a:t>
            </a:r>
            <a:r>
              <a:rPr lang="en-US" sz="1600" dirty="0" err="1">
                <a:latin typeface="Montserrat" panose="00000500000000000000" pitchFamily="2" charset="0"/>
              </a:rPr>
              <a:t>lebih</a:t>
            </a:r>
            <a:r>
              <a:rPr lang="en-US" sz="1600" dirty="0">
                <a:latin typeface="Montserrat" panose="00000500000000000000" pitchFamily="2" charset="0"/>
              </a:rPr>
              <a:t> </a:t>
            </a:r>
            <a:r>
              <a:rPr lang="en-US" sz="1600" dirty="0" err="1">
                <a:latin typeface="Montserrat" panose="00000500000000000000" pitchFamily="2" charset="0"/>
              </a:rPr>
              <a:t>cepat</a:t>
            </a:r>
            <a:r>
              <a:rPr lang="en-US" sz="1600" dirty="0">
                <a:latin typeface="Montserrat" panose="00000500000000000000" pitchFamily="2" charset="0"/>
              </a:rPr>
              <a:t> </a:t>
            </a:r>
            <a:r>
              <a:rPr lang="en-US" sz="1600" dirty="0" err="1">
                <a:latin typeface="Montserrat" panose="00000500000000000000" pitchFamily="2" charset="0"/>
              </a:rPr>
              <a:t>daripada</a:t>
            </a:r>
            <a:r>
              <a:rPr lang="en-US" sz="1600" dirty="0">
                <a:latin typeface="Montserrat" panose="00000500000000000000" pitchFamily="2" charset="0"/>
              </a:rPr>
              <a:t> </a:t>
            </a:r>
            <a:r>
              <a:rPr lang="en-US" sz="1600" dirty="0" err="1">
                <a:latin typeface="Montserrat" panose="00000500000000000000" pitchFamily="2" charset="0"/>
              </a:rPr>
              <a:t>simulasi</a:t>
            </a:r>
            <a:r>
              <a:rPr lang="en-US" sz="1600" dirty="0">
                <a:latin typeface="Montserrat" panose="00000500000000000000" pitchFamily="2" charset="0"/>
              </a:rPr>
              <a:t>, </a:t>
            </a:r>
            <a:r>
              <a:rPr lang="en-US" sz="1600" dirty="0" err="1">
                <a:latin typeface="Montserrat" panose="00000500000000000000" pitchFamily="2" charset="0"/>
              </a:rPr>
              <a:t>banyak</a:t>
            </a:r>
            <a:r>
              <a:rPr lang="en-US" sz="1600" dirty="0">
                <a:latin typeface="Montserrat" panose="00000500000000000000" pitchFamily="2" charset="0"/>
              </a:rPr>
              <a:t> </a:t>
            </a:r>
            <a:r>
              <a:rPr lang="en-US" sz="1600" dirty="0" err="1">
                <a:latin typeface="Montserrat" panose="00000500000000000000" pitchFamily="2" charset="0"/>
              </a:rPr>
              <a:t>faktor</a:t>
            </a:r>
            <a:r>
              <a:rPr lang="en-US" sz="1600" dirty="0">
                <a:latin typeface="Montserrat" panose="00000500000000000000" pitchFamily="2" charset="0"/>
              </a:rPr>
              <a:t> / </a:t>
            </a:r>
            <a:r>
              <a:rPr lang="en-US" sz="1600" dirty="0" err="1">
                <a:latin typeface="Montserrat" panose="00000500000000000000" pitchFamily="2" charset="0"/>
              </a:rPr>
              <a:t>kombinasi</a:t>
            </a:r>
            <a:r>
              <a:rPr lang="en-US" sz="1600" dirty="0">
                <a:latin typeface="Montserrat" panose="00000500000000000000" pitchFamily="2" charset="0"/>
              </a:rPr>
              <a:t> </a:t>
            </a:r>
            <a:r>
              <a:rPr lang="en-US" sz="1600" dirty="0" err="1">
                <a:latin typeface="Montserrat" panose="00000500000000000000" pitchFamily="2" charset="0"/>
              </a:rPr>
              <a:t>tingkat</a:t>
            </a:r>
            <a:r>
              <a:rPr lang="en-US" sz="1600" dirty="0">
                <a:latin typeface="Montserrat" panose="00000500000000000000" pitchFamily="2" charset="0"/>
              </a:rPr>
              <a:t> </a:t>
            </a:r>
            <a:r>
              <a:rPr lang="en-US" sz="1600" dirty="0" err="1">
                <a:latin typeface="Montserrat" panose="00000500000000000000" pitchFamily="2" charset="0"/>
              </a:rPr>
              <a:t>dapat</a:t>
            </a:r>
            <a:r>
              <a:rPr lang="en-US" sz="1600" dirty="0">
                <a:latin typeface="Montserrat" panose="00000500000000000000" pitchFamily="2" charset="0"/>
              </a:rPr>
              <a:t> </a:t>
            </a:r>
            <a:r>
              <a:rPr lang="en-US" sz="1600" dirty="0" err="1">
                <a:latin typeface="Montserrat" panose="00000500000000000000" pitchFamily="2" charset="0"/>
              </a:rPr>
              <a:t>diselidiki</a:t>
            </a:r>
            <a:endParaRPr lang="en-US" sz="1600" dirty="0">
              <a:latin typeface="Montserrat" panose="00000500000000000000" pitchFamily="2" charset="0"/>
            </a:endParaRPr>
          </a:p>
          <a:p>
            <a:pPr algn="just">
              <a:lnSpc>
                <a:spcPct val="150000"/>
              </a:lnSpc>
              <a:buSzPct val="100000"/>
              <a:buBlip>
                <a:blip r:embed="rId3"/>
              </a:buBlip>
            </a:pPr>
            <a:r>
              <a:rPr lang="en-US" sz="1600" dirty="0" err="1">
                <a:latin typeface="Montserrat" panose="00000500000000000000" pitchFamily="2" charset="0"/>
              </a:rPr>
              <a:t>Optimasi</a:t>
            </a:r>
            <a:r>
              <a:rPr lang="en-US" sz="1600" dirty="0">
                <a:latin typeface="Montserrat" panose="00000500000000000000" pitchFamily="2" charset="0"/>
              </a:rPr>
              <a:t>: </a:t>
            </a:r>
            <a:r>
              <a:rPr lang="en-US" sz="1600" dirty="0" err="1">
                <a:latin typeface="Montserrat" panose="00000500000000000000" pitchFamily="2" charset="0"/>
              </a:rPr>
              <a:t>melakukan</a:t>
            </a:r>
            <a:r>
              <a:rPr lang="en-US" sz="1600" dirty="0">
                <a:latin typeface="Montserrat" panose="00000500000000000000" pitchFamily="2" charset="0"/>
              </a:rPr>
              <a:t> </a:t>
            </a:r>
            <a:r>
              <a:rPr lang="en-US" sz="1600" dirty="0" err="1">
                <a:latin typeface="Montserrat" panose="00000500000000000000" pitchFamily="2" charset="0"/>
              </a:rPr>
              <a:t>pencarian</a:t>
            </a:r>
            <a:r>
              <a:rPr lang="en-US" sz="1600" dirty="0">
                <a:latin typeface="Montserrat" panose="00000500000000000000" pitchFamily="2" charset="0"/>
              </a:rPr>
              <a:t> yang </a:t>
            </a:r>
            <a:r>
              <a:rPr lang="en-US" sz="1600" dirty="0" err="1">
                <a:latin typeface="Montserrat" panose="00000500000000000000" pitchFamily="2" charset="0"/>
              </a:rPr>
              <a:t>efisien</a:t>
            </a:r>
            <a:r>
              <a:rPr lang="en-US" sz="1600" dirty="0">
                <a:latin typeface="Montserrat" panose="00000500000000000000" pitchFamily="2" charset="0"/>
              </a:rPr>
              <a:t> </a:t>
            </a:r>
            <a:r>
              <a:rPr lang="en-US" sz="1600" dirty="0" err="1">
                <a:latin typeface="Montserrat" panose="00000500000000000000" pitchFamily="2" charset="0"/>
              </a:rPr>
              <a:t>dari</a:t>
            </a:r>
            <a:r>
              <a:rPr lang="en-US" sz="1600" dirty="0">
                <a:latin typeface="Montserrat" panose="00000500000000000000" pitchFamily="2" charset="0"/>
              </a:rPr>
              <a:t> </a:t>
            </a:r>
            <a:r>
              <a:rPr lang="en-US" sz="1600" dirty="0" err="1">
                <a:latin typeface="Montserrat" panose="00000500000000000000" pitchFamily="2" charset="0"/>
              </a:rPr>
              <a:t>kombinasi</a:t>
            </a:r>
            <a:r>
              <a:rPr lang="en-US" sz="1600" dirty="0">
                <a:latin typeface="Montserrat" panose="00000500000000000000" pitchFamily="2" charset="0"/>
              </a:rPr>
              <a:t> </a:t>
            </a:r>
            <a:r>
              <a:rPr lang="en-US" sz="1600" dirty="0" err="1">
                <a:latin typeface="Montserrat" panose="00000500000000000000" pitchFamily="2" charset="0"/>
              </a:rPr>
              <a:t>faktor</a:t>
            </a:r>
            <a:r>
              <a:rPr lang="en-US" sz="1600" dirty="0">
                <a:latin typeface="Montserrat" panose="00000500000000000000" pitchFamily="2" charset="0"/>
              </a:rPr>
              <a:t> / </a:t>
            </a:r>
            <a:r>
              <a:rPr lang="en-US" sz="1600" dirty="0" err="1">
                <a:latin typeface="Montserrat" panose="00000500000000000000" pitchFamily="2" charset="0"/>
              </a:rPr>
              <a:t>tingkat</a:t>
            </a:r>
            <a:r>
              <a:rPr lang="en-US" sz="1600" dirty="0">
                <a:latin typeface="Montserrat" panose="00000500000000000000" pitchFamily="2" charset="0"/>
              </a:rPr>
              <a:t>, </a:t>
            </a:r>
            <a:r>
              <a:rPr lang="en-US" sz="1600" dirty="0" err="1">
                <a:latin typeface="Montserrat" panose="00000500000000000000" pitchFamily="2" charset="0"/>
              </a:rPr>
              <a:t>mencoba</a:t>
            </a:r>
            <a:r>
              <a:rPr lang="en-US" sz="1600" dirty="0">
                <a:latin typeface="Montserrat" panose="00000500000000000000" pitchFamily="2" charset="0"/>
              </a:rPr>
              <a:t> </a:t>
            </a:r>
            <a:r>
              <a:rPr lang="en-US" sz="1600" dirty="0" err="1">
                <a:latin typeface="Montserrat" panose="00000500000000000000" pitchFamily="2" charset="0"/>
              </a:rPr>
              <a:t>mengidentifikasi</a:t>
            </a:r>
            <a:r>
              <a:rPr lang="en-US" sz="1600" dirty="0">
                <a:latin typeface="Montserrat" panose="00000500000000000000" pitchFamily="2" charset="0"/>
              </a:rPr>
              <a:t> </a:t>
            </a:r>
            <a:r>
              <a:rPr lang="en-US" sz="1600" dirty="0" err="1">
                <a:latin typeface="Montserrat" panose="00000500000000000000" pitchFamily="2" charset="0"/>
              </a:rPr>
              <a:t>kombinasi</a:t>
            </a:r>
            <a:r>
              <a:rPr lang="en-US" sz="1600" dirty="0">
                <a:latin typeface="Montserrat" panose="00000500000000000000" pitchFamily="2" charset="0"/>
              </a:rPr>
              <a:t> </a:t>
            </a:r>
            <a:r>
              <a:rPr lang="en-US" sz="1600" dirty="0" err="1">
                <a:latin typeface="Montserrat" panose="00000500000000000000" pitchFamily="2" charset="0"/>
              </a:rPr>
              <a:t>optimu</a:t>
            </a:r>
            <a:endParaRPr lang="en-US" sz="1600" dirty="0">
              <a:latin typeface="Montserrat" panose="00000500000000000000" pitchFamily="2" charset="0"/>
            </a:endParaRPr>
          </a:p>
          <a:p>
            <a:pPr algn="just">
              <a:lnSpc>
                <a:spcPct val="150000"/>
              </a:lnSpc>
              <a:buSzPct val="100000"/>
              <a:buBlip>
                <a:blip r:embed="rId3"/>
              </a:buBlip>
            </a:pPr>
            <a:endParaRPr lang="en-US" sz="1600" dirty="0">
              <a:latin typeface="Montserrat" panose="00000500000000000000" pitchFamily="2" charset="0"/>
            </a:endParaRPr>
          </a:p>
        </p:txBody>
      </p:sp>
    </p:spTree>
    <p:extLst>
      <p:ext uri="{BB962C8B-B14F-4D97-AF65-F5344CB8AC3E}">
        <p14:creationId xmlns:p14="http://schemas.microsoft.com/office/powerpoint/2010/main" val="368179543"/>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PENDEKATAN INFORMAL UNTUK MENCARI EKSPERIMEN</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marL="0" indent="0" algn="just">
              <a:lnSpc>
                <a:spcPct val="150000"/>
              </a:lnSpc>
              <a:buSzPct val="100000"/>
              <a:buNone/>
            </a:pPr>
            <a:r>
              <a:rPr lang="en-US" sz="1600" dirty="0">
                <a:latin typeface="Montserrat" panose="00000500000000000000" pitchFamily="2" charset="0"/>
              </a:rPr>
              <a:t>	</a:t>
            </a:r>
            <a:r>
              <a:rPr lang="en-US" sz="1600" dirty="0" err="1">
                <a:latin typeface="Montserrat" panose="00000500000000000000" pitchFamily="2" charset="0"/>
              </a:rPr>
              <a:t>Beberapa</a:t>
            </a:r>
            <a:r>
              <a:rPr lang="en-US" sz="1600" dirty="0">
                <a:latin typeface="Montserrat" panose="00000500000000000000" pitchFamily="2" charset="0"/>
              </a:rPr>
              <a:t> </a:t>
            </a:r>
            <a:r>
              <a:rPr lang="en-US" sz="1600" dirty="0" err="1">
                <a:latin typeface="Montserrat" panose="00000500000000000000" pitchFamily="2" charset="0"/>
              </a:rPr>
              <a:t>pendekatan</a:t>
            </a:r>
            <a:r>
              <a:rPr lang="en-US" sz="1600" dirty="0">
                <a:latin typeface="Montserrat" panose="00000500000000000000" pitchFamily="2" charset="0"/>
              </a:rPr>
              <a:t> informal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mencari</a:t>
            </a:r>
            <a:r>
              <a:rPr lang="en-US" sz="1600" dirty="0">
                <a:latin typeface="Montserrat" panose="00000500000000000000" pitchFamily="2" charset="0"/>
              </a:rPr>
              <a:t> </a:t>
            </a:r>
            <a:r>
              <a:rPr lang="en-US" sz="1600" dirty="0" err="1">
                <a:latin typeface="Montserrat" panose="00000500000000000000" pitchFamily="2" charset="0"/>
              </a:rPr>
              <a:t>eksperimen</a:t>
            </a:r>
            <a:r>
              <a:rPr lang="en-US" sz="1600" dirty="0">
                <a:latin typeface="Montserrat" panose="00000500000000000000" pitchFamily="2" charset="0"/>
              </a:rPr>
              <a:t>. </a:t>
            </a:r>
            <a:r>
              <a:rPr lang="en-US" sz="1600" dirty="0" err="1">
                <a:latin typeface="Montserrat" panose="00000500000000000000" pitchFamily="2" charset="0"/>
              </a:rPr>
              <a:t>Ini</a:t>
            </a:r>
            <a:r>
              <a:rPr lang="en-US" sz="1600" dirty="0">
                <a:latin typeface="Montserrat" panose="00000500000000000000" pitchFamily="2" charset="0"/>
              </a:rPr>
              <a:t> </a:t>
            </a:r>
            <a:r>
              <a:rPr lang="en-US" sz="1600" dirty="0" err="1">
                <a:latin typeface="Montserrat" panose="00000500000000000000" pitchFamily="2" charset="0"/>
              </a:rPr>
              <a:t>diklasifikasikan</a:t>
            </a:r>
            <a:r>
              <a:rPr lang="en-US" sz="1600" dirty="0">
                <a:latin typeface="Montserrat" panose="00000500000000000000" pitchFamily="2" charset="0"/>
              </a:rPr>
              <a:t> di </a:t>
            </a:r>
            <a:r>
              <a:rPr lang="en-US" sz="1600" dirty="0" err="1">
                <a:latin typeface="Montserrat" panose="00000500000000000000" pitchFamily="2" charset="0"/>
              </a:rPr>
              <a:t>bawah</a:t>
            </a:r>
            <a:r>
              <a:rPr lang="en-US" sz="1600" dirty="0">
                <a:latin typeface="Montserrat" panose="00000500000000000000" pitchFamily="2" charset="0"/>
              </a:rPr>
              <a:t> </a:t>
            </a:r>
            <a:r>
              <a:rPr lang="en-US" sz="1600" dirty="0" err="1">
                <a:latin typeface="Montserrat" panose="00000500000000000000" pitchFamily="2" charset="0"/>
              </a:rPr>
              <a:t>tiga</a:t>
            </a:r>
            <a:r>
              <a:rPr lang="en-US" sz="1600" dirty="0">
                <a:latin typeface="Montserrat" panose="00000500000000000000" pitchFamily="2" charset="0"/>
              </a:rPr>
              <a:t> </a:t>
            </a:r>
            <a:r>
              <a:rPr lang="en-US" sz="1600" dirty="0" err="1">
                <a:latin typeface="Montserrat" panose="00000500000000000000" pitchFamily="2" charset="0"/>
              </a:rPr>
              <a:t>judul</a:t>
            </a:r>
            <a:r>
              <a:rPr lang="en-US" sz="1600" dirty="0">
                <a:latin typeface="Montserrat" panose="00000500000000000000" pitchFamily="2" charset="0"/>
              </a:rPr>
              <a:t> </a:t>
            </a:r>
            <a:r>
              <a:rPr lang="en-US" sz="1600" dirty="0" err="1">
                <a:latin typeface="Montserrat" panose="00000500000000000000" pitchFamily="2" charset="0"/>
              </a:rPr>
              <a:t>yaitu</a:t>
            </a:r>
            <a:r>
              <a:rPr lang="en-US" sz="1600" dirty="0">
                <a:latin typeface="Montserrat" panose="00000500000000000000" pitchFamily="2" charset="0"/>
              </a:rPr>
              <a:t> :</a:t>
            </a:r>
          </a:p>
          <a:p>
            <a:pPr algn="just">
              <a:lnSpc>
                <a:spcPct val="150000"/>
              </a:lnSpc>
              <a:buSzPct val="100000"/>
              <a:buBlip>
                <a:blip r:embed="rId3"/>
              </a:buBlip>
            </a:pPr>
            <a:r>
              <a:rPr lang="en-US" sz="1600" dirty="0" err="1">
                <a:latin typeface="Montserrat" panose="00000500000000000000" pitchFamily="2" charset="0"/>
              </a:rPr>
              <a:t>Mengidentifikasi</a:t>
            </a:r>
            <a:r>
              <a:rPr lang="en-US" sz="1600" dirty="0">
                <a:latin typeface="Montserrat" panose="00000500000000000000" pitchFamily="2" charset="0"/>
              </a:rPr>
              <a:t> </a:t>
            </a:r>
            <a:r>
              <a:rPr lang="en-US" sz="1600" dirty="0" err="1">
                <a:latin typeface="Montserrat" panose="00000500000000000000" pitchFamily="2" charset="0"/>
              </a:rPr>
              <a:t>faktor</a:t>
            </a:r>
            <a:r>
              <a:rPr lang="en-US" sz="1600" dirty="0">
                <a:latin typeface="Montserrat" panose="00000500000000000000" pitchFamily="2" charset="0"/>
              </a:rPr>
              <a:t> </a:t>
            </a:r>
            <a:r>
              <a:rPr lang="en-US" sz="1600" dirty="0" err="1">
                <a:latin typeface="Montserrat" panose="00000500000000000000" pitchFamily="2" charset="0"/>
              </a:rPr>
              <a:t>eksperimental</a:t>
            </a:r>
            <a:r>
              <a:rPr lang="en-US" sz="1600" dirty="0">
                <a:latin typeface="Montserrat" panose="00000500000000000000" pitchFamily="2" charset="0"/>
              </a:rPr>
              <a:t> yang </a:t>
            </a:r>
            <a:r>
              <a:rPr lang="en-US" sz="1600" dirty="0" err="1">
                <a:latin typeface="Montserrat" panose="00000500000000000000" pitchFamily="2" charset="0"/>
              </a:rPr>
              <a:t>penting</a:t>
            </a:r>
            <a:r>
              <a:rPr lang="en-US" sz="1600" dirty="0">
                <a:latin typeface="Montserrat" panose="00000500000000000000" pitchFamily="2" charset="0"/>
              </a:rPr>
              <a:t> </a:t>
            </a:r>
          </a:p>
          <a:p>
            <a:pPr algn="just">
              <a:lnSpc>
                <a:spcPct val="150000"/>
              </a:lnSpc>
              <a:buSzPct val="100000"/>
              <a:buBlip>
                <a:blip r:embed="rId3"/>
              </a:buBlip>
            </a:pPr>
            <a:r>
              <a:rPr lang="en-US" sz="1600" dirty="0" err="1">
                <a:latin typeface="Montserrat" panose="00000500000000000000" pitchFamily="2" charset="0"/>
              </a:rPr>
              <a:t>Mengembangkan</a:t>
            </a:r>
            <a:r>
              <a:rPr lang="en-US" sz="1600" dirty="0">
                <a:latin typeface="Montserrat" panose="00000500000000000000" pitchFamily="2" charset="0"/>
              </a:rPr>
              <a:t> </a:t>
            </a:r>
            <a:r>
              <a:rPr lang="en-US" sz="1600" dirty="0" err="1">
                <a:latin typeface="Montserrat" panose="00000500000000000000" pitchFamily="2" charset="0"/>
              </a:rPr>
              <a:t>Pemahaman</a:t>
            </a:r>
            <a:r>
              <a:rPr lang="en-US" sz="1600" dirty="0">
                <a:latin typeface="Montserrat" panose="00000500000000000000" pitchFamily="2" charset="0"/>
              </a:rPr>
              <a:t> </a:t>
            </a:r>
            <a:r>
              <a:rPr lang="en-US" sz="1600" dirty="0" err="1">
                <a:latin typeface="Montserrat" panose="00000500000000000000" pitchFamily="2" charset="0"/>
              </a:rPr>
              <a:t>tentang</a:t>
            </a:r>
            <a:r>
              <a:rPr lang="en-US" sz="1600" dirty="0">
                <a:latin typeface="Montserrat" panose="00000500000000000000" pitchFamily="2" charset="0"/>
              </a:rPr>
              <a:t> </a:t>
            </a:r>
            <a:r>
              <a:rPr lang="en-US" sz="1600" dirty="0" err="1">
                <a:latin typeface="Montserrat" panose="00000500000000000000" pitchFamily="2" charset="0"/>
              </a:rPr>
              <a:t>ruang</a:t>
            </a:r>
            <a:r>
              <a:rPr lang="en-US" sz="1600" dirty="0">
                <a:latin typeface="Montserrat" panose="00000500000000000000" pitchFamily="2" charset="0"/>
              </a:rPr>
              <a:t> </a:t>
            </a:r>
            <a:r>
              <a:rPr lang="en-US" sz="1600" dirty="0" err="1">
                <a:latin typeface="Montserrat" panose="00000500000000000000" pitchFamily="2" charset="0"/>
              </a:rPr>
              <a:t>solusi</a:t>
            </a:r>
            <a:r>
              <a:rPr lang="en-US" sz="1600" dirty="0">
                <a:latin typeface="Montserrat" panose="00000500000000000000" pitchFamily="2" charset="0"/>
              </a:rPr>
              <a:t> </a:t>
            </a:r>
          </a:p>
          <a:p>
            <a:pPr algn="just">
              <a:lnSpc>
                <a:spcPct val="150000"/>
              </a:lnSpc>
              <a:buSzPct val="100000"/>
              <a:buBlip>
                <a:blip r:embed="rId3"/>
              </a:buBlip>
            </a:pPr>
            <a:r>
              <a:rPr lang="en-US" sz="1600" dirty="0" err="1">
                <a:latin typeface="Montserrat" panose="00000500000000000000" pitchFamily="2" charset="0"/>
              </a:rPr>
              <a:t>Mencari</a:t>
            </a:r>
            <a:r>
              <a:rPr lang="en-US" sz="1600" dirty="0">
                <a:latin typeface="Montserrat" panose="00000500000000000000" pitchFamily="2" charset="0"/>
              </a:rPr>
              <a:t> </a:t>
            </a:r>
            <a:r>
              <a:rPr lang="en-US" sz="1600" dirty="0" err="1">
                <a:latin typeface="Montserrat" panose="00000500000000000000" pitchFamily="2" charset="0"/>
              </a:rPr>
              <a:t>kombinasi</a:t>
            </a:r>
            <a:r>
              <a:rPr lang="en-US" sz="1600" dirty="0">
                <a:latin typeface="Montserrat" panose="00000500000000000000" pitchFamily="2" charset="0"/>
              </a:rPr>
              <a:t> </a:t>
            </a:r>
            <a:r>
              <a:rPr lang="en-US" sz="1600" dirty="0" err="1">
                <a:latin typeface="Montserrat" panose="00000500000000000000" pitchFamily="2" charset="0"/>
              </a:rPr>
              <a:t>faktor</a:t>
            </a:r>
            <a:r>
              <a:rPr lang="en-US" sz="1600" dirty="0">
                <a:latin typeface="Montserrat" panose="00000500000000000000" pitchFamily="2" charset="0"/>
              </a:rPr>
              <a:t> / level </a:t>
            </a:r>
            <a:r>
              <a:rPr lang="en-US" sz="1600" dirty="0" err="1">
                <a:latin typeface="Montserrat" panose="00000500000000000000" pitchFamily="2" charset="0"/>
              </a:rPr>
              <a:t>secara</a:t>
            </a:r>
            <a:r>
              <a:rPr lang="en-US" sz="1600" dirty="0">
                <a:latin typeface="Montserrat" panose="00000500000000000000" pitchFamily="2" charset="0"/>
              </a:rPr>
              <a:t> </a:t>
            </a:r>
            <a:r>
              <a:rPr lang="en-US" sz="1600" dirty="0" err="1">
                <a:latin typeface="Montserrat" panose="00000500000000000000" pitchFamily="2" charset="0"/>
              </a:rPr>
              <a:t>efisien</a:t>
            </a:r>
            <a:endParaRPr lang="en-US" sz="1600" dirty="0">
              <a:latin typeface="Montserrat" panose="00000500000000000000" pitchFamily="2" charset="0"/>
            </a:endParaRPr>
          </a:p>
        </p:txBody>
      </p:sp>
    </p:spTree>
    <p:extLst>
      <p:ext uri="{BB962C8B-B14F-4D97-AF65-F5344CB8AC3E}">
        <p14:creationId xmlns:p14="http://schemas.microsoft.com/office/powerpoint/2010/main" val="4001394658"/>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DESAIN EKSPERIMENTAL</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marL="0" indent="0" algn="just">
              <a:lnSpc>
                <a:spcPct val="150000"/>
              </a:lnSpc>
              <a:buSzPct val="100000"/>
              <a:buNone/>
            </a:pPr>
            <a:r>
              <a:rPr lang="en-US" sz="1600" dirty="0">
                <a:latin typeface="Montserrat" panose="00000500000000000000" pitchFamily="2" charset="0"/>
              </a:rPr>
              <a:t>	</a:t>
            </a:r>
            <a:r>
              <a:rPr lang="en-US" sz="1600" dirty="0" err="1">
                <a:latin typeface="Montserrat" panose="00000500000000000000" pitchFamily="2" charset="0"/>
              </a:rPr>
              <a:t>Desain</a:t>
            </a:r>
            <a:r>
              <a:rPr lang="en-US" sz="1600" dirty="0">
                <a:latin typeface="Montserrat" panose="00000500000000000000" pitchFamily="2" charset="0"/>
              </a:rPr>
              <a:t> </a:t>
            </a:r>
            <a:r>
              <a:rPr lang="en-US" sz="1600" dirty="0" err="1">
                <a:latin typeface="Montserrat" panose="00000500000000000000" pitchFamily="2" charset="0"/>
              </a:rPr>
              <a:t>eksperimental</a:t>
            </a:r>
            <a:r>
              <a:rPr lang="en-US" sz="1600" dirty="0">
                <a:latin typeface="Montserrat" panose="00000500000000000000" pitchFamily="2" charset="0"/>
              </a:rPr>
              <a:t> </a:t>
            </a:r>
            <a:r>
              <a:rPr lang="en-US" sz="1600" dirty="0" err="1">
                <a:latin typeface="Montserrat" panose="00000500000000000000" pitchFamily="2" charset="0"/>
              </a:rPr>
              <a:t>bertindak</a:t>
            </a:r>
            <a:r>
              <a:rPr lang="en-US" sz="1600" dirty="0">
                <a:latin typeface="Montserrat" panose="00000500000000000000" pitchFamily="2" charset="0"/>
              </a:rPr>
              <a:t> </a:t>
            </a:r>
            <a:r>
              <a:rPr lang="en-US" sz="1600" dirty="0" err="1">
                <a:latin typeface="Montserrat" panose="00000500000000000000" pitchFamily="2" charset="0"/>
              </a:rPr>
              <a:t>sebagai</a:t>
            </a:r>
            <a:r>
              <a:rPr lang="en-US" sz="1600" dirty="0">
                <a:latin typeface="Montserrat" panose="00000500000000000000" pitchFamily="2" charset="0"/>
              </a:rPr>
              <a:t> </a:t>
            </a:r>
            <a:r>
              <a:rPr lang="en-US" sz="1600" dirty="0" err="1">
                <a:latin typeface="Montserrat" panose="00000500000000000000" pitchFamily="2" charset="0"/>
              </a:rPr>
              <a:t>pengidentifikasi</a:t>
            </a:r>
            <a:r>
              <a:rPr lang="en-US" sz="1600" dirty="0">
                <a:latin typeface="Montserrat" panose="00000500000000000000" pitchFamily="2" charset="0"/>
              </a:rPr>
              <a:t> </a:t>
            </a:r>
            <a:r>
              <a:rPr lang="en-US" sz="1600" dirty="0" err="1">
                <a:latin typeface="Montserrat" panose="00000500000000000000" pitchFamily="2" charset="0"/>
              </a:rPr>
              <a:t>faktor-faktor</a:t>
            </a:r>
            <a:r>
              <a:rPr lang="en-US" sz="1600" dirty="0">
                <a:latin typeface="Montserrat" panose="00000500000000000000" pitchFamily="2" charset="0"/>
              </a:rPr>
              <a:t> </a:t>
            </a:r>
            <a:r>
              <a:rPr lang="en-US" sz="1600" dirty="0" err="1">
                <a:latin typeface="Montserrat" panose="00000500000000000000" pitchFamily="2" charset="0"/>
              </a:rPr>
              <a:t>eksperimental</a:t>
            </a:r>
            <a:r>
              <a:rPr lang="en-US" sz="1600" dirty="0">
                <a:latin typeface="Montserrat" panose="00000500000000000000" pitchFamily="2" charset="0"/>
              </a:rPr>
              <a:t> yang </a:t>
            </a:r>
            <a:r>
              <a:rPr lang="en-US" sz="1600" dirty="0" err="1">
                <a:latin typeface="Montserrat" panose="00000500000000000000" pitchFamily="2" charset="0"/>
              </a:rPr>
              <a:t>penting</a:t>
            </a:r>
            <a:r>
              <a:rPr lang="en-US" sz="1600" dirty="0">
                <a:latin typeface="Montserrat" panose="00000500000000000000" pitchFamily="2" charset="0"/>
              </a:rPr>
              <a:t>, </a:t>
            </a:r>
            <a:r>
              <a:rPr lang="en-US" sz="1600" dirty="0" err="1">
                <a:latin typeface="Montserrat" panose="00000500000000000000" pitchFamily="2" charset="0"/>
              </a:rPr>
              <a:t>yaitu</a:t>
            </a:r>
            <a:r>
              <a:rPr lang="en-US" sz="1600" dirty="0">
                <a:latin typeface="Montserrat" panose="00000500000000000000" pitchFamily="2" charset="0"/>
              </a:rPr>
              <a:t>, </a:t>
            </a:r>
            <a:r>
              <a:rPr lang="en-US" sz="1600" dirty="0" err="1">
                <a:latin typeface="Montserrat" panose="00000500000000000000" pitchFamily="2" charset="0"/>
              </a:rPr>
              <a:t>faktor-faktor</a:t>
            </a:r>
            <a:r>
              <a:rPr lang="en-US" sz="1600" dirty="0">
                <a:latin typeface="Montserrat" panose="00000500000000000000" pitchFamily="2" charset="0"/>
              </a:rPr>
              <a:t> yang </a:t>
            </a:r>
            <a:r>
              <a:rPr lang="en-US" sz="1600" dirty="0" err="1">
                <a:latin typeface="Montserrat" panose="00000500000000000000" pitchFamily="2" charset="0"/>
              </a:rPr>
              <a:t>perubahan</a:t>
            </a:r>
            <a:r>
              <a:rPr lang="en-US" sz="1600" dirty="0">
                <a:latin typeface="Montserrat" panose="00000500000000000000" pitchFamily="2" charset="0"/>
              </a:rPr>
              <a:t> yang paling </a:t>
            </a:r>
            <a:r>
              <a:rPr lang="en-US" sz="1600" dirty="0" err="1">
                <a:latin typeface="Montserrat" panose="00000500000000000000" pitchFamily="2" charset="0"/>
              </a:rPr>
              <a:t>mungkin</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menghasilkan</a:t>
            </a:r>
            <a:r>
              <a:rPr lang="en-US" sz="1600" dirty="0">
                <a:latin typeface="Montserrat" panose="00000500000000000000" pitchFamily="2" charset="0"/>
              </a:rPr>
              <a:t> </a:t>
            </a:r>
            <a:r>
              <a:rPr lang="en-US" sz="1600" dirty="0" err="1">
                <a:latin typeface="Montserrat" panose="00000500000000000000" pitchFamily="2" charset="0"/>
              </a:rPr>
              <a:t>hasil</a:t>
            </a:r>
            <a:r>
              <a:rPr lang="en-US" sz="1600" dirty="0">
                <a:latin typeface="Montserrat" panose="00000500000000000000" pitchFamily="2" charset="0"/>
              </a:rPr>
              <a:t> yang </a:t>
            </a:r>
            <a:r>
              <a:rPr lang="en-US" sz="1600" dirty="0" err="1">
                <a:latin typeface="Montserrat" panose="00000500000000000000" pitchFamily="2" charset="0"/>
              </a:rPr>
              <a:t>diinginkan</a:t>
            </a:r>
            <a:r>
              <a:rPr lang="en-US" sz="1600" dirty="0">
                <a:latin typeface="Montserrat" panose="00000500000000000000" pitchFamily="2" charset="0"/>
              </a:rPr>
              <a:t>.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demikian</a:t>
            </a:r>
            <a:r>
              <a:rPr lang="en-US" sz="1600" dirty="0">
                <a:latin typeface="Montserrat" panose="00000500000000000000" pitchFamily="2" charset="0"/>
              </a:rPr>
              <a:t>, </a:t>
            </a:r>
            <a:r>
              <a:rPr lang="en-US" sz="1600" dirty="0" err="1">
                <a:latin typeface="Montserrat" panose="00000500000000000000" pitchFamily="2" charset="0"/>
              </a:rPr>
              <a:t>desain</a:t>
            </a:r>
            <a:r>
              <a:rPr lang="en-US" sz="1600" dirty="0">
                <a:latin typeface="Montserrat" panose="00000500000000000000" pitchFamily="2" charset="0"/>
              </a:rPr>
              <a:t> </a:t>
            </a:r>
            <a:r>
              <a:rPr lang="en-US" sz="1600" dirty="0" err="1">
                <a:latin typeface="Montserrat" panose="00000500000000000000" pitchFamily="2" charset="0"/>
              </a:rPr>
              <a:t>eksperimental</a:t>
            </a:r>
            <a:r>
              <a:rPr lang="en-US" sz="1600" dirty="0">
                <a:latin typeface="Montserrat" panose="00000500000000000000" pitchFamily="2" charset="0"/>
              </a:rPr>
              <a:t> </a:t>
            </a:r>
            <a:r>
              <a:rPr lang="en-US" sz="1600" dirty="0" err="1">
                <a:latin typeface="Montserrat" panose="00000500000000000000" pitchFamily="2" charset="0"/>
              </a:rPr>
              <a:t>dapat</a:t>
            </a:r>
            <a:r>
              <a:rPr lang="en-US" sz="1600" dirty="0">
                <a:latin typeface="Montserrat" panose="00000500000000000000" pitchFamily="2" charset="0"/>
              </a:rPr>
              <a:t> </a:t>
            </a:r>
            <a:r>
              <a:rPr lang="en-US" sz="1600" dirty="0" err="1">
                <a:latin typeface="Montserrat" panose="00000500000000000000" pitchFamily="2" charset="0"/>
              </a:rPr>
              <a:t>bermanfaat</a:t>
            </a:r>
            <a:r>
              <a:rPr lang="en-US" sz="1600" dirty="0">
                <a:latin typeface="Montserrat" panose="00000500000000000000" pitchFamily="2" charset="0"/>
              </a:rPr>
              <a:t>, </a:t>
            </a:r>
            <a:r>
              <a:rPr lang="en-US" sz="1600" dirty="0" err="1">
                <a:latin typeface="Montserrat" panose="00000500000000000000" pitchFamily="2" charset="0"/>
              </a:rPr>
              <a:t>terutama</a:t>
            </a:r>
            <a:r>
              <a:rPr lang="en-US" sz="1600" dirty="0">
                <a:latin typeface="Montserrat" panose="00000500000000000000" pitchFamily="2" charset="0"/>
              </a:rPr>
              <a:t> </a:t>
            </a:r>
            <a:r>
              <a:rPr lang="en-US" sz="1600" dirty="0" err="1">
                <a:latin typeface="Montserrat" panose="00000500000000000000" pitchFamily="2" charset="0"/>
              </a:rPr>
              <a:t>pada</a:t>
            </a:r>
            <a:r>
              <a:rPr lang="en-US" sz="1600" dirty="0">
                <a:latin typeface="Montserrat" panose="00000500000000000000" pitchFamily="2" charset="0"/>
              </a:rPr>
              <a:t> </a:t>
            </a:r>
            <a:r>
              <a:rPr lang="en-US" sz="1600" dirty="0" err="1">
                <a:latin typeface="Montserrat" panose="00000500000000000000" pitchFamily="2" charset="0"/>
              </a:rPr>
              <a:t>tahap</a:t>
            </a:r>
            <a:r>
              <a:rPr lang="en-US" sz="1600" dirty="0">
                <a:latin typeface="Montserrat" panose="00000500000000000000" pitchFamily="2" charset="0"/>
              </a:rPr>
              <a:t> </a:t>
            </a:r>
            <a:r>
              <a:rPr lang="en-US" sz="1600" dirty="0" err="1">
                <a:latin typeface="Montserrat" panose="00000500000000000000" pitchFamily="2" charset="0"/>
              </a:rPr>
              <a:t>awal</a:t>
            </a:r>
            <a:r>
              <a:rPr lang="en-US" sz="1600" dirty="0">
                <a:latin typeface="Montserrat" panose="00000500000000000000" pitchFamily="2" charset="0"/>
              </a:rPr>
              <a:t> </a:t>
            </a:r>
            <a:r>
              <a:rPr lang="en-US" sz="1600" dirty="0" err="1">
                <a:latin typeface="Montserrat" panose="00000500000000000000" pitchFamily="2" charset="0"/>
              </a:rPr>
              <a:t>eksperimen</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mengidentifikasi</a:t>
            </a:r>
            <a:r>
              <a:rPr lang="en-US" sz="1600" dirty="0">
                <a:latin typeface="Montserrat" panose="00000500000000000000" pitchFamily="2" charset="0"/>
              </a:rPr>
              <a:t> </a:t>
            </a:r>
            <a:r>
              <a:rPr lang="en-US" sz="1600" dirty="0" err="1">
                <a:latin typeface="Montserrat" panose="00000500000000000000" pitchFamily="2" charset="0"/>
              </a:rPr>
              <a:t>skenario</a:t>
            </a:r>
            <a:r>
              <a:rPr lang="en-US" sz="1600" dirty="0">
                <a:latin typeface="Montserrat" panose="00000500000000000000" pitchFamily="2" charset="0"/>
              </a:rPr>
              <a:t> yang </a:t>
            </a:r>
            <a:r>
              <a:rPr lang="en-US" sz="1600" dirty="0" err="1">
                <a:latin typeface="Montserrat" panose="00000500000000000000" pitchFamily="2" charset="0"/>
              </a:rPr>
              <a:t>harus</a:t>
            </a:r>
            <a:r>
              <a:rPr lang="en-US" sz="1600" dirty="0">
                <a:latin typeface="Montserrat" panose="00000500000000000000" pitchFamily="2" charset="0"/>
              </a:rPr>
              <a:t> </a:t>
            </a:r>
            <a:r>
              <a:rPr lang="en-US" sz="1600" dirty="0" err="1">
                <a:latin typeface="Montserrat" panose="00000500000000000000" pitchFamily="2" charset="0"/>
              </a:rPr>
              <a:t>disimulasikan</a:t>
            </a:r>
            <a:r>
              <a:rPr lang="en-US" sz="1600" dirty="0">
                <a:latin typeface="Montserrat" panose="00000500000000000000" pitchFamily="2" charset="0"/>
              </a:rPr>
              <a:t>. </a:t>
            </a:r>
            <a:r>
              <a:rPr lang="en-US" sz="1600" dirty="0" err="1">
                <a:latin typeface="Montserrat" panose="00000500000000000000" pitchFamily="2" charset="0"/>
              </a:rPr>
              <a:t>Adapun</a:t>
            </a:r>
            <a:r>
              <a:rPr lang="en-US" sz="1600" dirty="0">
                <a:latin typeface="Montserrat" panose="00000500000000000000" pitchFamily="2" charset="0"/>
              </a:rPr>
              <a:t> </a:t>
            </a:r>
            <a:r>
              <a:rPr lang="en-US" sz="1600" dirty="0" err="1">
                <a:latin typeface="Montserrat" panose="00000500000000000000" pitchFamily="2" charset="0"/>
              </a:rPr>
              <a:t>beberapa</a:t>
            </a:r>
            <a:r>
              <a:rPr lang="en-US" sz="1600" dirty="0">
                <a:latin typeface="Montserrat" panose="00000500000000000000" pitchFamily="2" charset="0"/>
              </a:rPr>
              <a:t> </a:t>
            </a:r>
            <a:r>
              <a:rPr lang="en-US" sz="1600" dirty="0" err="1">
                <a:latin typeface="Montserrat" panose="00000500000000000000" pitchFamily="2" charset="0"/>
              </a:rPr>
              <a:t>pendekatan</a:t>
            </a:r>
            <a:r>
              <a:rPr lang="en-US" sz="1600" dirty="0">
                <a:latin typeface="Montserrat" panose="00000500000000000000" pitchFamily="2" charset="0"/>
              </a:rPr>
              <a:t> </a:t>
            </a:r>
            <a:r>
              <a:rPr lang="en-US" sz="1600" dirty="0" err="1">
                <a:latin typeface="Montserrat" panose="00000500000000000000" pitchFamily="2" charset="0"/>
              </a:rPr>
              <a:t>yaitu</a:t>
            </a:r>
            <a:r>
              <a:rPr lang="en-US" sz="1600" dirty="0">
                <a:latin typeface="Montserrat" panose="00000500000000000000" pitchFamily="2" charset="0"/>
              </a:rPr>
              <a:t> :Data Analysis: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menganalisis</a:t>
            </a:r>
            <a:r>
              <a:rPr lang="en-US" sz="1600" dirty="0">
                <a:latin typeface="Montserrat" panose="00000500000000000000" pitchFamily="2" charset="0"/>
              </a:rPr>
              <a:t> data </a:t>
            </a:r>
            <a:r>
              <a:rPr lang="en-US" sz="1600" dirty="0" err="1">
                <a:latin typeface="Montserrat" panose="00000500000000000000" pitchFamily="2" charset="0"/>
              </a:rPr>
              <a:t>dalam</a:t>
            </a:r>
            <a:r>
              <a:rPr lang="en-US" sz="1600" dirty="0">
                <a:latin typeface="Montserrat" panose="00000500000000000000" pitchFamily="2" charset="0"/>
              </a:rPr>
              <a:t> model </a:t>
            </a:r>
            <a:r>
              <a:rPr lang="en-US" sz="1600" dirty="0" err="1">
                <a:latin typeface="Montserrat" panose="00000500000000000000" pitchFamily="2" charset="0"/>
              </a:rPr>
              <a:t>kadang-kadang</a:t>
            </a:r>
            <a:r>
              <a:rPr lang="en-US" sz="1600" dirty="0">
                <a:latin typeface="Montserrat" panose="00000500000000000000" pitchFamily="2" charset="0"/>
              </a:rPr>
              <a:t> </a:t>
            </a:r>
            <a:r>
              <a:rPr lang="en-US" sz="1600" dirty="0" err="1">
                <a:latin typeface="Montserrat" panose="00000500000000000000" pitchFamily="2" charset="0"/>
              </a:rPr>
              <a:t>mungkin</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menarik</a:t>
            </a:r>
            <a:r>
              <a:rPr lang="en-US" sz="1600" dirty="0">
                <a:latin typeface="Montserrat" panose="00000500000000000000" pitchFamily="2" charset="0"/>
              </a:rPr>
              <a:t> </a:t>
            </a:r>
            <a:r>
              <a:rPr lang="en-US" sz="1600" dirty="0" err="1">
                <a:latin typeface="Montserrat" panose="00000500000000000000" pitchFamily="2" charset="0"/>
              </a:rPr>
              <a:t>kesimpulan</a:t>
            </a:r>
            <a:r>
              <a:rPr lang="en-US" sz="1600" dirty="0">
                <a:latin typeface="Montserrat" panose="00000500000000000000" pitchFamily="2" charset="0"/>
              </a:rPr>
              <a:t> </a:t>
            </a:r>
            <a:r>
              <a:rPr lang="en-US" sz="1600" dirty="0" err="1">
                <a:latin typeface="Montserrat" panose="00000500000000000000" pitchFamily="2" charset="0"/>
              </a:rPr>
              <a:t>tentang</a:t>
            </a:r>
            <a:r>
              <a:rPr lang="en-US" sz="1600" dirty="0">
                <a:latin typeface="Montserrat" panose="00000500000000000000" pitchFamily="2" charset="0"/>
              </a:rPr>
              <a:t> </a:t>
            </a:r>
            <a:r>
              <a:rPr lang="en-US" sz="1600" dirty="0" err="1">
                <a:latin typeface="Montserrat" panose="00000500000000000000" pitchFamily="2" charset="0"/>
              </a:rPr>
              <a:t>kemungkinan</a:t>
            </a:r>
            <a:r>
              <a:rPr lang="en-US" sz="1600" dirty="0">
                <a:latin typeface="Montserrat" panose="00000500000000000000" pitchFamily="2" charset="0"/>
              </a:rPr>
              <a:t> </a:t>
            </a:r>
            <a:r>
              <a:rPr lang="en-US" sz="1600" dirty="0" err="1">
                <a:latin typeface="Montserrat" panose="00000500000000000000" pitchFamily="2" charset="0"/>
              </a:rPr>
              <a:t>dampak</a:t>
            </a:r>
            <a:r>
              <a:rPr lang="en-US" sz="1600" dirty="0">
                <a:latin typeface="Montserrat" panose="00000500000000000000" pitchFamily="2" charset="0"/>
              </a:rPr>
              <a:t> </a:t>
            </a:r>
            <a:r>
              <a:rPr lang="en-US" sz="1600" dirty="0" err="1">
                <a:latin typeface="Montserrat" panose="00000500000000000000" pitchFamily="2" charset="0"/>
              </a:rPr>
              <a:t>perubahan</a:t>
            </a:r>
            <a:r>
              <a:rPr lang="en-US" sz="1600" dirty="0">
                <a:latin typeface="Montserrat" panose="00000500000000000000" pitchFamily="2" charset="0"/>
              </a:rPr>
              <a:t> </a:t>
            </a:r>
            <a:r>
              <a:rPr lang="en-US" sz="1600" dirty="0" err="1">
                <a:latin typeface="Montserrat" panose="00000500000000000000" pitchFamily="2" charset="0"/>
              </a:rPr>
              <a:t>ke</a:t>
            </a:r>
            <a:r>
              <a:rPr lang="en-US" sz="1600" dirty="0">
                <a:latin typeface="Montserrat" panose="00000500000000000000" pitchFamily="2" charset="0"/>
              </a:rPr>
              <a:t> </a:t>
            </a:r>
            <a:r>
              <a:rPr lang="en-US" sz="1600" dirty="0" err="1">
                <a:latin typeface="Montserrat" panose="00000500000000000000" pitchFamily="2" charset="0"/>
              </a:rPr>
              <a:t>faktor</a:t>
            </a:r>
            <a:r>
              <a:rPr lang="en-US" sz="1600" dirty="0">
                <a:latin typeface="Montserrat" panose="00000500000000000000" pitchFamily="2" charset="0"/>
              </a:rPr>
              <a:t> </a:t>
            </a:r>
            <a:r>
              <a:rPr lang="en-US" sz="1600" dirty="0" err="1">
                <a:latin typeface="Montserrat" panose="00000500000000000000" pitchFamily="2" charset="0"/>
              </a:rPr>
              <a:t>eksperimental</a:t>
            </a:r>
            <a:r>
              <a:rPr lang="en-US" sz="1600" dirty="0">
                <a:latin typeface="Montserrat" panose="00000500000000000000" pitchFamily="2" charset="0"/>
              </a:rPr>
              <a:t>.</a:t>
            </a:r>
          </a:p>
          <a:p>
            <a:pPr algn="just">
              <a:lnSpc>
                <a:spcPct val="150000"/>
              </a:lnSpc>
              <a:buSzPct val="100000"/>
              <a:buBlip>
                <a:blip r:embed="rId3"/>
              </a:buBlip>
            </a:pPr>
            <a:r>
              <a:rPr lang="en-US" sz="1600" dirty="0">
                <a:latin typeface="Montserrat" panose="00000500000000000000" pitchFamily="2" charset="0"/>
              </a:rPr>
              <a:t>2k </a:t>
            </a:r>
            <a:r>
              <a:rPr lang="en-US" sz="1600" dirty="0" err="1">
                <a:latin typeface="Montserrat" panose="00000500000000000000" pitchFamily="2" charset="0"/>
              </a:rPr>
              <a:t>desain</a:t>
            </a:r>
            <a:r>
              <a:rPr lang="en-US" sz="1600" dirty="0">
                <a:latin typeface="Montserrat" panose="00000500000000000000" pitchFamily="2" charset="0"/>
              </a:rPr>
              <a:t> factorial</a:t>
            </a:r>
          </a:p>
          <a:p>
            <a:pPr algn="just">
              <a:lnSpc>
                <a:spcPct val="150000"/>
              </a:lnSpc>
              <a:buSzPct val="100000"/>
              <a:buBlip>
                <a:blip r:embed="rId3"/>
              </a:buBlip>
            </a:pPr>
            <a:r>
              <a:rPr lang="en-US" sz="1600" dirty="0" err="1">
                <a:latin typeface="Montserrat" panose="00000500000000000000" pitchFamily="2" charset="0"/>
              </a:rPr>
              <a:t>Analisis</a:t>
            </a:r>
            <a:r>
              <a:rPr lang="en-US" sz="1600" dirty="0">
                <a:latin typeface="Montserrat" panose="00000500000000000000" pitchFamily="2" charset="0"/>
              </a:rPr>
              <a:t> </a:t>
            </a:r>
            <a:r>
              <a:rPr lang="en-US" sz="1600" dirty="0" err="1">
                <a:latin typeface="Montserrat" panose="00000500000000000000" pitchFamily="2" charset="0"/>
              </a:rPr>
              <a:t>Varians</a:t>
            </a:r>
            <a:r>
              <a:rPr lang="en-US" sz="1600" dirty="0">
                <a:latin typeface="Montserrat" panose="00000500000000000000" pitchFamily="2" charset="0"/>
              </a:rPr>
              <a:t> (ANOVA)</a:t>
            </a:r>
          </a:p>
          <a:p>
            <a:pPr marL="0" indent="0" algn="just">
              <a:lnSpc>
                <a:spcPct val="150000"/>
              </a:lnSpc>
              <a:buSzPct val="100000"/>
              <a:buNone/>
            </a:pPr>
            <a:r>
              <a:rPr lang="en-US" sz="1600" dirty="0">
                <a:latin typeface="Montserrat" panose="00000500000000000000" pitchFamily="2" charset="0"/>
              </a:rPr>
              <a:t>	</a:t>
            </a:r>
          </a:p>
        </p:txBody>
      </p:sp>
    </p:spTree>
    <p:extLst>
      <p:ext uri="{BB962C8B-B14F-4D97-AF65-F5344CB8AC3E}">
        <p14:creationId xmlns:p14="http://schemas.microsoft.com/office/powerpoint/2010/main" val="2363751760"/>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METAMODELLING</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Autofit/>
          </a:bodyPr>
          <a:lstStyle/>
          <a:p>
            <a:pPr marL="0" lvl="0" indent="0" algn="just">
              <a:lnSpc>
                <a:spcPct val="150000"/>
              </a:lnSpc>
              <a:spcBef>
                <a:spcPts val="0"/>
              </a:spcBef>
              <a:spcAft>
                <a:spcPts val="1600"/>
              </a:spcAft>
              <a:buNone/>
            </a:pPr>
            <a:r>
              <a:rPr lang="en-US" sz="1600" dirty="0">
                <a:latin typeface="Montserrat" panose="00000500000000000000" pitchFamily="2" charset="0"/>
              </a:rPr>
              <a:t>	</a:t>
            </a:r>
            <a:r>
              <a:rPr lang="en-US" sz="1600" dirty="0" err="1">
                <a:latin typeface="Montserrat" panose="00000500000000000000" pitchFamily="2" charset="0"/>
              </a:rPr>
              <a:t>Metamodel</a:t>
            </a:r>
            <a:r>
              <a:rPr lang="en-US" sz="1600" dirty="0">
                <a:latin typeface="Montserrat" panose="00000500000000000000" pitchFamily="2" charset="0"/>
              </a:rPr>
              <a:t> </a:t>
            </a:r>
            <a:r>
              <a:rPr lang="en-US" sz="1600" dirty="0" err="1">
                <a:latin typeface="Montserrat" panose="00000500000000000000" pitchFamily="2" charset="0"/>
              </a:rPr>
              <a:t>adalah</a:t>
            </a:r>
            <a:r>
              <a:rPr lang="en-US" sz="1600" dirty="0">
                <a:latin typeface="Montserrat" panose="00000500000000000000" pitchFamily="2" charset="0"/>
              </a:rPr>
              <a:t> model </a:t>
            </a:r>
            <a:r>
              <a:rPr lang="en-US" sz="1600" dirty="0" err="1">
                <a:latin typeface="Montserrat" panose="00000500000000000000" pitchFamily="2" charset="0"/>
              </a:rPr>
              <a:t>model</a:t>
            </a:r>
            <a:r>
              <a:rPr lang="en-US" sz="1600" dirty="0">
                <a:latin typeface="Montserrat" panose="00000500000000000000" pitchFamily="2" charset="0"/>
              </a:rPr>
              <a:t>, </a:t>
            </a:r>
            <a:r>
              <a:rPr lang="en-US" sz="1600" dirty="0" err="1">
                <a:latin typeface="Montserrat" panose="00000500000000000000" pitchFamily="2" charset="0"/>
              </a:rPr>
              <a:t>dalam</a:t>
            </a:r>
            <a:r>
              <a:rPr lang="en-US" sz="1600" dirty="0">
                <a:latin typeface="Montserrat" panose="00000500000000000000" pitchFamily="2" charset="0"/>
              </a:rPr>
              <a:t> </a:t>
            </a:r>
            <a:r>
              <a:rPr lang="en-US" sz="1600" dirty="0" err="1">
                <a:latin typeface="Montserrat" panose="00000500000000000000" pitchFamily="2" charset="0"/>
              </a:rPr>
              <a:t>kasus</a:t>
            </a:r>
            <a:r>
              <a:rPr lang="en-US" sz="1600" dirty="0">
                <a:latin typeface="Montserrat" panose="00000500000000000000" pitchFamily="2" charset="0"/>
              </a:rPr>
              <a:t> kami model output </a:t>
            </a:r>
            <a:r>
              <a:rPr lang="en-US" sz="1600" dirty="0" err="1">
                <a:latin typeface="Montserrat" panose="00000500000000000000" pitchFamily="2" charset="0"/>
              </a:rPr>
              <a:t>simulasi</a:t>
            </a:r>
            <a:r>
              <a:rPr lang="en-US" sz="1600" dirty="0">
                <a:latin typeface="Montserrat" panose="00000500000000000000" pitchFamily="2" charset="0"/>
              </a:rPr>
              <a:t>. </a:t>
            </a:r>
            <a:r>
              <a:rPr lang="en-US" sz="1600" dirty="0" err="1">
                <a:latin typeface="Montserrat" panose="00000500000000000000" pitchFamily="2" charset="0"/>
              </a:rPr>
              <a:t>Karena</a:t>
            </a:r>
            <a:r>
              <a:rPr lang="en-US" sz="1600" dirty="0">
                <a:latin typeface="Montserrat" panose="00000500000000000000" pitchFamily="2" charset="0"/>
              </a:rPr>
              <a:t> </a:t>
            </a:r>
            <a:r>
              <a:rPr lang="en-US" sz="1600" dirty="0" err="1">
                <a:latin typeface="Montserrat" panose="00000500000000000000" pitchFamily="2" charset="0"/>
              </a:rPr>
              <a:t>metamodel</a:t>
            </a:r>
            <a:r>
              <a:rPr lang="en-US" sz="1600" dirty="0">
                <a:latin typeface="Montserrat" panose="00000500000000000000" pitchFamily="2" charset="0"/>
              </a:rPr>
              <a:t> </a:t>
            </a:r>
            <a:r>
              <a:rPr lang="en-US" sz="1600" dirty="0" err="1">
                <a:latin typeface="Montserrat" panose="00000500000000000000" pitchFamily="2" charset="0"/>
              </a:rPr>
              <a:t>biasanya</a:t>
            </a:r>
            <a:r>
              <a:rPr lang="en-US" sz="1600" dirty="0">
                <a:latin typeface="Montserrat" panose="00000500000000000000" pitchFamily="2" charset="0"/>
              </a:rPr>
              <a:t> </a:t>
            </a:r>
            <a:r>
              <a:rPr lang="en-US" sz="1600" dirty="0" err="1">
                <a:latin typeface="Montserrat" panose="00000500000000000000" pitchFamily="2" charset="0"/>
              </a:rPr>
              <a:t>merupakan</a:t>
            </a:r>
            <a:r>
              <a:rPr lang="en-US" sz="1600" dirty="0">
                <a:latin typeface="Montserrat" panose="00000500000000000000" pitchFamily="2" charset="0"/>
              </a:rPr>
              <a:t> model </a:t>
            </a:r>
            <a:r>
              <a:rPr lang="en-US" sz="1600" dirty="0" err="1">
                <a:latin typeface="Montserrat" panose="00000500000000000000" pitchFamily="2" charset="0"/>
              </a:rPr>
              <a:t>analitik</a:t>
            </a:r>
            <a:r>
              <a:rPr lang="en-US" sz="1600" dirty="0">
                <a:latin typeface="Montserrat" panose="00000500000000000000" pitchFamily="2" charset="0"/>
              </a:rPr>
              <a:t>, </a:t>
            </a:r>
            <a:r>
              <a:rPr lang="en-US" sz="1600" dirty="0" err="1">
                <a:latin typeface="Montserrat" panose="00000500000000000000" pitchFamily="2" charset="0"/>
              </a:rPr>
              <a:t>ia</a:t>
            </a:r>
            <a:r>
              <a:rPr lang="en-US" sz="1600" dirty="0">
                <a:latin typeface="Montserrat" panose="00000500000000000000" pitchFamily="2" charset="0"/>
              </a:rPr>
              <a:t> </a:t>
            </a:r>
            <a:r>
              <a:rPr lang="en-US" sz="1600" dirty="0" err="1">
                <a:latin typeface="Montserrat" panose="00000500000000000000" pitchFamily="2" charset="0"/>
              </a:rPr>
              <a:t>berjalan</a:t>
            </a:r>
            <a:r>
              <a:rPr lang="en-US" sz="1600" dirty="0">
                <a:latin typeface="Montserrat" panose="00000500000000000000" pitchFamily="2" charset="0"/>
              </a:rPr>
              <a:t> </a:t>
            </a:r>
            <a:r>
              <a:rPr lang="en-US" sz="1600" dirty="0" err="1">
                <a:latin typeface="Montserrat" panose="00000500000000000000" pitchFamily="2" charset="0"/>
              </a:rPr>
              <a:t>lebih</a:t>
            </a:r>
            <a:r>
              <a:rPr lang="en-US" sz="1600" dirty="0">
                <a:latin typeface="Montserrat" panose="00000500000000000000" pitchFamily="2" charset="0"/>
              </a:rPr>
              <a:t> </a:t>
            </a:r>
            <a:r>
              <a:rPr lang="en-US" sz="1600" dirty="0" err="1">
                <a:latin typeface="Montserrat" panose="00000500000000000000" pitchFamily="2" charset="0"/>
              </a:rPr>
              <a:t>cepat</a:t>
            </a:r>
            <a:r>
              <a:rPr lang="en-US" sz="1600" dirty="0">
                <a:latin typeface="Montserrat" panose="00000500000000000000" pitchFamily="2" charset="0"/>
              </a:rPr>
              <a:t> </a:t>
            </a:r>
            <a:r>
              <a:rPr lang="en-US" sz="1600" dirty="0" err="1">
                <a:latin typeface="Montserrat" panose="00000500000000000000" pitchFamily="2" charset="0"/>
              </a:rPr>
              <a:t>daripada</a:t>
            </a:r>
            <a:r>
              <a:rPr lang="en-US" sz="1600" dirty="0">
                <a:latin typeface="Montserrat" panose="00000500000000000000" pitchFamily="2" charset="0"/>
              </a:rPr>
              <a:t> </a:t>
            </a:r>
            <a:r>
              <a:rPr lang="en-US" sz="1600" dirty="0" err="1">
                <a:latin typeface="Montserrat" panose="00000500000000000000" pitchFamily="2" charset="0"/>
              </a:rPr>
              <a:t>simulasi</a:t>
            </a:r>
            <a:r>
              <a:rPr lang="en-US" sz="1600" dirty="0">
                <a:latin typeface="Montserrat" panose="00000500000000000000" pitchFamily="2" charset="0"/>
              </a:rPr>
              <a:t>. </a:t>
            </a:r>
            <a:r>
              <a:rPr lang="en-US" sz="1600" dirty="0" err="1">
                <a:latin typeface="Montserrat" panose="00000500000000000000" pitchFamily="2" charset="0"/>
              </a:rPr>
              <a:t>Oleh</a:t>
            </a:r>
            <a:r>
              <a:rPr lang="en-US" sz="1600" dirty="0">
                <a:latin typeface="Montserrat" panose="00000500000000000000" pitchFamily="2" charset="0"/>
              </a:rPr>
              <a:t> </a:t>
            </a:r>
            <a:r>
              <a:rPr lang="en-US" sz="1600" dirty="0" err="1">
                <a:latin typeface="Montserrat" panose="00000500000000000000" pitchFamily="2" charset="0"/>
              </a:rPr>
              <a:t>karena</a:t>
            </a:r>
            <a:r>
              <a:rPr lang="en-US" sz="1600" dirty="0">
                <a:latin typeface="Montserrat" panose="00000500000000000000" pitchFamily="2" charset="0"/>
              </a:rPr>
              <a:t> </a:t>
            </a:r>
            <a:r>
              <a:rPr lang="en-US" sz="1600" dirty="0" err="1">
                <a:latin typeface="Montserrat" panose="00000500000000000000" pitchFamily="2" charset="0"/>
              </a:rPr>
              <a:t>itu</a:t>
            </a:r>
            <a:r>
              <a:rPr lang="en-US" sz="1600" dirty="0">
                <a:latin typeface="Montserrat" panose="00000500000000000000" pitchFamily="2" charset="0"/>
              </a:rPr>
              <a:t>, </a:t>
            </a:r>
            <a:r>
              <a:rPr lang="en-US" sz="1600" dirty="0" err="1">
                <a:latin typeface="Montserrat" panose="00000500000000000000" pitchFamily="2" charset="0"/>
              </a:rPr>
              <a:t>mungkin</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menyelidiki</a:t>
            </a:r>
            <a:r>
              <a:rPr lang="en-US" sz="1600" dirty="0">
                <a:latin typeface="Montserrat" panose="00000500000000000000" pitchFamily="2" charset="0"/>
              </a:rPr>
              <a:t> </a:t>
            </a:r>
            <a:r>
              <a:rPr lang="en-US" sz="1600" dirty="0" err="1">
                <a:latin typeface="Montserrat" panose="00000500000000000000" pitchFamily="2" charset="0"/>
              </a:rPr>
              <a:t>lebih</a:t>
            </a:r>
            <a:r>
              <a:rPr lang="en-US" sz="1600" dirty="0">
                <a:latin typeface="Montserrat" panose="00000500000000000000" pitchFamily="2" charset="0"/>
              </a:rPr>
              <a:t> </a:t>
            </a:r>
            <a:r>
              <a:rPr lang="en-US" sz="1600" dirty="0" err="1">
                <a:latin typeface="Montserrat" panose="00000500000000000000" pitchFamily="2" charset="0"/>
              </a:rPr>
              <a:t>banyak</a:t>
            </a:r>
            <a:r>
              <a:rPr lang="en-US" sz="1600" dirty="0">
                <a:latin typeface="Montserrat" panose="00000500000000000000" pitchFamily="2" charset="0"/>
              </a:rPr>
              <a:t> </a:t>
            </a:r>
            <a:r>
              <a:rPr lang="en-US" sz="1600" dirty="0" err="1">
                <a:latin typeface="Montserrat" panose="00000500000000000000" pitchFamily="2" charset="0"/>
              </a:rPr>
              <a:t>skenario</a:t>
            </a:r>
            <a:r>
              <a:rPr lang="en-US" sz="1600" dirty="0">
                <a:latin typeface="Montserrat" panose="00000500000000000000" pitchFamily="2" charset="0"/>
              </a:rPr>
              <a:t>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metamodel</a:t>
            </a:r>
            <a:r>
              <a:rPr lang="en-US" sz="1600" dirty="0">
                <a:latin typeface="Montserrat" panose="00000500000000000000" pitchFamily="2" charset="0"/>
              </a:rPr>
              <a:t> </a:t>
            </a:r>
            <a:r>
              <a:rPr lang="en-US" sz="1600" dirty="0" err="1">
                <a:latin typeface="Montserrat" panose="00000500000000000000" pitchFamily="2" charset="0"/>
              </a:rPr>
              <a:t>daripada</a:t>
            </a:r>
            <a:r>
              <a:rPr lang="en-US" sz="1600" dirty="0">
                <a:latin typeface="Montserrat" panose="00000500000000000000" pitchFamily="2" charset="0"/>
              </a:rPr>
              <a:t>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simulasi</a:t>
            </a:r>
            <a:r>
              <a:rPr lang="en-US" sz="1600" dirty="0">
                <a:latin typeface="Montserrat" panose="00000500000000000000" pitchFamily="2" charset="0"/>
              </a:rPr>
              <a:t> </a:t>
            </a:r>
            <a:r>
              <a:rPr lang="en-US" sz="1600" dirty="0" err="1">
                <a:latin typeface="Montserrat" panose="00000500000000000000" pitchFamily="2" charset="0"/>
              </a:rPr>
              <a:t>itu</a:t>
            </a:r>
            <a:r>
              <a:rPr lang="en-US" sz="1600" dirty="0">
                <a:latin typeface="Montserrat" panose="00000500000000000000" pitchFamily="2" charset="0"/>
              </a:rPr>
              <a:t> </a:t>
            </a:r>
            <a:r>
              <a:rPr lang="en-US" sz="1600" dirty="0" err="1">
                <a:latin typeface="Montserrat" panose="00000500000000000000" pitchFamily="2" charset="0"/>
              </a:rPr>
              <a:t>sendiri</a:t>
            </a:r>
            <a:r>
              <a:rPr lang="en-US" sz="1600" dirty="0">
                <a:latin typeface="Montserrat" panose="00000500000000000000" pitchFamily="2" charset="0"/>
              </a:rPr>
              <a:t>. </a:t>
            </a:r>
            <a:r>
              <a:rPr lang="en-US" sz="1600" dirty="0" err="1">
                <a:latin typeface="Montserrat" panose="00000500000000000000" pitchFamily="2" charset="0"/>
              </a:rPr>
              <a:t>Sisi</a:t>
            </a:r>
            <a:r>
              <a:rPr lang="en-US" sz="1600" dirty="0">
                <a:latin typeface="Montserrat" panose="00000500000000000000" pitchFamily="2" charset="0"/>
              </a:rPr>
              <a:t> </a:t>
            </a:r>
            <a:r>
              <a:rPr lang="en-US" sz="1600" dirty="0" err="1">
                <a:latin typeface="Montserrat" panose="00000500000000000000" pitchFamily="2" charset="0"/>
              </a:rPr>
              <a:t>bawahnya</a:t>
            </a:r>
            <a:r>
              <a:rPr lang="en-US" sz="1600" dirty="0">
                <a:latin typeface="Montserrat" panose="00000500000000000000" pitchFamily="2" charset="0"/>
              </a:rPr>
              <a:t> </a:t>
            </a:r>
            <a:r>
              <a:rPr lang="en-US" sz="1600" dirty="0" err="1">
                <a:latin typeface="Montserrat" panose="00000500000000000000" pitchFamily="2" charset="0"/>
              </a:rPr>
              <a:t>adalah</a:t>
            </a:r>
            <a:r>
              <a:rPr lang="en-US" sz="1600" dirty="0">
                <a:latin typeface="Montserrat" panose="00000500000000000000" pitchFamily="2" charset="0"/>
              </a:rPr>
              <a:t> </a:t>
            </a:r>
            <a:r>
              <a:rPr lang="en-US" sz="1600" dirty="0" err="1">
                <a:latin typeface="Montserrat" panose="00000500000000000000" pitchFamily="2" charset="0"/>
              </a:rPr>
              <a:t>bahwa</a:t>
            </a:r>
            <a:r>
              <a:rPr lang="en-US" sz="1600" dirty="0">
                <a:latin typeface="Montserrat" panose="00000500000000000000" pitchFamily="2" charset="0"/>
              </a:rPr>
              <a:t> </a:t>
            </a:r>
            <a:r>
              <a:rPr lang="en-US" sz="1600" dirty="0" err="1">
                <a:latin typeface="Montserrat" panose="00000500000000000000" pitchFamily="2" charset="0"/>
              </a:rPr>
              <a:t>metamodel</a:t>
            </a:r>
            <a:r>
              <a:rPr lang="en-US" sz="1600" dirty="0">
                <a:latin typeface="Montserrat" panose="00000500000000000000" pitchFamily="2" charset="0"/>
              </a:rPr>
              <a:t> </a:t>
            </a:r>
            <a:r>
              <a:rPr lang="en-US" sz="1600" dirty="0" err="1">
                <a:latin typeface="Montserrat" panose="00000500000000000000" pitchFamily="2" charset="0"/>
              </a:rPr>
              <a:t>adalah</a:t>
            </a:r>
            <a:r>
              <a:rPr lang="en-US" sz="1600" dirty="0">
                <a:latin typeface="Montserrat" panose="00000500000000000000" pitchFamily="2" charset="0"/>
              </a:rPr>
              <a:t> </a:t>
            </a:r>
            <a:r>
              <a:rPr lang="en-US" sz="1600" dirty="0" err="1">
                <a:latin typeface="Montserrat" panose="00000500000000000000" pitchFamily="2" charset="0"/>
              </a:rPr>
              <a:t>perkiraan</a:t>
            </a:r>
            <a:r>
              <a:rPr lang="en-US" sz="1600" dirty="0">
                <a:latin typeface="Montserrat" panose="00000500000000000000" pitchFamily="2" charset="0"/>
              </a:rPr>
              <a:t> output </a:t>
            </a:r>
            <a:r>
              <a:rPr lang="en-US" sz="1600" dirty="0" err="1">
                <a:latin typeface="Montserrat" panose="00000500000000000000" pitchFamily="2" charset="0"/>
              </a:rPr>
              <a:t>simulasi</a:t>
            </a:r>
            <a:r>
              <a:rPr lang="en-US" sz="1600" dirty="0">
                <a:latin typeface="Montserrat" panose="00000500000000000000" pitchFamily="2" charset="0"/>
              </a:rPr>
              <a:t> </a:t>
            </a:r>
            <a:r>
              <a:rPr lang="en-US" sz="1600" dirty="0" err="1">
                <a:latin typeface="Montserrat" panose="00000500000000000000" pitchFamily="2" charset="0"/>
              </a:rPr>
              <a:t>dan</a:t>
            </a:r>
            <a:r>
              <a:rPr lang="en-US" sz="1600" dirty="0">
                <a:latin typeface="Montserrat" panose="00000500000000000000" pitchFamily="2" charset="0"/>
              </a:rPr>
              <a:t> </a:t>
            </a:r>
            <a:r>
              <a:rPr lang="en-US" sz="1600" dirty="0" err="1">
                <a:latin typeface="Montserrat" panose="00000500000000000000" pitchFamily="2" charset="0"/>
              </a:rPr>
              <a:t>hasil</a:t>
            </a:r>
            <a:r>
              <a:rPr lang="en-US" sz="1600" dirty="0">
                <a:latin typeface="Montserrat" panose="00000500000000000000" pitchFamily="2" charset="0"/>
              </a:rPr>
              <a:t> yang </a:t>
            </a:r>
            <a:r>
              <a:rPr lang="en-US" sz="1600" dirty="0" err="1">
                <a:latin typeface="Montserrat" panose="00000500000000000000" pitchFamily="2" charset="0"/>
              </a:rPr>
              <a:t>diberikannya</a:t>
            </a:r>
            <a:r>
              <a:rPr lang="en-US" sz="1600" dirty="0">
                <a:latin typeface="Montserrat" panose="00000500000000000000" pitchFamily="2" charset="0"/>
              </a:rPr>
              <a:t> </a:t>
            </a:r>
            <a:r>
              <a:rPr lang="en-US" sz="1600" dirty="0" err="1">
                <a:latin typeface="Montserrat" panose="00000500000000000000" pitchFamily="2" charset="0"/>
              </a:rPr>
              <a:t>tidak</a:t>
            </a:r>
            <a:r>
              <a:rPr lang="en-US" sz="1600" dirty="0">
                <a:latin typeface="Montserrat" panose="00000500000000000000" pitchFamily="2" charset="0"/>
              </a:rPr>
              <a:t> </a:t>
            </a:r>
            <a:r>
              <a:rPr lang="en-US" sz="1600" dirty="0" err="1">
                <a:latin typeface="Montserrat" panose="00000500000000000000" pitchFamily="2" charset="0"/>
              </a:rPr>
              <a:t>akurat</a:t>
            </a:r>
            <a:r>
              <a:rPr lang="en-US" sz="1600" dirty="0">
                <a:latin typeface="Montserrat" panose="00000500000000000000" pitchFamily="2" charset="0"/>
              </a:rPr>
              <a:t>. Ada </a:t>
            </a:r>
            <a:r>
              <a:rPr lang="en-US" sz="1600" dirty="0" err="1">
                <a:latin typeface="Montserrat" panose="00000500000000000000" pitchFamily="2" charset="0"/>
              </a:rPr>
              <a:t>juga</a:t>
            </a:r>
            <a:r>
              <a:rPr lang="en-US" sz="1600" dirty="0">
                <a:latin typeface="Montserrat" panose="00000500000000000000" pitchFamily="2" charset="0"/>
              </a:rPr>
              <a:t> overhead </a:t>
            </a:r>
            <a:r>
              <a:rPr lang="en-US" sz="1600" dirty="0" err="1">
                <a:latin typeface="Montserrat" panose="00000500000000000000" pitchFamily="2" charset="0"/>
              </a:rPr>
              <a:t>menciptakan</a:t>
            </a:r>
            <a:r>
              <a:rPr lang="en-US" sz="1600" dirty="0">
                <a:latin typeface="Montserrat" panose="00000500000000000000" pitchFamily="2" charset="0"/>
              </a:rPr>
              <a:t> </a:t>
            </a:r>
            <a:r>
              <a:rPr lang="en-US" sz="1600" dirty="0" err="1">
                <a:latin typeface="Montserrat" panose="00000500000000000000" pitchFamily="2" charset="0"/>
              </a:rPr>
              <a:t>metamodel</a:t>
            </a:r>
            <a:r>
              <a:rPr lang="en-US" sz="1600" dirty="0">
                <a:latin typeface="Montserrat" panose="00000500000000000000" pitchFamily="2" charset="0"/>
              </a:rPr>
              <a:t>.</a:t>
            </a:r>
          </a:p>
          <a:p>
            <a:pPr marL="0" indent="0" algn="just">
              <a:lnSpc>
                <a:spcPct val="150000"/>
              </a:lnSpc>
              <a:spcBef>
                <a:spcPts val="0"/>
              </a:spcBef>
              <a:spcAft>
                <a:spcPts val="1600"/>
              </a:spcAft>
              <a:buNone/>
            </a:pPr>
            <a:r>
              <a:rPr lang="en-US" sz="1600" dirty="0">
                <a:latin typeface="Montserrat" panose="00000500000000000000" pitchFamily="2" charset="0"/>
              </a:rPr>
              <a:t>	</a:t>
            </a:r>
            <a:r>
              <a:rPr lang="en-US" sz="1600" dirty="0" err="1">
                <a:latin typeface="Montserrat" panose="00000500000000000000" pitchFamily="2" charset="0"/>
              </a:rPr>
              <a:t>Sebagai</a:t>
            </a:r>
            <a:r>
              <a:rPr lang="en-US" sz="1600" dirty="0">
                <a:latin typeface="Montserrat" panose="00000500000000000000" pitchFamily="2" charset="0"/>
              </a:rPr>
              <a:t> </a:t>
            </a:r>
            <a:r>
              <a:rPr lang="en-US" sz="1600" dirty="0" err="1">
                <a:latin typeface="Montserrat" panose="00000500000000000000" pitchFamily="2" charset="0"/>
              </a:rPr>
              <a:t>titik</a:t>
            </a:r>
            <a:r>
              <a:rPr lang="en-US" sz="1600" dirty="0">
                <a:latin typeface="Montserrat" panose="00000500000000000000" pitchFamily="2" charset="0"/>
              </a:rPr>
              <a:t> </a:t>
            </a:r>
            <a:r>
              <a:rPr lang="en-US" sz="1600" dirty="0" err="1">
                <a:latin typeface="Montserrat" panose="00000500000000000000" pitchFamily="2" charset="0"/>
              </a:rPr>
              <a:t>awal</a:t>
            </a:r>
            <a:r>
              <a:rPr lang="en-US" sz="1600" dirty="0">
                <a:latin typeface="Montserrat" panose="00000500000000000000" pitchFamily="2" charset="0"/>
              </a:rPr>
              <a:t> </a:t>
            </a:r>
            <a:r>
              <a:rPr lang="en-US" sz="1600" dirty="0" err="1">
                <a:latin typeface="Montserrat" panose="00000500000000000000" pitchFamily="2" charset="0"/>
              </a:rPr>
              <a:t>dalam</a:t>
            </a:r>
            <a:r>
              <a:rPr lang="en-US" sz="1600" dirty="0">
                <a:latin typeface="Montserrat" panose="00000500000000000000" pitchFamily="2" charset="0"/>
              </a:rPr>
              <a:t> </a:t>
            </a:r>
            <a:r>
              <a:rPr lang="en-US" sz="1600" dirty="0" err="1">
                <a:latin typeface="Montserrat" panose="00000500000000000000" pitchFamily="2" charset="0"/>
              </a:rPr>
              <a:t>menciptakan</a:t>
            </a:r>
            <a:r>
              <a:rPr lang="en-US" sz="1600" dirty="0">
                <a:latin typeface="Montserrat" panose="00000500000000000000" pitchFamily="2" charset="0"/>
              </a:rPr>
              <a:t> </a:t>
            </a:r>
            <a:r>
              <a:rPr lang="en-US" sz="1600" dirty="0" err="1">
                <a:latin typeface="Montserrat" panose="00000500000000000000" pitchFamily="2" charset="0"/>
              </a:rPr>
              <a:t>metamodel</a:t>
            </a:r>
            <a:r>
              <a:rPr lang="en-US" sz="1600" dirty="0">
                <a:latin typeface="Montserrat" panose="00000500000000000000" pitchFamily="2" charset="0"/>
              </a:rPr>
              <a:t> </a:t>
            </a:r>
            <a:r>
              <a:rPr lang="en-US" sz="1600" dirty="0" err="1">
                <a:latin typeface="Montserrat" panose="00000500000000000000" pitchFamily="2" charset="0"/>
              </a:rPr>
              <a:t>serangkaian</a:t>
            </a:r>
            <a:r>
              <a:rPr lang="en-US" sz="1600" dirty="0">
                <a:latin typeface="Montserrat" panose="00000500000000000000" pitchFamily="2" charset="0"/>
              </a:rPr>
              <a:t> </a:t>
            </a:r>
            <a:r>
              <a:rPr lang="en-US" sz="1600" dirty="0" err="1">
                <a:latin typeface="Montserrat" panose="00000500000000000000" pitchFamily="2" charset="0"/>
              </a:rPr>
              <a:t>hasil</a:t>
            </a:r>
            <a:r>
              <a:rPr lang="en-US" sz="1600" dirty="0">
                <a:latin typeface="Montserrat" panose="00000500000000000000" pitchFamily="2" charset="0"/>
              </a:rPr>
              <a:t>, </a:t>
            </a:r>
            <a:r>
              <a:rPr lang="en-US" sz="1600" dirty="0" err="1">
                <a:latin typeface="Montserrat" panose="00000500000000000000" pitchFamily="2" charset="0"/>
              </a:rPr>
              <a:t>mewakili</a:t>
            </a:r>
            <a:r>
              <a:rPr lang="en-US" sz="1600" dirty="0">
                <a:latin typeface="Montserrat" panose="00000500000000000000" pitchFamily="2" charset="0"/>
              </a:rPr>
              <a:t> </a:t>
            </a:r>
            <a:r>
              <a:rPr lang="en-US" sz="1600" dirty="0" err="1">
                <a:latin typeface="Montserrat" panose="00000500000000000000" pitchFamily="2" charset="0"/>
              </a:rPr>
              <a:t>berbagai</a:t>
            </a:r>
            <a:r>
              <a:rPr lang="en-US" sz="1600" dirty="0">
                <a:latin typeface="Montserrat" panose="00000500000000000000" pitchFamily="2" charset="0"/>
              </a:rPr>
              <a:t> </a:t>
            </a:r>
            <a:r>
              <a:rPr lang="en-US" sz="1600" dirty="0" err="1">
                <a:latin typeface="Montserrat" panose="00000500000000000000" pitchFamily="2" charset="0"/>
              </a:rPr>
              <a:t>kombinasi</a:t>
            </a:r>
            <a:r>
              <a:rPr lang="en-US" sz="1600" dirty="0">
                <a:latin typeface="Montserrat" panose="00000500000000000000" pitchFamily="2" charset="0"/>
              </a:rPr>
              <a:t> </a:t>
            </a:r>
            <a:r>
              <a:rPr lang="en-US" sz="1600" dirty="0" err="1">
                <a:latin typeface="Montserrat" panose="00000500000000000000" pitchFamily="2" charset="0"/>
              </a:rPr>
              <a:t>faktor</a:t>
            </a:r>
            <a:r>
              <a:rPr lang="en-US" sz="1600" dirty="0">
                <a:latin typeface="Montserrat" panose="00000500000000000000" pitchFamily="2" charset="0"/>
              </a:rPr>
              <a:t> / </a:t>
            </a:r>
            <a:r>
              <a:rPr lang="en-US" sz="1600" dirty="0" err="1">
                <a:latin typeface="Montserrat" panose="00000500000000000000" pitchFamily="2" charset="0"/>
              </a:rPr>
              <a:t>tingkat</a:t>
            </a:r>
            <a:r>
              <a:rPr lang="en-US" sz="1600" dirty="0">
                <a:latin typeface="Montserrat" panose="00000500000000000000" pitchFamily="2" charset="0"/>
              </a:rPr>
              <a:t>, </a:t>
            </a:r>
            <a:r>
              <a:rPr lang="en-US" sz="1600" dirty="0" err="1">
                <a:latin typeface="Montserrat" panose="00000500000000000000" pitchFamily="2" charset="0"/>
              </a:rPr>
              <a:t>harus</a:t>
            </a:r>
            <a:r>
              <a:rPr lang="en-US" sz="1600" dirty="0">
                <a:latin typeface="Montserrat" panose="00000500000000000000" pitchFamily="2" charset="0"/>
              </a:rPr>
              <a:t> </a:t>
            </a:r>
            <a:r>
              <a:rPr lang="en-US" sz="1600" dirty="0" err="1">
                <a:latin typeface="Montserrat" panose="00000500000000000000" pitchFamily="2" charset="0"/>
              </a:rPr>
              <a:t>dihasilkan</a:t>
            </a:r>
            <a:r>
              <a:rPr lang="en-US" sz="1600" dirty="0">
                <a:latin typeface="Montserrat" panose="00000500000000000000" pitchFamily="2" charset="0"/>
              </a:rPr>
              <a:t> </a:t>
            </a:r>
            <a:r>
              <a:rPr lang="en-US" sz="1600" dirty="0" err="1">
                <a:latin typeface="Montserrat" panose="00000500000000000000" pitchFamily="2" charset="0"/>
              </a:rPr>
              <a:t>dari</a:t>
            </a:r>
            <a:r>
              <a:rPr lang="en-US" sz="1600" dirty="0">
                <a:latin typeface="Montserrat" panose="00000500000000000000" pitchFamily="2" charset="0"/>
              </a:rPr>
              <a:t> </a:t>
            </a:r>
            <a:r>
              <a:rPr lang="en-US" sz="1600" dirty="0" err="1">
                <a:latin typeface="Montserrat" panose="00000500000000000000" pitchFamily="2" charset="0"/>
              </a:rPr>
              <a:t>simulasi</a:t>
            </a:r>
            <a:r>
              <a:rPr lang="en-US" sz="1600" dirty="0">
                <a:latin typeface="Montserrat" panose="00000500000000000000" pitchFamily="2" charset="0"/>
              </a:rPr>
              <a:t>. </a:t>
            </a:r>
            <a:r>
              <a:rPr lang="en-US" sz="1600" dirty="0" err="1">
                <a:latin typeface="Montserrat" panose="00000500000000000000" pitchFamily="2" charset="0"/>
              </a:rPr>
              <a:t>Pemilihan</a:t>
            </a:r>
            <a:r>
              <a:rPr lang="en-US" sz="1600" dirty="0">
                <a:latin typeface="Montserrat" panose="00000500000000000000" pitchFamily="2" charset="0"/>
              </a:rPr>
              <a:t> </a:t>
            </a:r>
            <a:r>
              <a:rPr lang="en-US" sz="1600" dirty="0" err="1">
                <a:latin typeface="Montserrat" panose="00000500000000000000" pitchFamily="2" charset="0"/>
              </a:rPr>
              <a:t>skenario</a:t>
            </a:r>
            <a:r>
              <a:rPr lang="en-US" sz="1600" dirty="0">
                <a:latin typeface="Montserrat" panose="00000500000000000000" pitchFamily="2" charset="0"/>
              </a:rPr>
              <a:t> yang </a:t>
            </a:r>
            <a:r>
              <a:rPr lang="en-US" sz="1600" dirty="0" err="1">
                <a:latin typeface="Montserrat" panose="00000500000000000000" pitchFamily="2" charset="0"/>
              </a:rPr>
              <a:t>hati-hati</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disimulasikan</a:t>
            </a:r>
            <a:r>
              <a:rPr lang="en-US" sz="1600" dirty="0">
                <a:latin typeface="Montserrat" panose="00000500000000000000" pitchFamily="2" charset="0"/>
              </a:rPr>
              <a:t> </a:t>
            </a:r>
            <a:r>
              <a:rPr lang="en-US" sz="1600" dirty="0" err="1">
                <a:latin typeface="Montserrat" panose="00000500000000000000" pitchFamily="2" charset="0"/>
              </a:rPr>
              <a:t>adalah</a:t>
            </a:r>
            <a:r>
              <a:rPr lang="en-US" sz="1600" dirty="0">
                <a:latin typeface="Montserrat" panose="00000500000000000000" pitchFamily="2" charset="0"/>
              </a:rPr>
              <a:t> </a:t>
            </a:r>
            <a:r>
              <a:rPr lang="en-US" sz="1600" dirty="0" err="1">
                <a:latin typeface="Montserrat" panose="00000500000000000000" pitchFamily="2" charset="0"/>
              </a:rPr>
              <a:t>penting</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menjamin</a:t>
            </a:r>
            <a:r>
              <a:rPr lang="en-US" sz="1600" dirty="0">
                <a:latin typeface="Montserrat" panose="00000500000000000000" pitchFamily="2" charset="0"/>
              </a:rPr>
              <a:t> </a:t>
            </a:r>
            <a:r>
              <a:rPr lang="en-US" sz="1600" dirty="0" err="1">
                <a:latin typeface="Montserrat" panose="00000500000000000000" pitchFamily="2" charset="0"/>
              </a:rPr>
              <a:t>akurasi</a:t>
            </a:r>
            <a:r>
              <a:rPr lang="en-US" sz="1600" dirty="0">
                <a:latin typeface="Montserrat" panose="00000500000000000000" pitchFamily="2" charset="0"/>
              </a:rPr>
              <a:t> </a:t>
            </a:r>
            <a:r>
              <a:rPr lang="en-US" sz="1600" dirty="0" err="1">
                <a:latin typeface="Montserrat" panose="00000500000000000000" pitchFamily="2" charset="0"/>
              </a:rPr>
              <a:t>metamodel</a:t>
            </a:r>
            <a:r>
              <a:rPr lang="en-US" sz="1600" dirty="0">
                <a:latin typeface="Montserrat" panose="00000500000000000000" pitchFamily="2" charset="0"/>
              </a:rPr>
              <a:t> </a:t>
            </a:r>
            <a:r>
              <a:rPr lang="en-US" sz="1600" dirty="0" err="1">
                <a:latin typeface="Montserrat" panose="00000500000000000000" pitchFamily="2" charset="0"/>
              </a:rPr>
              <a:t>terbesar</a:t>
            </a:r>
            <a:r>
              <a:rPr lang="en-US" sz="1600" dirty="0">
                <a:latin typeface="Montserrat" panose="00000500000000000000" pitchFamily="2" charset="0"/>
              </a:rPr>
              <a:t>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jumlah</a:t>
            </a:r>
            <a:r>
              <a:rPr lang="en-US" sz="1600" dirty="0">
                <a:latin typeface="Montserrat" panose="00000500000000000000" pitchFamily="2" charset="0"/>
              </a:rPr>
              <a:t> minimum </a:t>
            </a:r>
            <a:r>
              <a:rPr lang="en-US" sz="1600" dirty="0" err="1">
                <a:latin typeface="Montserrat" panose="00000500000000000000" pitchFamily="2" charset="0"/>
              </a:rPr>
              <a:t>simulasi</a:t>
            </a:r>
            <a:r>
              <a:rPr lang="en-US" sz="1600" dirty="0">
                <a:latin typeface="Montserrat" panose="00000500000000000000" pitchFamily="2" charset="0"/>
              </a:rPr>
              <a:t> </a:t>
            </a:r>
            <a:r>
              <a:rPr lang="en-US" sz="1600" dirty="0" err="1">
                <a:latin typeface="Montserrat" panose="00000500000000000000" pitchFamily="2" charset="0"/>
              </a:rPr>
              <a:t>berjalan</a:t>
            </a:r>
            <a:r>
              <a:rPr lang="en-US" sz="1600" dirty="0">
                <a:latin typeface="Montserrat" panose="00000500000000000000" pitchFamily="2" charset="0"/>
              </a:rPr>
              <a:t>.</a:t>
            </a:r>
          </a:p>
          <a:p>
            <a:pPr marL="0" lvl="0" indent="0" algn="just">
              <a:lnSpc>
                <a:spcPct val="150000"/>
              </a:lnSpc>
              <a:spcBef>
                <a:spcPts val="0"/>
              </a:spcBef>
              <a:spcAft>
                <a:spcPts val="1600"/>
              </a:spcAft>
              <a:buNone/>
            </a:pPr>
            <a:endParaRPr lang="en-US" sz="1600" dirty="0">
              <a:latin typeface="Montserrat" panose="00000500000000000000" pitchFamily="2" charset="0"/>
            </a:endParaRPr>
          </a:p>
          <a:p>
            <a:pPr marL="0" lvl="0" indent="0" algn="just">
              <a:lnSpc>
                <a:spcPct val="150000"/>
              </a:lnSpc>
              <a:spcBef>
                <a:spcPts val="0"/>
              </a:spcBef>
              <a:spcAft>
                <a:spcPts val="1600"/>
              </a:spcAft>
              <a:buNone/>
            </a:pPr>
            <a:endParaRPr lang="en-US" sz="1600" dirty="0">
              <a:latin typeface="Montserrat" panose="00000500000000000000" pitchFamily="2" charset="0"/>
            </a:endParaRPr>
          </a:p>
          <a:p>
            <a:pPr marL="0" indent="0" algn="just">
              <a:lnSpc>
                <a:spcPct val="150000"/>
              </a:lnSpc>
              <a:buSzPct val="100000"/>
              <a:buNone/>
            </a:pPr>
            <a:r>
              <a:rPr lang="en-US" sz="1600" dirty="0">
                <a:latin typeface="Montserrat" panose="00000500000000000000" pitchFamily="2" charset="0"/>
              </a:rPr>
              <a:t>	</a:t>
            </a:r>
          </a:p>
        </p:txBody>
      </p:sp>
    </p:spTree>
    <p:extLst>
      <p:ext uri="{BB962C8B-B14F-4D97-AF65-F5344CB8AC3E}">
        <p14:creationId xmlns:p14="http://schemas.microsoft.com/office/powerpoint/2010/main" val="2685354686"/>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d" sz="2000" b="1" dirty="0">
                <a:solidFill>
                  <a:schemeClr val="tx1">
                    <a:lumMod val="75000"/>
                    <a:lumOff val="25000"/>
                  </a:schemeClr>
                </a:solidFill>
                <a:latin typeface="Montserrat" panose="00000500000000000000" pitchFamily="2" charset="0"/>
              </a:rPr>
              <a:t>OPTIMIZATION (‘‘searchization’’)</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marL="0" lvl="0" indent="0" algn="just">
              <a:lnSpc>
                <a:spcPct val="150000"/>
              </a:lnSpc>
              <a:spcBef>
                <a:spcPts val="0"/>
              </a:spcBef>
              <a:buNone/>
            </a:pP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Simulasi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optimasi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adalah</a:t>
            </a:r>
            <a:r>
              <a:rPr lang="en-US" sz="1600" dirty="0">
                <a:solidFill>
                  <a:schemeClr val="tx1">
                    <a:lumMod val="75000"/>
                    <a:lumOff val="25000"/>
                  </a:schemeClr>
                </a:solidFill>
                <a:latin typeface="Montserrat" panose="00000500000000000000" pitchFamily="2" charset="0"/>
              </a:rPr>
              <a:t> area di mana </a:t>
            </a:r>
            <a:r>
              <a:rPr lang="en-US" sz="1600" dirty="0" err="1">
                <a:solidFill>
                  <a:schemeClr val="tx1">
                    <a:lumMod val="75000"/>
                    <a:lumOff val="25000"/>
                  </a:schemeClr>
                </a:solidFill>
                <a:latin typeface="Montserrat" panose="00000500000000000000" pitchFamily="2" charset="0"/>
              </a:rPr>
              <a:t>banyak</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penelitian</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baru-baru</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ini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terfokus</a:t>
            </a:r>
            <a:r>
              <a:rPr lang="en-US" sz="1600" dirty="0">
                <a:solidFill>
                  <a:schemeClr val="tx1">
                    <a:lumMod val="75000"/>
                    <a:lumOff val="25000"/>
                  </a:schemeClr>
                </a:solidFill>
                <a:latin typeface="Montserrat" panose="00000500000000000000" pitchFamily="2" charset="0"/>
              </a:rPr>
              <a:t>. Di </a:t>
            </a:r>
            <a:r>
              <a:rPr lang="en-US" sz="1600" dirty="0" err="1">
                <a:solidFill>
                  <a:schemeClr val="tx1">
                    <a:lumMod val="75000"/>
                    <a:lumOff val="25000"/>
                  </a:schemeClr>
                </a:solidFill>
                <a:latin typeface="Montserrat" panose="00000500000000000000" pitchFamily="2" charset="0"/>
              </a:rPr>
              <a:t>samping</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ini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sejumlah</a:t>
            </a:r>
            <a:r>
              <a:rPr lang="en-US" sz="1600" dirty="0">
                <a:solidFill>
                  <a:schemeClr val="tx1">
                    <a:lumMod val="75000"/>
                    <a:lumOff val="25000"/>
                  </a:schemeClr>
                </a:solidFill>
                <a:latin typeface="Montserrat" panose="00000500000000000000" pitchFamily="2" charset="0"/>
              </a:rPr>
              <a:t> vendor </a:t>
            </a:r>
            <a:r>
              <a:rPr lang="en-US" sz="1600" dirty="0" err="1">
                <a:solidFill>
                  <a:schemeClr val="tx1">
                    <a:lumMod val="75000"/>
                    <a:lumOff val="25000"/>
                  </a:schemeClr>
                </a:solidFill>
                <a:latin typeface="Montserrat" panose="00000500000000000000" pitchFamily="2" charset="0"/>
              </a:rPr>
              <a:t>perangkat</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lunak</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simulasi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telah</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merilis</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paket-paket</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optimasi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Dalam</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optimasi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simulasi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tujuannya</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adalah</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untuk</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menemukan</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kombinasi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faktor</a:t>
            </a:r>
            <a:r>
              <a:rPr lang="en-US" sz="1600" dirty="0">
                <a:solidFill>
                  <a:schemeClr val="tx1">
                    <a:lumMod val="75000"/>
                    <a:lumOff val="25000"/>
                  </a:schemeClr>
                </a:solidFill>
                <a:latin typeface="Montserrat" panose="00000500000000000000" pitchFamily="2" charset="0"/>
              </a:rPr>
              <a:t> / </a:t>
            </a:r>
            <a:r>
              <a:rPr lang="en-US" sz="1600" dirty="0" err="1">
                <a:solidFill>
                  <a:schemeClr val="tx1">
                    <a:lumMod val="75000"/>
                    <a:lumOff val="25000"/>
                  </a:schemeClr>
                </a:solidFill>
                <a:latin typeface="Montserrat" panose="00000500000000000000" pitchFamily="2" charset="0"/>
              </a:rPr>
              <a:t>tingkat</a:t>
            </a:r>
            <a:r>
              <a:rPr lang="en-US" sz="1600" dirty="0">
                <a:solidFill>
                  <a:schemeClr val="tx1">
                    <a:lumMod val="75000"/>
                    <a:lumOff val="25000"/>
                  </a:schemeClr>
                </a:solidFill>
                <a:latin typeface="Montserrat" panose="00000500000000000000" pitchFamily="2" charset="0"/>
              </a:rPr>
              <a:t> yang </a:t>
            </a:r>
            <a:r>
              <a:rPr lang="en-US" sz="1600" dirty="0" err="1">
                <a:solidFill>
                  <a:schemeClr val="tx1">
                    <a:lumMod val="75000"/>
                    <a:lumOff val="25000"/>
                  </a:schemeClr>
                </a:solidFill>
                <a:latin typeface="Montserrat" panose="00000500000000000000" pitchFamily="2" charset="0"/>
              </a:rPr>
              <a:t>memberikan</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nilai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terbaik</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untuk</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respons</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yaitu</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nilai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maksimum</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atau</a:t>
            </a:r>
            <a:r>
              <a:rPr lang="en-US" sz="1600" dirty="0">
                <a:solidFill>
                  <a:schemeClr val="tx1">
                    <a:lumMod val="75000"/>
                    <a:lumOff val="25000"/>
                  </a:schemeClr>
                </a:solidFill>
                <a:latin typeface="Montserrat" panose="00000500000000000000" pitchFamily="2" charset="0"/>
              </a:rPr>
              <a:t> minimum. </a:t>
            </a:r>
            <a:r>
              <a:rPr lang="en-US" sz="1600" dirty="0" err="1">
                <a:solidFill>
                  <a:schemeClr val="tx1">
                    <a:lumMod val="75000"/>
                    <a:lumOff val="25000"/>
                  </a:schemeClr>
                </a:solidFill>
                <a:latin typeface="Montserrat" panose="00000500000000000000" pitchFamily="2" charset="0"/>
              </a:rPr>
              <a:t>Perbedaan</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dari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optimasi</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matematis</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adalah</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bahwa</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tidak</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ada</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algoritma</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untuk</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menjamin</a:t>
            </a:r>
            <a:r>
              <a:rPr lang="en-US" sz="1600" dirty="0">
                <a:solidFill>
                  <a:schemeClr val="tx1">
                    <a:lumMod val="75000"/>
                    <a:lumOff val="25000"/>
                  </a:schemeClr>
                </a:solidFill>
                <a:latin typeface="Montserrat" panose="00000500000000000000" pitchFamily="2" charset="0"/>
              </a:rPr>
              <a:t> </a:t>
            </a:r>
            <a:r>
              <a:rPr lang="en-US" sz="1600" dirty="0" err="1">
                <a:solidFill>
                  <a:schemeClr val="tx1">
                    <a:lumMod val="75000"/>
                    <a:lumOff val="25000"/>
                  </a:schemeClr>
                </a:solidFill>
                <a:latin typeface="Montserrat" panose="00000500000000000000" pitchFamily="2" charset="0"/>
              </a:rPr>
              <a:t>solusi</a:t>
            </a:r>
            <a:r>
              <a:rPr lang="en-US" sz="1600" dirty="0">
                <a:solidFill>
                  <a:schemeClr val="tx1">
                    <a:lumMod val="75000"/>
                    <a:lumOff val="25000"/>
                  </a:schemeClr>
                </a:solidFill>
                <a:latin typeface="Montserrat" panose="00000500000000000000" pitchFamily="2" charset="0"/>
              </a:rPr>
              <a:t> optimal.</a:t>
            </a:r>
          </a:p>
          <a:p>
            <a:pPr marL="0" lvl="0" indent="0" algn="just">
              <a:lnSpc>
                <a:spcPct val="150000"/>
              </a:lnSpc>
              <a:spcBef>
                <a:spcPts val="1600"/>
              </a:spcBef>
              <a:spcAft>
                <a:spcPts val="1600"/>
              </a:spcAft>
              <a:buNone/>
            </a:pPr>
            <a:endParaRPr lang="en-US" sz="1600" dirty="0">
              <a:solidFill>
                <a:schemeClr val="tx1">
                  <a:lumMod val="75000"/>
                  <a:lumOff val="25000"/>
                </a:schemeClr>
              </a:solidFill>
              <a:latin typeface="Montserrat" panose="00000500000000000000" pitchFamily="2" charset="0"/>
            </a:endParaRPr>
          </a:p>
        </p:txBody>
      </p:sp>
    </p:spTree>
    <p:extLst>
      <p:ext uri="{BB962C8B-B14F-4D97-AF65-F5344CB8AC3E}">
        <p14:creationId xmlns:p14="http://schemas.microsoft.com/office/powerpoint/2010/main" val="492616785"/>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ANALISIS SENSITIVITAS</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600" dirty="0" err="1">
                <a:latin typeface="Montserrat" panose="00000500000000000000" pitchFamily="2" charset="0"/>
              </a:rPr>
              <a:t>Dalam</a:t>
            </a:r>
            <a:r>
              <a:rPr lang="en-US" sz="1600" dirty="0">
                <a:latin typeface="Montserrat" panose="00000500000000000000" pitchFamily="2" charset="0"/>
              </a:rPr>
              <a:t> </a:t>
            </a:r>
            <a:r>
              <a:rPr lang="en-US" sz="1600" dirty="0" err="1">
                <a:latin typeface="Montserrat" panose="00000500000000000000" pitchFamily="2" charset="0"/>
              </a:rPr>
              <a:t>analisis</a:t>
            </a:r>
            <a:r>
              <a:rPr lang="en-US" sz="1600" dirty="0">
                <a:latin typeface="Montserrat" panose="00000500000000000000" pitchFamily="2" charset="0"/>
              </a:rPr>
              <a:t> </a:t>
            </a:r>
            <a:r>
              <a:rPr lang="en-US" sz="1600" dirty="0" err="1">
                <a:latin typeface="Montserrat" panose="00000500000000000000" pitchFamily="2" charset="0"/>
              </a:rPr>
              <a:t>sensitivitas</a:t>
            </a:r>
            <a:r>
              <a:rPr lang="en-US" sz="1600" dirty="0">
                <a:latin typeface="Montserrat" panose="00000500000000000000" pitchFamily="2" charset="0"/>
              </a:rPr>
              <a:t>, </a:t>
            </a:r>
            <a:r>
              <a:rPr lang="en-US" sz="1600" dirty="0" err="1">
                <a:latin typeface="Montserrat" panose="00000500000000000000" pitchFamily="2" charset="0"/>
              </a:rPr>
              <a:t>konsekuensi</a:t>
            </a:r>
            <a:r>
              <a:rPr lang="en-US" sz="1600" dirty="0">
                <a:latin typeface="Montserrat" panose="00000500000000000000" pitchFamily="2" charset="0"/>
              </a:rPr>
              <a:t> </a:t>
            </a:r>
            <a:r>
              <a:rPr lang="en-US" sz="1600" dirty="0" err="1">
                <a:latin typeface="Montserrat" panose="00000500000000000000" pitchFamily="2" charset="0"/>
              </a:rPr>
              <a:t>dari</a:t>
            </a:r>
            <a:r>
              <a:rPr lang="en-US" sz="1600" dirty="0">
                <a:latin typeface="Montserrat" panose="00000500000000000000" pitchFamily="2" charset="0"/>
              </a:rPr>
              <a:t> </a:t>
            </a:r>
            <a:r>
              <a:rPr lang="en-US" sz="1600" dirty="0" err="1">
                <a:latin typeface="Montserrat" panose="00000500000000000000" pitchFamily="2" charset="0"/>
              </a:rPr>
              <a:t>perubahan</a:t>
            </a:r>
            <a:r>
              <a:rPr lang="en-US" sz="1600" dirty="0">
                <a:latin typeface="Montserrat" panose="00000500000000000000" pitchFamily="2" charset="0"/>
              </a:rPr>
              <a:t> input model </a:t>
            </a:r>
            <a:r>
              <a:rPr lang="en-US" sz="1600" dirty="0" err="1">
                <a:latin typeface="Montserrat" panose="00000500000000000000" pitchFamily="2" charset="0"/>
              </a:rPr>
              <a:t>dinilai</a:t>
            </a:r>
            <a:r>
              <a:rPr lang="en-US" sz="1600" dirty="0">
                <a:latin typeface="Montserrat" panose="00000500000000000000" pitchFamily="2" charset="0"/>
              </a:rPr>
              <a:t>. </a:t>
            </a:r>
            <a:r>
              <a:rPr lang="en-US" sz="1600" dirty="0" err="1">
                <a:latin typeface="Montserrat" panose="00000500000000000000" pitchFamily="2" charset="0"/>
              </a:rPr>
              <a:t>Dalam</a:t>
            </a:r>
            <a:r>
              <a:rPr lang="en-US" sz="1600" dirty="0">
                <a:latin typeface="Montserrat" panose="00000500000000000000" pitchFamily="2" charset="0"/>
              </a:rPr>
              <a:t> </a:t>
            </a:r>
            <a:r>
              <a:rPr lang="en-US" sz="1600" dirty="0" err="1">
                <a:latin typeface="Montserrat" panose="00000500000000000000" pitchFamily="2" charset="0"/>
              </a:rPr>
              <a:t>konteks</a:t>
            </a:r>
            <a:r>
              <a:rPr lang="en-US" sz="1600" dirty="0">
                <a:latin typeface="Montserrat" panose="00000500000000000000" pitchFamily="2" charset="0"/>
              </a:rPr>
              <a:t> </a:t>
            </a:r>
            <a:r>
              <a:rPr lang="en-US" sz="1600" dirty="0" err="1">
                <a:latin typeface="Montserrat" panose="00000500000000000000" pitchFamily="2" charset="0"/>
              </a:rPr>
              <a:t>ini</a:t>
            </a:r>
            <a:r>
              <a:rPr lang="en-US" sz="1600" dirty="0">
                <a:latin typeface="Montserrat" panose="00000500000000000000" pitchFamily="2" charset="0"/>
              </a:rPr>
              <a:t>, input model </a:t>
            </a:r>
            <a:r>
              <a:rPr lang="en-US" sz="1600" dirty="0" err="1">
                <a:latin typeface="Montserrat" panose="00000500000000000000" pitchFamily="2" charset="0"/>
              </a:rPr>
              <a:t>ditafsirkan</a:t>
            </a:r>
            <a:r>
              <a:rPr lang="en-US" sz="1600" dirty="0">
                <a:latin typeface="Montserrat" panose="00000500000000000000" pitchFamily="2" charset="0"/>
              </a:rPr>
              <a:t> </a:t>
            </a:r>
            <a:r>
              <a:rPr lang="en-US" sz="1600" dirty="0" err="1">
                <a:latin typeface="Montserrat" panose="00000500000000000000" pitchFamily="2" charset="0"/>
              </a:rPr>
              <a:t>lebih</a:t>
            </a:r>
            <a:r>
              <a:rPr lang="en-US" sz="1600" dirty="0">
                <a:latin typeface="Montserrat" panose="00000500000000000000" pitchFamily="2" charset="0"/>
              </a:rPr>
              <a:t> </a:t>
            </a:r>
            <a:r>
              <a:rPr lang="en-US" sz="1600" dirty="0" err="1">
                <a:latin typeface="Montserrat" panose="00000500000000000000" pitchFamily="2" charset="0"/>
              </a:rPr>
              <a:t>umum</a:t>
            </a:r>
            <a:r>
              <a:rPr lang="en-US" sz="1600" dirty="0">
                <a:latin typeface="Montserrat" panose="00000500000000000000" pitchFamily="2" charset="0"/>
              </a:rPr>
              <a:t> </a:t>
            </a:r>
            <a:r>
              <a:rPr lang="en-US" sz="1600" dirty="0" err="1">
                <a:latin typeface="Montserrat" panose="00000500000000000000" pitchFamily="2" charset="0"/>
              </a:rPr>
              <a:t>daripada</a:t>
            </a:r>
            <a:r>
              <a:rPr lang="en-US" sz="1600" dirty="0">
                <a:latin typeface="Montserrat" panose="00000500000000000000" pitchFamily="2" charset="0"/>
              </a:rPr>
              <a:t> </a:t>
            </a:r>
            <a:r>
              <a:rPr lang="en-US" sz="1600" dirty="0" err="1">
                <a:latin typeface="Montserrat" panose="00000500000000000000" pitchFamily="2" charset="0"/>
              </a:rPr>
              <a:t>hanya</a:t>
            </a:r>
            <a:r>
              <a:rPr lang="en-US" sz="1600" dirty="0">
                <a:latin typeface="Montserrat" panose="00000500000000000000" pitchFamily="2" charset="0"/>
              </a:rPr>
              <a:t> </a:t>
            </a:r>
            <a:r>
              <a:rPr lang="en-US" sz="1600" dirty="0" err="1">
                <a:latin typeface="Montserrat" panose="00000500000000000000" pitchFamily="2" charset="0"/>
              </a:rPr>
              <a:t>faktor</a:t>
            </a:r>
            <a:r>
              <a:rPr lang="en-US" sz="1600" dirty="0">
                <a:latin typeface="Montserrat" panose="00000500000000000000" pitchFamily="2" charset="0"/>
              </a:rPr>
              <a:t> </a:t>
            </a:r>
            <a:r>
              <a:rPr lang="en-US" sz="1600" dirty="0" err="1">
                <a:latin typeface="Montserrat" panose="00000500000000000000" pitchFamily="2" charset="0"/>
              </a:rPr>
              <a:t>eksperimental</a:t>
            </a:r>
            <a:r>
              <a:rPr lang="en-US" sz="1600" dirty="0">
                <a:latin typeface="Montserrat" panose="00000500000000000000" pitchFamily="2" charset="0"/>
              </a:rPr>
              <a:t> </a:t>
            </a:r>
            <a:r>
              <a:rPr lang="en-US" sz="1600" dirty="0" err="1">
                <a:latin typeface="Montserrat" panose="00000500000000000000" pitchFamily="2" charset="0"/>
              </a:rPr>
              <a:t>dan</a:t>
            </a:r>
            <a:r>
              <a:rPr lang="en-US" sz="1600" dirty="0">
                <a:latin typeface="Montserrat" panose="00000500000000000000" pitchFamily="2" charset="0"/>
              </a:rPr>
              <a:t> </a:t>
            </a:r>
            <a:r>
              <a:rPr lang="en-US" sz="1600" dirty="0" err="1">
                <a:latin typeface="Montserrat" panose="00000500000000000000" pitchFamily="2" charset="0"/>
              </a:rPr>
              <a:t>mencakup</a:t>
            </a:r>
            <a:r>
              <a:rPr lang="en-US" sz="1600" dirty="0">
                <a:latin typeface="Montserrat" panose="00000500000000000000" pitchFamily="2" charset="0"/>
              </a:rPr>
              <a:t> </a:t>
            </a:r>
            <a:r>
              <a:rPr lang="en-US" sz="1600" dirty="0" err="1">
                <a:latin typeface="Montserrat" panose="00000500000000000000" pitchFamily="2" charset="0"/>
              </a:rPr>
              <a:t>semua</a:t>
            </a:r>
            <a:r>
              <a:rPr lang="en-US" sz="1600" dirty="0">
                <a:latin typeface="Montserrat" panose="00000500000000000000" pitchFamily="2" charset="0"/>
              </a:rPr>
              <a:t> data model. </a:t>
            </a:r>
            <a:r>
              <a:rPr lang="en-US" sz="1600" dirty="0" err="1">
                <a:latin typeface="Montserrat" panose="00000500000000000000" pitchFamily="2" charset="0"/>
              </a:rPr>
              <a:t>Konsep</a:t>
            </a:r>
            <a:r>
              <a:rPr lang="en-US" sz="1600" dirty="0">
                <a:latin typeface="Montserrat" panose="00000500000000000000" pitchFamily="2" charset="0"/>
              </a:rPr>
              <a:t> </a:t>
            </a:r>
            <a:r>
              <a:rPr lang="en-US" sz="1600" dirty="0" err="1">
                <a:latin typeface="Montserrat" panose="00000500000000000000" pitchFamily="2" charset="0"/>
              </a:rPr>
              <a:t>ini</a:t>
            </a:r>
            <a:r>
              <a:rPr lang="en-US" sz="1600" dirty="0">
                <a:latin typeface="Montserrat" panose="00000500000000000000" pitchFamily="2" charset="0"/>
              </a:rPr>
              <a:t> </a:t>
            </a:r>
            <a:r>
              <a:rPr lang="en-US" sz="1600" dirty="0" err="1">
                <a:latin typeface="Montserrat" panose="00000500000000000000" pitchFamily="2" charset="0"/>
              </a:rPr>
              <a:t>ditunjukkan</a:t>
            </a:r>
            <a:r>
              <a:rPr lang="en-US" sz="1600" dirty="0">
                <a:latin typeface="Montserrat" panose="00000500000000000000" pitchFamily="2" charset="0"/>
              </a:rPr>
              <a:t> </a:t>
            </a:r>
            <a:r>
              <a:rPr lang="en-US" sz="1600" dirty="0" err="1">
                <a:latin typeface="Montserrat" panose="00000500000000000000" pitchFamily="2" charset="0"/>
              </a:rPr>
              <a:t>pada</a:t>
            </a:r>
            <a:r>
              <a:rPr lang="en-US" sz="1600" dirty="0">
                <a:latin typeface="Montserrat" panose="00000500000000000000" pitchFamily="2" charset="0"/>
              </a:rPr>
              <a:t> </a:t>
            </a:r>
            <a:r>
              <a:rPr lang="en-US" sz="1600" dirty="0" err="1">
                <a:latin typeface="Montserrat" panose="00000500000000000000" pitchFamily="2" charset="0"/>
              </a:rPr>
              <a:t>Gambar</a:t>
            </a:r>
            <a:r>
              <a:rPr lang="en-US" sz="1600" dirty="0">
                <a:latin typeface="Montserrat" panose="00000500000000000000" pitchFamily="2" charset="0"/>
              </a:rPr>
              <a:t> 10.7. Input (I) </a:t>
            </a:r>
            <a:r>
              <a:rPr lang="en-US" sz="1600" dirty="0" err="1">
                <a:latin typeface="Montserrat" panose="00000500000000000000" pitchFamily="2" charset="0"/>
              </a:rPr>
              <a:t>bervariasi</a:t>
            </a:r>
            <a:r>
              <a:rPr lang="en-US" sz="1600" dirty="0">
                <a:latin typeface="Montserrat" panose="00000500000000000000" pitchFamily="2" charset="0"/>
              </a:rPr>
              <a:t>, </a:t>
            </a:r>
            <a:r>
              <a:rPr lang="en-US" sz="1600" dirty="0" err="1">
                <a:latin typeface="Montserrat" panose="00000500000000000000" pitchFamily="2" charset="0"/>
              </a:rPr>
              <a:t>simulasi</a:t>
            </a:r>
            <a:r>
              <a:rPr lang="en-US" sz="1600" dirty="0">
                <a:latin typeface="Montserrat" panose="00000500000000000000" pitchFamily="2" charset="0"/>
              </a:rPr>
              <a:t> </a:t>
            </a:r>
            <a:r>
              <a:rPr lang="en-US" sz="1600" dirty="0" err="1">
                <a:latin typeface="Montserrat" panose="00000500000000000000" pitchFamily="2" charset="0"/>
              </a:rPr>
              <a:t>berjalan</a:t>
            </a:r>
            <a:r>
              <a:rPr lang="en-US" sz="1600" dirty="0">
                <a:latin typeface="Montserrat" panose="00000500000000000000" pitchFamily="2" charset="0"/>
              </a:rPr>
              <a:t> </a:t>
            </a:r>
            <a:r>
              <a:rPr lang="en-US" sz="1600" dirty="0" err="1">
                <a:latin typeface="Montserrat" panose="00000500000000000000" pitchFamily="2" charset="0"/>
              </a:rPr>
              <a:t>dan</a:t>
            </a:r>
            <a:r>
              <a:rPr lang="en-US" sz="1600" dirty="0">
                <a:latin typeface="Montserrat" panose="00000500000000000000" pitchFamily="2" charset="0"/>
              </a:rPr>
              <a:t> </a:t>
            </a:r>
            <a:r>
              <a:rPr lang="en-US" sz="1600" dirty="0" err="1">
                <a:latin typeface="Montserrat" panose="00000500000000000000" pitchFamily="2" charset="0"/>
              </a:rPr>
              <a:t>efek</a:t>
            </a:r>
            <a:r>
              <a:rPr lang="en-US" sz="1600" dirty="0">
                <a:latin typeface="Montserrat" panose="00000500000000000000" pitchFamily="2" charset="0"/>
              </a:rPr>
              <a:t> </a:t>
            </a:r>
            <a:r>
              <a:rPr lang="en-US" sz="1600" dirty="0" err="1">
                <a:latin typeface="Montserrat" panose="00000500000000000000" pitchFamily="2" charset="0"/>
              </a:rPr>
              <a:t>pada</a:t>
            </a:r>
            <a:r>
              <a:rPr lang="en-US" sz="1600" dirty="0">
                <a:latin typeface="Montserrat" panose="00000500000000000000" pitchFamily="2" charset="0"/>
              </a:rPr>
              <a:t> </a:t>
            </a:r>
            <a:r>
              <a:rPr lang="en-US" sz="1600" dirty="0" err="1">
                <a:latin typeface="Montserrat" panose="00000500000000000000" pitchFamily="2" charset="0"/>
              </a:rPr>
              <a:t>respon</a:t>
            </a:r>
            <a:r>
              <a:rPr lang="en-US" sz="1600" dirty="0">
                <a:latin typeface="Montserrat" panose="00000500000000000000" pitchFamily="2" charset="0"/>
              </a:rPr>
              <a:t> </a:t>
            </a:r>
            <a:r>
              <a:rPr lang="en-US" sz="1600" dirty="0" err="1">
                <a:latin typeface="Montserrat" panose="00000500000000000000" pitchFamily="2" charset="0"/>
              </a:rPr>
              <a:t>diukur</a:t>
            </a:r>
            <a:r>
              <a:rPr lang="en-US" sz="1600" dirty="0">
                <a:latin typeface="Montserrat" panose="00000500000000000000" pitchFamily="2" charset="0"/>
              </a:rPr>
              <a:t>. </a:t>
            </a:r>
            <a:r>
              <a:rPr lang="en-US" sz="1600" dirty="0" err="1">
                <a:latin typeface="Montserrat" panose="00000500000000000000" pitchFamily="2" charset="0"/>
              </a:rPr>
              <a:t>Jika</a:t>
            </a:r>
            <a:r>
              <a:rPr lang="en-US" sz="1600" dirty="0">
                <a:latin typeface="Montserrat" panose="00000500000000000000" pitchFamily="2" charset="0"/>
              </a:rPr>
              <a:t> </a:t>
            </a:r>
            <a:r>
              <a:rPr lang="en-US" sz="1600" dirty="0" err="1">
                <a:latin typeface="Montserrat" panose="00000500000000000000" pitchFamily="2" charset="0"/>
              </a:rPr>
              <a:t>ada</a:t>
            </a:r>
            <a:r>
              <a:rPr lang="en-US" sz="1600" dirty="0">
                <a:latin typeface="Montserrat" panose="00000500000000000000" pitchFamily="2" charset="0"/>
              </a:rPr>
              <a:t> </a:t>
            </a:r>
            <a:r>
              <a:rPr lang="en-US" sz="1600" dirty="0" err="1">
                <a:latin typeface="Montserrat" panose="00000500000000000000" pitchFamily="2" charset="0"/>
              </a:rPr>
              <a:t>perubahan</a:t>
            </a:r>
            <a:r>
              <a:rPr lang="en-US" sz="1600" dirty="0">
                <a:latin typeface="Montserrat" panose="00000500000000000000" pitchFamily="2" charset="0"/>
              </a:rPr>
              <a:t> </a:t>
            </a:r>
            <a:r>
              <a:rPr lang="en-US" sz="1600" dirty="0" err="1">
                <a:latin typeface="Montserrat" panose="00000500000000000000" pitchFamily="2" charset="0"/>
              </a:rPr>
              <a:t>signifikan</a:t>
            </a:r>
            <a:r>
              <a:rPr lang="en-US" sz="1600" dirty="0">
                <a:latin typeface="Montserrat" panose="00000500000000000000" pitchFamily="2" charset="0"/>
              </a:rPr>
              <a:t> </a:t>
            </a:r>
            <a:r>
              <a:rPr lang="en-US" sz="1600" dirty="0" err="1">
                <a:latin typeface="Montserrat" panose="00000500000000000000" pitchFamily="2" charset="0"/>
              </a:rPr>
              <a:t>dalam</a:t>
            </a:r>
            <a:r>
              <a:rPr lang="en-US" sz="1600" dirty="0">
                <a:latin typeface="Montserrat" panose="00000500000000000000" pitchFamily="2" charset="0"/>
              </a:rPr>
              <a:t> </a:t>
            </a:r>
            <a:r>
              <a:rPr lang="en-US" sz="1600" dirty="0" err="1">
                <a:latin typeface="Montserrat" panose="00000500000000000000" pitchFamily="2" charset="0"/>
              </a:rPr>
              <a:t>respon</a:t>
            </a:r>
            <a:r>
              <a:rPr lang="en-US" sz="1600" dirty="0">
                <a:latin typeface="Montserrat" panose="00000500000000000000" pitchFamily="2" charset="0"/>
              </a:rPr>
              <a:t> (</a:t>
            </a:r>
            <a:r>
              <a:rPr lang="en-US" sz="1600" dirty="0" err="1">
                <a:latin typeface="Montserrat" panose="00000500000000000000" pitchFamily="2" charset="0"/>
              </a:rPr>
              <a:t>gradien</a:t>
            </a:r>
            <a:r>
              <a:rPr lang="en-US" sz="1600" dirty="0">
                <a:latin typeface="Montserrat" panose="00000500000000000000" pitchFamily="2" charset="0"/>
              </a:rPr>
              <a:t> </a:t>
            </a:r>
            <a:r>
              <a:rPr lang="en-US" sz="1600" dirty="0" err="1">
                <a:latin typeface="Montserrat" panose="00000500000000000000" pitchFamily="2" charset="0"/>
              </a:rPr>
              <a:t>curam</a:t>
            </a:r>
            <a:r>
              <a:rPr lang="en-US" sz="1600" dirty="0">
                <a:latin typeface="Montserrat" panose="00000500000000000000" pitchFamily="2" charset="0"/>
              </a:rPr>
              <a:t>), </a:t>
            </a:r>
            <a:r>
              <a:rPr lang="en-US" sz="1600" dirty="0" err="1">
                <a:latin typeface="Montserrat" panose="00000500000000000000" pitchFamily="2" charset="0"/>
              </a:rPr>
              <a:t>maka</a:t>
            </a:r>
            <a:r>
              <a:rPr lang="en-US" sz="1600" dirty="0">
                <a:latin typeface="Montserrat" panose="00000500000000000000" pitchFamily="2" charset="0"/>
              </a:rPr>
              <a:t> </a:t>
            </a:r>
            <a:r>
              <a:rPr lang="en-US" sz="1600" dirty="0" err="1">
                <a:latin typeface="Montserrat" panose="00000500000000000000" pitchFamily="2" charset="0"/>
              </a:rPr>
              <a:t>responsnya</a:t>
            </a:r>
            <a:r>
              <a:rPr lang="en-US" sz="1600" dirty="0">
                <a:latin typeface="Montserrat" panose="00000500000000000000" pitchFamily="2" charset="0"/>
              </a:rPr>
              <a:t> </a:t>
            </a:r>
            <a:r>
              <a:rPr lang="en-US" sz="1600" dirty="0" err="1">
                <a:latin typeface="Montserrat" panose="00000500000000000000" pitchFamily="2" charset="0"/>
              </a:rPr>
              <a:t>sensitif</a:t>
            </a:r>
            <a:r>
              <a:rPr lang="en-US" sz="1600" dirty="0">
                <a:latin typeface="Montserrat" panose="00000500000000000000" pitchFamily="2" charset="0"/>
              </a:rPr>
              <a:t> </a:t>
            </a:r>
            <a:r>
              <a:rPr lang="en-US" sz="1600" dirty="0" err="1">
                <a:latin typeface="Montserrat" panose="00000500000000000000" pitchFamily="2" charset="0"/>
              </a:rPr>
              <a:t>terhadap</a:t>
            </a:r>
            <a:r>
              <a:rPr lang="en-US" sz="1600" dirty="0">
                <a:latin typeface="Montserrat" panose="00000500000000000000" pitchFamily="2" charset="0"/>
              </a:rPr>
              <a:t> </a:t>
            </a:r>
            <a:r>
              <a:rPr lang="en-US" sz="1600" dirty="0" err="1">
                <a:latin typeface="Montserrat" panose="00000500000000000000" pitchFamily="2" charset="0"/>
              </a:rPr>
              <a:t>perubahan</a:t>
            </a:r>
            <a:r>
              <a:rPr lang="en-US" sz="1600" dirty="0">
                <a:latin typeface="Montserrat" panose="00000500000000000000" pitchFamily="2" charset="0"/>
              </a:rPr>
              <a:t> input. </a:t>
            </a:r>
            <a:r>
              <a:rPr lang="en-US" sz="1600" dirty="0" err="1">
                <a:latin typeface="Montserrat" panose="00000500000000000000" pitchFamily="2" charset="0"/>
              </a:rPr>
              <a:t>Jika</a:t>
            </a:r>
            <a:r>
              <a:rPr lang="en-US" sz="1600" dirty="0">
                <a:latin typeface="Montserrat" panose="00000500000000000000" pitchFamily="2" charset="0"/>
              </a:rPr>
              <a:t> </a:t>
            </a:r>
            <a:r>
              <a:rPr lang="en-US" sz="1600" dirty="0" err="1">
                <a:latin typeface="Montserrat" panose="00000500000000000000" pitchFamily="2" charset="0"/>
              </a:rPr>
              <a:t>ada</a:t>
            </a:r>
            <a:r>
              <a:rPr lang="en-US" sz="1600" dirty="0">
                <a:latin typeface="Montserrat" panose="00000500000000000000" pitchFamily="2" charset="0"/>
              </a:rPr>
              <a:t> </a:t>
            </a:r>
            <a:r>
              <a:rPr lang="en-US" sz="1600" dirty="0" err="1">
                <a:latin typeface="Montserrat" panose="00000500000000000000" pitchFamily="2" charset="0"/>
              </a:rPr>
              <a:t>sedikit</a:t>
            </a:r>
            <a:r>
              <a:rPr lang="en-US" sz="1600" dirty="0">
                <a:latin typeface="Montserrat" panose="00000500000000000000" pitchFamily="2" charset="0"/>
              </a:rPr>
              <a:t> </a:t>
            </a:r>
            <a:r>
              <a:rPr lang="en-US" sz="1600" dirty="0" err="1">
                <a:latin typeface="Montserrat" panose="00000500000000000000" pitchFamily="2" charset="0"/>
              </a:rPr>
              <a:t>perubahan</a:t>
            </a:r>
            <a:r>
              <a:rPr lang="en-US" sz="1600" dirty="0">
                <a:latin typeface="Montserrat" panose="00000500000000000000" pitchFamily="2" charset="0"/>
              </a:rPr>
              <a:t> (</a:t>
            </a:r>
            <a:r>
              <a:rPr lang="en-US" sz="1600" dirty="0" err="1">
                <a:latin typeface="Montserrat" panose="00000500000000000000" pitchFamily="2" charset="0"/>
              </a:rPr>
              <a:t>gradiennya</a:t>
            </a:r>
            <a:r>
              <a:rPr lang="en-US" sz="1600" dirty="0">
                <a:latin typeface="Montserrat" panose="00000500000000000000" pitchFamily="2" charset="0"/>
              </a:rPr>
              <a:t> </a:t>
            </a:r>
            <a:r>
              <a:rPr lang="en-US" sz="1600" dirty="0" err="1">
                <a:latin typeface="Montserrat" panose="00000500000000000000" pitchFamily="2" charset="0"/>
              </a:rPr>
              <a:t>dangkal</a:t>
            </a:r>
            <a:r>
              <a:rPr lang="en-US" sz="1600" dirty="0">
                <a:latin typeface="Montserrat" panose="00000500000000000000" pitchFamily="2" charset="0"/>
              </a:rPr>
              <a:t>), </a:t>
            </a:r>
            <a:r>
              <a:rPr lang="en-US" sz="1600" dirty="0" err="1">
                <a:latin typeface="Montserrat" panose="00000500000000000000" pitchFamily="2" charset="0"/>
              </a:rPr>
              <a:t>maka</a:t>
            </a:r>
            <a:r>
              <a:rPr lang="en-US" sz="1600" dirty="0">
                <a:latin typeface="Montserrat" panose="00000500000000000000" pitchFamily="2" charset="0"/>
              </a:rPr>
              <a:t> </a:t>
            </a:r>
            <a:r>
              <a:rPr lang="en-US" sz="1600" dirty="0" err="1">
                <a:latin typeface="Montserrat" panose="00000500000000000000" pitchFamily="2" charset="0"/>
              </a:rPr>
              <a:t>responsnya</a:t>
            </a:r>
            <a:r>
              <a:rPr lang="en-US" sz="1600" dirty="0">
                <a:latin typeface="Montserrat" panose="00000500000000000000" pitchFamily="2" charset="0"/>
              </a:rPr>
              <a:t> </a:t>
            </a:r>
            <a:r>
              <a:rPr lang="en-US" sz="1600" dirty="0" err="1">
                <a:latin typeface="Montserrat" panose="00000500000000000000" pitchFamily="2" charset="0"/>
              </a:rPr>
              <a:t>tidak</a:t>
            </a:r>
            <a:r>
              <a:rPr lang="en-US" sz="1600" dirty="0">
                <a:latin typeface="Montserrat" panose="00000500000000000000" pitchFamily="2" charset="0"/>
              </a:rPr>
              <a:t> </a:t>
            </a:r>
            <a:r>
              <a:rPr lang="en-US" sz="1600" dirty="0" err="1">
                <a:latin typeface="Montserrat" panose="00000500000000000000" pitchFamily="2" charset="0"/>
              </a:rPr>
              <a:t>peka</a:t>
            </a:r>
            <a:r>
              <a:rPr lang="en-US" sz="1600" dirty="0">
                <a:latin typeface="Montserrat" panose="00000500000000000000" pitchFamily="2" charset="0"/>
              </a:rPr>
              <a:t> </a:t>
            </a:r>
            <a:r>
              <a:rPr lang="en-US" sz="1600" dirty="0" err="1">
                <a:latin typeface="Montserrat" panose="00000500000000000000" pitchFamily="2" charset="0"/>
              </a:rPr>
              <a:t>terhadap</a:t>
            </a:r>
            <a:r>
              <a:rPr lang="en-US" sz="1600" dirty="0">
                <a:latin typeface="Montserrat" panose="00000500000000000000" pitchFamily="2" charset="0"/>
              </a:rPr>
              <a:t> </a:t>
            </a:r>
            <a:r>
              <a:rPr lang="en-US" sz="1600" dirty="0" err="1">
                <a:latin typeface="Montserrat" panose="00000500000000000000" pitchFamily="2" charset="0"/>
              </a:rPr>
              <a:t>perubahan</a:t>
            </a:r>
            <a:r>
              <a:rPr lang="en-US" sz="1600" dirty="0">
                <a:latin typeface="Montserrat" panose="00000500000000000000" pitchFamily="2" charset="0"/>
              </a:rPr>
              <a:t>.</a:t>
            </a:r>
          </a:p>
          <a:p>
            <a:pPr marL="0" lvl="0" indent="0">
              <a:spcBef>
                <a:spcPts val="1600"/>
              </a:spcBef>
              <a:buNone/>
            </a:pPr>
            <a:r>
              <a:rPr lang="en-US" sz="1400" dirty="0">
                <a:latin typeface="Montserrat" panose="00000500000000000000" pitchFamily="2" charset="0"/>
              </a:rPr>
              <a:t>•</a:t>
            </a:r>
            <a:r>
              <a:rPr lang="en-US" sz="1600" dirty="0">
                <a:latin typeface="Montserrat" panose="00000500000000000000" pitchFamily="2" charset="0"/>
              </a:rPr>
              <a:t> </a:t>
            </a:r>
            <a:r>
              <a:rPr lang="en-US" sz="1600" dirty="0" err="1">
                <a:latin typeface="Montserrat" panose="00000500000000000000" pitchFamily="2" charset="0"/>
              </a:rPr>
              <a:t>Menilai</a:t>
            </a:r>
            <a:r>
              <a:rPr lang="en-US" sz="1600" dirty="0">
                <a:latin typeface="Montserrat" panose="00000500000000000000" pitchFamily="2" charset="0"/>
              </a:rPr>
              <a:t> </a:t>
            </a:r>
            <a:r>
              <a:rPr lang="en-US" sz="1600" dirty="0" err="1">
                <a:latin typeface="Montserrat" panose="00000500000000000000" pitchFamily="2" charset="0"/>
              </a:rPr>
              <a:t>efek</a:t>
            </a:r>
            <a:r>
              <a:rPr lang="en-US" sz="1600" dirty="0">
                <a:latin typeface="Montserrat" panose="00000500000000000000" pitchFamily="2" charset="0"/>
              </a:rPr>
              <a:t> </a:t>
            </a:r>
            <a:r>
              <a:rPr lang="en-US" sz="1600" dirty="0" err="1">
                <a:latin typeface="Montserrat" panose="00000500000000000000" pitchFamily="2" charset="0"/>
              </a:rPr>
              <a:t>ketidakpastian</a:t>
            </a:r>
            <a:r>
              <a:rPr lang="en-US" sz="1600" dirty="0">
                <a:latin typeface="Montserrat" panose="00000500000000000000" pitchFamily="2" charset="0"/>
              </a:rPr>
              <a:t> </a:t>
            </a:r>
            <a:r>
              <a:rPr lang="en-US" sz="1600" dirty="0" err="1">
                <a:latin typeface="Montserrat" panose="00000500000000000000" pitchFamily="2" charset="0"/>
              </a:rPr>
              <a:t>dalam</a:t>
            </a:r>
            <a:r>
              <a:rPr lang="en-US" sz="1600" dirty="0">
                <a:latin typeface="Montserrat" panose="00000500000000000000" pitchFamily="2" charset="0"/>
              </a:rPr>
              <a:t> data</a:t>
            </a:r>
          </a:p>
          <a:p>
            <a:pPr marL="0" lvl="0" indent="0">
              <a:spcBef>
                <a:spcPts val="1600"/>
              </a:spcBef>
              <a:buNone/>
            </a:pPr>
            <a:r>
              <a:rPr lang="en-US" sz="1600" dirty="0">
                <a:latin typeface="Montserrat" panose="00000500000000000000" pitchFamily="2" charset="0"/>
              </a:rPr>
              <a:t>• </a:t>
            </a:r>
            <a:r>
              <a:rPr lang="en-US" sz="1600" dirty="0" err="1">
                <a:latin typeface="Montserrat" panose="00000500000000000000" pitchFamily="2" charset="0"/>
              </a:rPr>
              <a:t>Memahami</a:t>
            </a:r>
            <a:r>
              <a:rPr lang="en-US" sz="1600" dirty="0">
                <a:latin typeface="Montserrat" panose="00000500000000000000" pitchFamily="2" charset="0"/>
              </a:rPr>
              <a:t> </a:t>
            </a:r>
            <a:r>
              <a:rPr lang="en-US" sz="1600" dirty="0" err="1">
                <a:latin typeface="Montserrat" panose="00000500000000000000" pitchFamily="2" charset="0"/>
              </a:rPr>
              <a:t>bagaimana</a:t>
            </a:r>
            <a:r>
              <a:rPr lang="en-US" sz="1600" dirty="0">
                <a:latin typeface="Montserrat" panose="00000500000000000000" pitchFamily="2" charset="0"/>
              </a:rPr>
              <a:t> </a:t>
            </a:r>
            <a:r>
              <a:rPr lang="en-US" sz="1600" dirty="0" err="1">
                <a:latin typeface="Montserrat" panose="00000500000000000000" pitchFamily="2" charset="0"/>
              </a:rPr>
              <a:t>perubahan</a:t>
            </a:r>
            <a:r>
              <a:rPr lang="en-US" sz="1600" dirty="0">
                <a:latin typeface="Montserrat" panose="00000500000000000000" pitchFamily="2" charset="0"/>
              </a:rPr>
              <a:t> </a:t>
            </a:r>
            <a:r>
              <a:rPr lang="en-US" sz="1600" dirty="0" err="1">
                <a:latin typeface="Montserrat" panose="00000500000000000000" pitchFamily="2" charset="0"/>
              </a:rPr>
              <a:t>pada</a:t>
            </a:r>
            <a:r>
              <a:rPr lang="en-US" sz="1600" dirty="0">
                <a:latin typeface="Montserrat" panose="00000500000000000000" pitchFamily="2" charset="0"/>
              </a:rPr>
              <a:t> </a:t>
            </a:r>
            <a:r>
              <a:rPr lang="en-US" sz="1600" dirty="0" err="1">
                <a:latin typeface="Montserrat" panose="00000500000000000000" pitchFamily="2" charset="0"/>
              </a:rPr>
              <a:t>faktor</a:t>
            </a:r>
            <a:r>
              <a:rPr lang="en-US" sz="1600" dirty="0">
                <a:latin typeface="Montserrat" panose="00000500000000000000" pitchFamily="2" charset="0"/>
              </a:rPr>
              <a:t> </a:t>
            </a:r>
            <a:r>
              <a:rPr lang="en-US" sz="1600" dirty="0" err="1">
                <a:latin typeface="Montserrat" panose="00000500000000000000" pitchFamily="2" charset="0"/>
              </a:rPr>
              <a:t>eksperimental</a:t>
            </a:r>
            <a:r>
              <a:rPr lang="en-US" sz="1600" dirty="0">
                <a:latin typeface="Montserrat" panose="00000500000000000000" pitchFamily="2" charset="0"/>
              </a:rPr>
              <a:t> </a:t>
            </a:r>
            <a:r>
              <a:rPr lang="en-US" sz="1600" dirty="0" err="1">
                <a:latin typeface="Montserrat" panose="00000500000000000000" pitchFamily="2" charset="0"/>
              </a:rPr>
              <a:t>memengaruhi</a:t>
            </a:r>
            <a:r>
              <a:rPr lang="en-US" sz="1600" dirty="0">
                <a:latin typeface="Montserrat" panose="00000500000000000000" pitchFamily="2" charset="0"/>
              </a:rPr>
              <a:t> </a:t>
            </a:r>
            <a:r>
              <a:rPr lang="en-US" sz="1600" dirty="0" err="1">
                <a:latin typeface="Montserrat" panose="00000500000000000000" pitchFamily="2" charset="0"/>
              </a:rPr>
              <a:t>respons</a:t>
            </a:r>
            <a:r>
              <a:rPr lang="en-US" sz="1600" dirty="0">
                <a:latin typeface="Montserrat" panose="00000500000000000000" pitchFamily="2" charset="0"/>
              </a:rPr>
              <a:t>.</a:t>
            </a:r>
          </a:p>
          <a:p>
            <a:pPr marL="0" lvl="0" indent="0">
              <a:spcBef>
                <a:spcPts val="1600"/>
              </a:spcBef>
              <a:buNone/>
            </a:pPr>
            <a:r>
              <a:rPr lang="en-US" sz="1600" dirty="0">
                <a:latin typeface="Montserrat" panose="00000500000000000000" pitchFamily="2" charset="0"/>
              </a:rPr>
              <a:t>• </a:t>
            </a:r>
            <a:r>
              <a:rPr lang="en-US" sz="1600" dirty="0" err="1">
                <a:latin typeface="Montserrat" panose="00000500000000000000" pitchFamily="2" charset="0"/>
              </a:rPr>
              <a:t>Menilai</a:t>
            </a:r>
            <a:r>
              <a:rPr lang="en-US" sz="1600" dirty="0">
                <a:latin typeface="Montserrat" panose="00000500000000000000" pitchFamily="2" charset="0"/>
              </a:rPr>
              <a:t> </a:t>
            </a:r>
            <a:r>
              <a:rPr lang="en-US" sz="1600" dirty="0" err="1">
                <a:latin typeface="Montserrat" panose="00000500000000000000" pitchFamily="2" charset="0"/>
              </a:rPr>
              <a:t>kekuatan</a:t>
            </a:r>
            <a:r>
              <a:rPr lang="en-US" sz="1600" dirty="0">
                <a:latin typeface="Montserrat" panose="00000500000000000000" pitchFamily="2" charset="0"/>
              </a:rPr>
              <a:t> </a:t>
            </a:r>
            <a:r>
              <a:rPr lang="en-US" sz="1600" dirty="0" err="1">
                <a:latin typeface="Montserrat" panose="00000500000000000000" pitchFamily="2" charset="0"/>
              </a:rPr>
              <a:t>solusi</a:t>
            </a:r>
            <a:r>
              <a:rPr lang="en-US" sz="1600" dirty="0">
                <a:latin typeface="Montserrat" panose="00000500000000000000" pitchFamily="2" charset="0"/>
              </a:rPr>
              <a:t>.</a:t>
            </a:r>
          </a:p>
          <a:p>
            <a:pPr marL="0" indent="0" algn="just">
              <a:lnSpc>
                <a:spcPct val="150000"/>
              </a:lnSpc>
              <a:buSzPct val="100000"/>
              <a:buNone/>
            </a:pPr>
            <a:endParaRPr lang="en-US" sz="1100" dirty="0">
              <a:latin typeface="Montserrat" panose="00000500000000000000" pitchFamily="2" charset="0"/>
            </a:endParaRPr>
          </a:p>
        </p:txBody>
      </p:sp>
    </p:spTree>
    <p:extLst>
      <p:ext uri="{BB962C8B-B14F-4D97-AF65-F5344CB8AC3E}">
        <p14:creationId xmlns:p14="http://schemas.microsoft.com/office/powerpoint/2010/main" val="255748572"/>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KESIMPULAN</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fontScale="85000" lnSpcReduction="10000"/>
          </a:bodyPr>
          <a:lstStyle/>
          <a:p>
            <a:pPr lvl="0">
              <a:lnSpc>
                <a:spcPct val="150000"/>
              </a:lnSpc>
              <a:buBlip>
                <a:blip r:embed="rId3"/>
              </a:buBlip>
            </a:pPr>
            <a:r>
              <a:rPr lang="en-US" sz="2000" dirty="0" err="1">
                <a:latin typeface="Montserrat" panose="00000500000000000000" pitchFamily="2" charset="0"/>
              </a:rPr>
              <a:t>Sifat</a:t>
            </a:r>
            <a:r>
              <a:rPr lang="en-US" sz="2000" dirty="0">
                <a:latin typeface="Montserrat" panose="00000500000000000000" pitchFamily="2" charset="0"/>
              </a:rPr>
              <a:t> </a:t>
            </a:r>
            <a:r>
              <a:rPr lang="en-US" sz="2000" dirty="0" err="1">
                <a:latin typeface="Montserrat" panose="00000500000000000000" pitchFamily="2" charset="0"/>
              </a:rPr>
              <a:t>percobaan</a:t>
            </a:r>
            <a:r>
              <a:rPr lang="en-US" sz="2000" dirty="0">
                <a:latin typeface="Montserrat" panose="00000500000000000000" pitchFamily="2" charset="0"/>
              </a:rPr>
              <a:t> </a:t>
            </a:r>
            <a:r>
              <a:rPr lang="en-US" sz="2000" dirty="0" err="1">
                <a:latin typeface="Montserrat" panose="00000500000000000000" pitchFamily="2" charset="0"/>
              </a:rPr>
              <a:t>simulasi</a:t>
            </a:r>
            <a:r>
              <a:rPr lang="en-US" sz="2000" dirty="0">
                <a:latin typeface="Montserrat" panose="00000500000000000000" pitchFamily="2" charset="0"/>
              </a:rPr>
              <a:t>: </a:t>
            </a:r>
            <a:r>
              <a:rPr lang="en-US" sz="2000" dirty="0" err="1">
                <a:latin typeface="Montserrat" panose="00000500000000000000" pitchFamily="2" charset="0"/>
              </a:rPr>
              <a:t>eksperimen</a:t>
            </a:r>
            <a:r>
              <a:rPr lang="en-US" sz="2000" dirty="0">
                <a:latin typeface="Montserrat" panose="00000500000000000000" pitchFamily="2" charset="0"/>
              </a:rPr>
              <a:t> </a:t>
            </a:r>
            <a:r>
              <a:rPr lang="en-US" sz="2000" dirty="0" err="1">
                <a:latin typeface="Montserrat" panose="00000500000000000000" pitchFamily="2" charset="0"/>
              </a:rPr>
              <a:t>interaktif</a:t>
            </a:r>
            <a:r>
              <a:rPr lang="en-US" sz="2000" dirty="0">
                <a:latin typeface="Montserrat" panose="00000500000000000000" pitchFamily="2" charset="0"/>
              </a:rPr>
              <a:t> </a:t>
            </a:r>
            <a:r>
              <a:rPr lang="en-US" sz="2000" dirty="0" err="1">
                <a:latin typeface="Montserrat" panose="00000500000000000000" pitchFamily="2" charset="0"/>
              </a:rPr>
              <a:t>dan</a:t>
            </a:r>
            <a:r>
              <a:rPr lang="en-US" sz="2000" dirty="0">
                <a:latin typeface="Montserrat" panose="00000500000000000000" pitchFamily="2" charset="0"/>
              </a:rPr>
              <a:t> batch, </a:t>
            </a:r>
            <a:r>
              <a:rPr lang="en-US" sz="2000" dirty="0" err="1">
                <a:latin typeface="Montserrat" panose="00000500000000000000" pitchFamily="2" charset="0"/>
              </a:rPr>
              <a:t>membandingkan</a:t>
            </a:r>
            <a:r>
              <a:rPr lang="en-US" sz="2000" dirty="0">
                <a:latin typeface="Montserrat" panose="00000500000000000000" pitchFamily="2" charset="0"/>
              </a:rPr>
              <a:t> </a:t>
            </a:r>
            <a:r>
              <a:rPr lang="en-US" sz="2000" dirty="0" err="1">
                <a:latin typeface="Montserrat" panose="00000500000000000000" pitchFamily="2" charset="0"/>
              </a:rPr>
              <a:t>alternatif</a:t>
            </a:r>
            <a:r>
              <a:rPr lang="en-US" sz="2000" dirty="0">
                <a:latin typeface="Montserrat" panose="00000500000000000000" pitchFamily="2" charset="0"/>
              </a:rPr>
              <a:t> </a:t>
            </a:r>
            <a:r>
              <a:rPr lang="en-US" sz="2000" dirty="0" err="1">
                <a:latin typeface="Montserrat" panose="00000500000000000000" pitchFamily="2" charset="0"/>
              </a:rPr>
              <a:t>dan</a:t>
            </a:r>
            <a:r>
              <a:rPr lang="en-US" sz="2000" dirty="0">
                <a:latin typeface="Montserrat" panose="00000500000000000000" pitchFamily="2" charset="0"/>
              </a:rPr>
              <a:t> </a:t>
            </a:r>
            <a:r>
              <a:rPr lang="en-US" sz="2000" dirty="0" err="1">
                <a:latin typeface="Montserrat" panose="00000500000000000000" pitchFamily="2" charset="0"/>
              </a:rPr>
              <a:t>eksperimen</a:t>
            </a:r>
            <a:r>
              <a:rPr lang="en-US" sz="2000" dirty="0">
                <a:latin typeface="Montserrat" panose="00000500000000000000" pitchFamily="2" charset="0"/>
              </a:rPr>
              <a:t> </a:t>
            </a:r>
            <a:r>
              <a:rPr lang="en-US" sz="2000" dirty="0" err="1">
                <a:latin typeface="Montserrat" panose="00000500000000000000" pitchFamily="2" charset="0"/>
              </a:rPr>
              <a:t>pencarian</a:t>
            </a:r>
            <a:r>
              <a:rPr lang="en-US" sz="2000" dirty="0">
                <a:latin typeface="Montserrat" panose="00000500000000000000" pitchFamily="2" charset="0"/>
              </a:rPr>
              <a:t>.</a:t>
            </a:r>
          </a:p>
          <a:p>
            <a:pPr lvl="0">
              <a:lnSpc>
                <a:spcPct val="150000"/>
              </a:lnSpc>
              <a:buBlip>
                <a:blip r:embed="rId3"/>
              </a:buBlip>
            </a:pPr>
            <a:r>
              <a:rPr lang="en-US" sz="2000" dirty="0" err="1">
                <a:latin typeface="Montserrat" panose="00000500000000000000" pitchFamily="2" charset="0"/>
              </a:rPr>
              <a:t>Analisis</a:t>
            </a:r>
            <a:r>
              <a:rPr lang="en-US" sz="2000" dirty="0">
                <a:latin typeface="Montserrat" panose="00000500000000000000" pitchFamily="2" charset="0"/>
              </a:rPr>
              <a:t> </a:t>
            </a:r>
            <a:r>
              <a:rPr lang="en-US" sz="2000" dirty="0" err="1">
                <a:latin typeface="Montserrat" panose="00000500000000000000" pitchFamily="2" charset="0"/>
              </a:rPr>
              <a:t>hasil</a:t>
            </a:r>
            <a:r>
              <a:rPr lang="en-US" sz="2000" dirty="0">
                <a:latin typeface="Montserrat" panose="00000500000000000000" pitchFamily="2" charset="0"/>
              </a:rPr>
              <a:t>: interval </a:t>
            </a:r>
            <a:r>
              <a:rPr lang="en-US" sz="2000" dirty="0" err="1">
                <a:latin typeface="Montserrat" panose="00000500000000000000" pitchFamily="2" charset="0"/>
              </a:rPr>
              <a:t>kepercayaan</a:t>
            </a:r>
            <a:r>
              <a:rPr lang="en-US" sz="2000" dirty="0">
                <a:latin typeface="Montserrat" panose="00000500000000000000" pitchFamily="2" charset="0"/>
              </a:rPr>
              <a:t> </a:t>
            </a:r>
            <a:r>
              <a:rPr lang="en-US" sz="2000" dirty="0" err="1">
                <a:latin typeface="Montserrat" panose="00000500000000000000" pitchFamily="2" charset="0"/>
              </a:rPr>
              <a:t>untuk</a:t>
            </a:r>
            <a:r>
              <a:rPr lang="en-US" sz="2000" dirty="0">
                <a:latin typeface="Montserrat" panose="00000500000000000000" pitchFamily="2" charset="0"/>
              </a:rPr>
              <a:t> </a:t>
            </a:r>
            <a:r>
              <a:rPr lang="en-US" sz="2000" dirty="0" err="1">
                <a:latin typeface="Montserrat" panose="00000500000000000000" pitchFamily="2" charset="0"/>
              </a:rPr>
              <a:t>estimasi</a:t>
            </a:r>
            <a:r>
              <a:rPr lang="en-US" sz="2000" dirty="0">
                <a:latin typeface="Montserrat" panose="00000500000000000000" pitchFamily="2" charset="0"/>
              </a:rPr>
              <a:t> </a:t>
            </a:r>
            <a:r>
              <a:rPr lang="en-US" sz="2000" dirty="0" err="1">
                <a:latin typeface="Montserrat" panose="00000500000000000000" pitchFamily="2" charset="0"/>
              </a:rPr>
              <a:t>titik</a:t>
            </a:r>
            <a:r>
              <a:rPr lang="en-US" sz="2000" dirty="0">
                <a:latin typeface="Montserrat" panose="00000500000000000000" pitchFamily="2" charset="0"/>
              </a:rPr>
              <a:t> (</a:t>
            </a:r>
            <a:r>
              <a:rPr lang="en-US" sz="2000" dirty="0" err="1">
                <a:latin typeface="Montserrat" panose="00000500000000000000" pitchFamily="2" charset="0"/>
              </a:rPr>
              <a:t>metode</a:t>
            </a:r>
            <a:r>
              <a:rPr lang="en-US" sz="2000" dirty="0">
                <a:latin typeface="Montserrat" panose="00000500000000000000" pitchFamily="2" charset="0"/>
              </a:rPr>
              <a:t> </a:t>
            </a:r>
            <a:r>
              <a:rPr lang="en-US" sz="2000" dirty="0" err="1">
                <a:latin typeface="Montserrat" panose="00000500000000000000" pitchFamily="2" charset="0"/>
              </a:rPr>
              <a:t>standar</a:t>
            </a:r>
            <a:r>
              <a:rPr lang="en-US" sz="2000" dirty="0">
                <a:latin typeface="Montserrat" panose="00000500000000000000" pitchFamily="2" charset="0"/>
              </a:rPr>
              <a:t> </a:t>
            </a:r>
            <a:r>
              <a:rPr lang="en-US" sz="2000" dirty="0" err="1">
                <a:latin typeface="Montserrat" panose="00000500000000000000" pitchFamily="2" charset="0"/>
              </a:rPr>
              <a:t>dengan</a:t>
            </a:r>
            <a:r>
              <a:rPr lang="en-US" sz="2000" dirty="0">
                <a:latin typeface="Montserrat" panose="00000500000000000000" pitchFamily="2" charset="0"/>
              </a:rPr>
              <a:t> </a:t>
            </a:r>
            <a:r>
              <a:rPr lang="en-US" sz="2000" dirty="0" err="1">
                <a:latin typeface="Montserrat" panose="00000500000000000000" pitchFamily="2" charset="0"/>
              </a:rPr>
              <a:t>beberapa</a:t>
            </a:r>
            <a:r>
              <a:rPr lang="en-US" sz="2000" dirty="0">
                <a:latin typeface="Montserrat" panose="00000500000000000000" pitchFamily="2" charset="0"/>
              </a:rPr>
              <a:t> </a:t>
            </a:r>
            <a:r>
              <a:rPr lang="en-US" sz="2000" dirty="0" err="1">
                <a:latin typeface="Montserrat" panose="00000500000000000000" pitchFamily="2" charset="0"/>
              </a:rPr>
              <a:t>replikasi</a:t>
            </a:r>
            <a:r>
              <a:rPr lang="en-US" sz="2000" dirty="0">
                <a:latin typeface="Montserrat" panose="00000500000000000000" pitchFamily="2" charset="0"/>
              </a:rPr>
              <a:t> </a:t>
            </a:r>
            <a:r>
              <a:rPr lang="en-US" sz="2000" dirty="0" err="1">
                <a:latin typeface="Montserrat" panose="00000500000000000000" pitchFamily="2" charset="0"/>
              </a:rPr>
              <a:t>dan</a:t>
            </a:r>
            <a:r>
              <a:rPr lang="en-US" sz="2000" dirty="0">
                <a:latin typeface="Montserrat" panose="00000500000000000000" pitchFamily="2" charset="0"/>
              </a:rPr>
              <a:t> </a:t>
            </a:r>
            <a:r>
              <a:rPr lang="en-US" sz="2000" dirty="0" err="1">
                <a:latin typeface="Montserrat" panose="00000500000000000000" pitchFamily="2" charset="0"/>
              </a:rPr>
              <a:t>metode</a:t>
            </a:r>
            <a:r>
              <a:rPr lang="en-US" sz="2000" dirty="0">
                <a:latin typeface="Montserrat" panose="00000500000000000000" pitchFamily="2" charset="0"/>
              </a:rPr>
              <a:t> batch </a:t>
            </a:r>
            <a:r>
              <a:rPr lang="en-US" sz="2000" dirty="0" err="1">
                <a:latin typeface="Montserrat" panose="00000500000000000000" pitchFamily="2" charset="0"/>
              </a:rPr>
              <a:t>berarti</a:t>
            </a:r>
            <a:r>
              <a:rPr lang="en-US" sz="2000" dirty="0">
                <a:latin typeface="Montserrat" panose="00000500000000000000" pitchFamily="2" charset="0"/>
              </a:rPr>
              <a:t> </a:t>
            </a:r>
            <a:r>
              <a:rPr lang="en-US" sz="2000" dirty="0" err="1">
                <a:latin typeface="Montserrat" panose="00000500000000000000" pitchFamily="2" charset="0"/>
              </a:rPr>
              <a:t>untuk</a:t>
            </a:r>
            <a:r>
              <a:rPr lang="en-US" sz="2000" dirty="0">
                <a:latin typeface="Montserrat" panose="00000500000000000000" pitchFamily="2" charset="0"/>
              </a:rPr>
              <a:t> </a:t>
            </a:r>
            <a:r>
              <a:rPr lang="en-US" sz="2000" dirty="0" err="1">
                <a:latin typeface="Montserrat" panose="00000500000000000000" pitchFamily="2" charset="0"/>
              </a:rPr>
              <a:t>jangka</a:t>
            </a:r>
            <a:r>
              <a:rPr lang="en-US" sz="2000" dirty="0">
                <a:latin typeface="Montserrat" panose="00000500000000000000" pitchFamily="2" charset="0"/>
              </a:rPr>
              <a:t> </a:t>
            </a:r>
            <a:r>
              <a:rPr lang="en-US" sz="2000" dirty="0" err="1">
                <a:latin typeface="Montserrat" panose="00000500000000000000" pitchFamily="2" charset="0"/>
              </a:rPr>
              <a:t>panjang</a:t>
            </a:r>
            <a:r>
              <a:rPr lang="en-US" sz="2000" dirty="0">
                <a:latin typeface="Montserrat" panose="00000500000000000000" pitchFamily="2" charset="0"/>
              </a:rPr>
              <a:t> </a:t>
            </a:r>
            <a:r>
              <a:rPr lang="en-US" sz="2000" dirty="0" err="1">
                <a:latin typeface="Montserrat" panose="00000500000000000000" pitchFamily="2" charset="0"/>
              </a:rPr>
              <a:t>tunggal</a:t>
            </a:r>
            <a:r>
              <a:rPr lang="en-US" sz="2000" dirty="0">
                <a:latin typeface="Montserrat" panose="00000500000000000000" pitchFamily="2" charset="0"/>
              </a:rPr>
              <a:t>) </a:t>
            </a:r>
            <a:r>
              <a:rPr lang="en-US" sz="2000" dirty="0" err="1">
                <a:latin typeface="Montserrat" panose="00000500000000000000" pitchFamily="2" charset="0"/>
              </a:rPr>
              <a:t>dan</a:t>
            </a:r>
            <a:r>
              <a:rPr lang="en-US" sz="2000" dirty="0">
                <a:latin typeface="Montserrat" panose="00000500000000000000" pitchFamily="2" charset="0"/>
              </a:rPr>
              <a:t> </a:t>
            </a:r>
            <a:r>
              <a:rPr lang="en-US" sz="2000" dirty="0" err="1">
                <a:latin typeface="Montserrat" panose="00000500000000000000" pitchFamily="2" charset="0"/>
              </a:rPr>
              <a:t>ukuran</a:t>
            </a:r>
            <a:r>
              <a:rPr lang="en-US" sz="2000" dirty="0">
                <a:latin typeface="Montserrat" panose="00000500000000000000" pitchFamily="2" charset="0"/>
              </a:rPr>
              <a:t> </a:t>
            </a:r>
            <a:r>
              <a:rPr lang="en-US" sz="2000" dirty="0" err="1">
                <a:latin typeface="Montserrat" panose="00000500000000000000" pitchFamily="2" charset="0"/>
              </a:rPr>
              <a:t>variabilitas</a:t>
            </a:r>
            <a:r>
              <a:rPr lang="en-US" sz="2000" dirty="0">
                <a:latin typeface="Montserrat" panose="00000500000000000000" pitchFamily="2" charset="0"/>
              </a:rPr>
              <a:t>.</a:t>
            </a:r>
          </a:p>
          <a:p>
            <a:pPr lvl="0">
              <a:lnSpc>
                <a:spcPct val="150000"/>
              </a:lnSpc>
              <a:buBlip>
                <a:blip r:embed="rId3"/>
              </a:buBlip>
            </a:pPr>
            <a:r>
              <a:rPr lang="en-US" sz="2000" dirty="0" err="1">
                <a:latin typeface="Montserrat" panose="00000500000000000000" pitchFamily="2" charset="0"/>
              </a:rPr>
              <a:t>Perbandingan</a:t>
            </a:r>
            <a:r>
              <a:rPr lang="en-US" sz="2000" dirty="0">
                <a:latin typeface="Montserrat" panose="00000500000000000000" pitchFamily="2" charset="0"/>
              </a:rPr>
              <a:t> </a:t>
            </a:r>
            <a:r>
              <a:rPr lang="en-US" sz="2000" dirty="0" err="1">
                <a:latin typeface="Montserrat" panose="00000500000000000000" pitchFamily="2" charset="0"/>
              </a:rPr>
              <a:t>alternatif</a:t>
            </a:r>
            <a:r>
              <a:rPr lang="en-US" sz="2000" dirty="0">
                <a:latin typeface="Montserrat" panose="00000500000000000000" pitchFamily="2" charset="0"/>
              </a:rPr>
              <a:t>: interval </a:t>
            </a:r>
            <a:r>
              <a:rPr lang="en-US" sz="2000" dirty="0" err="1">
                <a:latin typeface="Montserrat" panose="00000500000000000000" pitchFamily="2" charset="0"/>
              </a:rPr>
              <a:t>kepercayaan</a:t>
            </a:r>
            <a:r>
              <a:rPr lang="en-US" sz="2000" dirty="0">
                <a:latin typeface="Montserrat" panose="00000500000000000000" pitchFamily="2" charset="0"/>
              </a:rPr>
              <a:t> </a:t>
            </a:r>
            <a:r>
              <a:rPr lang="en-US" sz="2000" dirty="0" err="1">
                <a:latin typeface="Montserrat" panose="00000500000000000000" pitchFamily="2" charset="0"/>
              </a:rPr>
              <a:t>berpasangan</a:t>
            </a:r>
            <a:r>
              <a:rPr lang="en-US" sz="2000" dirty="0">
                <a:latin typeface="Montserrat" panose="00000500000000000000" pitchFamily="2" charset="0"/>
              </a:rPr>
              <a:t> </a:t>
            </a:r>
            <a:r>
              <a:rPr lang="en-US" sz="2000" dirty="0" err="1">
                <a:latin typeface="Montserrat" panose="00000500000000000000" pitchFamily="2" charset="0"/>
              </a:rPr>
              <a:t>untuk</a:t>
            </a:r>
            <a:r>
              <a:rPr lang="en-US" sz="2000" dirty="0">
                <a:latin typeface="Montserrat" panose="00000500000000000000" pitchFamily="2" charset="0"/>
              </a:rPr>
              <a:t> </a:t>
            </a:r>
            <a:r>
              <a:rPr lang="en-US" sz="2000" dirty="0" err="1">
                <a:latin typeface="Montserrat" panose="00000500000000000000" pitchFamily="2" charset="0"/>
              </a:rPr>
              <a:t>membandingkan</a:t>
            </a:r>
            <a:r>
              <a:rPr lang="en-US" sz="2000" dirty="0">
                <a:latin typeface="Montserrat" panose="00000500000000000000" pitchFamily="2" charset="0"/>
              </a:rPr>
              <a:t> </a:t>
            </a:r>
            <a:r>
              <a:rPr lang="en-US" sz="2000" dirty="0" err="1">
                <a:latin typeface="Montserrat" panose="00000500000000000000" pitchFamily="2" charset="0"/>
              </a:rPr>
              <a:t>dua</a:t>
            </a:r>
            <a:r>
              <a:rPr lang="en-US" sz="2000" dirty="0">
                <a:latin typeface="Montserrat" panose="00000500000000000000" pitchFamily="2" charset="0"/>
              </a:rPr>
              <a:t> </a:t>
            </a:r>
            <a:r>
              <a:rPr lang="en-US" sz="2000" dirty="0" err="1">
                <a:latin typeface="Montserrat" panose="00000500000000000000" pitchFamily="2" charset="0"/>
              </a:rPr>
              <a:t>alternatif</a:t>
            </a:r>
            <a:r>
              <a:rPr lang="en-US" sz="2000" dirty="0">
                <a:latin typeface="Montserrat" panose="00000500000000000000" pitchFamily="2" charset="0"/>
              </a:rPr>
              <a:t>, </a:t>
            </a:r>
            <a:r>
              <a:rPr lang="en-US" sz="2000" dirty="0" err="1">
                <a:latin typeface="Montserrat" panose="00000500000000000000" pitchFamily="2" charset="0"/>
              </a:rPr>
              <a:t>disesuaikan</a:t>
            </a:r>
            <a:r>
              <a:rPr lang="en-US" sz="2000" dirty="0">
                <a:latin typeface="Montserrat" panose="00000500000000000000" pitchFamily="2" charset="0"/>
              </a:rPr>
              <a:t> </a:t>
            </a:r>
            <a:r>
              <a:rPr lang="en-US" sz="2000" dirty="0" err="1">
                <a:latin typeface="Montserrat" panose="00000500000000000000" pitchFamily="2" charset="0"/>
              </a:rPr>
              <a:t>dengan</a:t>
            </a:r>
            <a:r>
              <a:rPr lang="en-US" sz="2000" dirty="0">
                <a:latin typeface="Montserrat" panose="00000500000000000000" pitchFamily="2" charset="0"/>
              </a:rPr>
              <a:t> </a:t>
            </a:r>
            <a:r>
              <a:rPr lang="en-US" sz="2000" dirty="0" err="1">
                <a:latin typeface="Montserrat" panose="00000500000000000000" pitchFamily="2" charset="0"/>
              </a:rPr>
              <a:t>ketidaksetaraan</a:t>
            </a:r>
            <a:r>
              <a:rPr lang="en-US" sz="2000" dirty="0">
                <a:latin typeface="Montserrat" panose="00000500000000000000" pitchFamily="2" charset="0"/>
              </a:rPr>
              <a:t> </a:t>
            </a:r>
            <a:r>
              <a:rPr lang="en-US" sz="2000" dirty="0" err="1">
                <a:latin typeface="Montserrat" panose="00000500000000000000" pitchFamily="2" charset="0"/>
              </a:rPr>
              <a:t>Bonferroni</a:t>
            </a:r>
            <a:r>
              <a:rPr lang="en-US" sz="2000" dirty="0">
                <a:latin typeface="Montserrat" panose="00000500000000000000" pitchFamily="2" charset="0"/>
              </a:rPr>
              <a:t> </a:t>
            </a:r>
            <a:r>
              <a:rPr lang="en-US" sz="2000" dirty="0" err="1">
                <a:latin typeface="Montserrat" panose="00000500000000000000" pitchFamily="2" charset="0"/>
              </a:rPr>
              <a:t>ketika</a:t>
            </a:r>
            <a:r>
              <a:rPr lang="en-US" sz="2000" dirty="0">
                <a:latin typeface="Montserrat" panose="00000500000000000000" pitchFamily="2" charset="0"/>
              </a:rPr>
              <a:t> </a:t>
            </a:r>
            <a:r>
              <a:rPr lang="en-US" sz="2000" dirty="0" err="1">
                <a:latin typeface="Montserrat" panose="00000500000000000000" pitchFamily="2" charset="0"/>
              </a:rPr>
              <a:t>lebih</a:t>
            </a:r>
            <a:r>
              <a:rPr lang="en-US" sz="2000" dirty="0">
                <a:latin typeface="Montserrat" panose="00000500000000000000" pitchFamily="2" charset="0"/>
              </a:rPr>
              <a:t> </a:t>
            </a:r>
            <a:r>
              <a:rPr lang="en-US" sz="2000" dirty="0" err="1">
                <a:latin typeface="Montserrat" panose="00000500000000000000" pitchFamily="2" charset="0"/>
              </a:rPr>
              <a:t>dari</a:t>
            </a:r>
            <a:r>
              <a:rPr lang="en-US" sz="2000" dirty="0">
                <a:latin typeface="Montserrat" panose="00000500000000000000" pitchFamily="2" charset="0"/>
              </a:rPr>
              <a:t> </a:t>
            </a:r>
            <a:r>
              <a:rPr lang="en-US" sz="2000" dirty="0" err="1">
                <a:latin typeface="Montserrat" panose="00000500000000000000" pitchFamily="2" charset="0"/>
              </a:rPr>
              <a:t>dua</a:t>
            </a:r>
            <a:r>
              <a:rPr lang="en-US" sz="2000" dirty="0">
                <a:latin typeface="Montserrat" panose="00000500000000000000" pitchFamily="2" charset="0"/>
              </a:rPr>
              <a:t> </a:t>
            </a:r>
            <a:r>
              <a:rPr lang="en-US" sz="2000" dirty="0" err="1">
                <a:latin typeface="Montserrat" panose="00000500000000000000" pitchFamily="2" charset="0"/>
              </a:rPr>
              <a:t>skenario</a:t>
            </a:r>
            <a:r>
              <a:rPr lang="en-US" sz="2000" dirty="0">
                <a:latin typeface="Montserrat" panose="00000500000000000000" pitchFamily="2" charset="0"/>
              </a:rPr>
              <a:t> </a:t>
            </a:r>
            <a:r>
              <a:rPr lang="en-US" sz="2000" dirty="0" err="1">
                <a:latin typeface="Montserrat" panose="00000500000000000000" pitchFamily="2" charset="0"/>
              </a:rPr>
              <a:t>dibandingkan</a:t>
            </a:r>
            <a:r>
              <a:rPr lang="en-US" sz="2000" dirty="0">
                <a:latin typeface="Montserrat" panose="00000500000000000000" pitchFamily="2" charset="0"/>
              </a:rPr>
              <a:t>.</a:t>
            </a:r>
          </a:p>
          <a:p>
            <a:pPr lvl="0">
              <a:lnSpc>
                <a:spcPct val="150000"/>
              </a:lnSpc>
              <a:buBlip>
                <a:blip r:embed="rId3"/>
              </a:buBlip>
            </a:pPr>
            <a:r>
              <a:rPr lang="en-US" sz="2000" dirty="0" err="1">
                <a:latin typeface="Montserrat" panose="00000500000000000000" pitchFamily="2" charset="0"/>
              </a:rPr>
              <a:t>Eksperimen</a:t>
            </a:r>
            <a:r>
              <a:rPr lang="en-US" sz="2000" dirty="0">
                <a:latin typeface="Montserrat" panose="00000500000000000000" pitchFamily="2" charset="0"/>
              </a:rPr>
              <a:t> </a:t>
            </a:r>
            <a:r>
              <a:rPr lang="en-US" sz="2000" dirty="0" err="1">
                <a:latin typeface="Montserrat" panose="00000500000000000000" pitchFamily="2" charset="0"/>
              </a:rPr>
              <a:t>pencarian</a:t>
            </a:r>
            <a:r>
              <a:rPr lang="en-US" sz="2000" dirty="0">
                <a:latin typeface="Montserrat" panose="00000500000000000000" pitchFamily="2" charset="0"/>
              </a:rPr>
              <a:t> informal: </a:t>
            </a:r>
            <a:r>
              <a:rPr lang="en-US" sz="2000" dirty="0" err="1">
                <a:latin typeface="Montserrat" panose="00000500000000000000" pitchFamily="2" charset="0"/>
              </a:rPr>
              <a:t>mengidentifikasi</a:t>
            </a:r>
            <a:r>
              <a:rPr lang="en-US" sz="2000" dirty="0">
                <a:latin typeface="Montserrat" panose="00000500000000000000" pitchFamily="2" charset="0"/>
              </a:rPr>
              <a:t> </a:t>
            </a:r>
            <a:r>
              <a:rPr lang="en-US" sz="2000" dirty="0" err="1">
                <a:latin typeface="Montserrat" panose="00000500000000000000" pitchFamily="2" charset="0"/>
              </a:rPr>
              <a:t>faktor-faktor</a:t>
            </a:r>
            <a:r>
              <a:rPr lang="en-US" sz="2000" dirty="0">
                <a:latin typeface="Montserrat" panose="00000500000000000000" pitchFamily="2" charset="0"/>
              </a:rPr>
              <a:t> </a:t>
            </a:r>
            <a:r>
              <a:rPr lang="en-US" sz="2000" dirty="0" err="1">
                <a:latin typeface="Montserrat" panose="00000500000000000000" pitchFamily="2" charset="0"/>
              </a:rPr>
              <a:t>eksperimental</a:t>
            </a:r>
            <a:r>
              <a:rPr lang="en-US" sz="2000" dirty="0">
                <a:latin typeface="Montserrat" panose="00000500000000000000" pitchFamily="2" charset="0"/>
              </a:rPr>
              <a:t> </a:t>
            </a:r>
            <a:r>
              <a:rPr lang="en-US" sz="2000" dirty="0" err="1">
                <a:latin typeface="Montserrat" panose="00000500000000000000" pitchFamily="2" charset="0"/>
              </a:rPr>
              <a:t>penting</a:t>
            </a:r>
            <a:r>
              <a:rPr lang="en-US" sz="2000" dirty="0">
                <a:latin typeface="Montserrat" panose="00000500000000000000" pitchFamily="2" charset="0"/>
              </a:rPr>
              <a:t>, </a:t>
            </a:r>
            <a:r>
              <a:rPr lang="en-US" sz="2000" dirty="0" err="1">
                <a:latin typeface="Montserrat" panose="00000500000000000000" pitchFamily="2" charset="0"/>
              </a:rPr>
              <a:t>mengembangkan</a:t>
            </a:r>
            <a:r>
              <a:rPr lang="en-US" sz="2000" dirty="0">
                <a:latin typeface="Montserrat" panose="00000500000000000000" pitchFamily="2" charset="0"/>
              </a:rPr>
              <a:t> </a:t>
            </a:r>
            <a:r>
              <a:rPr lang="en-US" sz="2000" dirty="0" err="1">
                <a:latin typeface="Montserrat" panose="00000500000000000000" pitchFamily="2" charset="0"/>
              </a:rPr>
              <a:t>pemahaman</a:t>
            </a:r>
            <a:r>
              <a:rPr lang="en-US" sz="2000" dirty="0">
                <a:latin typeface="Montserrat" panose="00000500000000000000" pitchFamily="2" charset="0"/>
              </a:rPr>
              <a:t> </a:t>
            </a:r>
            <a:r>
              <a:rPr lang="en-US" sz="2000" dirty="0" err="1">
                <a:latin typeface="Montserrat" panose="00000500000000000000" pitchFamily="2" charset="0"/>
              </a:rPr>
              <a:t>tentang</a:t>
            </a:r>
            <a:r>
              <a:rPr lang="en-US" sz="2000" dirty="0">
                <a:latin typeface="Montserrat" panose="00000500000000000000" pitchFamily="2" charset="0"/>
              </a:rPr>
              <a:t> </a:t>
            </a:r>
            <a:r>
              <a:rPr lang="en-US" sz="2000" dirty="0" err="1">
                <a:latin typeface="Montserrat" panose="00000500000000000000" pitchFamily="2" charset="0"/>
              </a:rPr>
              <a:t>solusi</a:t>
            </a:r>
            <a:r>
              <a:rPr lang="en-US" sz="2000" dirty="0">
                <a:latin typeface="Montserrat" panose="00000500000000000000" pitchFamily="2" charset="0"/>
              </a:rPr>
              <a:t> </a:t>
            </a:r>
            <a:r>
              <a:rPr lang="en-US" sz="2000" dirty="0" err="1">
                <a:latin typeface="Montserrat" panose="00000500000000000000" pitchFamily="2" charset="0"/>
              </a:rPr>
              <a:t>kecepatan</a:t>
            </a:r>
            <a:r>
              <a:rPr lang="en-US" sz="2000" dirty="0">
                <a:latin typeface="Montserrat" panose="00000500000000000000" pitchFamily="2" charset="0"/>
              </a:rPr>
              <a:t> </a:t>
            </a:r>
            <a:r>
              <a:rPr lang="en-US" sz="2000" dirty="0" err="1">
                <a:latin typeface="Montserrat" panose="00000500000000000000" pitchFamily="2" charset="0"/>
              </a:rPr>
              <a:t>dan</a:t>
            </a:r>
            <a:r>
              <a:rPr lang="en-US" sz="2000" dirty="0">
                <a:latin typeface="Montserrat" panose="00000500000000000000" pitchFamily="2" charset="0"/>
              </a:rPr>
              <a:t> </a:t>
            </a:r>
            <a:r>
              <a:rPr lang="en-US" sz="2000" dirty="0" err="1">
                <a:latin typeface="Montserrat" panose="00000500000000000000" pitchFamily="2" charset="0"/>
              </a:rPr>
              <a:t>mencari</a:t>
            </a:r>
            <a:r>
              <a:rPr lang="en-US" sz="2000" dirty="0">
                <a:latin typeface="Montserrat" panose="00000500000000000000" pitchFamily="2" charset="0"/>
              </a:rPr>
              <a:t> </a:t>
            </a:r>
            <a:r>
              <a:rPr lang="en-US" sz="2000" dirty="0" err="1">
                <a:latin typeface="Montserrat" panose="00000500000000000000" pitchFamily="2" charset="0"/>
              </a:rPr>
              <a:t>faktor</a:t>
            </a:r>
            <a:r>
              <a:rPr lang="en-US" sz="2000" dirty="0">
                <a:latin typeface="Montserrat" panose="00000500000000000000" pitchFamily="2" charset="0"/>
              </a:rPr>
              <a:t> / </a:t>
            </a:r>
            <a:r>
              <a:rPr lang="en-US" sz="2000" dirty="0" err="1">
                <a:latin typeface="Montserrat" panose="00000500000000000000" pitchFamily="2" charset="0"/>
              </a:rPr>
              <a:t>tingkat</a:t>
            </a:r>
            <a:r>
              <a:rPr lang="en-US" sz="2000" dirty="0">
                <a:latin typeface="Montserrat" panose="00000500000000000000" pitchFamily="2" charset="0"/>
              </a:rPr>
              <a:t> </a:t>
            </a:r>
            <a:r>
              <a:rPr lang="en-US" sz="2000" dirty="0" err="1">
                <a:latin typeface="Montserrat" panose="00000500000000000000" pitchFamily="2" charset="0"/>
              </a:rPr>
              <a:t>kombinasi</a:t>
            </a:r>
            <a:r>
              <a:rPr lang="en-US" sz="2000" dirty="0">
                <a:latin typeface="Montserrat" panose="00000500000000000000" pitchFamily="2" charset="0"/>
              </a:rPr>
              <a:t> </a:t>
            </a:r>
            <a:r>
              <a:rPr lang="en-US" sz="2000" dirty="0" err="1">
                <a:latin typeface="Montserrat" panose="00000500000000000000" pitchFamily="2" charset="0"/>
              </a:rPr>
              <a:t>secara</a:t>
            </a:r>
            <a:r>
              <a:rPr lang="en-US" sz="2000" dirty="0">
                <a:latin typeface="Montserrat" panose="00000500000000000000" pitchFamily="2" charset="0"/>
              </a:rPr>
              <a:t> </a:t>
            </a:r>
            <a:r>
              <a:rPr lang="en-US" sz="2000" dirty="0" err="1">
                <a:latin typeface="Montserrat" panose="00000500000000000000" pitchFamily="2" charset="0"/>
              </a:rPr>
              <a:t>efisien</a:t>
            </a:r>
            <a:r>
              <a:rPr lang="en-US" sz="2000" dirty="0">
                <a:latin typeface="Montserrat" panose="00000500000000000000" pitchFamily="2" charset="0"/>
              </a:rPr>
              <a:t>.</a:t>
            </a:r>
          </a:p>
          <a:p>
            <a:pPr lvl="0">
              <a:lnSpc>
                <a:spcPct val="150000"/>
              </a:lnSpc>
              <a:buBlip>
                <a:blip r:embed="rId3"/>
              </a:buBlip>
            </a:pPr>
            <a:r>
              <a:rPr lang="en-US" sz="2000" dirty="0" err="1">
                <a:latin typeface="Montserrat" panose="00000500000000000000" pitchFamily="2" charset="0"/>
              </a:rPr>
              <a:t>Eksperimen</a:t>
            </a:r>
            <a:r>
              <a:rPr lang="en-US" sz="2000" dirty="0">
                <a:latin typeface="Montserrat" panose="00000500000000000000" pitchFamily="2" charset="0"/>
              </a:rPr>
              <a:t> </a:t>
            </a:r>
            <a:r>
              <a:rPr lang="en-US" sz="2000" dirty="0" err="1">
                <a:latin typeface="Montserrat" panose="00000500000000000000" pitchFamily="2" charset="0"/>
              </a:rPr>
              <a:t>pencarian</a:t>
            </a:r>
            <a:r>
              <a:rPr lang="en-US" sz="2000" dirty="0">
                <a:latin typeface="Montserrat" panose="00000500000000000000" pitchFamily="2" charset="0"/>
              </a:rPr>
              <a:t> formal: </a:t>
            </a:r>
            <a:r>
              <a:rPr lang="en-US" sz="2000" dirty="0" err="1">
                <a:latin typeface="Montserrat" panose="00000500000000000000" pitchFamily="2" charset="0"/>
              </a:rPr>
              <a:t>desain</a:t>
            </a:r>
            <a:r>
              <a:rPr lang="en-US" sz="2000" dirty="0">
                <a:latin typeface="Montserrat" panose="00000500000000000000" pitchFamily="2" charset="0"/>
              </a:rPr>
              <a:t> </a:t>
            </a:r>
            <a:r>
              <a:rPr lang="en-US" sz="2000" dirty="0" err="1">
                <a:latin typeface="Montserrat" panose="00000500000000000000" pitchFamily="2" charset="0"/>
              </a:rPr>
              <a:t>eksperimental</a:t>
            </a:r>
            <a:r>
              <a:rPr lang="en-US" sz="2000" dirty="0">
                <a:latin typeface="Montserrat" panose="00000500000000000000" pitchFamily="2" charset="0"/>
              </a:rPr>
              <a:t>, </a:t>
            </a:r>
            <a:r>
              <a:rPr lang="en-US" sz="2000" dirty="0" err="1">
                <a:latin typeface="Montserrat" panose="00000500000000000000" pitchFamily="2" charset="0"/>
              </a:rPr>
              <a:t>metamodelling</a:t>
            </a:r>
            <a:r>
              <a:rPr lang="en-US" sz="2000" dirty="0">
                <a:latin typeface="Montserrat" panose="00000500000000000000" pitchFamily="2" charset="0"/>
              </a:rPr>
              <a:t> </a:t>
            </a:r>
            <a:r>
              <a:rPr lang="en-US" sz="2000" dirty="0" err="1">
                <a:latin typeface="Montserrat" panose="00000500000000000000" pitchFamily="2" charset="0"/>
              </a:rPr>
              <a:t>dan</a:t>
            </a:r>
            <a:r>
              <a:rPr lang="en-US" sz="2000" dirty="0">
                <a:latin typeface="Montserrat" panose="00000500000000000000" pitchFamily="2" charset="0"/>
              </a:rPr>
              <a:t> </a:t>
            </a:r>
            <a:r>
              <a:rPr lang="en-US" sz="2000" dirty="0" err="1">
                <a:latin typeface="Montserrat" panose="00000500000000000000" pitchFamily="2" charset="0"/>
              </a:rPr>
              <a:t>optimalisasi</a:t>
            </a:r>
            <a:r>
              <a:rPr lang="en-US" sz="2000" dirty="0">
                <a:latin typeface="Montserrat" panose="00000500000000000000" pitchFamily="2" charset="0"/>
              </a:rPr>
              <a:t>.</a:t>
            </a:r>
          </a:p>
          <a:p>
            <a:pPr lvl="0">
              <a:lnSpc>
                <a:spcPct val="150000"/>
              </a:lnSpc>
              <a:buBlip>
                <a:blip r:embed="rId3"/>
              </a:buBlip>
            </a:pPr>
            <a:r>
              <a:rPr lang="en-US" sz="2000" dirty="0" err="1">
                <a:latin typeface="Montserrat" panose="00000500000000000000" pitchFamily="2" charset="0"/>
              </a:rPr>
              <a:t>Analisis</a:t>
            </a:r>
            <a:r>
              <a:rPr lang="en-US" sz="2000" dirty="0">
                <a:latin typeface="Montserrat" panose="00000500000000000000" pitchFamily="2" charset="0"/>
              </a:rPr>
              <a:t> </a:t>
            </a:r>
            <a:r>
              <a:rPr lang="en-US" sz="2000" dirty="0" err="1">
                <a:latin typeface="Montserrat" panose="00000500000000000000" pitchFamily="2" charset="0"/>
              </a:rPr>
              <a:t>sensitivitas</a:t>
            </a:r>
            <a:r>
              <a:rPr lang="en-US" sz="2000" dirty="0">
                <a:latin typeface="Montserrat" panose="00000500000000000000" pitchFamily="2" charset="0"/>
              </a:rPr>
              <a:t>	</a:t>
            </a:r>
          </a:p>
        </p:txBody>
      </p:sp>
    </p:spTree>
    <p:extLst>
      <p:ext uri="{BB962C8B-B14F-4D97-AF65-F5344CB8AC3E}">
        <p14:creationId xmlns:p14="http://schemas.microsoft.com/office/powerpoint/2010/main" val="4283747939"/>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Title 6"/>
          <p:cNvSpPr>
            <a:spLocks noGrp="1"/>
          </p:cNvSpPr>
          <p:nvPr>
            <p:ph type="title"/>
          </p:nvPr>
        </p:nvSpPr>
        <p:spPr>
          <a:xfrm>
            <a:off x="952500" y="838200"/>
            <a:ext cx="10515600" cy="736600"/>
          </a:xfrm>
        </p:spPr>
        <p:txBody>
          <a:bodyPr>
            <a:normAutofit/>
          </a:bodyPr>
          <a:lstStyle/>
          <a:p>
            <a:r>
              <a:rPr lang="en-US" sz="2400" b="1" dirty="0">
                <a:solidFill>
                  <a:schemeClr val="tx1">
                    <a:lumMod val="75000"/>
                    <a:lumOff val="25000"/>
                  </a:schemeClr>
                </a:solidFill>
                <a:latin typeface="Montserrat" panose="00000500000000000000" pitchFamily="2" charset="0"/>
              </a:rPr>
              <a:t>SIFAT PERCOBAAN SIMULASI</a:t>
            </a:r>
          </a:p>
        </p:txBody>
      </p:sp>
      <p:sp>
        <p:nvSpPr>
          <p:cNvPr id="14" name="Content Placeholder 7"/>
          <p:cNvSpPr>
            <a:spLocks noGrp="1"/>
          </p:cNvSpPr>
          <p:nvPr>
            <p:ph idx="1"/>
          </p:nvPr>
        </p:nvSpPr>
        <p:spPr>
          <a:xfrm>
            <a:off x="952500" y="1574801"/>
            <a:ext cx="10299700" cy="446130"/>
          </a:xfrm>
        </p:spPr>
        <p:txBody>
          <a:bodyPr>
            <a:normAutofit lnSpcReduction="10000"/>
          </a:bodyPr>
          <a:lstStyle/>
          <a:p>
            <a:pPr marL="0" lvl="0" indent="0" algn="just">
              <a:lnSpc>
                <a:spcPct val="150000"/>
              </a:lnSpc>
              <a:buNone/>
            </a:pPr>
            <a:r>
              <a:rPr lang="en-US" sz="1600" dirty="0" err="1">
                <a:latin typeface="Montserrat" panose="00000500000000000000" pitchFamily="2" charset="0"/>
              </a:rPr>
              <a:t>Percobaan</a:t>
            </a:r>
            <a:r>
              <a:rPr lang="en-US" sz="1600" dirty="0">
                <a:latin typeface="Montserrat" panose="00000500000000000000" pitchFamily="2" charset="0"/>
              </a:rPr>
              <a:t> </a:t>
            </a:r>
            <a:r>
              <a:rPr lang="en-US" sz="1600" dirty="0" err="1">
                <a:latin typeface="Montserrat" panose="00000500000000000000" pitchFamily="2" charset="0"/>
              </a:rPr>
              <a:t>simulasi</a:t>
            </a:r>
            <a:r>
              <a:rPr lang="en-US" sz="1600" dirty="0">
                <a:latin typeface="Montserrat" panose="00000500000000000000" pitchFamily="2" charset="0"/>
              </a:rPr>
              <a:t> </a:t>
            </a:r>
            <a:r>
              <a:rPr lang="en-US" sz="1600" dirty="0" err="1">
                <a:latin typeface="Montserrat" panose="00000500000000000000" pitchFamily="2" charset="0"/>
              </a:rPr>
              <a:t>dapat</a:t>
            </a:r>
            <a:r>
              <a:rPr lang="en-US" sz="1600" dirty="0">
                <a:latin typeface="Montserrat" panose="00000500000000000000" pitchFamily="2" charset="0"/>
              </a:rPr>
              <a:t> </a:t>
            </a:r>
            <a:r>
              <a:rPr lang="en-US" sz="1600" dirty="0" err="1">
                <a:latin typeface="Montserrat" panose="00000500000000000000" pitchFamily="2" charset="0"/>
              </a:rPr>
              <a:t>mengambil</a:t>
            </a:r>
            <a:r>
              <a:rPr lang="en-US" sz="1600" dirty="0">
                <a:latin typeface="Montserrat" panose="00000500000000000000" pitchFamily="2" charset="0"/>
              </a:rPr>
              <a:t> </a:t>
            </a:r>
            <a:r>
              <a:rPr lang="en-US" sz="1600" dirty="0" err="1">
                <a:latin typeface="Montserrat" panose="00000500000000000000" pitchFamily="2" charset="0"/>
              </a:rPr>
              <a:t>berbagai</a:t>
            </a:r>
            <a:r>
              <a:rPr lang="en-US" sz="1600" dirty="0">
                <a:latin typeface="Montserrat" panose="00000500000000000000" pitchFamily="2" charset="0"/>
              </a:rPr>
              <a:t> </a:t>
            </a:r>
            <a:r>
              <a:rPr lang="en-US" sz="1600" dirty="0" err="1">
                <a:latin typeface="Montserrat" panose="00000500000000000000" pitchFamily="2" charset="0"/>
              </a:rPr>
              <a:t>bentuk</a:t>
            </a:r>
            <a:r>
              <a:rPr lang="en-US" sz="1600" dirty="0">
                <a:latin typeface="Montserrat" panose="00000500000000000000" pitchFamily="2" charset="0"/>
              </a:rPr>
              <a:t>. </a:t>
            </a:r>
            <a:r>
              <a:rPr lang="en-US" sz="1600" dirty="0" err="1">
                <a:latin typeface="Montserrat" panose="00000500000000000000" pitchFamily="2" charset="0"/>
              </a:rPr>
              <a:t>Disini</a:t>
            </a:r>
            <a:r>
              <a:rPr lang="en-US" sz="1600" dirty="0">
                <a:latin typeface="Montserrat" panose="00000500000000000000" pitchFamily="2" charset="0"/>
              </a:rPr>
              <a:t> </a:t>
            </a:r>
            <a:r>
              <a:rPr lang="en-US" sz="1600" dirty="0" err="1">
                <a:latin typeface="Montserrat" panose="00000500000000000000" pitchFamily="2" charset="0"/>
              </a:rPr>
              <a:t>terdiri</a:t>
            </a:r>
            <a:r>
              <a:rPr lang="en-US" sz="1600" dirty="0">
                <a:latin typeface="Montserrat" panose="00000500000000000000" pitchFamily="2" charset="0"/>
              </a:rPr>
              <a:t> </a:t>
            </a:r>
            <a:r>
              <a:rPr lang="en-US" sz="1600" dirty="0" err="1">
                <a:latin typeface="Montserrat" panose="00000500000000000000" pitchFamily="2" charset="0"/>
              </a:rPr>
              <a:t>dari</a:t>
            </a:r>
            <a:r>
              <a:rPr lang="en-US" sz="1600" dirty="0">
                <a:latin typeface="Montserrat" panose="00000500000000000000" pitchFamily="2" charset="0"/>
              </a:rPr>
              <a:t> </a:t>
            </a:r>
            <a:r>
              <a:rPr lang="en-US" sz="1600" dirty="0" err="1">
                <a:latin typeface="Montserrat" panose="00000500000000000000" pitchFamily="2" charset="0"/>
              </a:rPr>
              <a:t>dua</a:t>
            </a:r>
            <a:r>
              <a:rPr lang="en-US" sz="1600" dirty="0">
                <a:latin typeface="Montserrat" panose="00000500000000000000" pitchFamily="2" charset="0"/>
              </a:rPr>
              <a:t> </a:t>
            </a:r>
            <a:r>
              <a:rPr lang="en-US" sz="1600" dirty="0" err="1">
                <a:latin typeface="Montserrat" panose="00000500000000000000" pitchFamily="2" charset="0"/>
              </a:rPr>
              <a:t>yaitu</a:t>
            </a:r>
            <a:r>
              <a:rPr lang="en-US" sz="1600" dirty="0">
                <a:latin typeface="Montserrat" panose="00000500000000000000" pitchFamily="2" charset="0"/>
              </a:rPr>
              <a:t> :</a:t>
            </a:r>
          </a:p>
          <a:p>
            <a:pPr marL="0" lvl="0" indent="0" algn="just">
              <a:lnSpc>
                <a:spcPct val="150000"/>
              </a:lnSpc>
              <a:buNone/>
            </a:pPr>
            <a:endParaRPr lang="en-US" sz="1100" dirty="0">
              <a:latin typeface="Montserrat" panose="00000500000000000000" pitchFamily="2" charset="0"/>
            </a:endParaRPr>
          </a:p>
        </p:txBody>
      </p:sp>
      <p:grpSp>
        <p:nvGrpSpPr>
          <p:cNvPr id="3" name="Group 2"/>
          <p:cNvGrpSpPr/>
          <p:nvPr/>
        </p:nvGrpSpPr>
        <p:grpSpPr>
          <a:xfrm>
            <a:off x="1060547" y="2413000"/>
            <a:ext cx="852659" cy="852659"/>
            <a:chOff x="1320800" y="2949437"/>
            <a:chExt cx="1152663" cy="1152663"/>
          </a:xfrm>
        </p:grpSpPr>
        <p:sp>
          <p:nvSpPr>
            <p:cNvPr id="2" name="Oval 1"/>
            <p:cNvSpPr/>
            <p:nvPr/>
          </p:nvSpPr>
          <p:spPr>
            <a:xfrm>
              <a:off x="1320800" y="2949437"/>
              <a:ext cx="1152663" cy="1152663"/>
            </a:xfrm>
            <a:prstGeom prst="ellipse">
              <a:avLst/>
            </a:prstGeom>
            <a:gradFill flip="none" rotWithShape="1">
              <a:gsLst>
                <a:gs pos="0">
                  <a:srgbClr val="57B8CF"/>
                </a:gs>
                <a:gs pos="50000">
                  <a:srgbClr val="59CCB1"/>
                </a:gs>
                <a:gs pos="100000">
                  <a:srgbClr val="5AE28E"/>
                </a:gs>
              </a:gsLst>
              <a:lin ang="81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hape 2587"/>
            <p:cNvSpPr/>
            <p:nvPr/>
          </p:nvSpPr>
          <p:spPr>
            <a:xfrm>
              <a:off x="1648638" y="3277275"/>
              <a:ext cx="496986" cy="496986"/>
            </a:xfrm>
            <a:custGeom>
              <a:avLst/>
              <a:gdLst/>
              <a:ahLst/>
              <a:cxnLst>
                <a:cxn ang="0">
                  <a:pos x="wd2" y="hd2"/>
                </a:cxn>
                <a:cxn ang="5400000">
                  <a:pos x="wd2" y="hd2"/>
                </a:cxn>
                <a:cxn ang="10800000">
                  <a:pos x="wd2" y="hd2"/>
                </a:cxn>
                <a:cxn ang="16200000">
                  <a:pos x="wd2" y="hd2"/>
                </a:cxn>
              </a:cxnLst>
              <a:rect l="0" t="0" r="r" b="b"/>
              <a:pathLst>
                <a:path w="21600" h="21600" extrusionOk="0">
                  <a:moveTo>
                    <a:pt x="12281" y="19846"/>
                  </a:moveTo>
                  <a:lnTo>
                    <a:pt x="9413" y="12882"/>
                  </a:lnTo>
                  <a:lnTo>
                    <a:pt x="19655" y="2640"/>
                  </a:lnTo>
                  <a:cubicBezTo>
                    <a:pt x="19655" y="2640"/>
                    <a:pt x="12281" y="19846"/>
                    <a:pt x="12281" y="19846"/>
                  </a:cubicBezTo>
                  <a:close/>
                  <a:moveTo>
                    <a:pt x="1755" y="9320"/>
                  </a:moveTo>
                  <a:lnTo>
                    <a:pt x="18960" y="1945"/>
                  </a:lnTo>
                  <a:lnTo>
                    <a:pt x="8719" y="12187"/>
                  </a:lnTo>
                  <a:cubicBezTo>
                    <a:pt x="8719" y="12187"/>
                    <a:pt x="1755" y="9320"/>
                    <a:pt x="1755" y="9320"/>
                  </a:cubicBezTo>
                  <a:close/>
                  <a:moveTo>
                    <a:pt x="21600" y="491"/>
                  </a:moveTo>
                  <a:cubicBezTo>
                    <a:pt x="21600" y="220"/>
                    <a:pt x="21380" y="0"/>
                    <a:pt x="21109" y="0"/>
                  </a:cubicBezTo>
                  <a:cubicBezTo>
                    <a:pt x="21034" y="0"/>
                    <a:pt x="20964" y="20"/>
                    <a:pt x="20900" y="52"/>
                  </a:cubicBezTo>
                  <a:lnTo>
                    <a:pt x="20898" y="48"/>
                  </a:lnTo>
                  <a:lnTo>
                    <a:pt x="302" y="8875"/>
                  </a:lnTo>
                  <a:cubicBezTo>
                    <a:pt x="301" y="8875"/>
                    <a:pt x="299" y="8876"/>
                    <a:pt x="297" y="8877"/>
                  </a:cubicBezTo>
                  <a:lnTo>
                    <a:pt x="280" y="8885"/>
                  </a:lnTo>
                  <a:lnTo>
                    <a:pt x="281" y="8887"/>
                  </a:lnTo>
                  <a:cubicBezTo>
                    <a:pt x="116" y="8967"/>
                    <a:pt x="0" y="9132"/>
                    <a:pt x="0" y="9327"/>
                  </a:cubicBezTo>
                  <a:cubicBezTo>
                    <a:pt x="0" y="9550"/>
                    <a:pt x="151" y="9731"/>
                    <a:pt x="355" y="9791"/>
                  </a:cubicBezTo>
                  <a:lnTo>
                    <a:pt x="353" y="9799"/>
                  </a:lnTo>
                  <a:lnTo>
                    <a:pt x="8462" y="13138"/>
                  </a:lnTo>
                  <a:lnTo>
                    <a:pt x="11801" y="21248"/>
                  </a:lnTo>
                  <a:lnTo>
                    <a:pt x="11809" y="21245"/>
                  </a:lnTo>
                  <a:cubicBezTo>
                    <a:pt x="11869" y="21449"/>
                    <a:pt x="12050" y="21600"/>
                    <a:pt x="12273" y="21600"/>
                  </a:cubicBezTo>
                  <a:cubicBezTo>
                    <a:pt x="12468" y="21600"/>
                    <a:pt x="12634" y="21484"/>
                    <a:pt x="12713" y="21319"/>
                  </a:cubicBezTo>
                  <a:lnTo>
                    <a:pt x="12716" y="21320"/>
                  </a:lnTo>
                  <a:lnTo>
                    <a:pt x="12723" y="21303"/>
                  </a:lnTo>
                  <a:cubicBezTo>
                    <a:pt x="12724" y="21301"/>
                    <a:pt x="12725" y="21300"/>
                    <a:pt x="12725" y="21298"/>
                  </a:cubicBezTo>
                  <a:lnTo>
                    <a:pt x="21553" y="702"/>
                  </a:lnTo>
                  <a:lnTo>
                    <a:pt x="21547" y="699"/>
                  </a:lnTo>
                  <a:cubicBezTo>
                    <a:pt x="21578" y="636"/>
                    <a:pt x="21600" y="567"/>
                    <a:pt x="21600" y="491"/>
                  </a:cubicBezTo>
                  <a:moveTo>
                    <a:pt x="7855" y="16200"/>
                  </a:moveTo>
                  <a:cubicBezTo>
                    <a:pt x="7719" y="16200"/>
                    <a:pt x="7596" y="16255"/>
                    <a:pt x="7507" y="16344"/>
                  </a:cubicBezTo>
                  <a:lnTo>
                    <a:pt x="6035" y="17817"/>
                  </a:lnTo>
                  <a:cubicBezTo>
                    <a:pt x="5946" y="17905"/>
                    <a:pt x="5891" y="18029"/>
                    <a:pt x="5891" y="18164"/>
                  </a:cubicBezTo>
                  <a:cubicBezTo>
                    <a:pt x="5891" y="18435"/>
                    <a:pt x="6111" y="18655"/>
                    <a:pt x="6382" y="18655"/>
                  </a:cubicBezTo>
                  <a:cubicBezTo>
                    <a:pt x="6517" y="18655"/>
                    <a:pt x="6640" y="18600"/>
                    <a:pt x="6729" y="18511"/>
                  </a:cubicBezTo>
                  <a:lnTo>
                    <a:pt x="8202" y="17038"/>
                  </a:lnTo>
                  <a:cubicBezTo>
                    <a:pt x="8291" y="16950"/>
                    <a:pt x="8345" y="16827"/>
                    <a:pt x="8345" y="16691"/>
                  </a:cubicBezTo>
                  <a:cubicBezTo>
                    <a:pt x="8345" y="16420"/>
                    <a:pt x="8126" y="16200"/>
                    <a:pt x="7855" y="16200"/>
                  </a:cubicBezTo>
                  <a:moveTo>
                    <a:pt x="7855" y="14237"/>
                  </a:moveTo>
                  <a:cubicBezTo>
                    <a:pt x="7855" y="13966"/>
                    <a:pt x="7635" y="13745"/>
                    <a:pt x="7364" y="13745"/>
                  </a:cubicBezTo>
                  <a:cubicBezTo>
                    <a:pt x="7228" y="13745"/>
                    <a:pt x="7105" y="13801"/>
                    <a:pt x="7017" y="13889"/>
                  </a:cubicBezTo>
                  <a:lnTo>
                    <a:pt x="2107" y="18798"/>
                  </a:lnTo>
                  <a:cubicBezTo>
                    <a:pt x="2019" y="18888"/>
                    <a:pt x="1964" y="19011"/>
                    <a:pt x="1964" y="19145"/>
                  </a:cubicBezTo>
                  <a:cubicBezTo>
                    <a:pt x="1964" y="19417"/>
                    <a:pt x="2184" y="19636"/>
                    <a:pt x="2455" y="19636"/>
                  </a:cubicBezTo>
                  <a:cubicBezTo>
                    <a:pt x="2590" y="19636"/>
                    <a:pt x="2713" y="19582"/>
                    <a:pt x="2802" y="19493"/>
                  </a:cubicBezTo>
                  <a:lnTo>
                    <a:pt x="7711" y="14583"/>
                  </a:lnTo>
                  <a:cubicBezTo>
                    <a:pt x="7800" y="14495"/>
                    <a:pt x="7855" y="14372"/>
                    <a:pt x="7855" y="14237"/>
                  </a:cubicBezTo>
                  <a:moveTo>
                    <a:pt x="4765" y="14583"/>
                  </a:moveTo>
                  <a:lnTo>
                    <a:pt x="5256" y="14093"/>
                  </a:lnTo>
                  <a:cubicBezTo>
                    <a:pt x="5345" y="14004"/>
                    <a:pt x="5400" y="13881"/>
                    <a:pt x="5400" y="13745"/>
                  </a:cubicBezTo>
                  <a:cubicBezTo>
                    <a:pt x="5400" y="13475"/>
                    <a:pt x="5180" y="13255"/>
                    <a:pt x="4909" y="13255"/>
                  </a:cubicBezTo>
                  <a:cubicBezTo>
                    <a:pt x="4774" y="13255"/>
                    <a:pt x="4651" y="13310"/>
                    <a:pt x="4562" y="13398"/>
                  </a:cubicBezTo>
                  <a:lnTo>
                    <a:pt x="4071" y="13889"/>
                  </a:lnTo>
                  <a:cubicBezTo>
                    <a:pt x="3982" y="13979"/>
                    <a:pt x="3927" y="14101"/>
                    <a:pt x="3927" y="14237"/>
                  </a:cubicBezTo>
                  <a:cubicBezTo>
                    <a:pt x="3927" y="14507"/>
                    <a:pt x="4147" y="14727"/>
                    <a:pt x="4418" y="14727"/>
                  </a:cubicBezTo>
                  <a:cubicBezTo>
                    <a:pt x="4554" y="14727"/>
                    <a:pt x="4676" y="14673"/>
                    <a:pt x="4765" y="14583"/>
                  </a:cubicBezTo>
                </a:path>
              </a:pathLst>
            </a:custGeom>
            <a:solidFill>
              <a:schemeClr val="bg1"/>
            </a:solidFill>
            <a:ln w="12700">
              <a:miter lim="400000"/>
            </a:ln>
          </p:spPr>
          <p:txBody>
            <a:bodyPr lIns="38090" tIns="38090" rIns="38090" bIns="38090" anchor="ctr"/>
            <a:lstStyle/>
            <a:p>
              <a:pPr defTabSz="457063" eaLnBrk="1" fontAlgn="auto" hangingPunct="1">
                <a:spcBef>
                  <a:spcPts val="0"/>
                </a:spcBef>
                <a:spcAft>
                  <a:spcPts val="0"/>
                </a:spcAft>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dirty="0">
                <a:solidFill>
                  <a:srgbClr val="FFFFFF"/>
                </a:solidFill>
                <a:effectLst>
                  <a:outerShdw blurRad="38100" dist="12700" dir="5400000" rotWithShape="0">
                    <a:srgbClr val="000000">
                      <a:alpha val="50000"/>
                    </a:srgbClr>
                  </a:outerShdw>
                </a:effectLst>
                <a:latin typeface="Calibri" charset="0"/>
                <a:ea typeface="Calibri" charset="0"/>
                <a:cs typeface="Calibri" charset="0"/>
                <a:sym typeface="Gill Sans"/>
              </a:endParaRPr>
            </a:p>
          </p:txBody>
        </p:sp>
      </p:grpSp>
      <p:sp>
        <p:nvSpPr>
          <p:cNvPr id="12" name="Content Placeholder 7"/>
          <p:cNvSpPr txBox="1">
            <a:spLocks/>
          </p:cNvSpPr>
          <p:nvPr/>
        </p:nvSpPr>
        <p:spPr>
          <a:xfrm>
            <a:off x="2126693" y="2530922"/>
            <a:ext cx="8886356" cy="44613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sz="2000" b="1" dirty="0">
                <a:solidFill>
                  <a:schemeClr val="tx1">
                    <a:lumMod val="75000"/>
                    <a:lumOff val="25000"/>
                  </a:schemeClr>
                </a:solidFill>
                <a:latin typeface="Montserrat" panose="00000500000000000000" pitchFamily="2" charset="0"/>
              </a:rPr>
              <a:t>Interactive and batch experimentation</a:t>
            </a:r>
            <a:endParaRPr lang="en-US" sz="1400" b="1" dirty="0">
              <a:solidFill>
                <a:schemeClr val="tx1">
                  <a:lumMod val="75000"/>
                  <a:lumOff val="25000"/>
                </a:schemeClr>
              </a:solidFill>
              <a:latin typeface="Montserrat" panose="00000500000000000000" pitchFamily="2" charset="0"/>
            </a:endParaRPr>
          </a:p>
        </p:txBody>
      </p:sp>
      <p:sp>
        <p:nvSpPr>
          <p:cNvPr id="18" name="Content Placeholder 7"/>
          <p:cNvSpPr txBox="1">
            <a:spLocks/>
          </p:cNvSpPr>
          <p:nvPr/>
        </p:nvSpPr>
        <p:spPr>
          <a:xfrm>
            <a:off x="2126693" y="3836253"/>
            <a:ext cx="8886356" cy="44613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sz="2000" b="1" dirty="0">
                <a:solidFill>
                  <a:schemeClr val="tx1">
                    <a:lumMod val="75000"/>
                    <a:lumOff val="25000"/>
                  </a:schemeClr>
                </a:solidFill>
                <a:latin typeface="Montserrat" panose="00000500000000000000" pitchFamily="2" charset="0"/>
              </a:rPr>
              <a:t>Comparing alternatives and search experimentation </a:t>
            </a:r>
            <a:endParaRPr lang="en-US" sz="1400" b="1" dirty="0">
              <a:solidFill>
                <a:schemeClr val="tx1">
                  <a:lumMod val="75000"/>
                  <a:lumOff val="25000"/>
                </a:schemeClr>
              </a:solidFill>
              <a:latin typeface="Montserrat" panose="00000500000000000000" pitchFamily="2" charset="0"/>
            </a:endParaRPr>
          </a:p>
        </p:txBody>
      </p:sp>
      <p:grpSp>
        <p:nvGrpSpPr>
          <p:cNvPr id="23" name="Group 22"/>
          <p:cNvGrpSpPr/>
          <p:nvPr/>
        </p:nvGrpSpPr>
        <p:grpSpPr>
          <a:xfrm>
            <a:off x="1060545" y="3632989"/>
            <a:ext cx="852659" cy="852659"/>
            <a:chOff x="1320800" y="2949437"/>
            <a:chExt cx="1152663" cy="1152663"/>
          </a:xfrm>
        </p:grpSpPr>
        <p:sp>
          <p:nvSpPr>
            <p:cNvPr id="24" name="Oval 23"/>
            <p:cNvSpPr/>
            <p:nvPr/>
          </p:nvSpPr>
          <p:spPr>
            <a:xfrm>
              <a:off x="1320800" y="2949437"/>
              <a:ext cx="1152663" cy="1152663"/>
            </a:xfrm>
            <a:prstGeom prst="ellipse">
              <a:avLst/>
            </a:prstGeom>
            <a:gradFill flip="none" rotWithShape="1">
              <a:gsLst>
                <a:gs pos="0">
                  <a:srgbClr val="57B8CF"/>
                </a:gs>
                <a:gs pos="50000">
                  <a:srgbClr val="59CCB1"/>
                </a:gs>
                <a:gs pos="100000">
                  <a:srgbClr val="5AE28E"/>
                </a:gs>
              </a:gsLst>
              <a:lin ang="81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hape 2587"/>
            <p:cNvSpPr/>
            <p:nvPr/>
          </p:nvSpPr>
          <p:spPr>
            <a:xfrm>
              <a:off x="1648638" y="3277275"/>
              <a:ext cx="496986" cy="496986"/>
            </a:xfrm>
            <a:custGeom>
              <a:avLst/>
              <a:gdLst/>
              <a:ahLst/>
              <a:cxnLst>
                <a:cxn ang="0">
                  <a:pos x="wd2" y="hd2"/>
                </a:cxn>
                <a:cxn ang="5400000">
                  <a:pos x="wd2" y="hd2"/>
                </a:cxn>
                <a:cxn ang="10800000">
                  <a:pos x="wd2" y="hd2"/>
                </a:cxn>
                <a:cxn ang="16200000">
                  <a:pos x="wd2" y="hd2"/>
                </a:cxn>
              </a:cxnLst>
              <a:rect l="0" t="0" r="r" b="b"/>
              <a:pathLst>
                <a:path w="21600" h="21600" extrusionOk="0">
                  <a:moveTo>
                    <a:pt x="12281" y="19846"/>
                  </a:moveTo>
                  <a:lnTo>
                    <a:pt x="9413" y="12882"/>
                  </a:lnTo>
                  <a:lnTo>
                    <a:pt x="19655" y="2640"/>
                  </a:lnTo>
                  <a:cubicBezTo>
                    <a:pt x="19655" y="2640"/>
                    <a:pt x="12281" y="19846"/>
                    <a:pt x="12281" y="19846"/>
                  </a:cubicBezTo>
                  <a:close/>
                  <a:moveTo>
                    <a:pt x="1755" y="9320"/>
                  </a:moveTo>
                  <a:lnTo>
                    <a:pt x="18960" y="1945"/>
                  </a:lnTo>
                  <a:lnTo>
                    <a:pt x="8719" y="12187"/>
                  </a:lnTo>
                  <a:cubicBezTo>
                    <a:pt x="8719" y="12187"/>
                    <a:pt x="1755" y="9320"/>
                    <a:pt x="1755" y="9320"/>
                  </a:cubicBezTo>
                  <a:close/>
                  <a:moveTo>
                    <a:pt x="21600" y="491"/>
                  </a:moveTo>
                  <a:cubicBezTo>
                    <a:pt x="21600" y="220"/>
                    <a:pt x="21380" y="0"/>
                    <a:pt x="21109" y="0"/>
                  </a:cubicBezTo>
                  <a:cubicBezTo>
                    <a:pt x="21034" y="0"/>
                    <a:pt x="20964" y="20"/>
                    <a:pt x="20900" y="52"/>
                  </a:cubicBezTo>
                  <a:lnTo>
                    <a:pt x="20898" y="48"/>
                  </a:lnTo>
                  <a:lnTo>
                    <a:pt x="302" y="8875"/>
                  </a:lnTo>
                  <a:cubicBezTo>
                    <a:pt x="301" y="8875"/>
                    <a:pt x="299" y="8876"/>
                    <a:pt x="297" y="8877"/>
                  </a:cubicBezTo>
                  <a:lnTo>
                    <a:pt x="280" y="8885"/>
                  </a:lnTo>
                  <a:lnTo>
                    <a:pt x="281" y="8887"/>
                  </a:lnTo>
                  <a:cubicBezTo>
                    <a:pt x="116" y="8967"/>
                    <a:pt x="0" y="9132"/>
                    <a:pt x="0" y="9327"/>
                  </a:cubicBezTo>
                  <a:cubicBezTo>
                    <a:pt x="0" y="9550"/>
                    <a:pt x="151" y="9731"/>
                    <a:pt x="355" y="9791"/>
                  </a:cubicBezTo>
                  <a:lnTo>
                    <a:pt x="353" y="9799"/>
                  </a:lnTo>
                  <a:lnTo>
                    <a:pt x="8462" y="13138"/>
                  </a:lnTo>
                  <a:lnTo>
                    <a:pt x="11801" y="21248"/>
                  </a:lnTo>
                  <a:lnTo>
                    <a:pt x="11809" y="21245"/>
                  </a:lnTo>
                  <a:cubicBezTo>
                    <a:pt x="11869" y="21449"/>
                    <a:pt x="12050" y="21600"/>
                    <a:pt x="12273" y="21600"/>
                  </a:cubicBezTo>
                  <a:cubicBezTo>
                    <a:pt x="12468" y="21600"/>
                    <a:pt x="12634" y="21484"/>
                    <a:pt x="12713" y="21319"/>
                  </a:cubicBezTo>
                  <a:lnTo>
                    <a:pt x="12716" y="21320"/>
                  </a:lnTo>
                  <a:lnTo>
                    <a:pt x="12723" y="21303"/>
                  </a:lnTo>
                  <a:cubicBezTo>
                    <a:pt x="12724" y="21301"/>
                    <a:pt x="12725" y="21300"/>
                    <a:pt x="12725" y="21298"/>
                  </a:cubicBezTo>
                  <a:lnTo>
                    <a:pt x="21553" y="702"/>
                  </a:lnTo>
                  <a:lnTo>
                    <a:pt x="21547" y="699"/>
                  </a:lnTo>
                  <a:cubicBezTo>
                    <a:pt x="21578" y="636"/>
                    <a:pt x="21600" y="567"/>
                    <a:pt x="21600" y="491"/>
                  </a:cubicBezTo>
                  <a:moveTo>
                    <a:pt x="7855" y="16200"/>
                  </a:moveTo>
                  <a:cubicBezTo>
                    <a:pt x="7719" y="16200"/>
                    <a:pt x="7596" y="16255"/>
                    <a:pt x="7507" y="16344"/>
                  </a:cubicBezTo>
                  <a:lnTo>
                    <a:pt x="6035" y="17817"/>
                  </a:lnTo>
                  <a:cubicBezTo>
                    <a:pt x="5946" y="17905"/>
                    <a:pt x="5891" y="18029"/>
                    <a:pt x="5891" y="18164"/>
                  </a:cubicBezTo>
                  <a:cubicBezTo>
                    <a:pt x="5891" y="18435"/>
                    <a:pt x="6111" y="18655"/>
                    <a:pt x="6382" y="18655"/>
                  </a:cubicBezTo>
                  <a:cubicBezTo>
                    <a:pt x="6517" y="18655"/>
                    <a:pt x="6640" y="18600"/>
                    <a:pt x="6729" y="18511"/>
                  </a:cubicBezTo>
                  <a:lnTo>
                    <a:pt x="8202" y="17038"/>
                  </a:lnTo>
                  <a:cubicBezTo>
                    <a:pt x="8291" y="16950"/>
                    <a:pt x="8345" y="16827"/>
                    <a:pt x="8345" y="16691"/>
                  </a:cubicBezTo>
                  <a:cubicBezTo>
                    <a:pt x="8345" y="16420"/>
                    <a:pt x="8126" y="16200"/>
                    <a:pt x="7855" y="16200"/>
                  </a:cubicBezTo>
                  <a:moveTo>
                    <a:pt x="7855" y="14237"/>
                  </a:moveTo>
                  <a:cubicBezTo>
                    <a:pt x="7855" y="13966"/>
                    <a:pt x="7635" y="13745"/>
                    <a:pt x="7364" y="13745"/>
                  </a:cubicBezTo>
                  <a:cubicBezTo>
                    <a:pt x="7228" y="13745"/>
                    <a:pt x="7105" y="13801"/>
                    <a:pt x="7017" y="13889"/>
                  </a:cubicBezTo>
                  <a:lnTo>
                    <a:pt x="2107" y="18798"/>
                  </a:lnTo>
                  <a:cubicBezTo>
                    <a:pt x="2019" y="18888"/>
                    <a:pt x="1964" y="19011"/>
                    <a:pt x="1964" y="19145"/>
                  </a:cubicBezTo>
                  <a:cubicBezTo>
                    <a:pt x="1964" y="19417"/>
                    <a:pt x="2184" y="19636"/>
                    <a:pt x="2455" y="19636"/>
                  </a:cubicBezTo>
                  <a:cubicBezTo>
                    <a:pt x="2590" y="19636"/>
                    <a:pt x="2713" y="19582"/>
                    <a:pt x="2802" y="19493"/>
                  </a:cubicBezTo>
                  <a:lnTo>
                    <a:pt x="7711" y="14583"/>
                  </a:lnTo>
                  <a:cubicBezTo>
                    <a:pt x="7800" y="14495"/>
                    <a:pt x="7855" y="14372"/>
                    <a:pt x="7855" y="14237"/>
                  </a:cubicBezTo>
                  <a:moveTo>
                    <a:pt x="4765" y="14583"/>
                  </a:moveTo>
                  <a:lnTo>
                    <a:pt x="5256" y="14093"/>
                  </a:lnTo>
                  <a:cubicBezTo>
                    <a:pt x="5345" y="14004"/>
                    <a:pt x="5400" y="13881"/>
                    <a:pt x="5400" y="13745"/>
                  </a:cubicBezTo>
                  <a:cubicBezTo>
                    <a:pt x="5400" y="13475"/>
                    <a:pt x="5180" y="13255"/>
                    <a:pt x="4909" y="13255"/>
                  </a:cubicBezTo>
                  <a:cubicBezTo>
                    <a:pt x="4774" y="13255"/>
                    <a:pt x="4651" y="13310"/>
                    <a:pt x="4562" y="13398"/>
                  </a:cubicBezTo>
                  <a:lnTo>
                    <a:pt x="4071" y="13889"/>
                  </a:lnTo>
                  <a:cubicBezTo>
                    <a:pt x="3982" y="13979"/>
                    <a:pt x="3927" y="14101"/>
                    <a:pt x="3927" y="14237"/>
                  </a:cubicBezTo>
                  <a:cubicBezTo>
                    <a:pt x="3927" y="14507"/>
                    <a:pt x="4147" y="14727"/>
                    <a:pt x="4418" y="14727"/>
                  </a:cubicBezTo>
                  <a:cubicBezTo>
                    <a:pt x="4554" y="14727"/>
                    <a:pt x="4676" y="14673"/>
                    <a:pt x="4765" y="14583"/>
                  </a:cubicBezTo>
                </a:path>
              </a:pathLst>
            </a:custGeom>
            <a:solidFill>
              <a:schemeClr val="bg1"/>
            </a:solidFill>
            <a:ln w="12700">
              <a:miter lim="400000"/>
            </a:ln>
          </p:spPr>
          <p:txBody>
            <a:bodyPr lIns="38090" tIns="38090" rIns="38090" bIns="38090" anchor="ctr"/>
            <a:lstStyle/>
            <a:p>
              <a:pPr defTabSz="457063" eaLnBrk="1" fontAlgn="auto" hangingPunct="1">
                <a:spcBef>
                  <a:spcPts val="0"/>
                </a:spcBef>
                <a:spcAft>
                  <a:spcPts val="0"/>
                </a:spcAft>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dirty="0">
                <a:solidFill>
                  <a:srgbClr val="FFFFFF"/>
                </a:solidFill>
                <a:effectLst>
                  <a:outerShdw blurRad="38100" dist="12700" dir="5400000" rotWithShape="0">
                    <a:srgbClr val="000000">
                      <a:alpha val="50000"/>
                    </a:srgbClr>
                  </a:outerShdw>
                </a:effectLst>
                <a:latin typeface="Calibri" charset="0"/>
                <a:ea typeface="Calibri" charset="0"/>
                <a:cs typeface="Calibri" charset="0"/>
                <a:sym typeface="Gill Sans"/>
              </a:endParaRPr>
            </a:p>
          </p:txBody>
        </p:sp>
      </p:grpSp>
    </p:spTree>
    <p:extLst>
      <p:ext uri="{BB962C8B-B14F-4D97-AF65-F5344CB8AC3E}">
        <p14:creationId xmlns:p14="http://schemas.microsoft.com/office/powerpoint/2010/main" val="4351627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800" dirty="0" err="1">
                <a:latin typeface="Montserrat" panose="00000500000000000000" pitchFamily="2" charset="0"/>
              </a:rPr>
              <a:t>Eksperimen</a:t>
            </a:r>
            <a:r>
              <a:rPr lang="en-US" sz="1800" dirty="0">
                <a:latin typeface="Montserrat" panose="00000500000000000000" pitchFamily="2" charset="0"/>
              </a:rPr>
              <a:t> </a:t>
            </a:r>
            <a:r>
              <a:rPr lang="en-US" sz="1800" dirty="0" err="1">
                <a:latin typeface="Montserrat" panose="00000500000000000000" pitchFamily="2" charset="0"/>
              </a:rPr>
              <a:t>interaktif</a:t>
            </a:r>
            <a:r>
              <a:rPr lang="en-US" sz="1800" dirty="0">
                <a:latin typeface="Montserrat" panose="00000500000000000000" pitchFamily="2" charset="0"/>
              </a:rPr>
              <a:t> </a:t>
            </a:r>
            <a:r>
              <a:rPr lang="en-US" sz="1800" dirty="0" err="1">
                <a:latin typeface="Montserrat" panose="00000500000000000000" pitchFamily="2" charset="0"/>
              </a:rPr>
              <a:t>melibatkan</a:t>
            </a:r>
            <a:r>
              <a:rPr lang="en-US" sz="1800" dirty="0">
                <a:latin typeface="Montserrat" panose="00000500000000000000" pitchFamily="2" charset="0"/>
              </a:rPr>
              <a:t> </a:t>
            </a:r>
            <a:r>
              <a:rPr lang="en-US" sz="1800" dirty="0" err="1">
                <a:latin typeface="Montserrat" panose="00000500000000000000" pitchFamily="2" charset="0"/>
              </a:rPr>
              <a:t>mengamati</a:t>
            </a:r>
            <a:r>
              <a:rPr lang="en-US" sz="1800" dirty="0">
                <a:latin typeface="Montserrat" panose="00000500000000000000" pitchFamily="2" charset="0"/>
              </a:rPr>
              <a:t> </a:t>
            </a:r>
            <a:r>
              <a:rPr lang="en-US" sz="1800" dirty="0" err="1">
                <a:latin typeface="Montserrat" panose="00000500000000000000" pitchFamily="2" charset="0"/>
              </a:rPr>
              <a:t>simulasi</a:t>
            </a:r>
            <a:r>
              <a:rPr lang="en-US" sz="1800" dirty="0">
                <a:latin typeface="Montserrat" panose="00000500000000000000" pitchFamily="2" charset="0"/>
              </a:rPr>
              <a:t> </a:t>
            </a:r>
            <a:r>
              <a:rPr lang="en-US" sz="1800" dirty="0" err="1">
                <a:latin typeface="Montserrat" panose="00000500000000000000" pitchFamily="2" charset="0"/>
              </a:rPr>
              <a:t>menjalankan</a:t>
            </a:r>
            <a:r>
              <a:rPr lang="en-US" sz="1800" dirty="0">
                <a:latin typeface="Montserrat" panose="00000500000000000000" pitchFamily="2" charset="0"/>
              </a:rPr>
              <a:t> </a:t>
            </a:r>
            <a:r>
              <a:rPr lang="en-US" sz="1800" dirty="0" err="1">
                <a:latin typeface="Montserrat" panose="00000500000000000000" pitchFamily="2" charset="0"/>
              </a:rPr>
              <a:t>dan</a:t>
            </a:r>
            <a:r>
              <a:rPr lang="en-US" sz="1800" dirty="0">
                <a:latin typeface="Montserrat" panose="00000500000000000000" pitchFamily="2" charset="0"/>
              </a:rPr>
              <a:t> </a:t>
            </a:r>
            <a:r>
              <a:rPr lang="en-US" sz="1800" dirty="0" err="1">
                <a:latin typeface="Montserrat" panose="00000500000000000000" pitchFamily="2" charset="0"/>
              </a:rPr>
              <a:t>membuat</a:t>
            </a:r>
            <a:r>
              <a:rPr lang="en-US" sz="1800" dirty="0">
                <a:latin typeface="Montserrat" panose="00000500000000000000" pitchFamily="2" charset="0"/>
              </a:rPr>
              <a:t> model </a:t>
            </a:r>
            <a:r>
              <a:rPr lang="en-US" sz="1800" dirty="0" err="1">
                <a:latin typeface="Montserrat" panose="00000500000000000000" pitchFamily="2" charset="0"/>
              </a:rPr>
              <a:t>perubahan</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melihat</a:t>
            </a:r>
            <a:r>
              <a:rPr lang="en-US" sz="1800" dirty="0">
                <a:latin typeface="Montserrat" panose="00000500000000000000" pitchFamily="2" charset="0"/>
              </a:rPr>
              <a:t> </a:t>
            </a:r>
            <a:r>
              <a:rPr lang="en-US" sz="1800" dirty="0" err="1">
                <a:latin typeface="Montserrat" panose="00000500000000000000" pitchFamily="2" charset="0"/>
              </a:rPr>
              <a:t>efeknya</a:t>
            </a:r>
            <a:endParaRPr lang="en-US" sz="1800" dirty="0">
              <a:latin typeface="Montserrat" panose="00000500000000000000" pitchFamily="2" charset="0"/>
            </a:endParaRPr>
          </a:p>
          <a:p>
            <a:pPr algn="just">
              <a:lnSpc>
                <a:spcPct val="150000"/>
              </a:lnSpc>
              <a:buSzPct val="100000"/>
              <a:buBlip>
                <a:blip r:embed="rId3"/>
              </a:buBlip>
            </a:pPr>
            <a:r>
              <a:rPr lang="en-US" sz="1800" dirty="0" err="1">
                <a:latin typeface="Montserrat" panose="00000500000000000000" pitchFamily="2" charset="0"/>
              </a:rPr>
              <a:t>Misalnya</a:t>
            </a:r>
            <a:r>
              <a:rPr lang="en-US" sz="1800" dirty="0">
                <a:latin typeface="Montserrat" panose="00000500000000000000" pitchFamily="2" charset="0"/>
              </a:rPr>
              <a:t>, </a:t>
            </a:r>
            <a:r>
              <a:rPr lang="en-US" sz="1800" dirty="0" err="1">
                <a:latin typeface="Montserrat" panose="00000500000000000000" pitchFamily="2" charset="0"/>
              </a:rPr>
              <a:t>ketika</a:t>
            </a:r>
            <a:r>
              <a:rPr lang="en-US" sz="1800" dirty="0">
                <a:latin typeface="Montserrat" panose="00000500000000000000" pitchFamily="2" charset="0"/>
              </a:rPr>
              <a:t> </a:t>
            </a:r>
            <a:r>
              <a:rPr lang="en-US" sz="1800" dirty="0" err="1">
                <a:latin typeface="Montserrat" panose="00000500000000000000" pitchFamily="2" charset="0"/>
              </a:rPr>
              <a:t>mengamati</a:t>
            </a:r>
            <a:r>
              <a:rPr lang="en-US" sz="1800" dirty="0">
                <a:latin typeface="Montserrat" panose="00000500000000000000" pitchFamily="2" charset="0"/>
              </a:rPr>
              <a:t> </a:t>
            </a:r>
            <a:r>
              <a:rPr lang="en-US" sz="1800" dirty="0" err="1">
                <a:latin typeface="Montserrat" panose="00000500000000000000" pitchFamily="2" charset="0"/>
              </a:rPr>
              <a:t>simulasi</a:t>
            </a:r>
            <a:r>
              <a:rPr lang="en-US" sz="1800" dirty="0">
                <a:latin typeface="Montserrat" panose="00000500000000000000" pitchFamily="2" charset="0"/>
              </a:rPr>
              <a:t>, </a:t>
            </a:r>
            <a:r>
              <a:rPr lang="en-US" sz="1800" dirty="0" err="1">
                <a:latin typeface="Montserrat" panose="00000500000000000000" pitchFamily="2" charset="0"/>
              </a:rPr>
              <a:t>pengguna</a:t>
            </a:r>
            <a:r>
              <a:rPr lang="en-US" sz="1800" dirty="0">
                <a:latin typeface="Montserrat" panose="00000500000000000000" pitchFamily="2" charset="0"/>
              </a:rPr>
              <a:t> model </a:t>
            </a:r>
            <a:r>
              <a:rPr lang="en-US" sz="1800" dirty="0" err="1">
                <a:latin typeface="Montserrat" panose="00000500000000000000" pitchFamily="2" charset="0"/>
              </a:rPr>
              <a:t>mungkin</a:t>
            </a:r>
            <a:r>
              <a:rPr lang="en-US" sz="1800" dirty="0">
                <a:latin typeface="Montserrat" panose="00000500000000000000" pitchFamily="2" charset="0"/>
              </a:rPr>
              <a:t> </a:t>
            </a:r>
            <a:r>
              <a:rPr lang="en-US" sz="1800" dirty="0" err="1">
                <a:latin typeface="Montserrat" panose="00000500000000000000" pitchFamily="2" charset="0"/>
              </a:rPr>
              <a:t>melihat</a:t>
            </a:r>
            <a:r>
              <a:rPr lang="en-US" sz="1800" dirty="0">
                <a:latin typeface="Montserrat" panose="00000500000000000000" pitchFamily="2" charset="0"/>
              </a:rPr>
              <a:t> </a:t>
            </a:r>
            <a:r>
              <a:rPr lang="en-US" sz="1800" dirty="0" err="1">
                <a:latin typeface="Montserrat" panose="00000500000000000000" pitchFamily="2" charset="0"/>
              </a:rPr>
              <a:t>hambatan</a:t>
            </a:r>
            <a:r>
              <a:rPr lang="en-US" sz="1800" dirty="0">
                <a:latin typeface="Montserrat" panose="00000500000000000000" pitchFamily="2" charset="0"/>
              </a:rPr>
              <a:t> (bottleneck) di </a:t>
            </a:r>
            <a:r>
              <a:rPr lang="en-US" sz="1800" dirty="0" err="1">
                <a:latin typeface="Montserrat" panose="00000500000000000000" pitchFamily="2" charset="0"/>
              </a:rPr>
              <a:t>satu</a:t>
            </a:r>
            <a:r>
              <a:rPr lang="en-US" sz="1800" dirty="0">
                <a:latin typeface="Montserrat" panose="00000500000000000000" pitchFamily="2" charset="0"/>
              </a:rPr>
              <a:t> </a:t>
            </a:r>
            <a:r>
              <a:rPr lang="en-US" sz="1800" dirty="0" err="1">
                <a:latin typeface="Montserrat" panose="00000500000000000000" pitchFamily="2" charset="0"/>
              </a:rPr>
              <a:t>bidang</a:t>
            </a:r>
            <a:r>
              <a:rPr lang="en-US" sz="1800" dirty="0">
                <a:latin typeface="Montserrat" panose="00000500000000000000" pitchFamily="2" charset="0"/>
              </a:rPr>
              <a:t> model. </a:t>
            </a:r>
          </a:p>
          <a:p>
            <a:pPr algn="just">
              <a:lnSpc>
                <a:spcPct val="150000"/>
              </a:lnSpc>
              <a:buSzPct val="100000"/>
              <a:buBlip>
                <a:blip r:embed="rId3"/>
              </a:buBlip>
            </a:pPr>
            <a:r>
              <a:rPr lang="en-US" sz="1800" dirty="0" err="1">
                <a:latin typeface="Montserrat" panose="00000500000000000000" pitchFamily="2" charset="0"/>
              </a:rPr>
              <a:t>Tujuannya</a:t>
            </a:r>
            <a:r>
              <a:rPr lang="en-US" sz="1800" dirty="0">
                <a:latin typeface="Montserrat" panose="00000500000000000000" pitchFamily="2" charset="0"/>
              </a:rPr>
              <a:t> </a:t>
            </a:r>
            <a:r>
              <a:rPr lang="en-US" sz="1800" dirty="0" err="1">
                <a:latin typeface="Montserrat" panose="00000500000000000000" pitchFamily="2" charset="0"/>
              </a:rPr>
              <a:t>adalah</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mengembangkan</a:t>
            </a:r>
            <a:r>
              <a:rPr lang="en-US" sz="1800" dirty="0">
                <a:latin typeface="Montserrat" panose="00000500000000000000" pitchFamily="2" charset="0"/>
              </a:rPr>
              <a:t> </a:t>
            </a:r>
            <a:r>
              <a:rPr lang="en-US" sz="1800" dirty="0" err="1">
                <a:latin typeface="Montserrat" panose="00000500000000000000" pitchFamily="2" charset="0"/>
              </a:rPr>
              <a:t>pemahaman</a:t>
            </a:r>
            <a:r>
              <a:rPr lang="en-US" sz="1800" dirty="0">
                <a:latin typeface="Montserrat" panose="00000500000000000000" pitchFamily="2" charset="0"/>
              </a:rPr>
              <a:t> </a:t>
            </a:r>
            <a:r>
              <a:rPr lang="en-US" sz="1800" dirty="0" err="1">
                <a:latin typeface="Montserrat" panose="00000500000000000000" pitchFamily="2" charset="0"/>
              </a:rPr>
              <a:t>tentang</a:t>
            </a:r>
            <a:r>
              <a:rPr lang="en-US" sz="1800" dirty="0">
                <a:latin typeface="Montserrat" panose="00000500000000000000" pitchFamily="2" charset="0"/>
              </a:rPr>
              <a:t> model (</a:t>
            </a:r>
            <a:r>
              <a:rPr lang="en-US" sz="1800" dirty="0" err="1">
                <a:latin typeface="Montserrat" panose="00000500000000000000" pitchFamily="2" charset="0"/>
              </a:rPr>
              <a:t>dan</a:t>
            </a:r>
            <a:r>
              <a:rPr lang="en-US" sz="1800" dirty="0">
                <a:latin typeface="Montserrat" panose="00000500000000000000" pitchFamily="2" charset="0"/>
              </a:rPr>
              <a:t> di </a:t>
            </a:r>
            <a:r>
              <a:rPr lang="en-US" sz="1800" dirty="0" err="1">
                <a:latin typeface="Montserrat" panose="00000500000000000000" pitchFamily="2" charset="0"/>
              </a:rPr>
              <a:t>sana</a:t>
            </a:r>
            <a:r>
              <a:rPr lang="en-US" sz="1800" dirty="0">
                <a:latin typeface="Montserrat" panose="00000500000000000000" pitchFamily="2" charset="0"/>
              </a:rPr>
              <a:t> </a:t>
            </a:r>
            <a:r>
              <a:rPr lang="en-US" sz="1800" dirty="0" err="1">
                <a:latin typeface="Montserrat" panose="00000500000000000000" pitchFamily="2" charset="0"/>
              </a:rPr>
              <a:t>oleh</a:t>
            </a:r>
            <a:r>
              <a:rPr lang="en-US" sz="1800" dirty="0">
                <a:latin typeface="Montserrat" panose="00000500000000000000" pitchFamily="2" charset="0"/>
              </a:rPr>
              <a:t> </a:t>
            </a:r>
            <a:r>
              <a:rPr lang="en-US" sz="1800" dirty="0" err="1">
                <a:latin typeface="Montserrat" panose="00000500000000000000" pitchFamily="2" charset="0"/>
              </a:rPr>
              <a:t>sistem</a:t>
            </a:r>
            <a:r>
              <a:rPr lang="en-US" sz="1800" dirty="0">
                <a:latin typeface="Montserrat" panose="00000500000000000000" pitchFamily="2" charset="0"/>
              </a:rPr>
              <a:t> </a:t>
            </a:r>
            <a:r>
              <a:rPr lang="en-US" sz="1800" dirty="0" err="1">
                <a:latin typeface="Montserrat" panose="00000500000000000000" pitchFamily="2" charset="0"/>
              </a:rPr>
              <a:t>nyata</a:t>
            </a:r>
            <a:r>
              <a:rPr lang="en-US" sz="1800" dirty="0">
                <a:latin typeface="Montserrat" panose="00000500000000000000" pitchFamily="2" charset="0"/>
              </a:rPr>
              <a:t>), area </a:t>
            </a:r>
            <a:r>
              <a:rPr lang="en-US" sz="1800" dirty="0" err="1">
                <a:latin typeface="Montserrat" panose="00000500000000000000" pitchFamily="2" charset="0"/>
              </a:rPr>
              <a:t>masalah</a:t>
            </a:r>
            <a:r>
              <a:rPr lang="en-US" sz="1800" dirty="0">
                <a:latin typeface="Montserrat" panose="00000500000000000000" pitchFamily="2" charset="0"/>
              </a:rPr>
              <a:t> </a:t>
            </a:r>
            <a:r>
              <a:rPr lang="en-US" sz="1800" dirty="0" err="1">
                <a:latin typeface="Montserrat" panose="00000500000000000000" pitchFamily="2" charset="0"/>
              </a:rPr>
              <a:t>utama</a:t>
            </a:r>
            <a:r>
              <a:rPr lang="en-US" sz="1800" dirty="0">
                <a:latin typeface="Montserrat" panose="00000500000000000000" pitchFamily="2" charset="0"/>
              </a:rPr>
              <a:t> </a:t>
            </a:r>
            <a:r>
              <a:rPr lang="en-US" sz="1800" dirty="0" err="1">
                <a:latin typeface="Montserrat" panose="00000500000000000000" pitchFamily="2" charset="0"/>
              </a:rPr>
              <a:t>dan</a:t>
            </a:r>
            <a:r>
              <a:rPr lang="en-US" sz="1800" dirty="0">
                <a:latin typeface="Montserrat" panose="00000500000000000000" pitchFamily="2" charset="0"/>
              </a:rPr>
              <a:t> </a:t>
            </a:r>
            <a:r>
              <a:rPr lang="en-US" sz="1800" dirty="0" err="1">
                <a:latin typeface="Montserrat" panose="00000500000000000000" pitchFamily="2" charset="0"/>
              </a:rPr>
              <a:t>mengidentifikasi</a:t>
            </a:r>
            <a:r>
              <a:rPr lang="en-US" sz="1800" dirty="0">
                <a:latin typeface="Montserrat" panose="00000500000000000000" pitchFamily="2" charset="0"/>
              </a:rPr>
              <a:t> </a:t>
            </a:r>
            <a:r>
              <a:rPr lang="en-US" sz="1800" dirty="0" err="1">
                <a:latin typeface="Montserrat" panose="00000500000000000000" pitchFamily="2" charset="0"/>
              </a:rPr>
              <a:t>solusi</a:t>
            </a:r>
            <a:r>
              <a:rPr lang="en-US" sz="1800" dirty="0">
                <a:latin typeface="Montserrat" panose="00000500000000000000" pitchFamily="2" charset="0"/>
              </a:rPr>
              <a:t> </a:t>
            </a:r>
            <a:r>
              <a:rPr lang="en-US" sz="1800" dirty="0" err="1">
                <a:latin typeface="Montserrat" panose="00000500000000000000" pitchFamily="2" charset="0"/>
              </a:rPr>
              <a:t>potensial</a:t>
            </a:r>
            <a:r>
              <a:rPr lang="en-US" sz="1800" dirty="0">
                <a:latin typeface="Montserrat" panose="00000500000000000000" pitchFamily="2" charset="0"/>
              </a:rPr>
              <a:t>. </a:t>
            </a:r>
          </a:p>
          <a:p>
            <a:pPr algn="just">
              <a:lnSpc>
                <a:spcPct val="150000"/>
              </a:lnSpc>
              <a:buSzPct val="100000"/>
              <a:buBlip>
                <a:blip r:embed="rId3"/>
              </a:buBlip>
            </a:pPr>
            <a:r>
              <a:rPr lang="en-US" sz="1800" dirty="0" err="1">
                <a:latin typeface="Montserrat" panose="00000500000000000000" pitchFamily="2" charset="0"/>
              </a:rPr>
              <a:t>Pendekatan</a:t>
            </a:r>
            <a:r>
              <a:rPr lang="en-US" sz="1800" dirty="0">
                <a:latin typeface="Montserrat" panose="00000500000000000000" pitchFamily="2" charset="0"/>
              </a:rPr>
              <a:t> </a:t>
            </a:r>
            <a:r>
              <a:rPr lang="en-US" sz="1800" dirty="0" err="1">
                <a:latin typeface="Montserrat" panose="00000500000000000000" pitchFamily="2" charset="0"/>
              </a:rPr>
              <a:t>semacam</a:t>
            </a:r>
            <a:r>
              <a:rPr lang="en-US" sz="1800" dirty="0">
                <a:latin typeface="Montserrat" panose="00000500000000000000" pitchFamily="2" charset="0"/>
              </a:rPr>
              <a:t> </a:t>
            </a:r>
            <a:r>
              <a:rPr lang="en-US" sz="1800" dirty="0" err="1">
                <a:latin typeface="Montserrat" panose="00000500000000000000" pitchFamily="2" charset="0"/>
              </a:rPr>
              <a:t>itu</a:t>
            </a:r>
            <a:r>
              <a:rPr lang="en-US" sz="1800" dirty="0">
                <a:latin typeface="Montserrat" panose="00000500000000000000" pitchFamily="2" charset="0"/>
              </a:rPr>
              <a:t> </a:t>
            </a:r>
            <a:r>
              <a:rPr lang="en-US" sz="1800" dirty="0" err="1">
                <a:latin typeface="Montserrat" panose="00000500000000000000" pitchFamily="2" charset="0"/>
              </a:rPr>
              <a:t>sangat</a:t>
            </a:r>
            <a:r>
              <a:rPr lang="en-US" sz="1800" dirty="0">
                <a:latin typeface="Montserrat" panose="00000500000000000000" pitchFamily="2" charset="0"/>
              </a:rPr>
              <a:t> </a:t>
            </a:r>
            <a:r>
              <a:rPr lang="en-US" sz="1800" dirty="0" err="1">
                <a:latin typeface="Montserrat" panose="00000500000000000000" pitchFamily="2" charset="0"/>
              </a:rPr>
              <a:t>berguna</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memfasilitasi</a:t>
            </a:r>
            <a:r>
              <a:rPr lang="en-US" sz="1800" dirty="0">
                <a:latin typeface="Montserrat" panose="00000500000000000000" pitchFamily="2" charset="0"/>
              </a:rPr>
              <a:t> </a:t>
            </a:r>
            <a:r>
              <a:rPr lang="en-US" sz="1800" dirty="0" err="1">
                <a:latin typeface="Montserrat" panose="00000500000000000000" pitchFamily="2" charset="0"/>
              </a:rPr>
              <a:t>pengambilan</a:t>
            </a:r>
            <a:r>
              <a:rPr lang="en-US" sz="1800" dirty="0">
                <a:latin typeface="Montserrat" panose="00000500000000000000" pitchFamily="2" charset="0"/>
              </a:rPr>
              <a:t> </a:t>
            </a:r>
            <a:r>
              <a:rPr lang="en-US" sz="1800" dirty="0" err="1">
                <a:latin typeface="Montserrat" panose="00000500000000000000" pitchFamily="2" charset="0"/>
              </a:rPr>
              <a:t>keputusan</a:t>
            </a:r>
            <a:r>
              <a:rPr lang="en-US" sz="1800" dirty="0">
                <a:latin typeface="Montserrat" panose="00000500000000000000" pitchFamily="2" charset="0"/>
              </a:rPr>
              <a:t> </a:t>
            </a:r>
            <a:r>
              <a:rPr lang="en-US" sz="1800" dirty="0" err="1">
                <a:latin typeface="Montserrat" panose="00000500000000000000" pitchFamily="2" charset="0"/>
              </a:rPr>
              <a:t>bedasarkan</a:t>
            </a:r>
            <a:r>
              <a:rPr lang="en-US" sz="1800" dirty="0">
                <a:latin typeface="Montserrat" panose="00000500000000000000" pitchFamily="2" charset="0"/>
              </a:rPr>
              <a:t> </a:t>
            </a:r>
            <a:r>
              <a:rPr lang="en-US" sz="1800" dirty="0" err="1">
                <a:latin typeface="Montserrat" panose="00000500000000000000" pitchFamily="2" charset="0"/>
              </a:rPr>
              <a:t>kelompok</a:t>
            </a:r>
            <a:r>
              <a:rPr lang="en-US" sz="1800" dirty="0">
                <a:latin typeface="Montserrat" panose="00000500000000000000" pitchFamily="2" charset="0"/>
              </a:rPr>
              <a:t>. </a:t>
            </a:r>
            <a:r>
              <a:rPr lang="en-US" sz="1800" dirty="0" err="1">
                <a:latin typeface="Montserrat" panose="00000500000000000000" pitchFamily="2" charset="0"/>
              </a:rPr>
              <a:t>eksperimen</a:t>
            </a:r>
            <a:r>
              <a:rPr lang="en-US" sz="1800" dirty="0">
                <a:latin typeface="Montserrat" panose="00000500000000000000" pitchFamily="2" charset="0"/>
              </a:rPr>
              <a:t> </a:t>
            </a:r>
            <a:r>
              <a:rPr lang="en-US" sz="1800" dirty="0" err="1">
                <a:latin typeface="Montserrat" panose="00000500000000000000" pitchFamily="2" charset="0"/>
              </a:rPr>
              <a:t>berguna</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mendapatkan</a:t>
            </a:r>
            <a:r>
              <a:rPr lang="en-US" sz="1800" dirty="0">
                <a:latin typeface="Montserrat" panose="00000500000000000000" pitchFamily="2" charset="0"/>
              </a:rPr>
              <a:t> </a:t>
            </a:r>
            <a:r>
              <a:rPr lang="en-US" sz="1800" dirty="0" err="1">
                <a:latin typeface="Montserrat" panose="00000500000000000000" pitchFamily="2" charset="0"/>
              </a:rPr>
              <a:t>pemahaman</a:t>
            </a:r>
            <a:r>
              <a:rPr lang="en-US" sz="1800" dirty="0">
                <a:latin typeface="Montserrat" panose="00000500000000000000" pitchFamily="2" charset="0"/>
              </a:rPr>
              <a:t> </a:t>
            </a:r>
            <a:r>
              <a:rPr lang="en-US" sz="1800" dirty="0" err="1">
                <a:latin typeface="Montserrat" panose="00000500000000000000" pitchFamily="2" charset="0"/>
              </a:rPr>
              <a:t>dan</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mengidentifikasi</a:t>
            </a:r>
            <a:r>
              <a:rPr lang="en-US" sz="1800" dirty="0">
                <a:latin typeface="Montserrat" panose="00000500000000000000" pitchFamily="2" charset="0"/>
              </a:rPr>
              <a:t> </a:t>
            </a:r>
            <a:r>
              <a:rPr lang="en-US" sz="1800" dirty="0" err="1">
                <a:latin typeface="Montserrat" panose="00000500000000000000" pitchFamily="2" charset="0"/>
              </a:rPr>
              <a:t>peningkatan</a:t>
            </a:r>
            <a:r>
              <a:rPr lang="en-US" sz="1800" dirty="0">
                <a:latin typeface="Montserrat" panose="00000500000000000000" pitchFamily="2" charset="0"/>
              </a:rPr>
              <a:t> </a:t>
            </a:r>
            <a:r>
              <a:rPr lang="en-US" sz="1800" dirty="0" err="1">
                <a:latin typeface="Montserrat" panose="00000500000000000000" pitchFamily="2" charset="0"/>
              </a:rPr>
              <a:t>potensial</a:t>
            </a:r>
            <a:r>
              <a:rPr lang="en-US" sz="1800" dirty="0">
                <a:latin typeface="Montserrat" panose="00000500000000000000" pitchFamily="2" charset="0"/>
              </a:rPr>
              <a:t>, </a:t>
            </a:r>
            <a:r>
              <a:rPr lang="en-US" sz="1800" dirty="0" err="1">
                <a:latin typeface="Montserrat" panose="00000500000000000000" pitchFamily="2" charset="0"/>
              </a:rPr>
              <a:t>tetapi</a:t>
            </a:r>
            <a:r>
              <a:rPr lang="en-US" sz="1800" dirty="0">
                <a:latin typeface="Montserrat" panose="00000500000000000000" pitchFamily="2" charset="0"/>
              </a:rPr>
              <a:t> </a:t>
            </a:r>
            <a:r>
              <a:rPr lang="en-US" sz="1800" dirty="0" err="1">
                <a:latin typeface="Montserrat" panose="00000500000000000000" pitchFamily="2" charset="0"/>
              </a:rPr>
              <a:t>ini</a:t>
            </a:r>
            <a:r>
              <a:rPr lang="en-US" sz="1800" dirty="0">
                <a:latin typeface="Montserrat" panose="00000500000000000000" pitchFamily="2" charset="0"/>
              </a:rPr>
              <a:t> </a:t>
            </a:r>
            <a:r>
              <a:rPr lang="en-US" sz="1800" dirty="0" err="1">
                <a:latin typeface="Montserrat" panose="00000500000000000000" pitchFamily="2" charset="0"/>
              </a:rPr>
              <a:t>harus</a:t>
            </a:r>
            <a:r>
              <a:rPr lang="en-US" sz="1800" dirty="0">
                <a:latin typeface="Montserrat" panose="00000500000000000000" pitchFamily="2" charset="0"/>
              </a:rPr>
              <a:t> </a:t>
            </a:r>
            <a:r>
              <a:rPr lang="en-US" sz="1800" dirty="0" err="1">
                <a:latin typeface="Montserrat" panose="00000500000000000000" pitchFamily="2" charset="0"/>
              </a:rPr>
              <a:t>selalu</a:t>
            </a:r>
            <a:r>
              <a:rPr lang="en-US" sz="1800" dirty="0">
                <a:latin typeface="Montserrat" panose="00000500000000000000" pitchFamily="2" charset="0"/>
              </a:rPr>
              <a:t> </a:t>
            </a:r>
            <a:r>
              <a:rPr lang="en-US" sz="1800" dirty="0" err="1">
                <a:latin typeface="Montserrat" panose="00000500000000000000" pitchFamily="2" charset="0"/>
              </a:rPr>
              <a:t>diuji</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eksperimen</a:t>
            </a:r>
            <a:r>
              <a:rPr lang="en-US" sz="1800" dirty="0">
                <a:latin typeface="Montserrat" panose="00000500000000000000" pitchFamily="2" charset="0"/>
              </a:rPr>
              <a:t> yang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menyeluruh</a:t>
            </a:r>
            <a:r>
              <a:rPr lang="en-US" sz="1800" dirty="0">
                <a:latin typeface="Montserrat" panose="00000500000000000000" pitchFamily="2" charset="0"/>
              </a:rPr>
              <a:t> (batch),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mendapatkan</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yang </a:t>
            </a:r>
            <a:r>
              <a:rPr lang="en-US" sz="1800" dirty="0" err="1">
                <a:latin typeface="Montserrat" panose="00000500000000000000" pitchFamily="2" charset="0"/>
              </a:rPr>
              <a:t>memiliki</a:t>
            </a:r>
            <a:r>
              <a:rPr lang="en-US" sz="1800" dirty="0">
                <a:latin typeface="Montserrat" panose="00000500000000000000" pitchFamily="2" charset="0"/>
              </a:rPr>
              <a:t> </a:t>
            </a:r>
            <a:r>
              <a:rPr lang="en-US" sz="1800" dirty="0" err="1">
                <a:latin typeface="Montserrat" panose="00000500000000000000" pitchFamily="2" charset="0"/>
              </a:rPr>
              <a:t>signifikansi</a:t>
            </a:r>
            <a:r>
              <a:rPr lang="en-US" sz="1800" dirty="0">
                <a:latin typeface="Montserrat" panose="00000500000000000000" pitchFamily="2" charset="0"/>
              </a:rPr>
              <a:t> </a:t>
            </a:r>
            <a:r>
              <a:rPr lang="en-US" sz="1800" dirty="0" err="1">
                <a:latin typeface="Montserrat" panose="00000500000000000000" pitchFamily="2" charset="0"/>
              </a:rPr>
              <a:t>statistik</a:t>
            </a:r>
            <a:r>
              <a:rPr lang="en-US" sz="1800" dirty="0">
                <a:latin typeface="Montserrat" panose="00000500000000000000" pitchFamily="2" charset="0"/>
              </a:rPr>
              <a:t>.</a:t>
            </a:r>
          </a:p>
        </p:txBody>
      </p:sp>
      <p:sp>
        <p:nvSpPr>
          <p:cNvPr id="7" name="Title 6"/>
          <p:cNvSpPr>
            <a:spLocks noGrp="1"/>
          </p:cNvSpPr>
          <p:nvPr>
            <p:ph type="title"/>
          </p:nvPr>
        </p:nvSpPr>
        <p:spPr>
          <a:xfrm>
            <a:off x="952500" y="838200"/>
            <a:ext cx="10515600" cy="736600"/>
          </a:xfrm>
        </p:spPr>
        <p:txBody>
          <a:bodyPr>
            <a:normAutofit/>
          </a:bodyPr>
          <a:lstStyle/>
          <a:p>
            <a:r>
              <a:rPr lang="en-US" sz="2400" b="1" dirty="0">
                <a:solidFill>
                  <a:schemeClr val="tx1">
                    <a:lumMod val="75000"/>
                    <a:lumOff val="25000"/>
                  </a:schemeClr>
                </a:solidFill>
                <a:latin typeface="Montserrat" panose="00000500000000000000" pitchFamily="2" charset="0"/>
              </a:rPr>
              <a:t>INTERACTIVE AND BATCH EXPERIMENTATION</a:t>
            </a:r>
          </a:p>
        </p:txBody>
      </p:sp>
    </p:spTree>
    <p:extLst>
      <p:ext uri="{BB962C8B-B14F-4D97-AF65-F5344CB8AC3E}">
        <p14:creationId xmlns:p14="http://schemas.microsoft.com/office/powerpoint/2010/main" val="159819725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800" dirty="0" err="1">
                <a:latin typeface="Montserrat" panose="00000500000000000000" pitchFamily="2" charset="0"/>
              </a:rPr>
              <a:t>Eksperimen</a:t>
            </a:r>
            <a:r>
              <a:rPr lang="en-US" sz="1800" dirty="0">
                <a:latin typeface="Montserrat" panose="00000500000000000000" pitchFamily="2" charset="0"/>
              </a:rPr>
              <a:t> batch </a:t>
            </a:r>
            <a:r>
              <a:rPr lang="en-US" sz="1800" dirty="0" err="1">
                <a:latin typeface="Montserrat" panose="00000500000000000000" pitchFamily="2" charset="0"/>
              </a:rPr>
              <a:t>dilakukan</a:t>
            </a:r>
            <a:r>
              <a:rPr lang="en-US" sz="1800" dirty="0">
                <a:latin typeface="Montserrat" panose="00000500000000000000" pitchFamily="2" charset="0"/>
              </a:rPr>
              <a:t> </a:t>
            </a:r>
            <a:r>
              <a:rPr lang="en-US" sz="1800" dirty="0" err="1">
                <a:latin typeface="Montserrat" panose="00000500000000000000" pitchFamily="2" charset="0"/>
              </a:rPr>
              <a:t>dengan</a:t>
            </a:r>
            <a:r>
              <a:rPr lang="en-US" sz="1800" dirty="0">
                <a:latin typeface="Montserrat" panose="00000500000000000000" pitchFamily="2" charset="0"/>
              </a:rPr>
              <a:t> </a:t>
            </a:r>
            <a:r>
              <a:rPr lang="en-US" sz="1800" dirty="0" err="1">
                <a:latin typeface="Montserrat" panose="00000500000000000000" pitchFamily="2" charset="0"/>
              </a:rPr>
              <a:t>menetapkan</a:t>
            </a:r>
            <a:r>
              <a:rPr lang="en-US" sz="1800" dirty="0">
                <a:latin typeface="Montserrat" panose="00000500000000000000" pitchFamily="2" charset="0"/>
              </a:rPr>
              <a:t> </a:t>
            </a:r>
            <a:r>
              <a:rPr lang="en-US" sz="1800" dirty="0" err="1">
                <a:latin typeface="Montserrat" panose="00000500000000000000" pitchFamily="2" charset="0"/>
              </a:rPr>
              <a:t>faktor-faktor</a:t>
            </a:r>
            <a:r>
              <a:rPr lang="en-US" sz="1800" dirty="0">
                <a:latin typeface="Montserrat" panose="00000500000000000000" pitchFamily="2" charset="0"/>
              </a:rPr>
              <a:t> </a:t>
            </a:r>
            <a:r>
              <a:rPr lang="en-US" sz="1800" dirty="0" err="1">
                <a:latin typeface="Montserrat" panose="00000500000000000000" pitchFamily="2" charset="0"/>
              </a:rPr>
              <a:t>eksperimental</a:t>
            </a:r>
            <a:r>
              <a:rPr lang="en-US" sz="1800" dirty="0">
                <a:latin typeface="Montserrat" panose="00000500000000000000" pitchFamily="2" charset="0"/>
              </a:rPr>
              <a:t> </a:t>
            </a:r>
            <a:r>
              <a:rPr lang="en-US" sz="1800" dirty="0" err="1">
                <a:latin typeface="Montserrat" panose="00000500000000000000" pitchFamily="2" charset="0"/>
              </a:rPr>
              <a:t>dan</a:t>
            </a:r>
            <a:r>
              <a:rPr lang="en-US" sz="1800" dirty="0">
                <a:latin typeface="Montserrat" panose="00000500000000000000" pitchFamily="2" charset="0"/>
              </a:rPr>
              <a:t> </a:t>
            </a:r>
            <a:r>
              <a:rPr lang="en-US" sz="1800" dirty="0" err="1">
                <a:latin typeface="Montserrat" panose="00000500000000000000" pitchFamily="2" charset="0"/>
              </a:rPr>
              <a:t>membiarkan</a:t>
            </a:r>
            <a:r>
              <a:rPr lang="en-US" sz="1800" dirty="0">
                <a:latin typeface="Montserrat" panose="00000500000000000000" pitchFamily="2" charset="0"/>
              </a:rPr>
              <a:t> model </a:t>
            </a:r>
            <a:r>
              <a:rPr lang="en-US" sz="1800" dirty="0" err="1">
                <a:latin typeface="Montserrat" panose="00000500000000000000" pitchFamily="2" charset="0"/>
              </a:rPr>
              <a:t>berjalan</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run-length yang </a:t>
            </a:r>
            <a:r>
              <a:rPr lang="en-US" sz="1800" dirty="0" err="1">
                <a:latin typeface="Montserrat" panose="00000500000000000000" pitchFamily="2" charset="0"/>
              </a:rPr>
              <a:t>telah</a:t>
            </a:r>
            <a:r>
              <a:rPr lang="en-US" sz="1800" dirty="0">
                <a:latin typeface="Montserrat" panose="00000500000000000000" pitchFamily="2" charset="0"/>
              </a:rPr>
              <a:t> </a:t>
            </a:r>
            <a:r>
              <a:rPr lang="en-US" sz="1800" dirty="0" err="1">
                <a:latin typeface="Montserrat" panose="00000500000000000000" pitchFamily="2" charset="0"/>
              </a:rPr>
              <a:t>ditentukan</a:t>
            </a:r>
            <a:r>
              <a:rPr lang="en-US" sz="1800" dirty="0">
                <a:latin typeface="Montserrat" panose="00000500000000000000" pitchFamily="2" charset="0"/>
              </a:rPr>
              <a:t> (</a:t>
            </a:r>
            <a:r>
              <a:rPr lang="en-US" sz="1800" dirty="0" err="1">
                <a:latin typeface="Montserrat" panose="00000500000000000000" pitchFamily="2" charset="0"/>
              </a:rPr>
              <a:t>atau</a:t>
            </a:r>
            <a:r>
              <a:rPr lang="en-US" sz="1800" dirty="0">
                <a:latin typeface="Montserrat" panose="00000500000000000000" pitchFamily="2" charset="0"/>
              </a:rPr>
              <a:t> </a:t>
            </a:r>
            <a:r>
              <a:rPr lang="en-US" sz="1800" dirty="0" err="1">
                <a:latin typeface="Montserrat" panose="00000500000000000000" pitchFamily="2" charset="0"/>
              </a:rPr>
              <a:t>ke</a:t>
            </a:r>
            <a:r>
              <a:rPr lang="en-US" sz="1800" dirty="0">
                <a:latin typeface="Montserrat" panose="00000500000000000000" pitchFamily="2" charset="0"/>
              </a:rPr>
              <a:t> </a:t>
            </a:r>
            <a:r>
              <a:rPr lang="en-US" sz="1800" dirty="0" err="1">
                <a:latin typeface="Montserrat" panose="00000500000000000000" pitchFamily="2" charset="0"/>
              </a:rPr>
              <a:t>peristiwa</a:t>
            </a:r>
            <a:r>
              <a:rPr lang="en-US" sz="1800" dirty="0">
                <a:latin typeface="Montserrat" panose="00000500000000000000" pitchFamily="2" charset="0"/>
              </a:rPr>
              <a:t> </a:t>
            </a:r>
            <a:r>
              <a:rPr lang="en-US" sz="1800" dirty="0" err="1">
                <a:latin typeface="Montserrat" panose="00000500000000000000" pitchFamily="2" charset="0"/>
              </a:rPr>
              <a:t>spesifik</a:t>
            </a:r>
            <a:r>
              <a:rPr lang="en-US" sz="1800" dirty="0">
                <a:latin typeface="Montserrat" panose="00000500000000000000" pitchFamily="2" charset="0"/>
              </a:rPr>
              <a:t>) </a:t>
            </a:r>
            <a:r>
              <a:rPr lang="en-US" sz="1800" dirty="0" err="1">
                <a:latin typeface="Montserrat" panose="00000500000000000000" pitchFamily="2" charset="0"/>
              </a:rPr>
              <a:t>dan</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sejumlah</a:t>
            </a:r>
            <a:r>
              <a:rPr lang="en-US" sz="1800" dirty="0">
                <a:latin typeface="Montserrat" panose="00000500000000000000" pitchFamily="2" charset="0"/>
              </a:rPr>
              <a:t> </a:t>
            </a:r>
            <a:r>
              <a:rPr lang="en-US" sz="1800" dirty="0" err="1">
                <a:latin typeface="Montserrat" panose="00000500000000000000" pitchFamily="2" charset="0"/>
              </a:rPr>
              <a:t>replikasi</a:t>
            </a:r>
            <a:r>
              <a:rPr lang="en-US" sz="1800" dirty="0">
                <a:latin typeface="Montserrat" panose="00000500000000000000" pitchFamily="2" charset="0"/>
              </a:rPr>
              <a:t>.</a:t>
            </a:r>
          </a:p>
          <a:p>
            <a:pPr algn="just">
              <a:lnSpc>
                <a:spcPct val="150000"/>
              </a:lnSpc>
              <a:buSzPct val="100000"/>
              <a:buBlip>
                <a:blip r:embed="rId3"/>
              </a:buBlip>
            </a:pPr>
            <a:r>
              <a:rPr lang="sv-SE" sz="1800" dirty="0">
                <a:latin typeface="Montserrat" panose="00000500000000000000" pitchFamily="2" charset="0"/>
              </a:rPr>
              <a:t>Ini tidak memerlukan interaksi dari pengguna model dan sehingga tampilan biasanya dimatikan. Ini juga meningkatkan kecepatan run-model. </a:t>
            </a:r>
          </a:p>
          <a:p>
            <a:pPr algn="just">
              <a:lnSpc>
                <a:spcPct val="150000"/>
              </a:lnSpc>
              <a:buSzPct val="100000"/>
              <a:buBlip>
                <a:blip r:embed="rId3"/>
              </a:buBlip>
            </a:pPr>
            <a:r>
              <a:rPr lang="en-US" sz="1800" dirty="0" err="1">
                <a:latin typeface="Montserrat" panose="00000500000000000000" pitchFamily="2" charset="0"/>
              </a:rPr>
              <a:t>Tujuannya</a:t>
            </a:r>
            <a:r>
              <a:rPr lang="en-US" sz="1800" dirty="0">
                <a:latin typeface="Montserrat" panose="00000500000000000000" pitchFamily="2" charset="0"/>
              </a:rPr>
              <a:t> </a:t>
            </a:r>
            <a:r>
              <a:rPr lang="en-US" sz="1800" dirty="0" err="1">
                <a:latin typeface="Montserrat" panose="00000500000000000000" pitchFamily="2" charset="0"/>
              </a:rPr>
              <a:t>adalah</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menjalankan</a:t>
            </a:r>
            <a:r>
              <a:rPr lang="en-US" sz="1800" dirty="0">
                <a:latin typeface="Montserrat" panose="00000500000000000000" pitchFamily="2" charset="0"/>
              </a:rPr>
              <a:t> </a:t>
            </a:r>
            <a:r>
              <a:rPr lang="en-US" sz="1800" dirty="0" err="1">
                <a:latin typeface="Montserrat" panose="00000500000000000000" pitchFamily="2" charset="0"/>
              </a:rPr>
              <a:t>simulasi</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waktu</a:t>
            </a:r>
            <a:r>
              <a:rPr lang="en-US" sz="1800" dirty="0">
                <a:latin typeface="Montserrat" panose="00000500000000000000" pitchFamily="2" charset="0"/>
              </a:rPr>
              <a:t> yang </a:t>
            </a:r>
            <a:r>
              <a:rPr lang="en-US" sz="1800" dirty="0" err="1">
                <a:latin typeface="Montserrat" panose="00000500000000000000" pitchFamily="2" charset="0"/>
              </a:rPr>
              <a:t>cukup</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mendapatkan</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yang </a:t>
            </a:r>
            <a:r>
              <a:rPr lang="en-US" sz="1800" dirty="0" err="1">
                <a:latin typeface="Montserrat" panose="00000500000000000000" pitchFamily="2" charset="0"/>
              </a:rPr>
              <a:t>signifikan</a:t>
            </a:r>
            <a:r>
              <a:rPr lang="en-US" sz="1800" dirty="0">
                <a:latin typeface="Montserrat" panose="00000500000000000000" pitchFamily="2" charset="0"/>
              </a:rPr>
              <a:t> </a:t>
            </a:r>
            <a:r>
              <a:rPr lang="en-US" sz="1800" dirty="0" err="1">
                <a:latin typeface="Montserrat" panose="00000500000000000000" pitchFamily="2" charset="0"/>
              </a:rPr>
              <a:t>secara</a:t>
            </a:r>
            <a:r>
              <a:rPr lang="en-US" sz="1800" dirty="0">
                <a:latin typeface="Montserrat" panose="00000500000000000000" pitchFamily="2" charset="0"/>
              </a:rPr>
              <a:t> statistic</a:t>
            </a:r>
          </a:p>
          <a:p>
            <a:pPr algn="just">
              <a:lnSpc>
                <a:spcPct val="150000"/>
              </a:lnSpc>
              <a:buSzPct val="100000"/>
              <a:buBlip>
                <a:blip r:embed="rId3"/>
              </a:buBlip>
            </a:pPr>
            <a:r>
              <a:rPr lang="en-US" sz="1800" dirty="0" err="1">
                <a:latin typeface="Montserrat" panose="00000500000000000000" pitchFamily="2" charset="0"/>
              </a:rPr>
              <a:t>Perangkat</a:t>
            </a:r>
            <a:r>
              <a:rPr lang="en-US" sz="1800" dirty="0">
                <a:latin typeface="Montserrat" panose="00000500000000000000" pitchFamily="2" charset="0"/>
              </a:rPr>
              <a:t> </a:t>
            </a:r>
            <a:r>
              <a:rPr lang="en-US" sz="1800" dirty="0" err="1">
                <a:latin typeface="Montserrat" panose="00000500000000000000" pitchFamily="2" charset="0"/>
              </a:rPr>
              <a:t>lunak</a:t>
            </a:r>
            <a:r>
              <a:rPr lang="en-US" sz="1800" dirty="0">
                <a:latin typeface="Montserrat" panose="00000500000000000000" pitchFamily="2" charset="0"/>
              </a:rPr>
              <a:t> </a:t>
            </a:r>
            <a:r>
              <a:rPr lang="en-US" sz="1800" dirty="0" err="1">
                <a:latin typeface="Montserrat" panose="00000500000000000000" pitchFamily="2" charset="0"/>
              </a:rPr>
              <a:t>simulasi</a:t>
            </a:r>
            <a:r>
              <a:rPr lang="en-US" sz="1800" dirty="0">
                <a:latin typeface="Montserrat" panose="00000500000000000000" pitchFamily="2" charset="0"/>
              </a:rPr>
              <a:t> </a:t>
            </a:r>
            <a:r>
              <a:rPr lang="en-US" sz="1800" dirty="0" err="1">
                <a:latin typeface="Montserrat" panose="00000500000000000000" pitchFamily="2" charset="0"/>
              </a:rPr>
              <a:t>memiliki</a:t>
            </a:r>
            <a:r>
              <a:rPr lang="en-US" sz="1800" dirty="0">
                <a:latin typeface="Montserrat" panose="00000500000000000000" pitchFamily="2" charset="0"/>
              </a:rPr>
              <a:t> </a:t>
            </a:r>
            <a:r>
              <a:rPr lang="en-US" sz="1800" dirty="0" err="1">
                <a:latin typeface="Montserrat" panose="00000500000000000000" pitchFamily="2" charset="0"/>
              </a:rPr>
              <a:t>fasilitas</a:t>
            </a:r>
            <a:r>
              <a:rPr lang="en-US" sz="1800" dirty="0">
                <a:latin typeface="Montserrat" panose="00000500000000000000" pitchFamily="2" charset="0"/>
              </a:rPr>
              <a:t> </a:t>
            </a:r>
            <a:r>
              <a:rPr lang="en-US" sz="1800" dirty="0" err="1">
                <a:latin typeface="Montserrat" panose="00000500000000000000" pitchFamily="2" charset="0"/>
              </a:rPr>
              <a:t>otomatis</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melakukan</a:t>
            </a:r>
            <a:r>
              <a:rPr lang="en-US" sz="1800" dirty="0">
                <a:latin typeface="Montserrat" panose="00000500000000000000" pitchFamily="2" charset="0"/>
              </a:rPr>
              <a:t> </a:t>
            </a:r>
            <a:r>
              <a:rPr lang="en-US" sz="1800" dirty="0" err="1">
                <a:latin typeface="Montserrat" panose="00000500000000000000" pitchFamily="2" charset="0"/>
              </a:rPr>
              <a:t>eksperimen</a:t>
            </a:r>
            <a:r>
              <a:rPr lang="en-US" sz="1800" dirty="0">
                <a:latin typeface="Montserrat" panose="00000500000000000000" pitchFamily="2" charset="0"/>
              </a:rPr>
              <a:t> batch.</a:t>
            </a:r>
          </a:p>
          <a:p>
            <a:pPr algn="just">
              <a:lnSpc>
                <a:spcPct val="150000"/>
              </a:lnSpc>
              <a:buSzPct val="100000"/>
              <a:buBlip>
                <a:blip r:embed="rId3"/>
              </a:buBlip>
            </a:pPr>
            <a:r>
              <a:rPr lang="en-US" sz="1800" dirty="0" err="1">
                <a:latin typeface="Montserrat" panose="00000500000000000000" pitchFamily="2" charset="0"/>
              </a:rPr>
              <a:t>Perangkat</a:t>
            </a:r>
            <a:r>
              <a:rPr lang="en-US" sz="1800" dirty="0">
                <a:latin typeface="Montserrat" panose="00000500000000000000" pitchFamily="2" charset="0"/>
              </a:rPr>
              <a:t> </a:t>
            </a:r>
            <a:r>
              <a:rPr lang="en-US" sz="1800" dirty="0" err="1">
                <a:latin typeface="Montserrat" panose="00000500000000000000" pitchFamily="2" charset="0"/>
              </a:rPr>
              <a:t>lunak</a:t>
            </a:r>
            <a:r>
              <a:rPr lang="en-US" sz="1800" dirty="0">
                <a:latin typeface="Montserrat" panose="00000500000000000000" pitchFamily="2" charset="0"/>
              </a:rPr>
              <a:t> </a:t>
            </a:r>
            <a:r>
              <a:rPr lang="en-US" sz="1800" dirty="0" err="1">
                <a:latin typeface="Montserrat" panose="00000500000000000000" pitchFamily="2" charset="0"/>
              </a:rPr>
              <a:t>juga</a:t>
            </a:r>
            <a:r>
              <a:rPr lang="en-US" sz="1800" dirty="0">
                <a:latin typeface="Montserrat" panose="00000500000000000000" pitchFamily="2" charset="0"/>
              </a:rPr>
              <a:t> </a:t>
            </a:r>
            <a:r>
              <a:rPr lang="en-US" sz="1800" dirty="0" err="1">
                <a:latin typeface="Montserrat" panose="00000500000000000000" pitchFamily="2" charset="0"/>
              </a:rPr>
              <a:t>harus</a:t>
            </a:r>
            <a:r>
              <a:rPr lang="en-US" sz="1800" dirty="0">
                <a:latin typeface="Montserrat" panose="00000500000000000000" pitchFamily="2" charset="0"/>
              </a:rPr>
              <a:t> </a:t>
            </a:r>
            <a:r>
              <a:rPr lang="en-US" sz="1800" dirty="0" err="1">
                <a:latin typeface="Montserrat" panose="00000500000000000000" pitchFamily="2" charset="0"/>
              </a:rPr>
              <a:t>menyediakan</a:t>
            </a:r>
            <a:r>
              <a:rPr lang="en-US" sz="1800" dirty="0">
                <a:latin typeface="Montserrat" panose="00000500000000000000" pitchFamily="2" charset="0"/>
              </a:rPr>
              <a:t> </a:t>
            </a:r>
            <a:r>
              <a:rPr lang="en-US" sz="1800" dirty="0" err="1">
                <a:latin typeface="Montserrat" panose="00000500000000000000" pitchFamily="2" charset="0"/>
              </a:rPr>
              <a:t>fasilitas</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menyimpan</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 </a:t>
            </a:r>
            <a:r>
              <a:rPr lang="en-US" sz="1800" dirty="0" err="1">
                <a:latin typeface="Montserrat" panose="00000500000000000000" pitchFamily="2" charset="0"/>
              </a:rPr>
              <a:t>dari</a:t>
            </a:r>
            <a:r>
              <a:rPr lang="en-US" sz="1800" dirty="0">
                <a:latin typeface="Montserrat" panose="00000500000000000000" pitchFamily="2" charset="0"/>
              </a:rPr>
              <a:t> </a:t>
            </a:r>
            <a:r>
              <a:rPr lang="en-US" sz="1800" dirty="0" err="1">
                <a:latin typeface="Montserrat" panose="00000500000000000000" pitchFamily="2" charset="0"/>
              </a:rPr>
              <a:t>setiap</a:t>
            </a:r>
            <a:r>
              <a:rPr lang="en-US" sz="1800" dirty="0">
                <a:latin typeface="Montserrat" panose="00000500000000000000" pitchFamily="2" charset="0"/>
              </a:rPr>
              <a:t> proses, </a:t>
            </a:r>
            <a:r>
              <a:rPr lang="en-US" sz="1800" dirty="0" err="1">
                <a:latin typeface="Montserrat" panose="00000500000000000000" pitchFamily="2" charset="0"/>
              </a:rPr>
              <a:t>dan</a:t>
            </a:r>
            <a:r>
              <a:rPr lang="en-US" sz="1800" dirty="0">
                <a:latin typeface="Montserrat" panose="00000500000000000000" pitchFamily="2" charset="0"/>
              </a:rPr>
              <a:t> </a:t>
            </a:r>
            <a:r>
              <a:rPr lang="en-US" sz="1800" dirty="0" err="1">
                <a:latin typeface="Montserrat" panose="00000500000000000000" pitchFamily="2" charset="0"/>
              </a:rPr>
              <a:t>mungkin</a:t>
            </a:r>
            <a:r>
              <a:rPr lang="en-US" sz="1800" dirty="0">
                <a:latin typeface="Montserrat" panose="00000500000000000000" pitchFamily="2" charset="0"/>
              </a:rPr>
              <a:t> status model </a:t>
            </a:r>
            <a:r>
              <a:rPr lang="en-US" sz="1800" dirty="0" err="1">
                <a:latin typeface="Montserrat" panose="00000500000000000000" pitchFamily="2" charset="0"/>
              </a:rPr>
              <a:t>pada</a:t>
            </a:r>
            <a:r>
              <a:rPr lang="en-US" sz="1800" dirty="0">
                <a:latin typeface="Montserrat" panose="00000500000000000000" pitchFamily="2" charset="0"/>
              </a:rPr>
              <a:t> </a:t>
            </a:r>
            <a:r>
              <a:rPr lang="en-US" sz="1800" dirty="0" err="1">
                <a:latin typeface="Montserrat" panose="00000500000000000000" pitchFamily="2" charset="0"/>
              </a:rPr>
              <a:t>akhir</a:t>
            </a:r>
            <a:r>
              <a:rPr lang="en-US" sz="1800" dirty="0">
                <a:latin typeface="Montserrat" panose="00000500000000000000" pitchFamily="2" charset="0"/>
              </a:rPr>
              <a:t> proses, </a:t>
            </a:r>
            <a:r>
              <a:rPr lang="en-US" sz="1800" dirty="0" err="1">
                <a:latin typeface="Montserrat" panose="00000500000000000000" pitchFamily="2" charset="0"/>
              </a:rPr>
              <a:t>sehingga</a:t>
            </a:r>
            <a:r>
              <a:rPr lang="en-US" sz="1800" dirty="0">
                <a:latin typeface="Montserrat" panose="00000500000000000000" pitchFamily="2" charset="0"/>
              </a:rPr>
              <a:t> </a:t>
            </a:r>
            <a:r>
              <a:rPr lang="en-US" sz="1800" dirty="0" err="1">
                <a:latin typeface="Montserrat" panose="00000500000000000000" pitchFamily="2" charset="0"/>
              </a:rPr>
              <a:t>analisis</a:t>
            </a:r>
            <a:r>
              <a:rPr lang="en-US" sz="1800" dirty="0">
                <a:latin typeface="Montserrat" panose="00000500000000000000" pitchFamily="2" charset="0"/>
              </a:rPr>
              <a:t> </a:t>
            </a:r>
            <a:r>
              <a:rPr lang="en-US" sz="1800" dirty="0" err="1">
                <a:latin typeface="Montserrat" panose="00000500000000000000" pitchFamily="2" charset="0"/>
              </a:rPr>
              <a:t>lebih</a:t>
            </a:r>
            <a:r>
              <a:rPr lang="en-US" sz="1800" dirty="0">
                <a:latin typeface="Montserrat" panose="00000500000000000000" pitchFamily="2" charset="0"/>
              </a:rPr>
              <a:t> </a:t>
            </a:r>
            <a:r>
              <a:rPr lang="en-US" sz="1800" dirty="0" err="1">
                <a:latin typeface="Montserrat" panose="00000500000000000000" pitchFamily="2" charset="0"/>
              </a:rPr>
              <a:t>lanjut</a:t>
            </a:r>
            <a:r>
              <a:rPr lang="en-US" sz="1800" dirty="0">
                <a:latin typeface="Montserrat" panose="00000500000000000000" pitchFamily="2" charset="0"/>
              </a:rPr>
              <a:t> </a:t>
            </a:r>
            <a:r>
              <a:rPr lang="en-US" sz="1800" dirty="0" err="1">
                <a:latin typeface="Montserrat" panose="00000500000000000000" pitchFamily="2" charset="0"/>
              </a:rPr>
              <a:t>dapat</a:t>
            </a:r>
            <a:r>
              <a:rPr lang="en-US" sz="1800" dirty="0">
                <a:latin typeface="Montserrat" panose="00000500000000000000" pitchFamily="2" charset="0"/>
              </a:rPr>
              <a:t> </a:t>
            </a:r>
            <a:r>
              <a:rPr lang="en-US" sz="1800" dirty="0" err="1">
                <a:latin typeface="Montserrat" panose="00000500000000000000" pitchFamily="2" charset="0"/>
              </a:rPr>
              <a:t>dilakukan</a:t>
            </a:r>
            <a:r>
              <a:rPr lang="en-US" sz="1800" dirty="0">
                <a:latin typeface="Montserrat" panose="00000500000000000000" pitchFamily="2" charset="0"/>
              </a:rPr>
              <a:t>.</a:t>
            </a:r>
          </a:p>
          <a:p>
            <a:pPr algn="just">
              <a:lnSpc>
                <a:spcPct val="150000"/>
              </a:lnSpc>
              <a:buSzPct val="100000"/>
              <a:buBlip>
                <a:blip r:embed="rId3"/>
              </a:buBlip>
            </a:pPr>
            <a:endParaRPr lang="en-US" sz="1800" dirty="0">
              <a:latin typeface="Montserrat" panose="00000500000000000000" pitchFamily="2" charset="0"/>
            </a:endParaRPr>
          </a:p>
          <a:p>
            <a:pPr marL="0" indent="0" algn="just">
              <a:lnSpc>
                <a:spcPct val="150000"/>
              </a:lnSpc>
              <a:buSzPct val="100000"/>
              <a:buNone/>
            </a:pPr>
            <a:endParaRPr lang="en-US" sz="1800" dirty="0">
              <a:latin typeface="Montserrat" panose="00000500000000000000" pitchFamily="2" charset="0"/>
            </a:endParaRPr>
          </a:p>
        </p:txBody>
      </p:sp>
      <p:sp>
        <p:nvSpPr>
          <p:cNvPr id="7" name="Title 6"/>
          <p:cNvSpPr>
            <a:spLocks noGrp="1"/>
          </p:cNvSpPr>
          <p:nvPr>
            <p:ph type="title"/>
          </p:nvPr>
        </p:nvSpPr>
        <p:spPr>
          <a:xfrm>
            <a:off x="952500" y="838200"/>
            <a:ext cx="10515600" cy="736600"/>
          </a:xfrm>
        </p:spPr>
        <p:txBody>
          <a:bodyPr>
            <a:normAutofit/>
          </a:bodyPr>
          <a:lstStyle/>
          <a:p>
            <a:r>
              <a:rPr lang="en-US" sz="2400" b="1" dirty="0">
                <a:solidFill>
                  <a:schemeClr val="tx1">
                    <a:lumMod val="75000"/>
                    <a:lumOff val="25000"/>
                  </a:schemeClr>
                </a:solidFill>
                <a:latin typeface="Montserrat" panose="00000500000000000000" pitchFamily="2" charset="0"/>
              </a:rPr>
              <a:t>INTERACTIVE AND BATCH EXPERIMENTATION (Cont.)</a:t>
            </a:r>
          </a:p>
        </p:txBody>
      </p:sp>
    </p:spTree>
    <p:extLst>
      <p:ext uri="{BB962C8B-B14F-4D97-AF65-F5344CB8AC3E}">
        <p14:creationId xmlns:p14="http://schemas.microsoft.com/office/powerpoint/2010/main" val="346327121"/>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800" dirty="0" err="1">
                <a:latin typeface="Montserrat" panose="00000500000000000000" pitchFamily="2" charset="0"/>
              </a:rPr>
              <a:t>Ketika</a:t>
            </a:r>
            <a:r>
              <a:rPr lang="en-US" sz="1800" dirty="0">
                <a:latin typeface="Montserrat" panose="00000500000000000000" pitchFamily="2" charset="0"/>
              </a:rPr>
              <a:t> </a:t>
            </a:r>
            <a:r>
              <a:rPr lang="en-US" sz="1800" dirty="0" err="1">
                <a:latin typeface="Montserrat" panose="00000500000000000000" pitchFamily="2" charset="0"/>
              </a:rPr>
              <a:t>membandingkan</a:t>
            </a:r>
            <a:r>
              <a:rPr lang="en-US" sz="1800" dirty="0">
                <a:latin typeface="Montserrat" panose="00000500000000000000" pitchFamily="2" charset="0"/>
              </a:rPr>
              <a:t> </a:t>
            </a:r>
            <a:r>
              <a:rPr lang="en-US" sz="1800" dirty="0" err="1">
                <a:latin typeface="Montserrat" panose="00000500000000000000" pitchFamily="2" charset="0"/>
              </a:rPr>
              <a:t>alternatif</a:t>
            </a:r>
            <a:r>
              <a:rPr lang="en-US" sz="1800" dirty="0">
                <a:latin typeface="Montserrat" panose="00000500000000000000" pitchFamily="2" charset="0"/>
              </a:rPr>
              <a:t> (Comparing alternatives) </a:t>
            </a:r>
            <a:r>
              <a:rPr lang="en-US" sz="1800" dirty="0" err="1">
                <a:latin typeface="Montserrat" panose="00000500000000000000" pitchFamily="2" charset="0"/>
              </a:rPr>
              <a:t>terdapat</a:t>
            </a:r>
            <a:r>
              <a:rPr lang="en-US" sz="1800" dirty="0">
                <a:latin typeface="Montserrat" panose="00000500000000000000" pitchFamily="2" charset="0"/>
              </a:rPr>
              <a:t> scenario yang </a:t>
            </a:r>
            <a:r>
              <a:rPr lang="en-US" sz="1800" dirty="0" err="1">
                <a:latin typeface="Montserrat" panose="00000500000000000000" pitchFamily="2" charset="0"/>
              </a:rPr>
              <a:t>tebatas</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dibandingkan</a:t>
            </a:r>
            <a:r>
              <a:rPr lang="en-US" sz="1800" dirty="0">
                <a:latin typeface="Montserrat" panose="00000500000000000000" pitchFamily="2" charset="0"/>
              </a:rPr>
              <a:t>(</a:t>
            </a:r>
            <a:r>
              <a:rPr lang="en-US" sz="1800" dirty="0" err="1">
                <a:latin typeface="Montserrat" panose="00000500000000000000" pitchFamily="2" charset="0"/>
              </a:rPr>
              <a:t>misalnya</a:t>
            </a:r>
            <a:r>
              <a:rPr lang="en-US" sz="1800" dirty="0">
                <a:latin typeface="Montserrat" panose="00000500000000000000" pitchFamily="2" charset="0"/>
              </a:rPr>
              <a:t> </a:t>
            </a:r>
            <a:r>
              <a:rPr lang="en-US" sz="1800" dirty="0" err="1">
                <a:latin typeface="Montserrat" panose="00000500000000000000" pitchFamily="2" charset="0"/>
              </a:rPr>
              <a:t>terdapat</a:t>
            </a:r>
            <a:r>
              <a:rPr lang="en-US" sz="1800" dirty="0">
                <a:latin typeface="Montserrat" panose="00000500000000000000" pitchFamily="2" charset="0"/>
              </a:rPr>
              <a:t> 3 </a:t>
            </a:r>
            <a:r>
              <a:rPr lang="en-US" sz="1800" dirty="0" err="1">
                <a:latin typeface="Montserrat" panose="00000500000000000000" pitchFamily="2" charset="0"/>
              </a:rPr>
              <a:t>alternatif</a:t>
            </a:r>
            <a:r>
              <a:rPr lang="en-US" sz="1800" dirty="0">
                <a:latin typeface="Montserrat" panose="00000500000000000000" pitchFamily="2" charset="0"/>
              </a:rPr>
              <a:t> </a:t>
            </a:r>
            <a:r>
              <a:rPr lang="en-US" sz="1800" dirty="0" err="1">
                <a:latin typeface="Montserrat" panose="00000500000000000000" pitchFamily="2" charset="0"/>
              </a:rPr>
              <a:t>pabrik</a:t>
            </a:r>
            <a:r>
              <a:rPr lang="en-US" sz="1800" dirty="0">
                <a:latin typeface="Montserrat" panose="00000500000000000000" pitchFamily="2" charset="0"/>
              </a:rPr>
              <a:t>). </a:t>
            </a:r>
          </a:p>
          <a:p>
            <a:pPr algn="just">
              <a:lnSpc>
                <a:spcPct val="150000"/>
              </a:lnSpc>
              <a:buSzPct val="100000"/>
              <a:buBlip>
                <a:blip r:embed="rId3"/>
              </a:buBlip>
            </a:pPr>
            <a:r>
              <a:rPr lang="en-US" sz="1800" dirty="0" err="1">
                <a:latin typeface="Montserrat" panose="00000500000000000000" pitchFamily="2" charset="0"/>
              </a:rPr>
              <a:t>Sedangkan</a:t>
            </a:r>
            <a:r>
              <a:rPr lang="en-US" sz="1800" dirty="0">
                <a:latin typeface="Montserrat" panose="00000500000000000000" pitchFamily="2" charset="0"/>
              </a:rPr>
              <a:t> </a:t>
            </a:r>
            <a:r>
              <a:rPr lang="en-US" sz="1800" dirty="0" err="1">
                <a:latin typeface="Montserrat" panose="00000500000000000000" pitchFamily="2" charset="0"/>
              </a:rPr>
              <a:t>pada</a:t>
            </a:r>
            <a:r>
              <a:rPr lang="en-US" sz="1800" dirty="0">
                <a:latin typeface="Montserrat" panose="00000500000000000000" pitchFamily="2" charset="0"/>
              </a:rPr>
              <a:t> </a:t>
            </a:r>
            <a:r>
              <a:rPr lang="en-US" sz="1800" dirty="0" err="1">
                <a:latin typeface="Montserrat" panose="00000500000000000000" pitchFamily="2" charset="0"/>
              </a:rPr>
              <a:t>eksperimen</a:t>
            </a:r>
            <a:r>
              <a:rPr lang="en-US" sz="1800" dirty="0">
                <a:latin typeface="Montserrat" panose="00000500000000000000" pitchFamily="2" charset="0"/>
              </a:rPr>
              <a:t> </a:t>
            </a:r>
            <a:r>
              <a:rPr lang="en-US" sz="1800" dirty="0" err="1">
                <a:latin typeface="Montserrat" panose="00000500000000000000" pitchFamily="2" charset="0"/>
              </a:rPr>
              <a:t>pencarian</a:t>
            </a:r>
            <a:r>
              <a:rPr lang="en-US" sz="1800" dirty="0">
                <a:latin typeface="Montserrat" panose="00000500000000000000" pitchFamily="2" charset="0"/>
              </a:rPr>
              <a:t> (search experimentation) </a:t>
            </a:r>
            <a:r>
              <a:rPr lang="en-US" sz="1800" dirty="0" err="1">
                <a:latin typeface="Montserrat" panose="00000500000000000000" pitchFamily="2" charset="0"/>
              </a:rPr>
              <a:t>tidak</a:t>
            </a:r>
            <a:r>
              <a:rPr lang="en-US" sz="1800" dirty="0">
                <a:latin typeface="Montserrat" panose="00000500000000000000" pitchFamily="2" charset="0"/>
              </a:rPr>
              <a:t> </a:t>
            </a:r>
            <a:r>
              <a:rPr lang="en-US" sz="1800" dirty="0" err="1">
                <a:latin typeface="Montserrat" panose="00000500000000000000" pitchFamily="2" charset="0"/>
              </a:rPr>
              <a:t>terdapat</a:t>
            </a:r>
            <a:r>
              <a:rPr lang="en-US" sz="1800" dirty="0">
                <a:latin typeface="Montserrat" panose="00000500000000000000" pitchFamily="2" charset="0"/>
              </a:rPr>
              <a:t> scenario yang </a:t>
            </a:r>
            <a:r>
              <a:rPr lang="en-US" sz="1800" dirty="0" err="1">
                <a:latin typeface="Montserrat" panose="00000500000000000000" pitchFamily="2" charset="0"/>
              </a:rPr>
              <a:t>telah</a:t>
            </a:r>
            <a:r>
              <a:rPr lang="en-US" sz="1800" dirty="0">
                <a:latin typeface="Montserrat" panose="00000500000000000000" pitchFamily="2" charset="0"/>
              </a:rPr>
              <a:t> </a:t>
            </a:r>
            <a:r>
              <a:rPr lang="en-US" sz="1800" dirty="0" err="1">
                <a:latin typeface="Montserrat" panose="00000500000000000000" pitchFamily="2" charset="0"/>
              </a:rPr>
              <a:t>ditentukan</a:t>
            </a:r>
            <a:r>
              <a:rPr lang="en-US" sz="1800" dirty="0">
                <a:latin typeface="Montserrat" panose="00000500000000000000" pitchFamily="2" charset="0"/>
              </a:rPr>
              <a:t> </a:t>
            </a:r>
            <a:r>
              <a:rPr lang="en-US" sz="1800" dirty="0" err="1">
                <a:latin typeface="Montserrat" panose="00000500000000000000" pitchFamily="2" charset="0"/>
              </a:rPr>
              <a:t>sebelumnya</a:t>
            </a:r>
            <a:r>
              <a:rPr lang="en-US" sz="1800" dirty="0">
                <a:latin typeface="Montserrat" panose="00000500000000000000" pitchFamily="2" charset="0"/>
              </a:rPr>
              <a:t>. </a:t>
            </a:r>
          </a:p>
          <a:p>
            <a:pPr algn="just">
              <a:lnSpc>
                <a:spcPct val="150000"/>
              </a:lnSpc>
              <a:buSzPct val="100000"/>
              <a:buBlip>
                <a:blip r:embed="rId3"/>
              </a:buBlip>
            </a:pPr>
            <a:r>
              <a:rPr lang="en-US" sz="1800" dirty="0" err="1">
                <a:latin typeface="Montserrat" panose="00000500000000000000" pitchFamily="2" charset="0"/>
              </a:rPr>
              <a:t>Sebagai</a:t>
            </a:r>
            <a:r>
              <a:rPr lang="en-US" sz="1800" dirty="0">
                <a:latin typeface="Montserrat" panose="00000500000000000000" pitchFamily="2" charset="0"/>
              </a:rPr>
              <a:t> </a:t>
            </a:r>
            <a:r>
              <a:rPr lang="en-US" sz="1800" dirty="0" err="1">
                <a:latin typeface="Montserrat" panose="00000500000000000000" pitchFamily="2" charset="0"/>
              </a:rPr>
              <a:t>gantinya</a:t>
            </a:r>
            <a:r>
              <a:rPr lang="en-US" sz="1800" dirty="0">
                <a:latin typeface="Montserrat" panose="00000500000000000000" pitchFamily="2" charset="0"/>
              </a:rPr>
              <a:t>,  </a:t>
            </a:r>
            <a:r>
              <a:rPr lang="en-US" sz="1800" dirty="0" err="1">
                <a:latin typeface="Montserrat" panose="00000500000000000000" pitchFamily="2" charset="0"/>
              </a:rPr>
              <a:t>terdapat</a:t>
            </a:r>
            <a:r>
              <a:rPr lang="en-US" sz="1800" dirty="0">
                <a:latin typeface="Montserrat" panose="00000500000000000000" pitchFamily="2" charset="0"/>
              </a:rPr>
              <a:t> </a:t>
            </a:r>
            <a:r>
              <a:rPr lang="en-US" sz="1800" dirty="0" err="1">
                <a:latin typeface="Montserrat" panose="00000500000000000000" pitchFamily="2" charset="0"/>
              </a:rPr>
              <a:t>satu</a:t>
            </a:r>
            <a:r>
              <a:rPr lang="en-US" sz="1800" dirty="0">
                <a:latin typeface="Montserrat" panose="00000500000000000000" pitchFamily="2" charset="0"/>
              </a:rPr>
              <a:t> </a:t>
            </a:r>
            <a:r>
              <a:rPr lang="en-US" sz="1800" dirty="0" err="1">
                <a:latin typeface="Montserrat" panose="00000500000000000000" pitchFamily="2" charset="0"/>
              </a:rPr>
              <a:t>atau</a:t>
            </a:r>
            <a:r>
              <a:rPr lang="en-US" sz="1800" dirty="0">
                <a:latin typeface="Montserrat" panose="00000500000000000000" pitchFamily="2" charset="0"/>
              </a:rPr>
              <a:t> </a:t>
            </a:r>
            <a:r>
              <a:rPr lang="en-US" sz="1800" dirty="0" err="1">
                <a:latin typeface="Montserrat" panose="00000500000000000000" pitchFamily="2" charset="0"/>
              </a:rPr>
              <a:t>lebih</a:t>
            </a:r>
            <a:r>
              <a:rPr lang="en-US" sz="1800" dirty="0">
                <a:latin typeface="Montserrat" panose="00000500000000000000" pitchFamily="2" charset="0"/>
              </a:rPr>
              <a:t> factor-</a:t>
            </a:r>
            <a:r>
              <a:rPr lang="en-US" sz="1800" dirty="0" err="1">
                <a:latin typeface="Montserrat" panose="00000500000000000000" pitchFamily="2" charset="0"/>
              </a:rPr>
              <a:t>faktor</a:t>
            </a:r>
            <a:r>
              <a:rPr lang="en-US" sz="1800" dirty="0">
                <a:latin typeface="Montserrat" panose="00000500000000000000" pitchFamily="2" charset="0"/>
              </a:rPr>
              <a:t> yang </a:t>
            </a:r>
            <a:r>
              <a:rPr lang="en-US" sz="1800" dirty="0" err="1">
                <a:latin typeface="Montserrat" panose="00000500000000000000" pitchFamily="2" charset="0"/>
              </a:rPr>
              <a:t>mempengaruhi</a:t>
            </a:r>
            <a:r>
              <a:rPr lang="en-US" sz="1800" dirty="0">
                <a:latin typeface="Montserrat" panose="00000500000000000000" pitchFamily="2" charset="0"/>
              </a:rPr>
              <a:t> </a:t>
            </a:r>
            <a:r>
              <a:rPr lang="en-US" sz="1800" dirty="0" err="1">
                <a:latin typeface="Montserrat" panose="00000500000000000000" pitchFamily="2" charset="0"/>
              </a:rPr>
              <a:t>ekperimen</a:t>
            </a:r>
            <a:r>
              <a:rPr lang="en-US" sz="1800" dirty="0">
                <a:latin typeface="Montserrat" panose="00000500000000000000" pitchFamily="2" charset="0"/>
              </a:rPr>
              <a:t> </a:t>
            </a:r>
            <a:r>
              <a:rPr lang="en-US" sz="1800" dirty="0" err="1">
                <a:latin typeface="Montserrat" panose="00000500000000000000" pitchFamily="2" charset="0"/>
              </a:rPr>
              <a:t>secara</a:t>
            </a:r>
            <a:r>
              <a:rPr lang="en-US" sz="1800" dirty="0">
                <a:latin typeface="Montserrat" panose="00000500000000000000" pitchFamily="2" charset="0"/>
              </a:rPr>
              <a:t> </a:t>
            </a:r>
            <a:r>
              <a:rPr lang="en-US" sz="1800" dirty="0" err="1">
                <a:latin typeface="Montserrat" panose="00000500000000000000" pitchFamily="2" charset="0"/>
              </a:rPr>
              <a:t>bervariasi</a:t>
            </a:r>
            <a:r>
              <a:rPr lang="en-US" sz="1800" dirty="0">
                <a:latin typeface="Montserrat" panose="00000500000000000000" pitchFamily="2" charset="0"/>
              </a:rPr>
              <a:t> </a:t>
            </a:r>
            <a:r>
              <a:rPr lang="en-US" sz="1800" dirty="0" err="1">
                <a:latin typeface="Montserrat" panose="00000500000000000000" pitchFamily="2" charset="0"/>
              </a:rPr>
              <a:t>hingga</a:t>
            </a:r>
            <a:r>
              <a:rPr lang="en-US" sz="1800" dirty="0">
                <a:latin typeface="Montserrat" panose="00000500000000000000" pitchFamily="2" charset="0"/>
              </a:rPr>
              <a:t> </a:t>
            </a:r>
            <a:r>
              <a:rPr lang="en-US" sz="1800" dirty="0" err="1">
                <a:latin typeface="Montserrat" panose="00000500000000000000" pitchFamily="2" charset="0"/>
              </a:rPr>
              <a:t>tercapai</a:t>
            </a:r>
            <a:r>
              <a:rPr lang="en-US" sz="1800" dirty="0">
                <a:latin typeface="Montserrat" panose="00000500000000000000" pitchFamily="2" charset="0"/>
              </a:rPr>
              <a:t> </a:t>
            </a:r>
            <a:r>
              <a:rPr lang="en-US" sz="1800" dirty="0" err="1">
                <a:latin typeface="Montserrat" panose="00000500000000000000" pitchFamily="2" charset="0"/>
              </a:rPr>
              <a:t>sebuah</a:t>
            </a:r>
            <a:r>
              <a:rPr lang="en-US" sz="1800" dirty="0">
                <a:latin typeface="Montserrat" panose="00000500000000000000" pitchFamily="2" charset="0"/>
              </a:rPr>
              <a:t> target </a:t>
            </a:r>
            <a:r>
              <a:rPr lang="en-US" sz="1800" dirty="0" err="1">
                <a:latin typeface="Montserrat" panose="00000500000000000000" pitchFamily="2" charset="0"/>
              </a:rPr>
              <a:t>atau</a:t>
            </a:r>
            <a:r>
              <a:rPr lang="en-US" sz="1800" dirty="0">
                <a:latin typeface="Montserrat" panose="00000500000000000000" pitchFamily="2" charset="0"/>
              </a:rPr>
              <a:t> level </a:t>
            </a:r>
            <a:r>
              <a:rPr lang="en-US" sz="1800" dirty="0" err="1">
                <a:latin typeface="Montserrat" panose="00000500000000000000" pitchFamily="2" charset="0"/>
              </a:rPr>
              <a:t>optimalnya</a:t>
            </a:r>
            <a:r>
              <a:rPr lang="en-US" sz="1800" dirty="0">
                <a:latin typeface="Montserrat" panose="00000500000000000000" pitchFamily="2" charset="0"/>
              </a:rPr>
              <a:t>. </a:t>
            </a:r>
          </a:p>
          <a:p>
            <a:pPr algn="just">
              <a:lnSpc>
                <a:spcPct val="150000"/>
              </a:lnSpc>
              <a:buSzPct val="100000"/>
              <a:buBlip>
                <a:blip r:embed="rId3"/>
              </a:buBlip>
            </a:pPr>
            <a:r>
              <a:rPr lang="en-US" sz="1800" dirty="0" err="1">
                <a:latin typeface="Montserrat" panose="00000500000000000000" pitchFamily="2" charset="0"/>
              </a:rPr>
              <a:t>Oleh</a:t>
            </a:r>
            <a:r>
              <a:rPr lang="en-US" sz="1800" dirty="0">
                <a:latin typeface="Montserrat" panose="00000500000000000000" pitchFamily="2" charset="0"/>
              </a:rPr>
              <a:t> </a:t>
            </a:r>
            <a:r>
              <a:rPr lang="en-US" sz="1800" dirty="0" err="1">
                <a:latin typeface="Montserrat" panose="00000500000000000000" pitchFamily="2" charset="0"/>
              </a:rPr>
              <a:t>karena</a:t>
            </a:r>
            <a:r>
              <a:rPr lang="en-US" sz="1800" dirty="0">
                <a:latin typeface="Montserrat" panose="00000500000000000000" pitchFamily="2" charset="0"/>
              </a:rPr>
              <a:t> </a:t>
            </a:r>
            <a:r>
              <a:rPr lang="en-US" sz="1800" dirty="0" err="1">
                <a:latin typeface="Montserrat" panose="00000500000000000000" pitchFamily="2" charset="0"/>
              </a:rPr>
              <a:t>itu</a:t>
            </a:r>
            <a:r>
              <a:rPr lang="en-US" sz="1800" dirty="0">
                <a:latin typeface="Montserrat" panose="00000500000000000000" pitchFamily="2" charset="0"/>
              </a:rPr>
              <a:t>, </a:t>
            </a:r>
            <a:r>
              <a:rPr lang="en-US" sz="1800" dirty="0" err="1">
                <a:latin typeface="Montserrat" panose="00000500000000000000" pitchFamily="2" charset="0"/>
              </a:rPr>
              <a:t>dalam</a:t>
            </a:r>
            <a:r>
              <a:rPr lang="en-US" sz="1800" dirty="0">
                <a:latin typeface="Montserrat" panose="00000500000000000000" pitchFamily="2" charset="0"/>
              </a:rPr>
              <a:t> </a:t>
            </a:r>
            <a:r>
              <a:rPr lang="en-US" sz="1800" dirty="0" err="1">
                <a:latin typeface="Montserrat" panose="00000500000000000000" pitchFamily="2" charset="0"/>
              </a:rPr>
              <a:t>melakukan</a:t>
            </a:r>
            <a:r>
              <a:rPr lang="en-US" sz="1800" dirty="0">
                <a:latin typeface="Montserrat" panose="00000500000000000000" pitchFamily="2" charset="0"/>
              </a:rPr>
              <a:t> </a:t>
            </a:r>
            <a:r>
              <a:rPr lang="en-US" sz="1800" dirty="0" err="1">
                <a:latin typeface="Montserrat" panose="00000500000000000000" pitchFamily="2" charset="0"/>
              </a:rPr>
              <a:t>percobaan</a:t>
            </a:r>
            <a:r>
              <a:rPr lang="en-US" sz="1800" dirty="0">
                <a:latin typeface="Montserrat" panose="00000500000000000000" pitchFamily="2" charset="0"/>
              </a:rPr>
              <a:t> </a:t>
            </a:r>
            <a:r>
              <a:rPr lang="en-US" sz="1800" dirty="0" err="1">
                <a:latin typeface="Montserrat" panose="00000500000000000000" pitchFamily="2" charset="0"/>
              </a:rPr>
              <a:t>simulasi</a:t>
            </a:r>
            <a:r>
              <a:rPr lang="en-US" sz="1800" dirty="0">
                <a:latin typeface="Montserrat" panose="00000500000000000000" pitchFamily="2" charset="0"/>
              </a:rPr>
              <a:t> </a:t>
            </a:r>
            <a:r>
              <a:rPr lang="en-US" sz="1800" dirty="0" err="1">
                <a:latin typeface="Montserrat" panose="00000500000000000000" pitchFamily="2" charset="0"/>
              </a:rPr>
              <a:t>kita</a:t>
            </a:r>
            <a:r>
              <a:rPr lang="en-US" sz="1800" dirty="0">
                <a:latin typeface="Montserrat" panose="00000500000000000000" pitchFamily="2" charset="0"/>
              </a:rPr>
              <a:t> </a:t>
            </a:r>
            <a:r>
              <a:rPr lang="en-US" sz="1800" dirty="0" err="1">
                <a:latin typeface="Montserrat" panose="00000500000000000000" pitchFamily="2" charset="0"/>
              </a:rPr>
              <a:t>haruslah</a:t>
            </a:r>
            <a:r>
              <a:rPr lang="en-US" sz="1800" dirty="0">
                <a:latin typeface="Montserrat" panose="00000500000000000000" pitchFamily="2" charset="0"/>
              </a:rPr>
              <a:t> </a:t>
            </a:r>
            <a:r>
              <a:rPr lang="en-US" sz="1800" dirty="0" err="1">
                <a:latin typeface="Montserrat" panose="00000500000000000000" pitchFamily="2" charset="0"/>
              </a:rPr>
              <a:t>mempertimbangkan</a:t>
            </a:r>
            <a:r>
              <a:rPr lang="en-US" sz="1800" dirty="0">
                <a:latin typeface="Montserrat" panose="00000500000000000000" pitchFamily="2" charset="0"/>
              </a:rPr>
              <a:t> </a:t>
            </a:r>
            <a:r>
              <a:rPr lang="en-US" sz="1800" dirty="0" err="1">
                <a:latin typeface="Montserrat" panose="00000500000000000000" pitchFamily="2" charset="0"/>
              </a:rPr>
              <a:t>segala</a:t>
            </a:r>
            <a:r>
              <a:rPr lang="en-US" sz="1800" dirty="0">
                <a:latin typeface="Montserrat" panose="00000500000000000000" pitchFamily="2" charset="0"/>
              </a:rPr>
              <a:t> </a:t>
            </a:r>
            <a:r>
              <a:rPr lang="en-US" sz="1800" dirty="0" err="1">
                <a:latin typeface="Montserrat" panose="00000500000000000000" pitchFamily="2" charset="0"/>
              </a:rPr>
              <a:t>kemungkinan</a:t>
            </a:r>
            <a:r>
              <a:rPr lang="en-US" sz="1800" dirty="0">
                <a:latin typeface="Montserrat" panose="00000500000000000000" pitchFamily="2" charset="0"/>
              </a:rPr>
              <a:t> yang </a:t>
            </a:r>
            <a:r>
              <a:rPr lang="en-US" sz="1800" dirty="0" err="1">
                <a:latin typeface="Montserrat" panose="00000500000000000000" pitchFamily="2" charset="0"/>
              </a:rPr>
              <a:t>terjadi</a:t>
            </a:r>
            <a:r>
              <a:rPr lang="en-US" sz="1800" dirty="0">
                <a:latin typeface="Montserrat" panose="00000500000000000000" pitchFamily="2" charset="0"/>
              </a:rPr>
              <a:t>.</a:t>
            </a:r>
          </a:p>
        </p:txBody>
      </p:sp>
      <p:sp>
        <p:nvSpPr>
          <p:cNvPr id="7" name="Title 6"/>
          <p:cNvSpPr>
            <a:spLocks noGrp="1"/>
          </p:cNvSpPr>
          <p:nvPr>
            <p:ph type="title"/>
          </p:nvPr>
        </p:nvSpPr>
        <p:spPr>
          <a:xfrm>
            <a:off x="952500" y="838200"/>
            <a:ext cx="10515600" cy="736600"/>
          </a:xfrm>
        </p:spPr>
        <p:txBody>
          <a:bodyPr>
            <a:normAutofit/>
          </a:bodyPr>
          <a:lstStyle/>
          <a:p>
            <a:r>
              <a:rPr lang="en-US" sz="2000" b="1" dirty="0">
                <a:solidFill>
                  <a:schemeClr val="tx1">
                    <a:lumMod val="75000"/>
                    <a:lumOff val="25000"/>
                  </a:schemeClr>
                </a:solidFill>
                <a:latin typeface="Montserrat" panose="00000500000000000000" pitchFamily="2" charset="0"/>
              </a:rPr>
              <a:t>COMPARING ALTERNATIVES AND SEARCH EXPERIMENTATION </a:t>
            </a:r>
          </a:p>
        </p:txBody>
      </p:sp>
    </p:spTree>
    <p:extLst>
      <p:ext uri="{BB962C8B-B14F-4D97-AF65-F5344CB8AC3E}">
        <p14:creationId xmlns:p14="http://schemas.microsoft.com/office/powerpoint/2010/main" val="2549024523"/>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PERKIRAAN TITIK</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algn="just">
              <a:lnSpc>
                <a:spcPct val="150000"/>
              </a:lnSpc>
              <a:buSzPct val="100000"/>
              <a:buBlip>
                <a:blip r:embed="rId3"/>
              </a:buBlip>
            </a:pPr>
            <a:r>
              <a:rPr lang="en-US" sz="1800" dirty="0" err="1">
                <a:latin typeface="Montserrat" panose="00000500000000000000" pitchFamily="2" charset="0"/>
              </a:rPr>
              <a:t>Jika</a:t>
            </a:r>
            <a:r>
              <a:rPr lang="en-US" sz="1800" dirty="0">
                <a:latin typeface="Montserrat" panose="00000500000000000000" pitchFamily="2" charset="0"/>
              </a:rPr>
              <a:t> </a:t>
            </a:r>
            <a:r>
              <a:rPr lang="en-US" sz="1800" dirty="0" err="1">
                <a:latin typeface="Montserrat" panose="00000500000000000000" pitchFamily="2" charset="0"/>
              </a:rPr>
              <a:t>suatu</a:t>
            </a:r>
            <a:r>
              <a:rPr lang="en-US" sz="1800" dirty="0">
                <a:latin typeface="Montserrat" panose="00000500000000000000" pitchFamily="2" charset="0"/>
              </a:rPr>
              <a:t> </a:t>
            </a:r>
            <a:r>
              <a:rPr lang="en-US" sz="1800" dirty="0" err="1">
                <a:latin typeface="Montserrat" panose="00000500000000000000" pitchFamily="2" charset="0"/>
              </a:rPr>
              <a:t>simulasi</a:t>
            </a:r>
            <a:r>
              <a:rPr lang="en-US" sz="1800" dirty="0">
                <a:latin typeface="Montserrat" panose="00000500000000000000" pitchFamily="2" charset="0"/>
              </a:rPr>
              <a:t> </a:t>
            </a:r>
            <a:r>
              <a:rPr lang="en-US" sz="1800" dirty="0" err="1">
                <a:latin typeface="Montserrat" panose="00000500000000000000" pitchFamily="2" charset="0"/>
              </a:rPr>
              <a:t>dapat</a:t>
            </a:r>
            <a:r>
              <a:rPr lang="en-US" sz="1800" dirty="0">
                <a:latin typeface="Montserrat" panose="00000500000000000000" pitchFamily="2" charset="0"/>
              </a:rPr>
              <a:t> </a:t>
            </a:r>
            <a:r>
              <a:rPr lang="en-US" sz="1800" dirty="0" err="1">
                <a:latin typeface="Montserrat" panose="00000500000000000000" pitchFamily="2" charset="0"/>
              </a:rPr>
              <a:t>dijalankan</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waktu</a:t>
            </a:r>
            <a:r>
              <a:rPr lang="en-US" sz="1800" dirty="0">
                <a:latin typeface="Montserrat" panose="00000500000000000000" pitchFamily="2" charset="0"/>
              </a:rPr>
              <a:t> yang </a:t>
            </a:r>
            <a:r>
              <a:rPr lang="en-US" sz="1800" dirty="0" err="1">
                <a:latin typeface="Montserrat" panose="00000500000000000000" pitchFamily="2" charset="0"/>
              </a:rPr>
              <a:t>tidak</a:t>
            </a:r>
            <a:r>
              <a:rPr lang="en-US" sz="1800" dirty="0">
                <a:latin typeface="Montserrat" panose="00000500000000000000" pitchFamily="2" charset="0"/>
              </a:rPr>
              <a:t> </a:t>
            </a:r>
            <a:r>
              <a:rPr lang="en-US" sz="1800" dirty="0" err="1">
                <a:latin typeface="Montserrat" panose="00000500000000000000" pitchFamily="2" charset="0"/>
              </a:rPr>
              <a:t>pasti</a:t>
            </a:r>
            <a:r>
              <a:rPr lang="en-US" sz="1800" dirty="0">
                <a:latin typeface="Montserrat" panose="00000500000000000000" pitchFamily="2" charset="0"/>
              </a:rPr>
              <a:t>, </a:t>
            </a:r>
            <a:r>
              <a:rPr lang="en-US" sz="1800" dirty="0" err="1">
                <a:latin typeface="Montserrat" panose="00000500000000000000" pitchFamily="2" charset="0"/>
              </a:rPr>
              <a:t>maka</a:t>
            </a:r>
            <a:r>
              <a:rPr lang="en-US" sz="1800" dirty="0">
                <a:latin typeface="Montserrat" panose="00000500000000000000" pitchFamily="2" charset="0"/>
              </a:rPr>
              <a:t> </a:t>
            </a:r>
            <a:r>
              <a:rPr lang="en-US" sz="1800" dirty="0" err="1">
                <a:latin typeface="Montserrat" panose="00000500000000000000" pitchFamily="2" charset="0"/>
              </a:rPr>
              <a:t>akan</a:t>
            </a:r>
            <a:r>
              <a:rPr lang="en-US" sz="1800" dirty="0">
                <a:latin typeface="Montserrat" panose="00000500000000000000" pitchFamily="2" charset="0"/>
              </a:rPr>
              <a:t> </a:t>
            </a:r>
            <a:r>
              <a:rPr lang="en-US" sz="1800" dirty="0" err="1">
                <a:latin typeface="Montserrat" panose="00000500000000000000" pitchFamily="2" charset="0"/>
              </a:rPr>
              <a:t>mungkin</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mendapatkan</a:t>
            </a:r>
            <a:r>
              <a:rPr lang="en-US" sz="1800" dirty="0">
                <a:latin typeface="Montserrat" panose="00000500000000000000" pitchFamily="2" charset="0"/>
              </a:rPr>
              <a:t> </a:t>
            </a:r>
            <a:r>
              <a:rPr lang="en-US" sz="1800" dirty="0" err="1">
                <a:latin typeface="Montserrat" panose="00000500000000000000" pitchFamily="2" charset="0"/>
              </a:rPr>
              <a:t>nilai</a:t>
            </a:r>
            <a:r>
              <a:rPr lang="en-US" sz="1800" dirty="0">
                <a:latin typeface="Montserrat" panose="00000500000000000000" pitchFamily="2" charset="0"/>
              </a:rPr>
              <a:t> rata-rata yang </a:t>
            </a:r>
            <a:r>
              <a:rPr lang="en-US" sz="1800" dirty="0" err="1">
                <a:latin typeface="Montserrat" panose="00000500000000000000" pitchFamily="2" charset="0"/>
              </a:rPr>
              <a:t>tepat</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setiap</a:t>
            </a:r>
            <a:r>
              <a:rPr lang="en-US" sz="1800" dirty="0">
                <a:latin typeface="Montserrat" panose="00000500000000000000" pitchFamily="2" charset="0"/>
              </a:rPr>
              <a:t> </a:t>
            </a:r>
            <a:r>
              <a:rPr lang="en-US" sz="1800" dirty="0" err="1">
                <a:latin typeface="Montserrat" panose="00000500000000000000" pitchFamily="2" charset="0"/>
              </a:rPr>
              <a:t>respons</a:t>
            </a:r>
            <a:r>
              <a:rPr lang="en-US" sz="1800" dirty="0">
                <a:latin typeface="Montserrat" panose="00000500000000000000" pitchFamily="2" charset="0"/>
              </a:rPr>
              <a:t>. </a:t>
            </a:r>
            <a:r>
              <a:rPr lang="en-US" sz="1800" dirty="0" err="1">
                <a:latin typeface="Montserrat" panose="00000500000000000000" pitchFamily="2" charset="0"/>
              </a:rPr>
              <a:t>Karena</a:t>
            </a:r>
            <a:r>
              <a:rPr lang="en-US" sz="1800" dirty="0">
                <a:latin typeface="Montserrat" panose="00000500000000000000" pitchFamily="2" charset="0"/>
              </a:rPr>
              <a:t> </a:t>
            </a:r>
            <a:r>
              <a:rPr lang="en-US" sz="1800" dirty="0" err="1">
                <a:latin typeface="Montserrat" panose="00000500000000000000" pitchFamily="2" charset="0"/>
              </a:rPr>
              <a:t>ini</a:t>
            </a:r>
            <a:r>
              <a:rPr lang="en-US" sz="1800" dirty="0">
                <a:latin typeface="Montserrat" panose="00000500000000000000" pitchFamily="2" charset="0"/>
              </a:rPr>
              <a:t> </a:t>
            </a:r>
            <a:r>
              <a:rPr lang="en-US" sz="1800" dirty="0" err="1">
                <a:latin typeface="Montserrat" panose="00000500000000000000" pitchFamily="2" charset="0"/>
              </a:rPr>
              <a:t>tidak</a:t>
            </a:r>
            <a:r>
              <a:rPr lang="en-US" sz="1800" dirty="0">
                <a:latin typeface="Montserrat" panose="00000500000000000000" pitchFamily="2" charset="0"/>
              </a:rPr>
              <a:t> </a:t>
            </a:r>
            <a:r>
              <a:rPr lang="en-US" sz="1800" dirty="0" err="1">
                <a:latin typeface="Montserrat" panose="00000500000000000000" pitchFamily="2" charset="0"/>
              </a:rPr>
              <a:t>mungkin</a:t>
            </a:r>
            <a:r>
              <a:rPr lang="en-US" sz="1800" dirty="0">
                <a:latin typeface="Montserrat" panose="00000500000000000000" pitchFamily="2" charset="0"/>
              </a:rPr>
              <a:t>, </a:t>
            </a:r>
            <a:r>
              <a:rPr lang="en-US" sz="1800" dirty="0" err="1">
                <a:latin typeface="Montserrat" panose="00000500000000000000" pitchFamily="2" charset="0"/>
              </a:rPr>
              <a:t>kita</a:t>
            </a:r>
            <a:r>
              <a:rPr lang="en-US" sz="1800" dirty="0">
                <a:latin typeface="Montserrat" panose="00000500000000000000" pitchFamily="2" charset="0"/>
              </a:rPr>
              <a:t> </a:t>
            </a:r>
            <a:r>
              <a:rPr lang="en-US" sz="1800" dirty="0" err="1">
                <a:latin typeface="Montserrat" panose="00000500000000000000" pitchFamily="2" charset="0"/>
              </a:rPr>
              <a:t>harus</a:t>
            </a:r>
            <a:r>
              <a:rPr lang="en-US" sz="1800" dirty="0">
                <a:latin typeface="Montserrat" panose="00000500000000000000" pitchFamily="2" charset="0"/>
              </a:rPr>
              <a:t> </a:t>
            </a:r>
            <a:r>
              <a:rPr lang="en-US" sz="1800" dirty="0" err="1">
                <a:latin typeface="Montserrat" panose="00000500000000000000" pitchFamily="2" charset="0"/>
              </a:rPr>
              <a:t>bergantung</a:t>
            </a:r>
            <a:r>
              <a:rPr lang="en-US" sz="1800" dirty="0">
                <a:latin typeface="Montserrat" panose="00000500000000000000" pitchFamily="2" charset="0"/>
              </a:rPr>
              <a:t> </a:t>
            </a:r>
            <a:r>
              <a:rPr lang="en-US" sz="1800" dirty="0" err="1">
                <a:latin typeface="Montserrat" panose="00000500000000000000" pitchFamily="2" charset="0"/>
              </a:rPr>
              <a:t>pada</a:t>
            </a:r>
            <a:r>
              <a:rPr lang="en-US" sz="1800" dirty="0">
                <a:latin typeface="Montserrat" panose="00000500000000000000" pitchFamily="2" charset="0"/>
              </a:rPr>
              <a:t> </a:t>
            </a:r>
            <a:r>
              <a:rPr lang="en-US" sz="1800" dirty="0" err="1">
                <a:latin typeface="Montserrat" panose="00000500000000000000" pitchFamily="2" charset="0"/>
              </a:rPr>
              <a:t>operasi</a:t>
            </a:r>
            <a:r>
              <a:rPr lang="en-US" sz="1800" dirty="0">
                <a:latin typeface="Montserrat" panose="00000500000000000000" pitchFamily="2" charset="0"/>
              </a:rPr>
              <a:t> </a:t>
            </a:r>
            <a:r>
              <a:rPr lang="en-US" sz="1800" dirty="0" err="1">
                <a:latin typeface="Montserrat" panose="00000500000000000000" pitchFamily="2" charset="0"/>
              </a:rPr>
              <a:t>simulasi</a:t>
            </a:r>
            <a:r>
              <a:rPr lang="en-US" sz="1800" dirty="0">
                <a:latin typeface="Montserrat" panose="00000500000000000000" pitchFamily="2" charset="0"/>
              </a:rPr>
              <a:t> yang </a:t>
            </a:r>
            <a:r>
              <a:rPr lang="en-US" sz="1800" dirty="0" err="1">
                <a:latin typeface="Montserrat" panose="00000500000000000000" pitchFamily="2" charset="0"/>
              </a:rPr>
              <a:t>memberikan</a:t>
            </a:r>
            <a:r>
              <a:rPr lang="en-US" sz="1800" dirty="0">
                <a:latin typeface="Montserrat" panose="00000500000000000000" pitchFamily="2" charset="0"/>
              </a:rPr>
              <a:t> </a:t>
            </a:r>
            <a:r>
              <a:rPr lang="en-US" sz="1800" dirty="0" err="1">
                <a:latin typeface="Montserrat" panose="00000500000000000000" pitchFamily="2" charset="0"/>
              </a:rPr>
              <a:t>contoh</a:t>
            </a:r>
            <a:r>
              <a:rPr lang="en-US" sz="1800" dirty="0">
                <a:latin typeface="Montserrat" panose="00000500000000000000" pitchFamily="2" charset="0"/>
              </a:rPr>
              <a:t> </a:t>
            </a:r>
            <a:r>
              <a:rPr lang="en-US" sz="1800" dirty="0" err="1">
                <a:latin typeface="Montserrat" panose="00000500000000000000" pitchFamily="2" charset="0"/>
              </a:rPr>
              <a:t>hasil</a:t>
            </a:r>
            <a:r>
              <a:rPr lang="en-US" sz="1800" dirty="0">
                <a:latin typeface="Montserrat" panose="00000500000000000000" pitchFamily="2" charset="0"/>
              </a:rPr>
              <a:t>.</a:t>
            </a:r>
          </a:p>
          <a:p>
            <a:pPr algn="just">
              <a:lnSpc>
                <a:spcPct val="150000"/>
              </a:lnSpc>
              <a:buSzPct val="100000"/>
              <a:buBlip>
                <a:blip r:embed="rId3"/>
              </a:buBlip>
            </a:pPr>
            <a:r>
              <a:rPr lang="en-US" sz="1800" dirty="0" err="1">
                <a:latin typeface="Montserrat" panose="00000500000000000000" pitchFamily="2" charset="0"/>
              </a:rPr>
              <a:t>Karena</a:t>
            </a:r>
            <a:r>
              <a:rPr lang="en-US" sz="1800" dirty="0">
                <a:latin typeface="Montserrat" panose="00000500000000000000" pitchFamily="2" charset="0"/>
              </a:rPr>
              <a:t> </a:t>
            </a:r>
            <a:r>
              <a:rPr lang="en-US" sz="1800" dirty="0" err="1">
                <a:latin typeface="Montserrat" panose="00000500000000000000" pitchFamily="2" charset="0"/>
              </a:rPr>
              <a:t>eksperimen</a:t>
            </a:r>
            <a:r>
              <a:rPr lang="en-US" sz="1800" dirty="0">
                <a:latin typeface="Montserrat" panose="00000500000000000000" pitchFamily="2" charset="0"/>
              </a:rPr>
              <a:t> </a:t>
            </a:r>
            <a:r>
              <a:rPr lang="en-US" sz="1800" dirty="0" err="1">
                <a:latin typeface="Montserrat" panose="00000500000000000000" pitchFamily="2" charset="0"/>
              </a:rPr>
              <a:t>simulasi</a:t>
            </a:r>
            <a:r>
              <a:rPr lang="en-US" sz="1800" dirty="0">
                <a:latin typeface="Montserrat" panose="00000500000000000000" pitchFamily="2" charset="0"/>
              </a:rPr>
              <a:t> </a:t>
            </a:r>
            <a:r>
              <a:rPr lang="en-US" sz="1800" dirty="0" err="1">
                <a:latin typeface="Montserrat" panose="00000500000000000000" pitchFamily="2" charset="0"/>
              </a:rPr>
              <a:t>hanya</a:t>
            </a:r>
            <a:r>
              <a:rPr lang="en-US" sz="1800" dirty="0">
                <a:latin typeface="Montserrat" panose="00000500000000000000" pitchFamily="2" charset="0"/>
              </a:rPr>
              <a:t> </a:t>
            </a:r>
            <a:r>
              <a:rPr lang="en-US" sz="1800" dirty="0" err="1">
                <a:latin typeface="Montserrat" panose="00000500000000000000" pitchFamily="2" charset="0"/>
              </a:rPr>
              <a:t>menyediakan</a:t>
            </a:r>
            <a:r>
              <a:rPr lang="en-US" sz="1800" dirty="0">
                <a:latin typeface="Montserrat" panose="00000500000000000000" pitchFamily="2" charset="0"/>
              </a:rPr>
              <a:t> </a:t>
            </a:r>
            <a:r>
              <a:rPr lang="en-US" sz="1800" dirty="0" err="1">
                <a:latin typeface="Montserrat" panose="00000500000000000000" pitchFamily="2" charset="0"/>
              </a:rPr>
              <a:t>contoh</a:t>
            </a:r>
            <a:r>
              <a:rPr lang="en-US" sz="1800" dirty="0">
                <a:latin typeface="Montserrat" panose="00000500000000000000" pitchFamily="2" charset="0"/>
              </a:rPr>
              <a:t> data </a:t>
            </a:r>
            <a:r>
              <a:rPr lang="en-US" sz="1800" dirty="0" err="1">
                <a:latin typeface="Montserrat" panose="00000500000000000000" pitchFamily="2" charset="0"/>
              </a:rPr>
              <a:t>keluaran</a:t>
            </a:r>
            <a:r>
              <a:rPr lang="en-US" sz="1800" dirty="0">
                <a:latin typeface="Montserrat" panose="00000500000000000000" pitchFamily="2" charset="0"/>
              </a:rPr>
              <a:t>, </a:t>
            </a:r>
            <a:r>
              <a:rPr lang="en-US" sz="1800" dirty="0" err="1">
                <a:latin typeface="Montserrat" panose="00000500000000000000" pitchFamily="2" charset="0"/>
              </a:rPr>
              <a:t>penting</a:t>
            </a:r>
            <a:r>
              <a:rPr lang="en-US" sz="1800" dirty="0">
                <a:latin typeface="Montserrat" panose="00000500000000000000" pitchFamily="2" charset="0"/>
              </a:rPr>
              <a:t> </a:t>
            </a:r>
            <a:r>
              <a:rPr lang="en-US" sz="1800" dirty="0" err="1">
                <a:latin typeface="Montserrat" panose="00000500000000000000" pitchFamily="2" charset="0"/>
              </a:rPr>
              <a:t>bahwa</a:t>
            </a:r>
            <a:r>
              <a:rPr lang="en-US" sz="1800" dirty="0">
                <a:latin typeface="Montserrat" panose="00000500000000000000" pitchFamily="2" charset="0"/>
              </a:rPr>
              <a:t> interval </a:t>
            </a:r>
            <a:r>
              <a:rPr lang="en-US" sz="1800" dirty="0" err="1">
                <a:latin typeface="Montserrat" panose="00000500000000000000" pitchFamily="2" charset="0"/>
              </a:rPr>
              <a:t>kepercayaan</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setiap</a:t>
            </a:r>
            <a:r>
              <a:rPr lang="en-US" sz="1800" dirty="0">
                <a:latin typeface="Montserrat" panose="00000500000000000000" pitchFamily="2" charset="0"/>
              </a:rPr>
              <a:t> mean </a:t>
            </a:r>
            <a:r>
              <a:rPr lang="en-US" sz="1800" dirty="0" err="1">
                <a:latin typeface="Montserrat" panose="00000500000000000000" pitchFamily="2" charset="0"/>
              </a:rPr>
              <a:t>dilaporkan</a:t>
            </a:r>
            <a:r>
              <a:rPr lang="en-US" sz="1800" dirty="0">
                <a:latin typeface="Montserrat" panose="00000500000000000000" pitchFamily="2" charset="0"/>
              </a:rPr>
              <a:t>.</a:t>
            </a:r>
          </a:p>
          <a:p>
            <a:pPr algn="just">
              <a:lnSpc>
                <a:spcPct val="150000"/>
              </a:lnSpc>
              <a:buSzPct val="100000"/>
              <a:buBlip>
                <a:blip r:embed="rId3"/>
              </a:buBlip>
            </a:pPr>
            <a:r>
              <a:rPr lang="en-US" sz="1800" dirty="0">
                <a:latin typeface="Montserrat" panose="00000500000000000000" pitchFamily="2" charset="0"/>
              </a:rPr>
              <a:t>Interval </a:t>
            </a:r>
            <a:r>
              <a:rPr lang="en-US" sz="1800" dirty="0" err="1">
                <a:latin typeface="Montserrat" panose="00000500000000000000" pitchFamily="2" charset="0"/>
              </a:rPr>
              <a:t>kepercayaan</a:t>
            </a:r>
            <a:r>
              <a:rPr lang="en-US" sz="1800" dirty="0">
                <a:latin typeface="Montserrat" panose="00000500000000000000" pitchFamily="2" charset="0"/>
              </a:rPr>
              <a:t> </a:t>
            </a:r>
            <a:r>
              <a:rPr lang="en-US" sz="1800" dirty="0" err="1">
                <a:latin typeface="Montserrat" panose="00000500000000000000" pitchFamily="2" charset="0"/>
              </a:rPr>
              <a:t>memberikan</a:t>
            </a:r>
            <a:r>
              <a:rPr lang="en-US" sz="1800" dirty="0">
                <a:latin typeface="Montserrat" panose="00000500000000000000" pitchFamily="2" charset="0"/>
              </a:rPr>
              <a:t> </a:t>
            </a:r>
            <a:r>
              <a:rPr lang="en-US" sz="1800" dirty="0" err="1">
                <a:latin typeface="Montserrat" panose="00000500000000000000" pitchFamily="2" charset="0"/>
              </a:rPr>
              <a:t>informasi</a:t>
            </a:r>
            <a:r>
              <a:rPr lang="en-US" sz="1800" dirty="0">
                <a:latin typeface="Montserrat" panose="00000500000000000000" pitchFamily="2" charset="0"/>
              </a:rPr>
              <a:t> </a:t>
            </a:r>
            <a:r>
              <a:rPr lang="en-US" sz="1800" dirty="0" err="1">
                <a:latin typeface="Montserrat" panose="00000500000000000000" pitchFamily="2" charset="0"/>
              </a:rPr>
              <a:t>tentang</a:t>
            </a:r>
            <a:r>
              <a:rPr lang="en-US" sz="1800" dirty="0">
                <a:latin typeface="Montserrat" panose="00000500000000000000" pitchFamily="2" charset="0"/>
              </a:rPr>
              <a:t> </a:t>
            </a:r>
            <a:r>
              <a:rPr lang="en-US" sz="1800" dirty="0" err="1">
                <a:latin typeface="Montserrat" panose="00000500000000000000" pitchFamily="2" charset="0"/>
              </a:rPr>
              <a:t>kisaran</a:t>
            </a:r>
            <a:r>
              <a:rPr lang="en-US" sz="1800" dirty="0">
                <a:latin typeface="Montserrat" panose="00000500000000000000" pitchFamily="2" charset="0"/>
              </a:rPr>
              <a:t> di mana mean </a:t>
            </a:r>
            <a:r>
              <a:rPr lang="en-US" sz="1800" dirty="0" err="1">
                <a:latin typeface="Montserrat" panose="00000500000000000000" pitchFamily="2" charset="0"/>
              </a:rPr>
              <a:t>populasi</a:t>
            </a:r>
            <a:r>
              <a:rPr lang="en-US" sz="1800" dirty="0">
                <a:latin typeface="Montserrat" panose="00000500000000000000" pitchFamily="2" charset="0"/>
              </a:rPr>
              <a:t> (</a:t>
            </a:r>
            <a:r>
              <a:rPr lang="en-US" sz="1800" dirty="0" err="1">
                <a:latin typeface="Montserrat" panose="00000500000000000000" pitchFamily="2" charset="0"/>
              </a:rPr>
              <a:t>diperoleh</a:t>
            </a:r>
            <a:r>
              <a:rPr lang="en-US" sz="1800" dirty="0">
                <a:latin typeface="Montserrat" panose="00000500000000000000" pitchFamily="2" charset="0"/>
              </a:rPr>
              <a:t> </a:t>
            </a:r>
            <a:r>
              <a:rPr lang="en-US" sz="1800" dirty="0" err="1">
                <a:latin typeface="Montserrat" panose="00000500000000000000" pitchFamily="2" charset="0"/>
              </a:rPr>
              <a:t>dari</a:t>
            </a:r>
            <a:r>
              <a:rPr lang="en-US" sz="1800" dirty="0">
                <a:latin typeface="Montserrat" panose="00000500000000000000" pitchFamily="2" charset="0"/>
              </a:rPr>
              <a:t> </a:t>
            </a:r>
            <a:r>
              <a:rPr lang="en-US" sz="1800" dirty="0" err="1">
                <a:latin typeface="Montserrat" panose="00000500000000000000" pitchFamily="2" charset="0"/>
              </a:rPr>
              <a:t>lintasan</a:t>
            </a:r>
            <a:r>
              <a:rPr lang="en-US" sz="1800" dirty="0">
                <a:latin typeface="Montserrat" panose="00000500000000000000" pitchFamily="2" charset="0"/>
              </a:rPr>
              <a:t> </a:t>
            </a:r>
            <a:r>
              <a:rPr lang="en-US" sz="1800" dirty="0" err="1">
                <a:latin typeface="Montserrat" panose="00000500000000000000" pitchFamily="2" charset="0"/>
              </a:rPr>
              <a:t>tak</a:t>
            </a:r>
            <a:r>
              <a:rPr lang="en-US" sz="1800" dirty="0">
                <a:latin typeface="Montserrat" panose="00000500000000000000" pitchFamily="2" charset="0"/>
              </a:rPr>
              <a:t> </a:t>
            </a:r>
            <a:r>
              <a:rPr lang="en-US" sz="1800" dirty="0" err="1">
                <a:latin typeface="Montserrat" panose="00000500000000000000" pitchFamily="2" charset="0"/>
              </a:rPr>
              <a:t>terbatas</a:t>
            </a:r>
            <a:r>
              <a:rPr lang="en-US" sz="1800" dirty="0">
                <a:latin typeface="Montserrat" panose="00000500000000000000" pitchFamily="2" charset="0"/>
              </a:rPr>
              <a:t>) </a:t>
            </a:r>
            <a:r>
              <a:rPr lang="en-US" sz="1800" dirty="0" err="1">
                <a:latin typeface="Montserrat" panose="00000500000000000000" pitchFamily="2" charset="0"/>
              </a:rPr>
              <a:t>diperkirakan</a:t>
            </a:r>
            <a:r>
              <a:rPr lang="en-US" sz="1800" dirty="0">
                <a:latin typeface="Montserrat" panose="00000500000000000000" pitchFamily="2" charset="0"/>
              </a:rPr>
              <a:t> </a:t>
            </a:r>
            <a:r>
              <a:rPr lang="en-US" sz="1800" dirty="0" err="1">
                <a:latin typeface="Montserrat" panose="00000500000000000000" pitchFamily="2" charset="0"/>
              </a:rPr>
              <a:t>akan</a:t>
            </a:r>
            <a:r>
              <a:rPr lang="en-US" sz="1800" dirty="0">
                <a:latin typeface="Montserrat" panose="00000500000000000000" pitchFamily="2" charset="0"/>
              </a:rPr>
              <a:t> </a:t>
            </a:r>
            <a:r>
              <a:rPr lang="en-US" sz="1800" dirty="0" err="1">
                <a:latin typeface="Montserrat" panose="00000500000000000000" pitchFamily="2" charset="0"/>
              </a:rPr>
              <a:t>berbohong</a:t>
            </a:r>
            <a:r>
              <a:rPr lang="en-US" sz="1800" dirty="0">
                <a:latin typeface="Montserrat" panose="00000500000000000000" pitchFamily="2" charset="0"/>
              </a:rPr>
              <a:t>. </a:t>
            </a:r>
            <a:r>
              <a:rPr lang="en-US" sz="1800" dirty="0" err="1">
                <a:latin typeface="Montserrat" panose="00000500000000000000" pitchFamily="2" charset="0"/>
              </a:rPr>
              <a:t>Oleh</a:t>
            </a:r>
            <a:r>
              <a:rPr lang="en-US" sz="1800" dirty="0">
                <a:latin typeface="Montserrat" panose="00000500000000000000" pitchFamily="2" charset="0"/>
              </a:rPr>
              <a:t> </a:t>
            </a:r>
            <a:r>
              <a:rPr lang="en-US" sz="1800" dirty="0" err="1">
                <a:latin typeface="Montserrat" panose="00000500000000000000" pitchFamily="2" charset="0"/>
              </a:rPr>
              <a:t>karena</a:t>
            </a:r>
            <a:r>
              <a:rPr lang="en-US" sz="1800" dirty="0">
                <a:latin typeface="Montserrat" panose="00000500000000000000" pitchFamily="2" charset="0"/>
              </a:rPr>
              <a:t> </a:t>
            </a:r>
            <a:r>
              <a:rPr lang="en-US" sz="1800" dirty="0" err="1">
                <a:latin typeface="Montserrat" panose="00000500000000000000" pitchFamily="2" charset="0"/>
              </a:rPr>
              <a:t>itu</a:t>
            </a:r>
            <a:r>
              <a:rPr lang="en-US" sz="1800" dirty="0">
                <a:latin typeface="Montserrat" panose="00000500000000000000" pitchFamily="2" charset="0"/>
              </a:rPr>
              <a:t>, </a:t>
            </a:r>
            <a:r>
              <a:rPr lang="en-US" sz="1800" dirty="0" err="1">
                <a:latin typeface="Montserrat" panose="00000500000000000000" pitchFamily="2" charset="0"/>
              </a:rPr>
              <a:t>metode</a:t>
            </a:r>
            <a:r>
              <a:rPr lang="en-US" sz="1800" dirty="0">
                <a:latin typeface="Montserrat" panose="00000500000000000000" pitchFamily="2" charset="0"/>
              </a:rPr>
              <a:t> </a:t>
            </a:r>
            <a:r>
              <a:rPr lang="en-US" sz="1800" dirty="0" err="1">
                <a:latin typeface="Montserrat" panose="00000500000000000000" pitchFamily="2" charset="0"/>
              </a:rPr>
              <a:t>utama</a:t>
            </a:r>
            <a:r>
              <a:rPr lang="en-US" sz="1800" dirty="0">
                <a:latin typeface="Montserrat" panose="00000500000000000000" pitchFamily="2" charset="0"/>
              </a:rPr>
              <a:t> </a:t>
            </a:r>
            <a:r>
              <a:rPr lang="en-US" sz="1800" dirty="0" err="1">
                <a:latin typeface="Montserrat" panose="00000500000000000000" pitchFamily="2" charset="0"/>
              </a:rPr>
              <a:t>untuk</a:t>
            </a:r>
            <a:r>
              <a:rPr lang="en-US" sz="1800" dirty="0">
                <a:latin typeface="Montserrat" panose="00000500000000000000" pitchFamily="2" charset="0"/>
              </a:rPr>
              <a:t> </a:t>
            </a:r>
            <a:r>
              <a:rPr lang="en-US" sz="1800" dirty="0" err="1">
                <a:latin typeface="Montserrat" panose="00000500000000000000" pitchFamily="2" charset="0"/>
              </a:rPr>
              <a:t>melaporkan</a:t>
            </a:r>
            <a:r>
              <a:rPr lang="en-US" sz="1800" dirty="0">
                <a:latin typeface="Montserrat" panose="00000500000000000000" pitchFamily="2" charset="0"/>
              </a:rPr>
              <a:t> mean </a:t>
            </a:r>
            <a:r>
              <a:rPr lang="en-US" sz="1800" dirty="0" err="1">
                <a:latin typeface="Montserrat" panose="00000500000000000000" pitchFamily="2" charset="0"/>
              </a:rPr>
              <a:t>dalam</a:t>
            </a:r>
            <a:r>
              <a:rPr lang="en-US" sz="1800" dirty="0">
                <a:latin typeface="Montserrat" panose="00000500000000000000" pitchFamily="2" charset="0"/>
              </a:rPr>
              <a:t> </a:t>
            </a:r>
            <a:r>
              <a:rPr lang="en-US" sz="1800" dirty="0" err="1">
                <a:latin typeface="Montserrat" panose="00000500000000000000" pitchFamily="2" charset="0"/>
              </a:rPr>
              <a:t>studi</a:t>
            </a:r>
            <a:r>
              <a:rPr lang="en-US" sz="1800" dirty="0">
                <a:latin typeface="Montserrat" panose="00000500000000000000" pitchFamily="2" charset="0"/>
              </a:rPr>
              <a:t> </a:t>
            </a:r>
            <a:r>
              <a:rPr lang="en-US" sz="1800" dirty="0" err="1">
                <a:latin typeface="Montserrat" panose="00000500000000000000" pitchFamily="2" charset="0"/>
              </a:rPr>
              <a:t>simulasi</a:t>
            </a:r>
            <a:r>
              <a:rPr lang="en-US" sz="1800" dirty="0">
                <a:latin typeface="Montserrat" panose="00000500000000000000" pitchFamily="2" charset="0"/>
              </a:rPr>
              <a:t>.</a:t>
            </a:r>
          </a:p>
        </p:txBody>
      </p:sp>
    </p:spTree>
    <p:extLst>
      <p:ext uri="{BB962C8B-B14F-4D97-AF65-F5344CB8AC3E}">
        <p14:creationId xmlns:p14="http://schemas.microsoft.com/office/powerpoint/2010/main" val="1238052749"/>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000" b="1" dirty="0">
                <a:solidFill>
                  <a:schemeClr val="tx1">
                    <a:lumMod val="75000"/>
                    <a:lumOff val="25000"/>
                  </a:schemeClr>
                </a:solidFill>
                <a:latin typeface="Montserrat" panose="00000500000000000000" pitchFamily="2" charset="0"/>
              </a:rPr>
              <a:t>PERKIRAAN TITIK (Cont.)</a:t>
            </a:r>
            <a:endParaRPr lang="en-US" sz="2000" b="1" dirty="0">
              <a:solidFill>
                <a:schemeClr val="tx1">
                  <a:lumMod val="75000"/>
                  <a:lumOff val="25000"/>
                </a:schemeClr>
              </a:solidFill>
              <a:latin typeface="Montserrat" panose="00000500000000000000" pitchFamily="2" charset="0"/>
            </a:endParaRPr>
          </a:p>
        </p:txBody>
      </p:sp>
      <p:sp>
        <p:nvSpPr>
          <p:cNvPr id="16" name="Content Placeholder 7"/>
          <p:cNvSpPr>
            <a:spLocks noGrp="1"/>
          </p:cNvSpPr>
          <p:nvPr>
            <p:ph idx="1"/>
          </p:nvPr>
        </p:nvSpPr>
        <p:spPr>
          <a:xfrm>
            <a:off x="952500" y="1574800"/>
            <a:ext cx="10299700" cy="4627563"/>
          </a:xfrm>
        </p:spPr>
        <p:txBody>
          <a:bodyPr>
            <a:normAutofit/>
          </a:bodyPr>
          <a:lstStyle/>
          <a:p>
            <a:pPr marL="0" indent="0" algn="just">
              <a:lnSpc>
                <a:spcPct val="150000"/>
              </a:lnSpc>
              <a:buSzPct val="100000"/>
              <a:buNone/>
            </a:pPr>
            <a:r>
              <a:rPr lang="en-US" sz="1800" dirty="0">
                <a:latin typeface="Montserrat" panose="00000500000000000000" pitchFamily="2" charset="0"/>
              </a:rPr>
              <a:t>	</a:t>
            </a:r>
            <a:r>
              <a:rPr lang="en-US" sz="1600" dirty="0" err="1">
                <a:latin typeface="Montserrat" panose="00000500000000000000" pitchFamily="2" charset="0"/>
              </a:rPr>
              <a:t>Karena</a:t>
            </a:r>
            <a:r>
              <a:rPr lang="en-US" sz="1600" dirty="0">
                <a:latin typeface="Montserrat" panose="00000500000000000000" pitchFamily="2" charset="0"/>
              </a:rPr>
              <a:t> </a:t>
            </a:r>
            <a:r>
              <a:rPr lang="en-US" sz="1600" dirty="0" err="1">
                <a:latin typeface="Montserrat" panose="00000500000000000000" pitchFamily="2" charset="0"/>
              </a:rPr>
              <a:t>satu</a:t>
            </a:r>
            <a:r>
              <a:rPr lang="en-US" sz="1600" dirty="0">
                <a:latin typeface="Montserrat" panose="00000500000000000000" pitchFamily="2" charset="0"/>
              </a:rPr>
              <a:t> </a:t>
            </a:r>
            <a:r>
              <a:rPr lang="en-US" sz="1600" dirty="0" err="1">
                <a:latin typeface="Montserrat" panose="00000500000000000000" pitchFamily="2" charset="0"/>
              </a:rPr>
              <a:t>lompatan</a:t>
            </a:r>
            <a:r>
              <a:rPr lang="en-US" sz="1600" dirty="0">
                <a:latin typeface="Montserrat" panose="00000500000000000000" pitchFamily="2" charset="0"/>
              </a:rPr>
              <a:t> </a:t>
            </a:r>
            <a:r>
              <a:rPr lang="en-US" sz="1600" dirty="0" err="1">
                <a:latin typeface="Montserrat" panose="00000500000000000000" pitchFamily="2" charset="0"/>
              </a:rPr>
              <a:t>panjang</a:t>
            </a:r>
            <a:r>
              <a:rPr lang="en-US" sz="1600" dirty="0">
                <a:latin typeface="Montserrat" panose="00000500000000000000" pitchFamily="2" charset="0"/>
              </a:rPr>
              <a:t> </a:t>
            </a:r>
            <a:r>
              <a:rPr lang="en-US" sz="1600" dirty="0" err="1">
                <a:latin typeface="Montserrat" panose="00000500000000000000" pitchFamily="2" charset="0"/>
              </a:rPr>
              <a:t>memiliki</a:t>
            </a:r>
            <a:r>
              <a:rPr lang="en-US" sz="1600" dirty="0">
                <a:latin typeface="Montserrat" panose="00000500000000000000" pitchFamily="2" charset="0"/>
              </a:rPr>
              <a:t> </a:t>
            </a:r>
            <a:r>
              <a:rPr lang="en-US" sz="1600" dirty="0" err="1">
                <a:latin typeface="Montserrat" panose="00000500000000000000" pitchFamily="2" charset="0"/>
              </a:rPr>
              <a:t>sejumlah</a:t>
            </a:r>
            <a:r>
              <a:rPr lang="en-US" sz="1600" dirty="0">
                <a:latin typeface="Montserrat" panose="00000500000000000000" pitchFamily="2" charset="0"/>
              </a:rPr>
              <a:t> </a:t>
            </a:r>
            <a:r>
              <a:rPr lang="en-US" sz="1600" dirty="0" err="1">
                <a:latin typeface="Montserrat" panose="00000500000000000000" pitchFamily="2" charset="0"/>
              </a:rPr>
              <a:t>keunggulan</a:t>
            </a:r>
            <a:r>
              <a:rPr lang="en-US" sz="1600" dirty="0">
                <a:latin typeface="Montserrat" panose="00000500000000000000" pitchFamily="2" charset="0"/>
              </a:rPr>
              <a:t> </a:t>
            </a:r>
            <a:r>
              <a:rPr lang="en-US" sz="1600" dirty="0" err="1">
                <a:latin typeface="Montserrat" panose="00000500000000000000" pitchFamily="2" charset="0"/>
              </a:rPr>
              <a:t>dibanding</a:t>
            </a:r>
            <a:r>
              <a:rPr lang="en-US" sz="1600" dirty="0">
                <a:latin typeface="Montserrat" panose="00000500000000000000" pitchFamily="2" charset="0"/>
              </a:rPr>
              <a:t> </a:t>
            </a:r>
            <a:r>
              <a:rPr lang="en-US" sz="1600" dirty="0" err="1">
                <a:latin typeface="Montserrat" panose="00000500000000000000" pitchFamily="2" charset="0"/>
              </a:rPr>
              <a:t>melakukan</a:t>
            </a:r>
            <a:r>
              <a:rPr lang="en-US" sz="1600" dirty="0">
                <a:latin typeface="Montserrat" panose="00000500000000000000" pitchFamily="2" charset="0"/>
              </a:rPr>
              <a:t> </a:t>
            </a:r>
            <a:r>
              <a:rPr lang="en-US" sz="1600" dirty="0" err="1">
                <a:latin typeface="Montserrat" panose="00000500000000000000" pitchFamily="2" charset="0"/>
              </a:rPr>
              <a:t>beberapa</a:t>
            </a:r>
            <a:r>
              <a:rPr lang="en-US" sz="1600" dirty="0">
                <a:latin typeface="Montserrat" panose="00000500000000000000" pitchFamily="2" charset="0"/>
              </a:rPr>
              <a:t> kali </a:t>
            </a:r>
            <a:r>
              <a:rPr lang="en-US" sz="1600" dirty="0" err="1">
                <a:latin typeface="Montserrat" panose="00000500000000000000" pitchFamily="2" charset="0"/>
              </a:rPr>
              <a:t>ulangan</a:t>
            </a:r>
            <a:r>
              <a:rPr lang="en-US" sz="1600" dirty="0">
                <a:latin typeface="Montserrat" panose="00000500000000000000" pitchFamily="2" charset="0"/>
              </a:rPr>
              <a:t>, </a:t>
            </a:r>
            <a:r>
              <a:rPr lang="en-US" sz="1600" dirty="0" err="1">
                <a:latin typeface="Montserrat" panose="00000500000000000000" pitchFamily="2" charset="0"/>
              </a:rPr>
              <a:t>terutama</a:t>
            </a:r>
            <a:r>
              <a:rPr lang="en-US" sz="1600" dirty="0">
                <a:latin typeface="Montserrat" panose="00000500000000000000" pitchFamily="2" charset="0"/>
              </a:rPr>
              <a:t> </a:t>
            </a:r>
            <a:r>
              <a:rPr lang="en-US" sz="1600" dirty="0" err="1">
                <a:latin typeface="Montserrat" panose="00000500000000000000" pitchFamily="2" charset="0"/>
              </a:rPr>
              <a:t>penghematan</a:t>
            </a:r>
            <a:r>
              <a:rPr lang="en-US" sz="1600" dirty="0">
                <a:latin typeface="Montserrat" panose="00000500000000000000" pitchFamily="2" charset="0"/>
              </a:rPr>
              <a:t> </a:t>
            </a:r>
            <a:r>
              <a:rPr lang="en-US" sz="1600" dirty="0" err="1">
                <a:latin typeface="Montserrat" panose="00000500000000000000" pitchFamily="2" charset="0"/>
              </a:rPr>
              <a:t>waktu</a:t>
            </a:r>
            <a:r>
              <a:rPr lang="en-US" sz="1600" dirty="0">
                <a:latin typeface="Montserrat" panose="00000500000000000000" pitchFamily="2" charset="0"/>
              </a:rPr>
              <a:t>. </a:t>
            </a:r>
            <a:r>
              <a:rPr lang="en-US" sz="1600" dirty="0" err="1">
                <a:latin typeface="Montserrat" panose="00000500000000000000" pitchFamily="2" charset="0"/>
              </a:rPr>
              <a:t>Maka</a:t>
            </a:r>
            <a:r>
              <a:rPr lang="en-US" sz="1600" dirty="0">
                <a:latin typeface="Montserrat" panose="00000500000000000000" pitchFamily="2" charset="0"/>
              </a:rPr>
              <a:t> </a:t>
            </a:r>
            <a:r>
              <a:rPr lang="en-US" sz="1600" dirty="0" err="1">
                <a:latin typeface="Montserrat" panose="00000500000000000000" pitchFamily="2" charset="0"/>
              </a:rPr>
              <a:t>sangat</a:t>
            </a:r>
            <a:r>
              <a:rPr lang="en-US" sz="1600" dirty="0">
                <a:latin typeface="Montserrat" panose="00000500000000000000" pitchFamily="2" charset="0"/>
              </a:rPr>
              <a:t> </a:t>
            </a:r>
            <a:r>
              <a:rPr lang="en-US" sz="1600" dirty="0" err="1">
                <a:latin typeface="Montserrat" panose="00000500000000000000" pitchFamily="2" charset="0"/>
              </a:rPr>
              <a:t>berguna</a:t>
            </a:r>
            <a:r>
              <a:rPr lang="en-US" sz="1600" dirty="0">
                <a:latin typeface="Montserrat" panose="00000500000000000000" pitchFamily="2" charset="0"/>
              </a:rPr>
              <a:t> </a:t>
            </a:r>
            <a:r>
              <a:rPr lang="en-US" sz="1600" dirty="0" err="1">
                <a:latin typeface="Montserrat" panose="00000500000000000000" pitchFamily="2" charset="0"/>
              </a:rPr>
              <a:t>jika</a:t>
            </a:r>
            <a:r>
              <a:rPr lang="en-US" sz="1600" dirty="0">
                <a:latin typeface="Montserrat" panose="00000500000000000000" pitchFamily="2" charset="0"/>
              </a:rPr>
              <a:t> </a:t>
            </a:r>
            <a:r>
              <a:rPr lang="en-US" sz="1600" dirty="0" err="1">
                <a:latin typeface="Montserrat" panose="00000500000000000000" pitchFamily="2" charset="0"/>
              </a:rPr>
              <a:t>dapat</a:t>
            </a:r>
            <a:r>
              <a:rPr lang="en-US" sz="1600" dirty="0">
                <a:latin typeface="Montserrat" panose="00000500000000000000" pitchFamily="2" charset="0"/>
              </a:rPr>
              <a:t> </a:t>
            </a:r>
            <a:r>
              <a:rPr lang="en-US" sz="1600" dirty="0" err="1">
                <a:latin typeface="Montserrat" panose="00000500000000000000" pitchFamily="2" charset="0"/>
              </a:rPr>
              <a:t>membangun</a:t>
            </a:r>
            <a:r>
              <a:rPr lang="en-US" sz="1600" dirty="0">
                <a:latin typeface="Montserrat" panose="00000500000000000000" pitchFamily="2" charset="0"/>
              </a:rPr>
              <a:t> interval </a:t>
            </a:r>
            <a:r>
              <a:rPr lang="en-US" sz="1600" dirty="0" err="1">
                <a:latin typeface="Montserrat" panose="00000500000000000000" pitchFamily="2" charset="0"/>
              </a:rPr>
              <a:t>kepercayaan</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data output </a:t>
            </a:r>
            <a:r>
              <a:rPr lang="en-US" sz="1600" dirty="0" err="1">
                <a:latin typeface="Montserrat" panose="00000500000000000000" pitchFamily="2" charset="0"/>
              </a:rPr>
              <a:t>atau</a:t>
            </a:r>
            <a:r>
              <a:rPr lang="en-US" sz="1600" dirty="0">
                <a:latin typeface="Montserrat" panose="00000500000000000000" pitchFamily="2" charset="0"/>
              </a:rPr>
              <a:t> data yang </a:t>
            </a:r>
            <a:r>
              <a:rPr lang="en-US" sz="1600" dirty="0" err="1">
                <a:latin typeface="Montserrat" panose="00000500000000000000" pitchFamily="2" charset="0"/>
              </a:rPr>
              <a:t>keluar</a:t>
            </a:r>
            <a:r>
              <a:rPr lang="en-US" sz="1600" dirty="0">
                <a:latin typeface="Montserrat" panose="00000500000000000000" pitchFamily="2" charset="0"/>
              </a:rPr>
              <a:t>. </a:t>
            </a:r>
            <a:r>
              <a:rPr lang="en-US" sz="1600" dirty="0" err="1">
                <a:latin typeface="Montserrat" panose="00000500000000000000" pitchFamily="2" charset="0"/>
              </a:rPr>
              <a:t>Sejumlah</a:t>
            </a:r>
            <a:r>
              <a:rPr lang="en-US" sz="1600" dirty="0">
                <a:latin typeface="Montserrat" panose="00000500000000000000" pitchFamily="2" charset="0"/>
              </a:rPr>
              <a:t> </a:t>
            </a:r>
            <a:r>
              <a:rPr lang="en-US" sz="1600" dirty="0" err="1">
                <a:latin typeface="Montserrat" panose="00000500000000000000" pitchFamily="2" charset="0"/>
              </a:rPr>
              <a:t>metode</a:t>
            </a:r>
            <a:r>
              <a:rPr lang="en-US" sz="1600" dirty="0">
                <a:latin typeface="Montserrat" panose="00000500000000000000" pitchFamily="2" charset="0"/>
              </a:rPr>
              <a:t> </a:t>
            </a:r>
            <a:r>
              <a:rPr lang="en-US" sz="1600" dirty="0" err="1">
                <a:latin typeface="Montserrat" panose="00000500000000000000" pitchFamily="2" charset="0"/>
              </a:rPr>
              <a:t>telah</a:t>
            </a:r>
            <a:r>
              <a:rPr lang="en-US" sz="1600" dirty="0">
                <a:latin typeface="Montserrat" panose="00000500000000000000" pitchFamily="2" charset="0"/>
              </a:rPr>
              <a:t> </a:t>
            </a:r>
            <a:r>
              <a:rPr lang="en-US" sz="1600" dirty="0" err="1">
                <a:latin typeface="Montserrat" panose="00000500000000000000" pitchFamily="2" charset="0"/>
              </a:rPr>
              <a:t>diusulkan</a:t>
            </a:r>
            <a:r>
              <a:rPr lang="en-US" sz="1600" dirty="0">
                <a:latin typeface="Montserrat" panose="00000500000000000000" pitchFamily="2" charset="0"/>
              </a:rPr>
              <a:t>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mencapai</a:t>
            </a:r>
            <a:r>
              <a:rPr lang="en-US" sz="1600" dirty="0">
                <a:latin typeface="Montserrat" panose="00000500000000000000" pitchFamily="2" charset="0"/>
              </a:rPr>
              <a:t> </a:t>
            </a:r>
            <a:r>
              <a:rPr lang="en-US" sz="1600" dirty="0" err="1">
                <a:latin typeface="Montserrat" panose="00000500000000000000" pitchFamily="2" charset="0"/>
              </a:rPr>
              <a:t>ini</a:t>
            </a:r>
            <a:r>
              <a:rPr lang="en-US" sz="1600" dirty="0">
                <a:latin typeface="Montserrat" panose="00000500000000000000" pitchFamily="2" charset="0"/>
              </a:rPr>
              <a:t>:</a:t>
            </a:r>
          </a:p>
          <a:p>
            <a:pPr marL="0" indent="0" algn="just">
              <a:lnSpc>
                <a:spcPct val="150000"/>
              </a:lnSpc>
              <a:buSzPct val="100000"/>
              <a:buNone/>
            </a:pPr>
            <a:endParaRPr lang="en-US" sz="1600" dirty="0">
              <a:latin typeface="Montserrat" panose="00000500000000000000" pitchFamily="2" charset="0"/>
            </a:endParaRPr>
          </a:p>
          <a:p>
            <a:pPr marL="0" indent="0" algn="just">
              <a:lnSpc>
                <a:spcPct val="150000"/>
              </a:lnSpc>
              <a:buSzPct val="100000"/>
              <a:buNone/>
            </a:pPr>
            <a:endParaRPr lang="en-US" sz="1600" dirty="0">
              <a:latin typeface="Montserrat" panose="00000500000000000000" pitchFamily="2" charset="0"/>
            </a:endParaRPr>
          </a:p>
        </p:txBody>
      </p:sp>
      <p:sp>
        <p:nvSpPr>
          <p:cNvPr id="2" name="Rectangle 1"/>
          <p:cNvSpPr/>
          <p:nvPr/>
        </p:nvSpPr>
        <p:spPr>
          <a:xfrm>
            <a:off x="5663223" y="3288417"/>
            <a:ext cx="5501445" cy="1200329"/>
          </a:xfrm>
          <a:prstGeom prst="rect">
            <a:avLst/>
          </a:prstGeom>
        </p:spPr>
        <p:txBody>
          <a:bodyPr wrap="square">
            <a:spAutoFit/>
          </a:bodyPr>
          <a:lstStyle/>
          <a:p>
            <a:pPr marL="342900" lvl="0" indent="-342900" algn="just">
              <a:lnSpc>
                <a:spcPct val="150000"/>
              </a:lnSpc>
              <a:spcAft>
                <a:spcPts val="0"/>
              </a:spcAft>
              <a:buBlip>
                <a:blip r:embed="rId3"/>
              </a:buBlip>
            </a:pPr>
            <a:r>
              <a:rPr lang="en-US" sz="1600" dirty="0">
                <a:solidFill>
                  <a:srgbClr val="000000"/>
                </a:solidFill>
                <a:latin typeface="Montserrat" panose="00000500000000000000" pitchFamily="2" charset="0"/>
                <a:ea typeface="Calibri" panose="020F0502020204030204" pitchFamily="34" charset="0"/>
                <a:cs typeface="Calibri" panose="020F0502020204030204" pitchFamily="34" charset="0"/>
              </a:rPr>
              <a:t>Standardized time-series method </a:t>
            </a:r>
            <a:endParaRPr lang="en-US" sz="1600" dirty="0">
              <a:latin typeface="Montserrat" panose="00000500000000000000" pitchFamily="2"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Blip>
                <a:blip r:embed="rId3"/>
              </a:buBlip>
            </a:pPr>
            <a:r>
              <a:rPr lang="en-US" sz="1600" dirty="0">
                <a:solidFill>
                  <a:srgbClr val="000000"/>
                </a:solidFill>
                <a:latin typeface="Montserrat" panose="00000500000000000000" pitchFamily="2" charset="0"/>
                <a:ea typeface="Calibri" panose="020F0502020204030204" pitchFamily="34" charset="0"/>
                <a:cs typeface="Calibri" panose="020F0502020204030204" pitchFamily="34" charset="0"/>
              </a:rPr>
              <a:t>Spectral estimation method </a:t>
            </a:r>
            <a:endParaRPr lang="en-US" sz="1600" dirty="0">
              <a:latin typeface="Montserrat" panose="00000500000000000000" pitchFamily="2"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Blip>
                <a:blip r:embed="rId3"/>
              </a:buBlip>
            </a:pPr>
            <a:r>
              <a:rPr lang="en-US" sz="1600" dirty="0">
                <a:solidFill>
                  <a:srgbClr val="000000"/>
                </a:solidFill>
                <a:latin typeface="Montserrat" panose="00000500000000000000" pitchFamily="2" charset="0"/>
                <a:ea typeface="Calibri" panose="020F0502020204030204" pitchFamily="34" charset="0"/>
                <a:cs typeface="Calibri" panose="020F0502020204030204" pitchFamily="34" charset="0"/>
              </a:rPr>
              <a:t>Autoregressive method</a:t>
            </a:r>
            <a:endParaRPr lang="en-US" sz="1600" dirty="0">
              <a:latin typeface="Montserrat" panose="00000500000000000000" pitchFamily="2" charset="0"/>
              <a:ea typeface="Calibri" panose="020F0502020204030204" pitchFamily="34" charset="0"/>
              <a:cs typeface="Times New Roman" panose="02020603050405020304" pitchFamily="18" charset="0"/>
            </a:endParaRPr>
          </a:p>
        </p:txBody>
      </p:sp>
      <p:sp>
        <p:nvSpPr>
          <p:cNvPr id="7" name="Rectangle 6"/>
          <p:cNvSpPr/>
          <p:nvPr/>
        </p:nvSpPr>
        <p:spPr>
          <a:xfrm>
            <a:off x="952500" y="3288417"/>
            <a:ext cx="4548945" cy="1200329"/>
          </a:xfrm>
          <a:prstGeom prst="rect">
            <a:avLst/>
          </a:prstGeom>
        </p:spPr>
        <p:txBody>
          <a:bodyPr wrap="square">
            <a:spAutoFit/>
          </a:bodyPr>
          <a:lstStyle/>
          <a:p>
            <a:pPr marL="342900" lvl="0" indent="-342900" algn="just">
              <a:lnSpc>
                <a:spcPct val="150000"/>
              </a:lnSpc>
              <a:spcAft>
                <a:spcPts val="0"/>
              </a:spcAft>
              <a:buBlip>
                <a:blip r:embed="rId3"/>
              </a:buBlip>
            </a:pPr>
            <a:r>
              <a:rPr lang="en-US" sz="1600" dirty="0">
                <a:solidFill>
                  <a:srgbClr val="000000"/>
                </a:solidFill>
                <a:latin typeface="Montserrat" panose="00000500000000000000" pitchFamily="2" charset="0"/>
                <a:ea typeface="Calibri" panose="020F0502020204030204" pitchFamily="34" charset="0"/>
                <a:cs typeface="Calibri" panose="020F0502020204030204" pitchFamily="34" charset="0"/>
              </a:rPr>
              <a:t>Batch means method </a:t>
            </a:r>
          </a:p>
          <a:p>
            <a:pPr marL="342900" lvl="0" indent="-342900" algn="just">
              <a:lnSpc>
                <a:spcPct val="150000"/>
              </a:lnSpc>
              <a:spcAft>
                <a:spcPts val="0"/>
              </a:spcAft>
              <a:buBlip>
                <a:blip r:embed="rId3"/>
              </a:buBlip>
            </a:pPr>
            <a:r>
              <a:rPr lang="en-US" sz="1600" dirty="0">
                <a:solidFill>
                  <a:srgbClr val="000000"/>
                </a:solidFill>
                <a:latin typeface="Montserrat" panose="00000500000000000000" pitchFamily="2" charset="0"/>
                <a:ea typeface="Calibri" panose="020F0502020204030204" pitchFamily="34" charset="0"/>
                <a:cs typeface="Calibri" panose="020F0502020204030204" pitchFamily="34" charset="0"/>
              </a:rPr>
              <a:t>Overlapping batch means method </a:t>
            </a:r>
          </a:p>
          <a:p>
            <a:pPr marL="342900" lvl="0" indent="-342900" algn="just">
              <a:lnSpc>
                <a:spcPct val="150000"/>
              </a:lnSpc>
              <a:spcAft>
                <a:spcPts val="0"/>
              </a:spcAft>
              <a:buBlip>
                <a:blip r:embed="rId3"/>
              </a:buBlip>
            </a:pPr>
            <a:r>
              <a:rPr lang="en-US" sz="1600" dirty="0">
                <a:solidFill>
                  <a:srgbClr val="000000"/>
                </a:solidFill>
                <a:latin typeface="Montserrat" panose="00000500000000000000" pitchFamily="2" charset="0"/>
                <a:ea typeface="Calibri" panose="020F0502020204030204" pitchFamily="34" charset="0"/>
                <a:cs typeface="Calibri" panose="020F0502020204030204" pitchFamily="34" charset="0"/>
              </a:rPr>
              <a:t>Regenerative method </a:t>
            </a:r>
          </a:p>
        </p:txBody>
      </p:sp>
    </p:spTree>
    <p:extLst>
      <p:ext uri="{BB962C8B-B14F-4D97-AF65-F5344CB8AC3E}">
        <p14:creationId xmlns:p14="http://schemas.microsoft.com/office/powerpoint/2010/main" val="1960052187"/>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6"/>
          <p:cNvSpPr txBox="1">
            <a:spLocks/>
          </p:cNvSpPr>
          <p:nvPr/>
        </p:nvSpPr>
        <p:spPr>
          <a:xfrm>
            <a:off x="952500" y="838200"/>
            <a:ext cx="10515600" cy="736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just">
              <a:lnSpc>
                <a:spcPct val="150000"/>
              </a:lnSpc>
              <a:spcAft>
                <a:spcPts val="0"/>
              </a:spcAft>
            </a:pPr>
            <a:r>
              <a:rPr lang="en-US" sz="2000" b="1" dirty="0">
                <a:solidFill>
                  <a:schemeClr val="tx1">
                    <a:lumMod val="75000"/>
                    <a:lumOff val="25000"/>
                  </a:schemeClr>
                </a:solidFill>
                <a:latin typeface="Montserrat" panose="00000500000000000000" pitchFamily="2" charset="0"/>
                <a:ea typeface="Calibri" panose="020F0502020204030204" pitchFamily="34" charset="0"/>
                <a:cs typeface="Calibri" panose="020F0502020204030204" pitchFamily="34" charset="0"/>
              </a:rPr>
              <a:t>Batch Means Method </a:t>
            </a:r>
          </a:p>
        </p:txBody>
      </p:sp>
      <p:sp>
        <p:nvSpPr>
          <p:cNvPr id="16" name="Content Placeholder 7"/>
          <p:cNvSpPr>
            <a:spLocks noGrp="1"/>
          </p:cNvSpPr>
          <p:nvPr>
            <p:ph idx="1"/>
          </p:nvPr>
        </p:nvSpPr>
        <p:spPr>
          <a:xfrm>
            <a:off x="952500" y="1574800"/>
            <a:ext cx="10299700" cy="4627563"/>
          </a:xfrm>
        </p:spPr>
        <p:txBody>
          <a:bodyPr>
            <a:normAutofit/>
          </a:bodyPr>
          <a:lstStyle/>
          <a:p>
            <a:pPr marL="0" indent="0" algn="just">
              <a:lnSpc>
                <a:spcPct val="150000"/>
              </a:lnSpc>
              <a:buSzPct val="100000"/>
              <a:buNone/>
            </a:pPr>
            <a:r>
              <a:rPr lang="en-US" sz="1600" dirty="0">
                <a:latin typeface="Montserrat" panose="00000500000000000000" pitchFamily="2" charset="0"/>
              </a:rPr>
              <a:t>	</a:t>
            </a:r>
            <a:r>
              <a:rPr lang="en-US" sz="1600" dirty="0" err="1">
                <a:latin typeface="Montserrat" panose="00000500000000000000" pitchFamily="2" charset="0"/>
              </a:rPr>
              <a:t>Metode</a:t>
            </a:r>
            <a:r>
              <a:rPr lang="en-US" sz="1600" dirty="0">
                <a:latin typeface="Montserrat" panose="00000500000000000000" pitchFamily="2" charset="0"/>
              </a:rPr>
              <a:t> Batch Mean </a:t>
            </a:r>
            <a:r>
              <a:rPr lang="en-US" sz="1600" dirty="0" err="1">
                <a:latin typeface="Montserrat" panose="00000500000000000000" pitchFamily="2" charset="0"/>
              </a:rPr>
              <a:t>untuk</a:t>
            </a:r>
            <a:r>
              <a:rPr lang="en-US" sz="1600" dirty="0">
                <a:latin typeface="Montserrat" panose="00000500000000000000" pitchFamily="2" charset="0"/>
              </a:rPr>
              <a:t> </a:t>
            </a:r>
            <a:r>
              <a:rPr lang="en-US" sz="1600" dirty="0" err="1">
                <a:latin typeface="Montserrat" panose="00000500000000000000" pitchFamily="2" charset="0"/>
              </a:rPr>
              <a:t>membangun</a:t>
            </a:r>
            <a:r>
              <a:rPr lang="en-US" sz="1600" dirty="0">
                <a:latin typeface="Montserrat" panose="00000500000000000000" pitchFamily="2" charset="0"/>
              </a:rPr>
              <a:t> interval </a:t>
            </a:r>
            <a:r>
              <a:rPr lang="en-US" sz="1600" dirty="0" err="1">
                <a:latin typeface="Montserrat" panose="00000500000000000000" pitchFamily="2" charset="0"/>
              </a:rPr>
              <a:t>kepercayaan</a:t>
            </a:r>
            <a:r>
              <a:rPr lang="en-US" sz="1600" dirty="0">
                <a:latin typeface="Montserrat" panose="00000500000000000000" pitchFamily="2" charset="0"/>
              </a:rPr>
              <a:t> </a:t>
            </a:r>
            <a:r>
              <a:rPr lang="en-US" sz="1600" dirty="0" err="1">
                <a:latin typeface="Montserrat" panose="00000500000000000000" pitchFamily="2" charset="0"/>
              </a:rPr>
              <a:t>dari</a:t>
            </a:r>
            <a:r>
              <a:rPr lang="en-US" sz="1600" dirty="0">
                <a:latin typeface="Montserrat" panose="00000500000000000000" pitchFamily="2" charset="0"/>
              </a:rPr>
              <a:t> </a:t>
            </a:r>
            <a:r>
              <a:rPr lang="en-US" sz="1600" dirty="0" err="1">
                <a:latin typeface="Montserrat" panose="00000500000000000000" pitchFamily="2" charset="0"/>
              </a:rPr>
              <a:t>satu</a:t>
            </a:r>
            <a:r>
              <a:rPr lang="en-US" sz="1600" dirty="0">
                <a:latin typeface="Montserrat" panose="00000500000000000000" pitchFamily="2" charset="0"/>
              </a:rPr>
              <a:t> run </a:t>
            </a:r>
            <a:r>
              <a:rPr lang="en-US" sz="1600" dirty="0" err="1">
                <a:latin typeface="Montserrat" panose="00000500000000000000" pitchFamily="2" charset="0"/>
              </a:rPr>
              <a:t>Dalam</a:t>
            </a:r>
            <a:r>
              <a:rPr lang="en-US" sz="1600" dirty="0">
                <a:latin typeface="Montserrat" panose="00000500000000000000" pitchFamily="2" charset="0"/>
              </a:rPr>
              <a:t> </a:t>
            </a:r>
            <a:r>
              <a:rPr lang="en-US" sz="1600" dirty="0" err="1">
                <a:latin typeface="Montserrat" panose="00000500000000000000" pitchFamily="2" charset="0"/>
              </a:rPr>
              <a:t>metode</a:t>
            </a:r>
            <a:r>
              <a:rPr lang="en-US" sz="1600" dirty="0">
                <a:latin typeface="Montserrat" panose="00000500000000000000" pitchFamily="2" charset="0"/>
              </a:rPr>
              <a:t> Batch Mean time-series </a:t>
            </a:r>
            <a:r>
              <a:rPr lang="en-US" sz="1600" dirty="0" err="1">
                <a:latin typeface="Montserrat" panose="00000500000000000000" pitchFamily="2" charset="0"/>
              </a:rPr>
              <a:t>dari</a:t>
            </a:r>
            <a:r>
              <a:rPr lang="en-US" sz="1600" dirty="0">
                <a:latin typeface="Montserrat" panose="00000500000000000000" pitchFamily="2" charset="0"/>
              </a:rPr>
              <a:t> data output (Y1, Y2, ..., </a:t>
            </a:r>
            <a:r>
              <a:rPr lang="en-US" sz="1600" dirty="0" err="1">
                <a:latin typeface="Montserrat" panose="00000500000000000000" pitchFamily="2" charset="0"/>
              </a:rPr>
              <a:t>Yn</a:t>
            </a:r>
            <a:r>
              <a:rPr lang="en-US" sz="1600" dirty="0">
                <a:latin typeface="Montserrat" panose="00000500000000000000" pitchFamily="2" charset="0"/>
              </a:rPr>
              <a:t>) </a:t>
            </a:r>
            <a:r>
              <a:rPr lang="en-US" sz="1600" dirty="0" err="1">
                <a:latin typeface="Montserrat" panose="00000500000000000000" pitchFamily="2" charset="0"/>
              </a:rPr>
              <a:t>dibagi</a:t>
            </a:r>
            <a:r>
              <a:rPr lang="en-US" sz="1600" dirty="0">
                <a:latin typeface="Montserrat" panose="00000500000000000000" pitchFamily="2" charset="0"/>
              </a:rPr>
              <a:t> </a:t>
            </a:r>
            <a:r>
              <a:rPr lang="en-US" sz="1600" dirty="0" err="1">
                <a:latin typeface="Montserrat" panose="00000500000000000000" pitchFamily="2" charset="0"/>
              </a:rPr>
              <a:t>menjadi</a:t>
            </a:r>
            <a:r>
              <a:rPr lang="en-US" sz="1600" dirty="0">
                <a:latin typeface="Montserrat" panose="00000500000000000000" pitchFamily="2" charset="0"/>
              </a:rPr>
              <a:t> k batch </a:t>
            </a:r>
            <a:r>
              <a:rPr lang="en-US" sz="1600" dirty="0" err="1">
                <a:latin typeface="Montserrat" panose="00000500000000000000" pitchFamily="2" charset="0"/>
              </a:rPr>
              <a:t>dengan</a:t>
            </a:r>
            <a:r>
              <a:rPr lang="en-US" sz="1600" dirty="0">
                <a:latin typeface="Montserrat" panose="00000500000000000000" pitchFamily="2" charset="0"/>
              </a:rPr>
              <a:t> </a:t>
            </a:r>
            <a:r>
              <a:rPr lang="en-US" sz="1600" dirty="0" err="1">
                <a:latin typeface="Montserrat" panose="00000500000000000000" pitchFamily="2" charset="0"/>
              </a:rPr>
              <a:t>panjang</a:t>
            </a:r>
            <a:r>
              <a:rPr lang="en-US" sz="1600" dirty="0">
                <a:latin typeface="Montserrat" panose="00000500000000000000" pitchFamily="2" charset="0"/>
              </a:rPr>
              <a:t> b, </a:t>
            </a:r>
            <a:r>
              <a:rPr lang="en-US" sz="1600" dirty="0" err="1">
                <a:latin typeface="Montserrat" panose="00000500000000000000" pitchFamily="2" charset="0"/>
              </a:rPr>
              <a:t>sehingga</a:t>
            </a:r>
            <a:r>
              <a:rPr lang="en-US" sz="1600" dirty="0">
                <a:latin typeface="Montserrat" panose="00000500000000000000" pitchFamily="2" charset="0"/>
              </a:rPr>
              <a:t> mean </a:t>
            </a:r>
            <a:r>
              <a:rPr lang="en-US" sz="1600" dirty="0" err="1">
                <a:latin typeface="Montserrat" panose="00000500000000000000" pitchFamily="2" charset="0"/>
              </a:rPr>
              <a:t>dari</a:t>
            </a:r>
            <a:r>
              <a:rPr lang="en-US" sz="1600" dirty="0">
                <a:latin typeface="Montserrat" panose="00000500000000000000" pitchFamily="2" charset="0"/>
              </a:rPr>
              <a:t> </a:t>
            </a:r>
            <a:r>
              <a:rPr lang="en-US" sz="1600" dirty="0" err="1">
                <a:latin typeface="Montserrat" panose="00000500000000000000" pitchFamily="2" charset="0"/>
              </a:rPr>
              <a:t>setiap</a:t>
            </a:r>
            <a:r>
              <a:rPr lang="en-US" sz="1600" dirty="0">
                <a:latin typeface="Montserrat" panose="00000500000000000000" pitchFamily="2" charset="0"/>
              </a:rPr>
              <a:t> batch </a:t>
            </a:r>
            <a:r>
              <a:rPr lang="en-US" sz="1600" dirty="0" err="1">
                <a:latin typeface="Montserrat" panose="00000500000000000000" pitchFamily="2" charset="0"/>
              </a:rPr>
              <a:t>dihitung</a:t>
            </a:r>
            <a:r>
              <a:rPr lang="en-US" sz="1600" dirty="0">
                <a:latin typeface="Montserrat" panose="00000500000000000000" pitchFamily="2" charset="0"/>
              </a:rPr>
              <a:t> </a:t>
            </a:r>
            <a:r>
              <a:rPr lang="en-US" sz="1600" dirty="0" err="1">
                <a:latin typeface="Montserrat" panose="00000500000000000000" pitchFamily="2" charset="0"/>
              </a:rPr>
              <a:t>sebagai</a:t>
            </a:r>
            <a:r>
              <a:rPr lang="en-US" sz="1600" dirty="0">
                <a:latin typeface="Montserrat" panose="00000500000000000000" pitchFamily="2" charset="0"/>
              </a:rPr>
              <a:t> </a:t>
            </a:r>
            <a:r>
              <a:rPr lang="en-US" sz="1600" dirty="0" err="1">
                <a:latin typeface="Montserrat" panose="00000500000000000000" pitchFamily="2" charset="0"/>
              </a:rPr>
              <a:t>berikut</a:t>
            </a:r>
            <a:r>
              <a:rPr lang="en-US" sz="1600" dirty="0">
                <a:latin typeface="Montserrat" panose="00000500000000000000" pitchFamily="2" charset="0"/>
              </a:rPr>
              <a:t>:</a:t>
            </a:r>
            <a:endParaRPr lang="en-US" sz="1400" dirty="0">
              <a:latin typeface="Montserrat" panose="00000500000000000000" pitchFamily="2" charset="0"/>
            </a:endParaRPr>
          </a:p>
        </p:txBody>
      </p:sp>
      <p:pic>
        <p:nvPicPr>
          <p:cNvPr id="8" name="Picture 7"/>
          <p:cNvPicPr/>
          <p:nvPr/>
        </p:nvPicPr>
        <p:blipFill>
          <a:blip r:embed="rId3"/>
          <a:stretch>
            <a:fillRect/>
          </a:stretch>
        </p:blipFill>
        <p:spPr>
          <a:xfrm>
            <a:off x="3171806" y="2748489"/>
            <a:ext cx="5458896" cy="2062482"/>
          </a:xfrm>
          <a:prstGeom prst="rect">
            <a:avLst/>
          </a:prstGeom>
        </p:spPr>
      </p:pic>
      <p:sp>
        <p:nvSpPr>
          <p:cNvPr id="4" name="Rectangle 3"/>
          <p:cNvSpPr/>
          <p:nvPr/>
        </p:nvSpPr>
        <p:spPr>
          <a:xfrm>
            <a:off x="2876578" y="5190602"/>
            <a:ext cx="1111202" cy="369332"/>
          </a:xfrm>
          <a:prstGeom prst="rect">
            <a:avLst/>
          </a:prstGeom>
        </p:spPr>
        <p:txBody>
          <a:bodyPr wrap="none">
            <a:spAutoFit/>
          </a:bodyPr>
          <a:lstStyle/>
          <a:p>
            <a:r>
              <a:rPr lang="en-US" dirty="0" err="1">
                <a:latin typeface="Montserrat" panose="00000500000000000000" pitchFamily="2" charset="0"/>
              </a:rPr>
              <a:t>Dimana</a:t>
            </a:r>
            <a:endParaRPr lang="en-US" dirty="0">
              <a:latin typeface="Montserrat" panose="00000500000000000000" pitchFamily="2" charset="0"/>
            </a:endParaRPr>
          </a:p>
        </p:txBody>
      </p:sp>
      <p:pic>
        <p:nvPicPr>
          <p:cNvPr id="11" name="Picture 10"/>
          <p:cNvPicPr/>
          <p:nvPr/>
        </p:nvPicPr>
        <p:blipFill>
          <a:blip r:embed="rId4"/>
          <a:stretch>
            <a:fillRect/>
          </a:stretch>
        </p:blipFill>
        <p:spPr>
          <a:xfrm>
            <a:off x="4048763" y="5052923"/>
            <a:ext cx="1249411" cy="654453"/>
          </a:xfrm>
          <a:prstGeom prst="rect">
            <a:avLst/>
          </a:prstGeom>
        </p:spPr>
      </p:pic>
      <p:sp>
        <p:nvSpPr>
          <p:cNvPr id="5" name="Rectangle 4"/>
          <p:cNvSpPr/>
          <p:nvPr/>
        </p:nvSpPr>
        <p:spPr>
          <a:xfrm>
            <a:off x="5435820" y="5211205"/>
            <a:ext cx="3337773" cy="369332"/>
          </a:xfrm>
          <a:prstGeom prst="rect">
            <a:avLst/>
          </a:prstGeom>
        </p:spPr>
        <p:txBody>
          <a:bodyPr wrap="none">
            <a:spAutoFit/>
          </a:bodyPr>
          <a:lstStyle/>
          <a:p>
            <a:r>
              <a:rPr lang="id-ID" dirty="0">
                <a:latin typeface="Montserrat" panose="00000500000000000000" pitchFamily="2" charset="0"/>
                <a:ea typeface="Yu Mincho"/>
              </a:rPr>
              <a:t>panjang b dari Batch Mean</a:t>
            </a:r>
            <a:endParaRPr lang="en-US" dirty="0">
              <a:latin typeface="Montserrat" panose="00000500000000000000" pitchFamily="2" charset="0"/>
            </a:endParaRPr>
          </a:p>
        </p:txBody>
      </p:sp>
    </p:spTree>
    <p:extLst>
      <p:ext uri="{BB962C8B-B14F-4D97-AF65-F5344CB8AC3E}">
        <p14:creationId xmlns:p14="http://schemas.microsoft.com/office/powerpoint/2010/main" val="3189267421"/>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1213</Words>
  <Application>Microsoft Office PowerPoint</Application>
  <PresentationFormat>Widescreen</PresentationFormat>
  <Paragraphs>109</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Gill Sans</vt:lpstr>
      <vt:lpstr>Montserrat</vt:lpstr>
      <vt:lpstr>Yu Mincho</vt:lpstr>
      <vt:lpstr>Arial</vt:lpstr>
      <vt:lpstr>Calibri</vt:lpstr>
      <vt:lpstr>Calibri Light</vt:lpstr>
      <vt:lpstr>Times New Roman</vt:lpstr>
      <vt:lpstr>Office Theme</vt:lpstr>
      <vt:lpstr>PowerPoint Presentation</vt:lpstr>
      <vt:lpstr>INTRODUCTION</vt:lpstr>
      <vt:lpstr>SIFAT PERCOBAAN SIMULASI</vt:lpstr>
      <vt:lpstr>INTERACTIVE AND BATCH EXPERIMENTATION</vt:lpstr>
      <vt:lpstr>INTERACTIVE AND BATCH EXPERIMENTATION (Cont.)</vt:lpstr>
      <vt:lpstr>COMPARING ALTERNATIVES AND SEARCH EXPERIMENTATION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EKSPERIMENTASI : MENCARI RUANG SOLUSI</dc:title>
  <dc:creator>Windows User</dc:creator>
  <cp:lastModifiedBy>Dewa Bayu</cp:lastModifiedBy>
  <cp:revision>16</cp:revision>
  <dcterms:created xsi:type="dcterms:W3CDTF">2018-10-09T06:27:08Z</dcterms:created>
  <dcterms:modified xsi:type="dcterms:W3CDTF">2018-10-31T13:36:20Z</dcterms:modified>
</cp:coreProperties>
</file>