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79" r:id="rId8"/>
    <p:sldId id="261" r:id="rId9"/>
    <p:sldId id="281" r:id="rId10"/>
    <p:sldId id="280" r:id="rId11"/>
    <p:sldId id="262" r:id="rId12"/>
    <p:sldId id="282" r:id="rId13"/>
    <p:sldId id="263" r:id="rId14"/>
    <p:sldId id="264" r:id="rId15"/>
    <p:sldId id="265" r:id="rId16"/>
    <p:sldId id="266" r:id="rId17"/>
    <p:sldId id="267" r:id="rId18"/>
    <p:sldId id="283" r:id="rId19"/>
    <p:sldId id="268" r:id="rId20"/>
    <p:sldId id="284" r:id="rId21"/>
    <p:sldId id="269" r:id="rId22"/>
    <p:sldId id="270" r:id="rId23"/>
    <p:sldId id="285" r:id="rId24"/>
    <p:sldId id="271" r:id="rId25"/>
    <p:sldId id="272" r:id="rId26"/>
    <p:sldId id="273" r:id="rId27"/>
    <p:sldId id="286" r:id="rId28"/>
    <p:sldId id="274" r:id="rId29"/>
    <p:sldId id="275" r:id="rId30"/>
    <p:sldId id="276" r:id="rId31"/>
    <p:sldId id="287" r:id="rId32"/>
    <p:sldId id="277" r:id="rId33"/>
    <p:sldId id="27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04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79905A-8ADB-4B96-A9B2-BC61D447BDE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9905A-8ADB-4B96-A9B2-BC61D447BDE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9905A-8ADB-4B96-A9B2-BC61D447BDE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9905A-8ADB-4B96-A9B2-BC61D447BDEB}" type="slidenum">
              <a:rPr lang="en-US" smtClean="0"/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9905A-8ADB-4B96-A9B2-BC61D447BDEB}" type="slidenum">
              <a:rPr lang="en-US" smtClean="0"/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9905A-8ADB-4B96-A9B2-BC61D447BDEB}" type="slidenum">
              <a:rPr lang="en-US" smtClean="0"/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9905A-8ADB-4B96-A9B2-BC61D447BDEB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9905A-8ADB-4B96-A9B2-BC61D447BDEB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9905A-8ADB-4B96-A9B2-BC61D447BDE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9905A-8ADB-4B96-A9B2-BC61D447BDEB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79905A-8ADB-4B96-A9B2-BC61D447BDEB}" type="slidenum">
              <a:rPr lang="en-US" smtClean="0"/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06EB942A-30F3-4EDC-AB89-D0CB556D4D3D}" type="datetimeFigureOut">
              <a:rPr lang="en-US" smtClean="0"/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879905A-8ADB-4B96-A9B2-BC61D447BDE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Arial Narrow" panose="020B0606020202030204" pitchFamily="34" charset="0"/>
              </a:rPr>
              <a:t>Karakter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 smtClean="0">
                <a:latin typeface="Arial Narrow" panose="020B0606020202030204" pitchFamily="34" charset="0"/>
              </a:rPr>
              <a:t>Kewirausahaan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007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Etos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Tanggung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endParaRPr lang="en-US" sz="2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 </a:t>
            </a: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 Weber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menyatakan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intisari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Jerman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berorientasi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kesuksesan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bersahaja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mengumbar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kesenangan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menabung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investasi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Timur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menghayati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“bushido”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samurai)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perpaduan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Shintoisme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Zen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Budhism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Inilah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Jansen H.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Sinamo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(1999)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karakter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bangsa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800" dirty="0" smtClean="0"/>
              <a:t> </a:t>
            </a:r>
            <a:endParaRPr lang="en-US" sz="2800" dirty="0" smtClean="0"/>
          </a:p>
          <a:p>
            <a:r>
              <a:rPr lang="en-US" sz="2800" dirty="0" smtClean="0"/>
              <a:t>1.   </a:t>
            </a:r>
            <a:r>
              <a:rPr lang="en-US" sz="2800" dirty="0" err="1" smtClean="0"/>
              <a:t>Gi</a:t>
            </a:r>
            <a:r>
              <a:rPr lang="en-US" sz="2800" dirty="0" smtClean="0"/>
              <a:t>	: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  </a:t>
            </a:r>
            <a:r>
              <a:rPr lang="en-US" sz="2800" dirty="0" err="1" smtClean="0"/>
              <a:t>benar</a:t>
            </a:r>
            <a:r>
              <a:rPr lang="en-US" sz="2800" dirty="0" smtClean="0"/>
              <a:t>  </a:t>
            </a:r>
            <a:r>
              <a:rPr lang="en-US" sz="2800" dirty="0" err="1" smtClean="0"/>
              <a:t>diambil</a:t>
            </a:r>
            <a:r>
              <a:rPr lang="en-US" sz="2800" dirty="0" smtClean="0"/>
              <a:t>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 </a:t>
            </a:r>
            <a:r>
              <a:rPr lang="en-US" sz="2800" dirty="0" err="1" smtClean="0"/>
              <a:t>sikap</a:t>
            </a:r>
            <a:r>
              <a:rPr lang="en-US" sz="2800" dirty="0" smtClean="0"/>
              <a:t> 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	  </a:t>
            </a:r>
            <a:r>
              <a:rPr lang="en-US" sz="2800" dirty="0" err="1" smtClean="0"/>
              <a:t>benar</a:t>
            </a:r>
            <a:r>
              <a:rPr lang="en-US" sz="2800" dirty="0" smtClean="0"/>
              <a:t> 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kebenaran</a:t>
            </a:r>
            <a:r>
              <a:rPr lang="en-US" sz="2800" dirty="0" smtClean="0"/>
              <a:t>, 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 </a:t>
            </a:r>
            <a:r>
              <a:rPr lang="en-US" sz="2800" dirty="0" err="1" smtClean="0"/>
              <a:t>mati</a:t>
            </a:r>
            <a:r>
              <a:rPr lang="en-US" sz="2800" dirty="0" smtClean="0"/>
              <a:t> 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</a:t>
            </a:r>
            <a:r>
              <a:rPr lang="en-US" sz="2800" dirty="0" err="1" smtClean="0"/>
              <a:t>demi</a:t>
            </a:r>
            <a:r>
              <a:rPr lang="en-US" sz="2800" dirty="0" smtClean="0"/>
              <a:t>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, </a:t>
            </a:r>
            <a:r>
              <a:rPr lang="en-US" sz="2800" dirty="0" err="1" smtClean="0"/>
              <a:t>matilah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gagah</a:t>
            </a:r>
            <a:r>
              <a:rPr lang="en-US" sz="2800" dirty="0" smtClean="0"/>
              <a:t>,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</a:t>
            </a:r>
            <a:r>
              <a:rPr lang="en-US" sz="2800" dirty="0" err="1" smtClean="0"/>
              <a:t>terhormat</a:t>
            </a:r>
            <a:r>
              <a:rPr lang="en-US" sz="2800" dirty="0" smtClean="0"/>
              <a:t>,</a:t>
            </a:r>
            <a:endParaRPr lang="en-US" sz="2800" dirty="0" smtClean="0"/>
          </a:p>
          <a:p>
            <a:r>
              <a:rPr lang="en-US" sz="2800" dirty="0" smtClean="0"/>
              <a:t>2.   Yu	: </a:t>
            </a:r>
            <a:r>
              <a:rPr lang="en-US" sz="2800" dirty="0" err="1" smtClean="0"/>
              <a:t>berani</a:t>
            </a:r>
            <a:r>
              <a:rPr lang="en-US" sz="2800" dirty="0" smtClean="0"/>
              <a:t>, </a:t>
            </a:r>
            <a:r>
              <a:rPr lang="en-US" sz="2800" dirty="0" err="1" smtClean="0"/>
              <a:t>ksatria</a:t>
            </a:r>
            <a:r>
              <a:rPr lang="en-US" sz="2800" dirty="0" smtClean="0"/>
              <a:t>,</a:t>
            </a:r>
            <a:endParaRPr lang="en-US" sz="2800" dirty="0" smtClean="0"/>
          </a:p>
          <a:p>
            <a:r>
              <a:rPr lang="en-US" sz="2800" dirty="0" smtClean="0"/>
              <a:t>3.   Jin	: </a:t>
            </a:r>
            <a:r>
              <a:rPr lang="en-US" sz="2800" dirty="0" err="1" smtClean="0"/>
              <a:t>murah</a:t>
            </a:r>
            <a:r>
              <a:rPr lang="en-US" sz="2800" dirty="0" smtClean="0"/>
              <a:t> </a:t>
            </a:r>
            <a:r>
              <a:rPr lang="en-US" sz="2800" dirty="0" err="1" smtClean="0"/>
              <a:t>hati</a:t>
            </a:r>
            <a:r>
              <a:rPr lang="en-US" sz="2800" dirty="0" smtClean="0"/>
              <a:t>, </a:t>
            </a:r>
            <a:r>
              <a:rPr lang="en-US" sz="2800" dirty="0" err="1" smtClean="0"/>
              <a:t>mencintai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bersikap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sesama</a:t>
            </a:r>
            <a:r>
              <a:rPr lang="en-US" sz="2800" dirty="0" smtClean="0"/>
              <a:t>,</a:t>
            </a:r>
            <a:endParaRPr lang="en-US" sz="2800" dirty="0" smtClean="0"/>
          </a:p>
          <a:p>
            <a:r>
              <a:rPr lang="en-US" sz="2800" dirty="0" smtClean="0"/>
              <a:t>4.   Re	: </a:t>
            </a:r>
            <a:r>
              <a:rPr lang="en-US" sz="2800" dirty="0" err="1" smtClean="0"/>
              <a:t>bersikap</a:t>
            </a:r>
            <a:r>
              <a:rPr lang="en-US" sz="2800" dirty="0" smtClean="0"/>
              <a:t> </a:t>
            </a:r>
            <a:r>
              <a:rPr lang="en-US" sz="2800" dirty="0" err="1" smtClean="0"/>
              <a:t>santun</a:t>
            </a:r>
            <a:r>
              <a:rPr lang="en-US" sz="2800" dirty="0" smtClean="0"/>
              <a:t>, b </a:t>
            </a:r>
            <a:r>
              <a:rPr lang="en-US" sz="2800" dirty="0" err="1" smtClean="0"/>
              <a:t>ertindak</a:t>
            </a:r>
            <a:r>
              <a:rPr lang="en-US" sz="2800" dirty="0" smtClean="0"/>
              <a:t> </a:t>
            </a:r>
            <a:r>
              <a:rPr lang="en-US" sz="2800" dirty="0" err="1" smtClean="0"/>
              <a:t>benar</a:t>
            </a:r>
            <a:r>
              <a:rPr lang="en-US" sz="2800" dirty="0" smtClean="0"/>
              <a:t>,</a:t>
            </a:r>
            <a:endParaRPr lang="en-US" sz="2800" dirty="0" smtClean="0"/>
          </a:p>
          <a:p>
            <a:r>
              <a:rPr lang="en-US" sz="2800" dirty="0" smtClean="0"/>
              <a:t>5.   Makoto	: </a:t>
            </a:r>
            <a:r>
              <a:rPr lang="en-US" sz="2800" dirty="0" err="1" smtClean="0"/>
              <a:t>tulus</a:t>
            </a:r>
            <a:r>
              <a:rPr lang="en-US" sz="2800" dirty="0" smtClean="0"/>
              <a:t> </a:t>
            </a:r>
            <a:r>
              <a:rPr lang="en-US" sz="2800" dirty="0" err="1" smtClean="0"/>
              <a:t>setulus-tulusnya</a:t>
            </a:r>
            <a:r>
              <a:rPr lang="en-US" sz="2800" dirty="0" smtClean="0"/>
              <a:t>, </a:t>
            </a:r>
            <a:r>
              <a:rPr lang="en-US" sz="2800" dirty="0" err="1" smtClean="0"/>
              <a:t>sungguh-sesungguh</a:t>
            </a:r>
            <a:r>
              <a:rPr lang="en-US" sz="2800" dirty="0" smtClean="0"/>
              <a:t>-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</a:t>
            </a:r>
            <a:r>
              <a:rPr lang="en-US" sz="2800" dirty="0" err="1" smtClean="0"/>
              <a:t>sungguhnya</a:t>
            </a:r>
            <a:r>
              <a:rPr lang="en-US" sz="2800" dirty="0" smtClean="0"/>
              <a:t>,  </a:t>
            </a: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dirty="0" err="1" smtClean="0"/>
              <a:t>pamrih</a:t>
            </a:r>
            <a:r>
              <a:rPr lang="en-US" sz="2800" dirty="0" smtClean="0"/>
              <a:t>, </a:t>
            </a:r>
            <a:endParaRPr lang="en-US" sz="2800" dirty="0" smtClean="0"/>
          </a:p>
          <a:p>
            <a:r>
              <a:rPr lang="en-US" sz="2800" dirty="0" smtClean="0"/>
              <a:t>6.   </a:t>
            </a:r>
            <a:r>
              <a:rPr lang="en-US" sz="2800" dirty="0" err="1" smtClean="0"/>
              <a:t>Melyo</a:t>
            </a:r>
            <a:r>
              <a:rPr lang="en-US" sz="2800" dirty="0" smtClean="0"/>
              <a:t>	: </a:t>
            </a:r>
            <a:r>
              <a:rPr lang="en-US" sz="2800" dirty="0" err="1" smtClean="0"/>
              <a:t>menjaga</a:t>
            </a:r>
            <a:r>
              <a:rPr lang="en-US" sz="2800" dirty="0" smtClean="0"/>
              <a:t> </a:t>
            </a:r>
            <a:r>
              <a:rPr lang="en-US" sz="2800" dirty="0" err="1" smtClean="0"/>
              <a:t>kehormatan</a:t>
            </a:r>
            <a:r>
              <a:rPr lang="en-US" sz="2800" dirty="0" smtClean="0"/>
              <a:t> </a:t>
            </a:r>
            <a:r>
              <a:rPr lang="en-US" sz="2800" dirty="0" err="1" smtClean="0"/>
              <a:t>martabat</a:t>
            </a:r>
            <a:r>
              <a:rPr lang="en-US" sz="2800" dirty="0" smtClean="0"/>
              <a:t>, </a:t>
            </a:r>
            <a:r>
              <a:rPr lang="en-US" sz="2800" dirty="0" err="1" smtClean="0"/>
              <a:t>kemuliaan</a:t>
            </a:r>
            <a:r>
              <a:rPr lang="en-US" sz="2800" dirty="0" smtClean="0"/>
              <a:t>,</a:t>
            </a:r>
            <a:endParaRPr lang="en-US" sz="2800" dirty="0" smtClean="0"/>
          </a:p>
          <a:p>
            <a:r>
              <a:rPr lang="en-US" sz="2800" dirty="0" smtClean="0"/>
              <a:t>7.   </a:t>
            </a:r>
            <a:r>
              <a:rPr lang="en-US" sz="2800" dirty="0" err="1" smtClean="0"/>
              <a:t>Chugo</a:t>
            </a:r>
            <a:r>
              <a:rPr lang="en-US" sz="2800" dirty="0" smtClean="0"/>
              <a:t>	: </a:t>
            </a:r>
            <a:r>
              <a:rPr lang="en-US" sz="2800" dirty="0" err="1" smtClean="0"/>
              <a:t>mengabdi</a:t>
            </a:r>
            <a:r>
              <a:rPr lang="en-US" sz="2800" dirty="0" smtClean="0"/>
              <a:t>,  loyal.  </a:t>
            </a:r>
            <a:r>
              <a:rPr lang="en-US" sz="2800" dirty="0" err="1" smtClean="0"/>
              <a:t>Jelas</a:t>
            </a:r>
            <a:r>
              <a:rPr lang="en-US" sz="2800" dirty="0" smtClean="0"/>
              <a:t>  </a:t>
            </a:r>
            <a:r>
              <a:rPr lang="en-US" sz="2800" dirty="0" err="1" smtClean="0"/>
              <a:t>bahwa</a:t>
            </a:r>
            <a:r>
              <a:rPr lang="en-US" sz="2800" dirty="0" smtClean="0"/>
              <a:t>  </a:t>
            </a:r>
            <a:r>
              <a:rPr lang="en-US" sz="2800" dirty="0" err="1" smtClean="0"/>
              <a:t>kemajuan</a:t>
            </a:r>
            <a:r>
              <a:rPr lang="en-US" sz="2800" dirty="0" smtClean="0"/>
              <a:t> 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</a:t>
            </a:r>
            <a:r>
              <a:rPr lang="en-US" sz="2800" dirty="0" err="1" smtClean="0"/>
              <a:t>Jepang</a:t>
            </a:r>
            <a:r>
              <a:rPr lang="en-US" sz="2800" dirty="0" smtClean="0"/>
              <a:t> 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 </a:t>
            </a:r>
            <a:r>
              <a:rPr lang="en-US" sz="2800" dirty="0" err="1" smtClean="0"/>
              <a:t>komit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penerapan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bushido, </a:t>
            </a:r>
            <a:r>
              <a:rPr lang="en-US" sz="2800" dirty="0" err="1" smtClean="0"/>
              <a:t>konsisten</a:t>
            </a:r>
            <a:r>
              <a:rPr lang="en-US" sz="2800" dirty="0" smtClean="0"/>
              <a:t>,  </a:t>
            </a:r>
            <a:r>
              <a:rPr lang="en-US" sz="2800" dirty="0" err="1" smtClean="0"/>
              <a:t>inten</a:t>
            </a:r>
            <a:r>
              <a:rPr lang="en-US" sz="2800" dirty="0" smtClean="0"/>
              <a:t>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berkualitas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prinsip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bushido 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panggilanku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sanggup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diabdikan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diuntukkan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diorientasikan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Penghayatan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semacam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merasa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terpanggil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idealisme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keadilan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kesadaran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panggilan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terbitlah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perasaan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melakukannya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aktualisasiku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sanggup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Maksudnya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jiwa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Aktualisasi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mengubah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kenyataan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Aktualisasi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penggalian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terlaksana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pengerahan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bio-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psiko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Akibatnya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lahir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agar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sanggup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asalan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setengah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setengah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solidFill>
                  <a:srgbClr val="FF0000"/>
                </a:solidFill>
              </a:rPr>
              <a:t>Jansen   H.   </a:t>
            </a:r>
            <a:r>
              <a:rPr lang="en-US" sz="2700" dirty="0" err="1" smtClean="0">
                <a:solidFill>
                  <a:srgbClr val="FF0000"/>
                </a:solidFill>
              </a:rPr>
              <a:t>Sinamo</a:t>
            </a:r>
            <a:r>
              <a:rPr lang="en-US" sz="2700" dirty="0" smtClean="0">
                <a:solidFill>
                  <a:srgbClr val="FF0000"/>
                </a:solidFill>
              </a:rPr>
              <a:t> (1999)  </a:t>
            </a:r>
            <a:r>
              <a:rPr lang="en-US" sz="2700" dirty="0" err="1" smtClean="0">
                <a:solidFill>
                  <a:srgbClr val="FF0000"/>
                </a:solidFill>
              </a:rPr>
              <a:t>mengembangkan</a:t>
            </a:r>
            <a:r>
              <a:rPr lang="en-US" sz="2700" dirty="0" smtClean="0">
                <a:solidFill>
                  <a:srgbClr val="FF0000"/>
                </a:solidFill>
              </a:rPr>
              <a:t>  8  </a:t>
            </a:r>
            <a:r>
              <a:rPr lang="en-US" sz="2700" dirty="0" err="1" smtClean="0">
                <a:solidFill>
                  <a:srgbClr val="FF0000"/>
                </a:solidFill>
              </a:rPr>
              <a:t>Etos</a:t>
            </a:r>
            <a:r>
              <a:rPr lang="en-US" sz="2700" dirty="0" smtClean="0">
                <a:solidFill>
                  <a:srgbClr val="FF0000"/>
                </a:solidFill>
              </a:rPr>
              <a:t>  </a:t>
            </a:r>
            <a:r>
              <a:rPr lang="en-US" sz="2700" dirty="0" err="1" smtClean="0">
                <a:solidFill>
                  <a:srgbClr val="FF0000"/>
                </a:solidFill>
              </a:rPr>
              <a:t>Kerja</a:t>
            </a:r>
            <a:r>
              <a:rPr lang="en-US" sz="2700" dirty="0" smtClean="0">
                <a:solidFill>
                  <a:srgbClr val="FF0000"/>
                </a:solidFill>
              </a:rPr>
              <a:t>  </a:t>
            </a:r>
            <a:r>
              <a:rPr lang="en-US" sz="2700" dirty="0" err="1" smtClean="0">
                <a:solidFill>
                  <a:srgbClr val="FF0000"/>
                </a:solidFill>
              </a:rPr>
              <a:t>Unggulan</a:t>
            </a:r>
            <a:r>
              <a:rPr lang="en-US" sz="2700" dirty="0" smtClean="0">
                <a:solidFill>
                  <a:srgbClr val="FF0000"/>
                </a:solidFill>
              </a:rPr>
              <a:t> </a:t>
            </a:r>
            <a:r>
              <a:rPr lang="en-US" sz="2700" dirty="0" err="1" smtClean="0">
                <a:solidFill>
                  <a:srgbClr val="FF0000"/>
                </a:solidFill>
              </a:rPr>
              <a:t>sebagai</a:t>
            </a:r>
            <a:r>
              <a:rPr lang="en-US" sz="2700" dirty="0" smtClean="0">
                <a:solidFill>
                  <a:srgbClr val="FF0000"/>
                </a:solidFill>
              </a:rPr>
              <a:t> </a:t>
            </a:r>
            <a:r>
              <a:rPr lang="en-US" sz="2700" dirty="0" err="1" smtClean="0">
                <a:solidFill>
                  <a:srgbClr val="FF0000"/>
                </a:solidFill>
              </a:rPr>
              <a:t>berikut</a:t>
            </a:r>
            <a:r>
              <a:rPr lang="en-US" sz="2700" dirty="0" smtClean="0">
                <a:solidFill>
                  <a:srgbClr val="FF0000"/>
                </a:solidFill>
              </a:rPr>
              <a:t> 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terimakasihku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sanggup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tulus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karunia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Kuasa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bersyukur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berterima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kasih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memelihara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Disamping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mendapat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kesempatan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menjalin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Pemahaman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mendorong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tulus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tanggung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jawabku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sanggup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tuntas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menerima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pemegang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dipercaya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berkompeten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wajib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melaksanakannya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terbukti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akhlak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terpercaya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tanggung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Di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jaminan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sukses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pelaksanaan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menguklir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prestasi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penghargaan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tuntas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Jansen   H.   </a:t>
            </a:r>
            <a:r>
              <a:rPr lang="en-US" sz="2000" dirty="0" err="1" smtClean="0">
                <a:solidFill>
                  <a:srgbClr val="FF0000"/>
                </a:solidFill>
              </a:rPr>
              <a:t>Sinamo</a:t>
            </a:r>
            <a:r>
              <a:rPr lang="en-US" sz="2000" dirty="0" smtClean="0">
                <a:solidFill>
                  <a:srgbClr val="FF0000"/>
                </a:solidFill>
              </a:rPr>
              <a:t> (1999)  </a:t>
            </a:r>
            <a:r>
              <a:rPr lang="en-US" sz="2000" dirty="0" err="1" smtClean="0">
                <a:solidFill>
                  <a:srgbClr val="FF0000"/>
                </a:solidFill>
              </a:rPr>
              <a:t>mengembangkan</a:t>
            </a:r>
            <a:r>
              <a:rPr lang="en-US" sz="2000" dirty="0" smtClean="0">
                <a:solidFill>
                  <a:srgbClr val="FF0000"/>
                </a:solidFill>
              </a:rPr>
              <a:t>  8  </a:t>
            </a:r>
            <a:r>
              <a:rPr lang="en-US" sz="2000" dirty="0" err="1" smtClean="0">
                <a:solidFill>
                  <a:srgbClr val="FF0000"/>
                </a:solidFill>
              </a:rPr>
              <a:t>Etos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Kerja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Unggulan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sebagai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berikut</a:t>
            </a:r>
            <a:r>
              <a:rPr lang="en-US" sz="2000" dirty="0" smtClean="0">
                <a:solidFill>
                  <a:srgbClr val="FF0000"/>
                </a:solidFill>
              </a:rPr>
              <a:t> 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permainan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kesukaanku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sanggup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kreatif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Apapun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unsur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keindahan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keteraturan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harmoni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artistik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halnya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mencapai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penghayatan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dibutuhkan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mengembangkan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Jadi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mengaktualisasikan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potensi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kreatif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mencapai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kepuasan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halnya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ibadah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pengabdianku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sanggup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serius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mewajibkan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beribadah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ritual)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beribadah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yang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diabdikan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lapangan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konkrit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kebajikan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pembangunan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bangsa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kemakmuran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demokrasi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keadilan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mengatasi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kemiskinan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memajukan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agama,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dsb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Jadi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serius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sungguh-sungguh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agar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ibadah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teraktualisasikan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nyata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pengabdian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Jansen   H.   </a:t>
            </a:r>
            <a:r>
              <a:rPr lang="en-US" sz="2000" dirty="0" err="1" smtClean="0">
                <a:solidFill>
                  <a:srgbClr val="FF0000"/>
                </a:solidFill>
              </a:rPr>
              <a:t>Sinamo</a:t>
            </a:r>
            <a:r>
              <a:rPr lang="en-US" sz="2000" dirty="0" smtClean="0">
                <a:solidFill>
                  <a:srgbClr val="FF0000"/>
                </a:solidFill>
              </a:rPr>
              <a:t> (1999)  </a:t>
            </a:r>
            <a:r>
              <a:rPr lang="en-US" sz="2000" dirty="0" err="1" smtClean="0">
                <a:solidFill>
                  <a:srgbClr val="FF0000"/>
                </a:solidFill>
              </a:rPr>
              <a:t>mengembangkan</a:t>
            </a:r>
            <a:r>
              <a:rPr lang="en-US" sz="2000" dirty="0" smtClean="0">
                <a:solidFill>
                  <a:srgbClr val="FF0000"/>
                </a:solidFill>
              </a:rPr>
              <a:t>  8  </a:t>
            </a:r>
            <a:r>
              <a:rPr lang="en-US" sz="2000" dirty="0" err="1" smtClean="0">
                <a:solidFill>
                  <a:srgbClr val="FF0000"/>
                </a:solidFill>
              </a:rPr>
              <a:t>Etos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Kerja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Unggulan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sebagai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berikut</a:t>
            </a:r>
            <a:r>
              <a:rPr lang="en-US" sz="2000" dirty="0" smtClean="0">
                <a:solidFill>
                  <a:srgbClr val="FF0000"/>
                </a:solidFill>
              </a:rPr>
              <a:t> :</a:t>
            </a:r>
            <a:br>
              <a:rPr lang="en-US" sz="2000" dirty="0" smtClean="0">
                <a:solidFill>
                  <a:srgbClr val="FF0000"/>
                </a:solidFill>
              </a:rPr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mulia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pelayananku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sanggup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sempurna</a:t>
            </a:r>
            <a:endParaRPr lang="en-US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moral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kemuliaan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sejati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pelayanan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melayani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mulia.Pekerjaan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wujud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pelayanan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nyata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institusi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lain. Kita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Kita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hewan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dirinya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moral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seharusnya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memikirkan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berbuat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kuncinya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sanggup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sempurna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8.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kehormatan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kewajibanku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sanggup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unggul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kehormatan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lima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dimensi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pemberi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menghormati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memilih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penerima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(2)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kesempatan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berkarya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(3)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rasa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hormat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(4)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pendapatan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imbalan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memandirikan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jadi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tanggungan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lain,   (5) 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pendapatan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menanggung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lain. 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Semuanya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kehormatan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tepat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menjaga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kehormatan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semaksimal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mutu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setinggi–tingginya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unggul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memenangk</a:t>
            </a:r>
            <a:r>
              <a:rPr lang="en-US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persaingan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Jansen   H.   </a:t>
            </a:r>
            <a:r>
              <a:rPr lang="en-US" sz="2200" dirty="0" err="1" smtClean="0">
                <a:solidFill>
                  <a:srgbClr val="FF0000"/>
                </a:solidFill>
              </a:rPr>
              <a:t>Sinamo</a:t>
            </a:r>
            <a:r>
              <a:rPr lang="en-US" sz="2200" dirty="0" smtClean="0">
                <a:solidFill>
                  <a:srgbClr val="FF0000"/>
                </a:solidFill>
              </a:rPr>
              <a:t> (1999)  </a:t>
            </a:r>
            <a:r>
              <a:rPr lang="en-US" sz="2200" dirty="0" err="1" smtClean="0">
                <a:solidFill>
                  <a:srgbClr val="FF0000"/>
                </a:solidFill>
              </a:rPr>
              <a:t>mengembangkan</a:t>
            </a:r>
            <a:r>
              <a:rPr lang="en-US" sz="2200" dirty="0" smtClean="0">
                <a:solidFill>
                  <a:srgbClr val="FF0000"/>
                </a:solidFill>
              </a:rPr>
              <a:t>  8  </a:t>
            </a:r>
            <a:r>
              <a:rPr lang="en-US" sz="2200" dirty="0" err="1" smtClean="0">
                <a:solidFill>
                  <a:srgbClr val="FF0000"/>
                </a:solidFill>
              </a:rPr>
              <a:t>Etos</a:t>
            </a:r>
            <a:r>
              <a:rPr lang="en-US" sz="2200" dirty="0" smtClean="0">
                <a:solidFill>
                  <a:srgbClr val="FF0000"/>
                </a:solidFill>
              </a:rPr>
              <a:t>  </a:t>
            </a:r>
            <a:r>
              <a:rPr lang="en-US" sz="2200" dirty="0" err="1" smtClean="0">
                <a:solidFill>
                  <a:srgbClr val="FF0000"/>
                </a:solidFill>
              </a:rPr>
              <a:t>Kerja</a:t>
            </a:r>
            <a:r>
              <a:rPr lang="en-US" sz="2200" dirty="0" smtClean="0">
                <a:solidFill>
                  <a:srgbClr val="FF0000"/>
                </a:solidFill>
              </a:rPr>
              <a:t>  </a:t>
            </a:r>
            <a:r>
              <a:rPr lang="en-US" sz="2200" dirty="0" err="1" smtClean="0">
                <a:solidFill>
                  <a:srgbClr val="FF0000"/>
                </a:solidFill>
              </a:rPr>
              <a:t>Unggulan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sebagai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berikut</a:t>
            </a:r>
            <a:r>
              <a:rPr lang="en-US" sz="2200" dirty="0" smtClean="0">
                <a:solidFill>
                  <a:srgbClr val="FF0000"/>
                </a:solidFill>
              </a:rPr>
              <a:t> :</a:t>
            </a:r>
            <a:br>
              <a:rPr lang="en-US" sz="2000" dirty="0" smtClean="0">
                <a:solidFill>
                  <a:srgbClr val="FF0000"/>
                </a:solidFill>
              </a:rPr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US" dirty="0" smtClean="0"/>
          </a:p>
          <a:p>
            <a:r>
              <a:rPr lang="en-US" sz="2900" dirty="0" err="1" smtClean="0"/>
              <a:t>Sesuai</a:t>
            </a:r>
            <a:r>
              <a:rPr lang="en-US" sz="2900" dirty="0" smtClean="0"/>
              <a:t>  </a:t>
            </a:r>
            <a:r>
              <a:rPr lang="en-US" sz="2900" dirty="0" err="1" smtClean="0"/>
              <a:t>dengan</a:t>
            </a:r>
            <a:r>
              <a:rPr lang="en-US" sz="2900" dirty="0" smtClean="0"/>
              <a:t>  </a:t>
            </a:r>
            <a:r>
              <a:rPr lang="en-US" sz="2900" dirty="0" err="1" smtClean="0"/>
              <a:t>inti</a:t>
            </a:r>
            <a:r>
              <a:rPr lang="en-US" sz="2900" dirty="0" smtClean="0"/>
              <a:t>  </a:t>
            </a:r>
            <a:r>
              <a:rPr lang="en-US" sz="2900" dirty="0" err="1" smtClean="0"/>
              <a:t>dari</a:t>
            </a:r>
            <a:r>
              <a:rPr lang="en-US" sz="2900" dirty="0" smtClean="0"/>
              <a:t>  </a:t>
            </a:r>
            <a:r>
              <a:rPr lang="en-US" sz="2900" dirty="0" err="1" smtClean="0"/>
              <a:t>jiwa</a:t>
            </a:r>
            <a:r>
              <a:rPr lang="en-US" sz="2900" dirty="0" smtClean="0"/>
              <a:t>  </a:t>
            </a:r>
            <a:r>
              <a:rPr lang="en-US" sz="2900" dirty="0" err="1" smtClean="0"/>
              <a:t>kewirausahaan</a:t>
            </a:r>
            <a:r>
              <a:rPr lang="en-US" sz="2900" dirty="0" smtClean="0"/>
              <a:t>  </a:t>
            </a:r>
            <a:r>
              <a:rPr lang="en-US" sz="2900" dirty="0" err="1" smtClean="0"/>
              <a:t>yaitu</a:t>
            </a:r>
            <a:r>
              <a:rPr lang="en-US" sz="2900" dirty="0" smtClean="0"/>
              <a:t>  </a:t>
            </a:r>
            <a:r>
              <a:rPr lang="en-US" sz="2900" dirty="0" err="1" smtClean="0"/>
              <a:t>kemampuan</a:t>
            </a:r>
            <a:r>
              <a:rPr lang="en-US" sz="2900" dirty="0" smtClean="0"/>
              <a:t>  </a:t>
            </a:r>
            <a:r>
              <a:rPr lang="en-US" sz="2900" dirty="0" err="1" smtClean="0"/>
              <a:t>untuk</a:t>
            </a:r>
            <a:r>
              <a:rPr lang="en-US" sz="2900" dirty="0" smtClean="0"/>
              <a:t>  </a:t>
            </a:r>
            <a:r>
              <a:rPr lang="en-US" sz="2900" dirty="0" err="1" smtClean="0"/>
              <a:t>menciptakan</a:t>
            </a:r>
            <a:r>
              <a:rPr lang="en-US" sz="2900" dirty="0" smtClean="0"/>
              <a:t> </a:t>
            </a:r>
            <a:r>
              <a:rPr lang="en-US" sz="2900" dirty="0" err="1" smtClean="0"/>
              <a:t>seuatu</a:t>
            </a:r>
            <a:r>
              <a:rPr lang="en-US" sz="2900" dirty="0" smtClean="0"/>
              <a:t>  yang  </a:t>
            </a:r>
            <a:r>
              <a:rPr lang="en-US" sz="2900" dirty="0" err="1" smtClean="0"/>
              <a:t>baru</a:t>
            </a:r>
            <a:r>
              <a:rPr lang="en-US" sz="2900" dirty="0" smtClean="0"/>
              <a:t>  </a:t>
            </a:r>
            <a:r>
              <a:rPr lang="en-US" sz="2900" dirty="0" err="1" smtClean="0"/>
              <a:t>dan</a:t>
            </a:r>
            <a:r>
              <a:rPr lang="en-US" sz="2900" dirty="0" smtClean="0"/>
              <a:t>  </a:t>
            </a:r>
            <a:r>
              <a:rPr lang="en-US" sz="2900" dirty="0" err="1" smtClean="0"/>
              <a:t>berbeda</a:t>
            </a:r>
            <a:r>
              <a:rPr lang="en-US" sz="2900" dirty="0" smtClean="0"/>
              <a:t>  (create  new  and  different)  </a:t>
            </a:r>
            <a:r>
              <a:rPr lang="en-US" sz="2900" dirty="0" err="1" smtClean="0"/>
              <a:t>melaui</a:t>
            </a:r>
            <a:r>
              <a:rPr lang="en-US" sz="2900" dirty="0" smtClean="0"/>
              <a:t>  </a:t>
            </a:r>
            <a:r>
              <a:rPr lang="en-US" sz="2900" dirty="0" err="1" smtClean="0"/>
              <a:t>berpikir</a:t>
            </a:r>
            <a:r>
              <a:rPr lang="en-US" sz="2900" dirty="0" smtClean="0"/>
              <a:t>    </a:t>
            </a:r>
            <a:r>
              <a:rPr lang="en-US" sz="2900" dirty="0" err="1" smtClean="0"/>
              <a:t>kreatif</a:t>
            </a:r>
            <a:r>
              <a:rPr lang="en-US" sz="2900" dirty="0" smtClean="0"/>
              <a:t>  </a:t>
            </a:r>
            <a:r>
              <a:rPr lang="en-US" sz="2900" dirty="0" err="1" smtClean="0"/>
              <a:t>dan</a:t>
            </a:r>
            <a:r>
              <a:rPr lang="en-US" sz="2900" dirty="0" smtClean="0"/>
              <a:t> </a:t>
            </a:r>
            <a:r>
              <a:rPr lang="en-US" sz="2900" dirty="0" err="1" smtClean="0"/>
              <a:t>bertindak</a:t>
            </a:r>
            <a:r>
              <a:rPr lang="en-US" sz="2900" dirty="0" smtClean="0"/>
              <a:t> </a:t>
            </a:r>
            <a:r>
              <a:rPr lang="en-US" sz="2900" dirty="0" err="1" smtClean="0"/>
              <a:t>inovatif</a:t>
            </a:r>
            <a:r>
              <a:rPr lang="en-US" sz="2900" dirty="0" smtClean="0"/>
              <a:t> </a:t>
            </a:r>
            <a:r>
              <a:rPr lang="en-US" sz="2900" dirty="0" err="1" smtClean="0"/>
              <a:t>untuk</a:t>
            </a:r>
            <a:r>
              <a:rPr lang="en-US" sz="2900" dirty="0" smtClean="0"/>
              <a:t> </a:t>
            </a:r>
            <a:r>
              <a:rPr lang="en-US" sz="2900" dirty="0" err="1" smtClean="0"/>
              <a:t>menciptakan</a:t>
            </a:r>
            <a:r>
              <a:rPr lang="en-US" sz="2900" dirty="0" smtClean="0"/>
              <a:t>  </a:t>
            </a:r>
            <a:r>
              <a:rPr lang="en-US" sz="2900" dirty="0" err="1" smtClean="0"/>
              <a:t>peluang</a:t>
            </a:r>
            <a:r>
              <a:rPr lang="en-US" sz="2900" dirty="0" smtClean="0"/>
              <a:t> </a:t>
            </a:r>
            <a:r>
              <a:rPr lang="en-US" sz="2900" dirty="0" err="1" smtClean="0"/>
              <a:t>dalam</a:t>
            </a:r>
            <a:r>
              <a:rPr lang="en-US" sz="2900" dirty="0" smtClean="0"/>
              <a:t> </a:t>
            </a:r>
            <a:r>
              <a:rPr lang="en-US" sz="2900" dirty="0" err="1" smtClean="0"/>
              <a:t>menghadapi</a:t>
            </a:r>
            <a:r>
              <a:rPr lang="en-US" sz="2900" dirty="0" smtClean="0"/>
              <a:t>  </a:t>
            </a:r>
            <a:r>
              <a:rPr lang="en-US" sz="2900" dirty="0" err="1" smtClean="0"/>
              <a:t>tantangan</a:t>
            </a:r>
            <a:r>
              <a:rPr lang="en-US" sz="2900" dirty="0" smtClean="0"/>
              <a:t>  </a:t>
            </a:r>
            <a:r>
              <a:rPr lang="en-US" sz="2900" dirty="0" err="1" smtClean="0"/>
              <a:t>hidup</a:t>
            </a:r>
            <a:r>
              <a:rPr lang="en-US" sz="2900" dirty="0" smtClean="0"/>
              <a:t>,  </a:t>
            </a:r>
            <a:r>
              <a:rPr lang="en-US" sz="2900" dirty="0" err="1" smtClean="0"/>
              <a:t>maka</a:t>
            </a:r>
            <a:r>
              <a:rPr lang="en-US" sz="2900" dirty="0" smtClean="0"/>
              <a:t> </a:t>
            </a:r>
            <a:r>
              <a:rPr lang="en-US" sz="2900" dirty="0" err="1" smtClean="0"/>
              <a:t>seorang</a:t>
            </a:r>
            <a:r>
              <a:rPr lang="en-US" sz="2900" dirty="0" smtClean="0"/>
              <a:t> </a:t>
            </a:r>
            <a:r>
              <a:rPr lang="en-US" sz="2900" dirty="0" err="1" smtClean="0"/>
              <a:t>wirausaha</a:t>
            </a:r>
            <a:r>
              <a:rPr lang="en-US" sz="2900" dirty="0" smtClean="0"/>
              <a:t> </a:t>
            </a:r>
            <a:r>
              <a:rPr lang="en-US" sz="2900" dirty="0" err="1" smtClean="0"/>
              <a:t>harus</a:t>
            </a:r>
            <a:r>
              <a:rPr lang="en-US" sz="2900" dirty="0" smtClean="0"/>
              <a:t> </a:t>
            </a:r>
            <a:r>
              <a:rPr lang="en-US" sz="2900" dirty="0" err="1" smtClean="0"/>
              <a:t>mempunyai</a:t>
            </a:r>
            <a:r>
              <a:rPr lang="en-US" sz="2900" dirty="0" smtClean="0"/>
              <a:t> </a:t>
            </a:r>
            <a:r>
              <a:rPr lang="en-US" sz="2900" dirty="0" err="1" smtClean="0"/>
              <a:t>kemampuan</a:t>
            </a:r>
            <a:r>
              <a:rPr lang="en-US" sz="2900" dirty="0" smtClean="0"/>
              <a:t> </a:t>
            </a:r>
            <a:r>
              <a:rPr lang="en-US" sz="2900" dirty="0" err="1" smtClean="0"/>
              <a:t>kreatif</a:t>
            </a:r>
            <a:r>
              <a:rPr lang="en-US" sz="2900" dirty="0" smtClean="0"/>
              <a:t> </a:t>
            </a:r>
            <a:r>
              <a:rPr lang="en-US" sz="2900" dirty="0" err="1" smtClean="0"/>
              <a:t>didalam</a:t>
            </a:r>
            <a:r>
              <a:rPr lang="en-US" sz="2900" dirty="0" smtClean="0"/>
              <a:t> </a:t>
            </a:r>
            <a:r>
              <a:rPr lang="en-US" sz="2900" dirty="0" err="1" smtClean="0"/>
              <a:t>mengembangkan</a:t>
            </a:r>
            <a:r>
              <a:rPr lang="en-US" sz="2900" dirty="0" smtClean="0"/>
              <a:t>  </a:t>
            </a:r>
            <a:r>
              <a:rPr lang="en-US" sz="2900" dirty="0" err="1" smtClean="0"/>
              <a:t>ide</a:t>
            </a:r>
            <a:r>
              <a:rPr lang="en-US" sz="2900" dirty="0" smtClean="0"/>
              <a:t> </a:t>
            </a:r>
            <a:r>
              <a:rPr lang="en-US" sz="2900" dirty="0" err="1" smtClean="0"/>
              <a:t>dan</a:t>
            </a:r>
            <a:r>
              <a:rPr lang="en-US" sz="2900" dirty="0" smtClean="0"/>
              <a:t> </a:t>
            </a:r>
            <a:r>
              <a:rPr lang="en-US" sz="2900" dirty="0" err="1" smtClean="0"/>
              <a:t>pikirannya</a:t>
            </a:r>
            <a:r>
              <a:rPr lang="en-US" sz="2900" dirty="0" smtClean="0"/>
              <a:t> </a:t>
            </a:r>
            <a:r>
              <a:rPr lang="en-US" sz="2900" dirty="0" err="1" smtClean="0"/>
              <a:t>terutama</a:t>
            </a:r>
            <a:r>
              <a:rPr lang="en-US" sz="2900" dirty="0" smtClean="0"/>
              <a:t> </a:t>
            </a:r>
            <a:r>
              <a:rPr lang="en-US" sz="2900" dirty="0" err="1" smtClean="0"/>
              <a:t>didalam</a:t>
            </a:r>
            <a:r>
              <a:rPr lang="en-US" sz="2900" dirty="0" smtClean="0"/>
              <a:t> </a:t>
            </a:r>
            <a:r>
              <a:rPr lang="en-US" sz="2900" dirty="0" err="1" smtClean="0"/>
              <a:t>menciptakan</a:t>
            </a:r>
            <a:r>
              <a:rPr lang="en-US" sz="2900" dirty="0" smtClean="0"/>
              <a:t>  </a:t>
            </a:r>
            <a:r>
              <a:rPr lang="en-US" sz="2900" dirty="0" err="1" smtClean="0"/>
              <a:t>peluang</a:t>
            </a:r>
            <a:r>
              <a:rPr lang="en-US" sz="2900" dirty="0" smtClean="0"/>
              <a:t>  </a:t>
            </a:r>
            <a:r>
              <a:rPr lang="en-US" sz="2900" dirty="0" err="1" smtClean="0"/>
              <a:t>usaha</a:t>
            </a:r>
            <a:r>
              <a:rPr lang="en-US" sz="2900" dirty="0" smtClean="0"/>
              <a:t>  </a:t>
            </a:r>
            <a:r>
              <a:rPr lang="en-US" sz="2900" dirty="0" err="1" smtClean="0"/>
              <a:t>didalam</a:t>
            </a:r>
            <a:r>
              <a:rPr lang="en-US" sz="2900" dirty="0" smtClean="0"/>
              <a:t>  </a:t>
            </a:r>
            <a:r>
              <a:rPr lang="en-US" sz="2900" dirty="0" err="1" smtClean="0"/>
              <a:t>dirinya</a:t>
            </a:r>
            <a:r>
              <a:rPr lang="en-US" sz="2900" dirty="0" smtClean="0"/>
              <a:t>,  </a:t>
            </a:r>
            <a:r>
              <a:rPr lang="en-US" sz="2900" dirty="0" err="1" smtClean="0"/>
              <a:t>dia</a:t>
            </a:r>
            <a:r>
              <a:rPr lang="en-US" sz="2900" dirty="0" smtClean="0"/>
              <a:t>  </a:t>
            </a:r>
            <a:r>
              <a:rPr lang="en-US" sz="2900" dirty="0" err="1" smtClean="0"/>
              <a:t>dapat</a:t>
            </a:r>
            <a:r>
              <a:rPr lang="en-US" sz="2900" dirty="0" smtClean="0"/>
              <a:t> </a:t>
            </a:r>
            <a:r>
              <a:rPr lang="en-US" sz="2900" dirty="0" err="1" smtClean="0"/>
              <a:t>mandiri</a:t>
            </a:r>
            <a:r>
              <a:rPr lang="en-US" sz="2900" dirty="0" smtClean="0"/>
              <a:t>  </a:t>
            </a:r>
            <a:r>
              <a:rPr lang="en-US" sz="2900" dirty="0" err="1" smtClean="0"/>
              <a:t>menjalankan</a:t>
            </a:r>
            <a:r>
              <a:rPr lang="en-US" sz="2900" dirty="0" smtClean="0"/>
              <a:t>  </a:t>
            </a:r>
            <a:r>
              <a:rPr lang="en-US" sz="2900" dirty="0" err="1" smtClean="0"/>
              <a:t>usaha</a:t>
            </a:r>
            <a:r>
              <a:rPr lang="en-US" sz="2900" dirty="0" smtClean="0"/>
              <a:t> yang </a:t>
            </a:r>
            <a:r>
              <a:rPr lang="en-US" sz="2900" dirty="0" err="1" smtClean="0"/>
              <a:t>digelutinya</a:t>
            </a:r>
            <a:r>
              <a:rPr lang="en-US" sz="2900" dirty="0" smtClean="0"/>
              <a:t> </a:t>
            </a:r>
            <a:r>
              <a:rPr lang="en-US" sz="2900" dirty="0" err="1" smtClean="0"/>
              <a:t>tanpa</a:t>
            </a:r>
            <a:r>
              <a:rPr lang="en-US" sz="2900" dirty="0" smtClean="0"/>
              <a:t> </a:t>
            </a:r>
            <a:r>
              <a:rPr lang="en-US" sz="2900" dirty="0" err="1" smtClean="0"/>
              <a:t>harus</a:t>
            </a:r>
            <a:r>
              <a:rPr lang="en-US" sz="2900" dirty="0" smtClean="0"/>
              <a:t> </a:t>
            </a:r>
            <a:r>
              <a:rPr lang="en-US" sz="2900" dirty="0" err="1" smtClean="0"/>
              <a:t>bergantung</a:t>
            </a:r>
            <a:r>
              <a:rPr lang="en-US" sz="2900" dirty="0" smtClean="0"/>
              <a:t> </a:t>
            </a:r>
            <a:r>
              <a:rPr lang="en-US" sz="2900" dirty="0" err="1" smtClean="0"/>
              <a:t>pada</a:t>
            </a:r>
            <a:r>
              <a:rPr lang="en-US" sz="2900" dirty="0" smtClean="0"/>
              <a:t> </a:t>
            </a:r>
            <a:r>
              <a:rPr lang="en-US" sz="2900" dirty="0" err="1" smtClean="0"/>
              <a:t>orang</a:t>
            </a:r>
            <a:r>
              <a:rPr lang="en-US" sz="2900" dirty="0" smtClean="0"/>
              <a:t> lain,</a:t>
            </a:r>
            <a:endParaRPr lang="en-US" sz="2900" dirty="0" smtClean="0"/>
          </a:p>
          <a:p>
            <a:endParaRPr lang="en-US" sz="29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B050"/>
                </a:solidFill>
              </a:rPr>
              <a:t>3. </a:t>
            </a:r>
            <a:r>
              <a:rPr lang="en-US" sz="4400" dirty="0" err="1" smtClean="0">
                <a:solidFill>
                  <a:srgbClr val="00B050"/>
                </a:solidFill>
              </a:rPr>
              <a:t>Mandiri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atau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Tidak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Ketergantungan</a:t>
            </a:r>
            <a:br>
              <a:rPr lang="en-US" sz="4400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 smtClean="0"/>
              <a:t>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wirausaha</a:t>
            </a:r>
            <a:r>
              <a:rPr lang="en-US" sz="2800" dirty="0" smtClean="0"/>
              <a:t>  </a:t>
            </a:r>
            <a:r>
              <a:rPr lang="en-US" sz="2800" dirty="0" err="1" smtClean="0"/>
              <a:t>harus</a:t>
            </a:r>
            <a:r>
              <a:rPr lang="en-US" sz="2800" dirty="0" smtClean="0"/>
              <a:t>  </a:t>
            </a:r>
            <a:r>
              <a:rPr lang="en-US" sz="2800" dirty="0" err="1" smtClean="0"/>
              <a:t>dituntut</a:t>
            </a:r>
            <a:r>
              <a:rPr lang="en-US" sz="2800" dirty="0" smtClean="0"/>
              <a:t>  </a:t>
            </a:r>
            <a:r>
              <a:rPr lang="en-US" sz="2800" dirty="0" err="1" smtClean="0"/>
              <a:t>untuk</a:t>
            </a:r>
            <a:r>
              <a:rPr lang="en-US" sz="2800" dirty="0" smtClean="0"/>
              <a:t> 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 </a:t>
            </a:r>
            <a:r>
              <a:rPr lang="en-US" sz="2800" dirty="0" err="1" smtClean="0"/>
              <a:t>menciptakan</a:t>
            </a:r>
            <a:r>
              <a:rPr lang="en-US" sz="2800" dirty="0" smtClean="0"/>
              <a:t>  </a:t>
            </a:r>
            <a:r>
              <a:rPr lang="en-US" sz="2800" dirty="0" err="1" smtClean="0"/>
              <a:t>hal</a:t>
            </a:r>
            <a:r>
              <a:rPr lang="en-US" sz="2800" dirty="0" smtClean="0"/>
              <a:t>  yang 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jalan</a:t>
            </a:r>
            <a:r>
              <a:rPr lang="en-US" sz="2800" dirty="0" smtClean="0"/>
              <a:t> </a:t>
            </a:r>
            <a:r>
              <a:rPr lang="en-US" sz="2800" dirty="0" err="1" smtClean="0"/>
              <a:t>mengkombinasikan</a:t>
            </a:r>
            <a:r>
              <a:rPr lang="en-US" sz="2800" dirty="0" smtClean="0"/>
              <a:t> 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-</a:t>
            </a:r>
            <a:r>
              <a:rPr lang="en-US" sz="2800" dirty="0" err="1" smtClean="0"/>
              <a:t>sumber</a:t>
            </a:r>
            <a:r>
              <a:rPr lang="en-US" sz="2800" dirty="0" smtClean="0"/>
              <a:t> yang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disekitarnya</a:t>
            </a:r>
            <a:r>
              <a:rPr lang="en-US" sz="2800" dirty="0" smtClean="0"/>
              <a:t>, </a:t>
            </a: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,  </a:t>
            </a:r>
            <a:r>
              <a:rPr lang="en-US" sz="2800" dirty="0" err="1" smtClean="0"/>
              <a:t>menemukan</a:t>
            </a:r>
            <a:r>
              <a:rPr lang="en-US" sz="2800" dirty="0" smtClean="0"/>
              <a:t> 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 </a:t>
            </a:r>
            <a:r>
              <a:rPr lang="en-US" sz="2800" dirty="0" err="1" smtClean="0"/>
              <a:t>baru</a:t>
            </a:r>
            <a:r>
              <a:rPr lang="en-US" sz="2800" dirty="0" smtClean="0"/>
              <a:t>,  </a:t>
            </a:r>
            <a:r>
              <a:rPr lang="en-US" sz="2800" dirty="0" err="1" smtClean="0"/>
              <a:t>menemukan</a:t>
            </a:r>
            <a:r>
              <a:rPr lang="en-US" sz="2800" dirty="0" smtClean="0"/>
              <a:t> 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 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jasa</a:t>
            </a:r>
            <a:r>
              <a:rPr lang="en-US" sz="2800" dirty="0" smtClean="0"/>
              <a:t> yang </a:t>
            </a:r>
            <a:r>
              <a:rPr lang="en-US" sz="2800" dirty="0" err="1" smtClean="0"/>
              <a:t>baru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efisien</a:t>
            </a:r>
            <a:r>
              <a:rPr lang="en-US" sz="2800" dirty="0" smtClean="0"/>
              <a:t>, </a:t>
            </a:r>
            <a:r>
              <a:rPr lang="en-US" sz="2800" dirty="0" err="1" smtClean="0"/>
              <a:t>memperbaiki</a:t>
            </a:r>
            <a:r>
              <a:rPr lang="en-US" sz="2800" dirty="0" smtClean="0"/>
              <a:t> 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jasa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menemukan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kepuasan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konsumen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3400" dirty="0" smtClean="0"/>
              <a:t>Richard </a:t>
            </a:r>
            <a:r>
              <a:rPr lang="en-US" sz="3400" dirty="0" err="1" smtClean="0"/>
              <a:t>Cantillon</a:t>
            </a:r>
            <a:r>
              <a:rPr lang="en-US" sz="3400" dirty="0" smtClean="0"/>
              <a:t>, </a:t>
            </a:r>
            <a:r>
              <a:rPr lang="en-US" sz="3400" dirty="0" err="1" smtClean="0"/>
              <a:t>orang</a:t>
            </a:r>
            <a:r>
              <a:rPr lang="en-US" sz="3400" dirty="0" smtClean="0"/>
              <a:t> </a:t>
            </a:r>
            <a:r>
              <a:rPr lang="en-US" sz="3400" dirty="0" err="1" smtClean="0"/>
              <a:t>pertama</a:t>
            </a:r>
            <a:r>
              <a:rPr lang="en-US" sz="3400" dirty="0" smtClean="0"/>
              <a:t> yang </a:t>
            </a:r>
            <a:r>
              <a:rPr lang="en-US" sz="3400" dirty="0" err="1" smtClean="0"/>
              <a:t>menggunakan</a:t>
            </a:r>
            <a:r>
              <a:rPr lang="en-US" sz="3400" dirty="0" smtClean="0"/>
              <a:t> </a:t>
            </a:r>
            <a:r>
              <a:rPr lang="en-US" sz="3400" dirty="0" err="1" smtClean="0"/>
              <a:t>istilah</a:t>
            </a:r>
            <a:r>
              <a:rPr lang="en-US" sz="3400" dirty="0" smtClean="0"/>
              <a:t> entrepreneur </a:t>
            </a:r>
            <a:r>
              <a:rPr lang="en-US" sz="3400" dirty="0" err="1" smtClean="0"/>
              <a:t>di</a:t>
            </a:r>
            <a:r>
              <a:rPr lang="en-US" sz="3400" dirty="0" smtClean="0"/>
              <a:t> </a:t>
            </a:r>
            <a:r>
              <a:rPr lang="en-US" sz="3400" dirty="0" err="1" smtClean="0"/>
              <a:t>awal</a:t>
            </a:r>
            <a:r>
              <a:rPr lang="en-US" sz="3400" dirty="0" smtClean="0"/>
              <a:t> </a:t>
            </a:r>
            <a:r>
              <a:rPr lang="en-US" sz="3400" dirty="0" err="1" smtClean="0"/>
              <a:t>abad</a:t>
            </a:r>
            <a:r>
              <a:rPr lang="en-US" sz="3400" dirty="0" smtClean="0"/>
              <a:t> ke-18, </a:t>
            </a:r>
            <a:r>
              <a:rPr lang="en-US" sz="3400" dirty="0" err="1" smtClean="0"/>
              <a:t>mengatakan</a:t>
            </a:r>
            <a:r>
              <a:rPr lang="en-US" sz="3400" dirty="0" smtClean="0"/>
              <a:t> </a:t>
            </a:r>
            <a:r>
              <a:rPr lang="en-US" sz="3400" dirty="0" err="1" smtClean="0"/>
              <a:t>bahwa</a:t>
            </a:r>
            <a:r>
              <a:rPr lang="en-US" sz="3400" dirty="0" smtClean="0"/>
              <a:t> </a:t>
            </a:r>
            <a:r>
              <a:rPr lang="en-US" sz="3400" dirty="0" err="1" smtClean="0"/>
              <a:t>wirausaha</a:t>
            </a:r>
            <a:r>
              <a:rPr lang="en-US" sz="3400" dirty="0" smtClean="0"/>
              <a:t> </a:t>
            </a:r>
            <a:r>
              <a:rPr lang="en-US" sz="3400" dirty="0" err="1" smtClean="0"/>
              <a:t>adalah</a:t>
            </a:r>
            <a:r>
              <a:rPr lang="en-US" sz="3400" dirty="0" smtClean="0"/>
              <a:t> </a:t>
            </a:r>
            <a:r>
              <a:rPr lang="en-US" sz="3400" dirty="0" err="1" smtClean="0"/>
              <a:t>seseorang</a:t>
            </a:r>
            <a:r>
              <a:rPr lang="en-US" sz="3400" dirty="0" smtClean="0"/>
              <a:t> yang </a:t>
            </a:r>
            <a:r>
              <a:rPr lang="en-US" sz="3400" dirty="0" err="1" smtClean="0"/>
              <a:t>menanggung</a:t>
            </a:r>
            <a:r>
              <a:rPr lang="en-US" sz="3400" dirty="0" smtClean="0"/>
              <a:t>  </a:t>
            </a:r>
            <a:r>
              <a:rPr lang="en-US" sz="3400" dirty="0" err="1" smtClean="0"/>
              <a:t>risiko</a:t>
            </a:r>
            <a:r>
              <a:rPr lang="en-US" sz="3400" dirty="0" smtClean="0"/>
              <a:t>.</a:t>
            </a: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   </a:t>
            </a:r>
            <a:r>
              <a:rPr lang="en-US" sz="3400" dirty="0" err="1" smtClean="0"/>
              <a:t>Wirausaha</a:t>
            </a:r>
            <a:r>
              <a:rPr lang="en-US" sz="3400" dirty="0" smtClean="0"/>
              <a:t> </a:t>
            </a:r>
            <a:r>
              <a:rPr lang="en-US" sz="3400" dirty="0" err="1" smtClean="0"/>
              <a:t>dalam</a:t>
            </a:r>
            <a:r>
              <a:rPr lang="en-US" sz="3400" dirty="0" smtClean="0"/>
              <a:t> </a:t>
            </a:r>
            <a:r>
              <a:rPr lang="en-US" sz="3400" dirty="0" err="1" smtClean="0"/>
              <a:t>mengambil</a:t>
            </a:r>
            <a:r>
              <a:rPr lang="en-US" sz="3400" dirty="0" smtClean="0"/>
              <a:t> </a:t>
            </a:r>
            <a:r>
              <a:rPr lang="en-US" sz="3400" dirty="0" err="1" smtClean="0"/>
              <a:t>tindakan</a:t>
            </a:r>
            <a:r>
              <a:rPr lang="en-US" sz="3400" dirty="0" smtClean="0"/>
              <a:t> </a:t>
            </a:r>
            <a:r>
              <a:rPr lang="en-US" sz="3400" dirty="0" err="1" smtClean="0"/>
              <a:t>hendaknya</a:t>
            </a:r>
            <a:r>
              <a:rPr lang="en-US" sz="3400" dirty="0" smtClean="0"/>
              <a:t> </a:t>
            </a:r>
            <a:r>
              <a:rPr lang="en-US" sz="3400" dirty="0" err="1" smtClean="0"/>
              <a:t>tidak</a:t>
            </a:r>
            <a:r>
              <a:rPr lang="en-US" sz="3400" dirty="0" smtClean="0"/>
              <a:t> </a:t>
            </a:r>
            <a:r>
              <a:rPr lang="en-US" sz="3400" dirty="0" err="1" smtClean="0"/>
              <a:t>didasari</a:t>
            </a:r>
            <a:r>
              <a:rPr lang="en-US" sz="3400" dirty="0" smtClean="0"/>
              <a:t> </a:t>
            </a:r>
            <a:r>
              <a:rPr lang="en-US" sz="3400" dirty="0" err="1" smtClean="0"/>
              <a:t>oleh</a:t>
            </a:r>
            <a:r>
              <a:rPr lang="en-US" sz="3400" dirty="0" smtClean="0"/>
              <a:t> </a:t>
            </a:r>
            <a:r>
              <a:rPr lang="en-US" sz="3400" dirty="0" err="1" smtClean="0"/>
              <a:t>spekulasi</a:t>
            </a:r>
            <a:r>
              <a:rPr lang="en-US" sz="3400" dirty="0" smtClean="0"/>
              <a:t>, </a:t>
            </a:r>
            <a:r>
              <a:rPr lang="en-US" sz="3400" dirty="0" err="1" smtClean="0"/>
              <a:t>melainkan</a:t>
            </a:r>
            <a:r>
              <a:rPr lang="en-US" sz="3400" dirty="0" smtClean="0"/>
              <a:t> </a:t>
            </a:r>
            <a:r>
              <a:rPr lang="en-US" sz="3400" dirty="0" err="1" smtClean="0"/>
              <a:t>perhitungan</a:t>
            </a:r>
            <a:r>
              <a:rPr lang="en-US" sz="3400" dirty="0" smtClean="0"/>
              <a:t> yang  </a:t>
            </a:r>
            <a:r>
              <a:rPr lang="en-US" sz="3400" dirty="0" err="1" smtClean="0"/>
              <a:t>matang</a:t>
            </a:r>
            <a:r>
              <a:rPr lang="en-US" sz="3400" dirty="0" smtClean="0"/>
              <a:t>.  </a:t>
            </a:r>
            <a:r>
              <a:rPr lang="en-US" sz="3400" dirty="0" err="1" smtClean="0"/>
              <a:t>Ia</a:t>
            </a:r>
            <a:r>
              <a:rPr lang="en-US" sz="3400" dirty="0" smtClean="0"/>
              <a:t>  </a:t>
            </a:r>
            <a:r>
              <a:rPr lang="en-US" sz="3400" dirty="0" err="1" smtClean="0"/>
              <a:t>berani</a:t>
            </a:r>
            <a:r>
              <a:rPr lang="en-US" sz="3400" dirty="0" smtClean="0"/>
              <a:t>  </a:t>
            </a:r>
            <a:r>
              <a:rPr lang="en-US" sz="3400" dirty="0" err="1" smtClean="0"/>
              <a:t>mengambil</a:t>
            </a:r>
            <a:r>
              <a:rPr lang="en-US" sz="3400" dirty="0" smtClean="0"/>
              <a:t>  </a:t>
            </a:r>
            <a:r>
              <a:rPr lang="en-US" sz="3400" dirty="0" err="1" smtClean="0"/>
              <a:t>risiko</a:t>
            </a:r>
            <a:r>
              <a:rPr lang="en-US" sz="3400" dirty="0" smtClean="0"/>
              <a:t>  </a:t>
            </a:r>
            <a:r>
              <a:rPr lang="en-US" sz="3400" dirty="0" err="1" smtClean="0"/>
              <a:t>terhadap</a:t>
            </a:r>
            <a:r>
              <a:rPr lang="en-US" sz="3400" dirty="0" smtClean="0"/>
              <a:t>  </a:t>
            </a:r>
            <a:r>
              <a:rPr lang="en-US" sz="3400" dirty="0" err="1" smtClean="0"/>
              <a:t>pekerjaannya</a:t>
            </a:r>
            <a:r>
              <a:rPr lang="en-US" sz="3400" dirty="0" smtClean="0"/>
              <a:t>  </a:t>
            </a:r>
            <a:r>
              <a:rPr lang="en-US" sz="3400" dirty="0" err="1" smtClean="0"/>
              <a:t>karena</a:t>
            </a:r>
            <a:r>
              <a:rPr lang="en-US" sz="3400" dirty="0" smtClean="0"/>
              <a:t>  </a:t>
            </a:r>
            <a:r>
              <a:rPr lang="en-US" sz="3400" dirty="0" err="1" smtClean="0"/>
              <a:t>sudah</a:t>
            </a:r>
            <a:r>
              <a:rPr lang="en-US" sz="3400" dirty="0" smtClean="0"/>
              <a:t> </a:t>
            </a:r>
            <a:r>
              <a:rPr lang="en-US" sz="3400" dirty="0" err="1" smtClean="0"/>
              <a:t>diperhitungkan</a:t>
            </a:r>
            <a:r>
              <a:rPr lang="en-US" sz="3400" dirty="0" smtClean="0"/>
              <a:t>.  </a:t>
            </a: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    </a:t>
            </a:r>
            <a:r>
              <a:rPr lang="en-US" sz="3400" dirty="0" err="1" smtClean="0"/>
              <a:t>Oleh</a:t>
            </a:r>
            <a:r>
              <a:rPr lang="en-US" sz="3400" dirty="0" smtClean="0"/>
              <a:t>  </a:t>
            </a:r>
            <a:r>
              <a:rPr lang="en-US" sz="3400" dirty="0" err="1" smtClean="0"/>
              <a:t>sebab</a:t>
            </a:r>
            <a:r>
              <a:rPr lang="en-US" sz="3400" dirty="0" smtClean="0"/>
              <a:t> </a:t>
            </a:r>
            <a:r>
              <a:rPr lang="en-US" sz="3400" dirty="0" err="1" smtClean="0"/>
              <a:t>itu</a:t>
            </a:r>
            <a:r>
              <a:rPr lang="en-US" sz="3400" dirty="0" smtClean="0"/>
              <a:t>, </a:t>
            </a:r>
            <a:r>
              <a:rPr lang="en-US" sz="3400" dirty="0" err="1" smtClean="0"/>
              <a:t>wirausaha</a:t>
            </a:r>
            <a:r>
              <a:rPr lang="en-US" sz="3400" dirty="0" smtClean="0"/>
              <a:t>  </a:t>
            </a:r>
            <a:r>
              <a:rPr lang="en-US" sz="3400" dirty="0" err="1" smtClean="0"/>
              <a:t>selalu</a:t>
            </a:r>
            <a:r>
              <a:rPr lang="en-US" sz="3400" dirty="0" smtClean="0"/>
              <a:t> </a:t>
            </a:r>
            <a:r>
              <a:rPr lang="en-US" sz="3400" dirty="0" err="1" smtClean="0"/>
              <a:t>berani</a:t>
            </a:r>
            <a:r>
              <a:rPr lang="en-US" sz="3400" dirty="0" smtClean="0"/>
              <a:t> </a:t>
            </a:r>
            <a:r>
              <a:rPr lang="en-US" sz="3400" dirty="0" err="1" smtClean="0"/>
              <a:t>mengambil</a:t>
            </a:r>
            <a:r>
              <a:rPr lang="en-US" sz="3400" dirty="0" smtClean="0"/>
              <a:t>  </a:t>
            </a:r>
            <a:r>
              <a:rPr lang="en-US" sz="3400" dirty="0" err="1" smtClean="0"/>
              <a:t>risiko</a:t>
            </a:r>
            <a:r>
              <a:rPr lang="en-US" sz="3400" dirty="0" smtClean="0"/>
              <a:t>  yang  </a:t>
            </a:r>
            <a:r>
              <a:rPr lang="en-US" sz="3400" dirty="0" err="1" smtClean="0"/>
              <a:t>moderat</a:t>
            </a:r>
            <a:r>
              <a:rPr lang="en-US" sz="3400" dirty="0" smtClean="0"/>
              <a:t>, </a:t>
            </a:r>
            <a:r>
              <a:rPr lang="en-US" sz="3400" dirty="0" err="1" smtClean="0"/>
              <a:t>artinya</a:t>
            </a:r>
            <a:r>
              <a:rPr lang="en-US" sz="3400" dirty="0" smtClean="0"/>
              <a:t>   </a:t>
            </a:r>
            <a:r>
              <a:rPr lang="en-US" sz="3400" dirty="0" err="1" smtClean="0"/>
              <a:t>risiko</a:t>
            </a:r>
            <a:r>
              <a:rPr lang="en-US" sz="3400" dirty="0" smtClean="0"/>
              <a:t>   yang   </a:t>
            </a:r>
            <a:r>
              <a:rPr lang="en-US" sz="3400" dirty="0" err="1" smtClean="0"/>
              <a:t>diambil</a:t>
            </a:r>
            <a:r>
              <a:rPr lang="en-US" sz="3400" dirty="0" smtClean="0"/>
              <a:t>   </a:t>
            </a:r>
            <a:r>
              <a:rPr lang="en-US" sz="3400" dirty="0" err="1" smtClean="0"/>
              <a:t>tidak</a:t>
            </a:r>
            <a:r>
              <a:rPr lang="en-US" sz="3400" dirty="0" smtClean="0"/>
              <a:t>   </a:t>
            </a:r>
            <a:r>
              <a:rPr lang="en-US" sz="3400" dirty="0" err="1" smtClean="0"/>
              <a:t>terlalu</a:t>
            </a:r>
            <a:r>
              <a:rPr lang="en-US" sz="3400" dirty="0" smtClean="0"/>
              <a:t>   </a:t>
            </a:r>
            <a:r>
              <a:rPr lang="en-US" sz="3400" dirty="0" err="1" smtClean="0"/>
              <a:t>tinggi</a:t>
            </a:r>
            <a:r>
              <a:rPr lang="en-US" sz="3400" dirty="0" smtClean="0"/>
              <a:t>   </a:t>
            </a:r>
            <a:r>
              <a:rPr lang="en-US" sz="3400" dirty="0" err="1" smtClean="0"/>
              <a:t>dan</a:t>
            </a:r>
            <a:r>
              <a:rPr lang="en-US" sz="3400" dirty="0" smtClean="0"/>
              <a:t>  </a:t>
            </a:r>
            <a:r>
              <a:rPr lang="en-US" sz="3400" dirty="0" err="1" smtClean="0"/>
              <a:t>tidak</a:t>
            </a:r>
            <a:r>
              <a:rPr lang="en-US" sz="3400" dirty="0" smtClean="0"/>
              <a:t>  </a:t>
            </a:r>
            <a:r>
              <a:rPr lang="en-US" sz="3400" dirty="0" err="1" smtClean="0"/>
              <a:t>terlalu</a:t>
            </a:r>
            <a:r>
              <a:rPr lang="en-US" sz="3400" dirty="0" smtClean="0"/>
              <a:t>  </a:t>
            </a:r>
            <a:r>
              <a:rPr lang="en-US" sz="3400" dirty="0" err="1" smtClean="0"/>
              <a:t>rendah</a:t>
            </a:r>
            <a:r>
              <a:rPr lang="en-US" sz="3400" dirty="0" smtClean="0"/>
              <a:t>.  </a:t>
            </a:r>
            <a:r>
              <a:rPr lang="en-US" sz="3400" dirty="0" err="1" smtClean="0"/>
              <a:t>Keberanian</a:t>
            </a:r>
            <a:r>
              <a:rPr lang="en-US" sz="3400" dirty="0" smtClean="0"/>
              <a:t> </a:t>
            </a:r>
            <a:r>
              <a:rPr lang="en-US" sz="3400" dirty="0" err="1" smtClean="0"/>
              <a:t>menghadapi</a:t>
            </a:r>
            <a:r>
              <a:rPr lang="en-US" sz="3400" dirty="0" smtClean="0"/>
              <a:t> </a:t>
            </a:r>
            <a:r>
              <a:rPr lang="en-US" sz="3400" dirty="0" err="1" smtClean="0"/>
              <a:t>risiko</a:t>
            </a:r>
            <a:r>
              <a:rPr lang="en-US" sz="3400" dirty="0" smtClean="0"/>
              <a:t> yang </a:t>
            </a:r>
            <a:r>
              <a:rPr lang="en-US" sz="3400" dirty="0" err="1" smtClean="0"/>
              <a:t>didukung</a:t>
            </a:r>
            <a:r>
              <a:rPr lang="en-US" sz="3400" dirty="0" smtClean="0"/>
              <a:t> </a:t>
            </a:r>
            <a:r>
              <a:rPr lang="en-US" sz="3400" dirty="0" err="1" smtClean="0"/>
              <a:t>komitmen</a:t>
            </a:r>
            <a:r>
              <a:rPr lang="en-US" sz="3400" dirty="0" smtClean="0"/>
              <a:t> yang </a:t>
            </a:r>
            <a:r>
              <a:rPr lang="en-US" sz="3400" dirty="0" err="1" smtClean="0"/>
              <a:t>kuat</a:t>
            </a:r>
            <a:r>
              <a:rPr lang="en-US" sz="3400" dirty="0" smtClean="0"/>
              <a:t>, </a:t>
            </a:r>
            <a:r>
              <a:rPr lang="en-US" sz="3400" dirty="0" err="1" smtClean="0"/>
              <a:t>mendorong</a:t>
            </a:r>
            <a:r>
              <a:rPr lang="en-US" sz="3400" dirty="0" smtClean="0"/>
              <a:t> </a:t>
            </a:r>
            <a:r>
              <a:rPr lang="en-US" sz="3400" dirty="0" err="1" smtClean="0"/>
              <a:t>wirausaha</a:t>
            </a:r>
            <a:r>
              <a:rPr lang="en-US" sz="3400" dirty="0" smtClean="0"/>
              <a:t> </a:t>
            </a:r>
            <a:r>
              <a:rPr lang="en-US" sz="3400" dirty="0" err="1" smtClean="0"/>
              <a:t>untuk</a:t>
            </a:r>
            <a:r>
              <a:rPr lang="en-US" sz="3400" dirty="0" smtClean="0"/>
              <a:t> </a:t>
            </a:r>
            <a:r>
              <a:rPr lang="en-US" sz="3400" dirty="0" err="1" smtClean="0"/>
              <a:t>terus</a:t>
            </a:r>
            <a:r>
              <a:rPr lang="en-US" sz="3400" dirty="0" smtClean="0"/>
              <a:t> </a:t>
            </a:r>
            <a:r>
              <a:rPr lang="en-US" sz="3400" dirty="0" err="1" smtClean="0"/>
              <a:t>berjuang</a:t>
            </a:r>
            <a:r>
              <a:rPr lang="en-US" sz="3400" dirty="0" smtClean="0"/>
              <a:t> </a:t>
            </a:r>
            <a:r>
              <a:rPr lang="en-US" sz="3400" dirty="0" err="1" smtClean="0"/>
              <a:t>mencari</a:t>
            </a:r>
            <a:r>
              <a:rPr lang="en-US" sz="3400" dirty="0" smtClean="0"/>
              <a:t> </a:t>
            </a:r>
            <a:r>
              <a:rPr lang="en-US" sz="3400" dirty="0" err="1" smtClean="0"/>
              <a:t>peluang</a:t>
            </a:r>
            <a:r>
              <a:rPr lang="en-US" sz="3400" dirty="0" smtClean="0"/>
              <a:t>  </a:t>
            </a:r>
            <a:r>
              <a:rPr lang="en-US" sz="3400" dirty="0" err="1" smtClean="0"/>
              <a:t>sampai</a:t>
            </a:r>
            <a:r>
              <a:rPr lang="en-US" sz="3400" dirty="0" smtClean="0"/>
              <a:t>  </a:t>
            </a:r>
            <a:r>
              <a:rPr lang="en-US" sz="3400" dirty="0" err="1" smtClean="0"/>
              <a:t>memperoleh</a:t>
            </a:r>
            <a:r>
              <a:rPr lang="en-US" sz="3400" dirty="0" smtClean="0"/>
              <a:t>  </a:t>
            </a:r>
            <a:r>
              <a:rPr lang="en-US" sz="3400" dirty="0" err="1" smtClean="0"/>
              <a:t>hasil</a:t>
            </a:r>
            <a:r>
              <a:rPr lang="en-US" sz="3400" dirty="0" smtClean="0"/>
              <a:t>. </a:t>
            </a: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    </a:t>
            </a:r>
            <a:r>
              <a:rPr lang="en-US" sz="3400" dirty="0" err="1" smtClean="0"/>
              <a:t>Hasil-hasil</a:t>
            </a:r>
            <a:r>
              <a:rPr lang="en-US" sz="3400" dirty="0" smtClean="0"/>
              <a:t>  </a:t>
            </a:r>
            <a:r>
              <a:rPr lang="en-US" sz="3400" dirty="0" err="1" smtClean="0"/>
              <a:t>itu</a:t>
            </a:r>
            <a:r>
              <a:rPr lang="en-US" sz="3400" dirty="0" smtClean="0"/>
              <a:t> </a:t>
            </a:r>
            <a:r>
              <a:rPr lang="en-US" sz="3400" dirty="0" err="1" smtClean="0"/>
              <a:t>harus</a:t>
            </a:r>
            <a:r>
              <a:rPr lang="en-US" sz="3400" dirty="0" smtClean="0"/>
              <a:t> </a:t>
            </a:r>
            <a:r>
              <a:rPr lang="en-US" sz="3400" dirty="0" err="1" smtClean="0"/>
              <a:t>nyata</a:t>
            </a:r>
            <a:r>
              <a:rPr lang="en-US" sz="3400" dirty="0" smtClean="0"/>
              <a:t>/</a:t>
            </a:r>
            <a:r>
              <a:rPr lang="en-US" sz="3400" dirty="0" err="1" smtClean="0"/>
              <a:t>jelas</a:t>
            </a:r>
            <a:r>
              <a:rPr lang="en-US" sz="3400" dirty="0" smtClean="0"/>
              <a:t>  </a:t>
            </a:r>
            <a:r>
              <a:rPr lang="en-US" sz="3400" dirty="0" err="1" smtClean="0"/>
              <a:t>dan</a:t>
            </a:r>
            <a:r>
              <a:rPr lang="en-US" sz="3400" dirty="0" smtClean="0"/>
              <a:t> </a:t>
            </a:r>
            <a:r>
              <a:rPr lang="en-US" sz="3400" dirty="0" err="1" smtClean="0"/>
              <a:t>objektif</a:t>
            </a:r>
            <a:r>
              <a:rPr lang="en-US" sz="3400" dirty="0" smtClean="0"/>
              <a:t>, </a:t>
            </a:r>
            <a:r>
              <a:rPr lang="en-US" sz="3400" dirty="0" err="1" smtClean="0"/>
              <a:t>dan</a:t>
            </a:r>
            <a:r>
              <a:rPr lang="en-US" sz="3400" dirty="0" smtClean="0"/>
              <a:t> </a:t>
            </a:r>
            <a:r>
              <a:rPr lang="en-US" sz="3400" dirty="0" err="1" smtClean="0"/>
              <a:t>merupakan</a:t>
            </a:r>
            <a:r>
              <a:rPr lang="en-US" sz="3400" dirty="0" smtClean="0"/>
              <a:t> </a:t>
            </a:r>
            <a:r>
              <a:rPr lang="en-US" sz="3400" dirty="0" err="1" smtClean="0"/>
              <a:t>umpan</a:t>
            </a:r>
            <a:r>
              <a:rPr lang="en-US" sz="3400" dirty="0" smtClean="0"/>
              <a:t> </a:t>
            </a:r>
            <a:r>
              <a:rPr lang="en-US" sz="3400" dirty="0" err="1" smtClean="0"/>
              <a:t>balik</a:t>
            </a:r>
            <a:r>
              <a:rPr lang="en-US" sz="3400" dirty="0" smtClean="0"/>
              <a:t> (feedback) </a:t>
            </a:r>
            <a:r>
              <a:rPr lang="en-US" sz="3400" dirty="0" err="1" smtClean="0"/>
              <a:t>bagi</a:t>
            </a:r>
            <a:r>
              <a:rPr lang="en-US" sz="3400" dirty="0" smtClean="0"/>
              <a:t> </a:t>
            </a:r>
            <a:r>
              <a:rPr lang="en-US" sz="3400" dirty="0" err="1" smtClean="0"/>
              <a:t>kelancaran</a:t>
            </a:r>
            <a:r>
              <a:rPr lang="en-US" sz="3400" dirty="0" smtClean="0"/>
              <a:t> </a:t>
            </a:r>
            <a:r>
              <a:rPr lang="en-US" sz="3400" dirty="0" err="1" smtClean="0"/>
              <a:t>kegiatannya</a:t>
            </a:r>
            <a:r>
              <a:rPr lang="en-US" sz="3400" dirty="0" smtClean="0"/>
              <a:t> (</a:t>
            </a:r>
            <a:r>
              <a:rPr lang="en-US" sz="3400" dirty="0" err="1" smtClean="0"/>
              <a:t>Suryana</a:t>
            </a:r>
            <a:r>
              <a:rPr lang="en-US" sz="3400" dirty="0" smtClean="0"/>
              <a:t>, 2003: 14-15).</a:t>
            </a:r>
            <a:endParaRPr lang="en-US" sz="3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00B050"/>
                </a:solidFill>
              </a:rPr>
              <a:t>4. </a:t>
            </a:r>
            <a:r>
              <a:rPr lang="en-US" sz="4400" dirty="0" err="1" smtClean="0">
                <a:solidFill>
                  <a:srgbClr val="00B050"/>
                </a:solidFill>
              </a:rPr>
              <a:t>Berani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Menghadapi</a:t>
            </a:r>
            <a:r>
              <a:rPr lang="en-US" sz="4400" dirty="0" smtClean="0">
                <a:solidFill>
                  <a:srgbClr val="00B050"/>
                </a:solidFill>
              </a:rPr>
              <a:t>  </a:t>
            </a:r>
            <a:r>
              <a:rPr lang="en-US" sz="4400" dirty="0" err="1" smtClean="0">
                <a:solidFill>
                  <a:srgbClr val="00B050"/>
                </a:solidFill>
              </a:rPr>
              <a:t>Risiko</a:t>
            </a:r>
            <a:br>
              <a:rPr lang="en-US" sz="4400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err="1" smtClean="0"/>
              <a:t>Pengambilan</a:t>
            </a:r>
            <a:r>
              <a:rPr lang="en-US" sz="2800" dirty="0" smtClean="0"/>
              <a:t>   </a:t>
            </a:r>
            <a:r>
              <a:rPr lang="en-US" sz="2800" dirty="0" err="1" smtClean="0"/>
              <a:t>risiko</a:t>
            </a:r>
            <a:r>
              <a:rPr lang="en-US" sz="2800" dirty="0" smtClean="0"/>
              <a:t>  </a:t>
            </a:r>
            <a:r>
              <a:rPr lang="en-US" sz="2800" dirty="0" err="1" smtClean="0"/>
              <a:t>berkaitan</a:t>
            </a:r>
            <a:r>
              <a:rPr lang="en-US" sz="2800" dirty="0" smtClean="0"/>
              <a:t> 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 </a:t>
            </a:r>
            <a:r>
              <a:rPr lang="en-US" sz="2800" dirty="0" err="1" smtClean="0"/>
              <a:t>berkaitan</a:t>
            </a:r>
            <a:r>
              <a:rPr lang="en-US" sz="2800" dirty="0" smtClean="0"/>
              <a:t> 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 </a:t>
            </a:r>
            <a:r>
              <a:rPr lang="en-US" sz="2800" dirty="0" err="1" smtClean="0"/>
              <a:t>kepercayaan</a:t>
            </a:r>
            <a:r>
              <a:rPr lang="en-US" sz="2800" dirty="0" smtClean="0"/>
              <a:t>   </a:t>
            </a:r>
            <a:r>
              <a:rPr lang="en-US" sz="2800" dirty="0" err="1" smtClean="0"/>
              <a:t>diri</a:t>
            </a:r>
            <a:r>
              <a:rPr lang="en-US" sz="2800" dirty="0" smtClean="0"/>
              <a:t> 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. </a:t>
            </a:r>
            <a:r>
              <a:rPr lang="en-US" sz="2800" dirty="0" err="1" smtClean="0"/>
              <a:t>Artinya</a:t>
            </a:r>
            <a:r>
              <a:rPr lang="en-US" sz="2800" dirty="0" smtClean="0"/>
              <a:t>, </a:t>
            </a:r>
            <a:r>
              <a:rPr lang="en-US" sz="2800" dirty="0" err="1" smtClean="0"/>
              <a:t>semakin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keyakinan</a:t>
            </a:r>
            <a:r>
              <a:rPr lang="en-US" sz="2800" dirty="0" smtClean="0"/>
              <a:t>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semakin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keyakinan</a:t>
            </a:r>
            <a:r>
              <a:rPr lang="en-US" sz="2800" dirty="0" smtClean="0"/>
              <a:t>  </a:t>
            </a:r>
            <a:r>
              <a:rPr lang="en-US" sz="2800" dirty="0" err="1" smtClean="0"/>
              <a:t>orang</a:t>
            </a:r>
            <a:r>
              <a:rPr lang="en-US" sz="2800" dirty="0" smtClean="0"/>
              <a:t> 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 </a:t>
            </a:r>
            <a:r>
              <a:rPr lang="en-US" sz="2800" dirty="0" err="1" smtClean="0"/>
              <a:t>akan</a:t>
            </a:r>
            <a:r>
              <a:rPr lang="en-US" sz="2800" dirty="0" smtClean="0"/>
              <a:t>  </a:t>
            </a:r>
            <a:r>
              <a:rPr lang="en-US" sz="2800" dirty="0" err="1" smtClean="0"/>
              <a:t>kesanggupan</a:t>
            </a:r>
            <a:r>
              <a:rPr lang="en-US" sz="2800" dirty="0" smtClean="0"/>
              <a:t> 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 </a:t>
            </a:r>
            <a:r>
              <a:rPr lang="en-US" sz="2800" dirty="0" err="1" smtClean="0"/>
              <a:t>hasil</a:t>
            </a:r>
            <a:r>
              <a:rPr lang="en-US" sz="2800" dirty="0" smtClean="0"/>
              <a:t>  </a:t>
            </a:r>
            <a:r>
              <a:rPr lang="en-US" sz="2800" dirty="0" err="1" smtClean="0"/>
              <a:t>dan</a:t>
            </a:r>
            <a:r>
              <a:rPr lang="en-US" sz="2800" dirty="0" smtClean="0"/>
              <a:t> 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,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semakin</a:t>
            </a:r>
            <a:r>
              <a:rPr lang="en-US" sz="2800" dirty="0" smtClean="0"/>
              <a:t>  </a:t>
            </a:r>
            <a:r>
              <a:rPr lang="en-US" sz="2800" dirty="0" err="1" smtClean="0"/>
              <a:t>besar</a:t>
            </a:r>
            <a:r>
              <a:rPr lang="en-US" sz="2800" dirty="0" smtClean="0"/>
              <a:t>  pula  </a:t>
            </a:r>
            <a:r>
              <a:rPr lang="en-US" sz="2800" dirty="0" err="1" smtClean="0"/>
              <a:t>kesediaan</a:t>
            </a:r>
            <a:r>
              <a:rPr lang="en-US" sz="2800" dirty="0" smtClean="0"/>
              <a:t> 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 </a:t>
            </a:r>
            <a:r>
              <a:rPr lang="en-US" sz="2800" dirty="0" err="1" smtClean="0"/>
              <a:t>untuk</a:t>
            </a:r>
            <a:r>
              <a:rPr lang="en-US" sz="2800" dirty="0" smtClean="0"/>
              <a:t>  </a:t>
            </a:r>
            <a:r>
              <a:rPr lang="en-US" sz="2800" dirty="0" err="1" smtClean="0"/>
              <a:t>mencoba</a:t>
            </a:r>
            <a:r>
              <a:rPr lang="en-US" sz="2800" dirty="0" smtClean="0"/>
              <a:t>  </a:t>
            </a:r>
            <a:r>
              <a:rPr lang="en-US" sz="2800" dirty="0" err="1" smtClean="0"/>
              <a:t>apa</a:t>
            </a:r>
            <a:r>
              <a:rPr lang="en-US" sz="2800" dirty="0" smtClean="0"/>
              <a:t>  yang  </a:t>
            </a:r>
            <a:r>
              <a:rPr lang="en-US" sz="2800" dirty="0" err="1" smtClean="0"/>
              <a:t>menurut</a:t>
            </a:r>
            <a:r>
              <a:rPr lang="en-US" sz="2800" dirty="0" smtClean="0"/>
              <a:t>  </a:t>
            </a:r>
            <a:r>
              <a:rPr lang="en-US" sz="2800" dirty="0" err="1" smtClean="0"/>
              <a:t>orang</a:t>
            </a:r>
            <a:r>
              <a:rPr lang="en-US" sz="2800" dirty="0" smtClean="0"/>
              <a:t>  lain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risiko</a:t>
            </a:r>
            <a:r>
              <a:rPr lang="en-US" sz="2800" dirty="0" smtClean="0"/>
              <a:t>. </a:t>
            </a:r>
            <a:endParaRPr lang="en-US" sz="2800" dirty="0" smtClean="0"/>
          </a:p>
          <a:p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, </a:t>
            </a:r>
            <a:r>
              <a:rPr lang="en-US" sz="2800" dirty="0" err="1" smtClean="0"/>
              <a:t>pengambil</a:t>
            </a:r>
            <a:r>
              <a:rPr lang="en-US" sz="2800" dirty="0" smtClean="0"/>
              <a:t> </a:t>
            </a:r>
            <a:r>
              <a:rPr lang="en-US" sz="2800" dirty="0" err="1" smtClean="0"/>
              <a:t>risiko</a:t>
            </a:r>
            <a:r>
              <a:rPr lang="en-US" sz="2800" dirty="0" smtClean="0"/>
              <a:t> </a:t>
            </a:r>
            <a:r>
              <a:rPr lang="en-US" sz="2800" dirty="0" err="1" smtClean="0"/>
              <a:t>ditemukan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orang-orang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inovatif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kreatif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bagian</a:t>
            </a:r>
            <a:r>
              <a:rPr lang="en-US" sz="2800" dirty="0" smtClean="0"/>
              <a:t> </a:t>
            </a:r>
            <a:r>
              <a:rPr lang="en-US" sz="2800" dirty="0" err="1" smtClean="0"/>
              <a:t>terpenting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perilaku</a:t>
            </a:r>
            <a:r>
              <a:rPr lang="en-US" sz="2800" dirty="0" smtClean="0"/>
              <a:t> </a:t>
            </a:r>
            <a:r>
              <a:rPr lang="en-US" sz="2800" dirty="0" err="1" smtClean="0"/>
              <a:t>kewirausahaan</a:t>
            </a:r>
            <a:r>
              <a:rPr lang="en-US" sz="2800" dirty="0" smtClean="0"/>
              <a:t> (</a:t>
            </a:r>
            <a:r>
              <a:rPr lang="en-US" sz="2800" dirty="0" err="1" smtClean="0"/>
              <a:t>Suryana</a:t>
            </a:r>
            <a:r>
              <a:rPr lang="en-US" sz="2800" dirty="0" smtClean="0"/>
              <a:t>, 2003 :22)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2" descr="D:\pindahan c\download\11376274_1701267196767856_858905433_n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14364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 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mengemukakan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minat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berwirausaha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motif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motif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berprestasi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(achievement motive). </a:t>
            </a:r>
            <a:endParaRPr lang="en-US" sz="51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Gede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Anggan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Suhanda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Suryana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2003  :  32)  Motif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berprestasi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yang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menekankan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hasrat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mencapai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terbaik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guna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mencapai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kepuasan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dasarnya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dipenuhi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dikemukakan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Maslow   (1934)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motivasi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yang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dipengaruhi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tingkatan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tingkatan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pemuasannya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fisik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(physiological needs),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(esteem needs),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keamanan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(security needs)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aktualisasi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(self-</a:t>
            </a:r>
            <a:r>
              <a:rPr lang="en-US" sz="51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actualiazation</a:t>
            </a:r>
            <a:r>
              <a:rPr lang="en-US" sz="5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needs).</a:t>
            </a:r>
            <a:endParaRPr lang="en-US" sz="51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b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Motif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Berprestasi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b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US" dirty="0" smtClean="0"/>
          </a:p>
          <a:p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wirausahawan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hendaknya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menatap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optimis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Melihat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berfikir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berusaha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Usaha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memanfaatkan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penuh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perhitungan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berorientasi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persepktif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kemasa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berusaha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berkarsa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berkarya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5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Suryana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2003 :23).</a:t>
            </a:r>
            <a:endParaRPr lang="en-US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b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B050"/>
                </a:solidFill>
              </a:rPr>
              <a:t>6. </a:t>
            </a:r>
            <a:r>
              <a:rPr lang="en-US" sz="4400" dirty="0" err="1" smtClean="0">
                <a:solidFill>
                  <a:srgbClr val="00B050"/>
                </a:solidFill>
              </a:rPr>
              <a:t>Selalu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Perspektif</a:t>
            </a:r>
            <a:br>
              <a:rPr lang="en-US" sz="4400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Kuncinya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Walaupun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perspektif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tabah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tantangan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pembaharuan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karsa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mempersiapkannya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Poppy King (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Australia yang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terjun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sejak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berusia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dihadapi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apapun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obstacle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hambatan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hardship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kesulitan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ketiga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 rewarding   life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imbalan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memukau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Sesungguhnya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kewirausahaan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batas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Mengapa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alasan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mengatakan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cita-cita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impian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sekurang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kurangnya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harapan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hidupnya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semacam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"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intuisi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  yang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mendorong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normal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berusaha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"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Intuisi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potensi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kemanusiaan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imajinasi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kreatif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7. </a:t>
            </a:r>
            <a:r>
              <a:rPr lang="en-US" sz="3600" dirty="0" err="1" smtClean="0">
                <a:solidFill>
                  <a:srgbClr val="00B050"/>
                </a:solidFill>
              </a:rPr>
              <a:t>Memiliki</a:t>
            </a:r>
            <a:r>
              <a:rPr lang="en-US" sz="3600" dirty="0" smtClean="0">
                <a:solidFill>
                  <a:srgbClr val="00B050"/>
                </a:solidFill>
              </a:rPr>
              <a:t>  </a:t>
            </a:r>
            <a:r>
              <a:rPr lang="en-US" sz="3600" dirty="0" err="1" smtClean="0">
                <a:solidFill>
                  <a:srgbClr val="00B050"/>
                </a:solidFill>
              </a:rPr>
              <a:t>Perilaku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Inovatif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Tinggi</a:t>
            </a:r>
            <a:br>
              <a:rPr lang="en-US" sz="4400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US" dirty="0" smtClean="0"/>
          </a:p>
          <a:p>
            <a:r>
              <a:rPr lang="en-US" sz="2400" dirty="0" err="1" smtClean="0"/>
              <a:t>Esensi</a:t>
            </a:r>
            <a:r>
              <a:rPr lang="en-US" sz="2400" dirty="0" smtClean="0"/>
              <a:t> 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tanggapan</a:t>
            </a:r>
            <a:r>
              <a:rPr lang="en-US" sz="2400" dirty="0" smtClean="0"/>
              <a:t>  yang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  </a:t>
            </a:r>
            <a:r>
              <a:rPr lang="en-US" sz="2400" dirty="0" err="1" smtClean="0"/>
              <a:t>keuntungan</a:t>
            </a:r>
            <a:r>
              <a:rPr lang="en-US" sz="2400" dirty="0" smtClean="0"/>
              <a:t> 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 </a:t>
            </a:r>
            <a:r>
              <a:rPr lang="en-US" sz="2400" dirty="0" err="1" smtClean="0"/>
              <a:t>diri</a:t>
            </a:r>
            <a:r>
              <a:rPr lang="en-US" sz="2400" dirty="0" smtClean="0"/>
              <a:t> 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 </a:t>
            </a:r>
            <a:r>
              <a:rPr lang="en-US" sz="2400" dirty="0" err="1" smtClean="0"/>
              <a:t>atau</a:t>
            </a:r>
            <a:r>
              <a:rPr lang="en-US" sz="2400" dirty="0" smtClean="0"/>
              <a:t> 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 yang  </a:t>
            </a:r>
            <a:r>
              <a:rPr lang="en-US" sz="2400" dirty="0" err="1" smtClean="0"/>
              <a:t>lebih</a:t>
            </a:r>
            <a:r>
              <a:rPr lang="en-US" sz="2400" dirty="0" smtClean="0"/>
              <a:t>  </a:t>
            </a:r>
            <a:r>
              <a:rPr lang="en-US" sz="2400" dirty="0" err="1" smtClean="0"/>
              <a:t>baik</a:t>
            </a:r>
            <a:r>
              <a:rPr lang="en-US" sz="2400" dirty="0" smtClean="0"/>
              <a:t> 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cara</a:t>
            </a:r>
            <a:r>
              <a:rPr lang="en-US" sz="2400" dirty="0" smtClean="0"/>
              <a:t> yang </a:t>
            </a:r>
            <a:r>
              <a:rPr lang="en-US" sz="2400" dirty="0" err="1" smtClean="0"/>
              <a:t>etis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produktif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sikap</a:t>
            </a:r>
            <a:r>
              <a:rPr lang="en-US" sz="2400" dirty="0" smtClean="0"/>
              <a:t> mental 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  </a:t>
            </a:r>
            <a:r>
              <a:rPr lang="en-US" sz="2400" dirty="0" err="1" smtClean="0"/>
              <a:t>merealisasikan</a:t>
            </a:r>
            <a:r>
              <a:rPr lang="en-US" sz="2400" dirty="0" smtClean="0"/>
              <a:t>    </a:t>
            </a:r>
            <a:r>
              <a:rPr lang="en-US" sz="2400" dirty="0" err="1" smtClean="0"/>
              <a:t>tanggapan</a:t>
            </a:r>
            <a:r>
              <a:rPr lang="en-US" sz="2400" dirty="0" smtClean="0"/>
              <a:t>   yang  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  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  </a:t>
            </a:r>
            <a:endParaRPr lang="en-US" sz="2400" dirty="0" smtClean="0"/>
          </a:p>
          <a:p>
            <a:r>
              <a:rPr lang="en-US" sz="2400" dirty="0" err="1" smtClean="0"/>
              <a:t>Pengertian</a:t>
            </a:r>
            <a:r>
              <a:rPr lang="en-US" sz="2400" dirty="0" smtClean="0"/>
              <a:t>   </a:t>
            </a:r>
            <a:r>
              <a:rPr lang="en-US" sz="2400" dirty="0" err="1" smtClean="0"/>
              <a:t>itu</a:t>
            </a:r>
            <a:r>
              <a:rPr lang="en-US" sz="2400" dirty="0" smtClean="0"/>
              <a:t>  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menampung</a:t>
            </a:r>
            <a:r>
              <a:rPr lang="en-US" sz="2400" dirty="0" smtClean="0"/>
              <a:t> 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  yang 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,   yang  </a:t>
            </a:r>
            <a:r>
              <a:rPr lang="en-US" sz="2400" dirty="0" err="1" smtClean="0"/>
              <a:t>mengejar</a:t>
            </a:r>
            <a:r>
              <a:rPr lang="en-US" sz="2400" dirty="0" smtClean="0"/>
              <a:t>  </a:t>
            </a:r>
            <a:r>
              <a:rPr lang="en-US" sz="2400" dirty="0" err="1" smtClean="0"/>
              <a:t>keuntungan</a:t>
            </a:r>
            <a:r>
              <a:rPr lang="en-US" sz="2400" dirty="0" smtClean="0"/>
              <a:t>  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 </a:t>
            </a:r>
            <a:r>
              <a:rPr lang="en-US" sz="2400" dirty="0" err="1" smtClean="0"/>
              <a:t>etis</a:t>
            </a:r>
            <a:r>
              <a:rPr lang="en-US" sz="2400" dirty="0" smtClean="0"/>
              <a:t> 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   yang  </a:t>
            </a:r>
            <a:r>
              <a:rPr lang="en-US" sz="2400" dirty="0" err="1" smtClean="0"/>
              <a:t>bukan</a:t>
            </a:r>
            <a:r>
              <a:rPr lang="en-US" sz="2400" dirty="0" smtClean="0"/>
              <a:t>  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,  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  yang  </a:t>
            </a:r>
            <a:r>
              <a:rPr lang="en-US" sz="2400" dirty="0" err="1" smtClean="0"/>
              <a:t>mengelola</a:t>
            </a:r>
            <a:r>
              <a:rPr lang="en-US" sz="2400" dirty="0" smtClean="0"/>
              <a:t>  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  </a:t>
            </a:r>
            <a:r>
              <a:rPr lang="en-US" sz="2400" dirty="0" err="1" smtClean="0"/>
              <a:t>nirlaba</a:t>
            </a:r>
            <a:r>
              <a:rPr lang="en-US" sz="2400" dirty="0" smtClean="0"/>
              <a:t>   yang </a:t>
            </a:r>
            <a:r>
              <a:rPr lang="en-US" sz="2400" dirty="0" err="1" smtClean="0"/>
              <a:t>bertujuan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 smtClean="0"/>
              <a:t>/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B050"/>
                </a:solidFill>
              </a:rPr>
              <a:t>8. </a:t>
            </a:r>
            <a:r>
              <a:rPr lang="en-US" sz="4400" dirty="0" err="1" smtClean="0">
                <a:solidFill>
                  <a:srgbClr val="00B050"/>
                </a:solidFill>
              </a:rPr>
              <a:t>Selalu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Mencari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Peluang</a:t>
            </a:r>
            <a:br>
              <a:rPr lang="en-US" sz="4400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berhasil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kepemimpinan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kepeloporan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keteladanan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tampil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dahulu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menonjol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kreativitas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inovasi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menampilkan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dihasilkanya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dahulu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berada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dipasar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menampilkan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jasa-jasa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pelopor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proses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prmasaran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memanfaatkan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yang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menambah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9.Memiliki </a:t>
            </a:r>
            <a:r>
              <a:rPr lang="en-US" sz="3200" dirty="0" err="1" smtClean="0">
                <a:solidFill>
                  <a:srgbClr val="00B050"/>
                </a:solidFill>
              </a:rPr>
              <a:t>Jiwa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Kepemimpinan</a:t>
            </a:r>
            <a:br>
              <a:rPr lang="en-US" sz="3200" dirty="0" smtClean="0">
                <a:solidFill>
                  <a:srgbClr val="00B050"/>
                </a:solidFill>
              </a:rPr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sesorang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jiwa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kewirausahaan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pembaharuan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bergaul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terbuka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menerima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saran  yang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dijadikan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Ability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kepemimpinan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berhasil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kekuatan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(power),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pemimpin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taktik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mediator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negotiator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daripada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diktaktor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 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kewirausahaan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yang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dimiliki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memanagerial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digelutinya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perencanaan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mengorganisasikan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visualisasikan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mengelola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mengontrol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mengintergrasikan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perusahaanya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yang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kesemuanya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managerial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wajib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dimiliki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keberhasilan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diperoleh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kegagalan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diperoleh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10. </a:t>
            </a:r>
            <a:r>
              <a:rPr lang="en-US" sz="3600" dirty="0" err="1" smtClean="0">
                <a:solidFill>
                  <a:srgbClr val="00B050"/>
                </a:solidFill>
              </a:rPr>
              <a:t>Memiliki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Kemampuan</a:t>
            </a:r>
            <a:r>
              <a:rPr lang="en-US" sz="3600" dirty="0" smtClean="0">
                <a:solidFill>
                  <a:srgbClr val="00B050"/>
                </a:solidFill>
              </a:rPr>
              <a:t>  </a:t>
            </a:r>
            <a:r>
              <a:rPr lang="en-US" sz="3600" dirty="0" err="1" smtClean="0">
                <a:solidFill>
                  <a:srgbClr val="00B050"/>
                </a:solidFill>
              </a:rPr>
              <a:t>Manajerial</a:t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71517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 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Wirausahawan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andal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ciri-ciri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cara-cara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Percaya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mandiri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penghasilan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dilaksanakannya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menangkap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menguntungkan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memanfaatkan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Ketiga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tekun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tepat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effisien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Keempat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berkomunikasi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tawar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menawar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musyawarah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terutama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Kelima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menghadapi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menangani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terencana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jujur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Keenam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mencintai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usahanya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perusahaannya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tangguh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luwes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melindunginnya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Ketujuh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kapasitas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kapasitas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memanfaatkan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memotivasi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lain (leadership/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managerialship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perluasan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dgn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resiko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moderat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b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solidFill>
                  <a:srgbClr val="00B050"/>
                </a:solidFill>
              </a:rPr>
              <a:t>11. </a:t>
            </a:r>
            <a:r>
              <a:rPr lang="en-US" sz="3100" dirty="0" err="1" smtClean="0">
                <a:solidFill>
                  <a:srgbClr val="00B050"/>
                </a:solidFill>
              </a:rPr>
              <a:t>Memiliki</a:t>
            </a:r>
            <a:r>
              <a:rPr lang="en-US" sz="3100" dirty="0" smtClean="0">
                <a:solidFill>
                  <a:srgbClr val="00B050"/>
                </a:solidFill>
              </a:rPr>
              <a:t> </a:t>
            </a:r>
            <a:r>
              <a:rPr lang="en-US" sz="3100" dirty="0" err="1" smtClean="0">
                <a:solidFill>
                  <a:srgbClr val="00B050"/>
                </a:solidFill>
              </a:rPr>
              <a:t>Kerampilan</a:t>
            </a:r>
            <a:r>
              <a:rPr lang="en-US" sz="3100" dirty="0" smtClean="0">
                <a:solidFill>
                  <a:srgbClr val="00B050"/>
                </a:solidFill>
              </a:rPr>
              <a:t>  Personal</a:t>
            </a:r>
            <a:br>
              <a:rPr lang="en-US" sz="4400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Zimmerer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Suryana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2003   :   44-45)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gagal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menjalankan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barunya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manajerial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mengelola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penyebab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berhasil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berpengalaman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mengkoordinasikan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keterampilan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mengelola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mengintegrasikan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mengendalikan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Agar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berhasil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paling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memelihara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aliran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pengeluaran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penerimaan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cermat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Kekeliruan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memelihara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aliran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menghambat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operasional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perusahan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mengakibatkan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lancar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dirty="0" err="1" smtClean="0"/>
              <a:t>Faktor-faktor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Menyebabkan</a:t>
            </a:r>
            <a:r>
              <a:rPr lang="en-US" sz="2200" dirty="0" smtClean="0"/>
              <a:t>  </a:t>
            </a:r>
            <a:r>
              <a:rPr lang="en-US" sz="2200" dirty="0" err="1" smtClean="0"/>
              <a:t>Kegagalan</a:t>
            </a:r>
            <a:r>
              <a:rPr lang="en-US" sz="2200" dirty="0" smtClean="0"/>
              <a:t> </a:t>
            </a:r>
            <a:r>
              <a:rPr lang="en-US" sz="2200" dirty="0" err="1" smtClean="0"/>
              <a:t>Wirausaha</a:t>
            </a: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Menurut</a:t>
            </a:r>
            <a:r>
              <a:rPr lang="en-US" dirty="0" smtClean="0">
                <a:solidFill>
                  <a:srgbClr val="FF0000"/>
                </a:solidFill>
              </a:rPr>
              <a:t>  David (1996)  </a:t>
            </a:r>
            <a:r>
              <a:rPr lang="en-US" dirty="0" err="1" smtClean="0"/>
              <a:t>karakteristik</a:t>
            </a:r>
            <a:r>
              <a:rPr lang="en-US" dirty="0" smtClean="0"/>
              <a:t> 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seorang</a:t>
            </a:r>
            <a:r>
              <a:rPr lang="en-US" dirty="0" smtClean="0"/>
              <a:t>  </a:t>
            </a:r>
            <a:r>
              <a:rPr lang="en-US" dirty="0" err="1" smtClean="0"/>
              <a:t>wirausaha</a:t>
            </a:r>
            <a:r>
              <a:rPr lang="en-US" dirty="0" smtClean="0"/>
              <a:t> 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-  </a:t>
            </a: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  </a:t>
            </a:r>
            <a:r>
              <a:rPr lang="en-US" dirty="0" err="1" smtClean="0"/>
              <a:t>bersaing</a:t>
            </a:r>
            <a:r>
              <a:rPr lang="en-US" dirty="0" smtClean="0"/>
              <a:t>  </a:t>
            </a:r>
            <a:r>
              <a:rPr lang="en-US" dirty="0" err="1" smtClean="0"/>
              <a:t>bagi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 </a:t>
            </a:r>
            <a:r>
              <a:rPr lang="en-US" dirty="0" err="1" smtClean="0"/>
              <a:t>perusahaan</a:t>
            </a:r>
            <a:r>
              <a:rPr lang="en-US" dirty="0" smtClean="0"/>
              <a:t>/</a:t>
            </a:r>
            <a:r>
              <a:rPr lang="en-US" dirty="0" err="1" smtClean="0"/>
              <a:t>organisasi</a:t>
            </a:r>
            <a:r>
              <a:rPr lang="en-US" dirty="0" smtClean="0"/>
              <a:t>,   </a:t>
            </a:r>
            <a:r>
              <a:rPr lang="en-US" dirty="0" err="1" smtClean="0"/>
              <a:t>seperti</a:t>
            </a:r>
            <a:r>
              <a:rPr lang="en-US" dirty="0" smtClean="0"/>
              <a:t>   </a:t>
            </a:r>
            <a:r>
              <a:rPr lang="en-US" dirty="0" err="1" smtClean="0"/>
              <a:t>inovatif</a:t>
            </a:r>
            <a:r>
              <a:rPr lang="en-US" dirty="0" smtClean="0"/>
              <a:t>, </a:t>
            </a:r>
            <a:r>
              <a:rPr lang="en-US" dirty="0" err="1" smtClean="0"/>
              <a:t>kreatif</a:t>
            </a:r>
            <a:r>
              <a:rPr lang="en-US" dirty="0" smtClean="0"/>
              <a:t>, </a:t>
            </a:r>
            <a:r>
              <a:rPr lang="en-US" dirty="0" err="1" smtClean="0"/>
              <a:t>adaptif</a:t>
            </a:r>
            <a:r>
              <a:rPr lang="en-US" dirty="0" smtClean="0"/>
              <a:t>, </a:t>
            </a:r>
            <a:r>
              <a:rPr lang="en-US" dirty="0" err="1" smtClean="0"/>
              <a:t>dinamik</a:t>
            </a:r>
            <a:r>
              <a:rPr lang="en-US" dirty="0" smtClean="0"/>
              <a:t>,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berintegrasi</a:t>
            </a:r>
            <a:r>
              <a:rPr lang="en-US" dirty="0" smtClean="0"/>
              <a:t>,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 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, </a:t>
            </a:r>
            <a:r>
              <a:rPr lang="en-US" dirty="0" err="1" smtClean="0"/>
              <a:t>integritas</a:t>
            </a:r>
            <a:r>
              <a:rPr lang="en-US" dirty="0" smtClean="0"/>
              <a:t>, </a:t>
            </a:r>
            <a:r>
              <a:rPr lang="en-US" dirty="0" err="1" smtClean="0"/>
              <a:t>daya-juang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niscaya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efektivitas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/</a:t>
            </a:r>
            <a:r>
              <a:rPr lang="en-US" dirty="0" err="1" smtClean="0"/>
              <a:t>organisasi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Kewirausahaan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 </a:t>
            </a:r>
            <a:r>
              <a:rPr lang="en-US" dirty="0" err="1" smtClean="0"/>
              <a:t>kemanusiaan</a:t>
            </a:r>
            <a:r>
              <a:rPr lang="en-US" dirty="0" smtClean="0"/>
              <a:t>  (human  process) yang </a:t>
            </a:r>
            <a:r>
              <a:rPr lang="en-US" dirty="0" err="1" smtClean="0"/>
              <a:t>berkaitan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kreativitas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en-US" dirty="0" smtClean="0"/>
              <a:t>   </a:t>
            </a:r>
            <a:r>
              <a:rPr lang="en-US" dirty="0" err="1" smtClean="0"/>
              <a:t>inovasi</a:t>
            </a:r>
            <a:r>
              <a:rPr lang="en-US" dirty="0" smtClean="0"/>
              <a:t>   </a:t>
            </a:r>
            <a:r>
              <a:rPr lang="en-US" dirty="0" err="1" smtClean="0"/>
              <a:t>dalam</a:t>
            </a:r>
            <a:r>
              <a:rPr lang="en-US" dirty="0" smtClean="0"/>
              <a:t>   </a:t>
            </a:r>
            <a:r>
              <a:rPr lang="en-US" dirty="0" err="1" smtClean="0"/>
              <a:t>memahami</a:t>
            </a:r>
            <a:r>
              <a:rPr lang="en-US" dirty="0" smtClean="0"/>
              <a:t>    </a:t>
            </a:r>
            <a:r>
              <a:rPr lang="en-US" dirty="0" err="1" smtClean="0"/>
              <a:t>peluang</a:t>
            </a:r>
            <a:r>
              <a:rPr lang="en-US" dirty="0" smtClean="0"/>
              <a:t>,   </a:t>
            </a:r>
            <a:r>
              <a:rPr lang="en-US" dirty="0" err="1" smtClean="0"/>
              <a:t>mengorganisasi</a:t>
            </a:r>
            <a:r>
              <a:rPr lang="en-US" dirty="0" smtClean="0"/>
              <a:t>    </a:t>
            </a:r>
            <a:r>
              <a:rPr lang="en-US" dirty="0" err="1" smtClean="0"/>
              <a:t>sumber-sumber</a:t>
            </a:r>
            <a:r>
              <a:rPr lang="en-US" dirty="0" smtClean="0"/>
              <a:t>,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terwujud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nilai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jangka</a:t>
            </a:r>
            <a:r>
              <a:rPr lang="en-US" dirty="0" smtClean="0"/>
              <a:t>  </a:t>
            </a:r>
            <a:r>
              <a:rPr lang="en-US" dirty="0" err="1" smtClean="0"/>
              <a:t>waktu</a:t>
            </a:r>
            <a:r>
              <a:rPr lang="en-US" dirty="0" smtClean="0"/>
              <a:t>  yang lama.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Definisi</a:t>
            </a:r>
            <a:r>
              <a:rPr lang="en-US" dirty="0" smtClean="0"/>
              <a:t>  </a:t>
            </a:r>
            <a:r>
              <a:rPr lang="en-US" dirty="0" err="1" smtClean="0"/>
              <a:t>tersebut</a:t>
            </a:r>
            <a:r>
              <a:rPr lang="en-US" dirty="0" smtClean="0"/>
              <a:t>  </a:t>
            </a:r>
            <a:r>
              <a:rPr lang="en-US" dirty="0" err="1" smtClean="0"/>
              <a:t>menitikberatkan</a:t>
            </a:r>
            <a:r>
              <a:rPr lang="en-US" dirty="0" smtClean="0"/>
              <a:t> 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kreativitas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kreativitas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inovatif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 </a:t>
            </a:r>
            <a:r>
              <a:rPr lang="en-US" dirty="0" err="1" smtClean="0"/>
              <a:t>peluang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Pengertian</a:t>
            </a:r>
            <a:r>
              <a:rPr lang="en-US" sz="3600" dirty="0" smtClean="0"/>
              <a:t> </a:t>
            </a:r>
            <a:r>
              <a:rPr lang="en-US" sz="3600" dirty="0" err="1" smtClean="0"/>
              <a:t>Karakter</a:t>
            </a:r>
            <a:r>
              <a:rPr lang="en-US" sz="3600" dirty="0" smtClean="0"/>
              <a:t> </a:t>
            </a:r>
            <a:r>
              <a:rPr lang="en-US" sz="3600" dirty="0" err="1" smtClean="0"/>
              <a:t>Kewirausahaan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dirty="0" smtClean="0"/>
              <a:t>4.Gagal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perencanaan</a:t>
            </a:r>
            <a:r>
              <a:rPr lang="en-US" sz="2800" dirty="0" smtClean="0"/>
              <a:t>. </a:t>
            </a:r>
            <a:r>
              <a:rPr lang="en-US" sz="2800" dirty="0" err="1" smtClean="0"/>
              <a:t>Perencanaan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, </a:t>
            </a:r>
            <a:r>
              <a:rPr lang="en-US" sz="2800" dirty="0" err="1" smtClean="0"/>
              <a:t>sekali</a:t>
            </a:r>
            <a:r>
              <a:rPr lang="en-US" sz="2800" dirty="0" smtClean="0"/>
              <a:t> </a:t>
            </a:r>
            <a:r>
              <a:rPr lang="en-US" sz="2800" dirty="0" err="1" smtClean="0"/>
              <a:t>gagal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perencanaan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mengalami</a:t>
            </a:r>
            <a:r>
              <a:rPr lang="en-US" sz="2800" dirty="0" smtClean="0"/>
              <a:t> </a:t>
            </a:r>
            <a:r>
              <a:rPr lang="en-US" sz="2800" dirty="0" err="1" smtClean="0"/>
              <a:t>kesulitan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pelaksanaan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5.Lokasi yang </a:t>
            </a:r>
            <a:r>
              <a:rPr lang="en-US" sz="2800" dirty="0" err="1" smtClean="0"/>
              <a:t>kurang</a:t>
            </a:r>
            <a:r>
              <a:rPr lang="en-US" sz="2800" dirty="0" smtClean="0"/>
              <a:t> </a:t>
            </a:r>
            <a:r>
              <a:rPr lang="en-US" sz="2800" dirty="0" err="1" smtClean="0"/>
              <a:t>memadai</a:t>
            </a:r>
            <a:r>
              <a:rPr lang="en-US" sz="2800" dirty="0" smtClean="0"/>
              <a:t>. </a:t>
            </a:r>
            <a:r>
              <a:rPr lang="en-US" sz="2800" dirty="0" err="1" smtClean="0"/>
              <a:t>Lokasi</a:t>
            </a:r>
            <a:r>
              <a:rPr lang="en-US" sz="2800" dirty="0" smtClean="0"/>
              <a:t> </a:t>
            </a:r>
            <a:r>
              <a:rPr lang="en-US" sz="2800" dirty="0" err="1" smtClean="0"/>
              <a:t>usaha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strategis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 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  yang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keberhasilan</a:t>
            </a:r>
            <a:r>
              <a:rPr lang="en-US" sz="2800" dirty="0" smtClean="0"/>
              <a:t> </a:t>
            </a:r>
            <a:r>
              <a:rPr lang="en-US" sz="2800" dirty="0" err="1" smtClean="0"/>
              <a:t>usaha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6.Kurangnya </a:t>
            </a:r>
            <a:r>
              <a:rPr lang="en-US" sz="2800" dirty="0" err="1" smtClean="0"/>
              <a:t>pengawasan</a:t>
            </a:r>
            <a:r>
              <a:rPr lang="en-US" sz="2800" dirty="0" smtClean="0"/>
              <a:t> </a:t>
            </a:r>
            <a:r>
              <a:rPr lang="en-US" sz="2800" dirty="0" err="1" smtClean="0"/>
              <a:t>peralatan</a:t>
            </a:r>
            <a:r>
              <a:rPr lang="en-US" sz="2800" dirty="0" smtClean="0"/>
              <a:t>. </a:t>
            </a:r>
            <a:r>
              <a:rPr lang="en-US" sz="2800" dirty="0" err="1" smtClean="0"/>
              <a:t>Pengawasan</a:t>
            </a:r>
            <a:r>
              <a:rPr lang="en-US" sz="2800" dirty="0" smtClean="0"/>
              <a:t> </a:t>
            </a:r>
            <a:r>
              <a:rPr lang="en-US" sz="2800" dirty="0" err="1" smtClean="0"/>
              <a:t>erat</a:t>
            </a:r>
            <a:r>
              <a:rPr lang="en-US" sz="2800" dirty="0" smtClean="0"/>
              <a:t> </a:t>
            </a:r>
            <a:r>
              <a:rPr lang="en-US" sz="2800" dirty="0" err="1" smtClean="0"/>
              <a:t>kaitannya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efisiensi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efektivitas</a:t>
            </a:r>
            <a:r>
              <a:rPr lang="en-US" sz="2800" dirty="0" smtClean="0"/>
              <a:t>. </a:t>
            </a:r>
            <a:r>
              <a:rPr lang="en-US" sz="2800" dirty="0" err="1" smtClean="0"/>
              <a:t>Kurang</a:t>
            </a:r>
            <a:r>
              <a:rPr lang="en-US" sz="2800" dirty="0" smtClean="0"/>
              <a:t> </a:t>
            </a:r>
            <a:r>
              <a:rPr lang="en-US" sz="2800" dirty="0" err="1" smtClean="0"/>
              <a:t>pengawasan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mengakibatkan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penggunaan</a:t>
            </a:r>
            <a:r>
              <a:rPr lang="en-US" sz="2800" dirty="0" smtClean="0"/>
              <a:t> </a:t>
            </a:r>
            <a:r>
              <a:rPr lang="en-US" sz="2800" dirty="0" err="1" smtClean="0"/>
              <a:t>alat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efisien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efektif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7.Sikap  yang  </a:t>
            </a:r>
            <a:r>
              <a:rPr lang="en-US" sz="2800" dirty="0" err="1" smtClean="0"/>
              <a:t>kurang</a:t>
            </a:r>
            <a:r>
              <a:rPr lang="en-US" sz="2800" dirty="0" smtClean="0"/>
              <a:t>  </a:t>
            </a:r>
            <a:r>
              <a:rPr lang="en-US" sz="2800" dirty="0" err="1" smtClean="0"/>
              <a:t>sungguh-sungguh</a:t>
            </a:r>
            <a:r>
              <a:rPr lang="en-US" sz="2800" dirty="0" smtClean="0"/>
              <a:t>  </a:t>
            </a:r>
            <a:r>
              <a:rPr lang="en-US" sz="2800" dirty="0" err="1" smtClean="0"/>
              <a:t>dalam</a:t>
            </a:r>
            <a:r>
              <a:rPr lang="en-US" sz="2800" dirty="0" smtClean="0"/>
              <a:t>  </a:t>
            </a:r>
            <a:r>
              <a:rPr lang="en-US" sz="2800" dirty="0" err="1" smtClean="0"/>
              <a:t>berusaha</a:t>
            </a:r>
            <a:r>
              <a:rPr lang="en-US" sz="2800" dirty="0" smtClean="0"/>
              <a:t>.  </a:t>
            </a:r>
            <a:r>
              <a:rPr lang="en-US" sz="2800" dirty="0" err="1" smtClean="0"/>
              <a:t>Sikap</a:t>
            </a:r>
            <a:r>
              <a:rPr lang="en-US" sz="2800" dirty="0" smtClean="0"/>
              <a:t>  yang  </a:t>
            </a:r>
            <a:r>
              <a:rPr lang="en-US" sz="2800" dirty="0" err="1" smtClean="0"/>
              <a:t>setengah-setengah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 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  </a:t>
            </a:r>
            <a:r>
              <a:rPr lang="en-US" sz="2800" dirty="0" err="1" smtClean="0"/>
              <a:t>usaha</a:t>
            </a:r>
            <a:r>
              <a:rPr lang="en-US" sz="2800" dirty="0" smtClean="0"/>
              <a:t>   </a:t>
            </a:r>
            <a:r>
              <a:rPr lang="en-US" sz="2800" dirty="0" err="1" smtClean="0"/>
              <a:t>akan</a:t>
            </a:r>
            <a:r>
              <a:rPr lang="en-US" sz="2800" dirty="0" smtClean="0"/>
              <a:t>   </a:t>
            </a:r>
            <a:r>
              <a:rPr lang="en-US" sz="2800" dirty="0" err="1" smtClean="0"/>
              <a:t>mengakibatkan</a:t>
            </a:r>
            <a:r>
              <a:rPr lang="en-US" sz="2800" dirty="0" smtClean="0"/>
              <a:t>   </a:t>
            </a:r>
            <a:r>
              <a:rPr lang="en-US" sz="2800" dirty="0" err="1" smtClean="0"/>
              <a:t>usaha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labil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gagal</a:t>
            </a:r>
            <a:r>
              <a:rPr lang="en-US" sz="2800" dirty="0" smtClean="0"/>
              <a:t>.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sikap</a:t>
            </a:r>
            <a:r>
              <a:rPr lang="en-US" sz="2800" dirty="0" smtClean="0"/>
              <a:t> </a:t>
            </a:r>
            <a:r>
              <a:rPr lang="en-US" sz="2800" dirty="0" err="1" smtClean="0"/>
              <a:t>setengah</a:t>
            </a:r>
            <a:r>
              <a:rPr lang="en-US" sz="2800" dirty="0" smtClean="0"/>
              <a:t> </a:t>
            </a:r>
            <a:r>
              <a:rPr lang="en-US" sz="2800" dirty="0" err="1" smtClean="0"/>
              <a:t>hati</a:t>
            </a:r>
            <a:r>
              <a:rPr lang="en-US" sz="2800" dirty="0" smtClean="0"/>
              <a:t>, </a:t>
            </a:r>
            <a:r>
              <a:rPr lang="en-US" sz="2800" dirty="0" err="1" smtClean="0"/>
              <a:t>kemungkinan</a:t>
            </a:r>
            <a:r>
              <a:rPr lang="en-US" sz="2800" dirty="0" smtClean="0"/>
              <a:t> </a:t>
            </a:r>
            <a:r>
              <a:rPr lang="en-US" sz="2800" dirty="0" err="1" smtClean="0"/>
              <a:t>gagal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Autofit/>
          </a:bodyPr>
          <a:lstStyle/>
          <a:p>
            <a:pPr algn="ctr"/>
            <a:r>
              <a:rPr lang="id-ID" sz="6600" kern="10" dirty="0" smtClean="0">
                <a:ln w="9525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TERIMA KASIH</a:t>
            </a:r>
            <a:br>
              <a:rPr lang="id-ID" sz="6600" kern="10" dirty="0" smtClean="0">
                <a:ln w="9525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</a:br>
            <a:endParaRPr lang="en-US" sz="6600" dirty="0"/>
          </a:p>
        </p:txBody>
      </p:sp>
      <p:pic>
        <p:nvPicPr>
          <p:cNvPr id="4" name="Content Placeholder 3" descr="j0284916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/>
          </a:bodyPr>
          <a:lstStyle/>
          <a:p>
            <a:pPr>
              <a:buNone/>
            </a:pPr>
            <a:endParaRPr lang="id-ID" dirty="0" smtClean="0"/>
          </a:p>
          <a:p>
            <a:r>
              <a:rPr lang="en-US" dirty="0" smtClean="0"/>
              <a:t>1. </a:t>
            </a:r>
            <a:r>
              <a:rPr lang="id-ID" dirty="0" smtClean="0"/>
              <a:t>M</a:t>
            </a:r>
            <a:r>
              <a:rPr lang="en-US" dirty="0" err="1" smtClean="0"/>
              <a:t>encari</a:t>
            </a:r>
            <a:r>
              <a:rPr lang="en-US" dirty="0" smtClean="0"/>
              <a:t> </a:t>
            </a:r>
            <a:r>
              <a:rPr lang="id-ID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dirty="0" smtClean="0"/>
              <a:t>1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id-ID" dirty="0" smtClean="0"/>
          </a:p>
          <a:p>
            <a:r>
              <a:rPr lang="en-US" dirty="0" smtClean="0"/>
              <a:t>2. </a:t>
            </a:r>
            <a:r>
              <a:rPr lang="id-ID" dirty="0" smtClean="0"/>
              <a:t>B</a:t>
            </a:r>
            <a:r>
              <a:rPr lang="en-US" dirty="0" err="1" smtClean="0"/>
              <a:t>uat</a:t>
            </a:r>
            <a:r>
              <a:rPr lang="id-ID" dirty="0" smtClean="0"/>
              <a:t>lah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id-ID" dirty="0" smtClean="0"/>
              <a:t>kedua orang tersebut dan tulislah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id-ID" dirty="0" smtClean="0"/>
              <a:t> di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id-ID" dirty="0" smtClean="0"/>
              <a:t>nya</a:t>
            </a:r>
            <a:endParaRPr lang="id-ID" dirty="0" smtClean="0"/>
          </a:p>
          <a:p>
            <a:r>
              <a:rPr lang="en-US" dirty="0" smtClean="0"/>
              <a:t>3. </a:t>
            </a:r>
            <a:r>
              <a:rPr lang="id-ID" dirty="0" smtClean="0"/>
              <a:t>T</a:t>
            </a:r>
            <a:r>
              <a:rPr lang="en-US" dirty="0" err="1" smtClean="0"/>
              <a:t>uliskan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id-ID" dirty="0" smtClean="0"/>
              <a:t>kalian </a:t>
            </a:r>
            <a:r>
              <a:rPr lang="en-US" dirty="0" err="1" smtClean="0"/>
              <a:t>miliki</a:t>
            </a:r>
            <a:r>
              <a:rPr lang="id-ID" dirty="0" smtClean="0"/>
              <a:t> dan sebutkan alasannya.</a:t>
            </a:r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TUGAS MANDIRI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643602"/>
          </a:xfrm>
        </p:spPr>
        <p:txBody>
          <a:bodyPr>
            <a:noAutofit/>
          </a:bodyPr>
          <a:lstStyle/>
          <a:p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Munawir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Yusuf  (1999)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menemukan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ciri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indikator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kewirausahaan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Motivasi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berprestasi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Kemandirian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Kreativitas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Pengambilan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resiko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Keuletan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 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Orientasi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Komunikatif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reflekti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Kepemimpinan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  Focus of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Controll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instrumental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Penghargaan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Standarisasi</a:t>
            </a:r>
            <a:r>
              <a:rPr lang="en-US" sz="2000" dirty="0" smtClean="0"/>
              <a:t> </a:t>
            </a:r>
            <a:r>
              <a:rPr lang="en-US" sz="2000" dirty="0" err="1" smtClean="0"/>
              <a:t>Tes</a:t>
            </a:r>
            <a:r>
              <a:rPr lang="en-US" sz="2000" dirty="0" smtClean="0"/>
              <a:t> </a:t>
            </a:r>
            <a:r>
              <a:rPr lang="en-US" sz="2000" dirty="0" err="1" smtClean="0"/>
              <a:t>Potensi</a:t>
            </a:r>
            <a:r>
              <a:rPr lang="en-US" sz="2000" dirty="0" smtClean="0"/>
              <a:t> </a:t>
            </a:r>
            <a:r>
              <a:rPr lang="en-US" sz="2000" dirty="0" err="1" smtClean="0"/>
              <a:t>Kewirausahaan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Pemuda</a:t>
            </a:r>
            <a:r>
              <a:rPr lang="en-US" sz="2000" dirty="0" smtClean="0"/>
              <a:t> </a:t>
            </a:r>
            <a:r>
              <a:rPr lang="en-US" sz="2000" dirty="0" err="1" smtClean="0"/>
              <a:t>Versi</a:t>
            </a:r>
            <a:r>
              <a:rPr lang="en-US" sz="2000" dirty="0" smtClean="0"/>
              <a:t> Indonesia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3600" dirty="0" err="1" smtClean="0">
                <a:solidFill>
                  <a:srgbClr val="FF0000"/>
                </a:solidFill>
              </a:rPr>
              <a:t>Profil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Seorang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Wirausahawan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menurut</a:t>
            </a:r>
            <a:r>
              <a:rPr lang="en-US" sz="3600" dirty="0" smtClean="0">
                <a:solidFill>
                  <a:srgbClr val="FF0000"/>
                </a:solidFill>
              </a:rPr>
              <a:t> David (1996)</a:t>
            </a:r>
            <a:endParaRPr lang="en-US" sz="3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4200" dirty="0" err="1" smtClean="0">
                <a:solidFill>
                  <a:srgbClr val="FF0000"/>
                </a:solidFill>
              </a:rPr>
              <a:t>Karakteristik</a:t>
            </a:r>
            <a:r>
              <a:rPr lang="en-US" sz="4200" dirty="0" smtClean="0">
                <a:solidFill>
                  <a:srgbClr val="FF0000"/>
                </a:solidFill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</a:rPr>
              <a:t>Profil</a:t>
            </a:r>
            <a:endParaRPr lang="en-US" sz="4200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Berprestasi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r>
              <a:rPr lang="en-US" dirty="0" err="1" smtClean="0"/>
              <a:t>Pengambil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endParaRPr lang="en-US" dirty="0" smtClean="0"/>
          </a:p>
          <a:p>
            <a:r>
              <a:rPr lang="en-US" dirty="0" err="1" smtClean="0"/>
              <a:t>Pemecah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r>
              <a:rPr lang="en-US" dirty="0" err="1" smtClean="0"/>
              <a:t>Pencari</a:t>
            </a:r>
            <a:r>
              <a:rPr lang="en-US" dirty="0" smtClean="0"/>
              <a:t> status</a:t>
            </a:r>
            <a:endParaRPr lang="en-US" dirty="0" smtClean="0"/>
          </a:p>
          <a:p>
            <a:r>
              <a:rPr lang="en-US" dirty="0" err="1" smtClean="0"/>
              <a:t>Tingkatan</a:t>
            </a:r>
            <a:r>
              <a:rPr lang="en-US" dirty="0" smtClean="0"/>
              <a:t> energy </a:t>
            </a:r>
            <a:r>
              <a:rPr lang="en-US" dirty="0" err="1" smtClean="0"/>
              <a:t>tinggi</a:t>
            </a:r>
            <a:endParaRPr lang="en-US" dirty="0" smtClean="0"/>
          </a:p>
          <a:p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 smtClean="0"/>
          </a:p>
          <a:p>
            <a:r>
              <a:rPr lang="en-US" dirty="0" err="1" smtClean="0"/>
              <a:t>Ikatan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endParaRPr lang="en-US" dirty="0" smtClean="0"/>
          </a:p>
          <a:p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pPr algn="ctr"/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Standarisasi</a:t>
            </a:r>
            <a:r>
              <a:rPr lang="en-US" sz="2000" dirty="0" smtClean="0"/>
              <a:t> </a:t>
            </a:r>
            <a:r>
              <a:rPr lang="en-US" sz="2000" dirty="0" err="1" smtClean="0"/>
              <a:t>Tes</a:t>
            </a:r>
            <a:r>
              <a:rPr lang="en-US" sz="2000" dirty="0" smtClean="0"/>
              <a:t> </a:t>
            </a:r>
            <a:r>
              <a:rPr lang="en-US" sz="2000" dirty="0" err="1" smtClean="0"/>
              <a:t>Potensi</a:t>
            </a:r>
            <a:r>
              <a:rPr lang="en-US" sz="2000" dirty="0" smtClean="0"/>
              <a:t> </a:t>
            </a:r>
            <a:r>
              <a:rPr lang="en-US" sz="2000" dirty="0" err="1" smtClean="0"/>
              <a:t>Kewirausahaan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Pemuda</a:t>
            </a:r>
            <a:r>
              <a:rPr lang="en-US" sz="2000" dirty="0" smtClean="0"/>
              <a:t> </a:t>
            </a:r>
            <a:r>
              <a:rPr lang="en-US" sz="2000" dirty="0" err="1" smtClean="0"/>
              <a:t>Versi</a:t>
            </a:r>
            <a:r>
              <a:rPr lang="en-US" sz="2000" dirty="0" smtClean="0"/>
              <a:t> Indonesia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 smtClean="0"/>
              <a:t>Ahli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memperoleh</a:t>
            </a:r>
            <a:r>
              <a:rPr lang="en-US" sz="2600" dirty="0" smtClean="0"/>
              <a:t> </a:t>
            </a:r>
            <a:r>
              <a:rPr lang="en-US" sz="2600" dirty="0" err="1" smtClean="0"/>
              <a:t>prestasi</a:t>
            </a:r>
            <a:endParaRPr lang="en-US" sz="2600" dirty="0" smtClean="0"/>
          </a:p>
          <a:p>
            <a:r>
              <a:rPr lang="en-US" sz="2600" dirty="0" err="1" smtClean="0"/>
              <a:t>Mereka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takut</a:t>
            </a:r>
            <a:r>
              <a:rPr lang="en-US" sz="2600" dirty="0" smtClean="0"/>
              <a:t> </a:t>
            </a:r>
            <a:r>
              <a:rPr lang="en-US" sz="2600" dirty="0" err="1" smtClean="0"/>
              <a:t>mengambil</a:t>
            </a:r>
            <a:r>
              <a:rPr lang="en-US" sz="2600" dirty="0" smtClean="0"/>
              <a:t> </a:t>
            </a:r>
            <a:r>
              <a:rPr lang="en-US" sz="2600" dirty="0" err="1" smtClean="0"/>
              <a:t>risiko</a:t>
            </a:r>
            <a:r>
              <a:rPr lang="en-US" sz="2600" dirty="0" smtClean="0"/>
              <a:t> </a:t>
            </a:r>
            <a:r>
              <a:rPr lang="en-US" sz="2600" dirty="0" err="1" smtClean="0"/>
              <a:t>tetapi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menghindari</a:t>
            </a:r>
            <a:r>
              <a:rPr lang="en-US" sz="2600" dirty="0" smtClean="0"/>
              <a:t> </a:t>
            </a:r>
            <a:r>
              <a:rPr lang="en-US" sz="2600" dirty="0" err="1" smtClean="0"/>
              <a:t>risiko-tinggi</a:t>
            </a:r>
            <a:r>
              <a:rPr lang="en-US" sz="2600" dirty="0" smtClean="0"/>
              <a:t> </a:t>
            </a:r>
            <a:r>
              <a:rPr lang="en-US" sz="2600" dirty="0" err="1" smtClean="0"/>
              <a:t>apabila</a:t>
            </a:r>
            <a:r>
              <a:rPr lang="en-US" sz="2600" dirty="0" smtClean="0"/>
              <a:t> </a:t>
            </a:r>
            <a:r>
              <a:rPr lang="en-US" sz="2600" dirty="0" err="1" smtClean="0"/>
              <a:t>dimungkinkan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r>
              <a:rPr lang="en-US" sz="2600" dirty="0" err="1" smtClean="0"/>
              <a:t>Mereka</a:t>
            </a:r>
            <a:r>
              <a:rPr lang="en-US" sz="2600" dirty="0" smtClean="0"/>
              <a:t> </a:t>
            </a:r>
            <a:r>
              <a:rPr lang="en-US" sz="2600" dirty="0" err="1" smtClean="0"/>
              <a:t>tanggap</a:t>
            </a:r>
            <a:r>
              <a:rPr lang="en-US" sz="2600" dirty="0" smtClean="0"/>
              <a:t> </a:t>
            </a:r>
            <a:r>
              <a:rPr lang="en-US" sz="2600" dirty="0" err="1" smtClean="0"/>
              <a:t>mengenali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memecahkan</a:t>
            </a:r>
            <a:r>
              <a:rPr lang="en-US" sz="2600" dirty="0" smtClean="0"/>
              <a:t> </a:t>
            </a:r>
            <a:r>
              <a:rPr lang="en-US" sz="2600" dirty="0" err="1" smtClean="0"/>
              <a:t>masalah</a:t>
            </a:r>
            <a:r>
              <a:rPr lang="en-US" sz="2600" dirty="0" smtClean="0"/>
              <a:t> yang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menghalangi</a:t>
            </a:r>
            <a:r>
              <a:rPr lang="en-US" sz="2600" dirty="0" smtClean="0"/>
              <a:t> </a:t>
            </a:r>
            <a:r>
              <a:rPr lang="en-US" sz="2600" dirty="0" err="1" smtClean="0"/>
              <a:t>kemampuannya</a:t>
            </a:r>
            <a:r>
              <a:rPr lang="en-US" sz="2600" dirty="0" smtClean="0"/>
              <a:t> </a:t>
            </a:r>
            <a:r>
              <a:rPr lang="en-US" sz="2600" dirty="0" err="1" smtClean="0"/>
              <a:t>mencapai</a:t>
            </a:r>
            <a:r>
              <a:rPr lang="en-US" sz="2600" dirty="0" smtClean="0"/>
              <a:t> </a:t>
            </a:r>
            <a:r>
              <a:rPr lang="en-US" sz="2600" dirty="0" err="1" smtClean="0"/>
              <a:t>tujuan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r>
              <a:rPr lang="en-US" sz="2600" dirty="0" err="1" smtClean="0"/>
              <a:t>Mereka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memperkenankan</a:t>
            </a:r>
            <a:r>
              <a:rPr lang="en-US" sz="2600" dirty="0" smtClean="0"/>
              <a:t> </a:t>
            </a:r>
            <a:r>
              <a:rPr lang="en-US" sz="2600" dirty="0" err="1" smtClean="0"/>
              <a:t>kebutuhan</a:t>
            </a:r>
            <a:r>
              <a:rPr lang="en-US" sz="2600" dirty="0" smtClean="0"/>
              <a:t> </a:t>
            </a:r>
            <a:r>
              <a:rPr lang="en-US" sz="2600" dirty="0" err="1" smtClean="0"/>
              <a:t>terhadap</a:t>
            </a:r>
            <a:r>
              <a:rPr lang="en-US" sz="2600" dirty="0" smtClean="0"/>
              <a:t> status </a:t>
            </a:r>
            <a:r>
              <a:rPr lang="en-US" sz="2600" dirty="0" err="1" smtClean="0"/>
              <a:t>mengganggu</a:t>
            </a:r>
            <a:r>
              <a:rPr lang="en-US" sz="2600" dirty="0" smtClean="0"/>
              <a:t> </a:t>
            </a:r>
            <a:r>
              <a:rPr lang="en-US" sz="2600" dirty="0" err="1" smtClean="0"/>
              <a:t>misi</a:t>
            </a:r>
            <a:r>
              <a:rPr lang="en-US" sz="2600" dirty="0" smtClean="0"/>
              <a:t> </a:t>
            </a:r>
            <a:r>
              <a:rPr lang="en-US" sz="2600" dirty="0" err="1" smtClean="0"/>
              <a:t>usahanya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r>
              <a:rPr lang="en-US" sz="2600" dirty="0" err="1" smtClean="0"/>
              <a:t>Dedikasi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workoholic</a:t>
            </a:r>
            <a:r>
              <a:rPr lang="en-US" sz="2600" dirty="0" smtClean="0"/>
              <a:t> </a:t>
            </a:r>
            <a:r>
              <a:rPr lang="en-US" sz="2600" dirty="0" err="1" smtClean="0"/>
              <a:t>demi</a:t>
            </a:r>
            <a:r>
              <a:rPr lang="en-US" sz="2600" dirty="0" smtClean="0"/>
              <a:t> </a:t>
            </a:r>
            <a:r>
              <a:rPr lang="en-US" sz="2600" dirty="0" err="1" smtClean="0"/>
              <a:t>wujudnya</a:t>
            </a:r>
            <a:r>
              <a:rPr lang="en-US" sz="2600" dirty="0" smtClean="0"/>
              <a:t> </a:t>
            </a:r>
            <a:r>
              <a:rPr lang="en-US" sz="2600" dirty="0" err="1" smtClean="0"/>
              <a:t>sukses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r>
              <a:rPr lang="en-US" sz="2600" dirty="0" smtClean="0"/>
              <a:t>Tingkat confidence yang </a:t>
            </a:r>
            <a:r>
              <a:rPr lang="en-US" sz="2600" dirty="0" err="1" smtClean="0"/>
              <a:t>tinggi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r>
              <a:rPr lang="en-US" sz="2600" dirty="0" err="1" smtClean="0"/>
              <a:t>Memisahkan</a:t>
            </a:r>
            <a:r>
              <a:rPr lang="en-US" sz="2600" dirty="0" smtClean="0"/>
              <a:t> </a:t>
            </a:r>
            <a:r>
              <a:rPr lang="en-US" sz="2600" dirty="0" err="1" smtClean="0"/>
              <a:t>antara</a:t>
            </a:r>
            <a:r>
              <a:rPr lang="en-US" sz="2600" dirty="0" smtClean="0"/>
              <a:t> </a:t>
            </a:r>
            <a:r>
              <a:rPr lang="en-US" sz="2600" dirty="0" err="1" smtClean="0"/>
              <a:t>hubungan</a:t>
            </a:r>
            <a:r>
              <a:rPr lang="en-US" sz="2600" dirty="0" smtClean="0"/>
              <a:t> </a:t>
            </a:r>
            <a:r>
              <a:rPr lang="en-US" sz="2600" dirty="0" err="1" smtClean="0"/>
              <a:t>emosional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karier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r>
              <a:rPr lang="en-US" sz="2600" dirty="0" err="1" smtClean="0"/>
              <a:t>Menyukai</a:t>
            </a:r>
            <a:r>
              <a:rPr lang="en-US" sz="2600" dirty="0" smtClean="0"/>
              <a:t> </a:t>
            </a:r>
            <a:r>
              <a:rPr lang="en-US" sz="2600" dirty="0" err="1" smtClean="0"/>
              <a:t>kompleksitas</a:t>
            </a:r>
            <a:r>
              <a:rPr lang="en-US" sz="2600" dirty="0" smtClean="0"/>
              <a:t> </a:t>
            </a:r>
            <a:r>
              <a:rPr lang="en-US" sz="2600" dirty="0" err="1" smtClean="0"/>
              <a:t>tinggi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formalisasi</a:t>
            </a:r>
            <a:r>
              <a:rPr lang="en-US" sz="2600" dirty="0" smtClean="0"/>
              <a:t> yang </a:t>
            </a:r>
            <a:r>
              <a:rPr lang="en-US" sz="2600" dirty="0" err="1" smtClean="0"/>
              <a:t>rendah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Ciri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Wirausahawan</a:t>
            </a:r>
            <a:r>
              <a:rPr lang="en-US" sz="4000" dirty="0" smtClean="0">
                <a:solidFill>
                  <a:srgbClr val="FF0000"/>
                </a:solidFill>
              </a:rPr>
              <a:t> yang </a:t>
            </a:r>
            <a:r>
              <a:rPr lang="en-US" sz="4000" dirty="0" err="1" smtClean="0">
                <a:solidFill>
                  <a:srgbClr val="FF0000"/>
                </a:solidFill>
              </a:rPr>
              <a:t>Menonjol</a:t>
            </a:r>
            <a:br>
              <a:rPr lang="en-US" sz="4000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sz="8000" b="1" dirty="0" smtClean="0">
                <a:solidFill>
                  <a:srgbClr val="00B050"/>
                </a:solidFill>
              </a:rPr>
              <a:t>1. </a:t>
            </a:r>
            <a:r>
              <a:rPr lang="en-US" sz="8000" b="1" dirty="0" err="1" smtClean="0">
                <a:solidFill>
                  <a:srgbClr val="00B050"/>
                </a:solidFill>
              </a:rPr>
              <a:t>Memiliki</a:t>
            </a:r>
            <a:r>
              <a:rPr lang="en-US" sz="8000" b="1" dirty="0" smtClean="0">
                <a:solidFill>
                  <a:srgbClr val="00B050"/>
                </a:solidFill>
              </a:rPr>
              <a:t> </a:t>
            </a:r>
            <a:r>
              <a:rPr lang="en-US" sz="8000" b="1" dirty="0" err="1" smtClean="0">
                <a:solidFill>
                  <a:srgbClr val="00B050"/>
                </a:solidFill>
              </a:rPr>
              <a:t>Kreatifitas</a:t>
            </a:r>
            <a:r>
              <a:rPr lang="en-US" sz="8000" b="1" dirty="0" smtClean="0">
                <a:solidFill>
                  <a:srgbClr val="00B050"/>
                </a:solidFill>
              </a:rPr>
              <a:t>  </a:t>
            </a:r>
            <a:r>
              <a:rPr lang="en-US" sz="8000" b="1" dirty="0" err="1" smtClean="0">
                <a:solidFill>
                  <a:srgbClr val="00B050"/>
                </a:solidFill>
              </a:rPr>
              <a:t>Tinggi</a:t>
            </a:r>
            <a:endParaRPr lang="en-US" sz="80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en-US" dirty="0" smtClean="0"/>
          </a:p>
          <a:p>
            <a:r>
              <a:rPr lang="en-US" sz="5500" dirty="0" err="1" smtClean="0">
                <a:solidFill>
                  <a:srgbClr val="FF0000"/>
                </a:solidFill>
              </a:rPr>
              <a:t>Menurut</a:t>
            </a:r>
            <a:r>
              <a:rPr lang="en-US" sz="5500" dirty="0" smtClean="0">
                <a:solidFill>
                  <a:srgbClr val="FF0000"/>
                </a:solidFill>
              </a:rPr>
              <a:t> </a:t>
            </a:r>
            <a:r>
              <a:rPr lang="en-US" sz="5500" dirty="0" err="1" smtClean="0">
                <a:solidFill>
                  <a:srgbClr val="FF0000"/>
                </a:solidFill>
              </a:rPr>
              <a:t>Teodore</a:t>
            </a:r>
            <a:r>
              <a:rPr lang="en-US" sz="5500" dirty="0" smtClean="0">
                <a:solidFill>
                  <a:srgbClr val="FF0000"/>
                </a:solidFill>
              </a:rPr>
              <a:t> </a:t>
            </a:r>
            <a:r>
              <a:rPr lang="en-US" sz="5500" dirty="0" err="1" smtClean="0">
                <a:solidFill>
                  <a:srgbClr val="FF0000"/>
                </a:solidFill>
              </a:rPr>
              <a:t>Levit</a:t>
            </a:r>
            <a:r>
              <a:rPr lang="en-US" sz="5500" dirty="0" smtClean="0"/>
              <a:t>, </a:t>
            </a:r>
            <a:r>
              <a:rPr lang="en-US" sz="5500" dirty="0" err="1" smtClean="0"/>
              <a:t>kreativitas</a:t>
            </a:r>
            <a:r>
              <a:rPr lang="en-US" sz="5500" dirty="0" smtClean="0"/>
              <a:t>  </a:t>
            </a:r>
            <a:r>
              <a:rPr lang="en-US" sz="5500" dirty="0" err="1" smtClean="0"/>
              <a:t>adalah</a:t>
            </a:r>
            <a:r>
              <a:rPr lang="en-US" sz="5500" dirty="0" smtClean="0"/>
              <a:t> </a:t>
            </a:r>
            <a:r>
              <a:rPr lang="en-US" sz="5500" dirty="0" err="1" smtClean="0"/>
              <a:t>kemampuan</a:t>
            </a:r>
            <a:r>
              <a:rPr lang="en-US" sz="5500" dirty="0" smtClean="0"/>
              <a:t>  </a:t>
            </a:r>
            <a:r>
              <a:rPr lang="en-US" sz="5500" dirty="0" err="1" smtClean="0"/>
              <a:t>untuk</a:t>
            </a:r>
            <a:r>
              <a:rPr lang="en-US" sz="5500" dirty="0" smtClean="0"/>
              <a:t> </a:t>
            </a:r>
            <a:r>
              <a:rPr lang="en-US" sz="5500" dirty="0" err="1" smtClean="0"/>
              <a:t>berfikir</a:t>
            </a:r>
            <a:r>
              <a:rPr lang="en-US" sz="5500" dirty="0" smtClean="0"/>
              <a:t> yang </a:t>
            </a:r>
            <a:r>
              <a:rPr lang="en-US" sz="5500" dirty="0" err="1" smtClean="0"/>
              <a:t>baru</a:t>
            </a:r>
            <a:r>
              <a:rPr lang="en-US" sz="5500" dirty="0" smtClean="0"/>
              <a:t> </a:t>
            </a:r>
            <a:r>
              <a:rPr lang="en-US" sz="5500" dirty="0" err="1" smtClean="0"/>
              <a:t>dan</a:t>
            </a:r>
            <a:r>
              <a:rPr lang="en-US" sz="5500" dirty="0" smtClean="0"/>
              <a:t> </a:t>
            </a:r>
            <a:r>
              <a:rPr lang="en-US" sz="5500" dirty="0" err="1" smtClean="0"/>
              <a:t>berbeda</a:t>
            </a:r>
            <a:r>
              <a:rPr lang="en-US" sz="5500" dirty="0" smtClean="0"/>
              <a:t>.</a:t>
            </a:r>
            <a:endParaRPr lang="en-US" sz="5500" dirty="0" smtClean="0"/>
          </a:p>
          <a:p>
            <a:pPr>
              <a:buNone/>
            </a:pPr>
            <a:endParaRPr lang="en-US" sz="5500" dirty="0" smtClean="0"/>
          </a:p>
          <a:p>
            <a:r>
              <a:rPr lang="en-US" sz="5500" dirty="0" err="1" smtClean="0"/>
              <a:t>Menurut</a:t>
            </a:r>
            <a:r>
              <a:rPr lang="en-US" sz="5500" dirty="0" smtClean="0"/>
              <a:t> </a:t>
            </a:r>
            <a:r>
              <a:rPr lang="en-US" sz="5500" dirty="0" err="1" smtClean="0"/>
              <a:t>Levit</a:t>
            </a:r>
            <a:r>
              <a:rPr lang="en-US" sz="5500" dirty="0" smtClean="0"/>
              <a:t>, </a:t>
            </a:r>
            <a:r>
              <a:rPr lang="en-US" sz="5500" dirty="0" err="1" smtClean="0"/>
              <a:t>kreativitas</a:t>
            </a:r>
            <a:r>
              <a:rPr lang="en-US" sz="5500" dirty="0" smtClean="0"/>
              <a:t> </a:t>
            </a:r>
            <a:r>
              <a:rPr lang="en-US" sz="5500" dirty="0" err="1" smtClean="0"/>
              <a:t>adalah</a:t>
            </a:r>
            <a:r>
              <a:rPr lang="en-US" sz="5500" dirty="0" smtClean="0"/>
              <a:t> </a:t>
            </a:r>
            <a:r>
              <a:rPr lang="en-US" sz="5500" dirty="0" err="1" smtClean="0"/>
              <a:t>berfikir</a:t>
            </a:r>
            <a:r>
              <a:rPr lang="en-US" sz="5500" dirty="0" smtClean="0"/>
              <a:t> </a:t>
            </a:r>
            <a:r>
              <a:rPr lang="en-US" sz="5500" dirty="0" err="1" smtClean="0"/>
              <a:t>sesuatu</a:t>
            </a:r>
            <a:r>
              <a:rPr lang="en-US" sz="5500" dirty="0" smtClean="0"/>
              <a:t> yang </a:t>
            </a:r>
            <a:r>
              <a:rPr lang="en-US" sz="5500" dirty="0" err="1" smtClean="0"/>
              <a:t>baru</a:t>
            </a:r>
            <a:r>
              <a:rPr lang="en-US" sz="5500" dirty="0" smtClean="0"/>
              <a:t> </a:t>
            </a:r>
            <a:r>
              <a:rPr lang="en-US" sz="5500" i="1" dirty="0" smtClean="0"/>
              <a:t>(thinking new thing)</a:t>
            </a:r>
            <a:r>
              <a:rPr lang="en-US" sz="5500" dirty="0" smtClean="0"/>
              <a:t>, </a:t>
            </a:r>
            <a:r>
              <a:rPr lang="en-US" sz="5500" dirty="0" err="1" smtClean="0"/>
              <a:t>oleh</a:t>
            </a:r>
            <a:r>
              <a:rPr lang="en-US" sz="5500" dirty="0" smtClean="0"/>
              <a:t> </a:t>
            </a:r>
            <a:r>
              <a:rPr lang="en-US" sz="5500" dirty="0" err="1" smtClean="0"/>
              <a:t>karena</a:t>
            </a:r>
            <a:r>
              <a:rPr lang="en-US" sz="5500" dirty="0" smtClean="0"/>
              <a:t> </a:t>
            </a:r>
            <a:r>
              <a:rPr lang="en-US" sz="5500" dirty="0" err="1" smtClean="0"/>
              <a:t>itu</a:t>
            </a:r>
            <a:r>
              <a:rPr lang="en-US" sz="5500" dirty="0" smtClean="0"/>
              <a:t> </a:t>
            </a:r>
            <a:r>
              <a:rPr lang="en-US" sz="5500" dirty="0" err="1" smtClean="0"/>
              <a:t>menurutnya</a:t>
            </a:r>
            <a:r>
              <a:rPr lang="en-US" sz="5500" dirty="0" smtClean="0"/>
              <a:t>,  </a:t>
            </a:r>
            <a:r>
              <a:rPr lang="en-US" sz="5500" dirty="0" err="1" smtClean="0"/>
              <a:t>kewirausahaan</a:t>
            </a:r>
            <a:r>
              <a:rPr lang="en-US" sz="5500" dirty="0" smtClean="0"/>
              <a:t>  </a:t>
            </a:r>
            <a:r>
              <a:rPr lang="en-US" sz="5500" dirty="0" err="1" smtClean="0"/>
              <a:t>adalah</a:t>
            </a:r>
            <a:r>
              <a:rPr lang="en-US" sz="5500" dirty="0" smtClean="0"/>
              <a:t> </a:t>
            </a:r>
            <a:r>
              <a:rPr lang="en-US" sz="5500" dirty="0" err="1" smtClean="0"/>
              <a:t>berfikir</a:t>
            </a:r>
            <a:r>
              <a:rPr lang="en-US" sz="5500" dirty="0" smtClean="0"/>
              <a:t> </a:t>
            </a:r>
            <a:r>
              <a:rPr lang="en-US" sz="5500" dirty="0" err="1" smtClean="0"/>
              <a:t>dan</a:t>
            </a:r>
            <a:r>
              <a:rPr lang="en-US" sz="5500" dirty="0" smtClean="0"/>
              <a:t>   </a:t>
            </a:r>
            <a:r>
              <a:rPr lang="en-US" sz="5500" dirty="0" err="1" smtClean="0"/>
              <a:t>bertindak</a:t>
            </a:r>
            <a:r>
              <a:rPr lang="en-US" sz="5500" dirty="0" smtClean="0"/>
              <a:t>   </a:t>
            </a:r>
            <a:r>
              <a:rPr lang="en-US" sz="5500" dirty="0" err="1" smtClean="0"/>
              <a:t>sesuatu</a:t>
            </a:r>
            <a:r>
              <a:rPr lang="en-US" sz="5500" dirty="0" smtClean="0"/>
              <a:t>   yang </a:t>
            </a:r>
            <a:r>
              <a:rPr lang="en-US" sz="5500" dirty="0" err="1" smtClean="0"/>
              <a:t>baru</a:t>
            </a:r>
            <a:r>
              <a:rPr lang="en-US" sz="5500" dirty="0" smtClean="0"/>
              <a:t>   </a:t>
            </a:r>
            <a:r>
              <a:rPr lang="en-US" sz="5500" dirty="0" err="1" smtClean="0"/>
              <a:t>atau</a:t>
            </a:r>
            <a:r>
              <a:rPr lang="en-US" sz="5500" dirty="0" smtClean="0"/>
              <a:t> </a:t>
            </a:r>
            <a:r>
              <a:rPr lang="en-US" sz="5500" dirty="0" err="1" smtClean="0"/>
              <a:t>berfikir</a:t>
            </a:r>
            <a:r>
              <a:rPr lang="en-US" sz="5500" dirty="0" smtClean="0"/>
              <a:t> </a:t>
            </a:r>
            <a:r>
              <a:rPr lang="en-US" sz="5500" dirty="0" err="1" smtClean="0"/>
              <a:t>sesuatu</a:t>
            </a:r>
            <a:r>
              <a:rPr lang="en-US" sz="5500" dirty="0" smtClean="0"/>
              <a:t>   yang  lama   </a:t>
            </a:r>
            <a:r>
              <a:rPr lang="en-US" sz="5500" dirty="0" err="1" smtClean="0"/>
              <a:t>dengan</a:t>
            </a:r>
            <a:r>
              <a:rPr lang="en-US" sz="5500" dirty="0" smtClean="0"/>
              <a:t>   </a:t>
            </a:r>
            <a:r>
              <a:rPr lang="en-US" sz="5500" dirty="0" err="1" smtClean="0"/>
              <a:t>cara-cara</a:t>
            </a:r>
            <a:r>
              <a:rPr lang="en-US" sz="5500" dirty="0" smtClean="0"/>
              <a:t> </a:t>
            </a:r>
            <a:r>
              <a:rPr lang="en-US" sz="5500" dirty="0" err="1" smtClean="0"/>
              <a:t>baru</a:t>
            </a:r>
            <a:r>
              <a:rPr lang="en-US" sz="5500" dirty="0" smtClean="0"/>
              <a:t>. </a:t>
            </a:r>
            <a:endParaRPr lang="en-US" sz="5500" dirty="0" smtClean="0"/>
          </a:p>
          <a:p>
            <a:pPr>
              <a:buNone/>
            </a:pPr>
            <a:endParaRPr lang="en-US" sz="5500" dirty="0" smtClean="0"/>
          </a:p>
          <a:p>
            <a:endParaRPr lang="en-US" sz="5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dirty="0" err="1" smtClean="0"/>
              <a:t>Selain</a:t>
            </a:r>
            <a:r>
              <a:rPr lang="en-US" sz="2000" dirty="0" smtClean="0"/>
              <a:t> </a:t>
            </a:r>
            <a:r>
              <a:rPr lang="en-US" sz="2000" dirty="0" err="1" smtClean="0"/>
              <a:t>ciri-ciri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dikemukakan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awal</a:t>
            </a:r>
            <a:r>
              <a:rPr lang="en-US" sz="2000" dirty="0" smtClean="0"/>
              <a:t>,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mendalam</a:t>
            </a:r>
            <a:r>
              <a:rPr lang="en-US" sz="2000" dirty="0" smtClean="0"/>
              <a:t>  </a:t>
            </a:r>
            <a:r>
              <a:rPr lang="en-US" sz="2000" dirty="0" err="1" smtClean="0"/>
              <a:t>mengenai</a:t>
            </a:r>
            <a:r>
              <a:rPr lang="en-US" sz="2000" dirty="0" smtClean="0"/>
              <a:t>  </a:t>
            </a:r>
            <a:r>
              <a:rPr lang="en-US" sz="2000" dirty="0" err="1" smtClean="0"/>
              <a:t>karakterisitik</a:t>
            </a:r>
            <a:r>
              <a:rPr lang="en-US" sz="2000" dirty="0" smtClean="0"/>
              <a:t>  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 </a:t>
            </a:r>
            <a:r>
              <a:rPr lang="en-US" sz="2000" dirty="0" err="1" smtClean="0"/>
              <a:t>wirausahawan</a:t>
            </a:r>
            <a:r>
              <a:rPr lang="en-US" sz="2000" dirty="0" smtClean="0"/>
              <a:t>   yang  </a:t>
            </a:r>
            <a:r>
              <a:rPr lang="en-US" sz="2000" dirty="0" err="1" smtClean="0"/>
              <a:t>disarikan</a:t>
            </a:r>
            <a:r>
              <a:rPr lang="en-US" sz="2000" dirty="0" smtClean="0"/>
              <a:t>  </a:t>
            </a:r>
            <a:r>
              <a:rPr lang="en-US" sz="2000" dirty="0" err="1" smtClean="0"/>
              <a:t>dari</a:t>
            </a:r>
            <a:r>
              <a:rPr lang="en-US" sz="2000" dirty="0" smtClean="0"/>
              <a:t> 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Mengungkapkan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ide-ide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kreativitas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muncul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melihat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lama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berfikir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kreativitas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asalnya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(generating something from nothing)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Inovasi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menerapkan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kreativitas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rangka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memecahkan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persolan-persolan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memperkaya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3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inovation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is the ability  to apply  creative  solutions to  those problems </a:t>
            </a:r>
            <a:r>
              <a:rPr lang="en-US" sz="3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opportunities to enhance or to enrich people’s live)</a:t>
            </a:r>
            <a:endParaRPr lang="en-US" sz="3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i="1" dirty="0" smtClean="0"/>
              <a:t> </a:t>
            </a:r>
            <a:endParaRPr lang="en-US" sz="2800" i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</a:rPr>
              <a:t>Menurut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Zimmerer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dalam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Suryana</a:t>
            </a:r>
            <a:r>
              <a:rPr lang="en-US" sz="3200" dirty="0" smtClean="0">
                <a:solidFill>
                  <a:srgbClr val="FF0000"/>
                </a:solidFill>
              </a:rPr>
              <a:t>   (2003  :  24)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Dari </a:t>
            </a:r>
            <a:r>
              <a:rPr lang="en-US" sz="2800" dirty="0" err="1" smtClean="0"/>
              <a:t>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diatas</a:t>
            </a:r>
            <a:r>
              <a:rPr lang="en-US" sz="2800" dirty="0" smtClean="0"/>
              <a:t>, </a:t>
            </a:r>
            <a:r>
              <a:rPr lang="en-US" sz="2800" dirty="0" err="1" smtClean="0"/>
              <a:t>kreativitas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dirty="0" err="1" smtClean="0"/>
              <a:t>pengertian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  <a:endParaRPr lang="en-US" sz="2800" dirty="0" smtClean="0"/>
          </a:p>
          <a:p>
            <a:r>
              <a:rPr lang="en-US" sz="2800" dirty="0" smtClean="0"/>
              <a:t>1.   </a:t>
            </a:r>
            <a:r>
              <a:rPr lang="en-US" sz="2800" dirty="0" err="1" smtClean="0"/>
              <a:t>Kreativitas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menciptakan</a:t>
            </a:r>
            <a:r>
              <a:rPr lang="en-US" sz="2800" dirty="0" smtClean="0"/>
              <a:t> </a:t>
            </a:r>
            <a:r>
              <a:rPr lang="en-US" sz="2800" dirty="0" err="1" smtClean="0"/>
              <a:t>sesuatu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yang </a:t>
            </a:r>
            <a:r>
              <a:rPr lang="en-US" sz="2800" dirty="0" err="1" smtClean="0"/>
              <a:t>asalnya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2.  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</a:t>
            </a:r>
            <a:r>
              <a:rPr lang="en-US" sz="2800" dirty="0" err="1" smtClean="0"/>
              <a:t>masa</a:t>
            </a:r>
            <a:r>
              <a:rPr lang="en-US" sz="2800" dirty="0" smtClean="0"/>
              <a:t> </a:t>
            </a:r>
            <a:r>
              <a:rPr lang="en-US" sz="2800" dirty="0" err="1" smtClean="0"/>
              <a:t>kini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</a:t>
            </a:r>
            <a:r>
              <a:rPr lang="en-US" sz="2800" dirty="0" err="1" smtClean="0"/>
              <a:t>memperbaiki</a:t>
            </a:r>
            <a:r>
              <a:rPr lang="en-US" sz="2800" dirty="0" smtClean="0"/>
              <a:t> </a:t>
            </a:r>
            <a:r>
              <a:rPr lang="en-US" sz="2800" dirty="0" err="1" smtClean="0"/>
              <a:t>masa</a:t>
            </a:r>
            <a:r>
              <a:rPr lang="en-US" sz="2800" dirty="0" smtClean="0"/>
              <a:t> </a:t>
            </a:r>
            <a:r>
              <a:rPr lang="en-US" sz="2800" dirty="0" err="1" smtClean="0"/>
              <a:t>lalu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3.   </a:t>
            </a:r>
            <a:r>
              <a:rPr lang="en-US" sz="2800" dirty="0" err="1" smtClean="0"/>
              <a:t>Menggantikan</a:t>
            </a:r>
            <a:r>
              <a:rPr lang="en-US" sz="2800" dirty="0" smtClean="0"/>
              <a:t> </a:t>
            </a:r>
            <a:r>
              <a:rPr lang="en-US" sz="2800" dirty="0" err="1" smtClean="0"/>
              <a:t>sesuatu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sesuatu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sederhana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19848</Words>
  <Application>WPS Presentation</Application>
  <PresentationFormat>On-screen Show (4:3)</PresentationFormat>
  <Paragraphs>284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6" baseType="lpstr">
      <vt:lpstr>Arial</vt:lpstr>
      <vt:lpstr>SimSun</vt:lpstr>
      <vt:lpstr>Wingdings</vt:lpstr>
      <vt:lpstr>Wingdings 3</vt:lpstr>
      <vt:lpstr>Verdana</vt:lpstr>
      <vt:lpstr>Wingdings 2</vt:lpstr>
      <vt:lpstr>Arial Narrow</vt:lpstr>
      <vt:lpstr>Times New Roman</vt:lpstr>
      <vt:lpstr>Lucida Sans Unicode</vt:lpstr>
      <vt:lpstr>Microsoft YaHei</vt:lpstr>
      <vt:lpstr>Arial Unicode MS</vt:lpstr>
      <vt:lpstr>Calibri</vt:lpstr>
      <vt:lpstr>Times New Roman</vt:lpstr>
      <vt:lpstr>Concourse</vt:lpstr>
      <vt:lpstr>Karakter Kewirausahaan</vt:lpstr>
      <vt:lpstr>PowerPoint 演示文稿</vt:lpstr>
      <vt:lpstr>Pengertian Karakter Kewirausahaan</vt:lpstr>
      <vt:lpstr>Dalam suatu penelitian tentang Standarisasi Tes Potensi Kewirausahaan Pemuda Versi Indonesia</vt:lpstr>
      <vt:lpstr>Dalam suatu penelitian tentang Standarisasi Tes Potensi Kewirausahaan Pemuda Versi Indonesia</vt:lpstr>
      <vt:lpstr>Ciri Wirausahawan yang Menonjol </vt:lpstr>
      <vt:lpstr>Selain ciri-ciri yang telah dikemukakan di awal, berikut ini akan dijelaskan secara lebih mendalam  mengenai  karakterisitik  seorang  wirausahawan   yang  disarikan  dari  berbagai sumber. </vt:lpstr>
      <vt:lpstr>Menurut Zimmerer dalam Suryana   (2003  :  24)</vt:lpstr>
      <vt:lpstr>PowerPoint 演示文稿</vt:lpstr>
      <vt:lpstr>PowerPoint 演示文稿</vt:lpstr>
      <vt:lpstr>Ada 7 prinsip dalam bushido , ialah :</vt:lpstr>
      <vt:lpstr>Jansen   H.   Sinamo (1999)  mengembangkan  8  Etos  Kerja  Unggulan sebagai berikut :</vt:lpstr>
      <vt:lpstr>Jansen   H.   Sinamo (1999)  mengembangkan  8  Etos  Kerja  Unggulan sebagai berikut :</vt:lpstr>
      <vt:lpstr>Jansen   H.   Sinamo (1999)  mengembangkan  8  Etos  Kerja  Unggulan sebagai berikut : </vt:lpstr>
      <vt:lpstr>Jansen   H.   Sinamo (1999)  mengembangkan  8  Etos  Kerja  Unggulan sebagai berikut : </vt:lpstr>
      <vt:lpstr>3. Mandiri atau Tidak Ketergantungan </vt:lpstr>
      <vt:lpstr>PowerPoint 演示文稿</vt:lpstr>
      <vt:lpstr>4. Berani Menghadapi  Risiko </vt:lpstr>
      <vt:lpstr>PowerPoint 演示文稿</vt:lpstr>
      <vt:lpstr>5. Motif Berprestasi  Tinggi </vt:lpstr>
      <vt:lpstr>6. Selalu Perspektif </vt:lpstr>
      <vt:lpstr>PowerPoint 演示文稿</vt:lpstr>
      <vt:lpstr>7. Memiliki  Perilaku Inovatif Tinggi </vt:lpstr>
      <vt:lpstr>8. Selalu Mencari Peluang </vt:lpstr>
      <vt:lpstr>9.Memiliki Jiwa Kepemimpinan </vt:lpstr>
      <vt:lpstr>PowerPoint 演示文稿</vt:lpstr>
      <vt:lpstr>10. Memiliki Kemampuan  Manajerial </vt:lpstr>
      <vt:lpstr>11. Memiliki Kerampilan  Personal </vt:lpstr>
      <vt:lpstr>Faktor-faktor Yang Menyebabkan  Kegagalan Wirausaha  </vt:lpstr>
      <vt:lpstr>PowerPoint 演示文稿</vt:lpstr>
      <vt:lpstr>TERIMA KASIH </vt:lpstr>
      <vt:lpstr>TUGAS MANDIRI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Karakter Kewirausahaan</dc:title>
  <dc:creator>PMB</dc:creator>
  <cp:lastModifiedBy>Fefi</cp:lastModifiedBy>
  <cp:revision>44</cp:revision>
  <dcterms:created xsi:type="dcterms:W3CDTF">2016-09-27T07:24:00Z</dcterms:created>
  <dcterms:modified xsi:type="dcterms:W3CDTF">2021-03-22T15:54:13Z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1033-11.2.0.10017</vt:lpwstr>
  </property>
</Properties>
</file>