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Poppins" panose="020B0604020202020204" charset="0"/>
      <p:regular r:id="rId19"/>
    </p:embeddedFont>
    <p:embeddedFont>
      <p:font typeface="Poppins Bold" panose="020B0604020202020204" charset="0"/>
      <p:regular r:id="rId20"/>
    </p:embeddedFont>
    <p:embeddedFont>
      <p:font typeface="Poppins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01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420602" y="-237020"/>
            <a:ext cx="7256185" cy="10884278"/>
          </a:xfrm>
          <a:custGeom>
            <a:avLst/>
            <a:gdLst/>
            <a:ahLst/>
            <a:cxnLst/>
            <a:rect l="l" t="t" r="r" b="b"/>
            <a:pathLst>
              <a:path w="7256185" h="10884278">
                <a:moveTo>
                  <a:pt x="0" y="0"/>
                </a:moveTo>
                <a:lnTo>
                  <a:pt x="7256185" y="0"/>
                </a:lnTo>
                <a:lnTo>
                  <a:pt x="7256185" y="10884278"/>
                </a:lnTo>
                <a:lnTo>
                  <a:pt x="0" y="10884278"/>
                </a:lnTo>
                <a:lnTo>
                  <a:pt x="0" y="0"/>
                </a:lnTo>
                <a:close/>
              </a:path>
            </a:pathLst>
          </a:custGeom>
          <a:blipFill>
            <a:blip r:embed="rId2"/>
            <a:stretch>
              <a:fillRect/>
            </a:stretch>
          </a:blipFill>
        </p:spPr>
      </p:sp>
      <p:grpSp>
        <p:nvGrpSpPr>
          <p:cNvPr id="6" name="Group 6"/>
          <p:cNvGrpSpPr/>
          <p:nvPr/>
        </p:nvGrpSpPr>
        <p:grpSpPr>
          <a:xfrm>
            <a:off x="193" y="9683305"/>
            <a:ext cx="18288000" cy="641795"/>
            <a:chOff x="0" y="0"/>
            <a:chExt cx="4816593" cy="169032"/>
          </a:xfrm>
        </p:grpSpPr>
        <p:sp>
          <p:nvSpPr>
            <p:cNvPr id="7" name="Freeform 7"/>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8" name="TextBox 8"/>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10" name="Group 10"/>
          <p:cNvGrpSpPr>
            <a:grpSpLocks noChangeAspect="1"/>
          </p:cNvGrpSpPr>
          <p:nvPr/>
        </p:nvGrpSpPr>
        <p:grpSpPr>
          <a:xfrm>
            <a:off x="-3352800" y="1464096"/>
            <a:ext cx="5231810" cy="4530511"/>
            <a:chOff x="0" y="0"/>
            <a:chExt cx="4282440" cy="3708400"/>
          </a:xfrm>
        </p:grpSpPr>
        <p:sp>
          <p:nvSpPr>
            <p:cNvPr id="11" name="Freeform 1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grpSp>
        <p:nvGrpSpPr>
          <p:cNvPr id="12" name="Group 12"/>
          <p:cNvGrpSpPr>
            <a:grpSpLocks noChangeAspect="1"/>
          </p:cNvGrpSpPr>
          <p:nvPr/>
        </p:nvGrpSpPr>
        <p:grpSpPr>
          <a:xfrm>
            <a:off x="635590" y="3771900"/>
            <a:ext cx="5231810" cy="4530511"/>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4" name="Freeform 14"/>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15" name="Freeform 15"/>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16" name="Freeform 16"/>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
        <p:nvSpPr>
          <p:cNvPr id="17" name="Freeform 17"/>
          <p:cNvSpPr/>
          <p:nvPr/>
        </p:nvSpPr>
        <p:spPr>
          <a:xfrm>
            <a:off x="10665653" y="7429500"/>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5016329" y="2153312"/>
            <a:ext cx="12455922" cy="831381"/>
          </a:xfrm>
          <a:prstGeom prst="rect">
            <a:avLst/>
          </a:prstGeom>
        </p:spPr>
        <p:txBody>
          <a:bodyPr lIns="0" tIns="0" rIns="0" bIns="0" rtlCol="0" anchor="t">
            <a:spAutoFit/>
          </a:bodyPr>
          <a:lstStyle/>
          <a:p>
            <a:pPr marL="0" lvl="0" indent="0" algn="l">
              <a:lnSpc>
                <a:spcPts val="7261"/>
              </a:lnSpc>
              <a:spcBef>
                <a:spcPct val="0"/>
              </a:spcBef>
            </a:pPr>
            <a:r>
              <a:rPr lang="en-US" sz="3600" spc="66" dirty="0">
                <a:solidFill>
                  <a:srgbClr val="1B3640"/>
                </a:solidFill>
                <a:latin typeface="Poppins Bold"/>
                <a:ea typeface="Poppins Bold"/>
                <a:cs typeface="Poppins Bold"/>
                <a:sym typeface="Poppins Bold"/>
              </a:rPr>
              <a:t>DINAMIKA PERUBAHAN ORGANISASI</a:t>
            </a:r>
          </a:p>
        </p:txBody>
      </p:sp>
      <p:sp>
        <p:nvSpPr>
          <p:cNvPr id="19" name="TextBox 19"/>
          <p:cNvSpPr txBox="1"/>
          <p:nvPr/>
        </p:nvSpPr>
        <p:spPr>
          <a:xfrm>
            <a:off x="5015225" y="8483997"/>
            <a:ext cx="9305717" cy="629403"/>
          </a:xfrm>
          <a:prstGeom prst="rect">
            <a:avLst/>
          </a:prstGeom>
        </p:spPr>
        <p:txBody>
          <a:bodyPr lIns="0" tIns="0" rIns="0" bIns="0" rtlCol="0" anchor="t">
            <a:spAutoFit/>
          </a:bodyPr>
          <a:lstStyle/>
          <a:p>
            <a:pPr marL="0" lvl="0" indent="0" algn="l">
              <a:lnSpc>
                <a:spcPts val="5170"/>
              </a:lnSpc>
              <a:spcBef>
                <a:spcPct val="0"/>
              </a:spcBef>
            </a:pPr>
            <a:r>
              <a:rPr lang="en-US" sz="3600" spc="235" dirty="0">
                <a:solidFill>
                  <a:schemeClr val="accent6">
                    <a:lumMod val="75000"/>
                  </a:schemeClr>
                </a:solidFill>
                <a:latin typeface="Poppins Bold"/>
                <a:ea typeface="Poppins Bold"/>
                <a:cs typeface="Poppins Bold"/>
                <a:sym typeface="Poppins Bold"/>
              </a:rPr>
              <a:t>PERTEMUAN KE-14 </a:t>
            </a:r>
          </a:p>
        </p:txBody>
      </p:sp>
      <p:sp>
        <p:nvSpPr>
          <p:cNvPr id="20" name="TextBox 20"/>
          <p:cNvSpPr txBox="1"/>
          <p:nvPr/>
        </p:nvSpPr>
        <p:spPr>
          <a:xfrm>
            <a:off x="5016329" y="2936802"/>
            <a:ext cx="8648700" cy="653512"/>
          </a:xfrm>
          <a:prstGeom prst="rect">
            <a:avLst/>
          </a:prstGeom>
        </p:spPr>
        <p:txBody>
          <a:bodyPr lIns="0" tIns="0" rIns="0" bIns="0" rtlCol="0" anchor="t">
            <a:spAutoFit/>
          </a:bodyPr>
          <a:lstStyle/>
          <a:p>
            <a:pPr marL="0" lvl="0" indent="0" algn="l">
              <a:lnSpc>
                <a:spcPts val="5610"/>
              </a:lnSpc>
            </a:pPr>
            <a:r>
              <a:rPr lang="en-US" sz="2800" spc="153"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5015225" y="9096376"/>
            <a:ext cx="16230600" cy="542924"/>
          </a:xfrm>
          <a:prstGeom prst="rect">
            <a:avLst/>
          </a:prstGeom>
        </p:spPr>
        <p:txBody>
          <a:bodyPr lIns="0" tIns="0" rIns="0" bIns="0" rtlCol="0" anchor="t">
            <a:spAutoFit/>
          </a:bodyPr>
          <a:lstStyle/>
          <a:p>
            <a:pPr marL="0" lvl="0" indent="0" algn="l">
              <a:lnSpc>
                <a:spcPts val="4200"/>
              </a:lnSpc>
              <a:spcBef>
                <a:spcPct val="0"/>
              </a:spcBef>
            </a:pPr>
            <a:r>
              <a:rPr lang="en-US" sz="3000" u="none" strike="noStrike" spc="150" dirty="0" err="1">
                <a:solidFill>
                  <a:srgbClr val="1B3640"/>
                </a:solidFill>
                <a:latin typeface="Poppins"/>
                <a:ea typeface="Poppins"/>
                <a:cs typeface="Poppins"/>
                <a:sym typeface="Poppins"/>
              </a:rPr>
              <a:t>Tahun</a:t>
            </a:r>
            <a:r>
              <a:rPr lang="en-US" sz="3000" u="none" strike="noStrike" spc="150" dirty="0">
                <a:solidFill>
                  <a:srgbClr val="1B3640"/>
                </a:solidFill>
                <a:latin typeface="Poppins"/>
                <a:ea typeface="Poppins"/>
                <a:cs typeface="Poppins"/>
                <a:sym typeface="Poppins"/>
              </a:rPr>
              <a:t> </a:t>
            </a:r>
            <a:r>
              <a:rPr lang="en-US" sz="3000" u="none" strike="noStrike" spc="150" dirty="0" err="1">
                <a:solidFill>
                  <a:srgbClr val="1B3640"/>
                </a:solidFill>
                <a:latin typeface="Poppins"/>
                <a:ea typeface="Poppins"/>
                <a:cs typeface="Poppins"/>
                <a:sym typeface="Poppins"/>
              </a:rPr>
              <a:t>Ajaran</a:t>
            </a:r>
            <a:r>
              <a:rPr lang="en-US" sz="30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515395" y="7801204"/>
            <a:ext cx="6534605" cy="798829"/>
          </a:xfrm>
          <a:prstGeom prst="rect">
            <a:avLst/>
          </a:prstGeom>
        </p:spPr>
        <p:txBody>
          <a:bodyPr lIns="0" tIns="0" rIns="0" bIns="0" rtlCol="0" anchor="t">
            <a:spAutoFit/>
          </a:bodyPr>
          <a:lstStyle/>
          <a:p>
            <a:pPr marL="0" lvl="0" indent="0" algn="l">
              <a:lnSpc>
                <a:spcPts val="3220"/>
              </a:lnSpc>
              <a:spcBef>
                <a:spcPct val="0"/>
              </a:spcBef>
            </a:pPr>
            <a:r>
              <a:rPr lang="en-US" sz="2300" spc="115" dirty="0" err="1">
                <a:solidFill>
                  <a:srgbClr val="1B3640"/>
                </a:solidFill>
                <a:latin typeface="Poppins"/>
                <a:ea typeface="Poppins"/>
                <a:cs typeface="Poppins"/>
                <a:sym typeface="Poppins"/>
              </a:rPr>
              <a:t>Anak</a:t>
            </a:r>
            <a:r>
              <a:rPr lang="en-US" sz="2300" spc="115" dirty="0">
                <a:solidFill>
                  <a:srgbClr val="1B3640"/>
                </a:solidFill>
                <a:latin typeface="Poppins"/>
                <a:ea typeface="Poppins"/>
                <a:cs typeface="Poppins"/>
                <a:sym typeface="Poppins"/>
              </a:rPr>
              <a:t> Agung </a:t>
            </a:r>
            <a:r>
              <a:rPr lang="en-US" sz="2300" spc="115" dirty="0" err="1">
                <a:solidFill>
                  <a:srgbClr val="1B3640"/>
                </a:solidFill>
                <a:latin typeface="Poppins"/>
                <a:ea typeface="Poppins"/>
                <a:cs typeface="Poppins"/>
                <a:sym typeface="Poppins"/>
              </a:rPr>
              <a:t>Gde</a:t>
            </a:r>
            <a:r>
              <a:rPr lang="en-US" sz="2300" spc="115" dirty="0">
                <a:solidFill>
                  <a:srgbClr val="1B3640"/>
                </a:solidFill>
                <a:latin typeface="Poppins"/>
                <a:ea typeface="Poppins"/>
                <a:cs typeface="Poppins"/>
                <a:sym typeface="Poppins"/>
              </a:rPr>
              <a:t> </a:t>
            </a:r>
            <a:r>
              <a:rPr lang="en-US" sz="2300" spc="115" dirty="0" err="1">
                <a:solidFill>
                  <a:srgbClr val="1B3640"/>
                </a:solidFill>
                <a:latin typeface="Poppins"/>
                <a:ea typeface="Poppins"/>
                <a:cs typeface="Poppins"/>
                <a:sym typeface="Poppins"/>
              </a:rPr>
              <a:t>Brahmantya</a:t>
            </a:r>
            <a:r>
              <a:rPr lang="en-US" sz="2300" spc="115" dirty="0">
                <a:solidFill>
                  <a:srgbClr val="1B3640"/>
                </a:solidFill>
                <a:latin typeface="Poppins"/>
                <a:ea typeface="Poppins"/>
                <a:cs typeface="Poppins"/>
                <a:sym typeface="Poppins"/>
              </a:rPr>
              <a:t> </a:t>
            </a:r>
            <a:r>
              <a:rPr lang="en-US" sz="2300" spc="115" dirty="0" err="1">
                <a:solidFill>
                  <a:srgbClr val="1B3640"/>
                </a:solidFill>
                <a:latin typeface="Poppins"/>
                <a:ea typeface="Poppins"/>
                <a:cs typeface="Poppins"/>
                <a:sym typeface="Poppins"/>
              </a:rPr>
              <a:t>Murti</a:t>
            </a:r>
            <a:r>
              <a:rPr lang="en-US" sz="2300" spc="115" dirty="0">
                <a:solidFill>
                  <a:srgbClr val="1B3640"/>
                </a:solidFill>
                <a:latin typeface="Poppins"/>
                <a:ea typeface="Poppins"/>
                <a:cs typeface="Poppins"/>
                <a:sym typeface="Poppins"/>
              </a:rPr>
              <a:t>, S.I.P., MPA</a:t>
            </a:r>
          </a:p>
        </p:txBody>
      </p:sp>
      <p:sp>
        <p:nvSpPr>
          <p:cNvPr id="23" name="TextBox 23"/>
          <p:cNvSpPr txBox="1"/>
          <p:nvPr/>
        </p:nvSpPr>
        <p:spPr>
          <a:xfrm>
            <a:off x="294962" y="363184"/>
            <a:ext cx="4611556" cy="742560"/>
          </a:xfrm>
          <a:prstGeom prst="rect">
            <a:avLst/>
          </a:prstGeom>
        </p:spPr>
        <p:txBody>
          <a:bodyPr lIns="0" tIns="0" rIns="0" bIns="0" rtlCol="0" anchor="t">
            <a:spAutoFit/>
          </a:bodyPr>
          <a:lstStyle/>
          <a:p>
            <a:pPr marL="0" lvl="0" indent="0" algn="l">
              <a:lnSpc>
                <a:spcPts val="5451"/>
              </a:lnSpc>
              <a:spcBef>
                <a:spcPct val="0"/>
              </a:spcBef>
            </a:pPr>
            <a:r>
              <a:rPr lang="en-US" sz="4955" spc="49">
                <a:solidFill>
                  <a:srgbClr val="1B3640"/>
                </a:solidFill>
                <a:latin typeface="Poppins Bold"/>
                <a:ea typeface="Poppins Bold"/>
                <a:cs typeface="Poppins Bold"/>
                <a:sym typeface="Poppins Bold"/>
              </a:rPr>
              <a:t>P14</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79152" y="3347837"/>
          <a:ext cx="17017661" cy="6472651"/>
        </p:xfrm>
        <a:graphic>
          <a:graphicData uri="http://schemas.openxmlformats.org/drawingml/2006/table">
            <a:tbl>
              <a:tblPr/>
              <a:tblGrid>
                <a:gridCol w="8464584">
                  <a:extLst>
                    <a:ext uri="{9D8B030D-6E8A-4147-A177-3AD203B41FA5}">
                      <a16:colId xmlns:a16="http://schemas.microsoft.com/office/drawing/2014/main" val="20000"/>
                    </a:ext>
                  </a:extLst>
                </a:gridCol>
                <a:gridCol w="8553077">
                  <a:extLst>
                    <a:ext uri="{9D8B030D-6E8A-4147-A177-3AD203B41FA5}">
                      <a16:colId xmlns:a16="http://schemas.microsoft.com/office/drawing/2014/main" val="20001"/>
                    </a:ext>
                  </a:extLst>
                </a:gridCol>
              </a:tblGrid>
              <a:tr h="1001011">
                <a:tc>
                  <a:txBody>
                    <a:bodyPr/>
                    <a:lstStyle/>
                    <a:p>
                      <a:pPr algn="ctr">
                        <a:lnSpc>
                          <a:spcPts val="5039"/>
                        </a:lnSpc>
                        <a:defRPr/>
                      </a:pPr>
                      <a:r>
                        <a:rPr lang="en-US" sz="3599">
                          <a:solidFill>
                            <a:srgbClr val="1B3640"/>
                          </a:solidFill>
                          <a:latin typeface="Poppins Bold"/>
                          <a:ea typeface="Poppins Bold"/>
                          <a:cs typeface="Poppins Bold"/>
                          <a:sym typeface="Poppins Bold"/>
                        </a:rPr>
                        <a:t>FAKTOR EKONOMI</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5039"/>
                        </a:lnSpc>
                        <a:defRPr/>
                      </a:pPr>
                      <a:r>
                        <a:rPr lang="en-US" sz="3599">
                          <a:solidFill>
                            <a:srgbClr val="1B3640"/>
                          </a:solidFill>
                          <a:latin typeface="Poppins Bold"/>
                          <a:ea typeface="Poppins Bold"/>
                          <a:cs typeface="Poppins Bold"/>
                          <a:sym typeface="Poppins Bold"/>
                        </a:rPr>
                        <a:t>SIKAP TIDAK ENAKAN</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5471640">
                <a:tc>
                  <a:txBody>
                    <a:bodyPr/>
                    <a:lstStyle/>
                    <a:p>
                      <a:pPr marL="453384" lvl="1" indent="-226692" algn="l">
                        <a:lnSpc>
                          <a:spcPts val="2939"/>
                        </a:lnSpc>
                        <a:buFont typeface="Arial"/>
                        <a:buChar char="•"/>
                        <a:defRPr/>
                      </a:pPr>
                      <a:r>
                        <a:rPr lang="en-US" sz="2099" spc="52">
                          <a:solidFill>
                            <a:srgbClr val="1B3640"/>
                          </a:solidFill>
                          <a:latin typeface="Poppins"/>
                          <a:ea typeface="Poppins"/>
                          <a:cs typeface="Poppins"/>
                          <a:sym typeface="Poppins"/>
                        </a:rPr>
                        <a:t>Alasan yang paling jelas mengapa orang menentang perubahan, adalah alasan ekonomis. Pegawai sering menentang dipakainya mesin-mesin baru yang serba automatis, yang mengurangi tenaga kerja, karena takut kehilangan pekerjaan. Mereka tidak mau mendengarkan alasan bahwa dalam jangka panjang automasi akan menciptakan kesempatan kerja yang lebih luas. Apa yang merisaukan adalah kesejahteraan ekonomis para pegawai dan keluarganya dalan jangka pendek.</a:t>
                      </a:r>
                      <a:endParaRPr lang="en-US" sz="1100"/>
                    </a:p>
                    <a:p>
                      <a:pPr algn="l">
                        <a:lnSpc>
                          <a:spcPts val="293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53390" lvl="1" indent="-226695" algn="l">
                        <a:lnSpc>
                          <a:spcPts val="2940"/>
                        </a:lnSpc>
                        <a:buFont typeface="Arial"/>
                        <a:buChar char="•"/>
                        <a:defRPr/>
                      </a:pPr>
                      <a:r>
                        <a:rPr lang="en-US" sz="2100">
                          <a:solidFill>
                            <a:srgbClr val="1B3640"/>
                          </a:solidFill>
                          <a:latin typeface="Poppins"/>
                          <a:ea typeface="Poppins"/>
                          <a:cs typeface="Poppins"/>
                          <a:sym typeface="Poppins"/>
                        </a:rPr>
                        <a:t>Pegawai merasa tidak enak dan tidak senang jika pembaharuan menjadikan hidupnya lebih sukar. Mereka sudah terbiasa bekerja dengan prosedur lama dan metode lama yang mudah. Pekerjaan baru pada umumnya memerlukan metode baru yang harus mereka pelajari terlebih dahulu. Kesukaran ini menimbulkan rasa tidak enak, dan karena itu orang menentang perubahan.</a:t>
                      </a:r>
                      <a:endParaRPr lang="en-US" sz="1100"/>
                    </a:p>
                    <a:p>
                      <a:pPr algn="l">
                        <a:lnSpc>
                          <a:spcPts val="2940"/>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3" name="AutoShape 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7" name="Group 7"/>
          <p:cNvGrpSpPr/>
          <p:nvPr/>
        </p:nvGrpSpPr>
        <p:grpSpPr>
          <a:xfrm>
            <a:off x="3139966" y="1808872"/>
            <a:ext cx="12008069" cy="1072240"/>
            <a:chOff x="0" y="0"/>
            <a:chExt cx="3162619" cy="282401"/>
          </a:xfrm>
        </p:grpSpPr>
        <p:sp>
          <p:nvSpPr>
            <p:cNvPr id="8" name="Freeform 8"/>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1B3640">
                <a:alpha val="87843"/>
              </a:srgbClr>
            </a:solidFill>
          </p:spPr>
        </p:sp>
        <p:sp>
          <p:nvSpPr>
            <p:cNvPr id="9" name="TextBox 9"/>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654662" y="1929067"/>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PENGHAMBAT PERUBAHAN</a:t>
            </a:r>
          </a:p>
        </p:txBody>
      </p:sp>
      <p:sp>
        <p:nvSpPr>
          <p:cNvPr id="11" name="Freeform 14">
            <a:extLst>
              <a:ext uri="{FF2B5EF4-FFF2-40B4-BE49-F238E27FC236}">
                <a16:creationId xmlns:a16="http://schemas.microsoft.com/office/drawing/2014/main" id="{9B9A625F-A915-4C4B-8F81-F1B54DBD9D38}"/>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2" name="Freeform 15">
            <a:extLst>
              <a:ext uri="{FF2B5EF4-FFF2-40B4-BE49-F238E27FC236}">
                <a16:creationId xmlns:a16="http://schemas.microsoft.com/office/drawing/2014/main" id="{BBEFEB9F-FFF8-4E11-8CD2-4B8435A36F94}"/>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3" name="Freeform 16">
            <a:extLst>
              <a:ext uri="{FF2B5EF4-FFF2-40B4-BE49-F238E27FC236}">
                <a16:creationId xmlns:a16="http://schemas.microsoft.com/office/drawing/2014/main" id="{AC6812D7-7899-441B-9247-5056D334473E}"/>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79152" y="3347837"/>
          <a:ext cx="17017661" cy="6472651"/>
        </p:xfrm>
        <a:graphic>
          <a:graphicData uri="http://schemas.openxmlformats.org/drawingml/2006/table">
            <a:tbl>
              <a:tblPr/>
              <a:tblGrid>
                <a:gridCol w="8464584">
                  <a:extLst>
                    <a:ext uri="{9D8B030D-6E8A-4147-A177-3AD203B41FA5}">
                      <a16:colId xmlns:a16="http://schemas.microsoft.com/office/drawing/2014/main" val="20000"/>
                    </a:ext>
                  </a:extLst>
                </a:gridCol>
                <a:gridCol w="8553077">
                  <a:extLst>
                    <a:ext uri="{9D8B030D-6E8A-4147-A177-3AD203B41FA5}">
                      <a16:colId xmlns:a16="http://schemas.microsoft.com/office/drawing/2014/main" val="20001"/>
                    </a:ext>
                  </a:extLst>
                </a:gridCol>
              </a:tblGrid>
              <a:tr h="1001011">
                <a:tc>
                  <a:txBody>
                    <a:bodyPr/>
                    <a:lstStyle/>
                    <a:p>
                      <a:pPr algn="ctr">
                        <a:lnSpc>
                          <a:spcPts val="5039"/>
                        </a:lnSpc>
                        <a:defRPr/>
                      </a:pPr>
                      <a:r>
                        <a:rPr lang="en-US" sz="3599">
                          <a:solidFill>
                            <a:srgbClr val="1B3640"/>
                          </a:solidFill>
                          <a:latin typeface="Poppins Bold"/>
                          <a:ea typeface="Poppins Bold"/>
                          <a:cs typeface="Poppins Bold"/>
                          <a:sym typeface="Poppins Bold"/>
                        </a:rPr>
                        <a:t>KETIDAKPASTIAN</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5039"/>
                        </a:lnSpc>
                        <a:defRPr/>
                      </a:pPr>
                      <a:r>
                        <a:rPr lang="en-US" sz="3599">
                          <a:solidFill>
                            <a:srgbClr val="1B3640"/>
                          </a:solidFill>
                          <a:latin typeface="Poppins Bold"/>
                          <a:ea typeface="Poppins Bold"/>
                          <a:cs typeface="Poppins Bold"/>
                          <a:sym typeface="Poppins Bold"/>
                        </a:rPr>
                        <a:t>HUBUNGAN SOSIAL</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5471640">
                <a:tc>
                  <a:txBody>
                    <a:bodyPr/>
                    <a:lstStyle/>
                    <a:p>
                      <a:pPr marL="453384" lvl="1" indent="-226692" algn="l">
                        <a:lnSpc>
                          <a:spcPts val="2939"/>
                        </a:lnSpc>
                        <a:buFont typeface="Arial"/>
                        <a:buChar char="•"/>
                        <a:defRPr/>
                      </a:pPr>
                      <a:r>
                        <a:rPr lang="en-US" sz="2099" spc="52">
                          <a:solidFill>
                            <a:srgbClr val="1B3640"/>
                          </a:solidFill>
                          <a:latin typeface="Poppins"/>
                          <a:ea typeface="Poppins"/>
                          <a:cs typeface="Poppins"/>
                          <a:sym typeface="Poppins"/>
                        </a:rPr>
                        <a:t>Jika seorang pegawai ditawari pekerjaan baru dengan gaji yang lebih tinggi, maka sebelum menerima, biasanya ia ingin mendapat kepastian, dengan menanyakan seberapa beratkah pekerjaan itu, berapa lama mempelajarinya, apakah ia dapat mengerjakannya, siapakah teman-teman barunya? Kesempatan mungkin sangat baik, tetapi mungkin ia harus bekerja sendirian. Ketidakpastian inilah yang menyebabkan orang menentang perubahan.</a:t>
                      </a:r>
                      <a:endParaRPr lang="en-US" sz="1100"/>
                    </a:p>
                    <a:p>
                      <a:pPr algn="l">
                        <a:lnSpc>
                          <a:spcPts val="293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53390" lvl="1" indent="-226695" algn="l">
                        <a:lnSpc>
                          <a:spcPts val="2940"/>
                        </a:lnSpc>
                        <a:buFont typeface="Arial"/>
                        <a:buChar char="•"/>
                        <a:defRPr/>
                      </a:pPr>
                      <a:r>
                        <a:rPr lang="en-US" sz="2100">
                          <a:solidFill>
                            <a:srgbClr val="1B3640"/>
                          </a:solidFill>
                          <a:latin typeface="Poppins"/>
                          <a:ea typeface="Poppins"/>
                          <a:cs typeface="Poppins"/>
                          <a:sym typeface="Poppins"/>
                        </a:rPr>
                        <a:t>Sudah sewajarnya orang menentang perubahan yang mengancam statusnya. Setiap pimpinan mempunyai hubungan tertentu dengan stafnya, dan ia memerlukan waktu yang cukup lama untuk membina hubungan ini agar diterima baik oleh stafnya. Gejala ini dapat dimaklumi karena staf takut kalau-kalau pimpinan yang baru akan berbeda dengan pimpinan yang digantinya.</a:t>
                      </a:r>
                      <a:endParaRPr lang="en-US" sz="1100"/>
                    </a:p>
                    <a:p>
                      <a:pPr algn="l">
                        <a:lnSpc>
                          <a:spcPts val="2940"/>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3" name="AutoShape 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7" name="Group 7"/>
          <p:cNvGrpSpPr/>
          <p:nvPr/>
        </p:nvGrpSpPr>
        <p:grpSpPr>
          <a:xfrm>
            <a:off x="3139966" y="1808872"/>
            <a:ext cx="12008069" cy="1072240"/>
            <a:chOff x="0" y="0"/>
            <a:chExt cx="3162619" cy="282401"/>
          </a:xfrm>
        </p:grpSpPr>
        <p:sp>
          <p:nvSpPr>
            <p:cNvPr id="8" name="Freeform 8"/>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1B3640">
                <a:alpha val="87843"/>
              </a:srgbClr>
            </a:solidFill>
          </p:spPr>
        </p:sp>
        <p:sp>
          <p:nvSpPr>
            <p:cNvPr id="9" name="TextBox 9"/>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654662" y="1929067"/>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PENGHAMBAT PERUBAHAN</a:t>
            </a:r>
          </a:p>
        </p:txBody>
      </p:sp>
      <p:sp>
        <p:nvSpPr>
          <p:cNvPr id="11" name="Freeform 14">
            <a:extLst>
              <a:ext uri="{FF2B5EF4-FFF2-40B4-BE49-F238E27FC236}">
                <a16:creationId xmlns:a16="http://schemas.microsoft.com/office/drawing/2014/main" id="{3F91D0D6-2327-4E06-B431-EDF1D77A4C1F}"/>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2" name="Freeform 15">
            <a:extLst>
              <a:ext uri="{FF2B5EF4-FFF2-40B4-BE49-F238E27FC236}">
                <a16:creationId xmlns:a16="http://schemas.microsoft.com/office/drawing/2014/main" id="{05A8DA44-76FA-485F-8A20-417075E47193}"/>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3" name="Freeform 16">
            <a:extLst>
              <a:ext uri="{FF2B5EF4-FFF2-40B4-BE49-F238E27FC236}">
                <a16:creationId xmlns:a16="http://schemas.microsoft.com/office/drawing/2014/main" id="{1CB6CAFF-285C-4F0D-B405-350D4181F07C}"/>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79152" y="3347837"/>
          <a:ext cx="17017661" cy="6591300"/>
        </p:xfrm>
        <a:graphic>
          <a:graphicData uri="http://schemas.openxmlformats.org/drawingml/2006/table">
            <a:tbl>
              <a:tblPr/>
              <a:tblGrid>
                <a:gridCol w="8464584">
                  <a:extLst>
                    <a:ext uri="{9D8B030D-6E8A-4147-A177-3AD203B41FA5}">
                      <a16:colId xmlns:a16="http://schemas.microsoft.com/office/drawing/2014/main" val="20000"/>
                    </a:ext>
                  </a:extLst>
                </a:gridCol>
                <a:gridCol w="8553077">
                  <a:extLst>
                    <a:ext uri="{9D8B030D-6E8A-4147-A177-3AD203B41FA5}">
                      <a16:colId xmlns:a16="http://schemas.microsoft.com/office/drawing/2014/main" val="20001"/>
                    </a:ext>
                  </a:extLst>
                </a:gridCol>
              </a:tblGrid>
              <a:tr h="1000465">
                <a:tc>
                  <a:txBody>
                    <a:bodyPr/>
                    <a:lstStyle/>
                    <a:p>
                      <a:pPr algn="ctr">
                        <a:lnSpc>
                          <a:spcPts val="5039"/>
                        </a:lnSpc>
                        <a:defRPr/>
                      </a:pPr>
                      <a:r>
                        <a:rPr lang="en-US" sz="3599">
                          <a:solidFill>
                            <a:srgbClr val="1B3640"/>
                          </a:solidFill>
                          <a:latin typeface="Poppins Bold"/>
                          <a:ea typeface="Poppins Bold"/>
                          <a:cs typeface="Poppins Bold"/>
                          <a:sym typeface="Poppins Bold"/>
                        </a:rPr>
                        <a:t>RASA ENGGAN DIAWASI</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5039"/>
                        </a:lnSpc>
                        <a:defRPr/>
                      </a:pPr>
                      <a:r>
                        <a:rPr lang="en-US" sz="3599">
                          <a:solidFill>
                            <a:srgbClr val="1B3640"/>
                          </a:solidFill>
                          <a:latin typeface="Poppins Bold"/>
                          <a:ea typeface="Poppins Bold"/>
                          <a:cs typeface="Poppins Bold"/>
                          <a:sym typeface="Poppins Bold"/>
                        </a:rPr>
                        <a:t>RESISTENSI/PERLAWAN</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5590835">
                <a:tc>
                  <a:txBody>
                    <a:bodyPr/>
                    <a:lstStyle/>
                    <a:p>
                      <a:pPr marL="453384" lvl="1" indent="-226692" algn="l">
                        <a:lnSpc>
                          <a:spcPts val="2939"/>
                        </a:lnSpc>
                        <a:buFont typeface="Arial"/>
                        <a:buChar char="•"/>
                        <a:defRPr/>
                      </a:pPr>
                      <a:r>
                        <a:rPr lang="en-US" sz="2099" spc="52">
                          <a:solidFill>
                            <a:srgbClr val="1B3640"/>
                          </a:solidFill>
                          <a:latin typeface="Poppins"/>
                          <a:ea typeface="Poppins"/>
                          <a:cs typeface="Poppins"/>
                          <a:sym typeface="Poppins"/>
                        </a:rPr>
                        <a:t>Bila manajemenmemperkenalkan perubahan, staf sering mengalami tekanan luar biasa dari pimpinan dan manajemen puncak. Staf menerima perintah yang lebih banyak dan pengawasan yang lebih ketat. Hal ini menmbulkan rasa enggan dan menimbulkan perlawanan, karena pada umumnya orang tidak senang diperintah dan diawasi. </a:t>
                      </a:r>
                      <a:endParaRPr lang="en-US" sz="1100"/>
                    </a:p>
                    <a:p>
                      <a:pPr algn="l">
                        <a:lnSpc>
                          <a:spcPts val="293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53390" lvl="1" indent="-226695" algn="l">
                        <a:lnSpc>
                          <a:spcPts val="2940"/>
                        </a:lnSpc>
                        <a:buFont typeface="Arial"/>
                        <a:buChar char="•"/>
                        <a:defRPr/>
                      </a:pPr>
                      <a:r>
                        <a:rPr lang="en-US" sz="2100">
                          <a:solidFill>
                            <a:srgbClr val="1B3640"/>
                          </a:solidFill>
                          <a:latin typeface="Poppins"/>
                          <a:ea typeface="Poppins"/>
                          <a:cs typeface="Poppins"/>
                          <a:sym typeface="Poppins"/>
                        </a:rPr>
                        <a:t>Organisasi cenderung enggan mengadakan perubahan, karena biasanya perubahan menimbulkan perlawanan. Dalam memperkenalkan perubahan sebaiknya pimpinan berusaha mengurangi perlawanan. Dengan mengurangi perlawanan sebanyak mungkin, atau malahan dengan melenyapkan perlawanan sama sekali, orang secara sadar akan menerimanya dan mendukungnya:</a:t>
                      </a:r>
                      <a:endParaRPr lang="en-US" sz="1100"/>
                    </a:p>
                    <a:p>
                      <a:pPr algn="l">
                        <a:lnSpc>
                          <a:spcPts val="2940"/>
                        </a:lnSpc>
                      </a:pPr>
                      <a:endParaRPr lang="en-US" sz="1100"/>
                    </a:p>
                    <a:p>
                      <a:pPr marL="453390" lvl="1" indent="-226695" algn="l">
                        <a:lnSpc>
                          <a:spcPts val="2940"/>
                        </a:lnSpc>
                        <a:buAutoNum type="arabicPeriod"/>
                      </a:pPr>
                      <a:r>
                        <a:rPr lang="en-US" sz="2100">
                          <a:solidFill>
                            <a:srgbClr val="1B3640"/>
                          </a:solidFill>
                          <a:latin typeface="Poppins"/>
                          <a:ea typeface="Poppins"/>
                          <a:cs typeface="Poppins"/>
                          <a:sym typeface="Poppins"/>
                        </a:rPr>
                        <a:t>Mengakuifaktorsosial dan psikologisdalamperubahan</a:t>
                      </a:r>
                    </a:p>
                    <a:p>
                      <a:pPr marL="453390" lvl="1" indent="-226695" algn="l">
                        <a:lnSpc>
                          <a:spcPts val="2940"/>
                        </a:lnSpc>
                        <a:buAutoNum type="arabicPeriod"/>
                      </a:pPr>
                      <a:r>
                        <a:rPr lang="en-US" sz="2100">
                          <a:solidFill>
                            <a:srgbClr val="1B3640"/>
                          </a:solidFill>
                          <a:latin typeface="Poppins"/>
                          <a:ea typeface="Poppins"/>
                          <a:cs typeface="Poppins"/>
                          <a:sym typeface="Poppins"/>
                        </a:rPr>
                        <a:t>Mengikutsertakan orang yang akan terlibat di dalam perubahan</a:t>
                      </a:r>
                    </a:p>
                    <a:p>
                      <a:pPr marL="453390" lvl="1" indent="-226695" algn="l">
                        <a:lnSpc>
                          <a:spcPts val="2940"/>
                        </a:lnSpc>
                        <a:buAutoNum type="arabicPeriod"/>
                      </a:pPr>
                      <a:r>
                        <a:rPr lang="en-US" sz="2100">
                          <a:solidFill>
                            <a:srgbClr val="1B3640"/>
                          </a:solidFill>
                          <a:latin typeface="Poppins"/>
                          <a:ea typeface="Poppins"/>
                          <a:cs typeface="Poppins"/>
                          <a:sym typeface="Poppins"/>
                        </a:rPr>
                        <a:t>Adanyakeyakinanbahwaperubahanitumembawakebaikan</a:t>
                      </a:r>
                    </a:p>
                    <a:p>
                      <a:pPr marL="453390" lvl="1" indent="-226695" algn="l">
                        <a:lnSpc>
                          <a:spcPts val="2940"/>
                        </a:lnSpc>
                        <a:buAutoNum type="arabicPeriod"/>
                      </a:pPr>
                      <a:r>
                        <a:rPr lang="en-US" sz="2100">
                          <a:solidFill>
                            <a:srgbClr val="1B3640"/>
                          </a:solidFill>
                          <a:latin typeface="Poppins"/>
                          <a:ea typeface="Poppins"/>
                          <a:cs typeface="Poppins"/>
                          <a:sym typeface="Poppins"/>
                        </a:rPr>
                        <a:t>Menganalisis kekuatan pendorong dan kekuatan penentang </a:t>
                      </a:r>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3" name="AutoShape 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7" name="Group 7"/>
          <p:cNvGrpSpPr/>
          <p:nvPr/>
        </p:nvGrpSpPr>
        <p:grpSpPr>
          <a:xfrm>
            <a:off x="3139966" y="1808872"/>
            <a:ext cx="12008069" cy="1072240"/>
            <a:chOff x="0" y="0"/>
            <a:chExt cx="3162619" cy="282401"/>
          </a:xfrm>
        </p:grpSpPr>
        <p:sp>
          <p:nvSpPr>
            <p:cNvPr id="8" name="Freeform 8"/>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1B3640">
                <a:alpha val="87843"/>
              </a:srgbClr>
            </a:solidFill>
          </p:spPr>
        </p:sp>
        <p:sp>
          <p:nvSpPr>
            <p:cNvPr id="9" name="TextBox 9"/>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654662" y="1929067"/>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PENGHAMBAT PERUBAHAN</a:t>
            </a:r>
          </a:p>
        </p:txBody>
      </p:sp>
      <p:sp>
        <p:nvSpPr>
          <p:cNvPr id="11" name="Freeform 14">
            <a:extLst>
              <a:ext uri="{FF2B5EF4-FFF2-40B4-BE49-F238E27FC236}">
                <a16:creationId xmlns:a16="http://schemas.microsoft.com/office/drawing/2014/main" id="{6C849306-2F7E-4E6C-A0FC-B19DDB6D83DE}"/>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2" name="Freeform 15">
            <a:extLst>
              <a:ext uri="{FF2B5EF4-FFF2-40B4-BE49-F238E27FC236}">
                <a16:creationId xmlns:a16="http://schemas.microsoft.com/office/drawing/2014/main" id="{BDB0696C-BE05-4EFB-BC36-EFF6761DE927}"/>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3" name="Freeform 16">
            <a:extLst>
              <a:ext uri="{FF2B5EF4-FFF2-40B4-BE49-F238E27FC236}">
                <a16:creationId xmlns:a16="http://schemas.microsoft.com/office/drawing/2014/main" id="{62555C2A-49BA-4A15-B3CA-5C185614760E}"/>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13944600" y="6134100"/>
            <a:ext cx="5231810" cy="4530511"/>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7" name="Group 7"/>
          <p:cNvGrpSpPr/>
          <p:nvPr/>
        </p:nvGrpSpPr>
        <p:grpSpPr>
          <a:xfrm>
            <a:off x="-2715080" y="8699931"/>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52423" y="6346868"/>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7" name="Group 17"/>
          <p:cNvGrpSpPr>
            <a:grpSpLocks noChangeAspect="1"/>
          </p:cNvGrpSpPr>
          <p:nvPr/>
        </p:nvGrpSpPr>
        <p:grpSpPr>
          <a:xfrm>
            <a:off x="13959105" y="1464096"/>
            <a:ext cx="5231810" cy="4530511"/>
            <a:chOff x="0" y="0"/>
            <a:chExt cx="4282440" cy="3708400"/>
          </a:xfrm>
        </p:grpSpPr>
        <p:sp>
          <p:nvSpPr>
            <p:cNvPr id="18" name="Freeform 1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9" name="TextBox 19"/>
          <p:cNvSpPr txBox="1"/>
          <p:nvPr/>
        </p:nvSpPr>
        <p:spPr>
          <a:xfrm>
            <a:off x="0" y="4087813"/>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dirty="0">
                <a:solidFill>
                  <a:srgbClr val="1B3640"/>
                </a:solidFill>
                <a:latin typeface="Poppins Bold"/>
                <a:ea typeface="Poppins Bold"/>
                <a:cs typeface="Poppins Bold"/>
                <a:sym typeface="Poppins Bold"/>
              </a:rPr>
              <a:t>TERIMA KASIH</a:t>
            </a:r>
          </a:p>
        </p:txBody>
      </p:sp>
      <p:grpSp>
        <p:nvGrpSpPr>
          <p:cNvPr id="20" name="Group 20"/>
          <p:cNvGrpSpPr/>
          <p:nvPr/>
        </p:nvGrpSpPr>
        <p:grpSpPr>
          <a:xfrm>
            <a:off x="-2715080" y="-635632"/>
            <a:ext cx="5231810" cy="4496086"/>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3959105" y="-3184390"/>
            <a:ext cx="5231810" cy="4496086"/>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a:grpSpLocks noChangeAspect="1"/>
          </p:cNvGrpSpPr>
          <p:nvPr/>
        </p:nvGrpSpPr>
        <p:grpSpPr>
          <a:xfrm>
            <a:off x="-2715080" y="4014937"/>
            <a:ext cx="5231810" cy="4530511"/>
            <a:chOff x="0" y="0"/>
            <a:chExt cx="4282440" cy="3708400"/>
          </a:xfrm>
        </p:grpSpPr>
        <p:sp>
          <p:nvSpPr>
            <p:cNvPr id="27" name="Freeform 2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31" name="Freeform 14">
            <a:extLst>
              <a:ext uri="{FF2B5EF4-FFF2-40B4-BE49-F238E27FC236}">
                <a16:creationId xmlns:a16="http://schemas.microsoft.com/office/drawing/2014/main" id="{4563DED8-34A3-498A-AE95-83F62634DC95}"/>
              </a:ext>
            </a:extLst>
          </p:cNvPr>
          <p:cNvSpPr/>
          <p:nvPr/>
        </p:nvSpPr>
        <p:spPr>
          <a:xfrm>
            <a:off x="5715000"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32" name="Freeform 15">
            <a:extLst>
              <a:ext uri="{FF2B5EF4-FFF2-40B4-BE49-F238E27FC236}">
                <a16:creationId xmlns:a16="http://schemas.microsoft.com/office/drawing/2014/main" id="{19FF432F-F92D-4D19-A7AA-F9DF1C5D4E19}"/>
              </a:ext>
            </a:extLst>
          </p:cNvPr>
          <p:cNvSpPr/>
          <p:nvPr/>
        </p:nvSpPr>
        <p:spPr>
          <a:xfrm>
            <a:off x="7408203"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33" name="Freeform 16">
            <a:extLst>
              <a:ext uri="{FF2B5EF4-FFF2-40B4-BE49-F238E27FC236}">
                <a16:creationId xmlns:a16="http://schemas.microsoft.com/office/drawing/2014/main" id="{47D177E2-FF6F-497C-8ADE-607C0157B187}"/>
              </a:ext>
            </a:extLst>
          </p:cNvPr>
          <p:cNvSpPr/>
          <p:nvPr/>
        </p:nvSpPr>
        <p:spPr>
          <a:xfrm>
            <a:off x="8954961"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1965187"/>
            <a:ext cx="8708937" cy="748528"/>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59345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091195"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056065" y="2082619"/>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sp>
        <p:nvSpPr>
          <p:cNvPr id="13" name="TextBox 13"/>
          <p:cNvSpPr txBox="1"/>
          <p:nvPr/>
        </p:nvSpPr>
        <p:spPr>
          <a:xfrm>
            <a:off x="665180" y="2052748"/>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091195"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1" name="TextBox 20">
            <a:extLst>
              <a:ext uri="{FF2B5EF4-FFF2-40B4-BE49-F238E27FC236}">
                <a16:creationId xmlns:a16="http://schemas.microsoft.com/office/drawing/2014/main" id="{D8E1629E-579D-40AD-B3A5-E0F0AC25E303}"/>
              </a:ext>
            </a:extLst>
          </p:cNvPr>
          <p:cNvSpPr txBox="1"/>
          <p:nvPr/>
        </p:nvSpPr>
        <p:spPr>
          <a:xfrm>
            <a:off x="76200" y="3529191"/>
            <a:ext cx="12126609" cy="6186309"/>
          </a:xfrm>
          <a:prstGeom prst="rect">
            <a:avLst/>
          </a:prstGeom>
          <a:noFill/>
        </p:spPr>
        <p:txBody>
          <a:bodyPr wrap="square" rtlCol="0">
            <a:spAutoFit/>
          </a:bodyPr>
          <a:lstStyle/>
          <a:p>
            <a:pPr marL="571500" indent="-571500">
              <a:buFontTx/>
              <a:buChar char="-"/>
            </a:pPr>
            <a:r>
              <a:rPr lang="en-US" sz="3600" dirty="0"/>
              <a:t>[CPL-KU1] </a:t>
            </a:r>
            <a:r>
              <a:rPr lang="id-ID" sz="3600" dirty="0"/>
              <a:t>Menerapkan pemikiran logis, kritis, sistematis, dan inovatif dalam konteks pengembangan atau implementasi ilmu pengetahuan dan teknologi yang</a:t>
            </a:r>
            <a:r>
              <a:rPr lang="en-US" sz="3600" dirty="0"/>
              <a:t> </a:t>
            </a:r>
            <a:r>
              <a:rPr lang="id-ID" sz="3600" dirty="0"/>
              <a:t>memperhatikan dan menerapkan nilai humaniora yang sesuai dengan bidang keahliannya</a:t>
            </a:r>
            <a:endParaRPr lang="en-US" sz="3600" dirty="0"/>
          </a:p>
          <a:p>
            <a:pPr marL="571500" indent="-571500">
              <a:buFontTx/>
              <a:buChar char="-"/>
            </a:pPr>
            <a:r>
              <a:rPr lang="en-US" sz="3600" dirty="0"/>
              <a:t>[CPMK 4] </a:t>
            </a:r>
            <a:r>
              <a:rPr lang="en-US" sz="3600" dirty="0" err="1"/>
              <a:t>Mampu</a:t>
            </a:r>
            <a:r>
              <a:rPr lang="en-US" sz="3600" dirty="0"/>
              <a:t> </a:t>
            </a:r>
            <a:r>
              <a:rPr lang="en-US" sz="3600" dirty="0" err="1"/>
              <a:t>mengklasifikasi</a:t>
            </a:r>
            <a:r>
              <a:rPr lang="en-US" sz="3600" dirty="0"/>
              <a:t> dan </a:t>
            </a:r>
            <a:r>
              <a:rPr lang="en-US" sz="3600" dirty="0" err="1"/>
              <a:t>menunjukkan</a:t>
            </a:r>
            <a:r>
              <a:rPr lang="en-US" sz="3600" dirty="0"/>
              <a:t> </a:t>
            </a:r>
            <a:r>
              <a:rPr lang="en-US" sz="3600" dirty="0" err="1"/>
              <a:t>kepentingan</a:t>
            </a:r>
            <a:r>
              <a:rPr lang="en-US" sz="3600" dirty="0"/>
              <a:t> </a:t>
            </a:r>
            <a:r>
              <a:rPr lang="en-US" sz="3600" dirty="0" err="1"/>
              <a:t>publik</a:t>
            </a:r>
            <a:r>
              <a:rPr lang="en-US" sz="3600" dirty="0"/>
              <a:t> </a:t>
            </a:r>
            <a:r>
              <a:rPr lang="en-US" sz="3600" dirty="0" err="1"/>
              <a:t>dalam</a:t>
            </a:r>
            <a:r>
              <a:rPr lang="en-US" sz="3600" dirty="0"/>
              <a:t> </a:t>
            </a:r>
            <a:r>
              <a:rPr lang="en-US" sz="3600" dirty="0" err="1"/>
              <a:t>interaksi</a:t>
            </a:r>
            <a:r>
              <a:rPr lang="en-US" sz="3600" dirty="0"/>
              <a:t> </a:t>
            </a:r>
            <a:r>
              <a:rPr lang="en-US" sz="3600" dirty="0" err="1"/>
              <a:t>aktor</a:t>
            </a:r>
            <a:r>
              <a:rPr lang="en-US" sz="3600" dirty="0"/>
              <a:t>, </a:t>
            </a:r>
            <a:r>
              <a:rPr lang="en-US" sz="3600" dirty="0" err="1"/>
              <a:t>etika</a:t>
            </a:r>
            <a:r>
              <a:rPr lang="en-US" sz="3600" dirty="0"/>
              <a:t> </a:t>
            </a:r>
            <a:r>
              <a:rPr lang="en-US" sz="3600" dirty="0" err="1"/>
              <a:t>organisasi</a:t>
            </a:r>
            <a:r>
              <a:rPr lang="en-US" sz="3600" dirty="0"/>
              <a:t>, </a:t>
            </a:r>
            <a:r>
              <a:rPr lang="en-US" sz="3600" dirty="0" err="1"/>
              <a:t>esensi</a:t>
            </a:r>
            <a:r>
              <a:rPr lang="en-US" sz="3600" dirty="0"/>
              <a:t> dan </a:t>
            </a:r>
            <a:r>
              <a:rPr lang="en-US" sz="3600" dirty="0" err="1"/>
              <a:t>nilai</a:t>
            </a:r>
            <a:r>
              <a:rPr lang="en-US" sz="3600" dirty="0"/>
              <a:t> </a:t>
            </a:r>
            <a:r>
              <a:rPr lang="en-US" sz="3600" dirty="0" err="1"/>
              <a:t>organisasi</a:t>
            </a:r>
            <a:r>
              <a:rPr lang="en-US" sz="3600" dirty="0"/>
              <a:t> </a:t>
            </a:r>
          </a:p>
          <a:p>
            <a:pPr marL="571500" indent="-571500">
              <a:buFontTx/>
              <a:buChar char="-"/>
            </a:pPr>
            <a:r>
              <a:rPr lang="en-US" sz="3600" dirty="0"/>
              <a:t>[Sub-CPMK 14] </a:t>
            </a:r>
            <a:r>
              <a:rPr lang="en-US" sz="3600" dirty="0" err="1"/>
              <a:t>Mampu</a:t>
            </a:r>
            <a:r>
              <a:rPr lang="en-US" sz="3600" dirty="0"/>
              <a:t> </a:t>
            </a:r>
            <a:r>
              <a:rPr lang="en-US" sz="3600" dirty="0" err="1"/>
              <a:t>menunjukkan</a:t>
            </a:r>
            <a:r>
              <a:rPr lang="en-US" sz="3600" dirty="0"/>
              <a:t> </a:t>
            </a:r>
            <a:r>
              <a:rPr lang="en-US" sz="3600" dirty="0" err="1"/>
              <a:t>esensi</a:t>
            </a:r>
            <a:r>
              <a:rPr lang="en-US" sz="3600" dirty="0"/>
              <a:t> </a:t>
            </a:r>
            <a:r>
              <a:rPr lang="en-US" sz="3600" dirty="0" err="1"/>
              <a:t>teori</a:t>
            </a:r>
            <a:r>
              <a:rPr lang="en-US" sz="3600" dirty="0"/>
              <a:t> </a:t>
            </a:r>
            <a:r>
              <a:rPr lang="en-US" sz="3600" dirty="0" err="1"/>
              <a:t>organisasi</a:t>
            </a:r>
            <a:endParaRPr lang="en-US" sz="3600" dirty="0"/>
          </a:p>
          <a:p>
            <a:pPr marL="285750" indent="-285750">
              <a:buFontTx/>
              <a:buChar char="-"/>
            </a:pPr>
            <a:endParaRPr lang="en-US" sz="3600" dirty="0"/>
          </a:p>
          <a:p>
            <a:pPr marL="571500" indent="-571500">
              <a:buFontTx/>
              <a:buChar char="-"/>
            </a:pPr>
            <a:endParaRPr lang="en-US" sz="3600" dirty="0"/>
          </a:p>
        </p:txBody>
      </p:sp>
      <p:sp>
        <p:nvSpPr>
          <p:cNvPr id="22" name="Freeform 14">
            <a:extLst>
              <a:ext uri="{FF2B5EF4-FFF2-40B4-BE49-F238E27FC236}">
                <a16:creationId xmlns:a16="http://schemas.microsoft.com/office/drawing/2014/main" id="{8BC836AE-D82F-485E-9D91-C57037C5A2F6}"/>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3" name="Freeform 15">
            <a:extLst>
              <a:ext uri="{FF2B5EF4-FFF2-40B4-BE49-F238E27FC236}">
                <a16:creationId xmlns:a16="http://schemas.microsoft.com/office/drawing/2014/main" id="{BF246D92-14F1-41E9-A9BF-2E1EA3A9A8B4}"/>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4" name="Freeform 16">
            <a:extLst>
              <a:ext uri="{FF2B5EF4-FFF2-40B4-BE49-F238E27FC236}">
                <a16:creationId xmlns:a16="http://schemas.microsoft.com/office/drawing/2014/main" id="{FDBBD8A8-C12A-4AD8-B362-FE4CCDDDA46B}"/>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0441" y="4791295"/>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345573" y="6122200"/>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l="-34513" r="-34513"/>
              </a:stretch>
            </a:blipFill>
          </p:spPr>
        </p:sp>
      </p:grpSp>
      <p:grpSp>
        <p:nvGrpSpPr>
          <p:cNvPr id="7" name="Group 7"/>
          <p:cNvGrpSpPr>
            <a:grpSpLocks noChangeAspect="1"/>
          </p:cNvGrpSpPr>
          <p:nvPr/>
        </p:nvGrpSpPr>
        <p:grpSpPr>
          <a:xfrm rot="381547">
            <a:off x="6295931" y="7426274"/>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287173" y="8730347"/>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838120"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790731" y="-2400831"/>
            <a:ext cx="4685096" cy="5246370"/>
            <a:chOff x="0" y="0"/>
            <a:chExt cx="6350000" cy="7110730"/>
          </a:xfrm>
        </p:grpSpPr>
        <p:sp>
          <p:nvSpPr>
            <p:cNvPr id="14" name="Freeform 14"/>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218027"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4797309"/>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8730347"/>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5331600" y="4871135"/>
            <a:ext cx="8115069" cy="988695"/>
          </a:xfrm>
          <a:prstGeom prst="rect">
            <a:avLst/>
          </a:prstGeom>
        </p:spPr>
        <p:txBody>
          <a:bodyPr lIns="0" tIns="0" rIns="0" bIns="0" rtlCol="0" anchor="t">
            <a:spAutoFit/>
          </a:bodyPr>
          <a:lstStyle/>
          <a:p>
            <a:pPr marL="0" lvl="0" indent="0" algn="ctr">
              <a:lnSpc>
                <a:spcPts val="7259"/>
              </a:lnSpc>
              <a:spcBef>
                <a:spcPct val="0"/>
              </a:spcBef>
            </a:pPr>
            <a:r>
              <a:rPr lang="en-US" sz="6599" spc="329">
                <a:solidFill>
                  <a:srgbClr val="FFDE59"/>
                </a:solidFill>
                <a:latin typeface="Poppins Bold"/>
                <a:ea typeface="Poppins Bold"/>
                <a:cs typeface="Poppins Bold"/>
                <a:sym typeface="Poppins Bold"/>
              </a:rPr>
              <a:t>PERUBAHAN</a:t>
            </a:r>
          </a:p>
        </p:txBody>
      </p:sp>
      <p:sp>
        <p:nvSpPr>
          <p:cNvPr id="22" name="TextBox 22"/>
          <p:cNvSpPr txBox="1"/>
          <p:nvPr/>
        </p:nvSpPr>
        <p:spPr>
          <a:xfrm>
            <a:off x="5264501" y="2888833"/>
            <a:ext cx="8115493" cy="1692912"/>
          </a:xfrm>
          <a:prstGeom prst="rect">
            <a:avLst/>
          </a:prstGeom>
        </p:spPr>
        <p:txBody>
          <a:bodyPr lIns="0" tIns="0" rIns="0" bIns="0" rtlCol="0" anchor="t">
            <a:spAutoFit/>
          </a:bodyPr>
          <a:lstStyle/>
          <a:p>
            <a:pPr marL="0" lvl="0" indent="0" algn="ctr">
              <a:lnSpc>
                <a:spcPts val="6380"/>
              </a:lnSpc>
              <a:spcBef>
                <a:spcPct val="0"/>
              </a:spcBef>
            </a:pPr>
            <a:r>
              <a:rPr lang="en-US" sz="5800" spc="290">
                <a:solidFill>
                  <a:srgbClr val="1B3640"/>
                </a:solidFill>
                <a:latin typeface="Poppins Bold"/>
                <a:ea typeface="Poppins Bold"/>
                <a:cs typeface="Poppins Bold"/>
                <a:sym typeface="Poppins Bold"/>
              </a:rPr>
              <a:t>TIDAK ADA YANG ABADI SELAIN</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84804" y="382234"/>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824197" y="2767728"/>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grpSp>
        <p:nvGrpSpPr>
          <p:cNvPr id="7" name="Group 7"/>
          <p:cNvGrpSpPr/>
          <p:nvPr/>
        </p:nvGrpSpPr>
        <p:grpSpPr>
          <a:xfrm>
            <a:off x="-3284804" y="5007766"/>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4" name="TextBox 14"/>
          <p:cNvSpPr txBox="1"/>
          <p:nvPr/>
        </p:nvSpPr>
        <p:spPr>
          <a:xfrm>
            <a:off x="6246646" y="3115780"/>
            <a:ext cx="11566034" cy="5278121"/>
          </a:xfrm>
          <a:prstGeom prst="rect">
            <a:avLst/>
          </a:prstGeom>
        </p:spPr>
        <p:txBody>
          <a:bodyPr lIns="0" tIns="0" rIns="0" bIns="0" rtlCol="0" anchor="t">
            <a:spAutoFit/>
          </a:bodyPr>
          <a:lstStyle/>
          <a:p>
            <a:pPr algn="l">
              <a:lnSpc>
                <a:spcPts val="5179"/>
              </a:lnSpc>
              <a:spcBef>
                <a:spcPct val="0"/>
              </a:spcBef>
            </a:pPr>
            <a:r>
              <a:rPr lang="en-US" sz="3699">
                <a:solidFill>
                  <a:srgbClr val="000000"/>
                </a:solidFill>
                <a:latin typeface="Poppins"/>
                <a:ea typeface="Poppins"/>
                <a:cs typeface="Poppins"/>
                <a:sym typeface="Poppins"/>
              </a:rPr>
              <a:t>Pengembangan organisasi adalah suatu jawaban terhadap perubahan, suatu strategi pendidikan yang kompleks yang diharapkan untuk merubah kepercayaan, sikap, nilai, dan susunan organisasi, sehingga organisasi dapat lebih baik dalam menyesuaikan dengan teknologi, pasar, dan tantangan yang baru, serta perputaran yang cepat dari perubahan tersebut</a:t>
            </a:r>
          </a:p>
        </p:txBody>
      </p:sp>
      <p:sp>
        <p:nvSpPr>
          <p:cNvPr id="15" name="Freeform 14">
            <a:extLst>
              <a:ext uri="{FF2B5EF4-FFF2-40B4-BE49-F238E27FC236}">
                <a16:creationId xmlns:a16="http://schemas.microsoft.com/office/drawing/2014/main" id="{E0D42123-AAB9-48C9-9FE8-E99A470B6388}"/>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6" name="Freeform 15">
            <a:extLst>
              <a:ext uri="{FF2B5EF4-FFF2-40B4-BE49-F238E27FC236}">
                <a16:creationId xmlns:a16="http://schemas.microsoft.com/office/drawing/2014/main" id="{E31E02B5-7100-4240-8408-13309CCC0D91}"/>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7" name="Freeform 16">
            <a:extLst>
              <a:ext uri="{FF2B5EF4-FFF2-40B4-BE49-F238E27FC236}">
                <a16:creationId xmlns:a16="http://schemas.microsoft.com/office/drawing/2014/main" id="{99A96C41-E4EE-467C-94DB-4F22B7B423CE}"/>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0441" y="4791295"/>
            <a:ext cx="9144268" cy="1203619"/>
            <a:chOff x="0" y="0"/>
            <a:chExt cx="2408367" cy="317003"/>
          </a:xfrm>
        </p:grpSpPr>
        <p:sp>
          <p:nvSpPr>
            <p:cNvPr id="3" name="Freeform 3"/>
            <p:cNvSpPr/>
            <p:nvPr/>
          </p:nvSpPr>
          <p:spPr>
            <a:xfrm>
              <a:off x="0" y="0"/>
              <a:ext cx="2408367" cy="317003"/>
            </a:xfrm>
            <a:custGeom>
              <a:avLst/>
              <a:gdLst/>
              <a:ahLst/>
              <a:cxnLst/>
              <a:rect l="l" t="t" r="r" b="b"/>
              <a:pathLst>
                <a:path w="2408367" h="317003">
                  <a:moveTo>
                    <a:pt x="0" y="0"/>
                  </a:moveTo>
                  <a:lnTo>
                    <a:pt x="2408367" y="0"/>
                  </a:lnTo>
                  <a:lnTo>
                    <a:pt x="2408367" y="317003"/>
                  </a:lnTo>
                  <a:lnTo>
                    <a:pt x="0" y="317003"/>
                  </a:lnTo>
                  <a:close/>
                </a:path>
              </a:pathLst>
            </a:custGeom>
            <a:solidFill>
              <a:srgbClr val="1B3640"/>
            </a:solidFill>
          </p:spPr>
        </p:sp>
        <p:sp>
          <p:nvSpPr>
            <p:cNvPr id="4" name="TextBox 4"/>
            <p:cNvSpPr txBox="1"/>
            <p:nvPr/>
          </p:nvSpPr>
          <p:spPr>
            <a:xfrm>
              <a:off x="0" y="-38100"/>
              <a:ext cx="2408367" cy="355103"/>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345573" y="6122200"/>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l="-34513" r="-34513"/>
              </a:stretch>
            </a:blipFill>
          </p:spPr>
        </p:sp>
      </p:grpSp>
      <p:grpSp>
        <p:nvGrpSpPr>
          <p:cNvPr id="7" name="Group 7"/>
          <p:cNvGrpSpPr>
            <a:grpSpLocks noChangeAspect="1"/>
          </p:cNvGrpSpPr>
          <p:nvPr/>
        </p:nvGrpSpPr>
        <p:grpSpPr>
          <a:xfrm rot="381547">
            <a:off x="6316373" y="7426274"/>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287173" y="8730347"/>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838120"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790731" y="-2400831"/>
            <a:ext cx="4685096" cy="5246370"/>
            <a:chOff x="0" y="0"/>
            <a:chExt cx="6350000" cy="7110730"/>
          </a:xfrm>
        </p:grpSpPr>
        <p:sp>
          <p:nvSpPr>
            <p:cNvPr id="14" name="Freeform 14"/>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218027"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4797309"/>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8730347"/>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5331600" y="4871135"/>
            <a:ext cx="8115069" cy="988695"/>
          </a:xfrm>
          <a:prstGeom prst="rect">
            <a:avLst/>
          </a:prstGeom>
        </p:spPr>
        <p:txBody>
          <a:bodyPr lIns="0" tIns="0" rIns="0" bIns="0" rtlCol="0" anchor="t">
            <a:spAutoFit/>
          </a:bodyPr>
          <a:lstStyle/>
          <a:p>
            <a:pPr marL="0" lvl="0" indent="0" algn="ctr">
              <a:lnSpc>
                <a:spcPts val="7259"/>
              </a:lnSpc>
              <a:spcBef>
                <a:spcPct val="0"/>
              </a:spcBef>
            </a:pPr>
            <a:r>
              <a:rPr lang="en-US" sz="6599" spc="329">
                <a:solidFill>
                  <a:srgbClr val="FFDE59"/>
                </a:solidFill>
                <a:latin typeface="Poppins Bold"/>
                <a:ea typeface="Poppins Bold"/>
                <a:cs typeface="Poppins Bold"/>
                <a:sym typeface="Poppins Bold"/>
              </a:rPr>
              <a:t>PERUBAHAN</a:t>
            </a:r>
          </a:p>
        </p:txBody>
      </p:sp>
      <p:sp>
        <p:nvSpPr>
          <p:cNvPr id="22" name="TextBox 22"/>
          <p:cNvSpPr txBox="1"/>
          <p:nvPr/>
        </p:nvSpPr>
        <p:spPr>
          <a:xfrm>
            <a:off x="2306692" y="2888833"/>
            <a:ext cx="13989142" cy="1717678"/>
          </a:xfrm>
          <a:prstGeom prst="rect">
            <a:avLst/>
          </a:prstGeom>
        </p:spPr>
        <p:txBody>
          <a:bodyPr lIns="0" tIns="0" rIns="0" bIns="0" rtlCol="0" anchor="t">
            <a:spAutoFit/>
          </a:bodyPr>
          <a:lstStyle/>
          <a:p>
            <a:pPr marL="0" lvl="0" indent="0" algn="ctr">
              <a:lnSpc>
                <a:spcPts val="4400"/>
              </a:lnSpc>
              <a:spcBef>
                <a:spcPct val="0"/>
              </a:spcBef>
            </a:pPr>
            <a:r>
              <a:rPr lang="en-US" sz="4000" spc="200">
                <a:solidFill>
                  <a:srgbClr val="1B3640"/>
                </a:solidFill>
                <a:latin typeface="Poppins Bold"/>
                <a:ea typeface="Poppins Bold"/>
                <a:cs typeface="Poppins Bold"/>
                <a:sym typeface="Poppins Bold"/>
              </a:rPr>
              <a:t>ORGANISASI SEBAGAI SALAH SATU BENTUK KEHIDUPAN DALAM MASYARAKAT PASTI MENGALAMI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32781" y="1774144"/>
            <a:ext cx="7545447" cy="800680"/>
            <a:chOff x="0" y="0"/>
            <a:chExt cx="1987278" cy="210879"/>
          </a:xfrm>
        </p:grpSpPr>
        <p:sp>
          <p:nvSpPr>
            <p:cNvPr id="3" name="Freeform 3"/>
            <p:cNvSpPr/>
            <p:nvPr/>
          </p:nvSpPr>
          <p:spPr>
            <a:xfrm>
              <a:off x="0" y="0"/>
              <a:ext cx="1987278" cy="210879"/>
            </a:xfrm>
            <a:custGeom>
              <a:avLst/>
              <a:gdLst/>
              <a:ahLst/>
              <a:cxnLst/>
              <a:rect l="l" t="t" r="r" b="b"/>
              <a:pathLst>
                <a:path w="1987278" h="210879">
                  <a:moveTo>
                    <a:pt x="0" y="0"/>
                  </a:moveTo>
                  <a:lnTo>
                    <a:pt x="1987278" y="0"/>
                  </a:lnTo>
                  <a:lnTo>
                    <a:pt x="1987278" y="210879"/>
                  </a:lnTo>
                  <a:lnTo>
                    <a:pt x="0" y="210879"/>
                  </a:lnTo>
                  <a:close/>
                </a:path>
              </a:pathLst>
            </a:custGeom>
            <a:solidFill>
              <a:srgbClr val="1B3640"/>
            </a:solidFill>
          </p:spPr>
        </p:sp>
        <p:sp>
          <p:nvSpPr>
            <p:cNvPr id="4" name="TextBox 4"/>
            <p:cNvSpPr txBox="1"/>
            <p:nvPr/>
          </p:nvSpPr>
          <p:spPr>
            <a:xfrm>
              <a:off x="0" y="-38100"/>
              <a:ext cx="1987278" cy="24897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32781" y="2541340"/>
            <a:ext cx="7545447" cy="1072240"/>
            <a:chOff x="0" y="0"/>
            <a:chExt cx="1987278" cy="282401"/>
          </a:xfrm>
        </p:grpSpPr>
        <p:sp>
          <p:nvSpPr>
            <p:cNvPr id="6" name="Freeform 6"/>
            <p:cNvSpPr/>
            <p:nvPr/>
          </p:nvSpPr>
          <p:spPr>
            <a:xfrm>
              <a:off x="0" y="0"/>
              <a:ext cx="1987278" cy="282401"/>
            </a:xfrm>
            <a:custGeom>
              <a:avLst/>
              <a:gdLst/>
              <a:ahLst/>
              <a:cxnLst/>
              <a:rect l="l" t="t" r="r" b="b"/>
              <a:pathLst>
                <a:path w="1987278" h="282401">
                  <a:moveTo>
                    <a:pt x="0" y="0"/>
                  </a:moveTo>
                  <a:lnTo>
                    <a:pt x="1987278" y="0"/>
                  </a:lnTo>
                  <a:lnTo>
                    <a:pt x="1987278" y="282401"/>
                  </a:lnTo>
                  <a:lnTo>
                    <a:pt x="0" y="282401"/>
                  </a:lnTo>
                  <a:close/>
                </a:path>
              </a:pathLst>
            </a:custGeom>
            <a:solidFill>
              <a:srgbClr val="FFDE59"/>
            </a:solidFill>
          </p:spPr>
        </p:sp>
        <p:sp>
          <p:nvSpPr>
            <p:cNvPr id="7" name="TextBox 7"/>
            <p:cNvSpPr txBox="1"/>
            <p:nvPr/>
          </p:nvSpPr>
          <p:spPr>
            <a:xfrm>
              <a:off x="0" y="-38100"/>
              <a:ext cx="1987278" cy="3205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381900" y="5238750"/>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314396" y="7583948"/>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chemeClr val="accent6">
                  <a:lumMod val="20000"/>
                  <a:lumOff val="80000"/>
                </a:schemeClr>
              </a:solidFill>
            </a:ln>
          </p:spPr>
        </p:sp>
      </p:grpSp>
      <p:grpSp>
        <p:nvGrpSpPr>
          <p:cNvPr id="13" name="Group 13"/>
          <p:cNvGrpSpPr/>
          <p:nvPr/>
        </p:nvGrpSpPr>
        <p:grpSpPr>
          <a:xfrm>
            <a:off x="16381900" y="9906814"/>
            <a:ext cx="5231810" cy="449608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19124" y="10235163"/>
            <a:ext cx="18288000" cy="19050"/>
          </a:xfrm>
          <a:prstGeom prst="line">
            <a:avLst/>
          </a:prstGeom>
          <a:ln w="142875" cap="flat">
            <a:solidFill>
              <a:srgbClr val="EC791E"/>
            </a:solidFill>
            <a:prstDash val="solid"/>
            <a:headEnd type="none" w="sm" len="sm"/>
            <a:tailEnd type="none" w="sm" len="sm"/>
          </a:ln>
        </p:spPr>
      </p:sp>
      <p:sp>
        <p:nvSpPr>
          <p:cNvPr id="20" name="Freeform 20"/>
          <p:cNvSpPr/>
          <p:nvPr/>
        </p:nvSpPr>
        <p:spPr>
          <a:xfrm>
            <a:off x="1038225" y="3908855"/>
            <a:ext cx="13217087" cy="6192819"/>
          </a:xfrm>
          <a:custGeom>
            <a:avLst/>
            <a:gdLst/>
            <a:ahLst/>
            <a:cxnLst/>
            <a:rect l="l" t="t" r="r" b="b"/>
            <a:pathLst>
              <a:path w="13217087" h="6192819">
                <a:moveTo>
                  <a:pt x="0" y="0"/>
                </a:moveTo>
                <a:lnTo>
                  <a:pt x="13217087" y="0"/>
                </a:lnTo>
                <a:lnTo>
                  <a:pt x="13217087" y="6192819"/>
                </a:lnTo>
                <a:lnTo>
                  <a:pt x="0" y="6192819"/>
                </a:lnTo>
                <a:lnTo>
                  <a:pt x="0" y="0"/>
                </a:lnTo>
                <a:close/>
              </a:path>
            </a:pathLst>
          </a:custGeom>
          <a:blipFill>
            <a:blip r:embed="rId2"/>
            <a:stretch>
              <a:fillRect t="-2874" b="-2874"/>
            </a:stretch>
          </a:blipFill>
        </p:spPr>
      </p:sp>
      <p:sp>
        <p:nvSpPr>
          <p:cNvPr id="21" name="TextBox 21"/>
          <p:cNvSpPr txBox="1"/>
          <p:nvPr/>
        </p:nvSpPr>
        <p:spPr>
          <a:xfrm>
            <a:off x="662324" y="1894735"/>
            <a:ext cx="4518308" cy="603250"/>
          </a:xfrm>
          <a:prstGeom prst="rect">
            <a:avLst/>
          </a:prstGeom>
        </p:spPr>
        <p:txBody>
          <a:bodyPr lIns="0" tIns="0" rIns="0" bIns="0" rtlCol="0" anchor="t">
            <a:spAutoFit/>
          </a:bodyPr>
          <a:lstStyle/>
          <a:p>
            <a:pPr marL="0" lvl="0" indent="0" algn="l">
              <a:lnSpc>
                <a:spcPts val="4399"/>
              </a:lnSpc>
              <a:spcBef>
                <a:spcPct val="0"/>
              </a:spcBef>
            </a:pPr>
            <a:r>
              <a:rPr lang="en-US" sz="3999" spc="399">
                <a:solidFill>
                  <a:srgbClr val="FFFFFF"/>
                </a:solidFill>
                <a:latin typeface="Poppins Italics"/>
                <a:ea typeface="Poppins Italics"/>
                <a:cs typeface="Poppins Italics"/>
                <a:sym typeface="Poppins Italics"/>
              </a:rPr>
              <a:t>PERUBAHAN </a:t>
            </a:r>
          </a:p>
        </p:txBody>
      </p:sp>
      <p:sp>
        <p:nvSpPr>
          <p:cNvPr id="22" name="TextBox 22"/>
          <p:cNvSpPr txBox="1"/>
          <p:nvPr/>
        </p:nvSpPr>
        <p:spPr>
          <a:xfrm>
            <a:off x="405297" y="2661535"/>
            <a:ext cx="5378985" cy="831850"/>
          </a:xfrm>
          <a:prstGeom prst="rect">
            <a:avLst/>
          </a:prstGeom>
        </p:spPr>
        <p:txBody>
          <a:bodyPr lIns="0" tIns="0" rIns="0" bIns="0" rtlCol="0" anchor="t">
            <a:spAutoFit/>
          </a:bodyPr>
          <a:lstStyle/>
          <a:p>
            <a:pPr marL="0" lvl="0" indent="0" algn="l">
              <a:lnSpc>
                <a:spcPts val="6049"/>
              </a:lnSpc>
              <a:spcBef>
                <a:spcPct val="0"/>
              </a:spcBef>
            </a:pPr>
            <a:r>
              <a:rPr lang="en-US" sz="5499" spc="137">
                <a:solidFill>
                  <a:srgbClr val="1B3640"/>
                </a:solidFill>
                <a:latin typeface="Poppins Bold"/>
                <a:ea typeface="Poppins Bold"/>
                <a:cs typeface="Poppins Bold"/>
                <a:sym typeface="Poppins Bold"/>
              </a:rPr>
              <a:t>ORGANISASI</a:t>
            </a:r>
          </a:p>
        </p:txBody>
      </p:sp>
      <p:sp>
        <p:nvSpPr>
          <p:cNvPr id="23" name="TextBox 23"/>
          <p:cNvSpPr txBox="1"/>
          <p:nvPr/>
        </p:nvSpPr>
        <p:spPr>
          <a:xfrm>
            <a:off x="5917632" y="2326534"/>
            <a:ext cx="4828381" cy="1645286"/>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Poppins"/>
                <a:ea typeface="Poppins"/>
                <a:cs typeface="Poppins"/>
                <a:sym typeface="Poppins"/>
              </a:rPr>
              <a:t>Faktor lingkungan sosial:</a:t>
            </a:r>
          </a:p>
          <a:p>
            <a:pPr marL="669283" lvl="1" indent="-334641" algn="l">
              <a:lnSpc>
                <a:spcPts val="4339"/>
              </a:lnSpc>
              <a:buFont typeface="Arial"/>
              <a:buChar char="•"/>
            </a:pPr>
            <a:r>
              <a:rPr lang="en-US" sz="3099">
                <a:solidFill>
                  <a:srgbClr val="000000"/>
                </a:solidFill>
                <a:latin typeface="Poppins"/>
                <a:ea typeface="Poppins"/>
                <a:cs typeface="Poppins"/>
                <a:sym typeface="Poppins"/>
              </a:rPr>
              <a:t>Nilai</a:t>
            </a:r>
          </a:p>
          <a:p>
            <a:pPr marL="669283" lvl="1" indent="-334641" algn="l">
              <a:lnSpc>
                <a:spcPts val="4339"/>
              </a:lnSpc>
              <a:buFont typeface="Arial"/>
              <a:buChar char="•"/>
            </a:pPr>
            <a:r>
              <a:rPr lang="en-US" sz="3099">
                <a:solidFill>
                  <a:srgbClr val="000000"/>
                </a:solidFill>
                <a:latin typeface="Poppins"/>
                <a:ea typeface="Poppins"/>
                <a:cs typeface="Poppins"/>
                <a:sym typeface="Poppins"/>
              </a:rPr>
              <a:t>Budaya</a:t>
            </a:r>
          </a:p>
        </p:txBody>
      </p:sp>
      <p:sp>
        <p:nvSpPr>
          <p:cNvPr id="24" name="TextBox 24"/>
          <p:cNvSpPr txBox="1"/>
          <p:nvPr/>
        </p:nvSpPr>
        <p:spPr>
          <a:xfrm>
            <a:off x="11469914" y="2302442"/>
            <a:ext cx="5427464" cy="1645285"/>
          </a:xfrm>
          <a:prstGeom prst="rect">
            <a:avLst/>
          </a:prstGeom>
        </p:spPr>
        <p:txBody>
          <a:bodyPr lIns="0" tIns="0" rIns="0" bIns="0" rtlCol="0" anchor="t">
            <a:spAutoFit/>
          </a:bodyPr>
          <a:lstStyle/>
          <a:p>
            <a:pPr algn="l">
              <a:lnSpc>
                <a:spcPts val="4339"/>
              </a:lnSpc>
              <a:spcBef>
                <a:spcPct val="0"/>
              </a:spcBef>
            </a:pPr>
            <a:r>
              <a:rPr lang="en-US" sz="3099">
                <a:solidFill>
                  <a:srgbClr val="000000"/>
                </a:solidFill>
                <a:latin typeface="Poppins"/>
                <a:ea typeface="Poppins"/>
                <a:cs typeface="Poppins"/>
                <a:sym typeface="Poppins"/>
              </a:rPr>
              <a:t>Faktor lingkungan teknologi</a:t>
            </a:r>
          </a:p>
          <a:p>
            <a:pPr marL="669289" lvl="1" indent="-334645" algn="l">
              <a:lnSpc>
                <a:spcPts val="4339"/>
              </a:lnSpc>
              <a:buFont typeface="Arial"/>
              <a:buChar char="•"/>
            </a:pPr>
            <a:r>
              <a:rPr lang="en-US" sz="3099">
                <a:solidFill>
                  <a:srgbClr val="000000"/>
                </a:solidFill>
                <a:latin typeface="Poppins"/>
                <a:ea typeface="Poppins"/>
                <a:cs typeface="Poppins"/>
                <a:sym typeface="Poppins"/>
              </a:rPr>
              <a:t>Skill</a:t>
            </a:r>
          </a:p>
          <a:p>
            <a:pPr marL="669289" lvl="1" indent="-334645" algn="l">
              <a:lnSpc>
                <a:spcPts val="4339"/>
              </a:lnSpc>
              <a:buFont typeface="Arial"/>
              <a:buChar char="•"/>
            </a:pPr>
            <a:r>
              <a:rPr lang="en-US" sz="3099">
                <a:solidFill>
                  <a:srgbClr val="000000"/>
                </a:solidFill>
                <a:latin typeface="Poppins"/>
                <a:ea typeface="Poppins"/>
                <a:cs typeface="Poppins"/>
                <a:sym typeface="Poppins"/>
              </a:rPr>
              <a:t>Pengetahuan</a:t>
            </a:r>
          </a:p>
        </p:txBody>
      </p:sp>
      <p:sp>
        <p:nvSpPr>
          <p:cNvPr id="25" name="Freeform 14">
            <a:extLst>
              <a:ext uri="{FF2B5EF4-FFF2-40B4-BE49-F238E27FC236}">
                <a16:creationId xmlns:a16="http://schemas.microsoft.com/office/drawing/2014/main" id="{D7BB89C8-251F-45DD-9AFC-07FA2A65DD6D}"/>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26" name="Freeform 15">
            <a:extLst>
              <a:ext uri="{FF2B5EF4-FFF2-40B4-BE49-F238E27FC236}">
                <a16:creationId xmlns:a16="http://schemas.microsoft.com/office/drawing/2014/main" id="{EC94AC9C-403F-4230-B188-4C10A186024E}"/>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27" name="Freeform 16">
            <a:extLst>
              <a:ext uri="{FF2B5EF4-FFF2-40B4-BE49-F238E27FC236}">
                <a16:creationId xmlns:a16="http://schemas.microsoft.com/office/drawing/2014/main" id="{5C3ED707-71C6-46D5-B531-3DD2A3AECD0A}"/>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42473" y="1807694"/>
            <a:ext cx="6845527" cy="756929"/>
            <a:chOff x="0" y="0"/>
            <a:chExt cx="1802937" cy="199356"/>
          </a:xfrm>
        </p:grpSpPr>
        <p:sp>
          <p:nvSpPr>
            <p:cNvPr id="3" name="Freeform 3"/>
            <p:cNvSpPr/>
            <p:nvPr/>
          </p:nvSpPr>
          <p:spPr>
            <a:xfrm>
              <a:off x="0" y="0"/>
              <a:ext cx="1802937" cy="199356"/>
            </a:xfrm>
            <a:custGeom>
              <a:avLst/>
              <a:gdLst/>
              <a:ahLst/>
              <a:cxnLst/>
              <a:rect l="l" t="t" r="r" b="b"/>
              <a:pathLst>
                <a:path w="1802937" h="199356">
                  <a:moveTo>
                    <a:pt x="0" y="0"/>
                  </a:moveTo>
                  <a:lnTo>
                    <a:pt x="1802937" y="0"/>
                  </a:lnTo>
                  <a:lnTo>
                    <a:pt x="1802937" y="199356"/>
                  </a:lnTo>
                  <a:lnTo>
                    <a:pt x="0" y="199356"/>
                  </a:lnTo>
                  <a:close/>
                </a:path>
              </a:pathLst>
            </a:custGeom>
            <a:solidFill>
              <a:srgbClr val="1B3640"/>
            </a:solidFill>
          </p:spPr>
        </p:sp>
        <p:sp>
          <p:nvSpPr>
            <p:cNvPr id="4" name="TextBox 4"/>
            <p:cNvSpPr txBox="1"/>
            <p:nvPr/>
          </p:nvSpPr>
          <p:spPr>
            <a:xfrm>
              <a:off x="0" y="-38100"/>
              <a:ext cx="1802937"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442473" y="2531139"/>
            <a:ext cx="6845527" cy="1072240"/>
            <a:chOff x="0" y="0"/>
            <a:chExt cx="1802937" cy="282401"/>
          </a:xfrm>
        </p:grpSpPr>
        <p:sp>
          <p:nvSpPr>
            <p:cNvPr id="6" name="Freeform 6"/>
            <p:cNvSpPr/>
            <p:nvPr/>
          </p:nvSpPr>
          <p:spPr>
            <a:xfrm>
              <a:off x="0" y="0"/>
              <a:ext cx="1802937" cy="282401"/>
            </a:xfrm>
            <a:custGeom>
              <a:avLst/>
              <a:gdLst/>
              <a:ahLst/>
              <a:cxnLst/>
              <a:rect l="l" t="t" r="r" b="b"/>
              <a:pathLst>
                <a:path w="1802937" h="282401">
                  <a:moveTo>
                    <a:pt x="0" y="0"/>
                  </a:moveTo>
                  <a:lnTo>
                    <a:pt x="1802937" y="0"/>
                  </a:lnTo>
                  <a:lnTo>
                    <a:pt x="1802937" y="282401"/>
                  </a:lnTo>
                  <a:lnTo>
                    <a:pt x="0" y="282401"/>
                  </a:lnTo>
                  <a:close/>
                </a:path>
              </a:pathLst>
            </a:custGeom>
            <a:solidFill>
              <a:srgbClr val="FFF6D1"/>
            </a:solidFill>
          </p:spPr>
        </p:sp>
        <p:sp>
          <p:nvSpPr>
            <p:cNvPr id="7" name="TextBox 7"/>
            <p:cNvSpPr txBox="1"/>
            <p:nvPr/>
          </p:nvSpPr>
          <p:spPr>
            <a:xfrm>
              <a:off x="0" y="-38100"/>
              <a:ext cx="1802937" cy="320501"/>
            </a:xfrm>
            <a:prstGeom prst="rect">
              <a:avLst/>
            </a:prstGeom>
          </p:spPr>
          <p:txBody>
            <a:bodyPr lIns="50800" tIns="50800" rIns="50800" bIns="50800" rtlCol="0" anchor="ctr"/>
            <a:lstStyle/>
            <a:p>
              <a:pPr algn="ctr">
                <a:lnSpc>
                  <a:spcPts val="2659"/>
                </a:lnSpc>
              </a:pPr>
              <a:endParaRPr/>
            </a:p>
          </p:txBody>
        </p:sp>
      </p:grpSp>
      <p:graphicFrame>
        <p:nvGraphicFramePr>
          <p:cNvPr id="8" name="Table 8"/>
          <p:cNvGraphicFramePr>
            <a:graphicFrameLocks noGrp="1"/>
          </p:cNvGraphicFramePr>
          <p:nvPr/>
        </p:nvGraphicFramePr>
        <p:xfrm>
          <a:off x="1029161" y="4098679"/>
          <a:ext cx="16230138" cy="5721577"/>
        </p:xfrm>
        <a:graphic>
          <a:graphicData uri="http://schemas.openxmlformats.org/drawingml/2006/table">
            <a:tbl>
              <a:tblPr/>
              <a:tblGrid>
                <a:gridCol w="8115069">
                  <a:extLst>
                    <a:ext uri="{9D8B030D-6E8A-4147-A177-3AD203B41FA5}">
                      <a16:colId xmlns:a16="http://schemas.microsoft.com/office/drawing/2014/main" val="20000"/>
                    </a:ext>
                  </a:extLst>
                </a:gridCol>
                <a:gridCol w="8115069">
                  <a:extLst>
                    <a:ext uri="{9D8B030D-6E8A-4147-A177-3AD203B41FA5}">
                      <a16:colId xmlns:a16="http://schemas.microsoft.com/office/drawing/2014/main" val="20001"/>
                    </a:ext>
                  </a:extLst>
                </a:gridCol>
              </a:tblGrid>
              <a:tr h="1005012">
                <a:tc>
                  <a:txBody>
                    <a:bodyPr/>
                    <a:lstStyle/>
                    <a:p>
                      <a:pPr algn="ctr">
                        <a:lnSpc>
                          <a:spcPts val="5039"/>
                        </a:lnSpc>
                        <a:defRPr/>
                      </a:pPr>
                      <a:r>
                        <a:rPr lang="en-US" sz="3599">
                          <a:solidFill>
                            <a:srgbClr val="1B3640"/>
                          </a:solidFill>
                          <a:latin typeface="Poppins Bold"/>
                          <a:ea typeface="Poppins Bold"/>
                          <a:cs typeface="Poppins Bold"/>
                          <a:sym typeface="Poppins Bold"/>
                        </a:rPr>
                        <a:t>FAKTOR INTERNAL</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5039"/>
                        </a:lnSpc>
                        <a:defRPr/>
                      </a:pPr>
                      <a:r>
                        <a:rPr lang="en-US" sz="3599">
                          <a:solidFill>
                            <a:srgbClr val="1B3640"/>
                          </a:solidFill>
                          <a:latin typeface="Poppins Bold"/>
                          <a:ea typeface="Poppins Bold"/>
                          <a:cs typeface="Poppins Bold"/>
                          <a:sym typeface="Poppins Bold"/>
                        </a:rPr>
                        <a:t>FAKTOR EKSTERNAL</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4716565">
                <a:tc>
                  <a:txBody>
                    <a:bodyPr/>
                    <a:lstStyle/>
                    <a:p>
                      <a:pPr marL="604513" lvl="1" indent="-302256" algn="l">
                        <a:lnSpc>
                          <a:spcPts val="3919"/>
                        </a:lnSpc>
                        <a:buFont typeface="Arial"/>
                        <a:buChar char="•"/>
                        <a:defRPr/>
                      </a:pPr>
                      <a:r>
                        <a:rPr lang="en-US" sz="2799" spc="69">
                          <a:solidFill>
                            <a:srgbClr val="1B3640"/>
                          </a:solidFill>
                          <a:latin typeface="Poppins"/>
                          <a:ea typeface="Poppins"/>
                          <a:cs typeface="Poppins"/>
                          <a:sym typeface="Poppins"/>
                        </a:rPr>
                        <a:t>Volume kegiatan yang bertambah banyak, adanya peralatan baru, perubahan tujuan, penambahan tujuan, perluasan wilayah kegiatan, Tingkatpengetahuan dan teknologi, tingkat keterampilan, sikap, serta perilaku para pegawai.</a:t>
                      </a:r>
                      <a:endParaRPr lang="en-US" sz="1100"/>
                    </a:p>
                    <a:p>
                      <a:pPr algn="l">
                        <a:lnSpc>
                          <a:spcPts val="391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604513" lvl="1" indent="-302256" algn="l">
                        <a:lnSpc>
                          <a:spcPts val="3919"/>
                        </a:lnSpc>
                        <a:buFont typeface="Arial"/>
                        <a:buChar char="•"/>
                        <a:defRPr/>
                      </a:pPr>
                      <a:r>
                        <a:rPr lang="en-US" sz="2799">
                          <a:solidFill>
                            <a:srgbClr val="1B3640"/>
                          </a:solidFill>
                          <a:latin typeface="Poppins"/>
                          <a:ea typeface="Poppins"/>
                          <a:cs typeface="Poppins"/>
                          <a:sym typeface="Poppins"/>
                        </a:rPr>
                        <a:t>Adanya peraturan baru, perubahan kebijaksanaan dari tingkat organisasi yang lebih tinggi, perubahan selera masyarakat terhadap produk, perubahan mode, dan perubahan gaya hidup masyarakat</a:t>
                      </a:r>
                      <a:endParaRPr lang="en-US" sz="1100"/>
                    </a:p>
                    <a:p>
                      <a:pPr algn="l">
                        <a:lnSpc>
                          <a:spcPts val="307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11442341" y="1884534"/>
            <a:ext cx="6258957" cy="603250"/>
          </a:xfrm>
          <a:prstGeom prst="rect">
            <a:avLst/>
          </a:prstGeom>
        </p:spPr>
        <p:txBody>
          <a:bodyPr lIns="0" tIns="0" rIns="0" bIns="0" rtlCol="0" anchor="t">
            <a:spAutoFit/>
          </a:bodyPr>
          <a:lstStyle/>
          <a:p>
            <a:pPr marL="0" lvl="0" indent="0" algn="r">
              <a:lnSpc>
                <a:spcPts val="4399"/>
              </a:lnSpc>
              <a:spcBef>
                <a:spcPct val="0"/>
              </a:spcBef>
            </a:pPr>
            <a:r>
              <a:rPr lang="en-US" sz="3999" spc="399">
                <a:solidFill>
                  <a:srgbClr val="FFFFFF"/>
                </a:solidFill>
                <a:latin typeface="Poppins Italics"/>
                <a:ea typeface="Poppins Italics"/>
                <a:cs typeface="Poppins Italics"/>
                <a:sym typeface="Poppins Italics"/>
              </a:rPr>
              <a:t>PERUBAHAN </a:t>
            </a:r>
          </a:p>
        </p:txBody>
      </p:sp>
      <p:sp>
        <p:nvSpPr>
          <p:cNvPr id="10" name="TextBox 10"/>
          <p:cNvSpPr txBox="1"/>
          <p:nvPr/>
        </p:nvSpPr>
        <p:spPr>
          <a:xfrm>
            <a:off x="11442341" y="2651334"/>
            <a:ext cx="6258957" cy="831850"/>
          </a:xfrm>
          <a:prstGeom prst="rect">
            <a:avLst/>
          </a:prstGeom>
        </p:spPr>
        <p:txBody>
          <a:bodyPr lIns="0" tIns="0" rIns="0" bIns="0" rtlCol="0" anchor="t">
            <a:spAutoFit/>
          </a:bodyPr>
          <a:lstStyle/>
          <a:p>
            <a:pPr marL="0" lvl="0" indent="0" algn="r">
              <a:lnSpc>
                <a:spcPts val="6049"/>
              </a:lnSpc>
              <a:spcBef>
                <a:spcPct val="0"/>
              </a:spcBef>
            </a:pPr>
            <a:r>
              <a:rPr lang="en-US" sz="5499" spc="137">
                <a:solidFill>
                  <a:srgbClr val="1B3640"/>
                </a:solidFill>
                <a:latin typeface="Poppins Bold"/>
                <a:ea typeface="Poppins Bold"/>
                <a:cs typeface="Poppins Bold"/>
                <a:sym typeface="Poppins Bold"/>
              </a:rPr>
              <a:t>ORGANISASI </a:t>
            </a:r>
          </a:p>
        </p:txBody>
      </p:sp>
      <p:sp>
        <p:nvSpPr>
          <p:cNvPr id="11" name="AutoShape 11"/>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5" name="Freeform 14">
            <a:extLst>
              <a:ext uri="{FF2B5EF4-FFF2-40B4-BE49-F238E27FC236}">
                <a16:creationId xmlns:a16="http://schemas.microsoft.com/office/drawing/2014/main" id="{A93EC966-52F2-4B3E-ADE1-537371FDD4AE}"/>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6" name="Freeform 15">
            <a:extLst>
              <a:ext uri="{FF2B5EF4-FFF2-40B4-BE49-F238E27FC236}">
                <a16:creationId xmlns:a16="http://schemas.microsoft.com/office/drawing/2014/main" id="{3D3D87B2-BA35-4D64-B949-6D635605A7DC}"/>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7" name="Freeform 16">
            <a:extLst>
              <a:ext uri="{FF2B5EF4-FFF2-40B4-BE49-F238E27FC236}">
                <a16:creationId xmlns:a16="http://schemas.microsoft.com/office/drawing/2014/main" id="{8B2A5753-B00B-4FED-81D7-03BFBDA3AD8A}"/>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44138"/>
            <a:ext cx="18288000" cy="19050"/>
          </a:xfrm>
          <a:prstGeom prst="line">
            <a:avLst/>
          </a:prstGeom>
          <a:ln w="142875" cap="flat">
            <a:solidFill>
              <a:srgbClr val="EC791E"/>
            </a:solidFill>
            <a:prstDash val="solid"/>
            <a:headEnd type="none" w="sm" len="sm"/>
            <a:tailEnd type="none" w="sm" len="sm"/>
          </a:ln>
        </p:spPr>
      </p:sp>
      <p:sp>
        <p:nvSpPr>
          <p:cNvPr id="6" name="Freeform 6"/>
          <p:cNvSpPr/>
          <p:nvPr/>
        </p:nvSpPr>
        <p:spPr>
          <a:xfrm>
            <a:off x="698062" y="2418153"/>
            <a:ext cx="8360213" cy="7496356"/>
          </a:xfrm>
          <a:custGeom>
            <a:avLst/>
            <a:gdLst/>
            <a:ahLst/>
            <a:cxnLst/>
            <a:rect l="l" t="t" r="r" b="b"/>
            <a:pathLst>
              <a:path w="8360213" h="7496356">
                <a:moveTo>
                  <a:pt x="0" y="0"/>
                </a:moveTo>
                <a:lnTo>
                  <a:pt x="8360213" y="0"/>
                </a:lnTo>
                <a:lnTo>
                  <a:pt x="8360213" y="7496356"/>
                </a:lnTo>
                <a:lnTo>
                  <a:pt x="0" y="7496356"/>
                </a:lnTo>
                <a:lnTo>
                  <a:pt x="0" y="0"/>
                </a:lnTo>
                <a:close/>
              </a:path>
            </a:pathLst>
          </a:custGeom>
          <a:blipFill>
            <a:blip r:embed="rId2"/>
            <a:stretch>
              <a:fillRect/>
            </a:stretch>
          </a:blipFill>
        </p:spPr>
      </p:sp>
      <p:sp>
        <p:nvSpPr>
          <p:cNvPr id="7" name="Freeform 7"/>
          <p:cNvSpPr/>
          <p:nvPr/>
        </p:nvSpPr>
        <p:spPr>
          <a:xfrm>
            <a:off x="9144000" y="2475303"/>
            <a:ext cx="8699382" cy="7284848"/>
          </a:xfrm>
          <a:custGeom>
            <a:avLst/>
            <a:gdLst/>
            <a:ahLst/>
            <a:cxnLst/>
            <a:rect l="l" t="t" r="r" b="b"/>
            <a:pathLst>
              <a:path w="8699382" h="7284848">
                <a:moveTo>
                  <a:pt x="0" y="0"/>
                </a:moveTo>
                <a:lnTo>
                  <a:pt x="8699382" y="0"/>
                </a:lnTo>
                <a:lnTo>
                  <a:pt x="8699382" y="7284848"/>
                </a:lnTo>
                <a:lnTo>
                  <a:pt x="0" y="7284848"/>
                </a:lnTo>
                <a:lnTo>
                  <a:pt x="0" y="0"/>
                </a:lnTo>
                <a:close/>
              </a:path>
            </a:pathLst>
          </a:custGeom>
          <a:blipFill>
            <a:blip r:embed="rId3"/>
            <a:stretch>
              <a:fillRect/>
            </a:stretch>
          </a:blipFill>
        </p:spPr>
      </p:sp>
      <p:sp>
        <p:nvSpPr>
          <p:cNvPr id="8" name="Freeform 14">
            <a:extLst>
              <a:ext uri="{FF2B5EF4-FFF2-40B4-BE49-F238E27FC236}">
                <a16:creationId xmlns:a16="http://schemas.microsoft.com/office/drawing/2014/main" id="{BDAD29FF-930D-433A-B7A9-986EBBCCC35C}"/>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9" name="Freeform 15">
            <a:extLst>
              <a:ext uri="{FF2B5EF4-FFF2-40B4-BE49-F238E27FC236}">
                <a16:creationId xmlns:a16="http://schemas.microsoft.com/office/drawing/2014/main" id="{297AB678-B259-462F-958B-9228D8F43BF4}"/>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10" name="Freeform 16">
            <a:extLst>
              <a:ext uri="{FF2B5EF4-FFF2-40B4-BE49-F238E27FC236}">
                <a16:creationId xmlns:a16="http://schemas.microsoft.com/office/drawing/2014/main" id="{C17EC362-C54C-4A6E-96EB-D0416FD00F2E}"/>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79152" y="3347837"/>
          <a:ext cx="17017661" cy="6472651"/>
        </p:xfrm>
        <a:graphic>
          <a:graphicData uri="http://schemas.openxmlformats.org/drawingml/2006/table">
            <a:tbl>
              <a:tblPr/>
              <a:tblGrid>
                <a:gridCol w="8464584">
                  <a:extLst>
                    <a:ext uri="{9D8B030D-6E8A-4147-A177-3AD203B41FA5}">
                      <a16:colId xmlns:a16="http://schemas.microsoft.com/office/drawing/2014/main" val="20000"/>
                    </a:ext>
                  </a:extLst>
                </a:gridCol>
                <a:gridCol w="8553077">
                  <a:extLst>
                    <a:ext uri="{9D8B030D-6E8A-4147-A177-3AD203B41FA5}">
                      <a16:colId xmlns:a16="http://schemas.microsoft.com/office/drawing/2014/main" val="20001"/>
                    </a:ext>
                  </a:extLst>
                </a:gridCol>
              </a:tblGrid>
              <a:tr h="1001011">
                <a:tc>
                  <a:txBody>
                    <a:bodyPr/>
                    <a:lstStyle/>
                    <a:p>
                      <a:pPr algn="ctr">
                        <a:lnSpc>
                          <a:spcPts val="5039"/>
                        </a:lnSpc>
                        <a:defRPr/>
                      </a:pPr>
                      <a:r>
                        <a:rPr lang="en-US" sz="3599">
                          <a:solidFill>
                            <a:srgbClr val="1B3640"/>
                          </a:solidFill>
                          <a:latin typeface="Poppins Bold"/>
                          <a:ea typeface="Poppins Bold"/>
                          <a:cs typeface="Poppins Bold"/>
                          <a:sym typeface="Poppins Bold"/>
                        </a:rPr>
                        <a:t>REAKTIF</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5039"/>
                        </a:lnSpc>
                        <a:defRPr/>
                      </a:pPr>
                      <a:r>
                        <a:rPr lang="en-US" sz="3599">
                          <a:solidFill>
                            <a:srgbClr val="1B3640"/>
                          </a:solidFill>
                          <a:latin typeface="Poppins Bold"/>
                          <a:ea typeface="Poppins Bold"/>
                          <a:cs typeface="Poppins Bold"/>
                          <a:sym typeface="Poppins Bold"/>
                        </a:rPr>
                        <a:t>ANTISIPASI</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5471640">
                <a:tc>
                  <a:txBody>
                    <a:bodyPr/>
                    <a:lstStyle/>
                    <a:p>
                      <a:pPr marL="453384" lvl="1" indent="-226692" algn="l">
                        <a:lnSpc>
                          <a:spcPts val="2939"/>
                        </a:lnSpc>
                        <a:buFont typeface="Arial"/>
                        <a:buChar char="•"/>
                        <a:defRPr/>
                      </a:pPr>
                      <a:r>
                        <a:rPr lang="en-US" sz="2099" spc="52">
                          <a:solidFill>
                            <a:srgbClr val="1B3640"/>
                          </a:solidFill>
                          <a:latin typeface="Poppins"/>
                          <a:ea typeface="Poppins"/>
                          <a:cs typeface="Poppins"/>
                          <a:sym typeface="Poppins"/>
                        </a:rPr>
                        <a:t>Menanggapi perubahan setelah perubahan itu terjadi, di mana biasanya tindakan yang dilakukan serta merta, tergesa-gesa, dan tidak direncanakan sebelumnya. Hal ini biasanya terjadi karena organisasi menganggap bahwa lingkungan organisasi cenderung bersifat statis, sehingga tidak berusaha respengembangan organisasinsif dan mengabaikan. Pada umumnya tindakan yang tergesa-gesa akan berdampak buruk dalam proses pengambilan keputusan, karena kurangnya informasi yang dimiliki. Kualitas keputusan cenderung tidak akurat dan sering akan menimbulkan masalah baru.</a:t>
                      </a:r>
                      <a:endParaRPr lang="en-US" sz="1100"/>
                    </a:p>
                    <a:p>
                      <a:pPr algn="l">
                        <a:lnSpc>
                          <a:spcPts val="293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53390" lvl="1" indent="-226695" algn="l">
                        <a:lnSpc>
                          <a:spcPts val="2940"/>
                        </a:lnSpc>
                        <a:buFont typeface="Arial"/>
                        <a:buChar char="•"/>
                        <a:defRPr/>
                      </a:pPr>
                      <a:r>
                        <a:rPr lang="en-US" sz="2100">
                          <a:solidFill>
                            <a:srgbClr val="1B3640"/>
                          </a:solidFill>
                          <a:latin typeface="Poppins"/>
                          <a:ea typeface="Poppins"/>
                          <a:cs typeface="Poppins"/>
                          <a:sym typeface="Poppins"/>
                        </a:rPr>
                        <a:t>Organisasi dapat mengadakan perubahan untuk mengungguli keadaan yang akan datang, sebelum keadaan itu benar-benar menimpa. Organisasi tidak menunggu timbulnya persoalan, sebab dengan demikian tindakannya sudah terlambat. Tetapi organisasi mendahului melihat persoalan yang mungkin timbul diwaktu yang akan datang. Sikap semacam ini dinamakan antisipatif, artinya mengetahui lebih dahulu, atau meramalkan apa yang akan terjadi. Tentu saja sikap antisipatif memerlukan daya imajinasi, kreatifitas, dan inovasi yang tinggi dan hendaknya organisasi antisipatif, jangan hanya reaktif. </a:t>
                      </a:r>
                      <a:endParaRPr lang="en-US" sz="1100"/>
                    </a:p>
                    <a:p>
                      <a:pPr algn="l">
                        <a:lnSpc>
                          <a:spcPts val="2940"/>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3" name="AutoShape 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7" name="Group 7"/>
          <p:cNvGrpSpPr/>
          <p:nvPr/>
        </p:nvGrpSpPr>
        <p:grpSpPr>
          <a:xfrm>
            <a:off x="3139966" y="1808872"/>
            <a:ext cx="12008069" cy="1072240"/>
            <a:chOff x="0" y="0"/>
            <a:chExt cx="3162619" cy="282401"/>
          </a:xfrm>
        </p:grpSpPr>
        <p:sp>
          <p:nvSpPr>
            <p:cNvPr id="8" name="Freeform 8"/>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EC791E"/>
            </a:solidFill>
          </p:spPr>
        </p:sp>
        <p:sp>
          <p:nvSpPr>
            <p:cNvPr id="9" name="TextBox 9"/>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654662" y="1929067"/>
            <a:ext cx="10979138" cy="831850"/>
          </a:xfrm>
          <a:prstGeom prst="rect">
            <a:avLst/>
          </a:prstGeom>
        </p:spPr>
        <p:txBody>
          <a:bodyPr lIns="0" tIns="0" rIns="0" bIns="0" rtlCol="0" anchor="t">
            <a:spAutoFit/>
          </a:bodyPr>
          <a:lstStyle/>
          <a:p>
            <a:pPr marL="0" lvl="0" indent="0" algn="ctr">
              <a:lnSpc>
                <a:spcPts val="6049"/>
              </a:lnSpc>
              <a:spcBef>
                <a:spcPct val="0"/>
              </a:spcBef>
            </a:pPr>
            <a:r>
              <a:rPr lang="en-US" sz="5499" spc="137">
                <a:solidFill>
                  <a:srgbClr val="FFFFFF"/>
                </a:solidFill>
                <a:latin typeface="Poppins Bold"/>
                <a:ea typeface="Poppins Bold"/>
                <a:cs typeface="Poppins Bold"/>
                <a:sym typeface="Poppins Bold"/>
              </a:rPr>
              <a:t>PENDEKATAN PERUBAHAN</a:t>
            </a:r>
          </a:p>
        </p:txBody>
      </p:sp>
      <p:sp>
        <p:nvSpPr>
          <p:cNvPr id="11" name="Freeform 14">
            <a:extLst>
              <a:ext uri="{FF2B5EF4-FFF2-40B4-BE49-F238E27FC236}">
                <a16:creationId xmlns:a16="http://schemas.microsoft.com/office/drawing/2014/main" id="{C99E2608-4FFD-4665-96BB-DA69A6F0EBF7}"/>
              </a:ext>
            </a:extLst>
          </p:cNvPr>
          <p:cNvSpPr/>
          <p:nvPr/>
        </p:nvSpPr>
        <p:spPr>
          <a:xfrm>
            <a:off x="6335271" y="290054"/>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2" name="Freeform 15">
            <a:extLst>
              <a:ext uri="{FF2B5EF4-FFF2-40B4-BE49-F238E27FC236}">
                <a16:creationId xmlns:a16="http://schemas.microsoft.com/office/drawing/2014/main" id="{D9EE2BAB-4F40-4F09-914E-A614BAE32351}"/>
              </a:ext>
            </a:extLst>
          </p:cNvPr>
          <p:cNvSpPr/>
          <p:nvPr/>
        </p:nvSpPr>
        <p:spPr>
          <a:xfrm>
            <a:off x="8028474" y="175958"/>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3" name="Freeform 16">
            <a:extLst>
              <a:ext uri="{FF2B5EF4-FFF2-40B4-BE49-F238E27FC236}">
                <a16:creationId xmlns:a16="http://schemas.microsoft.com/office/drawing/2014/main" id="{4F58D095-8BEB-4C9A-86FC-6C330ADB96FF}"/>
              </a:ext>
            </a:extLst>
          </p:cNvPr>
          <p:cNvSpPr/>
          <p:nvPr/>
        </p:nvSpPr>
        <p:spPr>
          <a:xfrm>
            <a:off x="9575232" y="175958"/>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765</Words>
  <Application>Microsoft Office PowerPoint</Application>
  <PresentationFormat>Custom</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Poppins Italics</vt:lpstr>
      <vt:lpstr>Calibri</vt:lpstr>
      <vt:lpstr>Arial</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14 - Dinamika Perubahan Organisasi</dc:title>
  <cp:lastModifiedBy>dinda kartika</cp:lastModifiedBy>
  <cp:revision>5</cp:revision>
  <dcterms:created xsi:type="dcterms:W3CDTF">2006-08-16T00:00:00Z</dcterms:created>
  <dcterms:modified xsi:type="dcterms:W3CDTF">2024-08-20T04:10:43Z</dcterms:modified>
  <dc:identifier>DAGMxbnagGc</dc:identifier>
</cp:coreProperties>
</file>