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sldIdLst>
    <p:sldId id="256" r:id="rId2"/>
    <p:sldId id="27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274" r:id="rId11"/>
    <p:sldId id="27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0014-4A6D-420A-AE5D-35F89EADDB04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36ED-1B9D-4049-8DA5-2D8A591846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02130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0014-4A6D-420A-AE5D-35F89EADDB04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36ED-1B9D-4049-8DA5-2D8A591846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3954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0014-4A6D-420A-AE5D-35F89EADDB04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36ED-1B9D-4049-8DA5-2D8A591846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86058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0014-4A6D-420A-AE5D-35F89EADDB04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36ED-1B9D-4049-8DA5-2D8A591846ED}" type="slidenum">
              <a:rPr lang="en-ID" smtClean="0"/>
              <a:t>‹#›</a:t>
            </a:fld>
            <a:endParaRPr lang="en-ID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6461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0014-4A6D-420A-AE5D-35F89EADDB04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36ED-1B9D-4049-8DA5-2D8A591846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76415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0014-4A6D-420A-AE5D-35F89EADDB04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36ED-1B9D-4049-8DA5-2D8A591846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43781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0014-4A6D-420A-AE5D-35F89EADDB04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36ED-1B9D-4049-8DA5-2D8A591846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72063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0014-4A6D-420A-AE5D-35F89EADDB04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36ED-1B9D-4049-8DA5-2D8A591846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16101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0014-4A6D-420A-AE5D-35F89EADDB04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36ED-1B9D-4049-8DA5-2D8A591846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30426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0014-4A6D-420A-AE5D-35F89EADDB04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36ED-1B9D-4049-8DA5-2D8A591846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40690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0014-4A6D-420A-AE5D-35F89EADDB04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36ED-1B9D-4049-8DA5-2D8A591846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7579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0014-4A6D-420A-AE5D-35F89EADDB04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36ED-1B9D-4049-8DA5-2D8A591846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24968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0014-4A6D-420A-AE5D-35F89EADDB04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36ED-1B9D-4049-8DA5-2D8A591846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67717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0014-4A6D-420A-AE5D-35F89EADDB04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36ED-1B9D-4049-8DA5-2D8A591846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783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0014-4A6D-420A-AE5D-35F89EADDB04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36ED-1B9D-4049-8DA5-2D8A591846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303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0014-4A6D-420A-AE5D-35F89EADDB04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36ED-1B9D-4049-8DA5-2D8A591846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0045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0014-4A6D-420A-AE5D-35F89EADDB04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36ED-1B9D-4049-8DA5-2D8A591846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2623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A5E0014-4A6D-420A-AE5D-35F89EADDB04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36836ED-1B9D-4049-8DA5-2D8A591846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9389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  <p:sldLayoutId id="214748386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2D6E4-C903-4DE7-9754-8AB2C4E2A1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err="1"/>
              <a:t>Pertemuan</a:t>
            </a:r>
            <a:r>
              <a:rPr lang="en-US" sz="4000" dirty="0"/>
              <a:t> 14</a:t>
            </a:r>
            <a:br>
              <a:rPr lang="en-US" sz="4000" dirty="0"/>
            </a:br>
            <a:r>
              <a:rPr lang="en-US" sz="4000" dirty="0" err="1"/>
              <a:t>Pengembangan</a:t>
            </a:r>
            <a:r>
              <a:rPr lang="en-US" sz="4000" dirty="0"/>
              <a:t> </a:t>
            </a:r>
            <a:r>
              <a:rPr lang="en-US" sz="4000" dirty="0" err="1"/>
              <a:t>Fisik</a:t>
            </a:r>
            <a:r>
              <a:rPr lang="en-US" sz="4000" dirty="0"/>
              <a:t> </a:t>
            </a:r>
            <a:r>
              <a:rPr lang="en-US" sz="4000" dirty="0" err="1"/>
              <a:t>Motorik</a:t>
            </a:r>
            <a:r>
              <a:rPr lang="en-US" sz="4000" dirty="0"/>
              <a:t> AUD</a:t>
            </a:r>
            <a:endParaRPr lang="en-ID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5C8A96-2861-4392-962A-86D377D166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Noor Baiti, </a:t>
            </a:r>
            <a:r>
              <a:rPr lang="en-US" dirty="0" err="1"/>
              <a:t>M.Pd</a:t>
            </a: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A378D7-0145-4BB9-A530-2EBF94C40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21024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F179823-7CCA-4FCD-926E-D20764B21E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E2FAC5-5505-489A-AD01-C683D0C2F0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4262975-AAF3-494B-B039-5E33B9344B48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1328732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30583" y="2696441"/>
            <a:ext cx="7711241" cy="200824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b="1">
                <a:ln w="0"/>
              </a:rPr>
              <a:t>B. Rancangan Permainan Kreatif Untuk Anak Usia Dini </a:t>
            </a:r>
          </a:p>
          <a:p>
            <a:r>
              <a:rPr lang="en-US">
                <a:ln w="0"/>
              </a:rPr>
              <a:t>     </a:t>
            </a:r>
            <a:r>
              <a:rPr lang="en-US" dirty="0">
                <a:ln w="0"/>
              </a:rPr>
              <a:t>B</a:t>
            </a:r>
            <a:r>
              <a:rPr lang="en-US">
                <a:ln w="0"/>
              </a:rPr>
              <a:t>eberapa </a:t>
            </a:r>
            <a:r>
              <a:rPr lang="en-US" dirty="0" err="1">
                <a:ln w="0"/>
              </a:rPr>
              <a:t>contoh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kretif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sesuai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dengan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aspek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tujuan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diingkan</a:t>
            </a:r>
            <a:r>
              <a:rPr lang="en-US" dirty="0">
                <a:ln w="0"/>
              </a:rPr>
              <a:t> :</a:t>
            </a:r>
          </a:p>
          <a:p>
            <a:pPr marL="673894" indent="-342900">
              <a:buAutoNum type="arabicPeriod"/>
            </a:pP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kreatif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untuk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gerakan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halus</a:t>
            </a:r>
            <a:r>
              <a:rPr lang="en-US" dirty="0">
                <a:ln w="0"/>
              </a:rPr>
              <a:t> </a:t>
            </a:r>
          </a:p>
          <a:p>
            <a:pPr marL="673894" indent="-342900">
              <a:buAutoNum type="arabicPeriod"/>
            </a:pP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Kreatif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untuk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gerakan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Lokomotor</a:t>
            </a:r>
            <a:r>
              <a:rPr lang="en-US" dirty="0">
                <a:ln w="0"/>
              </a:rPr>
              <a:t> </a:t>
            </a:r>
          </a:p>
          <a:p>
            <a:pPr marL="673894" indent="-342900">
              <a:buAutoNum type="arabicPeriod"/>
            </a:pP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Kreatif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untuk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gerakan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nonlokomotor</a:t>
            </a:r>
            <a:r>
              <a:rPr lang="en-US" dirty="0">
                <a:ln w="0"/>
              </a:rPr>
              <a:t> </a:t>
            </a:r>
          </a:p>
          <a:p>
            <a:pPr marL="673894" indent="-342900">
              <a:buAutoNum type="arabicPeriod"/>
            </a:pP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kretif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untuk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olah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kontrol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tubuh</a:t>
            </a:r>
            <a:r>
              <a:rPr lang="en-US" dirty="0">
                <a:ln w="0"/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9C254E-86F8-4074-B2EA-E38FC9A419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32789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8D5CDDB-881D-4830-B821-F5F7379BBC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179312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8FEA12-9B6F-4FC6-AC7F-B86A2960F7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21466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3D20405-DF78-4C1B-8F51-DAB3C94FEE8F}"/>
              </a:ext>
            </a:extLst>
          </p:cNvPr>
          <p:cNvSpPr txBox="1"/>
          <p:nvPr/>
        </p:nvSpPr>
        <p:spPr>
          <a:xfrm>
            <a:off x="3297102" y="269058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2834857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8344" y="2029588"/>
            <a:ext cx="8749079" cy="311623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b="1" dirty="0">
                <a:ln w="0"/>
              </a:rPr>
              <a:t>C. </a:t>
            </a:r>
            <a:r>
              <a:rPr lang="en-US" b="1" dirty="0" err="1">
                <a:ln w="0"/>
              </a:rPr>
              <a:t>Pemanfaatan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Alat</a:t>
            </a:r>
            <a:r>
              <a:rPr lang="en-US" b="1" dirty="0">
                <a:ln w="0"/>
              </a:rPr>
              <a:t> Bantu </a:t>
            </a:r>
            <a:r>
              <a:rPr lang="en-US" b="1" dirty="0" err="1">
                <a:ln w="0"/>
              </a:rPr>
              <a:t>Pengembangan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Permainan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Fisik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Motorik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Anak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Usia</a:t>
            </a:r>
            <a:r>
              <a:rPr lang="en-US" b="1" dirty="0">
                <a:ln w="0"/>
              </a:rPr>
              <a:t> Dini </a:t>
            </a:r>
          </a:p>
          <a:p>
            <a:r>
              <a:rPr lang="en-US" dirty="0">
                <a:ln w="0"/>
              </a:rPr>
              <a:t>     </a:t>
            </a:r>
            <a:r>
              <a:rPr lang="en-US" dirty="0" err="1">
                <a:ln w="0"/>
              </a:rPr>
              <a:t>Fasilitas</a:t>
            </a:r>
            <a:r>
              <a:rPr lang="en-US" dirty="0">
                <a:ln w="0"/>
              </a:rPr>
              <a:t> Kegiatan </a:t>
            </a:r>
            <a:r>
              <a:rPr lang="en-US" dirty="0" err="1">
                <a:ln w="0"/>
              </a:rPr>
              <a:t>fisik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 di </a:t>
            </a:r>
            <a:r>
              <a:rPr lang="en-US" dirty="0" err="1">
                <a:ln w="0"/>
              </a:rPr>
              <a:t>lembaga</a:t>
            </a:r>
            <a:r>
              <a:rPr lang="en-US" dirty="0">
                <a:ln w="0"/>
              </a:rPr>
              <a:t> PAUD </a:t>
            </a:r>
            <a:r>
              <a:rPr lang="en-US" dirty="0" err="1">
                <a:ln w="0"/>
              </a:rPr>
              <a:t>adalah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segala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sesuatu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dapat</a:t>
            </a:r>
            <a:endParaRPr lang="en-US" dirty="0">
              <a:ln w="0"/>
            </a:endParaRPr>
          </a:p>
          <a:p>
            <a:r>
              <a:rPr lang="en-US" dirty="0">
                <a:ln w="0"/>
              </a:rPr>
              <a:t>     </a:t>
            </a:r>
            <a:r>
              <a:rPr lang="en-US" dirty="0" err="1">
                <a:ln w="0"/>
              </a:rPr>
              <a:t>mempermudah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memperlancar</a:t>
            </a:r>
            <a:r>
              <a:rPr lang="en-US" dirty="0">
                <a:ln w="0"/>
              </a:rPr>
              <a:t> Kegiatan </a:t>
            </a:r>
            <a:r>
              <a:rPr lang="en-US" dirty="0" err="1">
                <a:ln w="0"/>
              </a:rPr>
              <a:t>fisik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bersifat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relatif</a:t>
            </a:r>
            <a:endParaRPr lang="en-US" dirty="0">
              <a:ln w="0"/>
            </a:endParaRPr>
          </a:p>
          <a:p>
            <a:r>
              <a:rPr lang="en-US" dirty="0">
                <a:ln w="0"/>
              </a:rPr>
              <a:t>     </a:t>
            </a:r>
            <a:r>
              <a:rPr lang="en-US" dirty="0" err="1">
                <a:ln w="0"/>
              </a:rPr>
              <a:t>permanen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atau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susah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untuk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dipindah-pindahkan</a:t>
            </a:r>
            <a:r>
              <a:rPr lang="en-US" dirty="0">
                <a:ln w="0"/>
              </a:rPr>
              <a:t> ,</a:t>
            </a:r>
            <a:r>
              <a:rPr lang="en-US" dirty="0" err="1">
                <a:ln w="0"/>
              </a:rPr>
              <a:t>secara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garis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besar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fasilitas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fisik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 </a:t>
            </a:r>
          </a:p>
          <a:p>
            <a:r>
              <a:rPr lang="en-US" dirty="0">
                <a:ln w="0"/>
              </a:rPr>
              <a:t>     </a:t>
            </a:r>
            <a:r>
              <a:rPr lang="en-US" dirty="0" err="1">
                <a:ln w="0"/>
              </a:rPr>
              <a:t>terdiri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atas</a:t>
            </a:r>
            <a:r>
              <a:rPr lang="en-US" dirty="0">
                <a:ln w="0"/>
              </a:rPr>
              <a:t> 2 </a:t>
            </a:r>
            <a:r>
              <a:rPr lang="en-US" dirty="0" err="1">
                <a:ln w="0"/>
              </a:rPr>
              <a:t>macam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yakni</a:t>
            </a:r>
            <a:r>
              <a:rPr lang="en-US" dirty="0">
                <a:ln w="0"/>
              </a:rPr>
              <a:t> :</a:t>
            </a:r>
          </a:p>
          <a:p>
            <a:pPr marL="271463">
              <a:buAutoNum type="arabicPeriod"/>
            </a:pPr>
            <a:r>
              <a:rPr lang="en-US" dirty="0">
                <a:ln w="0"/>
              </a:rPr>
              <a:t>  </a:t>
            </a:r>
            <a:r>
              <a:rPr lang="en-US" dirty="0" err="1">
                <a:ln w="0"/>
              </a:rPr>
              <a:t>Fasilitas</a:t>
            </a:r>
            <a:r>
              <a:rPr lang="en-US" dirty="0">
                <a:ln w="0"/>
              </a:rPr>
              <a:t> Kegiatan </a:t>
            </a:r>
            <a:r>
              <a:rPr lang="en-US" dirty="0" err="1">
                <a:ln w="0"/>
              </a:rPr>
              <a:t>fisik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  </a:t>
            </a:r>
            <a:r>
              <a:rPr lang="en-US" dirty="0" err="1">
                <a:ln w="0"/>
              </a:rPr>
              <a:t>dalam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ruangan</a:t>
            </a:r>
            <a:r>
              <a:rPr lang="en-US" dirty="0">
                <a:ln w="0"/>
              </a:rPr>
              <a:t> </a:t>
            </a:r>
          </a:p>
          <a:p>
            <a:pPr marL="271463">
              <a:buAutoNum type="arabicPeriod"/>
            </a:pPr>
            <a:r>
              <a:rPr lang="en-US" dirty="0">
                <a:ln w="0"/>
              </a:rPr>
              <a:t>  </a:t>
            </a:r>
            <a:r>
              <a:rPr lang="en-US" dirty="0" err="1">
                <a:ln w="0"/>
              </a:rPr>
              <a:t>Fasilitas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Penjas</a:t>
            </a:r>
            <a:r>
              <a:rPr lang="en-US" dirty="0">
                <a:ln w="0"/>
              </a:rPr>
              <a:t> di </a:t>
            </a:r>
            <a:r>
              <a:rPr lang="en-US" dirty="0" err="1">
                <a:ln w="0"/>
              </a:rPr>
              <a:t>Luar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Ruangan</a:t>
            </a:r>
            <a:r>
              <a:rPr lang="en-US" dirty="0">
                <a:ln w="0"/>
              </a:rPr>
              <a:t> </a:t>
            </a:r>
          </a:p>
          <a:p>
            <a:pPr marL="271463"/>
            <a:r>
              <a:rPr lang="en-US" dirty="0">
                <a:ln w="0"/>
              </a:rPr>
              <a:t>  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7D52EE-4797-4B7D-81EB-F7E81780C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81B62ED-8D85-4B18-B5F6-B09F9A191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B1649A8-9823-4D50-8701-D65F4F38D5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F578D0-A483-4495-8254-10540559C457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3320060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1865" y="188641"/>
            <a:ext cx="6262911" cy="1324025"/>
          </a:xfrm>
        </p:spPr>
        <p:txBody>
          <a:bodyPr/>
          <a:lstStyle/>
          <a:p>
            <a:endParaRPr lang="id-ID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3632" y="2132857"/>
            <a:ext cx="6400354" cy="1752451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ID" dirty="0"/>
              <a:t>Sub-CPMK8: Mampu </a:t>
            </a:r>
            <a:r>
              <a:rPr lang="en-ID" dirty="0" err="1"/>
              <a:t>merancang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fisik</a:t>
            </a:r>
            <a:r>
              <a:rPr lang="en-ID" dirty="0"/>
              <a:t> </a:t>
            </a:r>
            <a:r>
              <a:rPr lang="en-ID" dirty="0" err="1"/>
              <a:t>motorik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usia</a:t>
            </a:r>
            <a:r>
              <a:rPr lang="en-ID" dirty="0"/>
              <a:t> </a:t>
            </a:r>
            <a:r>
              <a:rPr lang="en-ID" dirty="0" err="1"/>
              <a:t>dini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permainan</a:t>
            </a:r>
            <a:r>
              <a:rPr lang="en-ID" dirty="0"/>
              <a:t> </a:t>
            </a:r>
            <a:r>
              <a:rPr lang="en-ID" dirty="0" err="1"/>
              <a:t>kreatif</a:t>
            </a:r>
            <a:r>
              <a:rPr lang="en-ID" dirty="0"/>
              <a:t> dan </a:t>
            </a:r>
            <a:r>
              <a:rPr lang="en-ID" dirty="0" err="1"/>
              <a:t>mempresentasikann</a:t>
            </a:r>
            <a:r>
              <a:rPr lang="en-ID" dirty="0"/>
              <a:t> </a:t>
            </a:r>
            <a:r>
              <a:rPr lang="en-ID" dirty="0" err="1"/>
              <a:t>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(C6,A3,P5) </a:t>
            </a:r>
            <a:endParaRPr lang="id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B2D1D6-377D-40D9-BD17-AF051D618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A51CB3C-C26A-4112-9A37-F3D5942B2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62C26C7-3CD2-407F-91C9-99AD318060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2A8EF9E-BEAE-4E2B-A2EC-3FE768E94C34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66618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60419" y="2488623"/>
            <a:ext cx="8116702" cy="394723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b="1" err="1">
                <a:ln w="0"/>
              </a:rPr>
              <a:t>A</a:t>
            </a:r>
            <a:r>
              <a:rPr lang="en-US" b="1">
                <a:ln w="0"/>
              </a:rPr>
              <a:t>. Urgensi </a:t>
            </a:r>
            <a:r>
              <a:rPr lang="en-US" b="1" dirty="0" err="1">
                <a:ln w="0"/>
              </a:rPr>
              <a:t>Permainan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Kreatif</a:t>
            </a:r>
            <a:endParaRPr lang="en-US" b="1" dirty="0">
              <a:ln w="0"/>
            </a:endParaRPr>
          </a:p>
          <a:p>
            <a:endParaRPr lang="en-US" dirty="0">
              <a:ln w="0"/>
            </a:endParaRPr>
          </a:p>
          <a:p>
            <a:r>
              <a:rPr lang="en-US" dirty="0">
                <a:ln w="0"/>
              </a:rPr>
              <a:t>    </a:t>
            </a:r>
            <a:r>
              <a:rPr lang="en-US" b="1" dirty="0">
                <a:ln w="0"/>
              </a:rPr>
              <a:t>1. </a:t>
            </a:r>
            <a:r>
              <a:rPr lang="en-US" b="1" dirty="0" err="1">
                <a:ln w="0"/>
              </a:rPr>
              <a:t>Definisi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Permainan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Kreatif</a:t>
            </a:r>
            <a:r>
              <a:rPr lang="en-US" b="1" dirty="0">
                <a:ln w="0"/>
              </a:rPr>
              <a:t> </a:t>
            </a:r>
          </a:p>
          <a:p>
            <a:r>
              <a:rPr lang="en-US">
                <a:ln w="0"/>
              </a:rPr>
              <a:t>         </a:t>
            </a:r>
            <a:r>
              <a:rPr lang="en-US" dirty="0">
                <a:ln w="0"/>
              </a:rPr>
              <a:t>P</a:t>
            </a:r>
            <a:r>
              <a:rPr lang="en-US">
                <a:ln w="0"/>
              </a:rPr>
              <a:t>endekatan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kreatif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ini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mengasah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kemampuan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, </a:t>
            </a:r>
            <a:r>
              <a:rPr lang="en-US" dirty="0" err="1">
                <a:ln w="0"/>
              </a:rPr>
              <a:t>terutama</a:t>
            </a:r>
            <a:r>
              <a:rPr lang="en-US" dirty="0">
                <a:ln w="0"/>
              </a:rPr>
              <a:t> </a:t>
            </a:r>
          </a:p>
          <a:p>
            <a:r>
              <a:rPr lang="en-US" dirty="0">
                <a:ln w="0"/>
              </a:rPr>
              <a:t>         </a:t>
            </a:r>
            <a:r>
              <a:rPr lang="en-US" dirty="0" err="1">
                <a:ln w="0"/>
              </a:rPr>
              <a:t>dalam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menumbuhkan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optimisme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atau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aktualisasi</a:t>
            </a:r>
            <a:r>
              <a:rPr lang="en-US" dirty="0">
                <a:ln w="0"/>
              </a:rPr>
              <a:t> </a:t>
            </a:r>
            <a:r>
              <a:rPr lang="en-US" err="1">
                <a:ln w="0"/>
              </a:rPr>
              <a:t>diri</a:t>
            </a:r>
            <a:r>
              <a:rPr lang="en-US">
                <a:ln w="0"/>
              </a:rPr>
              <a:t> anak. </a:t>
            </a:r>
            <a:r>
              <a:rPr lang="en-US" dirty="0" err="1">
                <a:ln w="0"/>
              </a:rPr>
              <a:t>Pendekatan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ini</a:t>
            </a:r>
            <a:endParaRPr lang="en-US" dirty="0">
              <a:ln w="0"/>
            </a:endParaRPr>
          </a:p>
          <a:p>
            <a:r>
              <a:rPr lang="en-US" dirty="0">
                <a:ln w="0"/>
              </a:rPr>
              <a:t>         </a:t>
            </a:r>
            <a:r>
              <a:rPr lang="en-US" dirty="0" err="1">
                <a:ln w="0"/>
              </a:rPr>
              <a:t>juga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mengasah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untuk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menciptakan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gagasan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dalam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lingkungan</a:t>
            </a:r>
            <a:r>
              <a:rPr lang="en-US" dirty="0">
                <a:ln w="0"/>
              </a:rPr>
              <a:t> </a:t>
            </a:r>
          </a:p>
          <a:p>
            <a:r>
              <a:rPr lang="en-US" dirty="0">
                <a:ln w="0"/>
              </a:rPr>
              <a:t>         yang </a:t>
            </a:r>
            <a:r>
              <a:rPr lang="en-US" dirty="0" err="1">
                <a:ln w="0"/>
              </a:rPr>
              <a:t>sportif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serta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menjelajahi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dinamika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kreativitas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dalam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lingkungan</a:t>
            </a:r>
            <a:r>
              <a:rPr lang="en-US" dirty="0">
                <a:ln w="0"/>
              </a:rPr>
              <a:t> yang  </a:t>
            </a:r>
            <a:r>
              <a:rPr lang="en-US" dirty="0" err="1">
                <a:ln w="0"/>
              </a:rPr>
              <a:t>aman</a:t>
            </a:r>
            <a:endParaRPr lang="en-US" dirty="0">
              <a:ln w="0"/>
            </a:endParaRPr>
          </a:p>
          <a:p>
            <a:r>
              <a:rPr lang="en-US" dirty="0">
                <a:ln w="0"/>
              </a:rPr>
              <a:t>        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menyenangkan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baginya</a:t>
            </a:r>
            <a:r>
              <a:rPr lang="en-US" dirty="0">
                <a:ln w="0"/>
              </a:rPr>
              <a:t> </a:t>
            </a:r>
          </a:p>
          <a:p>
            <a:r>
              <a:rPr lang="en-US" dirty="0">
                <a:ln w="0"/>
              </a:rPr>
              <a:t>         </a:t>
            </a:r>
          </a:p>
          <a:p>
            <a:endParaRPr lang="en-US" dirty="0">
              <a:ln w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76687" y="1218514"/>
            <a:ext cx="5757863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b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Urgensi Dan Peranan Guru Dalam Pengembangan Fisik Motorik Anak Melalui Permainan Kreatif</a:t>
            </a:r>
            <a:endParaRPr lang="en-US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81267E-1815-4993-B4DB-F0BC8EF764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C46A1ED-244F-432E-8095-E7B6E77C2C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C939A1C-A832-4407-A744-2F36797516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A56B765-5F1E-4523-8704-BE0CF9063057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3423022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53074" y="2557463"/>
            <a:ext cx="7820928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dirty="0" err="1">
                <a:ln w="0"/>
              </a:rPr>
              <a:t>Suratno</a:t>
            </a:r>
            <a:r>
              <a:rPr lang="en-US" dirty="0">
                <a:ln w="0"/>
              </a:rPr>
              <a:t> (2005), </a:t>
            </a:r>
            <a:r>
              <a:rPr lang="en-US" dirty="0" err="1">
                <a:ln w="0"/>
              </a:rPr>
              <a:t>Bermain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harusnya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memiliki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tujuan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sehingga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dapat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merangsang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kreatifitas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. </a:t>
            </a:r>
            <a:r>
              <a:rPr lang="en-US" dirty="0" err="1">
                <a:ln w="0"/>
              </a:rPr>
              <a:t>Bermain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kreatif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dapat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dilakukan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secara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umum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dapat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digolongkan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menjadi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dua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kelompok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Bermain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aktif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bermain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pasif</a:t>
            </a:r>
            <a:r>
              <a:rPr lang="en-US" dirty="0">
                <a:ln w="0"/>
              </a:rPr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F415C-74AD-4350-88E7-F9FBEDE5E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518B38-C289-4A18-994F-655A069312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36956F-DB95-4962-9C69-910254C91F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8BACCD7-7D54-4C64-85B4-AB81272E29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C87F103-ECE7-458F-A8F7-49C6F646C31D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172571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2" y="2291555"/>
            <a:ext cx="4221599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b="1" dirty="0">
                <a:ln w="0"/>
              </a:rPr>
              <a:t>2. </a:t>
            </a:r>
            <a:r>
              <a:rPr lang="en-US" b="1" dirty="0" err="1">
                <a:ln w="0"/>
              </a:rPr>
              <a:t>Pengembangan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Kreativitas</a:t>
            </a:r>
            <a:r>
              <a:rPr lang="en-US" b="1" dirty="0">
                <a:ln w="0"/>
              </a:rPr>
              <a:t> </a:t>
            </a:r>
          </a:p>
          <a:p>
            <a:endParaRPr lang="en-US" b="1" dirty="0">
              <a:ln w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68947" y="2809455"/>
            <a:ext cx="8104909" cy="173124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dirty="0" err="1">
                <a:ln w="0"/>
              </a:rPr>
              <a:t>Metode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pengembangan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Bakat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kreativitas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dengan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pendekatan</a:t>
            </a:r>
            <a:r>
              <a:rPr lang="en-US" dirty="0">
                <a:ln w="0"/>
              </a:rPr>
              <a:t> 4P </a:t>
            </a:r>
            <a:r>
              <a:rPr lang="en-US" dirty="0" err="1">
                <a:ln w="0"/>
              </a:rPr>
              <a:t>yaitu</a:t>
            </a:r>
            <a:r>
              <a:rPr lang="en-US" dirty="0">
                <a:ln w="0"/>
              </a:rPr>
              <a:t> :</a:t>
            </a:r>
          </a:p>
          <a:p>
            <a:pPr marL="342900" indent="-342900">
              <a:buAutoNum type="arabicPeriod"/>
            </a:pPr>
            <a:r>
              <a:rPr lang="en-US" dirty="0" err="1">
                <a:ln w="0"/>
              </a:rPr>
              <a:t>Pribadi</a:t>
            </a:r>
            <a:endParaRPr lang="en-US" dirty="0">
              <a:ln w="0"/>
            </a:endParaRPr>
          </a:p>
          <a:p>
            <a:pPr marL="342900" indent="-342900">
              <a:buAutoNum type="arabicPeriod"/>
            </a:pPr>
            <a:r>
              <a:rPr lang="en-US" dirty="0">
                <a:ln w="0"/>
              </a:rPr>
              <a:t>Press </a:t>
            </a:r>
            <a:r>
              <a:rPr lang="en-US" dirty="0" err="1">
                <a:ln w="0"/>
              </a:rPr>
              <a:t>atau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pendorong</a:t>
            </a:r>
            <a:endParaRPr lang="en-US" dirty="0">
              <a:ln w="0"/>
            </a:endParaRPr>
          </a:p>
          <a:p>
            <a:pPr marL="342900" indent="-342900">
              <a:buAutoNum type="arabicPeriod"/>
            </a:pPr>
            <a:r>
              <a:rPr lang="en-US" dirty="0">
                <a:ln w="0"/>
              </a:rPr>
              <a:t>Proses</a:t>
            </a:r>
          </a:p>
          <a:p>
            <a:pPr marL="342900" indent="-342900">
              <a:buAutoNum type="arabicPeriod"/>
            </a:pPr>
            <a:r>
              <a:rPr lang="en-US" dirty="0" err="1">
                <a:ln w="0"/>
              </a:rPr>
              <a:t>Produk</a:t>
            </a:r>
            <a:endParaRPr lang="en-US" dirty="0">
              <a:ln w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49A0EB-3CE3-4E62-B49F-774CD38DB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EA88B5F-4D19-416D-B14A-8F4362BF54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11D6572-96CE-411E-B493-7DEF5CAF13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168FEA8-2BEF-4ECB-8407-12CA9F30D6B4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4284586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57539" y="1567628"/>
            <a:ext cx="8275105" cy="228524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b="1" dirty="0">
                <a:ln w="0"/>
              </a:rPr>
              <a:t>B. </a:t>
            </a:r>
            <a:r>
              <a:rPr lang="en-US" b="1" dirty="0" err="1">
                <a:ln w="0"/>
              </a:rPr>
              <a:t>Peranan</a:t>
            </a:r>
            <a:r>
              <a:rPr lang="en-US" b="1" dirty="0">
                <a:ln w="0"/>
              </a:rPr>
              <a:t> Guru </a:t>
            </a:r>
            <a:r>
              <a:rPr lang="en-US" b="1" dirty="0" err="1">
                <a:ln w="0"/>
              </a:rPr>
              <a:t>Dalam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Permainan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Kreatif</a:t>
            </a:r>
            <a:endParaRPr lang="en-US" b="1" dirty="0">
              <a:ln w="0"/>
            </a:endParaRPr>
          </a:p>
          <a:p>
            <a:pPr marL="271463"/>
            <a:r>
              <a:rPr lang="en-US" dirty="0">
                <a:ln w="0"/>
              </a:rPr>
              <a:t>Guru </a:t>
            </a:r>
            <a:r>
              <a:rPr lang="en-US" dirty="0" err="1">
                <a:ln w="0"/>
              </a:rPr>
              <a:t>memegang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peranan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sangat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penting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dalam</a:t>
            </a:r>
            <a:r>
              <a:rPr lang="en-US" dirty="0">
                <a:ln w="0"/>
              </a:rPr>
              <a:t> proses </a:t>
            </a:r>
            <a:r>
              <a:rPr lang="en-US" dirty="0" err="1">
                <a:ln w="0"/>
              </a:rPr>
              <a:t>kreatif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saat</a:t>
            </a:r>
            <a:r>
              <a:rPr lang="en-US" dirty="0">
                <a:ln w="0"/>
              </a:rPr>
              <a:t>  </a:t>
            </a:r>
            <a:r>
              <a:rPr lang="en-US" dirty="0" err="1">
                <a:ln w="0"/>
              </a:rPr>
              <a:t>anak-anak</a:t>
            </a:r>
            <a:r>
              <a:rPr lang="en-US" dirty="0">
                <a:ln w="0"/>
              </a:rPr>
              <a:t> </a:t>
            </a:r>
          </a:p>
          <a:p>
            <a:pPr marL="271463"/>
            <a:r>
              <a:rPr lang="en-US" dirty="0" err="1">
                <a:ln w="0"/>
              </a:rPr>
              <a:t>Bermain</a:t>
            </a:r>
            <a:r>
              <a:rPr lang="en-US" dirty="0">
                <a:ln w="0"/>
              </a:rPr>
              <a:t>. Guru </a:t>
            </a:r>
            <a:r>
              <a:rPr lang="en-US" dirty="0" err="1">
                <a:ln w="0"/>
              </a:rPr>
              <a:t>diharapkan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mempunyai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kepekaan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tinggi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untuk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tidak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membuat</a:t>
            </a:r>
            <a:r>
              <a:rPr lang="en-US" dirty="0">
                <a:ln w="0"/>
              </a:rPr>
              <a:t>  </a:t>
            </a:r>
            <a:r>
              <a:rPr lang="en-US" dirty="0" err="1">
                <a:ln w="0"/>
              </a:rPr>
              <a:t>anak-anak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ngambek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ditengah</a:t>
            </a:r>
            <a:r>
              <a:rPr lang="en-US" dirty="0">
                <a:ln w="0"/>
              </a:rPr>
              <a:t> proses </a:t>
            </a:r>
            <a:r>
              <a:rPr lang="en-US" dirty="0" err="1">
                <a:ln w="0"/>
              </a:rPr>
              <a:t>kreatif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mereka</a:t>
            </a:r>
            <a:r>
              <a:rPr lang="en-US" dirty="0">
                <a:ln w="0"/>
              </a:rPr>
              <a:t>, </a:t>
            </a:r>
            <a:r>
              <a:rPr lang="en-US" dirty="0" err="1">
                <a:ln w="0"/>
              </a:rPr>
              <a:t>kadang-kadang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anak-anak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terlalu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sering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diarahkan</a:t>
            </a:r>
            <a:r>
              <a:rPr lang="en-US" dirty="0">
                <a:ln w="0"/>
              </a:rPr>
              <a:t> dan </a:t>
            </a:r>
            <a:r>
              <a:rPr lang="en-US" dirty="0" err="1">
                <a:ln w="0"/>
              </a:rPr>
              <a:t>diatur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tentang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apa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harus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mereka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lakukan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sehingga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mereka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putus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asa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untuk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mencoba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sesuatu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dengan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caranya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sendiri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dengan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unik</a:t>
            </a:r>
            <a:r>
              <a:rPr lang="en-US" dirty="0">
                <a:ln w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D8B419-1CB9-44BA-A496-7F0872257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47077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3816EAB-FFEC-41A6-AEC5-537F52BBEF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193600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C281183-7B2C-49DA-8F98-8596CB9093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35754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3955CC9-ED6A-4AAC-988B-DFF64842A56F}"/>
              </a:ext>
            </a:extLst>
          </p:cNvPr>
          <p:cNvSpPr txBox="1"/>
          <p:nvPr/>
        </p:nvSpPr>
        <p:spPr>
          <a:xfrm>
            <a:off x="3297102" y="283346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4225557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21811" y="1778548"/>
            <a:ext cx="8190262" cy="330090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1500" dirty="0" err="1">
                <a:ln w="0"/>
              </a:rPr>
              <a:t>Menurut</a:t>
            </a:r>
            <a:r>
              <a:rPr lang="en-US" sz="1500" dirty="0">
                <a:ln w="0"/>
              </a:rPr>
              <a:t> Andi </a:t>
            </a:r>
            <a:r>
              <a:rPr lang="en-US" sz="1500" dirty="0" err="1">
                <a:ln w="0"/>
              </a:rPr>
              <a:t>Yudha</a:t>
            </a:r>
            <a:r>
              <a:rPr lang="en-US" sz="1500" dirty="0">
                <a:ln w="0"/>
              </a:rPr>
              <a:t>(2009),Guru </a:t>
            </a:r>
            <a:r>
              <a:rPr lang="en-US" sz="1500" dirty="0" err="1">
                <a:ln w="0"/>
              </a:rPr>
              <a:t>paud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dalam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membelajarkan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pengembangan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fisik</a:t>
            </a:r>
            <a:r>
              <a:rPr lang="en-US" sz="1500" dirty="0">
                <a:ln w="0"/>
              </a:rPr>
              <a:t> motoric </a:t>
            </a:r>
            <a:r>
              <a:rPr lang="en-US" sz="1500" dirty="0" err="1">
                <a:ln w="0"/>
              </a:rPr>
              <a:t>memerlukan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peran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dengan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ciri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berikut</a:t>
            </a:r>
            <a:r>
              <a:rPr lang="en-US" sz="1500" dirty="0">
                <a:ln w="0"/>
              </a:rPr>
              <a:t> : </a:t>
            </a:r>
          </a:p>
          <a:p>
            <a:pPr marL="342900" indent="-342900">
              <a:buAutoNum type="arabicPeriod"/>
            </a:pPr>
            <a:r>
              <a:rPr lang="en-US" sz="1500" dirty="0" err="1">
                <a:ln w="0"/>
              </a:rPr>
              <a:t>Fleksibel</a:t>
            </a:r>
            <a:endParaRPr lang="en-US" sz="1500" dirty="0">
              <a:ln w="0"/>
            </a:endParaRPr>
          </a:p>
          <a:p>
            <a:pPr marL="342900" indent="-342900">
              <a:buAutoNum type="arabicPeriod"/>
            </a:pPr>
            <a:r>
              <a:rPr lang="en-US" sz="1500" dirty="0" err="1">
                <a:ln w="0"/>
              </a:rPr>
              <a:t>Optimis</a:t>
            </a:r>
            <a:endParaRPr lang="en-US" sz="1500" dirty="0">
              <a:ln w="0"/>
            </a:endParaRPr>
          </a:p>
          <a:p>
            <a:pPr marL="342900" indent="-342900">
              <a:buAutoNum type="arabicPeriod"/>
            </a:pPr>
            <a:r>
              <a:rPr lang="en-US" sz="1500" dirty="0" err="1">
                <a:ln w="0"/>
              </a:rPr>
              <a:t>Respek</a:t>
            </a:r>
            <a:endParaRPr lang="en-US" sz="1500" dirty="0">
              <a:ln w="0"/>
            </a:endParaRPr>
          </a:p>
          <a:p>
            <a:pPr marL="342900" indent="-342900">
              <a:buAutoNum type="arabicPeriod"/>
            </a:pPr>
            <a:r>
              <a:rPr lang="en-US" sz="1500" dirty="0" err="1">
                <a:ln w="0"/>
              </a:rPr>
              <a:t>Cekatan</a:t>
            </a:r>
            <a:endParaRPr lang="en-US" sz="1500" dirty="0">
              <a:ln w="0"/>
            </a:endParaRPr>
          </a:p>
          <a:p>
            <a:pPr marL="342900" indent="-342900">
              <a:buAutoNum type="arabicPeriod"/>
            </a:pPr>
            <a:r>
              <a:rPr lang="en-US" sz="1500" dirty="0" err="1">
                <a:ln w="0"/>
              </a:rPr>
              <a:t>Humoris</a:t>
            </a:r>
            <a:endParaRPr lang="en-US" sz="1500" dirty="0">
              <a:ln w="0"/>
            </a:endParaRPr>
          </a:p>
          <a:p>
            <a:pPr marL="342900" indent="-342900">
              <a:buAutoNum type="arabicPeriod"/>
            </a:pPr>
            <a:r>
              <a:rPr lang="en-US" sz="1500" dirty="0" err="1">
                <a:ln w="0"/>
              </a:rPr>
              <a:t>Inspiratif</a:t>
            </a:r>
            <a:endParaRPr lang="en-US" sz="1500" dirty="0">
              <a:ln w="0"/>
            </a:endParaRPr>
          </a:p>
          <a:p>
            <a:pPr marL="342900" indent="-342900">
              <a:buAutoNum type="arabicPeriod"/>
            </a:pPr>
            <a:r>
              <a:rPr lang="en-US" sz="1500" dirty="0" err="1">
                <a:ln w="0"/>
              </a:rPr>
              <a:t>Disiplin</a:t>
            </a:r>
            <a:endParaRPr lang="en-US" sz="1500" dirty="0">
              <a:ln w="0"/>
            </a:endParaRPr>
          </a:p>
          <a:p>
            <a:pPr marL="342900" indent="-342900">
              <a:buAutoNum type="arabicPeriod"/>
            </a:pPr>
            <a:r>
              <a:rPr lang="en-US" sz="1500" dirty="0" err="1">
                <a:ln w="0"/>
              </a:rPr>
              <a:t>Responsif</a:t>
            </a:r>
            <a:endParaRPr lang="en-US" sz="1500" dirty="0">
              <a:ln w="0"/>
            </a:endParaRPr>
          </a:p>
          <a:p>
            <a:pPr marL="342900" indent="-342900">
              <a:buAutoNum type="arabicPeriod"/>
            </a:pPr>
            <a:r>
              <a:rPr lang="en-US" sz="1500" dirty="0" err="1">
                <a:ln w="0"/>
              </a:rPr>
              <a:t>Empati</a:t>
            </a:r>
            <a:endParaRPr lang="en-US" sz="1500" dirty="0">
              <a:ln w="0"/>
            </a:endParaRPr>
          </a:p>
          <a:p>
            <a:pPr marL="342900" indent="-342900">
              <a:buAutoNum type="arabicPeriod"/>
            </a:pPr>
            <a:r>
              <a:rPr lang="en-US" sz="1500" dirty="0" err="1">
                <a:ln w="0"/>
              </a:rPr>
              <a:t>Bersahabat</a:t>
            </a:r>
            <a:endParaRPr lang="en-US" sz="1500" dirty="0">
              <a:ln w="0"/>
            </a:endParaRPr>
          </a:p>
          <a:p>
            <a:pPr marL="342900" indent="-342900">
              <a:buAutoNum type="arabicPeriod"/>
            </a:pPr>
            <a:r>
              <a:rPr lang="en-US" sz="1500" dirty="0" err="1">
                <a:ln w="0"/>
              </a:rPr>
              <a:t>Lembut</a:t>
            </a:r>
            <a:endParaRPr lang="en-US" sz="1500" dirty="0">
              <a:ln w="0"/>
            </a:endParaRPr>
          </a:p>
          <a:p>
            <a:pPr marL="342900" indent="-342900">
              <a:buAutoNum type="arabicPeriod"/>
            </a:pPr>
            <a:r>
              <a:rPr lang="en-US" sz="1500" dirty="0" err="1">
                <a:ln w="0"/>
              </a:rPr>
              <a:t>Suka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dengan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anak</a:t>
            </a:r>
            <a:r>
              <a:rPr lang="en-US" sz="1500" dirty="0">
                <a:ln w="0"/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C528ED-DD21-403E-ACD0-8C9AF8E009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72CEAA0-199D-4ABB-8D24-18A9894EE5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E906836-8FC6-47FA-93BE-C3F3F2AC1E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751CE1D-731B-4328-9D14-AFA5D546CE0F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45624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01046" y="1228098"/>
            <a:ext cx="4713693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b="1">
                <a:ln w="0"/>
              </a:rPr>
              <a:t>Rancangan Permainan Kreatif Untuk Pengembangan Fisik Motorik Anak</a:t>
            </a:r>
            <a:endParaRPr lang="en-US" b="1" dirty="0">
              <a:ln w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5222" y="2539966"/>
            <a:ext cx="7051648" cy="256224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342900" indent="-342900">
              <a:buAutoNum type="alphaUcPeriod"/>
            </a:pPr>
            <a:r>
              <a:rPr lang="en-US" dirty="0" err="1">
                <a:ln w="0"/>
              </a:rPr>
              <a:t>Kurikulum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Bermain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Kreatif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dalam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Pengembangan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Fisik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 </a:t>
            </a:r>
          </a:p>
          <a:p>
            <a:pPr marL="745331" indent="-414338">
              <a:buAutoNum type="arabicPeriod"/>
            </a:pPr>
            <a:r>
              <a:rPr lang="en-US" dirty="0" err="1">
                <a:ln w="0"/>
              </a:rPr>
              <a:t>Manfaat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Bermain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Secara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Umum</a:t>
            </a:r>
            <a:r>
              <a:rPr lang="en-US" dirty="0">
                <a:ln w="0"/>
              </a:rPr>
              <a:t> </a:t>
            </a:r>
          </a:p>
          <a:p>
            <a:pPr marL="330994" indent="414338"/>
            <a:r>
              <a:rPr lang="en-US" dirty="0" err="1">
                <a:ln w="0"/>
              </a:rPr>
              <a:t>Melalui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aktifitas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bermain,anak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dapat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dimanfaatkan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untuk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membantu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mengembangkan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berbagai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aspek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perkembanganya</a:t>
            </a:r>
            <a:r>
              <a:rPr lang="en-US" dirty="0">
                <a:ln w="0"/>
              </a:rPr>
              <a:t> :</a:t>
            </a:r>
          </a:p>
          <a:p>
            <a:pPr marL="745331" indent="-342900">
              <a:buFont typeface="+mj-lt"/>
              <a:buAutoNum type="alphaLcPeriod"/>
            </a:pPr>
            <a:r>
              <a:rPr lang="en-US" dirty="0" err="1">
                <a:ln w="0"/>
              </a:rPr>
              <a:t>Perkembangan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fisik</a:t>
            </a:r>
            <a:endParaRPr lang="en-US" dirty="0">
              <a:ln w="0"/>
            </a:endParaRPr>
          </a:p>
          <a:p>
            <a:pPr marL="745331" indent="-342900">
              <a:buFont typeface="+mj-lt"/>
              <a:buAutoNum type="alphaLcPeriod"/>
            </a:pPr>
            <a:r>
              <a:rPr lang="en-US" dirty="0" err="1">
                <a:ln w="0"/>
              </a:rPr>
              <a:t>Perkembangan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aspek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halus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kasar</a:t>
            </a:r>
            <a:r>
              <a:rPr lang="en-US" dirty="0">
                <a:ln w="0"/>
              </a:rPr>
              <a:t> </a:t>
            </a:r>
          </a:p>
          <a:p>
            <a:pPr marL="745331" indent="-342900">
              <a:buFont typeface="+mj-lt"/>
              <a:buAutoNum type="alphaLcPeriod"/>
            </a:pPr>
            <a:r>
              <a:rPr lang="en-US" dirty="0" err="1">
                <a:ln w="0"/>
              </a:rPr>
              <a:t>Bermain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aktif</a:t>
            </a:r>
            <a:endParaRPr lang="en-US" dirty="0">
              <a:ln w="0"/>
            </a:endParaRPr>
          </a:p>
          <a:p>
            <a:pPr marL="745331" indent="-342900">
              <a:buFont typeface="+mj-lt"/>
              <a:buAutoNum type="alphaLcPeriod"/>
            </a:pPr>
            <a:r>
              <a:rPr lang="en-US" dirty="0" err="1">
                <a:ln w="0"/>
              </a:rPr>
              <a:t>Irama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gerakan</a:t>
            </a:r>
            <a:r>
              <a:rPr lang="en-US" dirty="0">
                <a:ln w="0"/>
              </a:rPr>
              <a:t> </a:t>
            </a:r>
          </a:p>
          <a:p>
            <a:endParaRPr lang="en-US" dirty="0">
              <a:ln w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A839A2-D808-4374-9722-98B9FD6CE8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66B324-D59E-456E-A598-8EA1F3B041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FA90BA7-6252-46C2-99FD-D1A287C498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F68D1AF-C240-495D-B267-0DF842C8F15D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619804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70810" y="2686051"/>
            <a:ext cx="8339363" cy="173124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dirty="0">
                <a:ln w="0"/>
              </a:rPr>
              <a:t>  </a:t>
            </a:r>
            <a:r>
              <a:rPr lang="en-US" b="1" dirty="0">
                <a:ln w="0"/>
              </a:rPr>
              <a:t>2. </a:t>
            </a:r>
            <a:r>
              <a:rPr lang="en-US" b="1" dirty="0" err="1">
                <a:ln w="0"/>
              </a:rPr>
              <a:t>Ragam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Bermain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Kreatif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Dalam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Pengembangan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Fisik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Motorik</a:t>
            </a:r>
            <a:r>
              <a:rPr lang="en-US" b="1" dirty="0">
                <a:ln w="0"/>
              </a:rPr>
              <a:t> </a:t>
            </a:r>
          </a:p>
          <a:p>
            <a:pPr marL="330994"/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kreatif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untuk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mengembangkan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fisik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dapat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dilakukan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setidaknya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melalui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tiga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jenis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kegiatan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bermain</a:t>
            </a:r>
            <a:r>
              <a:rPr lang="en-US" dirty="0">
                <a:ln w="0"/>
              </a:rPr>
              <a:t> :</a:t>
            </a: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Latihan</a:t>
            </a:r>
            <a:endParaRPr lang="en-US" dirty="0">
              <a:ln w="0"/>
            </a:endParaRP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simbolis</a:t>
            </a:r>
            <a:endParaRPr lang="en-US" dirty="0">
              <a:ln w="0"/>
            </a:endParaRP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Perlombaan</a:t>
            </a:r>
            <a:r>
              <a:rPr lang="en-US" dirty="0">
                <a:ln w="0"/>
              </a:rPr>
              <a:t>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DB894D-E386-4C8E-A929-65B6DC71F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2563D97-9D85-4A72-BC91-E3E9BD9644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9A782C7-19C3-4D8F-9B68-7769A5952B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CFBCF5B-992C-46B3-9ADD-CB8464487E68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209756821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iblet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14</TotalTime>
  <Words>481</Words>
  <Application>Microsoft Office PowerPoint</Application>
  <PresentationFormat>Widescreen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Tw Cen MT</vt:lpstr>
      <vt:lpstr>Droplet</vt:lpstr>
      <vt:lpstr>Pertemuan 14 Pengembangan Fisik Motorik AUD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14 Pengembangan Fisik Motorik AUD</dc:title>
  <dc:creator>Noor Baiti</dc:creator>
  <cp:lastModifiedBy>Noor Baiti</cp:lastModifiedBy>
  <cp:revision>2</cp:revision>
  <dcterms:created xsi:type="dcterms:W3CDTF">2024-07-21T17:13:07Z</dcterms:created>
  <dcterms:modified xsi:type="dcterms:W3CDTF">2024-07-21T17:28:05Z</dcterms:modified>
</cp:coreProperties>
</file>