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9" r:id="rId4"/>
    <p:sldId id="261" r:id="rId5"/>
    <p:sldId id="312" r:id="rId6"/>
    <p:sldId id="317" r:id="rId7"/>
    <p:sldId id="319" r:id="rId8"/>
    <p:sldId id="321" r:id="rId9"/>
    <p:sldId id="265" r:id="rId10"/>
    <p:sldId id="264" r:id="rId11"/>
    <p:sldId id="272" r:id="rId12"/>
    <p:sldId id="266" r:id="rId13"/>
    <p:sldId id="268" r:id="rId14"/>
    <p:sldId id="313" r:id="rId15"/>
    <p:sldId id="323" r:id="rId16"/>
    <p:sldId id="325" r:id="rId17"/>
    <p:sldId id="326" r:id="rId18"/>
    <p:sldId id="298" r:id="rId19"/>
    <p:sldId id="271" r:id="rId20"/>
    <p:sldId id="276" r:id="rId21"/>
    <p:sldId id="273" r:id="rId22"/>
    <p:sldId id="274" r:id="rId23"/>
    <p:sldId id="275" r:id="rId24"/>
    <p:sldId id="277" r:id="rId25"/>
    <p:sldId id="278" r:id="rId26"/>
    <p:sldId id="303" r:id="rId27"/>
    <p:sldId id="304" r:id="rId28"/>
    <p:sldId id="301" r:id="rId29"/>
    <p:sldId id="302" r:id="rId30"/>
    <p:sldId id="314" r:id="rId31"/>
    <p:sldId id="328" r:id="rId32"/>
    <p:sldId id="330" r:id="rId33"/>
    <p:sldId id="332" r:id="rId34"/>
    <p:sldId id="284" r:id="rId35"/>
    <p:sldId id="285" r:id="rId36"/>
    <p:sldId id="281" r:id="rId37"/>
    <p:sldId id="280" r:id="rId38"/>
    <p:sldId id="279" r:id="rId39"/>
    <p:sldId id="315" r:id="rId40"/>
    <p:sldId id="334" r:id="rId41"/>
    <p:sldId id="336" r:id="rId42"/>
    <p:sldId id="338" r:id="rId43"/>
    <p:sldId id="296" r:id="rId44"/>
    <p:sldId id="342" r:id="rId45"/>
    <p:sldId id="340" r:id="rId46"/>
    <p:sldId id="343" r:id="rId47"/>
    <p:sldId id="341" r:id="rId48"/>
    <p:sldId id="344" r:id="rId49"/>
    <p:sldId id="292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00000"/>
    <a:srgbClr val="FF0000"/>
    <a:srgbClr val="4C202D"/>
    <a:srgbClr val="80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648" autoAdjust="0"/>
    <p:restoredTop sz="92416" autoAdjust="0"/>
  </p:normalViewPr>
  <p:slideViewPr>
    <p:cSldViewPr>
      <p:cViewPr>
        <p:scale>
          <a:sx n="81" d="100"/>
          <a:sy n="81" d="100"/>
        </p:scale>
        <p:origin x="-82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2" Type="http://schemas.openxmlformats.org/officeDocument/2006/relationships/slide" Target="slides/slide17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38B66F-7A7B-48A9-8C92-0A0B483C71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655E6-E0BD-4BB7-BFFA-F1BFF24F9AFF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27F0A-7948-4419-93C9-721C3FE2FB1A}" type="slidenum">
              <a:rPr lang="en-US" altLang="en-US"/>
              <a:pPr/>
              <a:t>1</a:t>
            </a:fld>
            <a:endParaRPr lang="th-TH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63B8E-818A-40BF-88E5-6A139495DF8F}" type="slidenum">
              <a:rPr lang="en-US" altLang="en-US"/>
              <a:pPr/>
              <a:t>18</a:t>
            </a:fld>
            <a:endParaRPr lang="th-TH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DD3D0-25BA-49E9-AD46-84EB0693E0E8}" type="slidenum">
              <a:rPr lang="en-US" altLang="en-US"/>
              <a:pPr/>
              <a:t>19</a:t>
            </a:fld>
            <a:endParaRPr lang="th-TH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6BCEA-EC01-42B1-952F-77745087B16D}" type="slidenum">
              <a:rPr lang="en-US" altLang="en-US"/>
              <a:pPr/>
              <a:t>20</a:t>
            </a:fld>
            <a:endParaRPr lang="th-TH" alt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DDA76-90C1-4F78-AC64-22203AE2F8FD}" type="slidenum">
              <a:rPr lang="en-US" altLang="en-US"/>
              <a:pPr/>
              <a:t>21</a:t>
            </a:fld>
            <a:endParaRPr lang="th-TH" alt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356DC-953E-4EE3-96B8-D6182660DB87}" type="slidenum">
              <a:rPr lang="en-US" altLang="en-US"/>
              <a:pPr/>
              <a:t>22</a:t>
            </a:fld>
            <a:endParaRPr lang="th-TH" alt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DEE2-E34D-4AE7-8FEA-E1F6CE7F72B1}" type="slidenum">
              <a:rPr lang="en-US" altLang="en-US"/>
              <a:pPr/>
              <a:t>23</a:t>
            </a:fld>
            <a:endParaRPr lang="th-TH" alt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FB7FE-6104-41F6-B474-7D1D9BDC32E3}" type="slidenum">
              <a:rPr lang="en-US" altLang="en-US"/>
              <a:pPr/>
              <a:t>24</a:t>
            </a:fld>
            <a:endParaRPr lang="th-TH" alt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4C26D-904C-4F36-AE8F-F837CBD07CA2}" type="slidenum">
              <a:rPr lang="en-US" altLang="en-US"/>
              <a:pPr/>
              <a:t>25</a:t>
            </a:fld>
            <a:endParaRPr lang="th-TH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CEAC0-21DF-44E7-93CD-B62E80E9F830}" type="slidenum">
              <a:rPr lang="en-US" altLang="en-US"/>
              <a:pPr/>
              <a:t>26</a:t>
            </a:fld>
            <a:endParaRPr lang="th-TH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80EE2-CCB7-4AC6-AF8B-41BC10FE0681}" type="slidenum">
              <a:rPr lang="en-US" altLang="en-US"/>
              <a:pPr/>
              <a:t>27</a:t>
            </a:fld>
            <a:endParaRPr lang="th-TH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5561A-8784-49F0-9F38-68D6133AC268}" type="slidenum">
              <a:rPr lang="en-US" altLang="en-US"/>
              <a:pPr/>
              <a:t>2</a:t>
            </a:fld>
            <a:endParaRPr lang="th-TH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426B-35CB-441A-A469-CCD43F1A5E30}" type="slidenum">
              <a:rPr lang="en-US" altLang="en-US"/>
              <a:pPr/>
              <a:t>28</a:t>
            </a:fld>
            <a:endParaRPr lang="th-TH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1F2EF-D8E8-4D42-985E-E80F727A17CC}" type="slidenum">
              <a:rPr lang="en-US" altLang="en-US"/>
              <a:pPr/>
              <a:t>29</a:t>
            </a:fld>
            <a:endParaRPr lang="th-TH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9E7D6-D468-4158-ACC8-42163C2E2A27}" type="slidenum">
              <a:rPr lang="en-US" altLang="en-US"/>
              <a:pPr/>
              <a:t>34</a:t>
            </a:fld>
            <a:endParaRPr lang="th-TH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FD81-D72E-4B7B-8559-DE8982EAD7CF}" type="slidenum">
              <a:rPr lang="en-US" altLang="en-US"/>
              <a:pPr/>
              <a:t>35</a:t>
            </a:fld>
            <a:endParaRPr lang="th-TH" alt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64A45-AA89-48E5-BC58-FA1D5BF423F2}" type="slidenum">
              <a:rPr lang="en-US" altLang="en-US"/>
              <a:pPr/>
              <a:t>36</a:t>
            </a:fld>
            <a:endParaRPr lang="th-TH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5B081-B538-4F4E-92F2-2197C033CD2B}" type="slidenum">
              <a:rPr lang="en-US" altLang="en-US"/>
              <a:pPr/>
              <a:t>37</a:t>
            </a:fld>
            <a:endParaRPr lang="th-TH" alt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77211-57C1-47EE-ABCD-B42341D07BED}" type="slidenum">
              <a:rPr lang="en-US" altLang="en-US"/>
              <a:pPr/>
              <a:t>38</a:t>
            </a:fld>
            <a:endParaRPr lang="th-TH" alt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6FF21-A278-4CD0-8A8F-FCBFDF6620F7}" type="slidenum">
              <a:rPr lang="en-US" altLang="en-US"/>
              <a:pPr/>
              <a:t>43</a:t>
            </a:fld>
            <a:endParaRPr lang="th-TH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9D754-AD05-4FCB-9282-4EC62F4A3205}" type="slidenum">
              <a:rPr lang="en-US" altLang="en-US"/>
              <a:pPr/>
              <a:t>49</a:t>
            </a:fld>
            <a:endParaRPr lang="th-TH" alt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2D9D0-DA64-42C9-AFBB-E8199ADD7510}" type="slidenum">
              <a:rPr lang="en-US" altLang="en-US"/>
              <a:pPr/>
              <a:t>3</a:t>
            </a:fld>
            <a:endParaRPr lang="th-TH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D0D0D-D527-4E70-8BBE-13C2FCF64E5B}" type="slidenum">
              <a:rPr lang="en-US" altLang="en-US"/>
              <a:pPr/>
              <a:t>4</a:t>
            </a:fld>
            <a:endParaRPr lang="th-TH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6F349-1920-4C22-96B3-B875D7F08A05}" type="slidenum">
              <a:rPr lang="en-US" altLang="en-US"/>
              <a:pPr/>
              <a:t>9</a:t>
            </a:fld>
            <a:endParaRPr lang="th-TH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72986-C2FF-43C2-B39D-13824310490E}" type="slidenum">
              <a:rPr lang="en-US" altLang="en-US"/>
              <a:pPr/>
              <a:t>10</a:t>
            </a:fld>
            <a:endParaRPr lang="th-TH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83B56-88FE-40B3-B6C1-5AFBFADCB694}" type="slidenum">
              <a:rPr lang="en-US" altLang="en-US"/>
              <a:pPr/>
              <a:t>11</a:t>
            </a:fld>
            <a:endParaRPr lang="th-TH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F8BAD-4D04-468B-9E8A-3B963AF6050B}" type="slidenum">
              <a:rPr lang="en-US" altLang="en-US"/>
              <a:pPr/>
              <a:t>12</a:t>
            </a:fld>
            <a:endParaRPr lang="th-TH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B098F-376A-42CB-A640-464AB89D428B}" type="slidenum">
              <a:rPr lang="en-US" altLang="en-US"/>
              <a:pPr/>
              <a:t>13</a:t>
            </a:fld>
            <a:endParaRPr lang="th-TH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7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8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58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8229600" cy="1143000"/>
          </a:xfrm>
        </p:spPr>
        <p:txBody>
          <a:bodyPr/>
          <a:lstStyle>
            <a:lvl1pPr>
              <a:defRPr sz="3600">
                <a:solidFill>
                  <a:srgbClr val="EED4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30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26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781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669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7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33326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819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>
            <a:noAutofit/>
          </a:bodyPr>
          <a:lstStyle>
            <a:lvl1pPr marL="0" indent="0">
              <a:buNone/>
              <a:defRPr lang="en-GB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57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483276B1-485C-4AE0-8A47-ACACABBA26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581400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300" smtClean="0"/>
              <a:t/>
            </a:r>
            <a:br>
              <a:rPr lang="en-US" sz="4300" smtClean="0"/>
            </a:br>
            <a:r>
              <a:rPr lang="en-US" sz="4300" smtClean="0"/>
              <a:t/>
            </a:r>
            <a:br>
              <a:rPr lang="en-US" sz="4300" smtClean="0"/>
            </a:br>
            <a:r>
              <a:rPr lang="en-US" sz="4300" smtClean="0"/>
              <a:t/>
            </a:r>
            <a:br>
              <a:rPr lang="en-US" sz="4300" smtClean="0"/>
            </a:br>
            <a:r>
              <a:rPr lang="en-US" sz="4300" smtClean="0"/>
              <a:t/>
            </a:r>
            <a:br>
              <a:rPr lang="en-US" sz="4300" smtClean="0"/>
            </a:br>
            <a:endParaRPr lang="en-US" sz="43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057400"/>
            <a:ext cx="7315200" cy="243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smtClean="0">
                <a:solidFill>
                  <a:srgbClr val="FFFF00"/>
                </a:solidFill>
              </a:rPr>
              <a:t>Sentence Structure:</a:t>
            </a:r>
            <a:br>
              <a:rPr lang="en-US" sz="5400" smtClean="0">
                <a:solidFill>
                  <a:srgbClr val="FFFF00"/>
                </a:solidFill>
              </a:rPr>
            </a:br>
            <a:r>
              <a:rPr lang="en-US" sz="5400" smtClean="0">
                <a:solidFill>
                  <a:srgbClr val="FFFF00"/>
                </a:solidFill>
              </a:rPr>
              <a:t>Sentence Types</a:t>
            </a:r>
            <a:r>
              <a:rPr lang="en-US" sz="5400" smtClean="0">
                <a:solidFill>
                  <a:schemeClr val="tx2"/>
                </a:solidFill>
              </a:rPr>
              <a:t/>
            </a:r>
            <a:br>
              <a:rPr lang="en-US" sz="5400" smtClean="0">
                <a:solidFill>
                  <a:schemeClr val="tx2"/>
                </a:solidFill>
              </a:rPr>
            </a:br>
            <a:endParaRPr lang="en-US" sz="5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Sentence</a:t>
            </a:r>
          </a:p>
        </p:txBody>
      </p:sp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4724400" y="2438400"/>
            <a:ext cx="3733800" cy="17526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800600" y="30480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play tennis.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609600" y="2438400"/>
            <a:ext cx="3962400" cy="17526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457200" y="3048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Tom and Mary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Compound Subject</a:t>
            </a:r>
          </a:p>
        </p:txBody>
      </p:sp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0"/>
            <a:ext cx="187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105400"/>
            <a:ext cx="119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81600"/>
            <a:ext cx="990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2286000" y="548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Sentence</a:t>
            </a:r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4724400" y="2133600"/>
            <a:ext cx="3886200" cy="17526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876800" y="2514600"/>
            <a:ext cx="373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play tennis and swim.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533400" y="2133600"/>
            <a:ext cx="3962400" cy="17526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Tom and Mary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Compound Subject                Compound Predicate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119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876800"/>
            <a:ext cx="990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54" name="Object 11"/>
          <p:cNvGraphicFramePr>
            <a:graphicFrameLocks noChangeAspect="1"/>
          </p:cNvGraphicFramePr>
          <p:nvPr/>
        </p:nvGraphicFramePr>
        <p:xfrm>
          <a:off x="7467600" y="4800600"/>
          <a:ext cx="804863" cy="1776413"/>
        </p:xfrm>
        <a:graphic>
          <a:graphicData uri="http://schemas.openxmlformats.org/presentationml/2006/ole">
            <p:oleObj spid="_x0000_s31754" name="Document" r:id="rId7" imgW="804672" imgH="1776984" progId="Word.Document.8">
              <p:embed/>
            </p:oleObj>
          </a:graphicData>
        </a:graphic>
      </p:graphicFrame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2286000" y="5181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&amp;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858000" y="510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772400" cy="1981200"/>
          </a:xfrm>
          <a:ln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SIMPLE SENTENCE</a:t>
            </a:r>
            <a:br>
              <a:rPr lang="en-US" altLang="en-US" smtClean="0"/>
            </a:br>
            <a:r>
              <a:rPr lang="en-US" altLang="en-US" smtClean="0"/>
              <a:t>with compound subject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57200" y="3581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Arial" charset="0"/>
              </a:rPr>
              <a:t>Tom </a:t>
            </a:r>
            <a:r>
              <a:rPr lang="en-US" altLang="en-US" sz="4400" b="1" i="1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US" altLang="en-US" sz="4400" b="1" i="1">
                <a:latin typeface="Arial" charset="0"/>
              </a:rPr>
              <a:t>Mary play tennis.</a:t>
            </a:r>
            <a:endParaRPr lang="en-US" altLang="en-US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543800" cy="3048000"/>
          </a:xfrm>
          <a:ln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SIMPLE SENTENCE</a:t>
            </a:r>
            <a:br>
              <a:rPr lang="en-US" altLang="en-US" smtClean="0"/>
            </a:br>
            <a:r>
              <a:rPr lang="en-US" altLang="en-US" smtClean="0"/>
              <a:t>with compound subject </a:t>
            </a:r>
            <a:br>
              <a:rPr lang="en-US" altLang="en-US" smtClean="0"/>
            </a:br>
            <a:r>
              <a:rPr lang="en-US" altLang="en-US" smtClean="0"/>
              <a:t>and</a:t>
            </a:r>
            <a:br>
              <a:rPr lang="en-US" altLang="en-US" smtClean="0"/>
            </a:br>
            <a:r>
              <a:rPr lang="en-US" altLang="en-US" smtClean="0"/>
              <a:t>compound predicate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Arial" charset="0"/>
              </a:rPr>
              <a:t>Tom </a:t>
            </a:r>
            <a:r>
              <a:rPr lang="en-US" altLang="en-US" sz="4400" b="1" i="1">
                <a:solidFill>
                  <a:srgbClr val="FFFF00"/>
                </a:solidFill>
                <a:latin typeface="Arial" charset="0"/>
              </a:rPr>
              <a:t>and</a:t>
            </a:r>
            <a:r>
              <a:rPr lang="en-US" altLang="en-US" sz="4400" b="1" i="1">
                <a:latin typeface="Arial" charset="0"/>
              </a:rPr>
              <a:t> Mary play tennis </a:t>
            </a:r>
            <a:r>
              <a:rPr lang="en-US" altLang="en-US" sz="4400" b="1" i="1">
                <a:solidFill>
                  <a:srgbClr val="FFFF00"/>
                </a:solidFill>
                <a:latin typeface="Arial" charset="0"/>
              </a:rPr>
              <a:t>and</a:t>
            </a:r>
            <a:r>
              <a:rPr lang="en-US" altLang="en-US" sz="4400" b="1" i="1">
                <a:latin typeface="Arial" charset="0"/>
              </a:rPr>
              <a:t> swim.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b="1" smtClean="0"/>
              <a:t>Compound Sentence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Compound Sentence</a:t>
            </a:r>
          </a:p>
        </p:txBody>
      </p:sp>
      <p:sp>
        <p:nvSpPr>
          <p:cNvPr id="3891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A compound sentence has more than one part that can stand alone (independent clauses).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altLang="en-US" b="1" smtClean="0"/>
              <a:t>Independent clauses are connected by </a:t>
            </a:r>
            <a:r>
              <a:rPr lang="en-US" altLang="en-US" b="1" smtClean="0">
                <a:solidFill>
                  <a:srgbClr val="FFFF00"/>
                </a:solidFill>
              </a:rPr>
              <a:t>coordinating conjunctions</a:t>
            </a:r>
            <a:r>
              <a:rPr lang="en-US" altLang="en-US" b="1" smtClean="0">
                <a:solidFill>
                  <a:schemeClr val="tx2"/>
                </a:solidFill>
              </a:rPr>
              <a:t>, </a:t>
            </a:r>
            <a:r>
              <a:rPr lang="en-US" altLang="en-US" b="1" smtClean="0">
                <a:solidFill>
                  <a:srgbClr val="FFFF00"/>
                </a:solidFill>
              </a:rPr>
              <a:t>conjunctive adverbs or a semi-colon.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_vpph0u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17827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Compound Sentence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362200" y="2895600"/>
            <a:ext cx="6423025" cy="6318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We went to San Juan, and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0" y="3810000"/>
            <a:ext cx="5678488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most of us danced all night.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Compound Sentence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71600" y="2667000"/>
            <a:ext cx="6423025" cy="67627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294BD9"/>
                </a:solidFill>
                <a:latin typeface="Times New Roman" pitchFamily="18" charset="0"/>
              </a:rPr>
              <a:t>We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58A034"/>
                </a:solidFill>
                <a:latin typeface="Times New Roman" pitchFamily="18" charset="0"/>
              </a:rPr>
              <a:t>went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E400A8"/>
                </a:solidFill>
                <a:latin typeface="Times New Roman" pitchFamily="18" charset="0"/>
              </a:rPr>
              <a:t>to San Juan,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05000" y="4648200"/>
            <a:ext cx="5780088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and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most of us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danced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all night 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1354138" cy="4667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294BD9"/>
                </a:solidFill>
              </a:rPr>
              <a:t>Subject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71800" y="1828800"/>
            <a:ext cx="904875" cy="4667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58A034"/>
                </a:solidFill>
              </a:rPr>
              <a:t>Verb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962400"/>
            <a:ext cx="1893888" cy="8318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Coordinating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Conjunction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495800" y="3810000"/>
            <a:ext cx="14335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Predicate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724400" y="5715000"/>
            <a:ext cx="904875" cy="4667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8A034"/>
                </a:solidFill>
              </a:rPr>
              <a:t>Verb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981200" y="2286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3124200" y="2362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295400" y="4800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295400" y="5029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rot="589523" flipH="1" flipV="1">
            <a:off x="5124450" y="51752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 rot="-5353442">
            <a:off x="3914775" y="1917700"/>
            <a:ext cx="549275" cy="3051175"/>
          </a:xfrm>
          <a:prstGeom prst="leftBrace">
            <a:avLst>
              <a:gd name="adj1" fmla="val 4629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 rot="5400000">
            <a:off x="5867400" y="3124200"/>
            <a:ext cx="304800" cy="2895600"/>
          </a:xfrm>
          <a:prstGeom prst="leftBrace">
            <a:avLst>
              <a:gd name="adj1" fmla="val 79167"/>
              <a:gd name="adj2" fmla="val 5004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419600" y="1828800"/>
            <a:ext cx="3343275" cy="46672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E400A8"/>
                </a:solidFill>
              </a:rPr>
              <a:t>Prepositional phrase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867400" y="5638800"/>
            <a:ext cx="28384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E400A8"/>
                </a:solidFill>
              </a:rPr>
              <a:t>Modifying phrase</a:t>
            </a:r>
          </a:p>
        </p:txBody>
      </p:sp>
      <p:sp>
        <p:nvSpPr>
          <p:cNvPr id="8217" name="AutoShape 25"/>
          <p:cNvSpPr>
            <a:spLocks/>
          </p:cNvSpPr>
          <p:nvPr/>
        </p:nvSpPr>
        <p:spPr bwMode="auto">
          <a:xfrm rot="5400000">
            <a:off x="4495800" y="1752600"/>
            <a:ext cx="304800" cy="1981200"/>
          </a:xfrm>
          <a:prstGeom prst="leftBrace">
            <a:avLst>
              <a:gd name="adj1" fmla="val 54167"/>
              <a:gd name="adj2" fmla="val 5004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8218" name="AutoShape 26"/>
          <p:cNvSpPr>
            <a:spLocks/>
          </p:cNvSpPr>
          <p:nvPr/>
        </p:nvSpPr>
        <p:spPr bwMode="auto">
          <a:xfrm rot="-5353442">
            <a:off x="6550025" y="4498975"/>
            <a:ext cx="465138" cy="1677988"/>
          </a:xfrm>
          <a:prstGeom prst="leftBrace">
            <a:avLst>
              <a:gd name="adj1" fmla="val 3006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743200" y="5638800"/>
            <a:ext cx="13541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294BD9"/>
                </a:solidFill>
              </a:rPr>
              <a:t>Subject</a:t>
            </a:r>
          </a:p>
        </p:txBody>
      </p:sp>
      <p:sp>
        <p:nvSpPr>
          <p:cNvPr id="8220" name="AutoShape 28"/>
          <p:cNvSpPr>
            <a:spLocks/>
          </p:cNvSpPr>
          <p:nvPr/>
        </p:nvSpPr>
        <p:spPr bwMode="auto">
          <a:xfrm rot="5330089">
            <a:off x="3429794" y="4415632"/>
            <a:ext cx="452437" cy="1828800"/>
          </a:xfrm>
          <a:prstGeom prst="rightBrace">
            <a:avLst>
              <a:gd name="adj1" fmla="val 3368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 autoUpdateAnimBg="0"/>
      <p:bldP spid="8202" grpId="0" animBg="1" autoUpdateAnimBg="0"/>
      <p:bldP spid="8204" grpId="0" animBg="1" autoUpdateAnimBg="0"/>
      <p:bldP spid="8205" grpId="0" animBg="1"/>
      <p:bldP spid="8206" grpId="0" animBg="1"/>
      <p:bldP spid="8209" grpId="0" animBg="1"/>
      <p:bldP spid="8210" grpId="0" animBg="1"/>
      <p:bldP spid="8212" grpId="0" animBg="1"/>
      <p:bldP spid="8213" grpId="0" animBg="1"/>
      <p:bldP spid="8214" grpId="0" animBg="1"/>
      <p:bldP spid="8215" grpId="0" animBg="1" autoUpdateAnimBg="0"/>
      <p:bldP spid="8216" grpId="0" animBg="1" autoUpdateAnimBg="0"/>
      <p:bldP spid="8217" grpId="0" animBg="1"/>
      <p:bldP spid="8218" grpId="0" animBg="1"/>
      <p:bldP spid="8219" grpId="0" animBg="1" autoUpdateAnimBg="0"/>
      <p:bldP spid="82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733800" y="4495800"/>
            <a:ext cx="19050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Compound Sentence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Use of Coordinating Conjunctions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657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029200" y="3657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" y="3733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SUBJECT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09600" y="53340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4800600" y="53340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38200" y="541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SUBJECT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029200" y="541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038600" y="4572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</a:rPr>
              <a:t>and</a:t>
            </a:r>
            <a:endParaRPr lang="en-US" sz="2800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352800" y="3581400"/>
            <a:ext cx="19050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Compound Sentence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1371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495800" y="1371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Tom	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029200" y="1447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swims,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09600" y="45720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495800" y="45720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85800" y="4648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Mary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724400" y="4648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plays tennis.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657600" y="3657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and</a:t>
            </a:r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362200"/>
            <a:ext cx="990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5410200"/>
            <a:ext cx="1374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410200"/>
            <a:ext cx="119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286000"/>
            <a:ext cx="2092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Sentence Types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676400"/>
            <a:ext cx="6175375" cy="4498975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Simple</a:t>
            </a:r>
          </a:p>
          <a:p>
            <a:pPr eaLnBrk="1" hangingPunct="1"/>
            <a:r>
              <a:rPr lang="en-US" altLang="en-US" sz="4400" smtClean="0"/>
              <a:t>Compound</a:t>
            </a:r>
          </a:p>
          <a:p>
            <a:pPr eaLnBrk="1" hangingPunct="1"/>
            <a:r>
              <a:rPr lang="en-US" altLang="en-US" sz="4400" smtClean="0"/>
              <a:t>Complex</a:t>
            </a:r>
          </a:p>
          <a:p>
            <a:pPr eaLnBrk="1" hangingPunct="1"/>
            <a:r>
              <a:rPr lang="en-US" altLang="en-US" sz="4400" smtClean="0"/>
              <a:t>Compound-Complex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19050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COORDINATING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581400" y="2667000"/>
            <a:ext cx="152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FOR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AND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NOR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BUT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YET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latin typeface="Arial Black" pitchFamily="34" charset="0"/>
              </a:rPr>
              <a:t>SO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Tom swims</a:t>
            </a: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3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and</a:t>
            </a:r>
            <a:r>
              <a:rPr lang="en-US" altLang="en-US" sz="3600" b="1">
                <a:latin typeface="Arial" charset="0"/>
              </a:rPr>
              <a:t> Mary plays tennis. </a:t>
            </a:r>
            <a:endParaRPr lang="en-US" altLang="en-US">
              <a:latin typeface="Arial" charset="0"/>
            </a:endParaRPr>
          </a:p>
        </p:txBody>
      </p:sp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8534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   </a:t>
            </a:r>
            <a:r>
              <a:rPr lang="en-US" altLang="en-US" sz="2800">
                <a:latin typeface="Arial" charset="0"/>
              </a:rPr>
              <a:t>Clause 1    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     Independent                                 Independent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21336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COORDINATING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Tom swims</a:t>
            </a: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and</a:t>
            </a: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3600" b="1">
                <a:latin typeface="Arial" charset="0"/>
              </a:rPr>
              <a:t>Mary plays tennis. </a:t>
            </a:r>
            <a:endParaRPr lang="en-US" altLang="en-US">
              <a:latin typeface="Arial" charset="0"/>
            </a:endParaRPr>
          </a:p>
        </p:txBody>
      </p:sp>
      <p:sp>
        <p:nvSpPr>
          <p:cNvPr id="50178" name="AutoShape 4"/>
          <p:cNvSpPr>
            <a:spLocks noChangeArrowheads="1"/>
          </p:cNvSpPr>
          <p:nvPr/>
        </p:nvSpPr>
        <p:spPr bwMode="auto">
          <a:xfrm>
            <a:off x="304800" y="4038600"/>
            <a:ext cx="5791200" cy="1981200"/>
          </a:xfrm>
          <a:prstGeom prst="wedgeEllipseCallout">
            <a:avLst>
              <a:gd name="adj1" fmla="val 60116"/>
              <a:gd name="adj2" fmla="val 393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        </a:t>
            </a:r>
            <a:r>
              <a:rPr lang="en-US" altLang="en-US" sz="3200"/>
              <a:t>Comma before “and” </a:t>
            </a:r>
          </a:p>
          <a:p>
            <a:pPr algn="ctr"/>
            <a:r>
              <a:rPr lang="en-US" altLang="en-US" sz="3200"/>
              <a:t>in compound </a:t>
            </a:r>
          </a:p>
          <a:p>
            <a:pPr algn="ctr"/>
            <a:r>
              <a:rPr lang="en-US" altLang="en-US" sz="3200"/>
              <a:t>sentences!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14800"/>
            <a:ext cx="2159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7526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COORDINATING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8"/>
          <p:cNvSpPr>
            <a:spLocks noChangeArrowheads="1"/>
          </p:cNvSpPr>
          <p:nvPr/>
        </p:nvSpPr>
        <p:spPr bwMode="auto">
          <a:xfrm>
            <a:off x="2743200" y="2514600"/>
            <a:ext cx="3657600" cy="40386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20000" cy="16764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br>
              <a:rPr lang="en-US" sz="4000" smtClean="0"/>
            </a:br>
            <a:r>
              <a:rPr lang="en-US" sz="3200" b="1" i="1" smtClean="0"/>
              <a:t>CONJUNCTIVE ADVERBS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3276600" y="3124200"/>
            <a:ext cx="28956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 Black" pitchFamily="34" charset="0"/>
              </a:rPr>
              <a:t>MOREOVER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 Black" pitchFamily="34" charset="0"/>
              </a:rPr>
              <a:t>HOWEVER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 Black" pitchFamily="34" charset="0"/>
              </a:rPr>
              <a:t>OTHERWISE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 Black" pitchFamily="34" charset="0"/>
              </a:rPr>
              <a:t>THEREFORE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4C202D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Bob is handsome</a:t>
            </a:r>
            <a:r>
              <a:rPr lang="en-US" altLang="en-US" sz="3200" b="1">
                <a:solidFill>
                  <a:srgbClr val="FFFF00"/>
                </a:solidFill>
                <a:latin typeface="Arial" charset="0"/>
              </a:rPr>
              <a:t>; moreover, </a:t>
            </a:r>
            <a:r>
              <a:rPr lang="en-US" altLang="en-US" sz="3200" b="1">
                <a:latin typeface="Arial" charset="0"/>
              </a:rPr>
              <a:t>he is rich</a:t>
            </a:r>
            <a:r>
              <a:rPr lang="en-US" altLang="en-US" sz="3200" b="1" i="1">
                <a:latin typeface="Arial" charset="0"/>
              </a:rPr>
              <a:t>. 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54275" name="Text Box 8"/>
          <p:cNvSpPr txBox="1">
            <a:spLocks noChangeArrowheads="1"/>
          </p:cNvSpPr>
          <p:nvPr/>
        </p:nvSpPr>
        <p:spPr bwMode="auto">
          <a:xfrm>
            <a:off x="1143000" y="4191000"/>
            <a:ext cx="7467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    Clause 1 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Independent                               Independent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7526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br>
              <a:rPr lang="en-US" sz="4000" smtClean="0"/>
            </a:br>
            <a:r>
              <a:rPr lang="en-US" sz="3200" b="1" i="1" smtClean="0"/>
              <a:t>CONJUNCTIVE ADVERBS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56322" name="AutoShape 6"/>
          <p:cNvSpPr>
            <a:spLocks noChangeArrowheads="1"/>
          </p:cNvSpPr>
          <p:nvPr/>
        </p:nvSpPr>
        <p:spPr bwMode="auto">
          <a:xfrm>
            <a:off x="304800" y="3505200"/>
            <a:ext cx="5867400" cy="2971800"/>
          </a:xfrm>
          <a:prstGeom prst="wedgeEllipseCallout">
            <a:avLst>
              <a:gd name="adj1" fmla="val 60116"/>
              <a:gd name="adj2" fmla="val 32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/>
              <a:t>        Note: Semicolon </a:t>
            </a:r>
          </a:p>
          <a:p>
            <a:pPr algn="ctr"/>
            <a:r>
              <a:rPr lang="en-US" altLang="en-US" sz="2800"/>
              <a:t>before conjunctive</a:t>
            </a:r>
          </a:p>
          <a:p>
            <a:pPr algn="ctr"/>
            <a:r>
              <a:rPr lang="en-US" altLang="en-US" sz="2800"/>
              <a:t>adverb and comma </a:t>
            </a:r>
          </a:p>
          <a:p>
            <a:pPr algn="ctr"/>
            <a:r>
              <a:rPr lang="en-US" altLang="en-US" sz="2800"/>
              <a:t>after conjunctive adverb</a:t>
            </a:r>
            <a:r>
              <a:rPr lang="en-US" altLang="en-US"/>
              <a:t>!</a:t>
            </a: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4191000"/>
            <a:ext cx="2159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Bob is handsome</a:t>
            </a:r>
            <a:r>
              <a:rPr lang="en-US" altLang="en-US" sz="3200" b="1">
                <a:solidFill>
                  <a:srgbClr val="FFFF00"/>
                </a:solidFill>
                <a:latin typeface="Arial" charset="0"/>
              </a:rPr>
              <a:t>; moreover</a:t>
            </a:r>
            <a:r>
              <a:rPr lang="en-US" altLang="en-US" sz="3200" b="1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3200" b="1">
                <a:latin typeface="Arial" charset="0"/>
              </a:rPr>
              <a:t> he is rich. 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6002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br>
              <a:rPr lang="en-US" sz="4000" smtClean="0"/>
            </a:br>
            <a:r>
              <a:rPr lang="en-US" sz="3200" b="1" i="1" smtClean="0"/>
              <a:t>CONJUNCTIVE ADVERBS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Conjunctive Adverbs “float”</a:t>
            </a:r>
          </a:p>
        </p:txBody>
      </p:sp>
      <p:sp>
        <p:nvSpPr>
          <p:cNvPr id="583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057400"/>
            <a:ext cx="8540750" cy="4041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Geneva" charset="0"/>
              </a:rPr>
              <a:t>Conjunctive adverbs are sometimes called “floating” adverbs because they can be positioned at the beginning, in the middle, or at the end of a clause.</a:t>
            </a:r>
            <a:endParaRPr lang="en-US" altLang="en-US" sz="3600" smtClean="0">
              <a:solidFill>
                <a:srgbClr val="000000"/>
              </a:solidFill>
              <a:latin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9812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CONJUNCTIVE ADVERB: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AT THE BEGINNING, IN THE MIDDLE,AT THE END </a:t>
            </a:r>
            <a:r>
              <a:rPr lang="en-US" sz="2900" b="1" smtClean="0"/>
              <a:t/>
            </a:r>
            <a:br>
              <a:rPr lang="en-US" sz="2900" b="1" smtClean="0"/>
            </a:br>
            <a:endParaRPr lang="en-US" sz="3600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04800" y="2619375"/>
            <a:ext cx="8305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Bob is handsome</a:t>
            </a:r>
            <a:r>
              <a:rPr lang="en-US" altLang="en-US" sz="3200" b="1">
                <a:solidFill>
                  <a:srgbClr val="FFFF00"/>
                </a:solidFill>
                <a:latin typeface="Arial" charset="0"/>
              </a:rPr>
              <a:t>; moreover,</a:t>
            </a:r>
            <a:r>
              <a:rPr lang="en-US" altLang="en-US" sz="3200" b="1">
                <a:latin typeface="Arial" charset="0"/>
              </a:rPr>
              <a:t> he is rich.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Bob is handsome; he is</a:t>
            </a:r>
            <a:r>
              <a:rPr lang="en-US" altLang="en-US" sz="3200" b="1">
                <a:solidFill>
                  <a:srgbClr val="FFFF00"/>
                </a:solidFill>
                <a:latin typeface="Arial" charset="0"/>
              </a:rPr>
              <a:t>, moreover</a:t>
            </a:r>
            <a:r>
              <a:rPr lang="en-US" altLang="en-US" sz="3200" b="1">
                <a:latin typeface="Arial" charset="0"/>
              </a:rPr>
              <a:t>, rich.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 Bob is handsome; he is rich</a:t>
            </a:r>
            <a:r>
              <a:rPr lang="en-US" altLang="en-US" sz="3200" b="1">
                <a:solidFill>
                  <a:srgbClr val="FFFF00"/>
                </a:solidFill>
                <a:latin typeface="Arial" charset="0"/>
              </a:rPr>
              <a:t>, moreover</a:t>
            </a:r>
            <a:r>
              <a:rPr lang="en-US" altLang="en-US" sz="3200" b="1">
                <a:latin typeface="Arial" charset="0"/>
              </a:rPr>
              <a:t>. </a:t>
            </a:r>
          </a:p>
          <a:p>
            <a:pPr algn="ctr">
              <a:spcBef>
                <a:spcPct val="50000"/>
              </a:spcBef>
            </a:pPr>
            <a:endParaRPr lang="en-US" altLang="en-US" sz="3200" b="1" i="1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Semicolons</a:t>
            </a:r>
          </a:p>
        </p:txBody>
      </p:sp>
      <p:sp>
        <p:nvSpPr>
          <p:cNvPr id="624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057400"/>
            <a:ext cx="8540750" cy="40417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Geneva" charset="0"/>
              </a:rPr>
              <a:t>“If the relation between the ideas expressed in the main clauses is very close and obvious without a conjunction, you can separate the clauses with a semicolon” (</a:t>
            </a:r>
            <a:r>
              <a:rPr lang="en-US" altLang="en-US" sz="3600" i="1" smtClean="0">
                <a:latin typeface="Geneva" charset="0"/>
              </a:rPr>
              <a:t>Little, Brown Handbook, 9th Edition, p. 361).</a:t>
            </a:r>
            <a:endParaRPr lang="en-US" altLang="en-US" sz="3600" smtClean="0">
              <a:solidFill>
                <a:srgbClr val="000000"/>
              </a:solidFill>
              <a:latin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20000" cy="16764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COMPOUND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SEMICOLON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Tom has benefited from his exercise program</a:t>
            </a: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;</a:t>
            </a:r>
            <a:r>
              <a:rPr lang="en-US" altLang="en-US" sz="3600" b="1">
                <a:latin typeface="Arial" charset="0"/>
              </a:rPr>
              <a:t> he is slim and energetic</a:t>
            </a:r>
            <a:r>
              <a:rPr lang="en-US" altLang="en-US" sz="3600" b="1" i="1">
                <a:latin typeface="Arial" charset="0"/>
              </a:rPr>
              <a:t>. </a:t>
            </a:r>
            <a:endParaRPr lang="en-US" altLang="en-US" sz="36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609600"/>
            <a:ext cx="8537575" cy="1828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Basic Elements of Every Sentence</a:t>
            </a:r>
            <a:endParaRPr lang="en-US" altLang="en-US" smtClean="0"/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609600" y="3657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4495800" y="3657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2"/>
                </a:solidFill>
              </a:rPr>
              <a:t>SUBJECT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724400" y="3733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b="1" smtClean="0"/>
              <a:t>Complex Sentence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Complex Sentence</a:t>
            </a:r>
          </a:p>
        </p:txBody>
      </p:sp>
      <p:sp>
        <p:nvSpPr>
          <p:cNvPr id="6758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8006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b="1" smtClean="0"/>
              <a:t> A complex sentence has at least two parts: one that can stand alone and another one that cannot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Char char="Ø"/>
            </a:pPr>
            <a:endParaRPr lang="en-US" altLang="en-US" b="1" smtClean="0"/>
          </a:p>
          <a:p>
            <a:pPr algn="just" eaLnBrk="1" hangingPunct="1">
              <a:lnSpc>
                <a:spcPct val="130000"/>
              </a:lnSpc>
            </a:pPr>
            <a:r>
              <a:rPr lang="en-US" altLang="en-US" b="1" smtClean="0"/>
              <a:t>The part that cannot stand alone is linked to the rest of the sentence by a </a:t>
            </a:r>
            <a:r>
              <a:rPr lang="en-US" altLang="en-US" b="1" smtClean="0">
                <a:solidFill>
                  <a:srgbClr val="FFFF00"/>
                </a:solidFill>
              </a:rPr>
              <a:t>subordinating conjunction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Complex Sentence</a:t>
            </a:r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228600" y="1752600"/>
            <a:ext cx="8534400" cy="7810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Since my boyfriend and I wanted to have fun, 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533400" y="2895600"/>
            <a:ext cx="6172200" cy="7810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we went to San Juan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yesterday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8612" name="Picture 1041" descr="n2cs1tz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3276600"/>
            <a:ext cx="180498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Complex Sentence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09800" y="1905000"/>
            <a:ext cx="5753100" cy="7747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Since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we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wanted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to have fun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7400" y="5029200"/>
            <a:ext cx="6172200" cy="7747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we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went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to San Juan yesterday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638800" y="4114800"/>
            <a:ext cx="14335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Predicate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590800" y="40386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Subject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4800" y="3048000"/>
            <a:ext cx="2054225" cy="8318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Subordinating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Conjunction</a:t>
            </a:r>
          </a:p>
        </p:txBody>
      </p:sp>
      <p:sp>
        <p:nvSpPr>
          <p:cNvPr id="14359" name="AutoShape 23"/>
          <p:cNvSpPr>
            <a:spLocks/>
          </p:cNvSpPr>
          <p:nvPr/>
        </p:nvSpPr>
        <p:spPr bwMode="auto">
          <a:xfrm rot="5400000">
            <a:off x="5448300" y="2400300"/>
            <a:ext cx="381000" cy="4876800"/>
          </a:xfrm>
          <a:prstGeom prst="leftBrace">
            <a:avLst>
              <a:gd name="adj1" fmla="val 106667"/>
              <a:gd name="adj2" fmla="val 3624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2895600" y="4648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1219200" y="2286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219200" y="2286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6" name="AutoShape 30"/>
          <p:cNvSpPr>
            <a:spLocks/>
          </p:cNvSpPr>
          <p:nvPr/>
        </p:nvSpPr>
        <p:spPr bwMode="auto">
          <a:xfrm rot="-5425032">
            <a:off x="5100638" y="303213"/>
            <a:ext cx="306387" cy="5183187"/>
          </a:xfrm>
          <a:prstGeom prst="leftBrace">
            <a:avLst>
              <a:gd name="adj1" fmla="val 140976"/>
              <a:gd name="adj2" fmla="val 4002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95600" y="3124200"/>
            <a:ext cx="40179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Part that cannot stand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7" grpId="0" animBg="1" autoUpdateAnimBg="0"/>
      <p:bldP spid="14348" grpId="0" animBg="1" autoUpdateAnimBg="0"/>
      <p:bldP spid="14352" grpId="0" animBg="1" autoUpdateAnimBg="0"/>
      <p:bldP spid="14359" grpId="0" animBg="1"/>
      <p:bldP spid="14360" grpId="0" animBg="1"/>
      <p:bldP spid="14361" grpId="0" animBg="1"/>
      <p:bldP spid="14362" grpId="0" animBg="1"/>
      <p:bldP spid="14366" grpId="0" animBg="1"/>
      <p:bldP spid="143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48000" y="3124200"/>
            <a:ext cx="27432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Sentence</a:t>
            </a: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609600" y="2133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4495800" y="2133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SUBJECT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029200" y="2209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PREDICATE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609600" y="4038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4572000" y="4038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762000" y="411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SUBJECT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800600" y="411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276600" y="32004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even though</a:t>
            </a: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24200" y="2971800"/>
            <a:ext cx="27432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Sentence</a:t>
            </a: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609600" y="2133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495800" y="2133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Bob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29200" y="2209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is popular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09600" y="38862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4495800" y="38862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85800" y="3962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he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724400" y="3962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is ugly.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200400" y="3048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even though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7"/>
          <p:cNvSpPr>
            <a:spLocks noChangeArrowheads="1"/>
          </p:cNvSpPr>
          <p:nvPr/>
        </p:nvSpPr>
        <p:spPr bwMode="auto">
          <a:xfrm>
            <a:off x="1295400" y="2286000"/>
            <a:ext cx="6934200" cy="4191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6002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COMPLEX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SUBORDINATING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581400" y="243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5562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The most common subordinating conjunctions are</a:t>
            </a:r>
            <a:r>
              <a:rPr lang="en-US" altLang="en-US">
                <a:solidFill>
                  <a:srgbClr val="4C202D"/>
                </a:solidFill>
              </a:rPr>
              <a:t>   </a:t>
            </a:r>
            <a:r>
              <a:rPr lang="en-US" altLang="en-US" sz="2800" b="1">
                <a:solidFill>
                  <a:srgbClr val="4C202D"/>
                </a:solidFill>
              </a:rPr>
              <a:t>"after," "although," "as," "because," "before," "how," "if," "once," "since," "than," "that," though," "till," "until," "when," "where," "whether,” and while."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Arial" charset="0"/>
              </a:rPr>
              <a:t>Bob is popular </a:t>
            </a:r>
            <a:r>
              <a:rPr lang="en-US" altLang="en-US" sz="3200" b="1" i="1">
                <a:solidFill>
                  <a:srgbClr val="FFFF00"/>
                </a:solidFill>
                <a:latin typeface="Arial" charset="0"/>
              </a:rPr>
              <a:t>even though</a:t>
            </a:r>
            <a:r>
              <a:rPr lang="en-US" altLang="en-US" sz="3200" b="1" i="1">
                <a:latin typeface="Arial" charset="0"/>
              </a:rPr>
              <a:t> he is ugly.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7162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Clause 1   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</a:t>
            </a:r>
            <a:r>
              <a:rPr lang="en-US" alt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lang="en-US" alt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6764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COMPLEX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SUBORDINATING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3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00"/>
                </a:solidFill>
                <a:latin typeface="Arial" charset="0"/>
              </a:rPr>
              <a:t>Even though</a:t>
            </a:r>
            <a:r>
              <a:rPr lang="en-US" altLang="en-US" sz="3200" b="1" i="1">
                <a:solidFill>
                  <a:schemeClr val="tx2"/>
                </a:solidFill>
                <a:latin typeface="Arial" charset="0"/>
              </a:rPr>
              <a:t> Bob is ugly,</a:t>
            </a:r>
            <a:r>
              <a:rPr lang="en-US" altLang="en-US" sz="3200" b="1" i="1">
                <a:latin typeface="Arial" charset="0"/>
              </a:rPr>
              <a:t> he is popular.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914400" y="4191000"/>
            <a:ext cx="739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</a:t>
            </a:r>
            <a:r>
              <a:rPr lang="en-US" altLang="en-US" sz="2800">
                <a:solidFill>
                  <a:schemeClr val="tx2"/>
                </a:solidFill>
                <a:latin typeface="Arial" charset="0"/>
              </a:rPr>
              <a:t>Clause 1</a:t>
            </a:r>
            <a:r>
              <a:rPr lang="en-US" altLang="en-US" sz="2800">
                <a:latin typeface="Arial" charset="0"/>
              </a:rPr>
              <a:t>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Arial" charset="0"/>
              </a:rPr>
              <a:t>Dependent</a:t>
            </a:r>
            <a:r>
              <a:rPr lang="en-US" altLang="en-US" sz="2800">
                <a:latin typeface="Arial" charset="0"/>
              </a:rPr>
              <a:t>                                Independent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676400"/>
          </a:xfrm>
          <a:ln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4000" smtClean="0"/>
              <a:t>COMPLEX SENTENCE: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3200" b="1" i="1" smtClean="0"/>
              <a:t>SUBORDINATING CONJUNCTIONS</a:t>
            </a:r>
            <a:r>
              <a:rPr lang="en-US" sz="3200" b="1" smtClean="0"/>
              <a:t/>
            </a:r>
            <a:br>
              <a:rPr lang="en-US" sz="3200" b="1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3 Título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n-US" b="1" smtClean="0"/>
              <a:t>Compound-Complex Sentence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Elements</a:t>
            </a: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609600" y="3657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4495800" y="3657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38200" y="37211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Mary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953000" y="3733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plays tennis</a:t>
            </a:r>
            <a:r>
              <a:rPr lang="en-US" altLang="en-US" sz="280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609600" y="2133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4495800" y="2133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838200" y="21971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SUBJECT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029200" y="2209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>
            <a:off x="6172200" y="29718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>
            <a:off x="2362200" y="29718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pic>
        <p:nvPicPr>
          <p:cNvPr id="2151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572000"/>
            <a:ext cx="187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0"/>
            <a:ext cx="119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800" b="1" smtClean="0"/>
              <a:t> </a:t>
            </a:r>
            <a:r>
              <a:rPr lang="en-US" altLang="en-US" b="1" smtClean="0"/>
              <a:t>This type of sentence has more than one part that can stand alone, and at least one that cannot.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Char char="Ø"/>
            </a:pPr>
            <a:endParaRPr lang="en-US" altLang="en-US" b="1" smtClean="0"/>
          </a:p>
          <a:p>
            <a:pPr algn="just" eaLnBrk="1" hangingPunct="1">
              <a:lnSpc>
                <a:spcPct val="130000"/>
              </a:lnSpc>
            </a:pPr>
            <a:r>
              <a:rPr lang="en-US" altLang="en-US" b="1" smtClean="0"/>
              <a:t>Conjunctions link the different parts of this sentence.</a:t>
            </a:r>
          </a:p>
        </p:txBody>
      </p:sp>
      <p:sp>
        <p:nvSpPr>
          <p:cNvPr id="81922" name="Rectangle 1031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rgbClr val="FFFF00"/>
                </a:solidFill>
              </a:rPr>
              <a:t>Compound-Complex Sentence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Compound-Complex Sentence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2133600"/>
            <a:ext cx="6642100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Since we wanted to have fun,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3048000"/>
            <a:ext cx="8534400" cy="5842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my boyfriend and I went to San Juan yesterday,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4038600"/>
            <a:ext cx="5645150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and we danced all night.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  <p:bldP spid="1536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57400" y="2133600"/>
            <a:ext cx="5194300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Since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we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wanted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to have fun</a:t>
            </a:r>
            <a:r>
              <a:rPr lang="en-US" sz="3200" b="1" dirty="0">
                <a:latin typeface="Times New Roman" pitchFamily="18" charset="0"/>
              </a:rPr>
              <a:t>,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3657600"/>
            <a:ext cx="7134225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   my boyfriend and I</a:t>
            </a:r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went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to San Juan,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71800" y="5486400"/>
            <a:ext cx="4392613" cy="57943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and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294BD9"/>
                </a:solidFill>
                <a:latin typeface="Times New Roman" pitchFamily="18" charset="0"/>
              </a:rPr>
              <a:t>we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58A034"/>
                </a:solidFill>
                <a:latin typeface="Times New Roman" pitchFamily="18" charset="0"/>
              </a:rPr>
              <a:t>danced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E400A8"/>
                </a:solidFill>
                <a:latin typeface="Times New Roman" pitchFamily="18" charset="0"/>
              </a:rPr>
              <a:t>all night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667000" y="46482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Subject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953000" y="4648200"/>
            <a:ext cx="1524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Predicate</a:t>
            </a:r>
          </a:p>
        </p:txBody>
      </p:sp>
      <p:sp>
        <p:nvSpPr>
          <p:cNvPr id="16420" name="AutoShape 36"/>
          <p:cNvSpPr>
            <a:spLocks/>
          </p:cNvSpPr>
          <p:nvPr/>
        </p:nvSpPr>
        <p:spPr bwMode="auto">
          <a:xfrm rot="16200000" flipH="1">
            <a:off x="6324600" y="2971800"/>
            <a:ext cx="304800" cy="2895600"/>
          </a:xfrm>
          <a:prstGeom prst="rightBrace">
            <a:avLst>
              <a:gd name="adj1" fmla="val 0"/>
              <a:gd name="adj2" fmla="val 256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16421" name="AutoShape 37"/>
          <p:cNvSpPr>
            <a:spLocks/>
          </p:cNvSpPr>
          <p:nvPr/>
        </p:nvSpPr>
        <p:spPr bwMode="auto">
          <a:xfrm rot="-5400000">
            <a:off x="5147469" y="3996531"/>
            <a:ext cx="447675" cy="2817813"/>
          </a:xfrm>
          <a:prstGeom prst="rightBrace">
            <a:avLst>
              <a:gd name="adj1" fmla="val 52453"/>
              <a:gd name="adj2" fmla="val 5736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381000" y="1420813"/>
            <a:ext cx="1997075" cy="7112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</a:rPr>
              <a:t>Subordinating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</a:rPr>
              <a:t>Conjunction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04800" y="4724400"/>
            <a:ext cx="1841500" cy="7112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</a:rPr>
              <a:t>Coordinating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</a:rPr>
              <a:t>Conjunction</a:t>
            </a:r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1371600" y="213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13716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2133600" y="5181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2514600" y="2971800"/>
            <a:ext cx="40179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Part that cannot stand alone</a:t>
            </a:r>
          </a:p>
        </p:txBody>
      </p:sp>
      <p:sp>
        <p:nvSpPr>
          <p:cNvPr id="16429" name="AutoShape 45"/>
          <p:cNvSpPr>
            <a:spLocks/>
          </p:cNvSpPr>
          <p:nvPr/>
        </p:nvSpPr>
        <p:spPr bwMode="auto">
          <a:xfrm rot="-5425032">
            <a:off x="4573588" y="247650"/>
            <a:ext cx="306388" cy="5183187"/>
          </a:xfrm>
          <a:prstGeom prst="leftBrace">
            <a:avLst>
              <a:gd name="adj1" fmla="val 140976"/>
              <a:gd name="adj2" fmla="val 4002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83983" name="Rectangle 47"/>
          <p:cNvSpPr>
            <a:spLocks noChangeArrowheads="1"/>
          </p:cNvSpPr>
          <p:nvPr/>
        </p:nvSpPr>
        <p:spPr bwMode="auto">
          <a:xfrm>
            <a:off x="609600" y="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chemeClr val="tx2"/>
                </a:solidFill>
              </a:rPr>
              <a:t>Compound-Complex Sentence</a:t>
            </a:r>
          </a:p>
        </p:txBody>
      </p:sp>
      <p:cxnSp>
        <p:nvCxnSpPr>
          <p:cNvPr id="83984" name="AutoShape 48"/>
          <p:cNvCxnSpPr>
            <a:cxnSpLocks noChangeShapeType="1"/>
            <a:stCxn id="16398" idx="0"/>
            <a:endCxn id="16398" idx="0"/>
          </p:cNvCxnSpPr>
          <p:nvPr/>
        </p:nvCxnSpPr>
        <p:spPr bwMode="auto">
          <a:xfrm rot="5400000" flipH="1" flipV="1">
            <a:off x="5715000" y="46482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6434" name="AutoShape 50"/>
          <p:cNvSpPr>
            <a:spLocks/>
          </p:cNvSpPr>
          <p:nvPr/>
        </p:nvSpPr>
        <p:spPr bwMode="auto">
          <a:xfrm rot="5400000">
            <a:off x="2743200" y="2971800"/>
            <a:ext cx="304800" cy="2895600"/>
          </a:xfrm>
          <a:prstGeom prst="rightBrace">
            <a:avLst>
              <a:gd name="adj1" fmla="val 0"/>
              <a:gd name="adj2" fmla="val 256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  <p:bldP spid="16389" grpId="0" animBg="1" autoUpdateAnimBg="0"/>
      <p:bldP spid="16397" grpId="0" animBg="1" autoUpdateAnimBg="0"/>
      <p:bldP spid="16398" grpId="0" animBg="1" autoUpdateAnimBg="0"/>
      <p:bldP spid="16420" grpId="0" animBg="1"/>
      <p:bldP spid="16421" grpId="0" animBg="1"/>
      <p:bldP spid="16422" grpId="0" animBg="1" autoUpdateAnimBg="0"/>
      <p:bldP spid="16424" grpId="0" animBg="1" autoUpdateAnimBg="0"/>
      <p:bldP spid="16425" grpId="0" animBg="1"/>
      <p:bldP spid="16426" grpId="0" animBg="1"/>
      <p:bldP spid="16427" grpId="0" animBg="1"/>
      <p:bldP spid="16428" grpId="0" animBg="1" autoUpdateAnimBg="0"/>
      <p:bldP spid="16429" grpId="0" animBg="1"/>
      <p:bldP spid="164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276600" y="4419600"/>
            <a:ext cx="27432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276600" y="2438400"/>
            <a:ext cx="2743200" cy="685800"/>
          </a:xfrm>
          <a:prstGeom prst="beve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4C202D"/>
              </a:solidFill>
            </a:endParaRPr>
          </a:p>
        </p:txBody>
      </p:sp>
      <p:sp>
        <p:nvSpPr>
          <p:cNvPr id="849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Compound-Complex Sentence</a:t>
            </a:r>
          </a:p>
        </p:txBody>
      </p:sp>
      <p:sp>
        <p:nvSpPr>
          <p:cNvPr id="84996" name="AutoShape 3"/>
          <p:cNvSpPr>
            <a:spLocks noChangeArrowheads="1"/>
          </p:cNvSpPr>
          <p:nvPr/>
        </p:nvSpPr>
        <p:spPr bwMode="auto">
          <a:xfrm>
            <a:off x="533400" y="15240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4997" name="AutoShape 4"/>
          <p:cNvSpPr>
            <a:spLocks noChangeArrowheads="1"/>
          </p:cNvSpPr>
          <p:nvPr/>
        </p:nvSpPr>
        <p:spPr bwMode="auto">
          <a:xfrm>
            <a:off x="4419600" y="15240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Mike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is popular</a:t>
            </a:r>
          </a:p>
        </p:txBody>
      </p:sp>
      <p:sp>
        <p:nvSpPr>
          <p:cNvPr id="85000" name="AutoShape 7"/>
          <p:cNvSpPr>
            <a:spLocks noChangeArrowheads="1"/>
          </p:cNvSpPr>
          <p:nvPr/>
        </p:nvSpPr>
        <p:spPr bwMode="auto">
          <a:xfrm>
            <a:off x="533400" y="3276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5001" name="AutoShape 8"/>
          <p:cNvSpPr>
            <a:spLocks noChangeArrowheads="1"/>
          </p:cNvSpPr>
          <p:nvPr/>
        </p:nvSpPr>
        <p:spPr bwMode="auto">
          <a:xfrm>
            <a:off x="4419600" y="3276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609600" y="3352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he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4648200" y="3352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is good looking,</a:t>
            </a: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3810000" y="2590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because</a:t>
            </a: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85005" name="AutoShape 12"/>
          <p:cNvSpPr>
            <a:spLocks noChangeArrowheads="1"/>
          </p:cNvSpPr>
          <p:nvPr/>
        </p:nvSpPr>
        <p:spPr bwMode="auto">
          <a:xfrm>
            <a:off x="533400" y="54102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5006" name="AutoShape 13"/>
          <p:cNvSpPr>
            <a:spLocks noChangeArrowheads="1"/>
          </p:cNvSpPr>
          <p:nvPr/>
        </p:nvSpPr>
        <p:spPr bwMode="auto">
          <a:xfrm>
            <a:off x="4419600" y="54102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85007" name="Text Box 14"/>
          <p:cNvSpPr txBox="1">
            <a:spLocks noChangeArrowheads="1"/>
          </p:cNvSpPr>
          <p:nvPr/>
        </p:nvSpPr>
        <p:spPr bwMode="auto">
          <a:xfrm>
            <a:off x="609600" y="5486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he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4648200" y="5486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is not very happy.</a:t>
            </a:r>
          </a:p>
        </p:txBody>
      </p:sp>
      <p:sp>
        <p:nvSpPr>
          <p:cNvPr id="85009" name="Text Box 16"/>
          <p:cNvSpPr txBox="1">
            <a:spLocks noChangeArrowheads="1"/>
          </p:cNvSpPr>
          <p:nvPr/>
        </p:nvSpPr>
        <p:spPr bwMode="auto">
          <a:xfrm>
            <a:off x="4038600" y="45720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but</a:t>
            </a: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Exercises</a:t>
            </a:r>
          </a:p>
        </p:txBody>
      </p:sp>
      <p:sp>
        <p:nvSpPr>
          <p:cNvPr id="87042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Say if the following sentences are:</a:t>
            </a: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Simple, compound, complex or compound-complex.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The bell rang.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Bridget ran the first part of the race, and Tara biked the second part.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He stands at the bottom of the cliff while the climber moves up the rock.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The skier turned and jumped.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i="1" smtClean="0"/>
              <a:t>Naoki passed the test because he studied hard and understood the material.</a:t>
            </a:r>
            <a:r>
              <a:rPr lang="en-US" smtClean="0"/>
              <a:t> </a:t>
            </a:r>
            <a:endParaRPr lang="en-US" i="1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 eaLnBrk="1" hangingPunct="1"/>
            <a:endParaRPr lang="en-US" smtClean="0"/>
          </a:p>
          <a:p>
            <a:pPr marL="514350" indent="-51435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Answers</a:t>
            </a:r>
          </a:p>
        </p:txBody>
      </p:sp>
      <p:sp>
        <p:nvSpPr>
          <p:cNvPr id="890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altLang="en-US" smtClean="0"/>
              <a:t>Simple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altLang="en-US" smtClean="0"/>
              <a:t>Compound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altLang="en-US" smtClean="0"/>
              <a:t>Complex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altLang="en-US" smtClean="0"/>
              <a:t>Simple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altLang="en-US" smtClean="0"/>
              <a:t>Compound-complex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s-ES" alt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s-E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2 Marcador de contenido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Because Kayla has so much climbing experience , we asked her to lead our group.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You and I need piano lessons.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I planned to go to the hockey game, but I couldn’t get tickets.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Dorothy likes white water rafting, but she also enjoys kayaking.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i="1" smtClean="0"/>
              <a:t>There are many problems to solve before this program can be used, but engineers believe that they will be able to solve them soon.</a:t>
            </a:r>
            <a:endParaRPr lang="es-E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Answers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smtClean="0"/>
              <a:t>Complex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smtClean="0"/>
              <a:t>Simple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smtClean="0"/>
              <a:t>Compound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smtClean="0"/>
              <a:t>Compound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" smtClean="0"/>
              <a:t>Compound-complex</a:t>
            </a:r>
          </a:p>
          <a:p>
            <a:pPr marL="514350" indent="-514350" eaLnBrk="1" hangingPunct="1"/>
            <a:endParaRPr lang="es-E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7162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Writing Academic English</a:t>
            </a:r>
            <a:r>
              <a:rPr lang="en-US" altLang="en-US"/>
              <a:t>, Second Edition, by Alice Oshima and Ann Hogue. White Plains: Addison, Wesley, Longman, 1999.</a:t>
            </a:r>
          </a:p>
          <a:p>
            <a:pPr>
              <a:spcBef>
                <a:spcPct val="50000"/>
              </a:spcBef>
            </a:pPr>
            <a:r>
              <a:rPr lang="en-US" altLang="en-US" i="1"/>
              <a:t>The Little, Brown Handbook</a:t>
            </a:r>
            <a:r>
              <a:rPr lang="en-US" altLang="en-US"/>
              <a:t>, by H. Ramsey Fowler and Jane E. Aaron, Pearson, 2004.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b="1" smtClean="0"/>
              <a:t>Simple Sentence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Simple Sentence</a:t>
            </a:r>
          </a:p>
        </p:txBody>
      </p:sp>
      <p:sp>
        <p:nvSpPr>
          <p:cNvPr id="2457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 b="1" smtClean="0"/>
              <a:t>   A simple sentence has one subject  and one predicate.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altLang="en-US" b="1" smtClean="0"/>
          </a:p>
        </p:txBody>
      </p:sp>
      <p:pic>
        <p:nvPicPr>
          <p:cNvPr id="24579" name="Picture 6" descr="yoxe_hi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29622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Simple Sentence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3352800"/>
            <a:ext cx="6745288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0000"/>
                </a:solidFill>
              </a:rPr>
              <a:t>We went to San Juan yesterday.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295400" y="1905000"/>
            <a:ext cx="7604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/>
              <a:t>Observe how a simple sentence is constructed:</a:t>
            </a:r>
          </a:p>
        </p:txBody>
      </p:sp>
      <p:pic>
        <p:nvPicPr>
          <p:cNvPr id="25604" name="Picture 6" descr="pgwgcsns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267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Simple Sentence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371600" y="3505200"/>
            <a:ext cx="5100638" cy="57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94BD9"/>
                </a:solidFill>
              </a:rPr>
              <a:t>We  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58A034"/>
                </a:solidFill>
              </a:rPr>
              <a:t>went  </a:t>
            </a:r>
            <a:r>
              <a:rPr lang="en-US" sz="3200" b="1" dirty="0">
                <a:solidFill>
                  <a:srgbClr val="E400A8"/>
                </a:solidFill>
              </a:rPr>
              <a:t>to San Juan .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1700213" cy="528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294BD9"/>
                </a:solidFill>
              </a:rPr>
              <a:t>Pronoun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1023938" cy="528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58A034"/>
                </a:solidFill>
              </a:rPr>
              <a:t>Verb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2895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/>
              <a:t>Simple subject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343400" y="4876800"/>
            <a:ext cx="38100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/>
              <a:t>Complete predicate</a:t>
            </a: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1600200" y="28194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V="1">
            <a:off x="1600200" y="4038600"/>
            <a:ext cx="152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3048000" y="28956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AutoShape 12"/>
          <p:cNvSpPr>
            <a:spLocks/>
          </p:cNvSpPr>
          <p:nvPr/>
        </p:nvSpPr>
        <p:spPr bwMode="auto">
          <a:xfrm rot="-5361910">
            <a:off x="4156075" y="2320925"/>
            <a:ext cx="760413" cy="4043363"/>
          </a:xfrm>
          <a:prstGeom prst="leftBrace">
            <a:avLst>
              <a:gd name="adj1" fmla="val 44311"/>
              <a:gd name="adj2" fmla="val 5188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648200" y="2362200"/>
            <a:ext cx="3863975" cy="528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E400A8"/>
                </a:solidFill>
              </a:rPr>
              <a:t>Prepositional phrase</a:t>
            </a:r>
          </a:p>
        </p:txBody>
      </p:sp>
      <p:sp>
        <p:nvSpPr>
          <p:cNvPr id="26636" name="AutoShape 14"/>
          <p:cNvSpPr>
            <a:spLocks/>
          </p:cNvSpPr>
          <p:nvPr/>
        </p:nvSpPr>
        <p:spPr bwMode="auto">
          <a:xfrm rot="5400000">
            <a:off x="4572000" y="2133600"/>
            <a:ext cx="685800" cy="25146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SENTENCE</a:t>
            </a: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609600" y="3265488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4495800" y="3276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838200" y="3352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Mary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953000" y="334168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plays tennis.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609600" y="1752600"/>
            <a:ext cx="3810000" cy="685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4495800" y="1752600"/>
            <a:ext cx="3810000" cy="6858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838200" y="1854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SUBJECT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5029200" y="1828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PREDICATE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2286000" y="26924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1066800" y="4179888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one subject 			one predicate</a:t>
            </a:r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>
            <a:off x="6172200" y="26035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724400"/>
            <a:ext cx="187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724400"/>
            <a:ext cx="1193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BIDAR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Secretary Effective Communication Skills</Template>
  <TotalTime>9572</TotalTime>
  <Words>980</Words>
  <Application>Microsoft Macintosh PowerPoint</Application>
  <PresentationFormat>On-screen Show (4:3)</PresentationFormat>
  <Paragraphs>249</Paragraphs>
  <Slides>49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Times</vt:lpstr>
      <vt:lpstr>Arial</vt:lpstr>
      <vt:lpstr>Calibri</vt:lpstr>
      <vt:lpstr>Cordia New</vt:lpstr>
      <vt:lpstr>Wingdings</vt:lpstr>
      <vt:lpstr>Times New Roman</vt:lpstr>
      <vt:lpstr>Arial Black</vt:lpstr>
      <vt:lpstr>Geneva</vt:lpstr>
      <vt:lpstr>Arial Unicode MS</vt:lpstr>
      <vt:lpstr>TEMPLATE BIDAR FINAL</vt:lpstr>
      <vt:lpstr>Microsoft Word Document</vt:lpstr>
      <vt:lpstr>    </vt:lpstr>
      <vt:lpstr>Sentence Types</vt:lpstr>
      <vt:lpstr>Basic Elements of Every Sentence</vt:lpstr>
      <vt:lpstr>Basic Elements</vt:lpstr>
      <vt:lpstr>Simple Sentence</vt:lpstr>
      <vt:lpstr>Simple Sentence</vt:lpstr>
      <vt:lpstr>Simple Sentence</vt:lpstr>
      <vt:lpstr>Simple Sentence</vt:lpstr>
      <vt:lpstr>SIMPLE SENTENCE</vt:lpstr>
      <vt:lpstr>Simple Sentence</vt:lpstr>
      <vt:lpstr>Simple Sentence</vt:lpstr>
      <vt:lpstr>SIMPLE SENTENCE with compound subject</vt:lpstr>
      <vt:lpstr>SIMPLE SENTENCE with compound subject  and compound predicate</vt:lpstr>
      <vt:lpstr>Compound Sentence</vt:lpstr>
      <vt:lpstr>Compound Sentence</vt:lpstr>
      <vt:lpstr>Compound Sentence</vt:lpstr>
      <vt:lpstr>Compound Sentence</vt:lpstr>
      <vt:lpstr>Compound Sentence   Use of Coordinating Conjunctions</vt:lpstr>
      <vt:lpstr>Compound Sentence</vt:lpstr>
      <vt:lpstr> COMPOUND SENTENCE: COORDINATING CONJUNCTIONS </vt:lpstr>
      <vt:lpstr> COMPOUND SENTENCE: COORDINATING CONJUNCTIONS </vt:lpstr>
      <vt:lpstr> COMPOUND SENTENCE: COORDINATING CONJUNCTIONS </vt:lpstr>
      <vt:lpstr>  COMPOUND SENTENCE: CONJUNCTIVE ADVERBS </vt:lpstr>
      <vt:lpstr>  COMPOUND SENTENCE: CONJUNCTIVE ADVERBS </vt:lpstr>
      <vt:lpstr>  COMPOUND SENTENCE: CONJUNCTIVE ADVERBS </vt:lpstr>
      <vt:lpstr>Conjunctive Adverbs “float”</vt:lpstr>
      <vt:lpstr> CONJUNCTIVE ADVERB: AT THE BEGINNING, IN THE MIDDLE,AT THE END  </vt:lpstr>
      <vt:lpstr>Semicolons</vt:lpstr>
      <vt:lpstr>  COMPOUND SENTENCE: SEMICOLON </vt:lpstr>
      <vt:lpstr>Complex Sentence</vt:lpstr>
      <vt:lpstr>Complex Sentence</vt:lpstr>
      <vt:lpstr>Complex Sentence</vt:lpstr>
      <vt:lpstr>Complex Sentence</vt:lpstr>
      <vt:lpstr>Complex Sentence</vt:lpstr>
      <vt:lpstr>Complex Sentence</vt:lpstr>
      <vt:lpstr>  COMPLEX SENTENCE: SUBORDINATING CONJUNCTIONS </vt:lpstr>
      <vt:lpstr>  COMPLEX SENTENCE: SUBORDINATING CONJUNCTIONS </vt:lpstr>
      <vt:lpstr>  COMPLEX SENTENCE: SUBORDINATING CONJUNCTIONS </vt:lpstr>
      <vt:lpstr>Compound-Complex Sentence</vt:lpstr>
      <vt:lpstr>Slide 40</vt:lpstr>
      <vt:lpstr>Compound-Complex Sentence</vt:lpstr>
      <vt:lpstr>Slide 42</vt:lpstr>
      <vt:lpstr>Compound-Complex Sentence</vt:lpstr>
      <vt:lpstr>Exercises</vt:lpstr>
      <vt:lpstr>Slide 45</vt:lpstr>
      <vt:lpstr>Answers</vt:lpstr>
      <vt:lpstr>Slide 47</vt:lpstr>
      <vt:lpstr>Answers </vt:lpstr>
      <vt:lpstr>References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Sentence Structure</dc:title>
  <dc:creator>Douglas</dc:creator>
  <cp:lastModifiedBy>user</cp:lastModifiedBy>
  <cp:revision>145</cp:revision>
  <cp:lastPrinted>2003-03-17T21:37:46Z</cp:lastPrinted>
  <dcterms:created xsi:type="dcterms:W3CDTF">2003-03-10T02:17:53Z</dcterms:created>
  <dcterms:modified xsi:type="dcterms:W3CDTF">2021-06-07T01:59:42Z</dcterms:modified>
</cp:coreProperties>
</file>