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embeddedFontLst>
    <p:embeddedFont>
      <p:font typeface="Comfortaa"/>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6294C5E-7E3E-4E2F-BD8D-BEFC6035B4E0}">
  <a:tblStyle styleId="{C6294C5E-7E3E-4E2F-BD8D-BEFC6035B4E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omfortaa-bold.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Comfortaa-regular.fnt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82ad20d448_2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82ad20d448_2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82ad20d448_2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82ad20d448_2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82ad20d448_2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82ad20d448_2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82ad20d448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82ad20d44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82ad20d448_2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82ad20d448_2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82ad20d448_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82ad20d448_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82ad20d448_2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82ad20d448_2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82ad20d448_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82ad20d448_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82ad20d448_2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82ad20d448_2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82ad20d448_2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282ad20d448_2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82ad20d448_2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82ad20d448_2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d"/>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id" sz="5000">
                <a:latin typeface="Comfortaa"/>
                <a:ea typeface="Comfortaa"/>
                <a:cs typeface="Comfortaa"/>
                <a:sym typeface="Comfortaa"/>
              </a:rPr>
              <a:t>Multimedia Pembelajaran</a:t>
            </a:r>
            <a:endParaRPr b="1" sz="5000">
              <a:latin typeface="Comfortaa"/>
              <a:ea typeface="Comfortaa"/>
              <a:cs typeface="Comfortaa"/>
              <a:sym typeface="Comfortaa"/>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d"/>
              <a:t>Setiyo Prajoko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634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Prinsip Pengembangan</a:t>
            </a:r>
            <a:r>
              <a:rPr b="1" lang="id">
                <a:latin typeface="Trebuchet MS"/>
                <a:ea typeface="Trebuchet MS"/>
                <a:cs typeface="Trebuchet MS"/>
                <a:sym typeface="Trebuchet MS"/>
              </a:rPr>
              <a:t> Multimedia Pembelajaran</a:t>
            </a:r>
            <a:endParaRPr b="1">
              <a:latin typeface="Trebuchet MS"/>
              <a:ea typeface="Trebuchet MS"/>
              <a:cs typeface="Trebuchet MS"/>
              <a:sym typeface="Trebuchet MS"/>
            </a:endParaRPr>
          </a:p>
          <a:p>
            <a:pPr indent="0" lvl="0" marL="139700" marR="2197100" rtl="0" algn="just">
              <a:lnSpc>
                <a:spcPct val="115000"/>
              </a:lnSpc>
              <a:spcBef>
                <a:spcPts val="2200"/>
              </a:spcBef>
              <a:spcAft>
                <a:spcPts val="0"/>
              </a:spcAft>
              <a:buClr>
                <a:schemeClr val="dk1"/>
              </a:buClr>
              <a:buSzPct val="59459"/>
              <a:buFont typeface="Arial"/>
              <a:buNone/>
            </a:pPr>
            <a:r>
              <a:t/>
            </a:r>
            <a:endParaRPr sz="1850"/>
          </a:p>
          <a:p>
            <a:pPr indent="0" lvl="0" marL="0" rtl="0" algn="ctr">
              <a:spcBef>
                <a:spcPts val="0"/>
              </a:spcBef>
              <a:spcAft>
                <a:spcPts val="0"/>
              </a:spcAft>
              <a:buNone/>
            </a:pPr>
            <a:r>
              <a:t/>
            </a:r>
            <a:endParaRPr sz="1850"/>
          </a:p>
        </p:txBody>
      </p:sp>
      <p:sp>
        <p:nvSpPr>
          <p:cNvPr id="114" name="Google Shape;114;p22"/>
          <p:cNvSpPr txBox="1"/>
          <p:nvPr>
            <p:ph idx="1" type="body"/>
          </p:nvPr>
        </p:nvSpPr>
        <p:spPr>
          <a:xfrm>
            <a:off x="380950" y="1972175"/>
            <a:ext cx="8419200" cy="3416400"/>
          </a:xfrm>
          <a:prstGeom prst="rect">
            <a:avLst/>
          </a:prstGeom>
        </p:spPr>
        <p:txBody>
          <a:bodyPr anchorCtr="0" anchor="t" bIns="91425" lIns="91425" spcFirstLastPara="1" rIns="91425" wrap="square" tIns="91425">
            <a:noAutofit/>
          </a:bodyPr>
          <a:lstStyle/>
          <a:p>
            <a:pPr indent="-336550" lvl="0" marL="457200" rtl="0" algn="l">
              <a:lnSpc>
                <a:spcPct val="128636"/>
              </a:lnSpc>
              <a:spcBef>
                <a:spcPts val="100"/>
              </a:spcBef>
              <a:spcAft>
                <a:spcPts val="0"/>
              </a:spcAft>
              <a:buClr>
                <a:schemeClr val="dk1"/>
              </a:buClr>
              <a:buSzPts val="1700"/>
              <a:buAutoNum type="arabicPeriod"/>
            </a:pPr>
            <a:r>
              <a:rPr lang="id" sz="1700">
                <a:solidFill>
                  <a:schemeClr val="dk1"/>
                </a:solidFill>
              </a:rPr>
              <a:t>Melakukan proses analisis yaitu menemukan kebutuhan apa saja yang diperlukan untuk membuat multimedia.</a:t>
            </a:r>
            <a:endParaRPr sz="1700">
              <a:solidFill>
                <a:schemeClr val="dk1"/>
              </a:solidFill>
            </a:endParaRPr>
          </a:p>
          <a:p>
            <a:pPr indent="-336550" lvl="0" marL="457200" rtl="0" algn="l">
              <a:lnSpc>
                <a:spcPct val="128636"/>
              </a:lnSpc>
              <a:spcBef>
                <a:spcPts val="0"/>
              </a:spcBef>
              <a:spcAft>
                <a:spcPts val="0"/>
              </a:spcAft>
              <a:buClr>
                <a:schemeClr val="dk1"/>
              </a:buClr>
              <a:buSzPts val="1700"/>
              <a:buAutoNum type="arabicPeriod"/>
            </a:pPr>
            <a:r>
              <a:rPr lang="id" sz="1700">
                <a:solidFill>
                  <a:schemeClr val="dk1"/>
                </a:solidFill>
              </a:rPr>
              <a:t>Membuat desain multimedia yaitu membuat </a:t>
            </a:r>
            <a:r>
              <a:rPr i="1" lang="id" sz="1700">
                <a:solidFill>
                  <a:schemeClr val="dk1"/>
                </a:solidFill>
              </a:rPr>
              <a:t>storyboard</a:t>
            </a:r>
            <a:r>
              <a:rPr lang="id" sz="1700">
                <a:solidFill>
                  <a:schemeClr val="dk1"/>
                </a:solidFill>
              </a:rPr>
              <a:t> atau alur cerita.</a:t>
            </a:r>
            <a:endParaRPr sz="1700">
              <a:solidFill>
                <a:schemeClr val="dk1"/>
              </a:solidFill>
            </a:endParaRPr>
          </a:p>
          <a:p>
            <a:pPr indent="-336550" lvl="0" marL="457200" rtl="0" algn="l">
              <a:lnSpc>
                <a:spcPct val="128636"/>
              </a:lnSpc>
              <a:spcBef>
                <a:spcPts val="0"/>
              </a:spcBef>
              <a:spcAft>
                <a:spcPts val="0"/>
              </a:spcAft>
              <a:buClr>
                <a:schemeClr val="dk1"/>
              </a:buClr>
              <a:buSzPts val="1700"/>
              <a:buAutoNum type="arabicPeriod"/>
            </a:pPr>
            <a:r>
              <a:rPr lang="id" sz="1700">
                <a:solidFill>
                  <a:schemeClr val="dk1"/>
                </a:solidFill>
              </a:rPr>
              <a:t>Melakukan pengembangan yaitu membuat </a:t>
            </a:r>
            <a:r>
              <a:rPr i="1" lang="id" sz="1700">
                <a:solidFill>
                  <a:schemeClr val="dk1"/>
                </a:solidFill>
              </a:rPr>
              <a:t>motion effect</a:t>
            </a:r>
            <a:r>
              <a:rPr lang="id" sz="1700">
                <a:solidFill>
                  <a:schemeClr val="dk1"/>
                </a:solidFill>
              </a:rPr>
              <a:t>, transisi, struktur navigasi, dan data variabel.</a:t>
            </a:r>
            <a:endParaRPr sz="1700">
              <a:solidFill>
                <a:schemeClr val="dk1"/>
              </a:solidFill>
            </a:endParaRPr>
          </a:p>
          <a:p>
            <a:pPr indent="-336550" lvl="0" marL="457200" rtl="0" algn="l">
              <a:lnSpc>
                <a:spcPct val="128636"/>
              </a:lnSpc>
              <a:spcBef>
                <a:spcPts val="0"/>
              </a:spcBef>
              <a:spcAft>
                <a:spcPts val="0"/>
              </a:spcAft>
              <a:buClr>
                <a:schemeClr val="dk1"/>
              </a:buClr>
              <a:buSzPts val="1700"/>
              <a:buAutoNum type="arabicPeriod"/>
            </a:pPr>
            <a:r>
              <a:rPr lang="id" sz="1700">
                <a:solidFill>
                  <a:schemeClr val="dk1"/>
                </a:solidFill>
              </a:rPr>
              <a:t>Melaksanakan evaluasi yaitu menguji produk dengan melibatkan audience yang sesungguhnya</a:t>
            </a:r>
            <a:endParaRPr sz="1700">
              <a:solidFill>
                <a:schemeClr val="dk1"/>
              </a:solidFill>
            </a:endParaRPr>
          </a:p>
          <a:p>
            <a:pPr indent="-336550" lvl="0" marL="457200" marR="12700" rtl="0" algn="l">
              <a:lnSpc>
                <a:spcPct val="126363"/>
              </a:lnSpc>
              <a:spcBef>
                <a:spcPts val="0"/>
              </a:spcBef>
              <a:spcAft>
                <a:spcPts val="0"/>
              </a:spcAft>
              <a:buClr>
                <a:schemeClr val="dk1"/>
              </a:buClr>
              <a:buSzPts val="1700"/>
              <a:buAutoNum type="arabicPeriod"/>
            </a:pPr>
            <a:r>
              <a:rPr lang="id" sz="1700">
                <a:solidFill>
                  <a:schemeClr val="dk1"/>
                </a:solidFill>
              </a:rPr>
              <a:t>Melakukan pendistribusian yaitu mengemas hasil karya  untuk didistribusikan.</a:t>
            </a:r>
            <a:endParaRPr sz="1700">
              <a:solidFill>
                <a:schemeClr val="dk1"/>
              </a:solidFill>
            </a:endParaRPr>
          </a:p>
        </p:txBody>
      </p:sp>
      <p:sp>
        <p:nvSpPr>
          <p:cNvPr id="115" name="Google Shape;115;p22"/>
          <p:cNvSpPr txBox="1"/>
          <p:nvPr>
            <p:ph idx="1" type="body"/>
          </p:nvPr>
        </p:nvSpPr>
        <p:spPr>
          <a:xfrm>
            <a:off x="986050" y="1079225"/>
            <a:ext cx="7209000" cy="799500"/>
          </a:xfrm>
          <a:prstGeom prst="rect">
            <a:avLst/>
          </a:prstGeom>
        </p:spPr>
        <p:txBody>
          <a:bodyPr anchorCtr="0" anchor="t" bIns="91425" lIns="91425" spcFirstLastPara="1" rIns="91425" wrap="square" tIns="91425">
            <a:noAutofit/>
          </a:bodyPr>
          <a:lstStyle/>
          <a:p>
            <a:pPr indent="0" lvl="0" marL="0" rtl="0" algn="ctr">
              <a:lnSpc>
                <a:spcPct val="130000"/>
              </a:lnSpc>
              <a:spcBef>
                <a:spcPts val="100"/>
              </a:spcBef>
              <a:spcAft>
                <a:spcPts val="0"/>
              </a:spcAft>
              <a:buNone/>
            </a:pPr>
            <a:r>
              <a:rPr lang="id" sz="1600">
                <a:solidFill>
                  <a:schemeClr val="dk1"/>
                </a:solidFill>
              </a:rPr>
              <a:t>Setya Adi (2003) menyatakan bahwa proses pengembangan multimedia pembelajaran mengikuti lima langkah, yaitu:</a:t>
            </a:r>
            <a:endParaRPr sz="16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445025"/>
            <a:ext cx="8520600" cy="634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Jenis-Jenis</a:t>
            </a:r>
            <a:r>
              <a:rPr b="1" lang="id">
                <a:latin typeface="Trebuchet MS"/>
                <a:ea typeface="Trebuchet MS"/>
                <a:cs typeface="Trebuchet MS"/>
                <a:sym typeface="Trebuchet MS"/>
              </a:rPr>
              <a:t> Multimedia Pembelajaran</a:t>
            </a:r>
            <a:endParaRPr b="1">
              <a:latin typeface="Trebuchet MS"/>
              <a:ea typeface="Trebuchet MS"/>
              <a:cs typeface="Trebuchet MS"/>
              <a:sym typeface="Trebuchet MS"/>
            </a:endParaRPr>
          </a:p>
          <a:p>
            <a:pPr indent="0" lvl="0" marL="139700" marR="2197100" rtl="0" algn="just">
              <a:lnSpc>
                <a:spcPct val="115000"/>
              </a:lnSpc>
              <a:spcBef>
                <a:spcPts val="2200"/>
              </a:spcBef>
              <a:spcAft>
                <a:spcPts val="0"/>
              </a:spcAft>
              <a:buNone/>
            </a:pPr>
            <a:r>
              <a:t/>
            </a:r>
            <a:endParaRPr sz="1850"/>
          </a:p>
          <a:p>
            <a:pPr indent="0" lvl="0" marL="0" rtl="0" algn="ctr">
              <a:spcBef>
                <a:spcPts val="0"/>
              </a:spcBef>
              <a:spcAft>
                <a:spcPts val="0"/>
              </a:spcAft>
              <a:buNone/>
            </a:pPr>
            <a:r>
              <a:t/>
            </a:r>
            <a:endParaRPr sz="1850"/>
          </a:p>
        </p:txBody>
      </p:sp>
      <p:sp>
        <p:nvSpPr>
          <p:cNvPr id="121" name="Google Shape;121;p23"/>
          <p:cNvSpPr txBox="1"/>
          <p:nvPr>
            <p:ph idx="1" type="body"/>
          </p:nvPr>
        </p:nvSpPr>
        <p:spPr>
          <a:xfrm>
            <a:off x="362400" y="1159325"/>
            <a:ext cx="8419200" cy="3771000"/>
          </a:xfrm>
          <a:prstGeom prst="rect">
            <a:avLst/>
          </a:prstGeom>
        </p:spPr>
        <p:txBody>
          <a:bodyPr anchorCtr="0" anchor="t" bIns="91425" lIns="91425" spcFirstLastPara="1" rIns="91425" wrap="square" tIns="91425">
            <a:noAutofit/>
          </a:bodyPr>
          <a:lstStyle/>
          <a:p>
            <a:pPr indent="-336550" lvl="0" marL="457200" rtl="0" algn="l">
              <a:spcBef>
                <a:spcPts val="800"/>
              </a:spcBef>
              <a:spcAft>
                <a:spcPts val="0"/>
              </a:spcAft>
              <a:buClr>
                <a:schemeClr val="dk1"/>
              </a:buClr>
              <a:buSzPts val="1700"/>
              <a:buAutoNum type="arabicPeriod"/>
            </a:pPr>
            <a:r>
              <a:rPr b="1" lang="id" sz="1700">
                <a:solidFill>
                  <a:schemeClr val="dk1"/>
                </a:solidFill>
              </a:rPr>
              <a:t>Multimedia Interaktif</a:t>
            </a:r>
            <a:endParaRPr b="1" sz="1700">
              <a:solidFill>
                <a:schemeClr val="dk1"/>
              </a:solidFill>
            </a:endParaRPr>
          </a:p>
          <a:p>
            <a:pPr indent="0" lvl="0" marL="457200" rtl="0" algn="l">
              <a:spcBef>
                <a:spcPts val="700"/>
              </a:spcBef>
              <a:spcAft>
                <a:spcPts val="0"/>
              </a:spcAft>
              <a:buNone/>
            </a:pPr>
            <a:r>
              <a:rPr lang="id" sz="1700">
                <a:solidFill>
                  <a:schemeClr val="dk1"/>
                </a:solidFill>
              </a:rPr>
              <a:t>Multimedia yang penggunanya dapat mengontrol secara penuh apa dan kapan elemen multimedia akan ditampilkan atau dikirimkan. Contoh game, cd interaktif, aplikasi program</a:t>
            </a:r>
            <a:endParaRPr sz="1700">
              <a:solidFill>
                <a:schemeClr val="dk1"/>
              </a:solidFill>
            </a:endParaRPr>
          </a:p>
          <a:p>
            <a:pPr indent="-336550" lvl="0" marL="457200" rtl="0" algn="l">
              <a:spcBef>
                <a:spcPts val="700"/>
              </a:spcBef>
              <a:spcAft>
                <a:spcPts val="0"/>
              </a:spcAft>
              <a:buClr>
                <a:schemeClr val="dk1"/>
              </a:buClr>
              <a:buSzPts val="1700"/>
              <a:buAutoNum type="arabicPeriod"/>
            </a:pPr>
            <a:r>
              <a:rPr b="1" lang="id" sz="1700">
                <a:solidFill>
                  <a:schemeClr val="dk1"/>
                </a:solidFill>
              </a:rPr>
              <a:t>Multimedia Linear</a:t>
            </a:r>
            <a:endParaRPr b="1" sz="1700">
              <a:solidFill>
                <a:schemeClr val="dk1"/>
              </a:solidFill>
            </a:endParaRPr>
          </a:p>
          <a:p>
            <a:pPr indent="0" lvl="0" marL="457200" rtl="0" algn="l">
              <a:spcBef>
                <a:spcPts val="700"/>
              </a:spcBef>
              <a:spcAft>
                <a:spcPts val="0"/>
              </a:spcAft>
              <a:buNone/>
            </a:pPr>
            <a:r>
              <a:rPr lang="id" sz="1700">
                <a:solidFill>
                  <a:schemeClr val="dk1"/>
                </a:solidFill>
              </a:rPr>
              <a:t>M</a:t>
            </a:r>
            <a:r>
              <a:rPr lang="id" sz="1700">
                <a:solidFill>
                  <a:schemeClr val="dk1"/>
                </a:solidFill>
              </a:rPr>
              <a:t>ultimedia yang berlangsung tanpa control navigasi dari pengguna dan penyajiannya berurutan. Contoh film, musik, siaran tv</a:t>
            </a:r>
            <a:endParaRPr sz="1700">
              <a:solidFill>
                <a:schemeClr val="dk1"/>
              </a:solidFill>
            </a:endParaRPr>
          </a:p>
          <a:p>
            <a:pPr indent="-336550" lvl="0" marL="457200" rtl="0" algn="l">
              <a:spcBef>
                <a:spcPts val="700"/>
              </a:spcBef>
              <a:spcAft>
                <a:spcPts val="0"/>
              </a:spcAft>
              <a:buClr>
                <a:schemeClr val="dk1"/>
              </a:buClr>
              <a:buSzPts val="1700"/>
              <a:buAutoNum type="arabicPeriod"/>
            </a:pPr>
            <a:r>
              <a:rPr b="1" lang="id" sz="1700">
                <a:solidFill>
                  <a:schemeClr val="dk1"/>
                </a:solidFill>
              </a:rPr>
              <a:t>Multimedia Hiperaktif</a:t>
            </a:r>
            <a:endParaRPr b="1" sz="1700">
              <a:solidFill>
                <a:schemeClr val="dk1"/>
              </a:solidFill>
            </a:endParaRPr>
          </a:p>
          <a:p>
            <a:pPr indent="0" lvl="0" marL="457200" rtl="0" algn="l">
              <a:spcBef>
                <a:spcPts val="700"/>
              </a:spcBef>
              <a:spcAft>
                <a:spcPts val="0"/>
              </a:spcAft>
              <a:buNone/>
            </a:pPr>
            <a:r>
              <a:rPr lang="id" sz="1700">
                <a:solidFill>
                  <a:schemeClr val="dk1"/>
                </a:solidFill>
              </a:rPr>
              <a:t>Multimedia </a:t>
            </a:r>
            <a:r>
              <a:rPr lang="id" sz="1700">
                <a:solidFill>
                  <a:schemeClr val="dk1"/>
                </a:solidFill>
              </a:rPr>
              <a:t>yang memiliki elemen yang dapat diarahkan oleh pengguna melalui tautan atau link. Contoh </a:t>
            </a:r>
            <a:r>
              <a:rPr i="1" lang="id" sz="1700">
                <a:solidFill>
                  <a:schemeClr val="dk1"/>
                </a:solidFill>
              </a:rPr>
              <a:t>world wide web</a:t>
            </a:r>
            <a:r>
              <a:rPr lang="id" sz="1700">
                <a:solidFill>
                  <a:schemeClr val="dk1"/>
                </a:solidFill>
              </a:rPr>
              <a:t> (www), website</a:t>
            </a:r>
            <a:endParaRPr sz="1700">
              <a:solidFill>
                <a:schemeClr val="dk1"/>
              </a:solidFill>
            </a:endParaRPr>
          </a:p>
          <a:p>
            <a:pPr indent="0" lvl="0" marL="457200" marR="12700" rtl="0" algn="l">
              <a:lnSpc>
                <a:spcPct val="196363"/>
              </a:lnSpc>
              <a:spcBef>
                <a:spcPts val="100"/>
              </a:spcBef>
              <a:spcAft>
                <a:spcPts val="0"/>
              </a:spcAft>
              <a:buNone/>
            </a:pPr>
            <a:r>
              <a:t/>
            </a:r>
            <a:endParaRPr sz="17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311700" y="445025"/>
            <a:ext cx="8520600" cy="634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Jenis-Jenis Multimedia Pembelajaran</a:t>
            </a:r>
            <a:endParaRPr b="1">
              <a:latin typeface="Trebuchet MS"/>
              <a:ea typeface="Trebuchet MS"/>
              <a:cs typeface="Trebuchet MS"/>
              <a:sym typeface="Trebuchet MS"/>
            </a:endParaRPr>
          </a:p>
          <a:p>
            <a:pPr indent="0" lvl="0" marL="139700" marR="2197100" rtl="0" algn="just">
              <a:lnSpc>
                <a:spcPct val="115000"/>
              </a:lnSpc>
              <a:spcBef>
                <a:spcPts val="2200"/>
              </a:spcBef>
              <a:spcAft>
                <a:spcPts val="0"/>
              </a:spcAft>
              <a:buNone/>
            </a:pPr>
            <a:r>
              <a:t/>
            </a:r>
            <a:endParaRPr sz="1850"/>
          </a:p>
          <a:p>
            <a:pPr indent="0" lvl="0" marL="0" rtl="0" algn="ctr">
              <a:spcBef>
                <a:spcPts val="0"/>
              </a:spcBef>
              <a:spcAft>
                <a:spcPts val="0"/>
              </a:spcAft>
              <a:buNone/>
            </a:pPr>
            <a:r>
              <a:t/>
            </a:r>
            <a:endParaRPr sz="1850"/>
          </a:p>
        </p:txBody>
      </p:sp>
      <p:sp>
        <p:nvSpPr>
          <p:cNvPr id="127" name="Google Shape;127;p24"/>
          <p:cNvSpPr txBox="1"/>
          <p:nvPr>
            <p:ph idx="1" type="body"/>
          </p:nvPr>
        </p:nvSpPr>
        <p:spPr>
          <a:xfrm>
            <a:off x="362400" y="1159325"/>
            <a:ext cx="8419200" cy="3416400"/>
          </a:xfrm>
          <a:prstGeom prst="rect">
            <a:avLst/>
          </a:prstGeom>
        </p:spPr>
        <p:txBody>
          <a:bodyPr anchorCtr="0" anchor="t" bIns="91425" lIns="91425" spcFirstLastPara="1" rIns="91425" wrap="square" tIns="91425">
            <a:noAutofit/>
          </a:bodyPr>
          <a:lstStyle/>
          <a:p>
            <a:pPr indent="0" lvl="0" marL="0" rtl="0" algn="l">
              <a:spcBef>
                <a:spcPts val="700"/>
              </a:spcBef>
              <a:spcAft>
                <a:spcPts val="0"/>
              </a:spcAft>
              <a:buNone/>
            </a:pPr>
            <a:r>
              <a:rPr b="1" lang="id" sz="1700">
                <a:solidFill>
                  <a:schemeClr val="dk1"/>
                </a:solidFill>
              </a:rPr>
              <a:t>4.</a:t>
            </a:r>
            <a:r>
              <a:rPr lang="id" sz="1700">
                <a:solidFill>
                  <a:schemeClr val="dk1"/>
                </a:solidFill>
              </a:rPr>
              <a:t>    </a:t>
            </a:r>
            <a:r>
              <a:rPr b="1" lang="id" sz="1700">
                <a:solidFill>
                  <a:schemeClr val="dk1"/>
                </a:solidFill>
              </a:rPr>
              <a:t>Multimedia Kits</a:t>
            </a:r>
            <a:endParaRPr b="1" sz="1700">
              <a:solidFill>
                <a:schemeClr val="dk1"/>
              </a:solidFill>
            </a:endParaRPr>
          </a:p>
          <a:p>
            <a:pPr indent="0" lvl="0" marL="457200" rtl="0" algn="l">
              <a:spcBef>
                <a:spcPts val="700"/>
              </a:spcBef>
              <a:spcAft>
                <a:spcPts val="0"/>
              </a:spcAft>
              <a:buNone/>
            </a:pPr>
            <a:r>
              <a:rPr lang="id" sz="1700">
                <a:solidFill>
                  <a:schemeClr val="dk1"/>
                </a:solidFill>
              </a:rPr>
              <a:t>Kumpulan pembelajaran atau bahan belajar dalam satu jenis media. Contoh cd-room, kaset audio</a:t>
            </a:r>
            <a:endParaRPr sz="1700">
              <a:solidFill>
                <a:schemeClr val="dk1"/>
              </a:solidFill>
            </a:endParaRPr>
          </a:p>
          <a:p>
            <a:pPr indent="0" lvl="0" marL="0" rtl="0" algn="l">
              <a:spcBef>
                <a:spcPts val="700"/>
              </a:spcBef>
              <a:spcAft>
                <a:spcPts val="0"/>
              </a:spcAft>
              <a:buNone/>
            </a:pPr>
            <a:r>
              <a:rPr b="1" lang="id" sz="1700">
                <a:solidFill>
                  <a:schemeClr val="dk1"/>
                </a:solidFill>
              </a:rPr>
              <a:t>5.</a:t>
            </a:r>
            <a:r>
              <a:rPr lang="id" sz="1700">
                <a:solidFill>
                  <a:schemeClr val="dk1"/>
                </a:solidFill>
              </a:rPr>
              <a:t>    </a:t>
            </a:r>
            <a:r>
              <a:rPr b="1" lang="id" sz="1700">
                <a:solidFill>
                  <a:schemeClr val="dk1"/>
                </a:solidFill>
              </a:rPr>
              <a:t>Multimedia Presentasi Pembelajaran</a:t>
            </a:r>
            <a:endParaRPr b="1" sz="1700">
              <a:solidFill>
                <a:schemeClr val="dk1"/>
              </a:solidFill>
            </a:endParaRPr>
          </a:p>
          <a:p>
            <a:pPr indent="0" lvl="0" marL="457200" rtl="0" algn="l">
              <a:spcBef>
                <a:spcPts val="700"/>
              </a:spcBef>
              <a:spcAft>
                <a:spcPts val="0"/>
              </a:spcAft>
              <a:buNone/>
            </a:pPr>
            <a:r>
              <a:rPr lang="id" sz="1700">
                <a:solidFill>
                  <a:schemeClr val="dk1"/>
                </a:solidFill>
              </a:rPr>
              <a:t>Alat bantu guru dalam pembelajaran di kelas. Contoh </a:t>
            </a:r>
            <a:r>
              <a:rPr i="1" lang="id" sz="1700">
                <a:solidFill>
                  <a:schemeClr val="dk1"/>
                </a:solidFill>
              </a:rPr>
              <a:t>Power Point</a:t>
            </a:r>
            <a:r>
              <a:rPr lang="id" sz="1700">
                <a:solidFill>
                  <a:schemeClr val="dk1"/>
                </a:solidFill>
              </a:rPr>
              <a:t> (PPT)</a:t>
            </a:r>
            <a:endParaRPr sz="1700">
              <a:solidFill>
                <a:schemeClr val="dk1"/>
              </a:solidFill>
            </a:endParaRPr>
          </a:p>
          <a:p>
            <a:pPr indent="0" lvl="0" marL="0" rtl="0" algn="l">
              <a:spcBef>
                <a:spcPts val="700"/>
              </a:spcBef>
              <a:spcAft>
                <a:spcPts val="0"/>
              </a:spcAft>
              <a:buNone/>
            </a:pPr>
            <a:r>
              <a:rPr b="1" lang="id" sz="1700">
                <a:solidFill>
                  <a:schemeClr val="dk1"/>
                </a:solidFill>
              </a:rPr>
              <a:t>6.    Multimedia Pembelajaran Mandiri</a:t>
            </a:r>
            <a:endParaRPr b="1" sz="1700">
              <a:solidFill>
                <a:schemeClr val="dk1"/>
              </a:solidFill>
            </a:endParaRPr>
          </a:p>
          <a:p>
            <a:pPr indent="0" lvl="0" marL="457200" rtl="0" algn="l">
              <a:spcBef>
                <a:spcPts val="700"/>
              </a:spcBef>
              <a:spcAft>
                <a:spcPts val="0"/>
              </a:spcAft>
              <a:buNone/>
            </a:pPr>
            <a:r>
              <a:rPr i="1" lang="id" sz="1700">
                <a:solidFill>
                  <a:schemeClr val="dk1"/>
                </a:solidFill>
              </a:rPr>
              <a:t>Software</a:t>
            </a:r>
            <a:r>
              <a:rPr lang="id" sz="1700">
                <a:solidFill>
                  <a:schemeClr val="dk1"/>
                </a:solidFill>
              </a:rPr>
              <a:t> pembelajaran yang digunakan siswa secara mandiri tanpa bantuan guru. terdapat fitur </a:t>
            </a:r>
            <a:r>
              <a:rPr i="1" lang="id" sz="1700">
                <a:solidFill>
                  <a:schemeClr val="dk1"/>
                </a:solidFill>
              </a:rPr>
              <a:t>assement</a:t>
            </a:r>
            <a:r>
              <a:rPr lang="id" sz="1700">
                <a:solidFill>
                  <a:schemeClr val="dk1"/>
                </a:solidFill>
              </a:rPr>
              <a:t> untuk latihan, ujian, dan simulasi. contoh </a:t>
            </a:r>
            <a:r>
              <a:rPr i="1" lang="id" sz="1700">
                <a:solidFill>
                  <a:schemeClr val="dk1"/>
                </a:solidFill>
              </a:rPr>
              <a:t>Macromedia Authorware</a:t>
            </a:r>
            <a:r>
              <a:rPr lang="id" sz="1700">
                <a:solidFill>
                  <a:schemeClr val="dk1"/>
                </a:solidFill>
              </a:rPr>
              <a:t> atau </a:t>
            </a:r>
            <a:r>
              <a:rPr i="1" lang="id" sz="1700">
                <a:solidFill>
                  <a:schemeClr val="dk1"/>
                </a:solidFill>
              </a:rPr>
              <a:t>Adobe Flash</a:t>
            </a:r>
            <a:r>
              <a:rPr lang="id" sz="1700">
                <a:solidFill>
                  <a:schemeClr val="dk1"/>
                </a:solidFill>
              </a:rPr>
              <a:t>.</a:t>
            </a:r>
            <a:endParaRPr sz="17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Pengertian Multimedia Pembelajaran</a:t>
            </a:r>
            <a:endParaRPr b="1">
              <a:latin typeface="Trebuchet MS"/>
              <a:ea typeface="Trebuchet MS"/>
              <a:cs typeface="Trebuchet MS"/>
              <a:sym typeface="Trebuchet M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d" sz="1700">
                <a:solidFill>
                  <a:schemeClr val="dk1"/>
                </a:solidFill>
                <a:highlight>
                  <a:schemeClr val="lt1"/>
                </a:highlight>
              </a:rPr>
              <a:t>Pembelajaran: </a:t>
            </a:r>
            <a:r>
              <a:rPr lang="id" sz="1700">
                <a:solidFill>
                  <a:schemeClr val="dk1"/>
                </a:solidFill>
                <a:highlight>
                  <a:schemeClr val="lt1"/>
                </a:highlight>
              </a:rPr>
              <a:t>Pembelajaran adalah proses yang sengaja dirancang untuk  menciptakan terjadinya aktivitas  belajar dalam individu.</a:t>
            </a:r>
            <a:endParaRPr sz="1700">
              <a:solidFill>
                <a:schemeClr val="dk1"/>
              </a:solidFill>
              <a:highlight>
                <a:schemeClr val="lt1"/>
              </a:highlight>
            </a:endParaRPr>
          </a:p>
          <a:p>
            <a:pPr indent="0" lvl="0" marL="0" rtl="0" algn="just">
              <a:spcBef>
                <a:spcPts val="1200"/>
              </a:spcBef>
              <a:spcAft>
                <a:spcPts val="0"/>
              </a:spcAft>
              <a:buNone/>
            </a:pPr>
            <a:r>
              <a:rPr lang="id" sz="1700">
                <a:solidFill>
                  <a:schemeClr val="dk1"/>
                </a:solidFill>
                <a:highlight>
                  <a:schemeClr val="lt1"/>
                </a:highlight>
              </a:rPr>
              <a:t>Multimedia: Berasal dari dua kata yaitu </a:t>
            </a:r>
            <a:r>
              <a:rPr i="1" lang="id" sz="1700">
                <a:solidFill>
                  <a:schemeClr val="dk1"/>
                </a:solidFill>
                <a:highlight>
                  <a:schemeClr val="lt1"/>
                </a:highlight>
              </a:rPr>
              <a:t>multi </a:t>
            </a:r>
            <a:r>
              <a:rPr lang="id" sz="1700">
                <a:solidFill>
                  <a:schemeClr val="dk1"/>
                </a:solidFill>
                <a:highlight>
                  <a:schemeClr val="lt1"/>
                </a:highlight>
              </a:rPr>
              <a:t>dan </a:t>
            </a:r>
            <a:r>
              <a:rPr i="1" lang="id" sz="1700">
                <a:solidFill>
                  <a:schemeClr val="dk1"/>
                </a:solidFill>
                <a:highlight>
                  <a:schemeClr val="lt1"/>
                </a:highlight>
              </a:rPr>
              <a:t>media. Multi </a:t>
            </a:r>
            <a:r>
              <a:rPr lang="id" sz="1700">
                <a:solidFill>
                  <a:schemeClr val="dk1"/>
                </a:solidFill>
                <a:highlight>
                  <a:schemeClr val="lt1"/>
                </a:highlight>
              </a:rPr>
              <a:t>berasal dari bahasa latin yaitu nouns yang memiliki arti banyak. Sedangkan </a:t>
            </a:r>
            <a:r>
              <a:rPr i="1" lang="id" sz="1700">
                <a:solidFill>
                  <a:schemeClr val="dk1"/>
                </a:solidFill>
                <a:highlight>
                  <a:schemeClr val="lt1"/>
                </a:highlight>
              </a:rPr>
              <a:t>media </a:t>
            </a:r>
            <a:r>
              <a:rPr lang="id" sz="1700">
                <a:solidFill>
                  <a:schemeClr val="dk1"/>
                </a:solidFill>
                <a:highlight>
                  <a:schemeClr val="lt1"/>
                </a:highlight>
              </a:rPr>
              <a:t>berasal dari  bahasa latin yaitu medium yang  memiliki arti perantara. Berdasarkan arti dua kata tersebut  maka multimedia adalah perpaduan  bermacam-macam media seperti  teks, animasi, gambar, video dan lain-lain, kemudian disatukan dalam bentuk file digital dengan bantuan komputer untuk menyampaikan informasi atau pesan.</a:t>
            </a:r>
            <a:endParaRPr sz="1700">
              <a:solidFill>
                <a:schemeClr val="dk1"/>
              </a:solidFill>
              <a:highlight>
                <a:schemeClr val="lt1"/>
              </a:highlight>
            </a:endParaRPr>
          </a:p>
          <a:p>
            <a:pPr indent="0" lvl="0" marL="0" rtl="0" algn="just">
              <a:spcBef>
                <a:spcPts val="1200"/>
              </a:spcBef>
              <a:spcAft>
                <a:spcPts val="0"/>
              </a:spcAft>
              <a:buNone/>
            </a:pPr>
            <a:r>
              <a:rPr lang="id" sz="1700">
                <a:solidFill>
                  <a:schemeClr val="dk1"/>
                </a:solidFill>
                <a:highlight>
                  <a:schemeClr val="lt1"/>
                </a:highlight>
              </a:rPr>
              <a:t>Multimedia Pembelajaran: adalah berbagai macam kombinasi grafik, teks, suara, video, dan animasi yang menjadi satu kesatuan yang dapat digunakan dalam mencapai tujuan pembelajaran.</a:t>
            </a:r>
            <a:endParaRPr b="1" sz="1700">
              <a:solidFill>
                <a:schemeClr val="dk1"/>
              </a:solidFill>
              <a:highlight>
                <a:schemeClr val="lt1"/>
              </a:highlight>
            </a:endParaRPr>
          </a:p>
          <a:p>
            <a:pPr indent="0" lvl="0" marL="0" rtl="0" algn="just">
              <a:spcBef>
                <a:spcPts val="1200"/>
              </a:spcBef>
              <a:spcAft>
                <a:spcPts val="1200"/>
              </a:spcAft>
              <a:buNone/>
            </a:pPr>
            <a:r>
              <a:t/>
            </a:r>
            <a:endParaRPr sz="1700">
              <a:solidFill>
                <a:schemeClr val="dk1"/>
              </a:solidFill>
              <a:highlight>
                <a:schemeClr val="lt1"/>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sz="2700">
                <a:latin typeface="Trebuchet MS"/>
                <a:ea typeface="Trebuchet MS"/>
                <a:cs typeface="Trebuchet MS"/>
                <a:sym typeface="Trebuchet MS"/>
              </a:rPr>
              <a:t>Perbedaan Media Pembelajaran dan Multimedia  Pembelajaran</a:t>
            </a:r>
            <a:endParaRPr b="1">
              <a:latin typeface="Trebuchet MS"/>
              <a:ea typeface="Trebuchet MS"/>
              <a:cs typeface="Trebuchet MS"/>
              <a:sym typeface="Trebuchet M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t/>
            </a:r>
            <a:endParaRPr b="1" sz="1700">
              <a:solidFill>
                <a:schemeClr val="dk1"/>
              </a:solidFill>
              <a:highlight>
                <a:schemeClr val="lt1"/>
              </a:highlight>
            </a:endParaRPr>
          </a:p>
          <a:p>
            <a:pPr indent="0" lvl="0" marL="0" rtl="0" algn="just">
              <a:spcBef>
                <a:spcPts val="1200"/>
              </a:spcBef>
              <a:spcAft>
                <a:spcPts val="1200"/>
              </a:spcAft>
              <a:buNone/>
            </a:pPr>
            <a:r>
              <a:t/>
            </a:r>
            <a:endParaRPr sz="1700">
              <a:solidFill>
                <a:schemeClr val="dk1"/>
              </a:solidFill>
              <a:highlight>
                <a:schemeClr val="lt1"/>
              </a:highlight>
            </a:endParaRPr>
          </a:p>
        </p:txBody>
      </p:sp>
      <p:graphicFrame>
        <p:nvGraphicFramePr>
          <p:cNvPr id="68" name="Google Shape;68;p15"/>
          <p:cNvGraphicFramePr/>
          <p:nvPr/>
        </p:nvGraphicFramePr>
        <p:xfrm>
          <a:off x="652650" y="1619250"/>
          <a:ext cx="3000000" cy="3000000"/>
        </p:xfrm>
        <a:graphic>
          <a:graphicData uri="http://schemas.openxmlformats.org/drawingml/2006/table">
            <a:tbl>
              <a:tblPr>
                <a:noFill/>
                <a:tableStyleId>{C6294C5E-7E3E-4E2F-BD8D-BEFC6035B4E0}</a:tableStyleId>
              </a:tblPr>
              <a:tblGrid>
                <a:gridCol w="3999275"/>
                <a:gridCol w="3999275"/>
              </a:tblGrid>
              <a:tr h="470725">
                <a:tc>
                  <a:txBody>
                    <a:bodyPr/>
                    <a:lstStyle/>
                    <a:p>
                      <a:pPr indent="0" lvl="0" marL="0" rtl="0" algn="ctr">
                        <a:spcBef>
                          <a:spcPts val="0"/>
                        </a:spcBef>
                        <a:spcAft>
                          <a:spcPts val="0"/>
                        </a:spcAft>
                        <a:buNone/>
                      </a:pPr>
                      <a:r>
                        <a:rPr lang="id" sz="1700">
                          <a:highlight>
                            <a:schemeClr val="accent1"/>
                          </a:highlight>
                        </a:rPr>
                        <a:t>Media Pembelajaran</a:t>
                      </a:r>
                      <a:endParaRPr sz="1700">
                        <a:highlight>
                          <a:schemeClr val="accent1"/>
                        </a:highlight>
                      </a:endParaRPr>
                    </a:p>
                  </a:txBody>
                  <a:tcPr marT="91425" marB="91425" marR="91425" marL="91425">
                    <a:lnL cap="flat" cmpd="sng" w="9525">
                      <a:solidFill>
                        <a:schemeClr val="accent1"/>
                      </a:solidFill>
                      <a:prstDash val="solid"/>
                      <a:round/>
                      <a:headEnd len="sm" w="sm" type="none"/>
                      <a:tailEnd len="sm" w="sm" type="none"/>
                    </a:lnL>
                    <a:lnR cap="flat" cmpd="sng" w="9525">
                      <a:solidFill>
                        <a:schemeClr val="accent1"/>
                      </a:solidFill>
                      <a:prstDash val="solid"/>
                      <a:round/>
                      <a:headEnd len="sm" w="sm" type="none"/>
                      <a:tailEnd len="sm" w="sm" type="none"/>
                    </a:lnR>
                    <a:lnT cap="flat" cmpd="sng" w="9525">
                      <a:solidFill>
                        <a:schemeClr val="accent1"/>
                      </a:solidFill>
                      <a:prstDash val="solid"/>
                      <a:round/>
                      <a:headEnd len="sm" w="sm" type="none"/>
                      <a:tailEnd len="sm" w="sm" type="none"/>
                    </a:lnT>
                    <a:lnB cap="flat" cmpd="sng" w="9525">
                      <a:solidFill>
                        <a:schemeClr val="accent1"/>
                      </a:solidFill>
                      <a:prstDash val="solid"/>
                      <a:round/>
                      <a:headEnd len="sm" w="sm" type="none"/>
                      <a:tailEnd len="sm" w="sm" type="none"/>
                    </a:lnB>
                    <a:solidFill>
                      <a:schemeClr val="accent1"/>
                    </a:solidFill>
                  </a:tcPr>
                </a:tc>
                <a:tc>
                  <a:txBody>
                    <a:bodyPr/>
                    <a:lstStyle/>
                    <a:p>
                      <a:pPr indent="0" lvl="0" marL="0" rtl="0" algn="ctr">
                        <a:spcBef>
                          <a:spcPts val="0"/>
                        </a:spcBef>
                        <a:spcAft>
                          <a:spcPts val="0"/>
                        </a:spcAft>
                        <a:buNone/>
                      </a:pPr>
                      <a:r>
                        <a:rPr lang="id" sz="1700">
                          <a:highlight>
                            <a:schemeClr val="accent1"/>
                          </a:highlight>
                        </a:rPr>
                        <a:t>Multimedia Pembelajaran</a:t>
                      </a:r>
                      <a:endParaRPr sz="1700">
                        <a:highlight>
                          <a:schemeClr val="accent1"/>
                        </a:highlight>
                      </a:endParaRPr>
                    </a:p>
                  </a:txBody>
                  <a:tcPr marT="91425" marB="91425" marR="91425" marL="91425">
                    <a:lnL cap="flat" cmpd="sng" w="9525">
                      <a:solidFill>
                        <a:schemeClr val="accent1"/>
                      </a:solidFill>
                      <a:prstDash val="solid"/>
                      <a:round/>
                      <a:headEnd len="sm" w="sm" type="none"/>
                      <a:tailEnd len="sm" w="sm" type="none"/>
                    </a:lnL>
                    <a:lnR cap="flat" cmpd="sng" w="9525">
                      <a:solidFill>
                        <a:schemeClr val="accent1"/>
                      </a:solidFill>
                      <a:prstDash val="solid"/>
                      <a:round/>
                      <a:headEnd len="sm" w="sm" type="none"/>
                      <a:tailEnd len="sm" w="sm" type="none"/>
                    </a:lnR>
                    <a:lnT cap="flat" cmpd="sng" w="9525">
                      <a:solidFill>
                        <a:schemeClr val="accent1"/>
                      </a:solidFill>
                      <a:prstDash val="solid"/>
                      <a:round/>
                      <a:headEnd len="sm" w="sm" type="none"/>
                      <a:tailEnd len="sm" w="sm" type="none"/>
                    </a:lnT>
                    <a:lnB cap="flat" cmpd="sng" w="9525">
                      <a:solidFill>
                        <a:schemeClr val="accent1"/>
                      </a:solidFill>
                      <a:prstDash val="solid"/>
                      <a:round/>
                      <a:headEnd len="sm" w="sm" type="none"/>
                      <a:tailEnd len="sm" w="sm" type="none"/>
                    </a:lnB>
                    <a:solidFill>
                      <a:schemeClr val="accent1"/>
                    </a:solidFill>
                  </a:tcPr>
                </a:tc>
              </a:tr>
              <a:tr h="648825">
                <a:tc>
                  <a:txBody>
                    <a:bodyPr/>
                    <a:lstStyle/>
                    <a:p>
                      <a:pPr indent="0" lvl="0" marL="0" rtl="0" algn="ctr">
                        <a:spcBef>
                          <a:spcPts val="0"/>
                        </a:spcBef>
                        <a:spcAft>
                          <a:spcPts val="0"/>
                        </a:spcAft>
                        <a:buNone/>
                      </a:pPr>
                      <a:r>
                        <a:rPr lang="id" sz="1700"/>
                        <a:t>Terdiri dari 1 macam medium</a:t>
                      </a:r>
                      <a:endParaRPr sz="1700"/>
                    </a:p>
                  </a:txBody>
                  <a:tcPr marT="91425" marB="91425" marR="91425" marL="91425">
                    <a:lnT cap="flat" cmpd="sng" w="9525">
                      <a:solidFill>
                        <a:schemeClr val="accent1"/>
                      </a:solidFill>
                      <a:prstDash val="solid"/>
                      <a:round/>
                      <a:headEnd len="sm" w="sm" type="none"/>
                      <a:tailEnd len="sm" w="sm" type="none"/>
                    </a:lnT>
                  </a:tcPr>
                </a:tc>
                <a:tc>
                  <a:txBody>
                    <a:bodyPr/>
                    <a:lstStyle/>
                    <a:p>
                      <a:pPr indent="0" lvl="0" marL="0" rtl="0" algn="ctr">
                        <a:spcBef>
                          <a:spcPts val="0"/>
                        </a:spcBef>
                        <a:spcAft>
                          <a:spcPts val="0"/>
                        </a:spcAft>
                        <a:buNone/>
                      </a:pPr>
                      <a:r>
                        <a:rPr lang="id" sz="1700"/>
                        <a:t>T</a:t>
                      </a:r>
                      <a:r>
                        <a:rPr lang="id" sz="1700"/>
                        <a:t>erdiri dari gabungan berbagai macam medium</a:t>
                      </a:r>
                      <a:endParaRPr sz="1700"/>
                    </a:p>
                  </a:txBody>
                  <a:tcPr marT="91425" marB="91425" marR="91425" marL="91425">
                    <a:lnT cap="flat" cmpd="sng" w="9525">
                      <a:solidFill>
                        <a:schemeClr val="accent1"/>
                      </a:solidFill>
                      <a:prstDash val="solid"/>
                      <a:round/>
                      <a:headEnd len="sm" w="sm" type="none"/>
                      <a:tailEnd len="sm" w="sm" type="none"/>
                    </a:lnT>
                  </a:tcPr>
                </a:tc>
              </a:tr>
              <a:tr h="888600">
                <a:tc>
                  <a:txBody>
                    <a:bodyPr/>
                    <a:lstStyle/>
                    <a:p>
                      <a:pPr indent="0" lvl="0" marL="0" rtl="0" algn="ctr">
                        <a:spcBef>
                          <a:spcPts val="0"/>
                        </a:spcBef>
                        <a:spcAft>
                          <a:spcPts val="0"/>
                        </a:spcAft>
                        <a:buNone/>
                      </a:pPr>
                      <a:r>
                        <a:rPr lang="id" sz="1700"/>
                        <a:t>K</a:t>
                      </a:r>
                      <a:r>
                        <a:rPr lang="id" sz="1700"/>
                        <a:t>eragaman media ini meliputi teks, audio, animasi, video, bahkan simulasi.</a:t>
                      </a:r>
                      <a:endParaRPr sz="1700"/>
                    </a:p>
                  </a:txBody>
                  <a:tcPr marT="91425" marB="91425" marR="91425" marL="91425"/>
                </a:tc>
                <a:tc>
                  <a:txBody>
                    <a:bodyPr/>
                    <a:lstStyle/>
                    <a:p>
                      <a:pPr indent="0" lvl="0" marL="0" rtl="0" algn="ctr">
                        <a:spcBef>
                          <a:spcPts val="0"/>
                        </a:spcBef>
                        <a:spcAft>
                          <a:spcPts val="0"/>
                        </a:spcAft>
                        <a:buNone/>
                      </a:pPr>
                      <a:r>
                        <a:rPr lang="id" sz="1700"/>
                        <a:t>K</a:t>
                      </a:r>
                      <a:r>
                        <a:rPr lang="id" sz="1700"/>
                        <a:t>eragaman multimedia meliputi kombinasi teks, grafik, suara, animasi dan video.</a:t>
                      </a:r>
                      <a:endParaRPr sz="1700"/>
                    </a:p>
                  </a:txBody>
                  <a:tcPr marT="91425" marB="91425" marR="91425" marL="91425"/>
                </a:tc>
              </a:tr>
              <a:tr h="470725">
                <a:tc>
                  <a:txBody>
                    <a:bodyPr/>
                    <a:lstStyle/>
                    <a:p>
                      <a:pPr indent="0" lvl="0" marL="0" rtl="0" algn="ctr">
                        <a:spcBef>
                          <a:spcPts val="0"/>
                        </a:spcBef>
                        <a:spcAft>
                          <a:spcPts val="0"/>
                        </a:spcAft>
                        <a:buNone/>
                      </a:pPr>
                      <a:r>
                        <a:rPr lang="id" sz="1700"/>
                        <a:t>I</a:t>
                      </a:r>
                      <a:r>
                        <a:rPr lang="id" sz="1700"/>
                        <a:t>nteraktivitas bersifat samar (convert)</a:t>
                      </a:r>
                      <a:endParaRPr sz="1700"/>
                    </a:p>
                  </a:txBody>
                  <a:tcPr marT="91425" marB="91425" marR="91425" marL="91425"/>
                </a:tc>
                <a:tc>
                  <a:txBody>
                    <a:bodyPr/>
                    <a:lstStyle/>
                    <a:p>
                      <a:pPr indent="0" lvl="0" marL="0" rtl="0" algn="ctr">
                        <a:spcBef>
                          <a:spcPts val="0"/>
                        </a:spcBef>
                        <a:spcAft>
                          <a:spcPts val="0"/>
                        </a:spcAft>
                        <a:buNone/>
                      </a:pPr>
                      <a:r>
                        <a:rPr lang="id" sz="1700"/>
                        <a:t>I</a:t>
                      </a:r>
                      <a:r>
                        <a:rPr lang="id" sz="1700"/>
                        <a:t>nteraktivitas bersifat nyata (overt)</a:t>
                      </a:r>
                      <a:endParaRPr sz="1700"/>
                    </a:p>
                  </a:txBody>
                  <a:tcPr marT="91425" marB="91425" marR="91425" marL="91425"/>
                </a:tc>
              </a:tr>
              <a:tr h="470725">
                <a:tc>
                  <a:txBody>
                    <a:bodyPr/>
                    <a:lstStyle/>
                    <a:p>
                      <a:pPr indent="0" lvl="0" marL="0" rtl="0" algn="ctr">
                        <a:spcBef>
                          <a:spcPts val="0"/>
                        </a:spcBef>
                        <a:spcAft>
                          <a:spcPts val="0"/>
                        </a:spcAft>
                        <a:buNone/>
                      </a:pPr>
                      <a:r>
                        <a:rPr lang="id" sz="1700"/>
                        <a:t>K</a:t>
                      </a:r>
                      <a:r>
                        <a:rPr lang="id" sz="1700"/>
                        <a:t>urang fleksibel</a:t>
                      </a:r>
                      <a:endParaRPr sz="1700"/>
                    </a:p>
                  </a:txBody>
                  <a:tcPr marT="91425" marB="91425" marR="91425" marL="91425"/>
                </a:tc>
                <a:tc>
                  <a:txBody>
                    <a:bodyPr/>
                    <a:lstStyle/>
                    <a:p>
                      <a:pPr indent="0" lvl="0" marL="0" rtl="0" algn="ctr">
                        <a:spcBef>
                          <a:spcPts val="0"/>
                        </a:spcBef>
                        <a:spcAft>
                          <a:spcPts val="0"/>
                        </a:spcAft>
                        <a:buNone/>
                      </a:pPr>
                      <a:r>
                        <a:rPr lang="id" sz="1700"/>
                        <a:t>L</a:t>
                      </a:r>
                      <a:r>
                        <a:rPr lang="id" sz="1700"/>
                        <a:t>ebih fleksibel</a:t>
                      </a:r>
                      <a:endParaRPr sz="1700"/>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Kerucut Pengalaman Edgar Dale</a:t>
            </a:r>
            <a:endParaRPr b="1">
              <a:latin typeface="Trebuchet MS"/>
              <a:ea typeface="Trebuchet MS"/>
              <a:cs typeface="Trebuchet MS"/>
              <a:sym typeface="Trebuchet MS"/>
            </a:endParaRPr>
          </a:p>
        </p:txBody>
      </p:sp>
      <p:sp>
        <p:nvSpPr>
          <p:cNvPr id="74" name="Google Shape;74;p16"/>
          <p:cNvSpPr txBox="1"/>
          <p:nvPr>
            <p:ph idx="1" type="body"/>
          </p:nvPr>
        </p:nvSpPr>
        <p:spPr>
          <a:xfrm>
            <a:off x="1039350" y="1299075"/>
            <a:ext cx="72888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sz="1700">
                <a:solidFill>
                  <a:schemeClr val="dk1"/>
                </a:solidFill>
              </a:rPr>
              <a:t>Kerucut pengalaman atau </a:t>
            </a:r>
            <a:r>
              <a:rPr i="1" lang="id" sz="1700">
                <a:solidFill>
                  <a:schemeClr val="dk1"/>
                </a:solidFill>
              </a:rPr>
              <a:t>cone of experience</a:t>
            </a:r>
            <a:r>
              <a:rPr lang="id" sz="1700">
                <a:solidFill>
                  <a:schemeClr val="dk1"/>
                </a:solidFill>
              </a:rPr>
              <a:t> diperkenalkan oleh Edgar Dale pertama kali pada  tahun 1946, dalam bukunya yang berjudul </a:t>
            </a:r>
            <a:r>
              <a:rPr i="1" lang="id" sz="1700">
                <a:solidFill>
                  <a:schemeClr val="dk1"/>
                </a:solidFill>
              </a:rPr>
              <a:t>Audiovisual Methods in Teaching</a:t>
            </a:r>
            <a:r>
              <a:rPr lang="id" sz="1700">
                <a:solidFill>
                  <a:schemeClr val="dk1"/>
                </a:solidFill>
              </a:rPr>
              <a:t>, tentang metode  audiovisual dalam pengajaran.</a:t>
            </a:r>
            <a:endParaRPr sz="1700">
              <a:solidFill>
                <a:schemeClr val="dk1"/>
              </a:solidFill>
            </a:endParaRPr>
          </a:p>
          <a:p>
            <a:pPr indent="0" lvl="0" marL="0" rtl="0" algn="ctr">
              <a:spcBef>
                <a:spcPts val="1200"/>
              </a:spcBef>
              <a:spcAft>
                <a:spcPts val="1200"/>
              </a:spcAft>
              <a:buNone/>
            </a:pPr>
            <a:r>
              <a:rPr lang="id" sz="1700">
                <a:solidFill>
                  <a:schemeClr val="dk1"/>
                </a:solidFill>
              </a:rPr>
              <a:t>Semakin konkret siswa mempelajari bahan pengajaran, contohnya melalui pengalaman langsung, akan semakin banyaklah pengalaman yang diperoleh siswa. Sebaliknya, semakin abstrak siswa memperoleh pengalaman, contohnya hanya mengandalkan bahasa verbal, maka semakin sedikit  pengalaman yang akan diperoleh siswa.</a:t>
            </a:r>
            <a:endParaRPr sz="1700">
              <a:solidFill>
                <a:schemeClr val="dk1"/>
              </a:solidFill>
              <a:highlight>
                <a:schemeClr val="lt1"/>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Kerucut Pengalaman Edgar Dale</a:t>
            </a:r>
            <a:endParaRPr b="1">
              <a:latin typeface="Trebuchet MS"/>
              <a:ea typeface="Trebuchet MS"/>
              <a:cs typeface="Trebuchet MS"/>
              <a:sym typeface="Trebuchet MS"/>
            </a:endParaRPr>
          </a:p>
        </p:txBody>
      </p:sp>
      <p:sp>
        <p:nvSpPr>
          <p:cNvPr id="80" name="Google Shape;80;p17"/>
          <p:cNvSpPr txBox="1"/>
          <p:nvPr>
            <p:ph idx="1" type="body"/>
          </p:nvPr>
        </p:nvSpPr>
        <p:spPr>
          <a:xfrm>
            <a:off x="311700" y="1291213"/>
            <a:ext cx="4338900" cy="3416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AutoNum type="arabicPeriod"/>
            </a:pPr>
            <a:r>
              <a:rPr lang="id" sz="1700">
                <a:solidFill>
                  <a:schemeClr val="dk1"/>
                </a:solidFill>
              </a:rPr>
              <a:t>Pengalaman langsung merupakan  pengalaman yang diperoleh oleh siswa secara langsung merupakan pengalaman  yang hasil aktivitas sendiri.</a:t>
            </a:r>
            <a:endParaRPr sz="1700">
              <a:solidFill>
                <a:schemeClr val="dk1"/>
              </a:solidFill>
            </a:endParaRPr>
          </a:p>
          <a:p>
            <a:pPr indent="-336550" lvl="0" marL="457200" rtl="0" algn="l">
              <a:spcBef>
                <a:spcPts val="0"/>
              </a:spcBef>
              <a:spcAft>
                <a:spcPts val="0"/>
              </a:spcAft>
              <a:buClr>
                <a:schemeClr val="dk1"/>
              </a:buClr>
              <a:buSzPts val="1700"/>
              <a:buAutoNum type="arabicPeriod"/>
            </a:pPr>
            <a:r>
              <a:rPr lang="id" sz="1700">
                <a:solidFill>
                  <a:schemeClr val="dk1"/>
                </a:solidFill>
              </a:rPr>
              <a:t>Pengalaman tiruan adalah pengalaman yang diperoleh melalui benda atau kejadian yang dimanipulasi agar mendekati keadaan  yang sebenarnya.</a:t>
            </a:r>
            <a:endParaRPr sz="1700">
              <a:solidFill>
                <a:schemeClr val="dk1"/>
              </a:solidFill>
            </a:endParaRPr>
          </a:p>
        </p:txBody>
      </p:sp>
      <p:pic>
        <p:nvPicPr>
          <p:cNvPr id="81" name="Google Shape;81;p17"/>
          <p:cNvPicPr preferRelativeResize="0"/>
          <p:nvPr/>
        </p:nvPicPr>
        <p:blipFill>
          <a:blip r:embed="rId3">
            <a:alphaModFix/>
          </a:blip>
          <a:stretch>
            <a:fillRect/>
          </a:stretch>
        </p:blipFill>
        <p:spPr>
          <a:xfrm>
            <a:off x="4797050" y="1494700"/>
            <a:ext cx="4035250" cy="30094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Kerucut Pengalaman Edgar Dale</a:t>
            </a:r>
            <a:endParaRPr b="1">
              <a:latin typeface="Trebuchet MS"/>
              <a:ea typeface="Trebuchet MS"/>
              <a:cs typeface="Trebuchet MS"/>
              <a:sym typeface="Trebuchet MS"/>
            </a:endParaRPr>
          </a:p>
        </p:txBody>
      </p:sp>
      <p:sp>
        <p:nvSpPr>
          <p:cNvPr id="87" name="Google Shape;87;p18"/>
          <p:cNvSpPr txBox="1"/>
          <p:nvPr>
            <p:ph idx="1" type="body"/>
          </p:nvPr>
        </p:nvSpPr>
        <p:spPr>
          <a:xfrm>
            <a:off x="311700" y="1291213"/>
            <a:ext cx="4338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sz="1700">
                <a:solidFill>
                  <a:schemeClr val="dk1"/>
                </a:solidFill>
              </a:rPr>
              <a:t>3. Pengalaman melalui drama, yaitu  pengalaman yang diperoleh dari kondisi  dan situasi yang diciptakan melalui drama  (peragaan) dengan menggunakan skenario  yang sesuai dengan tujuan yang hendak  dicapai.</a:t>
            </a:r>
            <a:endParaRPr sz="1700">
              <a:solidFill>
                <a:schemeClr val="dk1"/>
              </a:solidFill>
            </a:endParaRPr>
          </a:p>
          <a:p>
            <a:pPr indent="0" lvl="0" marL="0" rtl="0" algn="l">
              <a:spcBef>
                <a:spcPts val="1200"/>
              </a:spcBef>
              <a:spcAft>
                <a:spcPts val="1200"/>
              </a:spcAft>
              <a:buNone/>
            </a:pPr>
            <a:r>
              <a:rPr lang="id" sz="1700">
                <a:solidFill>
                  <a:schemeClr val="dk1"/>
                </a:solidFill>
              </a:rPr>
              <a:t>4. Pengalaman melalui demonstrasi adalah  teknik penyampaian informasi melalui  peragaan.</a:t>
            </a:r>
            <a:endParaRPr sz="1700">
              <a:solidFill>
                <a:schemeClr val="dk1"/>
              </a:solidFill>
            </a:endParaRPr>
          </a:p>
        </p:txBody>
      </p:sp>
      <p:pic>
        <p:nvPicPr>
          <p:cNvPr id="88" name="Google Shape;88;p18"/>
          <p:cNvPicPr preferRelativeResize="0"/>
          <p:nvPr/>
        </p:nvPicPr>
        <p:blipFill>
          <a:blip r:embed="rId3">
            <a:alphaModFix/>
          </a:blip>
          <a:stretch>
            <a:fillRect/>
          </a:stretch>
        </p:blipFill>
        <p:spPr>
          <a:xfrm>
            <a:off x="4797050" y="1494700"/>
            <a:ext cx="4035250" cy="30094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Kerucut Pengalaman Edgar Dale</a:t>
            </a:r>
            <a:endParaRPr b="1">
              <a:latin typeface="Trebuchet MS"/>
              <a:ea typeface="Trebuchet MS"/>
              <a:cs typeface="Trebuchet MS"/>
              <a:sym typeface="Trebuchet MS"/>
            </a:endParaRPr>
          </a:p>
        </p:txBody>
      </p:sp>
      <p:sp>
        <p:nvSpPr>
          <p:cNvPr id="94" name="Google Shape;94;p19"/>
          <p:cNvSpPr txBox="1"/>
          <p:nvPr>
            <p:ph idx="1" type="body"/>
          </p:nvPr>
        </p:nvSpPr>
        <p:spPr>
          <a:xfrm>
            <a:off x="311700" y="1291213"/>
            <a:ext cx="4338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sz="1700">
                <a:solidFill>
                  <a:schemeClr val="dk1"/>
                </a:solidFill>
              </a:rPr>
              <a:t>5. Pengalaman wisata, yaitu pengalaman yang  diperoleh melalui kunjungan siswa ke suatu  objek yang ingin dipelajari.</a:t>
            </a:r>
            <a:endParaRPr sz="1700">
              <a:solidFill>
                <a:schemeClr val="dk1"/>
              </a:solidFill>
            </a:endParaRPr>
          </a:p>
          <a:p>
            <a:pPr indent="0" lvl="0" marL="0" rtl="0" algn="l">
              <a:spcBef>
                <a:spcPts val="1200"/>
              </a:spcBef>
              <a:spcAft>
                <a:spcPts val="0"/>
              </a:spcAft>
              <a:buNone/>
            </a:pPr>
            <a:r>
              <a:rPr lang="id" sz="1700">
                <a:solidFill>
                  <a:schemeClr val="dk1"/>
                </a:solidFill>
              </a:rPr>
              <a:t>6. Pengalaman melalui pameran.</a:t>
            </a:r>
            <a:endParaRPr sz="1700">
              <a:solidFill>
                <a:schemeClr val="dk1"/>
              </a:solidFill>
            </a:endParaRPr>
          </a:p>
          <a:p>
            <a:pPr indent="0" lvl="0" marL="0" rtl="0" algn="l">
              <a:spcBef>
                <a:spcPts val="1200"/>
              </a:spcBef>
              <a:spcAft>
                <a:spcPts val="0"/>
              </a:spcAft>
              <a:buNone/>
            </a:pPr>
            <a:r>
              <a:rPr lang="id" sz="1700">
                <a:solidFill>
                  <a:schemeClr val="dk1"/>
                </a:solidFill>
              </a:rPr>
              <a:t>7. Pengalaman melalui televisi merupakan  pengalaman tidak langsung, sebab televisi  merupakan perantara.</a:t>
            </a:r>
            <a:endParaRPr sz="1700">
              <a:solidFill>
                <a:schemeClr val="dk1"/>
              </a:solidFill>
            </a:endParaRPr>
          </a:p>
          <a:p>
            <a:pPr indent="0" lvl="0" marL="0" rtl="0" algn="l">
              <a:spcBef>
                <a:spcPts val="1200"/>
              </a:spcBef>
              <a:spcAft>
                <a:spcPts val="0"/>
              </a:spcAft>
              <a:buNone/>
            </a:pPr>
            <a:r>
              <a:rPr lang="id" sz="1700">
                <a:solidFill>
                  <a:schemeClr val="dk1"/>
                </a:solidFill>
              </a:rPr>
              <a:t>8. Pengalaman melalui gambar hidup dan film.</a:t>
            </a:r>
            <a:endParaRPr sz="1700">
              <a:solidFill>
                <a:schemeClr val="dk1"/>
              </a:solidFill>
            </a:endParaRPr>
          </a:p>
          <a:p>
            <a:pPr indent="0" lvl="0" marL="0" rtl="0" algn="l">
              <a:spcBef>
                <a:spcPts val="1200"/>
              </a:spcBef>
              <a:spcAft>
                <a:spcPts val="1200"/>
              </a:spcAft>
              <a:buNone/>
            </a:pPr>
            <a:r>
              <a:t/>
            </a:r>
            <a:endParaRPr sz="1700">
              <a:solidFill>
                <a:schemeClr val="dk1"/>
              </a:solidFill>
            </a:endParaRPr>
          </a:p>
        </p:txBody>
      </p:sp>
      <p:pic>
        <p:nvPicPr>
          <p:cNvPr id="95" name="Google Shape;95;p19"/>
          <p:cNvPicPr preferRelativeResize="0"/>
          <p:nvPr/>
        </p:nvPicPr>
        <p:blipFill>
          <a:blip r:embed="rId3">
            <a:alphaModFix/>
          </a:blip>
          <a:stretch>
            <a:fillRect/>
          </a:stretch>
        </p:blipFill>
        <p:spPr>
          <a:xfrm>
            <a:off x="4797050" y="1494700"/>
            <a:ext cx="4035250" cy="30094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Kerucut Pengalaman Edgar Dale</a:t>
            </a:r>
            <a:endParaRPr b="1">
              <a:latin typeface="Trebuchet MS"/>
              <a:ea typeface="Trebuchet MS"/>
              <a:cs typeface="Trebuchet MS"/>
              <a:sym typeface="Trebuchet MS"/>
            </a:endParaRPr>
          </a:p>
        </p:txBody>
      </p:sp>
      <p:sp>
        <p:nvSpPr>
          <p:cNvPr id="101" name="Google Shape;101;p20"/>
          <p:cNvSpPr txBox="1"/>
          <p:nvPr>
            <p:ph idx="1" type="body"/>
          </p:nvPr>
        </p:nvSpPr>
        <p:spPr>
          <a:xfrm>
            <a:off x="311700" y="1291213"/>
            <a:ext cx="4338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sz="1700">
                <a:solidFill>
                  <a:schemeClr val="dk1"/>
                </a:solidFill>
              </a:rPr>
              <a:t>9. Pengalaman melalui radio, tape recorder  dan gambar.</a:t>
            </a:r>
            <a:endParaRPr sz="1700">
              <a:solidFill>
                <a:schemeClr val="dk1"/>
              </a:solidFill>
            </a:endParaRPr>
          </a:p>
          <a:p>
            <a:pPr indent="0" lvl="0" marL="0" rtl="0" algn="l">
              <a:spcBef>
                <a:spcPts val="1200"/>
              </a:spcBef>
              <a:spcAft>
                <a:spcPts val="0"/>
              </a:spcAft>
              <a:buNone/>
            </a:pPr>
            <a:r>
              <a:rPr lang="id" sz="1700">
                <a:solidFill>
                  <a:schemeClr val="dk1"/>
                </a:solidFill>
              </a:rPr>
              <a:t>10. Pengalaman melalui lambang-lambang  visual, seperti gambar, grafik dan bagan.</a:t>
            </a:r>
            <a:endParaRPr sz="1700">
              <a:solidFill>
                <a:schemeClr val="dk1"/>
              </a:solidFill>
            </a:endParaRPr>
          </a:p>
          <a:p>
            <a:pPr indent="0" lvl="0" marL="0" rtl="0" algn="l">
              <a:spcBef>
                <a:spcPts val="1200"/>
              </a:spcBef>
              <a:spcAft>
                <a:spcPts val="1200"/>
              </a:spcAft>
              <a:buNone/>
            </a:pPr>
            <a:r>
              <a:rPr lang="id" sz="1700">
                <a:solidFill>
                  <a:schemeClr val="dk1"/>
                </a:solidFill>
              </a:rPr>
              <a:t>11. Pengalaman melalui lambang verbal,  merupakan pengalaman yang sifatnya  lebih abstrak.</a:t>
            </a:r>
            <a:endParaRPr sz="1700">
              <a:solidFill>
                <a:schemeClr val="dk1"/>
              </a:solidFill>
            </a:endParaRPr>
          </a:p>
        </p:txBody>
      </p:sp>
      <p:pic>
        <p:nvPicPr>
          <p:cNvPr id="102" name="Google Shape;102;p20"/>
          <p:cNvPicPr preferRelativeResize="0"/>
          <p:nvPr/>
        </p:nvPicPr>
        <p:blipFill>
          <a:blip r:embed="rId3">
            <a:alphaModFix/>
          </a:blip>
          <a:stretch>
            <a:fillRect/>
          </a:stretch>
        </p:blipFill>
        <p:spPr>
          <a:xfrm>
            <a:off x="4797050" y="1494700"/>
            <a:ext cx="4035250" cy="30094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9675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id">
                <a:latin typeface="Trebuchet MS"/>
                <a:ea typeface="Trebuchet MS"/>
                <a:cs typeface="Trebuchet MS"/>
                <a:sym typeface="Trebuchet MS"/>
              </a:rPr>
              <a:t>Manfaat Multimedia Pembelajaran</a:t>
            </a:r>
            <a:endParaRPr b="1">
              <a:latin typeface="Trebuchet MS"/>
              <a:ea typeface="Trebuchet MS"/>
              <a:cs typeface="Trebuchet MS"/>
              <a:sym typeface="Trebuchet MS"/>
            </a:endParaRPr>
          </a:p>
          <a:p>
            <a:pPr indent="0" lvl="0" marL="0" rtl="0" algn="ctr">
              <a:spcBef>
                <a:spcPts val="0"/>
              </a:spcBef>
              <a:spcAft>
                <a:spcPts val="0"/>
              </a:spcAft>
              <a:buNone/>
            </a:pPr>
            <a:r>
              <a:rPr lang="id" sz="1850"/>
              <a:t>Menurut Gatot (2008) manfaat multimedia pembelajaran adalah sebagai berikut:</a:t>
            </a:r>
            <a:endParaRPr sz="1850"/>
          </a:p>
        </p:txBody>
      </p:sp>
      <p:sp>
        <p:nvSpPr>
          <p:cNvPr id="108" name="Google Shape;108;p21"/>
          <p:cNvSpPr txBox="1"/>
          <p:nvPr>
            <p:ph idx="1" type="body"/>
          </p:nvPr>
        </p:nvSpPr>
        <p:spPr>
          <a:xfrm>
            <a:off x="413075" y="1412525"/>
            <a:ext cx="8419200" cy="3416400"/>
          </a:xfrm>
          <a:prstGeom prst="rect">
            <a:avLst/>
          </a:prstGeom>
        </p:spPr>
        <p:txBody>
          <a:bodyPr anchorCtr="0" anchor="t" bIns="91425" lIns="91425" spcFirstLastPara="1" rIns="91425" wrap="square" tIns="91425">
            <a:noAutofit/>
          </a:bodyPr>
          <a:lstStyle/>
          <a:p>
            <a:pPr indent="-330200" lvl="0" marL="457200" rtl="0" algn="l">
              <a:spcBef>
                <a:spcPts val="100"/>
              </a:spcBef>
              <a:spcAft>
                <a:spcPts val="0"/>
              </a:spcAft>
              <a:buClr>
                <a:schemeClr val="dk1"/>
              </a:buClr>
              <a:buSzPts val="1600"/>
              <a:buAutoNum type="arabicPeriod"/>
            </a:pPr>
            <a:r>
              <a:rPr lang="id" sz="1600">
                <a:solidFill>
                  <a:schemeClr val="dk1"/>
                </a:solidFill>
              </a:rPr>
              <a:t>Siswa dapat belajar sesuai dengan kemampuan, kesiapan dan keinginan mereka. Artinya pengguna sendirilah yang mengontrol proses pembelajaran.</a:t>
            </a:r>
            <a:endParaRPr sz="1600">
              <a:solidFill>
                <a:schemeClr val="dk1"/>
              </a:solidFill>
            </a:endParaRPr>
          </a:p>
          <a:p>
            <a:pPr indent="-330200" lvl="0" marL="457200" rtl="0" algn="l">
              <a:spcBef>
                <a:spcPts val="0"/>
              </a:spcBef>
              <a:spcAft>
                <a:spcPts val="0"/>
              </a:spcAft>
              <a:buClr>
                <a:schemeClr val="dk1"/>
              </a:buClr>
              <a:buSzPts val="1600"/>
              <a:buAutoNum type="arabicPeriod"/>
            </a:pPr>
            <a:r>
              <a:rPr lang="id" sz="1600">
                <a:solidFill>
                  <a:schemeClr val="dk1"/>
                </a:solidFill>
              </a:rPr>
              <a:t>Siswa belajar dari tutor yang sabar (komputer) yang menyesuaikan diri dengan kemampuan dari siswa.</a:t>
            </a:r>
            <a:endParaRPr sz="1600">
              <a:solidFill>
                <a:schemeClr val="dk1"/>
              </a:solidFill>
            </a:endParaRPr>
          </a:p>
          <a:p>
            <a:pPr indent="-330200" lvl="0" marL="457200" rtl="0" algn="l">
              <a:spcBef>
                <a:spcPts val="0"/>
              </a:spcBef>
              <a:spcAft>
                <a:spcPts val="0"/>
              </a:spcAft>
              <a:buClr>
                <a:schemeClr val="dk1"/>
              </a:buClr>
              <a:buSzPts val="1600"/>
              <a:buAutoNum type="arabicPeriod"/>
            </a:pPr>
            <a:r>
              <a:rPr lang="id" sz="1600">
                <a:solidFill>
                  <a:schemeClr val="dk1"/>
                </a:solidFill>
              </a:rPr>
              <a:t>Siswa akan terdorong untuk mengejar pengetahuan dan memperoleh umpan balik yang seketika.</a:t>
            </a:r>
            <a:endParaRPr sz="1600">
              <a:solidFill>
                <a:schemeClr val="dk1"/>
              </a:solidFill>
            </a:endParaRPr>
          </a:p>
          <a:p>
            <a:pPr indent="-330200" lvl="0" marL="457200" rtl="0" algn="l">
              <a:spcBef>
                <a:spcPts val="0"/>
              </a:spcBef>
              <a:spcAft>
                <a:spcPts val="0"/>
              </a:spcAft>
              <a:buClr>
                <a:schemeClr val="dk1"/>
              </a:buClr>
              <a:buSzPts val="1600"/>
              <a:buAutoNum type="arabicPeriod"/>
            </a:pPr>
            <a:r>
              <a:rPr lang="id" sz="1600">
                <a:solidFill>
                  <a:schemeClr val="dk1"/>
                </a:solidFill>
              </a:rPr>
              <a:t>Siswa mengadapi suatu evaluasi secara obyektif melalui keikutsertaannya dalam latihan/tes yang disediakan.</a:t>
            </a:r>
            <a:endParaRPr sz="1600">
              <a:solidFill>
                <a:schemeClr val="dk1"/>
              </a:solidFill>
            </a:endParaRPr>
          </a:p>
          <a:p>
            <a:pPr indent="-330200" lvl="0" marL="457200" rtl="0" algn="l">
              <a:lnSpc>
                <a:spcPct val="130000"/>
              </a:lnSpc>
              <a:spcBef>
                <a:spcPts val="0"/>
              </a:spcBef>
              <a:spcAft>
                <a:spcPts val="0"/>
              </a:spcAft>
              <a:buClr>
                <a:schemeClr val="dk1"/>
              </a:buClr>
              <a:buSzPts val="1600"/>
              <a:buAutoNum type="arabicPeriod"/>
            </a:pPr>
            <a:r>
              <a:rPr lang="id" sz="1600">
                <a:solidFill>
                  <a:schemeClr val="dk1"/>
                </a:solidFill>
              </a:rPr>
              <a:t>Siswa menikmati privasi di mana mereka tidak perlu malu saat melakukan kesalahan.</a:t>
            </a:r>
            <a:endParaRPr sz="1600">
              <a:solidFill>
                <a:schemeClr val="dk1"/>
              </a:solidFill>
            </a:endParaRPr>
          </a:p>
          <a:p>
            <a:pPr indent="-330200" lvl="0" marL="457200" rtl="0" algn="l">
              <a:lnSpc>
                <a:spcPct val="130000"/>
              </a:lnSpc>
              <a:spcBef>
                <a:spcPts val="0"/>
              </a:spcBef>
              <a:spcAft>
                <a:spcPts val="0"/>
              </a:spcAft>
              <a:buClr>
                <a:schemeClr val="dk1"/>
              </a:buClr>
              <a:buSzPts val="1600"/>
              <a:buAutoNum type="arabicPeriod"/>
            </a:pPr>
            <a:r>
              <a:rPr lang="id" sz="1600">
                <a:solidFill>
                  <a:schemeClr val="dk1"/>
                </a:solidFill>
              </a:rPr>
              <a:t>Belajar saat kebutuhan muncul (“just-in-time”learning)</a:t>
            </a:r>
            <a:endParaRPr sz="1600">
              <a:solidFill>
                <a:schemeClr val="dk1"/>
              </a:solidFill>
            </a:endParaRPr>
          </a:p>
          <a:p>
            <a:pPr indent="-330200" lvl="0" marL="457200" rtl="0" algn="l">
              <a:lnSpc>
                <a:spcPct val="130000"/>
              </a:lnSpc>
              <a:spcBef>
                <a:spcPts val="0"/>
              </a:spcBef>
              <a:spcAft>
                <a:spcPts val="0"/>
              </a:spcAft>
              <a:buClr>
                <a:schemeClr val="dk1"/>
              </a:buClr>
              <a:buSzPts val="1600"/>
              <a:buAutoNum type="arabicPeriod"/>
            </a:pPr>
            <a:r>
              <a:rPr lang="id" sz="1600">
                <a:solidFill>
                  <a:schemeClr val="dk1"/>
                </a:solidFill>
              </a:rPr>
              <a:t>Belajar kapan saja mereka mau tanpa terkait suatu waktu yang telah ditentukan.</a:t>
            </a:r>
            <a:endParaRPr sz="16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