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Barlow" panose="00000500000000000000" pitchFamily="2" charset="0"/>
      <p:regular r:id="rId19"/>
      <p:bold r:id="rId20"/>
    </p:embeddedFont>
    <p:embeddedFont>
      <p:font typeface="Barlow Bold" panose="00000800000000000000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nva Sans" panose="020B0604020202020204" charset="0"/>
      <p:regular r:id="rId26"/>
    </p:embeddedFont>
    <p:embeddedFont>
      <p:font typeface="Clear Sans" panose="020B0604020202020204" charset="0"/>
      <p:regular r:id="rId27"/>
    </p:embeddedFont>
    <p:embeddedFont>
      <p:font typeface="Clear Sans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20872" y="-3172379"/>
            <a:ext cx="7573225" cy="6508240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9619" y="0"/>
              <a:ext cx="793562" cy="698500"/>
            </a:xfrm>
            <a:custGeom>
              <a:avLst/>
              <a:gdLst/>
              <a:ahLst/>
              <a:cxnLst/>
              <a:rect l="l" t="t" r="r" b="b"/>
              <a:pathLst>
                <a:path w="793562" h="698500">
                  <a:moveTo>
                    <a:pt x="777990" y="392546"/>
                  </a:moveTo>
                  <a:lnTo>
                    <a:pt x="625172" y="655204"/>
                  </a:lnTo>
                  <a:cubicBezTo>
                    <a:pt x="609576" y="682009"/>
                    <a:pt x="580902" y="698500"/>
                    <a:pt x="549890" y="698500"/>
                  </a:cubicBezTo>
                  <a:lnTo>
                    <a:pt x="243672" y="698500"/>
                  </a:lnTo>
                  <a:cubicBezTo>
                    <a:pt x="212660" y="698500"/>
                    <a:pt x="183986" y="682009"/>
                    <a:pt x="168390" y="655204"/>
                  </a:cubicBezTo>
                  <a:lnTo>
                    <a:pt x="15572" y="392546"/>
                  </a:lnTo>
                  <a:cubicBezTo>
                    <a:pt x="0" y="365782"/>
                    <a:pt x="0" y="332718"/>
                    <a:pt x="15572" y="305954"/>
                  </a:cubicBezTo>
                  <a:lnTo>
                    <a:pt x="168390" y="43296"/>
                  </a:lnTo>
                  <a:cubicBezTo>
                    <a:pt x="183986" y="16491"/>
                    <a:pt x="212660" y="0"/>
                    <a:pt x="243672" y="0"/>
                  </a:cubicBezTo>
                  <a:lnTo>
                    <a:pt x="549890" y="0"/>
                  </a:lnTo>
                  <a:cubicBezTo>
                    <a:pt x="580902" y="0"/>
                    <a:pt x="609576" y="16491"/>
                    <a:pt x="625172" y="43296"/>
                  </a:cubicBezTo>
                  <a:lnTo>
                    <a:pt x="777990" y="305954"/>
                  </a:lnTo>
                  <a:cubicBezTo>
                    <a:pt x="793562" y="332718"/>
                    <a:pt x="793562" y="365782"/>
                    <a:pt x="777990" y="392546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70251" y="-3256312"/>
            <a:ext cx="7023846" cy="6036118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620" y="0"/>
              <a:ext cx="797561" cy="698500"/>
            </a:xfrm>
            <a:custGeom>
              <a:avLst/>
              <a:gdLst/>
              <a:ahLst/>
              <a:cxnLst/>
              <a:rect l="l" t="t" r="r" b="b"/>
              <a:pathLst>
                <a:path w="797561" h="698500">
                  <a:moveTo>
                    <a:pt x="785225" y="383548"/>
                  </a:moveTo>
                  <a:lnTo>
                    <a:pt x="621935" y="664202"/>
                  </a:lnTo>
                  <a:cubicBezTo>
                    <a:pt x="609580" y="685437"/>
                    <a:pt x="586867" y="698500"/>
                    <a:pt x="562300" y="698500"/>
                  </a:cubicBezTo>
                  <a:lnTo>
                    <a:pt x="235260" y="698500"/>
                  </a:lnTo>
                  <a:cubicBezTo>
                    <a:pt x="210693" y="698500"/>
                    <a:pt x="187980" y="685437"/>
                    <a:pt x="175625" y="664202"/>
                  </a:cubicBezTo>
                  <a:lnTo>
                    <a:pt x="12335" y="383548"/>
                  </a:lnTo>
                  <a:cubicBezTo>
                    <a:pt x="0" y="362346"/>
                    <a:pt x="0" y="336154"/>
                    <a:pt x="12335" y="314952"/>
                  </a:cubicBezTo>
                  <a:lnTo>
                    <a:pt x="175625" y="34298"/>
                  </a:lnTo>
                  <a:cubicBezTo>
                    <a:pt x="187980" y="13063"/>
                    <a:pt x="210693" y="0"/>
                    <a:pt x="235260" y="0"/>
                  </a:cubicBezTo>
                  <a:lnTo>
                    <a:pt x="562300" y="0"/>
                  </a:lnTo>
                  <a:cubicBezTo>
                    <a:pt x="586867" y="0"/>
                    <a:pt x="609580" y="13063"/>
                    <a:pt x="621935" y="34298"/>
                  </a:cubicBezTo>
                  <a:lnTo>
                    <a:pt x="785225" y="314952"/>
                  </a:lnTo>
                  <a:cubicBezTo>
                    <a:pt x="797560" y="336154"/>
                    <a:pt x="797560" y="362346"/>
                    <a:pt x="785225" y="38354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27BBB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5218" y="-3414843"/>
            <a:ext cx="6522082" cy="5604914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8206" y="0"/>
              <a:ext cx="796388" cy="698500"/>
            </a:xfrm>
            <a:custGeom>
              <a:avLst/>
              <a:gdLst/>
              <a:ahLst/>
              <a:cxnLst/>
              <a:rect l="l" t="t" r="r" b="b"/>
              <a:pathLst>
                <a:path w="796388" h="698500">
                  <a:moveTo>
                    <a:pt x="783104" y="386186"/>
                  </a:moveTo>
                  <a:lnTo>
                    <a:pt x="622884" y="661564"/>
                  </a:lnTo>
                  <a:cubicBezTo>
                    <a:pt x="609579" y="684432"/>
                    <a:pt x="585118" y="698500"/>
                    <a:pt x="558661" y="698500"/>
                  </a:cubicBezTo>
                  <a:lnTo>
                    <a:pt x="237727" y="698500"/>
                  </a:lnTo>
                  <a:cubicBezTo>
                    <a:pt x="211270" y="698500"/>
                    <a:pt x="186809" y="684432"/>
                    <a:pt x="173504" y="661564"/>
                  </a:cubicBezTo>
                  <a:lnTo>
                    <a:pt x="13284" y="386186"/>
                  </a:lnTo>
                  <a:cubicBezTo>
                    <a:pt x="0" y="363354"/>
                    <a:pt x="0" y="335146"/>
                    <a:pt x="13284" y="312314"/>
                  </a:cubicBezTo>
                  <a:lnTo>
                    <a:pt x="173504" y="36936"/>
                  </a:lnTo>
                  <a:cubicBezTo>
                    <a:pt x="186809" y="14068"/>
                    <a:pt x="211270" y="0"/>
                    <a:pt x="237727" y="0"/>
                  </a:cubicBezTo>
                  <a:lnTo>
                    <a:pt x="558661" y="0"/>
                  </a:lnTo>
                  <a:cubicBezTo>
                    <a:pt x="585118" y="0"/>
                    <a:pt x="609579" y="14068"/>
                    <a:pt x="622884" y="36936"/>
                  </a:cubicBezTo>
                  <a:lnTo>
                    <a:pt x="783104" y="312314"/>
                  </a:lnTo>
                  <a:cubicBezTo>
                    <a:pt x="796388" y="335146"/>
                    <a:pt x="796388" y="363354"/>
                    <a:pt x="783104" y="38618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gradFill>
                <a:gsLst>
                  <a:gs pos="0">
                    <a:srgbClr val="FFE42F">
                      <a:alpha val="85000"/>
                    </a:srgbClr>
                  </a:gs>
                  <a:gs pos="100000">
                    <a:srgbClr val="FFB613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0377335" y="3987882"/>
            <a:ext cx="9234335" cy="8103129"/>
          </a:xfrm>
          <a:custGeom>
            <a:avLst/>
            <a:gdLst/>
            <a:ahLst/>
            <a:cxnLst/>
            <a:rect l="l" t="t" r="r" b="b"/>
            <a:pathLst>
              <a:path w="9234335" h="8103129">
                <a:moveTo>
                  <a:pt x="9234335" y="0"/>
                </a:moveTo>
                <a:lnTo>
                  <a:pt x="0" y="0"/>
                </a:lnTo>
                <a:lnTo>
                  <a:pt x="0" y="8103129"/>
                </a:lnTo>
                <a:lnTo>
                  <a:pt x="9234335" y="8103129"/>
                </a:lnTo>
                <a:lnTo>
                  <a:pt x="923433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16622" y="194906"/>
            <a:ext cx="9055956" cy="8229600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9828222" y="911721"/>
            <a:ext cx="7908037" cy="6795970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6204" y="0"/>
              <a:ext cx="800393" cy="698500"/>
            </a:xfrm>
            <a:custGeom>
              <a:avLst/>
              <a:gdLst/>
              <a:ahLst/>
              <a:cxnLst/>
              <a:rect l="l" t="t" r="r" b="b"/>
              <a:pathLst>
                <a:path w="800393" h="698500">
                  <a:moveTo>
                    <a:pt x="790349" y="377174"/>
                  </a:moveTo>
                  <a:lnTo>
                    <a:pt x="619643" y="670576"/>
                  </a:lnTo>
                  <a:cubicBezTo>
                    <a:pt x="609584" y="687864"/>
                    <a:pt x="591091" y="698500"/>
                    <a:pt x="571089" y="698500"/>
                  </a:cubicBezTo>
                  <a:lnTo>
                    <a:pt x="229303" y="698500"/>
                  </a:lnTo>
                  <a:cubicBezTo>
                    <a:pt x="209301" y="698500"/>
                    <a:pt x="190808" y="687864"/>
                    <a:pt x="180749" y="670576"/>
                  </a:cubicBezTo>
                  <a:lnTo>
                    <a:pt x="10043" y="377174"/>
                  </a:lnTo>
                  <a:cubicBezTo>
                    <a:pt x="0" y="359913"/>
                    <a:pt x="0" y="338587"/>
                    <a:pt x="10043" y="321326"/>
                  </a:cubicBezTo>
                  <a:lnTo>
                    <a:pt x="180749" y="27924"/>
                  </a:lnTo>
                  <a:cubicBezTo>
                    <a:pt x="190808" y="10636"/>
                    <a:pt x="209301" y="0"/>
                    <a:pt x="229303" y="0"/>
                  </a:cubicBezTo>
                  <a:lnTo>
                    <a:pt x="571089" y="0"/>
                  </a:lnTo>
                  <a:cubicBezTo>
                    <a:pt x="591091" y="0"/>
                    <a:pt x="609584" y="10636"/>
                    <a:pt x="619643" y="27924"/>
                  </a:cubicBezTo>
                  <a:lnTo>
                    <a:pt x="790349" y="321326"/>
                  </a:lnTo>
                  <a:cubicBezTo>
                    <a:pt x="800392" y="338587"/>
                    <a:pt x="800392" y="359913"/>
                    <a:pt x="790349" y="37717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420622" y="1326710"/>
            <a:ext cx="6723237" cy="5965993"/>
            <a:chOff x="0" y="0"/>
            <a:chExt cx="4346359" cy="3856825"/>
          </a:xfrm>
        </p:grpSpPr>
        <p:sp>
          <p:nvSpPr>
            <p:cNvPr id="17" name="Freeform 1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4"/>
              <a:stretch>
                <a:fillRect l="-16470" r="-16470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6717233" y="308492"/>
            <a:ext cx="1084133" cy="1261537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12963"/>
              <a:ext cx="698500" cy="786874"/>
            </a:xfrm>
            <a:custGeom>
              <a:avLst/>
              <a:gdLst/>
              <a:ahLst/>
              <a:cxnLst/>
              <a:rect l="l" t="t" r="r" b="b"/>
              <a:pathLst>
                <a:path w="698500" h="786874">
                  <a:moveTo>
                    <a:pt x="407599" y="20985"/>
                  </a:moveTo>
                  <a:lnTo>
                    <a:pt x="640151" y="156289"/>
                  </a:lnTo>
                  <a:cubicBezTo>
                    <a:pt x="676276" y="177307"/>
                    <a:pt x="698500" y="215949"/>
                    <a:pt x="698500" y="257743"/>
                  </a:cubicBezTo>
                  <a:lnTo>
                    <a:pt x="698500" y="529131"/>
                  </a:lnTo>
                  <a:cubicBezTo>
                    <a:pt x="698500" y="570925"/>
                    <a:pt x="676276" y="609567"/>
                    <a:pt x="640151" y="630585"/>
                  </a:cubicBezTo>
                  <a:lnTo>
                    <a:pt x="407599" y="765889"/>
                  </a:lnTo>
                  <a:cubicBezTo>
                    <a:pt x="371530" y="786874"/>
                    <a:pt x="326970" y="786874"/>
                    <a:pt x="290901" y="765889"/>
                  </a:cubicBezTo>
                  <a:lnTo>
                    <a:pt x="58349" y="630585"/>
                  </a:lnTo>
                  <a:cubicBezTo>
                    <a:pt x="22224" y="609567"/>
                    <a:pt x="0" y="570925"/>
                    <a:pt x="0" y="529131"/>
                  </a:cubicBezTo>
                  <a:lnTo>
                    <a:pt x="0" y="257743"/>
                  </a:lnTo>
                  <a:cubicBezTo>
                    <a:pt x="0" y="215949"/>
                    <a:pt x="22224" y="177307"/>
                    <a:pt x="58349" y="156289"/>
                  </a:cubicBezTo>
                  <a:lnTo>
                    <a:pt x="290901" y="20985"/>
                  </a:lnTo>
                  <a:cubicBezTo>
                    <a:pt x="326970" y="0"/>
                    <a:pt x="371530" y="0"/>
                    <a:pt x="407599" y="2098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895564" y="516003"/>
            <a:ext cx="727472" cy="846513"/>
            <a:chOff x="0" y="0"/>
            <a:chExt cx="6985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3512"/>
              <a:ext cx="698500" cy="805775"/>
            </a:xfrm>
            <a:custGeom>
              <a:avLst/>
              <a:gdLst/>
              <a:ahLst/>
              <a:cxnLst/>
              <a:rect l="l" t="t" r="r" b="b"/>
              <a:pathLst>
                <a:path w="698500" h="805775">
                  <a:moveTo>
                    <a:pt x="365060" y="5687"/>
                  </a:moveTo>
                  <a:lnTo>
                    <a:pt x="682690" y="190489"/>
                  </a:lnTo>
                  <a:cubicBezTo>
                    <a:pt x="692478" y="196184"/>
                    <a:pt x="698500" y="206655"/>
                    <a:pt x="698500" y="217979"/>
                  </a:cubicBezTo>
                  <a:lnTo>
                    <a:pt x="698500" y="587797"/>
                  </a:lnTo>
                  <a:cubicBezTo>
                    <a:pt x="698500" y="599121"/>
                    <a:pt x="692478" y="609592"/>
                    <a:pt x="682690" y="615287"/>
                  </a:cubicBezTo>
                  <a:lnTo>
                    <a:pt x="365060" y="800089"/>
                  </a:lnTo>
                  <a:cubicBezTo>
                    <a:pt x="355287" y="805776"/>
                    <a:pt x="343213" y="805776"/>
                    <a:pt x="333440" y="800089"/>
                  </a:cubicBezTo>
                  <a:lnTo>
                    <a:pt x="15810" y="615287"/>
                  </a:lnTo>
                  <a:cubicBezTo>
                    <a:pt x="6022" y="609592"/>
                    <a:pt x="0" y="599121"/>
                    <a:pt x="0" y="587797"/>
                  </a:cubicBezTo>
                  <a:lnTo>
                    <a:pt x="0" y="217979"/>
                  </a:lnTo>
                  <a:cubicBezTo>
                    <a:pt x="0" y="206655"/>
                    <a:pt x="6022" y="196184"/>
                    <a:pt x="15810" y="190489"/>
                  </a:cubicBezTo>
                  <a:lnTo>
                    <a:pt x="333440" y="5687"/>
                  </a:lnTo>
                  <a:cubicBezTo>
                    <a:pt x="343213" y="0"/>
                    <a:pt x="355287" y="0"/>
                    <a:pt x="365060" y="56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9526592" y="4858699"/>
            <a:ext cx="5973371" cy="5428301"/>
          </a:xfrm>
          <a:custGeom>
            <a:avLst/>
            <a:gdLst/>
            <a:ahLst/>
            <a:cxnLst/>
            <a:rect l="l" t="t" r="r" b="b"/>
            <a:pathLst>
              <a:path w="5973371" h="5428301">
                <a:moveTo>
                  <a:pt x="0" y="0"/>
                </a:moveTo>
                <a:lnTo>
                  <a:pt x="5973372" y="0"/>
                </a:lnTo>
                <a:lnTo>
                  <a:pt x="5973372" y="5428301"/>
                </a:lnTo>
                <a:lnTo>
                  <a:pt x="0" y="5428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9736201" y="5164741"/>
            <a:ext cx="5357059" cy="4603722"/>
            <a:chOff x="0" y="0"/>
            <a:chExt cx="812800" cy="698500"/>
          </a:xfrm>
        </p:grpSpPr>
        <p:sp>
          <p:nvSpPr>
            <p:cNvPr id="26" name="Freeform 26"/>
            <p:cNvSpPr/>
            <p:nvPr/>
          </p:nvSpPr>
          <p:spPr>
            <a:xfrm>
              <a:off x="10545" y="0"/>
              <a:ext cx="791709" cy="698500"/>
            </a:xfrm>
            <a:custGeom>
              <a:avLst/>
              <a:gdLst/>
              <a:ahLst/>
              <a:cxnLst/>
              <a:rect l="l" t="t" r="r" b="b"/>
              <a:pathLst>
                <a:path w="791709" h="698500">
                  <a:moveTo>
                    <a:pt x="774638" y="396717"/>
                  </a:moveTo>
                  <a:lnTo>
                    <a:pt x="626672" y="651033"/>
                  </a:lnTo>
                  <a:cubicBezTo>
                    <a:pt x="609574" y="680421"/>
                    <a:pt x="578138" y="698500"/>
                    <a:pt x="544138" y="698500"/>
                  </a:cubicBezTo>
                  <a:lnTo>
                    <a:pt x="247572" y="698500"/>
                  </a:lnTo>
                  <a:cubicBezTo>
                    <a:pt x="213572" y="698500"/>
                    <a:pt x="182136" y="680421"/>
                    <a:pt x="165038" y="651033"/>
                  </a:cubicBezTo>
                  <a:lnTo>
                    <a:pt x="17072" y="396717"/>
                  </a:lnTo>
                  <a:cubicBezTo>
                    <a:pt x="0" y="367375"/>
                    <a:pt x="0" y="331125"/>
                    <a:pt x="17072" y="301783"/>
                  </a:cubicBezTo>
                  <a:lnTo>
                    <a:pt x="165038" y="47467"/>
                  </a:lnTo>
                  <a:cubicBezTo>
                    <a:pt x="182136" y="18079"/>
                    <a:pt x="213572" y="0"/>
                    <a:pt x="247572" y="0"/>
                  </a:cubicBezTo>
                  <a:lnTo>
                    <a:pt x="544138" y="0"/>
                  </a:lnTo>
                  <a:cubicBezTo>
                    <a:pt x="578138" y="0"/>
                    <a:pt x="609574" y="18079"/>
                    <a:pt x="626672" y="47467"/>
                  </a:cubicBezTo>
                  <a:lnTo>
                    <a:pt x="774638" y="301783"/>
                  </a:lnTo>
                  <a:cubicBezTo>
                    <a:pt x="791710" y="331125"/>
                    <a:pt x="791710" y="367375"/>
                    <a:pt x="774638" y="39671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165464" y="5488650"/>
            <a:ext cx="4479483" cy="3974955"/>
            <a:chOff x="0" y="0"/>
            <a:chExt cx="4346359" cy="3856825"/>
          </a:xfrm>
        </p:grpSpPr>
        <p:sp>
          <p:nvSpPr>
            <p:cNvPr id="29" name="Freeform 29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/>
              <a:stretch>
                <a:fillRect l="-16595" r="-16595"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-853415" y="7238382"/>
            <a:ext cx="9587865" cy="1052918"/>
            <a:chOff x="0" y="0"/>
            <a:chExt cx="5551013" cy="609600"/>
          </a:xfrm>
        </p:grpSpPr>
        <p:sp>
          <p:nvSpPr>
            <p:cNvPr id="31" name="Freeform 31"/>
            <p:cNvSpPr/>
            <p:nvPr/>
          </p:nvSpPr>
          <p:spPr>
            <a:xfrm>
              <a:off x="3924" y="0"/>
              <a:ext cx="5543165" cy="609600"/>
            </a:xfrm>
            <a:custGeom>
              <a:avLst/>
              <a:gdLst/>
              <a:ahLst/>
              <a:cxnLst/>
              <a:rect l="l" t="t" r="r" b="b"/>
              <a:pathLst>
                <a:path w="5543165" h="609600">
                  <a:moveTo>
                    <a:pt x="5327739" y="0"/>
                  </a:moveTo>
                  <a:lnTo>
                    <a:pt x="12225" y="0"/>
                  </a:lnTo>
                  <a:cubicBezTo>
                    <a:pt x="8484" y="0"/>
                    <a:pt x="4970" y="1799"/>
                    <a:pt x="2783" y="4834"/>
                  </a:cubicBezTo>
                  <a:cubicBezTo>
                    <a:pt x="595" y="7869"/>
                    <a:pt x="0" y="11771"/>
                    <a:pt x="1183" y="15321"/>
                  </a:cubicBezTo>
                  <a:lnTo>
                    <a:pt x="194169" y="594279"/>
                  </a:lnTo>
                  <a:cubicBezTo>
                    <a:pt x="197219" y="603429"/>
                    <a:pt x="205781" y="609600"/>
                    <a:pt x="215425" y="609600"/>
                  </a:cubicBezTo>
                  <a:lnTo>
                    <a:pt x="5530939" y="609600"/>
                  </a:lnTo>
                  <a:cubicBezTo>
                    <a:pt x="5534681" y="609600"/>
                    <a:pt x="5538194" y="607801"/>
                    <a:pt x="5540382" y="604766"/>
                  </a:cubicBezTo>
                  <a:cubicBezTo>
                    <a:pt x="5542570" y="601731"/>
                    <a:pt x="5543165" y="597829"/>
                    <a:pt x="5541982" y="594279"/>
                  </a:cubicBezTo>
                  <a:lnTo>
                    <a:pt x="5348996" y="15321"/>
                  </a:lnTo>
                  <a:cubicBezTo>
                    <a:pt x="5345946" y="6171"/>
                    <a:pt x="5337384" y="0"/>
                    <a:pt x="532773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2" name="TextBox 32"/>
            <p:cNvSpPr txBox="1"/>
            <p:nvPr/>
          </p:nvSpPr>
          <p:spPr>
            <a:xfrm>
              <a:off x="101600" y="-38100"/>
              <a:ext cx="534781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813802" y="443862"/>
            <a:ext cx="1650128" cy="1650128"/>
          </a:xfrm>
          <a:custGeom>
            <a:avLst/>
            <a:gdLst/>
            <a:ahLst/>
            <a:cxnLst/>
            <a:rect l="l" t="t" r="r" b="b"/>
            <a:pathLst>
              <a:path w="1650128" h="1650128">
                <a:moveTo>
                  <a:pt x="0" y="0"/>
                </a:moveTo>
                <a:lnTo>
                  <a:pt x="1650128" y="0"/>
                </a:lnTo>
                <a:lnTo>
                  <a:pt x="1650128" y="1650128"/>
                </a:lnTo>
                <a:lnTo>
                  <a:pt x="0" y="1650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805870" y="539836"/>
            <a:ext cx="2736760" cy="1458180"/>
          </a:xfrm>
          <a:custGeom>
            <a:avLst/>
            <a:gdLst/>
            <a:ahLst/>
            <a:cxnLst/>
            <a:rect l="l" t="t" r="r" b="b"/>
            <a:pathLst>
              <a:path w="2736760" h="1458180">
                <a:moveTo>
                  <a:pt x="0" y="0"/>
                </a:moveTo>
                <a:lnTo>
                  <a:pt x="2736761" y="0"/>
                </a:lnTo>
                <a:lnTo>
                  <a:pt x="2736761" y="1458180"/>
                </a:lnTo>
                <a:lnTo>
                  <a:pt x="0" y="14581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5663858" y="290988"/>
            <a:ext cx="2051984" cy="1899084"/>
          </a:xfrm>
          <a:custGeom>
            <a:avLst/>
            <a:gdLst/>
            <a:ahLst/>
            <a:cxnLst/>
            <a:rect l="l" t="t" r="r" b="b"/>
            <a:pathLst>
              <a:path w="2051984" h="1899084">
                <a:moveTo>
                  <a:pt x="0" y="0"/>
                </a:moveTo>
                <a:lnTo>
                  <a:pt x="2051984" y="0"/>
                </a:lnTo>
                <a:lnTo>
                  <a:pt x="2051984" y="1899084"/>
                </a:lnTo>
                <a:lnTo>
                  <a:pt x="0" y="18990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7839667" y="132790"/>
            <a:ext cx="2199326" cy="2199326"/>
          </a:xfrm>
          <a:custGeom>
            <a:avLst/>
            <a:gdLst/>
            <a:ahLst/>
            <a:cxnLst/>
            <a:rect l="l" t="t" r="r" b="b"/>
            <a:pathLst>
              <a:path w="2199326" h="2199326">
                <a:moveTo>
                  <a:pt x="0" y="0"/>
                </a:moveTo>
                <a:lnTo>
                  <a:pt x="2199326" y="0"/>
                </a:lnTo>
                <a:lnTo>
                  <a:pt x="2199326" y="2199325"/>
                </a:lnTo>
                <a:lnTo>
                  <a:pt x="0" y="21993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7" name="TextBox 37"/>
          <p:cNvSpPr txBox="1"/>
          <p:nvPr/>
        </p:nvSpPr>
        <p:spPr>
          <a:xfrm>
            <a:off x="737264" y="2341640"/>
            <a:ext cx="8271692" cy="426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19"/>
              </a:lnSpc>
            </a:pPr>
            <a:r>
              <a:rPr lang="en-US" sz="7135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TEKNOLOGI INFORMASI UNTUK KEUNGGULAN BERSAING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37264" y="7306648"/>
            <a:ext cx="6531073" cy="80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50"/>
              </a:lnSpc>
              <a:spcBef>
                <a:spcPct val="0"/>
              </a:spcBef>
            </a:pPr>
            <a:r>
              <a:rPr lang="en-US" sz="4679" b="1" spc="224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PERTEMUAN : 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99164" y="8472482"/>
            <a:ext cx="3529532" cy="550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7"/>
              </a:lnSpc>
              <a:spcBef>
                <a:spcPct val="0"/>
              </a:spcBef>
            </a:pPr>
            <a:r>
              <a:rPr lang="en-US" sz="3262" b="1" spc="-8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Dosen Pengampu :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99164" y="9007952"/>
            <a:ext cx="5704382" cy="686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96"/>
              </a:lnSpc>
              <a:spcBef>
                <a:spcPct val="0"/>
              </a:spcBef>
            </a:pPr>
            <a:r>
              <a:rPr lang="en-US" sz="4282" b="1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Titin </a:t>
            </a:r>
            <a:r>
              <a:rPr lang="en-US" sz="4282" b="1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Hargyatni</a:t>
            </a:r>
            <a:r>
              <a:rPr lang="en-US" sz="4282" b="1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, M.M.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316964" y="4299589"/>
            <a:ext cx="3715747" cy="4323778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7908"/>
              <a:ext cx="698500" cy="796984"/>
            </a:xfrm>
            <a:custGeom>
              <a:avLst/>
              <a:gdLst/>
              <a:ahLst/>
              <a:cxnLst/>
              <a:rect l="l" t="t" r="r" b="b"/>
              <a:pathLst>
                <a:path w="698500" h="796984">
                  <a:moveTo>
                    <a:pt x="384846" y="12802"/>
                  </a:moveTo>
                  <a:lnTo>
                    <a:pt x="662904" y="174582"/>
                  </a:lnTo>
                  <a:cubicBezTo>
                    <a:pt x="684942" y="187404"/>
                    <a:pt x="698500" y="210978"/>
                    <a:pt x="698500" y="236475"/>
                  </a:cubicBezTo>
                  <a:lnTo>
                    <a:pt x="698500" y="560509"/>
                  </a:lnTo>
                  <a:cubicBezTo>
                    <a:pt x="698500" y="586006"/>
                    <a:pt x="684942" y="609580"/>
                    <a:pt x="662904" y="622402"/>
                  </a:cubicBezTo>
                  <a:lnTo>
                    <a:pt x="384846" y="784182"/>
                  </a:lnTo>
                  <a:cubicBezTo>
                    <a:pt x="362842" y="796984"/>
                    <a:pt x="335658" y="796984"/>
                    <a:pt x="313654" y="784182"/>
                  </a:cubicBezTo>
                  <a:lnTo>
                    <a:pt x="35596" y="622402"/>
                  </a:lnTo>
                  <a:cubicBezTo>
                    <a:pt x="13558" y="609580"/>
                    <a:pt x="0" y="586006"/>
                    <a:pt x="0" y="560509"/>
                  </a:cubicBezTo>
                  <a:lnTo>
                    <a:pt x="0" y="236475"/>
                  </a:lnTo>
                  <a:cubicBezTo>
                    <a:pt x="0" y="210978"/>
                    <a:pt x="13558" y="187404"/>
                    <a:pt x="35596" y="174582"/>
                  </a:cubicBezTo>
                  <a:lnTo>
                    <a:pt x="313654" y="12802"/>
                  </a:lnTo>
                  <a:cubicBezTo>
                    <a:pt x="335658" y="0"/>
                    <a:pt x="362842" y="0"/>
                    <a:pt x="384846" y="1280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35928" y="679161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7688" y="942864"/>
            <a:ext cx="7599039" cy="2132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98"/>
              </a:lnSpc>
            </a:pPr>
            <a:r>
              <a:rPr lang="en-US" sz="7683" b="1" spc="-19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Manajemen Aliran Sumber Daya Fisik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5508" y="4133587"/>
            <a:ext cx="8683792" cy="6288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8049" lvl="1" algn="l">
              <a:lnSpc>
                <a:spcPts val="3776"/>
              </a:lnSpc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Aktivitas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manajemen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rantai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pasokan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:</a:t>
            </a: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Meramalkan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permintaan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pelanggan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Membuat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jadwal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produksi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Menyiapkan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jaringan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transportasi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Memesan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persediaan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pengganti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dari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para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pemasok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Menerima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persediaan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dari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pemasok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Mengelola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persediaan-bahan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mentah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,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barang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dalam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proses, dan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barang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jadi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Melakukan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produksi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Melakukan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transportasi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sumber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daya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kepada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pelanggan</a:t>
            </a: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Melacak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aliran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sumber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daya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dari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pemasok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, di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dalam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perusahaan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, dan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kepada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90" spc="-45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pelanggan</a:t>
            </a:r>
            <a:r>
              <a:rPr lang="en-US" sz="2390" spc="-45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.</a:t>
            </a:r>
          </a:p>
          <a:p>
            <a:pPr marL="0" lvl="0" indent="0" algn="l">
              <a:lnSpc>
                <a:spcPts val="3776"/>
              </a:lnSpc>
            </a:pPr>
            <a:endParaRPr lang="en-US" sz="2390" spc="-45" dirty="0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254267" y="3667934"/>
            <a:ext cx="6251770" cy="537261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9036" y="0"/>
              <a:ext cx="794728" cy="698500"/>
            </a:xfrm>
            <a:custGeom>
              <a:avLst/>
              <a:gdLst/>
              <a:ahLst/>
              <a:cxnLst/>
              <a:rect l="l" t="t" r="r" b="b"/>
              <a:pathLst>
                <a:path w="794728" h="698500">
                  <a:moveTo>
                    <a:pt x="780099" y="389924"/>
                  </a:moveTo>
                  <a:lnTo>
                    <a:pt x="624229" y="657826"/>
                  </a:lnTo>
                  <a:cubicBezTo>
                    <a:pt x="609577" y="683008"/>
                    <a:pt x="582641" y="698500"/>
                    <a:pt x="553506" y="698500"/>
                  </a:cubicBezTo>
                  <a:lnTo>
                    <a:pt x="241222" y="698500"/>
                  </a:lnTo>
                  <a:cubicBezTo>
                    <a:pt x="212087" y="698500"/>
                    <a:pt x="185151" y="683008"/>
                    <a:pt x="170499" y="657826"/>
                  </a:cubicBezTo>
                  <a:lnTo>
                    <a:pt x="14629" y="389924"/>
                  </a:lnTo>
                  <a:cubicBezTo>
                    <a:pt x="0" y="364781"/>
                    <a:pt x="0" y="333719"/>
                    <a:pt x="14629" y="308576"/>
                  </a:cubicBezTo>
                  <a:lnTo>
                    <a:pt x="170499" y="40674"/>
                  </a:lnTo>
                  <a:cubicBezTo>
                    <a:pt x="185151" y="15492"/>
                    <a:pt x="212087" y="0"/>
                    <a:pt x="241222" y="0"/>
                  </a:cubicBezTo>
                  <a:lnTo>
                    <a:pt x="553506" y="0"/>
                  </a:lnTo>
                  <a:cubicBezTo>
                    <a:pt x="582641" y="0"/>
                    <a:pt x="609577" y="15492"/>
                    <a:pt x="624229" y="40674"/>
                  </a:cubicBezTo>
                  <a:lnTo>
                    <a:pt x="780099" y="308576"/>
                  </a:lnTo>
                  <a:cubicBezTo>
                    <a:pt x="794728" y="333719"/>
                    <a:pt x="794728" y="364781"/>
                    <a:pt x="780099" y="389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55223" y="4045941"/>
            <a:ext cx="5227625" cy="4638833"/>
            <a:chOff x="0" y="0"/>
            <a:chExt cx="4346359" cy="3856825"/>
          </a:xfrm>
        </p:grpSpPr>
        <p:sp>
          <p:nvSpPr>
            <p:cNvPr id="13" name="Freeform 13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4"/>
              <a:stretch>
                <a:fillRect l="-562" t="-16370" r="-54432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0164510" y="2848322"/>
            <a:ext cx="6283686" cy="56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1"/>
              </a:lnSpc>
            </a:pPr>
            <a:r>
              <a:rPr lang="en-US" sz="4056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Supply Chain Management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64510" y="3401766"/>
            <a:ext cx="5076511" cy="44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6"/>
              </a:lnSpc>
            </a:pPr>
            <a:r>
              <a:rPr lang="en-US" sz="2390" b="1" spc="-45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Aktivitas manajemen rantai pasokan 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40103" y="1419307"/>
            <a:ext cx="11862111" cy="97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52"/>
              </a:lnSpc>
            </a:pPr>
            <a:r>
              <a:rPr lang="en-US" sz="6900" b="1" spc="-17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SUPPLY CHAIN MANAGEMENT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5490050" y="4540077"/>
            <a:ext cx="7206392" cy="5412270"/>
          </a:xfrm>
          <a:custGeom>
            <a:avLst/>
            <a:gdLst/>
            <a:ahLst/>
            <a:cxnLst/>
            <a:rect l="l" t="t" r="r" b="b"/>
            <a:pathLst>
              <a:path w="7206392" h="5412270">
                <a:moveTo>
                  <a:pt x="0" y="0"/>
                </a:moveTo>
                <a:lnTo>
                  <a:pt x="7206392" y="0"/>
                </a:lnTo>
                <a:lnTo>
                  <a:pt x="7206392" y="5412269"/>
                </a:lnTo>
                <a:lnTo>
                  <a:pt x="0" y="5412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3740103" y="2655948"/>
            <a:ext cx="8326171" cy="135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514" lvl="1" indent="-269257" algn="l">
              <a:lnSpc>
                <a:spcPts val="2693"/>
              </a:lnSpc>
              <a:buFont typeface="Arial"/>
              <a:buChar char="•"/>
            </a:pPr>
            <a:r>
              <a:rPr lang="en-US" sz="2494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perencanaan sumber daya </a:t>
            </a:r>
            <a:r>
              <a:rPr lang="en-US" sz="2494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perusahaan -ERP (Enterprise Resource Planning) memainkan peranan yang sangat penting dalam operasi perusahaan</a:t>
            </a:r>
          </a:p>
          <a:p>
            <a:pPr marL="0" lvl="0" indent="0" algn="l">
              <a:lnSpc>
                <a:spcPts val="2693"/>
              </a:lnSpc>
            </a:pPr>
            <a:endParaRPr lang="en-US" sz="2494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199339" y="3766014"/>
            <a:ext cx="7866936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memainkan peranan yang sangat penting dalam operasi perusahaan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5521152"/>
            <a:ext cx="4509772" cy="2019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514" lvl="1" indent="-269257" algn="l">
              <a:lnSpc>
                <a:spcPts val="2693"/>
              </a:lnSpc>
              <a:buFont typeface="Arial"/>
              <a:buChar char="•"/>
            </a:pPr>
            <a:r>
              <a:rPr lang="en-US" sz="2494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informasi perusahaan </a:t>
            </a:r>
            <a:r>
              <a:rPr lang="en-US" sz="2494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dapat digunakan untuk melaksanakan aktivitas rantai pasokan</a:t>
            </a:r>
          </a:p>
          <a:p>
            <a:pPr marL="0" lvl="0" indent="0" algn="l">
              <a:lnSpc>
                <a:spcPts val="2693"/>
              </a:lnSpc>
            </a:pPr>
            <a:endParaRPr lang="en-US" sz="2494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2905992" y="5521152"/>
            <a:ext cx="4509772" cy="135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8514" lvl="1" indent="-269257" algn="l">
              <a:lnSpc>
                <a:spcPts val="2693"/>
              </a:lnSpc>
              <a:buFont typeface="Arial"/>
              <a:buChar char="•"/>
            </a:pPr>
            <a:r>
              <a:rPr lang="en-US" sz="2494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Elektronik </a:t>
            </a:r>
            <a:r>
              <a:rPr lang="en-US" sz="2494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dapat membantu melacak aliran sumber daya dalam perusahaan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45266" y="2108916"/>
            <a:ext cx="12693809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Keunggulan kompetitif mengacu pada </a:t>
            </a:r>
            <a:r>
              <a:rPr lang="en-US" sz="250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penggunaan informasi untuk meningkatkan pengaruh dalam pasar</a:t>
            </a:r>
          </a:p>
          <a:p>
            <a:pPr algn="l">
              <a:lnSpc>
                <a:spcPts val="2700"/>
              </a:lnSpc>
            </a:pPr>
            <a:endParaRPr lang="en-US" sz="250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39751" lvl="1" indent="-269876" algn="l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Menggunakan sumber daya konseptual maupun sumber daya fisik</a:t>
            </a:r>
          </a:p>
          <a:p>
            <a:pPr marL="539751" lvl="1" indent="-269876" algn="l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Digunakan untuk mencapai tujuan strategis perusahaan</a:t>
            </a:r>
          </a:p>
          <a:p>
            <a:pPr marL="0" lvl="0" indent="0" algn="l">
              <a:lnSpc>
                <a:spcPts val="2700"/>
              </a:lnSpc>
            </a:pPr>
            <a:endParaRPr lang="en-US" sz="250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34145" y="544171"/>
            <a:ext cx="11016308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b="1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Keunggulan Kompetitif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93260" y="6140368"/>
            <a:ext cx="6398911" cy="343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Rantai</a:t>
            </a:r>
            <a:r>
              <a:rPr lang="en-US" sz="2500" b="1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500" b="1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nilai</a:t>
            </a:r>
            <a:r>
              <a:rPr lang="en-US" sz="2500" b="1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,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serangkaian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kegiatan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organisasi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untuk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b="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menciptakan</a:t>
            </a:r>
            <a:r>
              <a:rPr lang="en-US" sz="2500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b="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nilai</a:t>
            </a:r>
            <a:r>
              <a:rPr lang="en-US" sz="2500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b="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bagi</a:t>
            </a:r>
            <a:r>
              <a:rPr lang="en-US" sz="2500" b="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b="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pelanggan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Semakin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besar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nilai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diciptakan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dan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diberikan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pelanggan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maka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semakin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menguntungkan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dan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mampu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membangun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keunggulan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kompetitif</a:t>
            </a:r>
            <a:endParaRPr lang="en-US" sz="2500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2700"/>
              </a:lnSpc>
            </a:pPr>
            <a:endParaRPr lang="en-US" sz="2500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39751" lvl="1" indent="-269876" algn="l">
              <a:lnSpc>
                <a:spcPts val="2700"/>
              </a:lnSpc>
              <a:buFont typeface="Arial"/>
              <a:buChar char="•"/>
            </a:pP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Terdiri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dari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aktivitas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utama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dan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pendukung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yang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memberikan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500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kontribusi</a:t>
            </a:r>
            <a:r>
              <a:rPr lang="en-US" sz="2500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pada margin</a:t>
            </a:r>
          </a:p>
          <a:p>
            <a:pPr marL="0" lvl="0" indent="0" algn="l">
              <a:lnSpc>
                <a:spcPts val="2700"/>
              </a:lnSpc>
            </a:pPr>
            <a:endParaRPr lang="en-US" sz="2500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212712" y="5903147"/>
            <a:ext cx="775507" cy="775507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A96E4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733200" y="5903147"/>
            <a:ext cx="775507" cy="77550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827690" y="6140368"/>
            <a:ext cx="5693138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2500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Margin adalah</a:t>
            </a:r>
            <a:r>
              <a:rPr lang="en-US" sz="250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nilai dari produk dan jasa perusahaan setelah dikurangi harga pokoknya, seperti yang diterima oleh pelanggan perusahaan</a:t>
            </a:r>
          </a:p>
          <a:p>
            <a:pPr algn="l">
              <a:lnSpc>
                <a:spcPts val="2700"/>
              </a:lnSpc>
            </a:pPr>
            <a:endParaRPr lang="en-US" sz="250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539751" lvl="1" indent="-269876" algn="l">
              <a:lnSpc>
                <a:spcPts val="2700"/>
              </a:lnSpc>
              <a:buFont typeface="Arial"/>
              <a:buChar char="•"/>
            </a:pPr>
            <a:r>
              <a:rPr lang="en-US" sz="250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Meningkatkan margin adalah tujuan dari rantai nilai</a:t>
            </a:r>
          </a:p>
          <a:p>
            <a:pPr marL="0" lvl="0" indent="0" algn="l">
              <a:lnSpc>
                <a:spcPts val="2700"/>
              </a:lnSpc>
            </a:pPr>
            <a:endParaRPr lang="en-US" sz="250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93260" y="5191125"/>
            <a:ext cx="5026643" cy="70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75"/>
              </a:lnSpc>
            </a:pPr>
            <a:r>
              <a:rPr lang="en-US" sz="4977" b="1" spc="-124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Rantai Nilai Porter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066" y="3147222"/>
            <a:ext cx="8367470" cy="4715100"/>
          </a:xfrm>
          <a:custGeom>
            <a:avLst/>
            <a:gdLst/>
            <a:ahLst/>
            <a:cxnLst/>
            <a:rect l="l" t="t" r="r" b="b"/>
            <a:pathLst>
              <a:path w="8367470" h="4715100">
                <a:moveTo>
                  <a:pt x="0" y="0"/>
                </a:moveTo>
                <a:lnTo>
                  <a:pt x="8367470" y="0"/>
                </a:lnTo>
                <a:lnTo>
                  <a:pt x="8367470" y="4715100"/>
                </a:lnTo>
                <a:lnTo>
                  <a:pt x="0" y="47151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26090" y="1420572"/>
            <a:ext cx="5026643" cy="70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75"/>
              </a:lnSpc>
            </a:pPr>
            <a:r>
              <a:rPr lang="en-US" sz="4977" b="1" spc="-124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Rantai Nilai Porter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34082" y="2146174"/>
            <a:ext cx="6464327" cy="6798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7"/>
              </a:lnSpc>
            </a:pP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AKTIVITAS UTAMA,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mengelola aliran sumber daya fisik:</a:t>
            </a:r>
          </a:p>
          <a:p>
            <a:pPr algn="l">
              <a:lnSpc>
                <a:spcPts val="2567"/>
              </a:lnSpc>
            </a:pPr>
            <a:endParaRPr lang="en-US" sz="2377" spc="-5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2567"/>
              </a:lnSpc>
            </a:pP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1. Inbound logistics, 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berkaitan dengan penerimaan, penyimpanan dan distribusi kepelanggan.</a:t>
            </a: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Menciptakan hubungan baik dengan pelanggan</a:t>
            </a:r>
          </a:p>
          <a:p>
            <a:pPr algn="l">
              <a:lnSpc>
                <a:spcPts val="2567"/>
              </a:lnSpc>
            </a:pPr>
            <a:endParaRPr lang="en-US" sz="2377" spc="-5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2567"/>
              </a:lnSpc>
            </a:pP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2. Operations, 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kegiatan mengubah input menjadi output</a:t>
            </a:r>
          </a:p>
          <a:p>
            <a:pPr algn="l">
              <a:lnSpc>
                <a:spcPts val="2567"/>
              </a:lnSpc>
            </a:pPr>
            <a:endParaRPr lang="en-US" sz="2377" spc="-5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2567"/>
              </a:lnSpc>
            </a:pP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3. Outbond logistic, 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berkaitan pelayanan kepada pelanggan meliputi pengumpulan, penyimpanan dan sistem distribusi</a:t>
            </a:r>
          </a:p>
          <a:p>
            <a:pPr algn="l">
              <a:lnSpc>
                <a:spcPts val="2567"/>
              </a:lnSpc>
            </a:pPr>
            <a:endParaRPr lang="en-US" sz="2377" spc="-5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2567"/>
              </a:lnSpc>
            </a:pP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4. Marketing&amp;sales, 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mengkomunikasikan dan menarik pelanggan agar mau membeli produk/jasa kita</a:t>
            </a:r>
          </a:p>
          <a:p>
            <a:pPr algn="l">
              <a:lnSpc>
                <a:spcPts val="2567"/>
              </a:lnSpc>
            </a:pPr>
            <a:endParaRPr lang="en-US" sz="2377" spc="-5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algn="l">
              <a:lnSpc>
                <a:spcPts val="2567"/>
              </a:lnSpc>
            </a:pPr>
            <a:r>
              <a:rPr lang="en-US" sz="2377" b="1" spc="-59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5. Service, </a:t>
            </a:r>
            <a:r>
              <a:rPr lang="en-US" sz="2377" spc="-5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berkaitan dengan mempertahankan nilai produk/layanan</a:t>
            </a:r>
          </a:p>
          <a:p>
            <a:pPr marL="0" lvl="0" indent="0" algn="ctr">
              <a:lnSpc>
                <a:spcPts val="2459"/>
              </a:lnSpc>
            </a:pPr>
            <a:endParaRPr lang="en-US" sz="2377" spc="-5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68901" y="-661442"/>
            <a:ext cx="11627237" cy="11197896"/>
            <a:chOff x="0" y="0"/>
            <a:chExt cx="924493" cy="890355"/>
          </a:xfrm>
        </p:grpSpPr>
        <p:sp>
          <p:nvSpPr>
            <p:cNvPr id="3" name="Freeform 3"/>
            <p:cNvSpPr/>
            <p:nvPr/>
          </p:nvSpPr>
          <p:spPr>
            <a:xfrm>
              <a:off x="5952" y="0"/>
              <a:ext cx="912589" cy="890355"/>
            </a:xfrm>
            <a:custGeom>
              <a:avLst/>
              <a:gdLst/>
              <a:ahLst/>
              <a:cxnLst/>
              <a:rect l="l" t="t" r="r" b="b"/>
              <a:pathLst>
                <a:path w="912589" h="890355">
                  <a:moveTo>
                    <a:pt x="902228" y="480916"/>
                  </a:moveTo>
                  <a:lnTo>
                    <a:pt x="731653" y="854617"/>
                  </a:lnTo>
                  <a:cubicBezTo>
                    <a:pt x="721716" y="876388"/>
                    <a:pt x="699987" y="890355"/>
                    <a:pt x="676056" y="890355"/>
                  </a:cubicBezTo>
                  <a:lnTo>
                    <a:pt x="236533" y="890355"/>
                  </a:lnTo>
                  <a:cubicBezTo>
                    <a:pt x="212602" y="890355"/>
                    <a:pt x="190873" y="876388"/>
                    <a:pt x="180936" y="854617"/>
                  </a:cubicBezTo>
                  <a:lnTo>
                    <a:pt x="10360" y="480916"/>
                  </a:lnTo>
                  <a:cubicBezTo>
                    <a:pt x="0" y="458217"/>
                    <a:pt x="0" y="432139"/>
                    <a:pt x="10360" y="409440"/>
                  </a:cubicBezTo>
                  <a:lnTo>
                    <a:pt x="180936" y="35738"/>
                  </a:lnTo>
                  <a:cubicBezTo>
                    <a:pt x="190873" y="13968"/>
                    <a:pt x="212602" y="0"/>
                    <a:pt x="236533" y="0"/>
                  </a:cubicBezTo>
                  <a:lnTo>
                    <a:pt x="676056" y="0"/>
                  </a:lnTo>
                  <a:cubicBezTo>
                    <a:pt x="699987" y="0"/>
                    <a:pt x="721716" y="13968"/>
                    <a:pt x="731653" y="35738"/>
                  </a:cubicBezTo>
                  <a:lnTo>
                    <a:pt x="902228" y="409440"/>
                  </a:lnTo>
                  <a:cubicBezTo>
                    <a:pt x="912589" y="432139"/>
                    <a:pt x="912589" y="458217"/>
                    <a:pt x="902228" y="48091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95893" cy="928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769592" y="-5272948"/>
            <a:ext cx="7129508" cy="6126921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149985" y="3749969"/>
            <a:ext cx="662505" cy="623583"/>
          </a:xfrm>
          <a:custGeom>
            <a:avLst/>
            <a:gdLst/>
            <a:ahLst/>
            <a:cxnLst/>
            <a:rect l="l" t="t" r="r" b="b"/>
            <a:pathLst>
              <a:path w="662505" h="623583">
                <a:moveTo>
                  <a:pt x="0" y="0"/>
                </a:moveTo>
                <a:lnTo>
                  <a:pt x="662506" y="0"/>
                </a:lnTo>
                <a:lnTo>
                  <a:pt x="662506" y="623583"/>
                </a:lnTo>
                <a:lnTo>
                  <a:pt x="0" y="6235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5888" y="862215"/>
            <a:ext cx="4356431" cy="428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23"/>
              </a:lnSpc>
            </a:pPr>
            <a:r>
              <a:rPr lang="en-US" sz="10299" b="1" spc="-257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Rantai</a:t>
            </a:r>
          </a:p>
          <a:p>
            <a:pPr algn="l">
              <a:lnSpc>
                <a:spcPts val="11123"/>
              </a:lnSpc>
            </a:pPr>
            <a:r>
              <a:rPr lang="en-US" sz="10299" b="1" spc="-257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Nilai</a:t>
            </a:r>
          </a:p>
          <a:p>
            <a:pPr marL="0" lvl="0" indent="0" algn="l">
              <a:lnSpc>
                <a:spcPts val="11123"/>
              </a:lnSpc>
            </a:pPr>
            <a:r>
              <a:rPr lang="en-US" sz="10299" b="1" spc="-257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Porter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32851" y="1241200"/>
            <a:ext cx="7219819" cy="100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Aktivitas nilai pendukung,</a:t>
            </a:r>
            <a:r>
              <a:rPr lang="en-US" sz="3656" spc="-9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mencakup infrastruktur perusahaan meliputi: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32851" y="2678324"/>
            <a:ext cx="7755149" cy="118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5"/>
              </a:lnSpc>
            </a:pPr>
            <a:r>
              <a:rPr lang="en-US" sz="2856" b="1" spc="-7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Procurement,</a:t>
            </a:r>
            <a:r>
              <a:rPr lang="en-US" sz="2856" spc="-7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proses mendapatkan sumber daya untuk beropreasi, missal mendapatkan vendor, negosiasi harga</a:t>
            </a:r>
          </a:p>
        </p:txBody>
      </p:sp>
      <p:sp>
        <p:nvSpPr>
          <p:cNvPr id="12" name="Freeform 12"/>
          <p:cNvSpPr/>
          <p:nvPr/>
        </p:nvSpPr>
        <p:spPr>
          <a:xfrm>
            <a:off x="852578" y="5542232"/>
            <a:ext cx="7548472" cy="6859674"/>
          </a:xfrm>
          <a:custGeom>
            <a:avLst/>
            <a:gdLst/>
            <a:ahLst/>
            <a:cxnLst/>
            <a:rect l="l" t="t" r="r" b="b"/>
            <a:pathLst>
              <a:path w="7548472" h="6859674">
                <a:moveTo>
                  <a:pt x="0" y="0"/>
                </a:moveTo>
                <a:lnTo>
                  <a:pt x="7548472" y="0"/>
                </a:lnTo>
                <a:lnTo>
                  <a:pt x="7548472" y="6859675"/>
                </a:lnTo>
                <a:lnTo>
                  <a:pt x="0" y="6859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117458" y="5928973"/>
            <a:ext cx="6769646" cy="581766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8345" y="0"/>
              <a:ext cx="796110" cy="698500"/>
            </a:xfrm>
            <a:custGeom>
              <a:avLst/>
              <a:gdLst/>
              <a:ahLst/>
              <a:cxnLst/>
              <a:rect l="l" t="t" r="r" b="b"/>
              <a:pathLst>
                <a:path w="796110" h="698500">
                  <a:moveTo>
                    <a:pt x="782600" y="386813"/>
                  </a:moveTo>
                  <a:lnTo>
                    <a:pt x="623110" y="660937"/>
                  </a:lnTo>
                  <a:cubicBezTo>
                    <a:pt x="609579" y="684193"/>
                    <a:pt x="584703" y="698500"/>
                    <a:pt x="557797" y="698500"/>
                  </a:cubicBezTo>
                  <a:lnTo>
                    <a:pt x="238313" y="698500"/>
                  </a:lnTo>
                  <a:cubicBezTo>
                    <a:pt x="211407" y="698500"/>
                    <a:pt x="186531" y="684193"/>
                    <a:pt x="173000" y="660937"/>
                  </a:cubicBezTo>
                  <a:lnTo>
                    <a:pt x="13510" y="386813"/>
                  </a:lnTo>
                  <a:cubicBezTo>
                    <a:pt x="0" y="363593"/>
                    <a:pt x="0" y="334907"/>
                    <a:pt x="13510" y="311687"/>
                  </a:cubicBezTo>
                  <a:lnTo>
                    <a:pt x="173000" y="37563"/>
                  </a:lnTo>
                  <a:cubicBezTo>
                    <a:pt x="186531" y="14307"/>
                    <a:pt x="211407" y="0"/>
                    <a:pt x="238313" y="0"/>
                  </a:cubicBezTo>
                  <a:lnTo>
                    <a:pt x="557797" y="0"/>
                  </a:lnTo>
                  <a:cubicBezTo>
                    <a:pt x="584703" y="0"/>
                    <a:pt x="609579" y="14307"/>
                    <a:pt x="623110" y="37563"/>
                  </a:cubicBezTo>
                  <a:lnTo>
                    <a:pt x="782600" y="311687"/>
                  </a:lnTo>
                  <a:cubicBezTo>
                    <a:pt x="796110" y="334907"/>
                    <a:pt x="796110" y="363593"/>
                    <a:pt x="782600" y="386813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82508" y="6213105"/>
            <a:ext cx="5839545" cy="5181832"/>
            <a:chOff x="0" y="0"/>
            <a:chExt cx="4346359" cy="3856825"/>
          </a:xfrm>
        </p:grpSpPr>
        <p:sp>
          <p:nvSpPr>
            <p:cNvPr id="17" name="Freeform 17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/>
              <a:stretch>
                <a:fillRect l="-27994" r="-5196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-4075405" y="6426507"/>
            <a:ext cx="7129508" cy="6126921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7507" y="0"/>
              <a:ext cx="797787" cy="698500"/>
            </a:xfrm>
            <a:custGeom>
              <a:avLst/>
              <a:gdLst/>
              <a:ahLst/>
              <a:cxnLst/>
              <a:rect l="l" t="t" r="r" b="b"/>
              <a:pathLst>
                <a:path w="797787" h="698500">
                  <a:moveTo>
                    <a:pt x="785634" y="383039"/>
                  </a:moveTo>
                  <a:lnTo>
                    <a:pt x="621752" y="664711"/>
                  </a:lnTo>
                  <a:cubicBezTo>
                    <a:pt x="609581" y="685630"/>
                    <a:pt x="587204" y="698500"/>
                    <a:pt x="563001" y="698500"/>
                  </a:cubicBezTo>
                  <a:lnTo>
                    <a:pt x="234785" y="698500"/>
                  </a:lnTo>
                  <a:cubicBezTo>
                    <a:pt x="210582" y="698500"/>
                    <a:pt x="188205" y="685630"/>
                    <a:pt x="176034" y="664711"/>
                  </a:cubicBezTo>
                  <a:lnTo>
                    <a:pt x="12152" y="383039"/>
                  </a:lnTo>
                  <a:cubicBezTo>
                    <a:pt x="0" y="362152"/>
                    <a:pt x="0" y="336348"/>
                    <a:pt x="12152" y="315461"/>
                  </a:cubicBezTo>
                  <a:lnTo>
                    <a:pt x="176034" y="33789"/>
                  </a:lnTo>
                  <a:cubicBezTo>
                    <a:pt x="188205" y="12870"/>
                    <a:pt x="210582" y="0"/>
                    <a:pt x="234785" y="0"/>
                  </a:cubicBezTo>
                  <a:lnTo>
                    <a:pt x="563001" y="0"/>
                  </a:lnTo>
                  <a:cubicBezTo>
                    <a:pt x="587204" y="0"/>
                    <a:pt x="609581" y="12870"/>
                    <a:pt x="621752" y="33789"/>
                  </a:cubicBezTo>
                  <a:lnTo>
                    <a:pt x="785634" y="315461"/>
                  </a:lnTo>
                  <a:cubicBezTo>
                    <a:pt x="797786" y="336348"/>
                    <a:pt x="797786" y="362152"/>
                    <a:pt x="785634" y="38303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F2F2F2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532851" y="4454559"/>
            <a:ext cx="7755149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856" b="1" spc="-71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Human Resource Management,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seberapa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baik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perusahaan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bisa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merekrut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melatih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memotivasi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memberi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penghargaan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dan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mempertahankan</a:t>
            </a:r>
            <a:r>
              <a:rPr lang="en-US" sz="2856" spc="-71" dirty="0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856" spc="-71" dirty="0" err="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karyawan</a:t>
            </a:r>
            <a:endParaRPr lang="en-US" sz="2856" spc="-7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>
              <a:lnSpc>
                <a:spcPts val="3085"/>
              </a:lnSpc>
            </a:pPr>
            <a:endParaRPr lang="en-US" sz="2856" spc="-71" dirty="0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532851" y="6450717"/>
            <a:ext cx="7755149" cy="1186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85"/>
              </a:lnSpc>
            </a:pPr>
            <a:r>
              <a:rPr lang="en-US" sz="2856" b="1" spc="-7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Technology Development,</a:t>
            </a:r>
            <a:r>
              <a:rPr lang="en-US" sz="2856" spc="-7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 kegiatan mengelola, meproses informasi, meminimalkan biata tehnologi, mengikuti perkembangan tehnologi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532851" y="8071766"/>
            <a:ext cx="7755149" cy="235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5"/>
              </a:lnSpc>
            </a:pPr>
            <a:r>
              <a:rPr lang="en-US" sz="2856" b="1" spc="-7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Infrastructure, </a:t>
            </a:r>
            <a:r>
              <a:rPr lang="en-US" sz="2856" spc="-71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berkaitan sistem pendukung kegiatan operasionalperusahaan, seperti kegiatan akuntansi, hukum, administrasi dan manajemen umum</a:t>
            </a:r>
          </a:p>
          <a:p>
            <a:pPr algn="l">
              <a:lnSpc>
                <a:spcPts val="3085"/>
              </a:lnSpc>
            </a:pPr>
            <a:endParaRPr lang="en-US" sz="2856" spc="-7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>
              <a:lnSpc>
                <a:spcPts val="3085"/>
              </a:lnSpc>
            </a:pPr>
            <a:endParaRPr lang="en-US" sz="2856" spc="-71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90355" y="3681603"/>
            <a:ext cx="10681942" cy="337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9" lvl="1" indent="-334645" algn="l">
              <a:lnSpc>
                <a:spcPts val="3347"/>
              </a:lnSpc>
              <a:buFont typeface="Arial"/>
              <a:buChar char="•"/>
            </a:pPr>
            <a:r>
              <a:rPr lang="en-US" sz="3099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Larana, Inc.  (2023)Interorganizational System (IOS) : </a:t>
            </a:r>
            <a:r>
              <a:rPr lang="en-US" sz="309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Kaitan rantai nilai perusahaan ke rantai nilai organisasi lain</a:t>
            </a:r>
          </a:p>
          <a:p>
            <a:pPr algn="l">
              <a:lnSpc>
                <a:spcPts val="3347"/>
              </a:lnSpc>
            </a:pPr>
            <a:endParaRPr lang="en-US" sz="309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669289" lvl="1" indent="-334645" algn="l">
              <a:lnSpc>
                <a:spcPts val="3347"/>
              </a:lnSpc>
              <a:buFont typeface="Arial"/>
              <a:buChar char="•"/>
            </a:pPr>
            <a:r>
              <a:rPr lang="en-US" sz="3099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Sekutu Bisnis : </a:t>
            </a:r>
            <a:r>
              <a:rPr lang="en-US" sz="309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Perusahaan-perusahaan yang berpartisipasi</a:t>
            </a:r>
          </a:p>
          <a:p>
            <a:pPr algn="l">
              <a:lnSpc>
                <a:spcPts val="3347"/>
              </a:lnSpc>
            </a:pPr>
            <a:endParaRPr lang="en-US" sz="3099">
              <a:solidFill>
                <a:srgbClr val="112D4E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669289" lvl="1" indent="-334645" algn="l">
              <a:lnSpc>
                <a:spcPts val="3347"/>
              </a:lnSpc>
              <a:buFont typeface="Arial"/>
              <a:buChar char="•"/>
            </a:pPr>
            <a:r>
              <a:rPr lang="en-US" sz="3099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Nilai : </a:t>
            </a:r>
            <a:r>
              <a:rPr lang="en-US" sz="3099">
                <a:solidFill>
                  <a:srgbClr val="112D4E"/>
                </a:solidFill>
                <a:latin typeface="Barlow"/>
                <a:ea typeface="Barlow"/>
                <a:cs typeface="Barlow"/>
                <a:sym typeface="Barlow"/>
              </a:rPr>
              <a:t>Kaitan rantai nilai perusahaan dengan anggota saluran distribusinya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847548" y="-1968163"/>
            <a:ext cx="7573225" cy="6508240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198104" y="-1968163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gradFill rotWithShape="1">
              <a:gsLst>
                <a:gs pos="0">
                  <a:srgbClr val="153862">
                    <a:alpha val="100000"/>
                  </a:srgbClr>
                </a:gs>
                <a:gs pos="100000">
                  <a:srgbClr val="255389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557252" y="-1309297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488400" y="-1309297"/>
            <a:ext cx="6172867" cy="5304807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15401426" y="-1548695"/>
            <a:ext cx="3715747" cy="4323778"/>
            <a:chOff x="0" y="0"/>
            <a:chExt cx="6985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-930682" y="-1548695"/>
            <a:ext cx="3715747" cy="4323778"/>
            <a:chOff x="0" y="0"/>
            <a:chExt cx="6985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7564"/>
              <a:ext cx="698500" cy="797671"/>
            </a:xfrm>
            <a:custGeom>
              <a:avLst/>
              <a:gdLst/>
              <a:ahLst/>
              <a:cxnLst/>
              <a:rect l="l" t="t" r="r" b="b"/>
              <a:pathLst>
                <a:path w="698500" h="797671">
                  <a:moveTo>
                    <a:pt x="383298" y="12246"/>
                  </a:moveTo>
                  <a:lnTo>
                    <a:pt x="664452" y="175826"/>
                  </a:lnTo>
                  <a:cubicBezTo>
                    <a:pt x="685532" y="188091"/>
                    <a:pt x="698500" y="210640"/>
                    <a:pt x="698500" y="235028"/>
                  </a:cubicBezTo>
                  <a:lnTo>
                    <a:pt x="698500" y="562644"/>
                  </a:lnTo>
                  <a:cubicBezTo>
                    <a:pt x="698500" y="587032"/>
                    <a:pt x="685532" y="609581"/>
                    <a:pt x="664452" y="621846"/>
                  </a:cubicBezTo>
                  <a:lnTo>
                    <a:pt x="383298" y="785426"/>
                  </a:lnTo>
                  <a:cubicBezTo>
                    <a:pt x="362251" y="797672"/>
                    <a:pt x="336249" y="797672"/>
                    <a:pt x="315202" y="785426"/>
                  </a:cubicBezTo>
                  <a:lnTo>
                    <a:pt x="34048" y="621846"/>
                  </a:lnTo>
                  <a:cubicBezTo>
                    <a:pt x="12968" y="609581"/>
                    <a:pt x="0" y="587032"/>
                    <a:pt x="0" y="562644"/>
                  </a:cubicBezTo>
                  <a:lnTo>
                    <a:pt x="0" y="235028"/>
                  </a:lnTo>
                  <a:cubicBezTo>
                    <a:pt x="0" y="210640"/>
                    <a:pt x="12968" y="188091"/>
                    <a:pt x="34048" y="175826"/>
                  </a:cubicBezTo>
                  <a:lnTo>
                    <a:pt x="315202" y="12246"/>
                  </a:lnTo>
                  <a:cubicBezTo>
                    <a:pt x="336249" y="0"/>
                    <a:pt x="362251" y="0"/>
                    <a:pt x="383298" y="122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790355" y="7651394"/>
            <a:ext cx="11611072" cy="2198774"/>
          </a:xfrm>
          <a:custGeom>
            <a:avLst/>
            <a:gdLst/>
            <a:ahLst/>
            <a:cxnLst/>
            <a:rect l="l" t="t" r="r" b="b"/>
            <a:pathLst>
              <a:path w="11611072" h="2198774">
                <a:moveTo>
                  <a:pt x="0" y="0"/>
                </a:moveTo>
                <a:lnTo>
                  <a:pt x="11611071" y="0"/>
                </a:lnTo>
                <a:lnTo>
                  <a:pt x="11611071" y="2198774"/>
                </a:lnTo>
                <a:lnTo>
                  <a:pt x="0" y="2198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4506080" y="1065424"/>
            <a:ext cx="9174331" cy="1709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45"/>
              </a:lnSpc>
            </a:pPr>
            <a:r>
              <a:rPr lang="en-US" sz="6153" b="1" spc="-153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Memperluas</a:t>
            </a:r>
            <a:r>
              <a:rPr lang="en-US" sz="6153" b="1" spc="-153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Ruang </a:t>
            </a:r>
            <a:r>
              <a:rPr lang="en-US" sz="6153" b="1" spc="-153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Lingkup</a:t>
            </a:r>
            <a:r>
              <a:rPr lang="en-US" sz="6153" b="1" spc="-153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</a:t>
            </a:r>
            <a:r>
              <a:rPr lang="en-US" sz="6153" b="1" spc="-153" dirty="0" err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Rantai</a:t>
            </a:r>
            <a:r>
              <a:rPr lang="en-US" sz="6153" b="1" spc="-153" dirty="0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 Nilai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611783" y="5475385"/>
            <a:ext cx="4063908" cy="3693076"/>
          </a:xfrm>
          <a:custGeom>
            <a:avLst/>
            <a:gdLst/>
            <a:ahLst/>
            <a:cxnLst/>
            <a:rect l="l" t="t" r="r" b="b"/>
            <a:pathLst>
              <a:path w="4063908" h="3693076">
                <a:moveTo>
                  <a:pt x="0" y="0"/>
                </a:moveTo>
                <a:lnTo>
                  <a:pt x="4063908" y="0"/>
                </a:lnTo>
                <a:lnTo>
                  <a:pt x="4063908" y="3693077"/>
                </a:lnTo>
                <a:lnTo>
                  <a:pt x="0" y="3693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204945" y="5499489"/>
            <a:ext cx="2992643" cy="3482348"/>
            <a:chOff x="0" y="0"/>
            <a:chExt cx="6985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10246"/>
              <a:ext cx="698500" cy="792308"/>
            </a:xfrm>
            <a:custGeom>
              <a:avLst/>
              <a:gdLst/>
              <a:ahLst/>
              <a:cxnLst/>
              <a:rect l="l" t="t" r="r" b="b"/>
              <a:pathLst>
                <a:path w="698500" h="792308">
                  <a:moveTo>
                    <a:pt x="395369" y="16587"/>
                  </a:moveTo>
                  <a:lnTo>
                    <a:pt x="652381" y="166121"/>
                  </a:lnTo>
                  <a:cubicBezTo>
                    <a:pt x="680934" y="182734"/>
                    <a:pt x="698500" y="213276"/>
                    <a:pt x="698500" y="246311"/>
                  </a:cubicBezTo>
                  <a:lnTo>
                    <a:pt x="698500" y="545997"/>
                  </a:lnTo>
                  <a:cubicBezTo>
                    <a:pt x="698500" y="579032"/>
                    <a:pt x="680934" y="609574"/>
                    <a:pt x="652381" y="626187"/>
                  </a:cubicBezTo>
                  <a:lnTo>
                    <a:pt x="395369" y="775721"/>
                  </a:lnTo>
                  <a:cubicBezTo>
                    <a:pt x="366860" y="792308"/>
                    <a:pt x="331640" y="792308"/>
                    <a:pt x="303131" y="775721"/>
                  </a:cubicBezTo>
                  <a:lnTo>
                    <a:pt x="46119" y="626187"/>
                  </a:lnTo>
                  <a:cubicBezTo>
                    <a:pt x="17566" y="609574"/>
                    <a:pt x="0" y="579032"/>
                    <a:pt x="0" y="545997"/>
                  </a:cubicBezTo>
                  <a:lnTo>
                    <a:pt x="0" y="246311"/>
                  </a:lnTo>
                  <a:cubicBezTo>
                    <a:pt x="0" y="213276"/>
                    <a:pt x="17566" y="182734"/>
                    <a:pt x="46119" y="166121"/>
                  </a:cubicBezTo>
                  <a:lnTo>
                    <a:pt x="303131" y="16587"/>
                  </a:lnTo>
                  <a:cubicBezTo>
                    <a:pt x="331640" y="0"/>
                    <a:pt x="366860" y="0"/>
                    <a:pt x="395369" y="16587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5" name="Freeform 5"/>
          <p:cNvSpPr/>
          <p:nvPr/>
        </p:nvSpPr>
        <p:spPr>
          <a:xfrm rot="-5400000">
            <a:off x="2295044" y="6401851"/>
            <a:ext cx="4104427" cy="3729898"/>
          </a:xfrm>
          <a:custGeom>
            <a:avLst/>
            <a:gdLst/>
            <a:ahLst/>
            <a:cxnLst/>
            <a:rect l="l" t="t" r="r" b="b"/>
            <a:pathLst>
              <a:path w="4104427" h="3729898">
                <a:moveTo>
                  <a:pt x="0" y="0"/>
                </a:moveTo>
                <a:lnTo>
                  <a:pt x="4104428" y="0"/>
                </a:lnTo>
                <a:lnTo>
                  <a:pt x="4104428" y="3729899"/>
                </a:lnTo>
                <a:lnTo>
                  <a:pt x="0" y="3729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482309" y="6214587"/>
            <a:ext cx="3236445" cy="3766045"/>
            <a:chOff x="0" y="0"/>
            <a:chExt cx="6985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9474"/>
              <a:ext cx="698500" cy="793852"/>
            </a:xfrm>
            <a:custGeom>
              <a:avLst/>
              <a:gdLst/>
              <a:ahLst/>
              <a:cxnLst/>
              <a:rect l="l" t="t" r="r" b="b"/>
              <a:pathLst>
                <a:path w="698500" h="793852">
                  <a:moveTo>
                    <a:pt x="391895" y="15337"/>
                  </a:moveTo>
                  <a:lnTo>
                    <a:pt x="655855" y="168915"/>
                  </a:lnTo>
                  <a:cubicBezTo>
                    <a:pt x="682258" y="184276"/>
                    <a:pt x="698500" y="212517"/>
                    <a:pt x="698500" y="243063"/>
                  </a:cubicBezTo>
                  <a:lnTo>
                    <a:pt x="698500" y="550789"/>
                  </a:lnTo>
                  <a:cubicBezTo>
                    <a:pt x="698500" y="581335"/>
                    <a:pt x="682258" y="609576"/>
                    <a:pt x="655855" y="624937"/>
                  </a:cubicBezTo>
                  <a:lnTo>
                    <a:pt x="391895" y="778515"/>
                  </a:lnTo>
                  <a:cubicBezTo>
                    <a:pt x="365533" y="793852"/>
                    <a:pt x="332967" y="793852"/>
                    <a:pt x="306605" y="778515"/>
                  </a:cubicBezTo>
                  <a:lnTo>
                    <a:pt x="42645" y="624937"/>
                  </a:lnTo>
                  <a:cubicBezTo>
                    <a:pt x="16242" y="609576"/>
                    <a:pt x="0" y="581335"/>
                    <a:pt x="0" y="550789"/>
                  </a:cubicBezTo>
                  <a:lnTo>
                    <a:pt x="0" y="243063"/>
                  </a:lnTo>
                  <a:cubicBezTo>
                    <a:pt x="0" y="212517"/>
                    <a:pt x="16242" y="184276"/>
                    <a:pt x="42645" y="168915"/>
                  </a:cubicBezTo>
                  <a:lnTo>
                    <a:pt x="306605" y="15337"/>
                  </a:lnTo>
                  <a:cubicBezTo>
                    <a:pt x="332967" y="0"/>
                    <a:pt x="365533" y="0"/>
                    <a:pt x="391895" y="1533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8" name="Freeform 8"/>
          <p:cNvSpPr/>
          <p:nvPr/>
        </p:nvSpPr>
        <p:spPr>
          <a:xfrm rot="-5400000">
            <a:off x="-1424760" y="7124852"/>
            <a:ext cx="5099103" cy="4633810"/>
          </a:xfrm>
          <a:custGeom>
            <a:avLst/>
            <a:gdLst/>
            <a:ahLst/>
            <a:cxnLst/>
            <a:rect l="l" t="t" r="r" b="b"/>
            <a:pathLst>
              <a:path w="5099103" h="4633810">
                <a:moveTo>
                  <a:pt x="0" y="0"/>
                </a:moveTo>
                <a:lnTo>
                  <a:pt x="5099103" y="0"/>
                </a:lnTo>
                <a:lnTo>
                  <a:pt x="5099103" y="4633810"/>
                </a:lnTo>
                <a:lnTo>
                  <a:pt x="0" y="4633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752686" y="6821431"/>
            <a:ext cx="3754955" cy="4369403"/>
            <a:chOff x="0" y="0"/>
            <a:chExt cx="6985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8166"/>
              <a:ext cx="698500" cy="796469"/>
            </a:xfrm>
            <a:custGeom>
              <a:avLst/>
              <a:gdLst/>
              <a:ahLst/>
              <a:cxnLst/>
              <a:rect l="l" t="t" r="r" b="b"/>
              <a:pathLst>
                <a:path w="698500" h="796469">
                  <a:moveTo>
                    <a:pt x="386006" y="13219"/>
                  </a:moveTo>
                  <a:lnTo>
                    <a:pt x="661744" y="173649"/>
                  </a:lnTo>
                  <a:cubicBezTo>
                    <a:pt x="684500" y="186889"/>
                    <a:pt x="698500" y="211231"/>
                    <a:pt x="698500" y="237558"/>
                  </a:cubicBezTo>
                  <a:lnTo>
                    <a:pt x="698500" y="558910"/>
                  </a:lnTo>
                  <a:cubicBezTo>
                    <a:pt x="698500" y="585237"/>
                    <a:pt x="684500" y="609579"/>
                    <a:pt x="661744" y="622819"/>
                  </a:cubicBezTo>
                  <a:lnTo>
                    <a:pt x="386006" y="783249"/>
                  </a:lnTo>
                  <a:cubicBezTo>
                    <a:pt x="363285" y="796468"/>
                    <a:pt x="335215" y="796468"/>
                    <a:pt x="312494" y="783249"/>
                  </a:cubicBezTo>
                  <a:lnTo>
                    <a:pt x="36756" y="622819"/>
                  </a:lnTo>
                  <a:cubicBezTo>
                    <a:pt x="14000" y="609579"/>
                    <a:pt x="0" y="585237"/>
                    <a:pt x="0" y="558910"/>
                  </a:cubicBezTo>
                  <a:lnTo>
                    <a:pt x="0" y="237558"/>
                  </a:lnTo>
                  <a:cubicBezTo>
                    <a:pt x="0" y="211231"/>
                    <a:pt x="14000" y="186889"/>
                    <a:pt x="36756" y="173649"/>
                  </a:cubicBezTo>
                  <a:lnTo>
                    <a:pt x="312494" y="13219"/>
                  </a:lnTo>
                  <a:cubicBezTo>
                    <a:pt x="335215" y="0"/>
                    <a:pt x="363285" y="0"/>
                    <a:pt x="386006" y="13219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12700" cap="rnd">
              <a:solidFill>
                <a:srgbClr val="000000"/>
              </a:solidFill>
              <a:prstDash val="solid"/>
              <a:round/>
            </a:ln>
          </p:spPr>
        </p:sp>
      </p:grpSp>
      <p:sp>
        <p:nvSpPr>
          <p:cNvPr id="11" name="Freeform 11"/>
          <p:cNvSpPr/>
          <p:nvPr/>
        </p:nvSpPr>
        <p:spPr>
          <a:xfrm>
            <a:off x="131017" y="8105798"/>
            <a:ext cx="2370342" cy="1665165"/>
          </a:xfrm>
          <a:custGeom>
            <a:avLst/>
            <a:gdLst/>
            <a:ahLst/>
            <a:cxnLst/>
            <a:rect l="l" t="t" r="r" b="b"/>
            <a:pathLst>
              <a:path w="2370342" h="1665165">
                <a:moveTo>
                  <a:pt x="0" y="0"/>
                </a:moveTo>
                <a:lnTo>
                  <a:pt x="2370342" y="0"/>
                </a:lnTo>
                <a:lnTo>
                  <a:pt x="2370342" y="1665165"/>
                </a:lnTo>
                <a:lnTo>
                  <a:pt x="0" y="16651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63071" y="7281533"/>
            <a:ext cx="1675054" cy="1685589"/>
          </a:xfrm>
          <a:custGeom>
            <a:avLst/>
            <a:gdLst/>
            <a:ahLst/>
            <a:cxnLst/>
            <a:rect l="l" t="t" r="r" b="b"/>
            <a:pathLst>
              <a:path w="1675054" h="1685589">
                <a:moveTo>
                  <a:pt x="0" y="0"/>
                </a:moveTo>
                <a:lnTo>
                  <a:pt x="1675053" y="0"/>
                </a:lnTo>
                <a:lnTo>
                  <a:pt x="1675053" y="1685588"/>
                </a:lnTo>
                <a:lnTo>
                  <a:pt x="0" y="16855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906089" y="6386037"/>
            <a:ext cx="1701411" cy="1701411"/>
          </a:xfrm>
          <a:custGeom>
            <a:avLst/>
            <a:gdLst/>
            <a:ahLst/>
            <a:cxnLst/>
            <a:rect l="l" t="t" r="r" b="b"/>
            <a:pathLst>
              <a:path w="1701411" h="1701411">
                <a:moveTo>
                  <a:pt x="0" y="0"/>
                </a:moveTo>
                <a:lnTo>
                  <a:pt x="1701411" y="0"/>
                </a:lnTo>
                <a:lnTo>
                  <a:pt x="1701411" y="1701410"/>
                </a:lnTo>
                <a:lnTo>
                  <a:pt x="0" y="1701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597186" y="1670798"/>
            <a:ext cx="626542" cy="62654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97186" y="3913591"/>
            <a:ext cx="626542" cy="62654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56673" y="1514467"/>
            <a:ext cx="7056567" cy="352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b="1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Definisi Keunggulan Kompetitif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597186" y="6528941"/>
            <a:ext cx="626542" cy="62654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609286" y="2409126"/>
            <a:ext cx="6650014" cy="797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rencana yg digunakan utk mencapai keunggulan. Ex: basis data berbasis web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609286" y="4635895"/>
            <a:ext cx="6650014" cy="120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83"/>
              </a:lnSpc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metode untuk mengimplementasikan strategi dgn cara yg lebih baik dari para pesaingnya. Ex: pelanggan akses langsung ke informasi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09286" y="7235221"/>
            <a:ext cx="6650014" cy="1616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20" lvl="1" indent="-253210" algn="l">
              <a:lnSpc>
                <a:spcPts val="3283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keunggulan yg berhubungan dgn transaksi dan proses sehari-hari. Ex: situs web mengingat selera pelanggan</a:t>
            </a:r>
          </a:p>
          <a:p>
            <a:pPr marL="0" lvl="0" indent="0" algn="l">
              <a:lnSpc>
                <a:spcPts val="3283"/>
              </a:lnSpc>
            </a:pPr>
            <a:endParaRPr lang="en-US" sz="2345" spc="-44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609286" y="1708898"/>
            <a:ext cx="4717768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Keunggulan Strategis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609286" y="3953133"/>
            <a:ext cx="5018724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Keunggulan Taktis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609286" y="6569926"/>
            <a:ext cx="5018724" cy="51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 spc="-9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Keunggulan Operasional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77467" y="-4182086"/>
            <a:ext cx="7676727" cy="6372158"/>
            <a:chOff x="0" y="0"/>
            <a:chExt cx="841504" cy="698500"/>
          </a:xfrm>
        </p:grpSpPr>
        <p:sp>
          <p:nvSpPr>
            <p:cNvPr id="3" name="Freeform 3"/>
            <p:cNvSpPr/>
            <p:nvPr/>
          </p:nvSpPr>
          <p:spPr>
            <a:xfrm>
              <a:off x="8715" y="0"/>
              <a:ext cx="824075" cy="698500"/>
            </a:xfrm>
            <a:custGeom>
              <a:avLst/>
              <a:gdLst/>
              <a:ahLst/>
              <a:cxnLst/>
              <a:rect l="l" t="t" r="r" b="b"/>
              <a:pathLst>
                <a:path w="824075" h="698500">
                  <a:moveTo>
                    <a:pt x="809966" y="388476"/>
                  </a:moveTo>
                  <a:lnTo>
                    <a:pt x="652411" y="659274"/>
                  </a:lnTo>
                  <a:cubicBezTo>
                    <a:pt x="638281" y="683560"/>
                    <a:pt x="612304" y="698500"/>
                    <a:pt x="584206" y="698500"/>
                  </a:cubicBezTo>
                  <a:lnTo>
                    <a:pt x="239867" y="698500"/>
                  </a:lnTo>
                  <a:cubicBezTo>
                    <a:pt x="211770" y="698500"/>
                    <a:pt x="185792" y="683560"/>
                    <a:pt x="171663" y="659274"/>
                  </a:cubicBezTo>
                  <a:lnTo>
                    <a:pt x="14107" y="388476"/>
                  </a:lnTo>
                  <a:cubicBezTo>
                    <a:pt x="0" y="364228"/>
                    <a:pt x="0" y="334272"/>
                    <a:pt x="14107" y="310024"/>
                  </a:cubicBezTo>
                  <a:lnTo>
                    <a:pt x="171663" y="39226"/>
                  </a:lnTo>
                  <a:cubicBezTo>
                    <a:pt x="185792" y="14940"/>
                    <a:pt x="211770" y="0"/>
                    <a:pt x="239867" y="0"/>
                  </a:cubicBezTo>
                  <a:lnTo>
                    <a:pt x="584206" y="0"/>
                  </a:lnTo>
                  <a:cubicBezTo>
                    <a:pt x="612304" y="0"/>
                    <a:pt x="638281" y="14940"/>
                    <a:pt x="652411" y="39226"/>
                  </a:cubicBezTo>
                  <a:lnTo>
                    <a:pt x="809966" y="310024"/>
                  </a:lnTo>
                  <a:cubicBezTo>
                    <a:pt x="824074" y="334272"/>
                    <a:pt x="824074" y="364228"/>
                    <a:pt x="809966" y="388476"/>
                  </a:cubicBezTo>
                  <a:close/>
                </a:path>
              </a:pathLst>
            </a:custGeom>
            <a:gradFill rotWithShape="1">
              <a:gsLst>
                <a:gs pos="0">
                  <a:srgbClr val="255389">
                    <a:alpha val="100000"/>
                  </a:srgbClr>
                </a:gs>
                <a:gs pos="100000">
                  <a:srgbClr val="112D4E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38100"/>
              <a:ext cx="612904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38876" y="-3575866"/>
            <a:ext cx="6353909" cy="5145894"/>
            <a:chOff x="0" y="0"/>
            <a:chExt cx="862475" cy="698500"/>
          </a:xfrm>
        </p:grpSpPr>
        <p:sp>
          <p:nvSpPr>
            <p:cNvPr id="6" name="Freeform 6"/>
            <p:cNvSpPr/>
            <p:nvPr/>
          </p:nvSpPr>
          <p:spPr>
            <a:xfrm>
              <a:off x="10529" y="0"/>
              <a:ext cx="841418" cy="698500"/>
            </a:xfrm>
            <a:custGeom>
              <a:avLst/>
              <a:gdLst/>
              <a:ahLst/>
              <a:cxnLst/>
              <a:rect l="l" t="t" r="r" b="b"/>
              <a:pathLst>
                <a:path w="841418" h="698500">
                  <a:moveTo>
                    <a:pt x="824372" y="396642"/>
                  </a:moveTo>
                  <a:lnTo>
                    <a:pt x="676320" y="651108"/>
                  </a:lnTo>
                  <a:cubicBezTo>
                    <a:pt x="659248" y="680449"/>
                    <a:pt x="627862" y="698500"/>
                    <a:pt x="593916" y="698500"/>
                  </a:cubicBezTo>
                  <a:lnTo>
                    <a:pt x="247501" y="698500"/>
                  </a:lnTo>
                  <a:cubicBezTo>
                    <a:pt x="213555" y="698500"/>
                    <a:pt x="182169" y="680449"/>
                    <a:pt x="165097" y="651108"/>
                  </a:cubicBezTo>
                  <a:lnTo>
                    <a:pt x="17045" y="396642"/>
                  </a:lnTo>
                  <a:cubicBezTo>
                    <a:pt x="0" y="367346"/>
                    <a:pt x="0" y="331154"/>
                    <a:pt x="17045" y="301858"/>
                  </a:cubicBezTo>
                  <a:lnTo>
                    <a:pt x="165097" y="47392"/>
                  </a:lnTo>
                  <a:cubicBezTo>
                    <a:pt x="182169" y="18051"/>
                    <a:pt x="213555" y="0"/>
                    <a:pt x="247501" y="0"/>
                  </a:cubicBezTo>
                  <a:lnTo>
                    <a:pt x="593916" y="0"/>
                  </a:lnTo>
                  <a:cubicBezTo>
                    <a:pt x="627862" y="0"/>
                    <a:pt x="659248" y="18051"/>
                    <a:pt x="676320" y="47392"/>
                  </a:cubicBezTo>
                  <a:lnTo>
                    <a:pt x="824372" y="301858"/>
                  </a:lnTo>
                  <a:cubicBezTo>
                    <a:pt x="841417" y="331154"/>
                    <a:pt x="841417" y="367346"/>
                    <a:pt x="824372" y="39664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14300" y="-38100"/>
              <a:ext cx="633875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7930" y="3582201"/>
            <a:ext cx="8889450" cy="130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51"/>
              </a:lnSpc>
            </a:pPr>
            <a:r>
              <a:rPr lang="en-US" sz="9388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TERIMAKASIH</a:t>
            </a:r>
          </a:p>
        </p:txBody>
      </p:sp>
      <p:grpSp>
        <p:nvGrpSpPr>
          <p:cNvPr id="11" name="Group 11"/>
          <p:cNvGrpSpPr/>
          <p:nvPr/>
        </p:nvGrpSpPr>
        <p:grpSpPr>
          <a:xfrm rot="-10800000">
            <a:off x="16776854" y="308492"/>
            <a:ext cx="1084133" cy="1261537"/>
            <a:chOff x="0" y="0"/>
            <a:chExt cx="1445511" cy="168204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45511" cy="1682049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12963"/>
                <a:ext cx="698500" cy="786874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786874">
                    <a:moveTo>
                      <a:pt x="407599" y="20985"/>
                    </a:moveTo>
                    <a:lnTo>
                      <a:pt x="640151" y="156289"/>
                    </a:lnTo>
                    <a:cubicBezTo>
                      <a:pt x="676276" y="177307"/>
                      <a:pt x="698500" y="215949"/>
                      <a:pt x="698500" y="257743"/>
                    </a:cubicBezTo>
                    <a:lnTo>
                      <a:pt x="698500" y="529131"/>
                    </a:lnTo>
                    <a:cubicBezTo>
                      <a:pt x="698500" y="570925"/>
                      <a:pt x="676276" y="609567"/>
                      <a:pt x="640151" y="630585"/>
                    </a:cubicBezTo>
                    <a:lnTo>
                      <a:pt x="407599" y="765889"/>
                    </a:lnTo>
                    <a:cubicBezTo>
                      <a:pt x="371530" y="786874"/>
                      <a:pt x="326970" y="786874"/>
                      <a:pt x="290901" y="765889"/>
                    </a:cubicBezTo>
                    <a:lnTo>
                      <a:pt x="58349" y="630585"/>
                    </a:lnTo>
                    <a:cubicBezTo>
                      <a:pt x="22224" y="609567"/>
                      <a:pt x="0" y="570925"/>
                      <a:pt x="0" y="529131"/>
                    </a:cubicBezTo>
                    <a:lnTo>
                      <a:pt x="0" y="257743"/>
                    </a:lnTo>
                    <a:cubicBezTo>
                      <a:pt x="0" y="215949"/>
                      <a:pt x="22224" y="177307"/>
                      <a:pt x="58349" y="156289"/>
                    </a:cubicBezTo>
                    <a:lnTo>
                      <a:pt x="290901" y="20985"/>
                    </a:lnTo>
                    <a:cubicBezTo>
                      <a:pt x="326970" y="0"/>
                      <a:pt x="371530" y="0"/>
                      <a:pt x="407599" y="20985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gradFill>
                  <a:gsLst>
                    <a:gs pos="0">
                      <a:srgbClr val="FFB613">
                        <a:alpha val="100000"/>
                      </a:srgbClr>
                    </a:gs>
                    <a:gs pos="100000">
                      <a:srgbClr val="FFE42F">
                        <a:alpha val="100000"/>
                      </a:srgbClr>
                    </a:gs>
                  </a:gsLst>
                  <a:lin ang="5400000"/>
                </a:gradFill>
                <a:prstDash val="solid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37774" y="276682"/>
              <a:ext cx="969963" cy="1128685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3512"/>
                <a:ext cx="698500" cy="805775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05775">
                    <a:moveTo>
                      <a:pt x="365060" y="5687"/>
                    </a:moveTo>
                    <a:lnTo>
                      <a:pt x="682690" y="190489"/>
                    </a:lnTo>
                    <a:cubicBezTo>
                      <a:pt x="692478" y="196184"/>
                      <a:pt x="698500" y="206655"/>
                      <a:pt x="698500" y="217979"/>
                    </a:cubicBezTo>
                    <a:lnTo>
                      <a:pt x="698500" y="587797"/>
                    </a:lnTo>
                    <a:cubicBezTo>
                      <a:pt x="698500" y="599121"/>
                      <a:pt x="692478" y="609592"/>
                      <a:pt x="682690" y="615287"/>
                    </a:cubicBezTo>
                    <a:lnTo>
                      <a:pt x="365060" y="800089"/>
                    </a:lnTo>
                    <a:cubicBezTo>
                      <a:pt x="355287" y="805776"/>
                      <a:pt x="343213" y="805776"/>
                      <a:pt x="333440" y="800089"/>
                    </a:cubicBezTo>
                    <a:lnTo>
                      <a:pt x="15810" y="615287"/>
                    </a:lnTo>
                    <a:cubicBezTo>
                      <a:pt x="6022" y="609592"/>
                      <a:pt x="0" y="599121"/>
                      <a:pt x="0" y="587797"/>
                    </a:cubicBezTo>
                    <a:lnTo>
                      <a:pt x="0" y="217979"/>
                    </a:lnTo>
                    <a:cubicBezTo>
                      <a:pt x="0" y="206655"/>
                      <a:pt x="6022" y="196184"/>
                      <a:pt x="15810" y="190489"/>
                    </a:cubicBezTo>
                    <a:lnTo>
                      <a:pt x="333440" y="5687"/>
                    </a:lnTo>
                    <a:cubicBezTo>
                      <a:pt x="343213" y="0"/>
                      <a:pt x="355287" y="0"/>
                      <a:pt x="365060" y="568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101600"/>
                <a:ext cx="698500" cy="571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8" name="Freeform 18"/>
          <p:cNvSpPr/>
          <p:nvPr/>
        </p:nvSpPr>
        <p:spPr>
          <a:xfrm flipH="1">
            <a:off x="12873728" y="2872624"/>
            <a:ext cx="13246520" cy="7798888"/>
          </a:xfrm>
          <a:custGeom>
            <a:avLst/>
            <a:gdLst/>
            <a:ahLst/>
            <a:cxnLst/>
            <a:rect l="l" t="t" r="r" b="b"/>
            <a:pathLst>
              <a:path w="13246520" h="7798888">
                <a:moveTo>
                  <a:pt x="13246520" y="0"/>
                </a:moveTo>
                <a:lnTo>
                  <a:pt x="0" y="0"/>
                </a:lnTo>
                <a:lnTo>
                  <a:pt x="0" y="7798888"/>
                </a:lnTo>
                <a:lnTo>
                  <a:pt x="13246520" y="7798888"/>
                </a:lnTo>
                <a:lnTo>
                  <a:pt x="1324652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398333" y="3832623"/>
            <a:ext cx="7102478" cy="6454377"/>
          </a:xfrm>
          <a:custGeom>
            <a:avLst/>
            <a:gdLst/>
            <a:ahLst/>
            <a:cxnLst/>
            <a:rect l="l" t="t" r="r" b="b"/>
            <a:pathLst>
              <a:path w="7102478" h="6454377">
                <a:moveTo>
                  <a:pt x="0" y="0"/>
                </a:moveTo>
                <a:lnTo>
                  <a:pt x="7102478" y="0"/>
                </a:lnTo>
                <a:lnTo>
                  <a:pt x="7102478" y="6454377"/>
                </a:lnTo>
                <a:lnTo>
                  <a:pt x="0" y="6454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9477932" y="3421219"/>
            <a:ext cx="7506561" cy="6450951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10100" y="0"/>
              <a:ext cx="792599" cy="698500"/>
            </a:xfrm>
            <a:custGeom>
              <a:avLst/>
              <a:gdLst/>
              <a:ahLst/>
              <a:cxnLst/>
              <a:rect l="l" t="t" r="r" b="b"/>
              <a:pathLst>
                <a:path w="792599" h="698500">
                  <a:moveTo>
                    <a:pt x="776248" y="394714"/>
                  </a:moveTo>
                  <a:lnTo>
                    <a:pt x="625952" y="653036"/>
                  </a:lnTo>
                  <a:cubicBezTo>
                    <a:pt x="609575" y="681184"/>
                    <a:pt x="579466" y="698500"/>
                    <a:pt x="546901" y="698500"/>
                  </a:cubicBezTo>
                  <a:lnTo>
                    <a:pt x="245699" y="698500"/>
                  </a:lnTo>
                  <a:cubicBezTo>
                    <a:pt x="213134" y="698500"/>
                    <a:pt x="183025" y="681184"/>
                    <a:pt x="166648" y="653036"/>
                  </a:cubicBezTo>
                  <a:lnTo>
                    <a:pt x="16352" y="394714"/>
                  </a:lnTo>
                  <a:cubicBezTo>
                    <a:pt x="0" y="366610"/>
                    <a:pt x="0" y="331890"/>
                    <a:pt x="16352" y="303786"/>
                  </a:cubicBezTo>
                  <a:lnTo>
                    <a:pt x="166648" y="45464"/>
                  </a:lnTo>
                  <a:cubicBezTo>
                    <a:pt x="183025" y="17316"/>
                    <a:pt x="213134" y="0"/>
                    <a:pt x="245699" y="0"/>
                  </a:cubicBezTo>
                  <a:lnTo>
                    <a:pt x="546901" y="0"/>
                  </a:lnTo>
                  <a:cubicBezTo>
                    <a:pt x="579466" y="0"/>
                    <a:pt x="609575" y="17316"/>
                    <a:pt x="625952" y="45464"/>
                  </a:cubicBezTo>
                  <a:lnTo>
                    <a:pt x="776248" y="303786"/>
                  </a:lnTo>
                  <a:cubicBezTo>
                    <a:pt x="792600" y="331890"/>
                    <a:pt x="792600" y="366610"/>
                    <a:pt x="776248" y="394714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59960" y="3832623"/>
            <a:ext cx="6342505" cy="5628143"/>
            <a:chOff x="0" y="0"/>
            <a:chExt cx="4346359" cy="3856825"/>
          </a:xfrm>
        </p:grpSpPr>
        <p:sp>
          <p:nvSpPr>
            <p:cNvPr id="24" name="Freeform 24"/>
            <p:cNvSpPr/>
            <p:nvPr/>
          </p:nvSpPr>
          <p:spPr>
            <a:xfrm rot="10800000" flipV="1">
              <a:off x="-32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3086608" y="0"/>
                  </a:moveTo>
                  <a:cubicBezTo>
                    <a:pt x="3210306" y="0"/>
                    <a:pt x="3324479" y="65913"/>
                    <a:pt x="3386328" y="173101"/>
                  </a:cubicBezTo>
                  <a:lnTo>
                    <a:pt x="4299966" y="1755394"/>
                  </a:lnTo>
                  <a:cubicBezTo>
                    <a:pt x="4361815" y="1862455"/>
                    <a:pt x="4361815" y="1994408"/>
                    <a:pt x="4299966" y="2101469"/>
                  </a:cubicBezTo>
                  <a:lnTo>
                    <a:pt x="3386455" y="3683762"/>
                  </a:lnTo>
                  <a:cubicBezTo>
                    <a:pt x="3325114" y="3789934"/>
                    <a:pt x="3212338" y="3855720"/>
                    <a:pt x="3089910" y="3856863"/>
                  </a:cubicBezTo>
                  <a:lnTo>
                    <a:pt x="1256411" y="3856863"/>
                  </a:lnTo>
                  <a:cubicBezTo>
                    <a:pt x="1133983" y="3855720"/>
                    <a:pt x="1021207" y="3789934"/>
                    <a:pt x="959866" y="3683762"/>
                  </a:cubicBezTo>
                  <a:lnTo>
                    <a:pt x="46355" y="2101469"/>
                  </a:lnTo>
                  <a:cubicBezTo>
                    <a:pt x="15875" y="2048764"/>
                    <a:pt x="508" y="1990090"/>
                    <a:pt x="0" y="1931162"/>
                  </a:cubicBezTo>
                  <a:lnTo>
                    <a:pt x="0" y="1925574"/>
                  </a:lnTo>
                  <a:cubicBezTo>
                    <a:pt x="508" y="1866773"/>
                    <a:pt x="15875" y="1807972"/>
                    <a:pt x="46355" y="1755267"/>
                  </a:cubicBezTo>
                  <a:lnTo>
                    <a:pt x="959866" y="173101"/>
                  </a:lnTo>
                  <a:cubicBezTo>
                    <a:pt x="1021715" y="65913"/>
                    <a:pt x="1135888" y="0"/>
                    <a:pt x="1259586" y="0"/>
                  </a:cubicBezTo>
                  <a:close/>
                </a:path>
              </a:pathLst>
            </a:custGeom>
            <a:blipFill>
              <a:blip r:embed="rId4"/>
              <a:stretch>
                <a:fillRect l="-16470" r="-39053" b="-16987"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11520751" y="18673"/>
            <a:ext cx="5545092" cy="5039102"/>
          </a:xfrm>
          <a:custGeom>
            <a:avLst/>
            <a:gdLst/>
            <a:ahLst/>
            <a:cxnLst/>
            <a:rect l="l" t="t" r="r" b="b"/>
            <a:pathLst>
              <a:path w="5545092" h="5039102">
                <a:moveTo>
                  <a:pt x="0" y="0"/>
                </a:moveTo>
                <a:lnTo>
                  <a:pt x="5545092" y="0"/>
                </a:lnTo>
                <a:lnTo>
                  <a:pt x="5545092" y="5039102"/>
                </a:lnTo>
                <a:lnTo>
                  <a:pt x="0" y="5039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2051651" y="560219"/>
            <a:ext cx="5142392" cy="4419243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10407" y="0"/>
              <a:ext cx="791985" cy="698500"/>
            </a:xfrm>
            <a:custGeom>
              <a:avLst/>
              <a:gdLst/>
              <a:ahLst/>
              <a:cxnLst/>
              <a:rect l="l" t="t" r="r" b="b"/>
              <a:pathLst>
                <a:path w="791985" h="698500">
                  <a:moveTo>
                    <a:pt x="775137" y="396096"/>
                  </a:moveTo>
                  <a:lnTo>
                    <a:pt x="626449" y="651654"/>
                  </a:lnTo>
                  <a:cubicBezTo>
                    <a:pt x="609574" y="680657"/>
                    <a:pt x="578550" y="698500"/>
                    <a:pt x="544995" y="698500"/>
                  </a:cubicBezTo>
                  <a:lnTo>
                    <a:pt x="246991" y="698500"/>
                  </a:lnTo>
                  <a:cubicBezTo>
                    <a:pt x="213436" y="698500"/>
                    <a:pt x="182412" y="680657"/>
                    <a:pt x="165537" y="651654"/>
                  </a:cubicBezTo>
                  <a:lnTo>
                    <a:pt x="16849" y="396096"/>
                  </a:lnTo>
                  <a:cubicBezTo>
                    <a:pt x="0" y="367138"/>
                    <a:pt x="0" y="331362"/>
                    <a:pt x="16849" y="302404"/>
                  </a:cubicBezTo>
                  <a:lnTo>
                    <a:pt x="165537" y="46846"/>
                  </a:lnTo>
                  <a:cubicBezTo>
                    <a:pt x="182412" y="17843"/>
                    <a:pt x="213436" y="0"/>
                    <a:pt x="246991" y="0"/>
                  </a:cubicBezTo>
                  <a:lnTo>
                    <a:pt x="544995" y="0"/>
                  </a:lnTo>
                  <a:cubicBezTo>
                    <a:pt x="578550" y="0"/>
                    <a:pt x="609574" y="17843"/>
                    <a:pt x="626449" y="46846"/>
                  </a:cubicBezTo>
                  <a:lnTo>
                    <a:pt x="775137" y="302404"/>
                  </a:lnTo>
                  <a:cubicBezTo>
                    <a:pt x="791986" y="331362"/>
                    <a:pt x="791986" y="367138"/>
                    <a:pt x="775137" y="396096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86E2F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494123" y="880876"/>
            <a:ext cx="4257448" cy="3777928"/>
            <a:chOff x="0" y="0"/>
            <a:chExt cx="4346359" cy="3856825"/>
          </a:xfrm>
        </p:grpSpPr>
        <p:sp>
          <p:nvSpPr>
            <p:cNvPr id="30" name="Freeform 30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/>
              <a:stretch>
                <a:fillRect l="-26699" r="-6491"/>
              </a:stretch>
            </a:blipFill>
          </p:spPr>
        </p:sp>
      </p:grpSp>
      <p:sp>
        <p:nvSpPr>
          <p:cNvPr id="31" name="Freeform 31"/>
          <p:cNvSpPr/>
          <p:nvPr/>
        </p:nvSpPr>
        <p:spPr>
          <a:xfrm>
            <a:off x="969132" y="908186"/>
            <a:ext cx="1424476" cy="1424476"/>
          </a:xfrm>
          <a:custGeom>
            <a:avLst/>
            <a:gdLst/>
            <a:ahLst/>
            <a:cxnLst/>
            <a:rect l="l" t="t" r="r" b="b"/>
            <a:pathLst>
              <a:path w="1424476" h="1424476">
                <a:moveTo>
                  <a:pt x="0" y="0"/>
                </a:moveTo>
                <a:lnTo>
                  <a:pt x="1424477" y="0"/>
                </a:lnTo>
                <a:lnTo>
                  <a:pt x="1424477" y="1424476"/>
                </a:lnTo>
                <a:lnTo>
                  <a:pt x="0" y="1424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688789" y="991035"/>
            <a:ext cx="2362514" cy="1258777"/>
          </a:xfrm>
          <a:custGeom>
            <a:avLst/>
            <a:gdLst/>
            <a:ahLst/>
            <a:cxnLst/>
            <a:rect l="l" t="t" r="r" b="b"/>
            <a:pathLst>
              <a:path w="2362514" h="1258777">
                <a:moveTo>
                  <a:pt x="0" y="0"/>
                </a:moveTo>
                <a:lnTo>
                  <a:pt x="2362514" y="0"/>
                </a:lnTo>
                <a:lnTo>
                  <a:pt x="2362514" y="1258777"/>
                </a:lnTo>
                <a:lnTo>
                  <a:pt x="0" y="1258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155953" y="776216"/>
            <a:ext cx="1771379" cy="1639388"/>
          </a:xfrm>
          <a:custGeom>
            <a:avLst/>
            <a:gdLst/>
            <a:ahLst/>
            <a:cxnLst/>
            <a:rect l="l" t="t" r="r" b="b"/>
            <a:pathLst>
              <a:path w="1771379" h="1639388">
                <a:moveTo>
                  <a:pt x="0" y="0"/>
                </a:moveTo>
                <a:lnTo>
                  <a:pt x="1771380" y="0"/>
                </a:lnTo>
                <a:lnTo>
                  <a:pt x="1771380" y="1639389"/>
                </a:lnTo>
                <a:lnTo>
                  <a:pt x="0" y="1639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034225" y="639652"/>
            <a:ext cx="1898572" cy="1898572"/>
          </a:xfrm>
          <a:custGeom>
            <a:avLst/>
            <a:gdLst/>
            <a:ahLst/>
            <a:cxnLst/>
            <a:rect l="l" t="t" r="r" b="b"/>
            <a:pathLst>
              <a:path w="1898572" h="1898572">
                <a:moveTo>
                  <a:pt x="0" y="0"/>
                </a:moveTo>
                <a:lnTo>
                  <a:pt x="1898572" y="0"/>
                </a:lnTo>
                <a:lnTo>
                  <a:pt x="1898572" y="1898572"/>
                </a:lnTo>
                <a:lnTo>
                  <a:pt x="0" y="189857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07560" y="580932"/>
            <a:ext cx="8272880" cy="1409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11"/>
              </a:lnSpc>
            </a:pPr>
            <a:r>
              <a:rPr lang="en-US" sz="5103" b="1" spc="-127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Sistem Informasi Untuk Keunggulan Kompetitif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332969" y="4063727"/>
            <a:ext cx="7364823" cy="651726"/>
            <a:chOff x="0" y="0"/>
            <a:chExt cx="2156784" cy="1908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6284" y="3410455"/>
            <a:ext cx="7364823" cy="651726"/>
            <a:chOff x="0" y="0"/>
            <a:chExt cx="2156784" cy="1908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16284" y="4715454"/>
            <a:ext cx="7364823" cy="651726"/>
            <a:chOff x="0" y="0"/>
            <a:chExt cx="2156784" cy="1908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16284" y="6264314"/>
            <a:ext cx="7364823" cy="651726"/>
            <a:chOff x="0" y="0"/>
            <a:chExt cx="2156784" cy="19085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6284" y="7569312"/>
            <a:ext cx="7364823" cy="651726"/>
            <a:chOff x="0" y="0"/>
            <a:chExt cx="2156784" cy="19085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332969" y="5475730"/>
            <a:ext cx="7364823" cy="651726"/>
            <a:chOff x="0" y="0"/>
            <a:chExt cx="2156784" cy="19085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32969" y="7091700"/>
            <a:ext cx="7364823" cy="651726"/>
            <a:chOff x="0" y="0"/>
            <a:chExt cx="2156784" cy="19085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56784" cy="190858"/>
            </a:xfrm>
            <a:custGeom>
              <a:avLst/>
              <a:gdLst/>
              <a:ahLst/>
              <a:cxnLst/>
              <a:rect l="l" t="t" r="r" b="b"/>
              <a:pathLst>
                <a:path w="2156784" h="190858">
                  <a:moveTo>
                    <a:pt x="53611" y="0"/>
                  </a:moveTo>
                  <a:lnTo>
                    <a:pt x="2103173" y="0"/>
                  </a:lnTo>
                  <a:cubicBezTo>
                    <a:pt x="2132782" y="0"/>
                    <a:pt x="2156784" y="24003"/>
                    <a:pt x="2156784" y="53611"/>
                  </a:cubicBezTo>
                  <a:lnTo>
                    <a:pt x="2156784" y="137246"/>
                  </a:lnTo>
                  <a:cubicBezTo>
                    <a:pt x="2156784" y="166855"/>
                    <a:pt x="2132782" y="190858"/>
                    <a:pt x="2103173" y="190858"/>
                  </a:cubicBezTo>
                  <a:lnTo>
                    <a:pt x="53611" y="190858"/>
                  </a:lnTo>
                  <a:cubicBezTo>
                    <a:pt x="24003" y="190858"/>
                    <a:pt x="0" y="166855"/>
                    <a:pt x="0" y="137246"/>
                  </a:cubicBezTo>
                  <a:lnTo>
                    <a:pt x="0" y="53611"/>
                  </a:lnTo>
                  <a:cubicBezTo>
                    <a:pt x="0" y="24003"/>
                    <a:pt x="24003" y="0"/>
                    <a:pt x="5361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156784" cy="22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200132" y="4176604"/>
            <a:ext cx="3858960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Supply Chain Management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00132" y="5588607"/>
            <a:ext cx="3858960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Tantangan Pesaing Global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085901" y="7204576"/>
            <a:ext cx="3858960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Manajemen Pengetahuan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688214" y="3523331"/>
            <a:ext cx="4620963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Perusahaan dan Lingkunganya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463077" y="4828330"/>
            <a:ext cx="4620963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Keunggulan Kompetitif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63077" y="6377190"/>
            <a:ext cx="4620963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Tantangan</a:t>
            </a:r>
            <a:r>
              <a:rPr lang="en-US" sz="2349" spc="-3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  <a:r>
              <a:rPr lang="en-US" sz="2349" spc="-39" dirty="0" err="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Mengembangkan</a:t>
            </a:r>
            <a:r>
              <a:rPr lang="en-US" sz="2349" spc="-39" dirty="0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 SIM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3077" y="7682189"/>
            <a:ext cx="4620963" cy="38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9"/>
              </a:lnSpc>
            </a:pPr>
            <a:r>
              <a:rPr lang="en-US" sz="2349" spc="-3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Perencanaan Strategis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63453" y="3689992"/>
            <a:ext cx="7632774" cy="4961303"/>
          </a:xfrm>
          <a:custGeom>
            <a:avLst/>
            <a:gdLst/>
            <a:ahLst/>
            <a:cxnLst/>
            <a:rect l="l" t="t" r="r" b="b"/>
            <a:pathLst>
              <a:path w="7632774" h="4961303">
                <a:moveTo>
                  <a:pt x="0" y="0"/>
                </a:moveTo>
                <a:lnTo>
                  <a:pt x="7632774" y="0"/>
                </a:lnTo>
                <a:lnTo>
                  <a:pt x="7632774" y="4961303"/>
                </a:lnTo>
                <a:lnTo>
                  <a:pt x="0" y="4961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45523" y="4733559"/>
            <a:ext cx="2322604" cy="3138655"/>
          </a:xfrm>
          <a:custGeom>
            <a:avLst/>
            <a:gdLst/>
            <a:ahLst/>
            <a:cxnLst/>
            <a:rect l="l" t="t" r="r" b="b"/>
            <a:pathLst>
              <a:path w="2322604" h="3138655">
                <a:moveTo>
                  <a:pt x="0" y="0"/>
                </a:moveTo>
                <a:lnTo>
                  <a:pt x="2322605" y="0"/>
                </a:lnTo>
                <a:lnTo>
                  <a:pt x="2322605" y="3138654"/>
                </a:lnTo>
                <a:lnTo>
                  <a:pt x="0" y="31386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26994" y="753721"/>
            <a:ext cx="14034013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b="1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Perusahaan dan Lingkunganya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6994" y="2181855"/>
            <a:ext cx="12269233" cy="946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1"/>
              </a:lnSpc>
            </a:pPr>
            <a:r>
              <a:rPr lang="en-US" sz="304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Bentuk fisik perusahaan adalah sistem terbuka yang berinteraksi dengan lingkungannya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25315" y="9203376"/>
            <a:ext cx="1508491" cy="470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1"/>
              </a:lnSpc>
            </a:pPr>
            <a:r>
              <a:rPr lang="en-US" sz="304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Ilustrasi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54531" y="3795869"/>
            <a:ext cx="2292800" cy="2017664"/>
          </a:xfrm>
          <a:custGeom>
            <a:avLst/>
            <a:gdLst/>
            <a:ahLst/>
            <a:cxnLst/>
            <a:rect l="l" t="t" r="r" b="b"/>
            <a:pathLst>
              <a:path w="2292800" h="2017664">
                <a:moveTo>
                  <a:pt x="0" y="0"/>
                </a:moveTo>
                <a:lnTo>
                  <a:pt x="2292800" y="0"/>
                </a:lnTo>
                <a:lnTo>
                  <a:pt x="2292800" y="2017664"/>
                </a:lnTo>
                <a:lnTo>
                  <a:pt x="0" y="201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16062" y="3795869"/>
            <a:ext cx="3022405" cy="2066569"/>
          </a:xfrm>
          <a:custGeom>
            <a:avLst/>
            <a:gdLst/>
            <a:ahLst/>
            <a:cxnLst/>
            <a:rect l="l" t="t" r="r" b="b"/>
            <a:pathLst>
              <a:path w="3022405" h="2066569">
                <a:moveTo>
                  <a:pt x="0" y="0"/>
                </a:moveTo>
                <a:lnTo>
                  <a:pt x="3022405" y="0"/>
                </a:lnTo>
                <a:lnTo>
                  <a:pt x="3022405" y="2066569"/>
                </a:lnTo>
                <a:lnTo>
                  <a:pt x="0" y="2066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3287540"/>
            <a:ext cx="2766005" cy="2574899"/>
          </a:xfrm>
          <a:custGeom>
            <a:avLst/>
            <a:gdLst/>
            <a:ahLst/>
            <a:cxnLst/>
            <a:rect l="l" t="t" r="r" b="b"/>
            <a:pathLst>
              <a:path w="2766005" h="2574899">
                <a:moveTo>
                  <a:pt x="0" y="0"/>
                </a:moveTo>
                <a:lnTo>
                  <a:pt x="2766005" y="0"/>
                </a:lnTo>
                <a:lnTo>
                  <a:pt x="2766005" y="2574898"/>
                </a:lnTo>
                <a:lnTo>
                  <a:pt x="0" y="25748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76805" y="3969237"/>
            <a:ext cx="3315342" cy="1719834"/>
          </a:xfrm>
          <a:custGeom>
            <a:avLst/>
            <a:gdLst/>
            <a:ahLst/>
            <a:cxnLst/>
            <a:rect l="l" t="t" r="r" b="b"/>
            <a:pathLst>
              <a:path w="3315342" h="1719834">
                <a:moveTo>
                  <a:pt x="0" y="0"/>
                </a:moveTo>
                <a:lnTo>
                  <a:pt x="3315341" y="0"/>
                </a:lnTo>
                <a:lnTo>
                  <a:pt x="3315341" y="1719834"/>
                </a:lnTo>
                <a:lnTo>
                  <a:pt x="0" y="17198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70014" y="7694795"/>
            <a:ext cx="1714500" cy="2027903"/>
          </a:xfrm>
          <a:custGeom>
            <a:avLst/>
            <a:gdLst/>
            <a:ahLst/>
            <a:cxnLst/>
            <a:rect l="l" t="t" r="r" b="b"/>
            <a:pathLst>
              <a:path w="1714500" h="2027903">
                <a:moveTo>
                  <a:pt x="0" y="0"/>
                </a:moveTo>
                <a:lnTo>
                  <a:pt x="1714500" y="0"/>
                </a:lnTo>
                <a:lnTo>
                  <a:pt x="1714500" y="2027904"/>
                </a:lnTo>
                <a:lnTo>
                  <a:pt x="0" y="202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22877" y="7694795"/>
            <a:ext cx="2450320" cy="2327804"/>
          </a:xfrm>
          <a:custGeom>
            <a:avLst/>
            <a:gdLst/>
            <a:ahLst/>
            <a:cxnLst/>
            <a:rect l="l" t="t" r="r" b="b"/>
            <a:pathLst>
              <a:path w="2450320" h="2327804">
                <a:moveTo>
                  <a:pt x="0" y="0"/>
                </a:moveTo>
                <a:lnTo>
                  <a:pt x="2450320" y="0"/>
                </a:lnTo>
                <a:lnTo>
                  <a:pt x="2450320" y="2327804"/>
                </a:lnTo>
                <a:lnTo>
                  <a:pt x="0" y="23278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00465" y="753721"/>
            <a:ext cx="15396820" cy="120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79"/>
              </a:lnSpc>
            </a:pPr>
            <a:r>
              <a:rPr lang="en-US" sz="8499" b="1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Model Umum Sistem Perusahaan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00465" y="2401662"/>
            <a:ext cx="12269233" cy="946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57" lvl="1" indent="-329228" algn="l">
              <a:lnSpc>
                <a:spcPts val="3781"/>
              </a:lnSpc>
              <a:buFont typeface="Arial"/>
              <a:buChar char="•"/>
            </a:pPr>
            <a:r>
              <a:rPr lang="en-US" sz="3049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Aliran Sumber Daya Fisik: </a:t>
            </a:r>
            <a:r>
              <a:rPr lang="en-US" sz="304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meliputi pegawai, bahan baku, mesin dan uang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00465" y="6300588"/>
            <a:ext cx="12269233" cy="946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8457" lvl="1" indent="-329228" algn="l">
              <a:lnSpc>
                <a:spcPts val="3781"/>
              </a:lnSpc>
              <a:buFont typeface="Arial"/>
              <a:buChar char="•"/>
            </a:pPr>
            <a:r>
              <a:rPr lang="en-US" sz="3049" b="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Aliran Sumber Daya Konseptual: </a:t>
            </a:r>
            <a:r>
              <a:rPr lang="en-US" sz="304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meliputi data, informasi dan informasi dalam bentuk keputusan.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7966968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80679" y="2710057"/>
            <a:ext cx="3042138" cy="993933"/>
            <a:chOff x="0" y="0"/>
            <a:chExt cx="801222" cy="2617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1222" cy="261777"/>
            </a:xfrm>
            <a:custGeom>
              <a:avLst/>
              <a:gdLst/>
              <a:ahLst/>
              <a:cxnLst/>
              <a:rect l="l" t="t" r="r" b="b"/>
              <a:pathLst>
                <a:path w="801222" h="261777">
                  <a:moveTo>
                    <a:pt x="0" y="0"/>
                  </a:moveTo>
                  <a:lnTo>
                    <a:pt x="801222" y="0"/>
                  </a:lnTo>
                  <a:lnTo>
                    <a:pt x="801222" y="261777"/>
                  </a:lnTo>
                  <a:lnTo>
                    <a:pt x="0" y="261777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01222" cy="29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2121" y="4561496"/>
            <a:ext cx="3042138" cy="993933"/>
            <a:chOff x="0" y="0"/>
            <a:chExt cx="801222" cy="261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1222" cy="261777"/>
            </a:xfrm>
            <a:custGeom>
              <a:avLst/>
              <a:gdLst/>
              <a:ahLst/>
              <a:cxnLst/>
              <a:rect l="l" t="t" r="r" b="b"/>
              <a:pathLst>
                <a:path w="801222" h="261777">
                  <a:moveTo>
                    <a:pt x="0" y="0"/>
                  </a:moveTo>
                  <a:lnTo>
                    <a:pt x="801222" y="0"/>
                  </a:lnTo>
                  <a:lnTo>
                    <a:pt x="801222" y="261777"/>
                  </a:lnTo>
                  <a:lnTo>
                    <a:pt x="0" y="261777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01222" cy="29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475774" y="4561496"/>
            <a:ext cx="3042138" cy="993933"/>
            <a:chOff x="0" y="0"/>
            <a:chExt cx="801222" cy="2617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1222" cy="261777"/>
            </a:xfrm>
            <a:custGeom>
              <a:avLst/>
              <a:gdLst/>
              <a:ahLst/>
              <a:cxnLst/>
              <a:rect l="l" t="t" r="r" b="b"/>
              <a:pathLst>
                <a:path w="801222" h="261777">
                  <a:moveTo>
                    <a:pt x="0" y="0"/>
                  </a:moveTo>
                  <a:lnTo>
                    <a:pt x="801222" y="0"/>
                  </a:lnTo>
                  <a:lnTo>
                    <a:pt x="801222" y="261777"/>
                  </a:lnTo>
                  <a:lnTo>
                    <a:pt x="0" y="261777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01222" cy="29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80679" y="6994683"/>
            <a:ext cx="3042138" cy="993933"/>
            <a:chOff x="0" y="0"/>
            <a:chExt cx="801222" cy="261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1222" cy="261777"/>
            </a:xfrm>
            <a:custGeom>
              <a:avLst/>
              <a:gdLst/>
              <a:ahLst/>
              <a:cxnLst/>
              <a:rect l="l" t="t" r="r" b="b"/>
              <a:pathLst>
                <a:path w="801222" h="261777">
                  <a:moveTo>
                    <a:pt x="0" y="0"/>
                  </a:moveTo>
                  <a:lnTo>
                    <a:pt x="801222" y="0"/>
                  </a:lnTo>
                  <a:lnTo>
                    <a:pt x="801222" y="261777"/>
                  </a:lnTo>
                  <a:lnTo>
                    <a:pt x="0" y="261777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1222" cy="29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01081" y="6994683"/>
            <a:ext cx="3042138" cy="993933"/>
            <a:chOff x="0" y="0"/>
            <a:chExt cx="801222" cy="26177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1222" cy="261777"/>
            </a:xfrm>
            <a:custGeom>
              <a:avLst/>
              <a:gdLst/>
              <a:ahLst/>
              <a:cxnLst/>
              <a:rect l="l" t="t" r="r" b="b"/>
              <a:pathLst>
                <a:path w="801222" h="261777">
                  <a:moveTo>
                    <a:pt x="0" y="0"/>
                  </a:moveTo>
                  <a:lnTo>
                    <a:pt x="801222" y="0"/>
                  </a:lnTo>
                  <a:lnTo>
                    <a:pt x="801222" y="261777"/>
                  </a:lnTo>
                  <a:lnTo>
                    <a:pt x="0" y="261777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01222" cy="29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441059" y="6994683"/>
            <a:ext cx="2121293" cy="993933"/>
            <a:chOff x="0" y="0"/>
            <a:chExt cx="558694" cy="261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58694" cy="261777"/>
            </a:xfrm>
            <a:custGeom>
              <a:avLst/>
              <a:gdLst/>
              <a:ahLst/>
              <a:cxnLst/>
              <a:rect l="l" t="t" r="r" b="b"/>
              <a:pathLst>
                <a:path w="558694" h="261777">
                  <a:moveTo>
                    <a:pt x="0" y="0"/>
                  </a:moveTo>
                  <a:lnTo>
                    <a:pt x="558694" y="0"/>
                  </a:lnTo>
                  <a:lnTo>
                    <a:pt x="558694" y="261777"/>
                  </a:lnTo>
                  <a:lnTo>
                    <a:pt x="0" y="261777"/>
                  </a:ln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558694" cy="299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441059" y="6975633"/>
            <a:ext cx="2032995" cy="89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input</a:t>
            </a:r>
          </a:p>
          <a:p>
            <a:pPr algn="ctr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Resources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665297" y="7081857"/>
            <a:ext cx="3057521" cy="89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Transformation Process</a:t>
            </a:r>
          </a:p>
        </p:txBody>
      </p:sp>
      <p:sp>
        <p:nvSpPr>
          <p:cNvPr id="24" name="AutoShape 24"/>
          <p:cNvSpPr/>
          <p:nvPr/>
        </p:nvSpPr>
        <p:spPr>
          <a:xfrm>
            <a:off x="4983534" y="6546136"/>
            <a:ext cx="8013309" cy="0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25" name="AutoShape 25"/>
          <p:cNvSpPr/>
          <p:nvPr/>
        </p:nvSpPr>
        <p:spPr>
          <a:xfrm flipV="1">
            <a:off x="4983534" y="7541343"/>
            <a:ext cx="1681763" cy="0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26" name="AutoShape 26"/>
          <p:cNvSpPr/>
          <p:nvPr/>
        </p:nvSpPr>
        <p:spPr>
          <a:xfrm flipV="1">
            <a:off x="9144000" y="7579443"/>
            <a:ext cx="1576523" cy="0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27" name="AutoShape 27"/>
          <p:cNvSpPr/>
          <p:nvPr/>
        </p:nvSpPr>
        <p:spPr>
          <a:xfrm flipV="1">
            <a:off x="13067680" y="5637903"/>
            <a:ext cx="0" cy="1318680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28" name="AutoShape 28"/>
          <p:cNvSpPr/>
          <p:nvPr/>
        </p:nvSpPr>
        <p:spPr>
          <a:xfrm flipH="1">
            <a:off x="9559167" y="5058463"/>
            <a:ext cx="1916607" cy="13155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29" name="AutoShape 29"/>
          <p:cNvSpPr/>
          <p:nvPr/>
        </p:nvSpPr>
        <p:spPr>
          <a:xfrm flipH="1">
            <a:off x="8174403" y="3727208"/>
            <a:ext cx="28379" cy="684057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30" name="AutoShape 30"/>
          <p:cNvSpPr/>
          <p:nvPr/>
        </p:nvSpPr>
        <p:spPr>
          <a:xfrm>
            <a:off x="13055560" y="3207023"/>
            <a:ext cx="0" cy="1296883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31" name="AutoShape 31"/>
          <p:cNvSpPr/>
          <p:nvPr/>
        </p:nvSpPr>
        <p:spPr>
          <a:xfrm>
            <a:off x="9722817" y="3207023"/>
            <a:ext cx="3346932" cy="0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32" name="AutoShape 32"/>
          <p:cNvSpPr/>
          <p:nvPr/>
        </p:nvSpPr>
        <p:spPr>
          <a:xfrm flipV="1">
            <a:off x="8136304" y="6546136"/>
            <a:ext cx="0" cy="448439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triangle" w="lg" len="med"/>
          </a:ln>
        </p:spPr>
      </p:sp>
      <p:sp>
        <p:nvSpPr>
          <p:cNvPr id="33" name="AutoShape 33"/>
          <p:cNvSpPr/>
          <p:nvPr/>
        </p:nvSpPr>
        <p:spPr>
          <a:xfrm>
            <a:off x="4648246" y="6546136"/>
            <a:ext cx="0" cy="410447"/>
          </a:xfrm>
          <a:prstGeom prst="line">
            <a:avLst/>
          </a:prstGeom>
          <a:ln w="76200" cap="flat">
            <a:gradFill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  <a:prstDash val="solid"/>
            <a:headEnd type="none" w="sm" len="sm"/>
            <a:tailEnd type="none" w="sm" len="sm"/>
          </a:ln>
        </p:spPr>
      </p:sp>
      <p:sp>
        <p:nvSpPr>
          <p:cNvPr id="34" name="AutoShape 34"/>
          <p:cNvSpPr/>
          <p:nvPr/>
        </p:nvSpPr>
        <p:spPr>
          <a:xfrm flipV="1">
            <a:off x="3779748" y="6031144"/>
            <a:ext cx="8386332" cy="0"/>
          </a:xfrm>
          <a:prstGeom prst="line">
            <a:avLst/>
          </a:prstGeom>
          <a:ln w="76200" cap="flat">
            <a:solidFill>
              <a:srgbClr val="FC796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5" name="AutoShape 35"/>
          <p:cNvSpPr/>
          <p:nvPr/>
        </p:nvSpPr>
        <p:spPr>
          <a:xfrm>
            <a:off x="7385977" y="6032723"/>
            <a:ext cx="0" cy="923860"/>
          </a:xfrm>
          <a:prstGeom prst="line">
            <a:avLst/>
          </a:prstGeom>
          <a:ln w="76200" cap="flat">
            <a:solidFill>
              <a:srgbClr val="FC796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6" name="AutoShape 36"/>
          <p:cNvSpPr/>
          <p:nvPr/>
        </p:nvSpPr>
        <p:spPr>
          <a:xfrm>
            <a:off x="3817848" y="5071618"/>
            <a:ext cx="0" cy="1883386"/>
          </a:xfrm>
          <a:prstGeom prst="line">
            <a:avLst/>
          </a:prstGeom>
          <a:ln w="76200" cap="flat">
            <a:solidFill>
              <a:srgbClr val="FC796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7" name="AutoShape 37"/>
          <p:cNvSpPr/>
          <p:nvPr/>
        </p:nvSpPr>
        <p:spPr>
          <a:xfrm>
            <a:off x="12127980" y="6031144"/>
            <a:ext cx="0" cy="923860"/>
          </a:xfrm>
          <a:prstGeom prst="line">
            <a:avLst/>
          </a:prstGeom>
          <a:ln w="76200" cap="flat">
            <a:solidFill>
              <a:srgbClr val="FC796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38" name="AutoShape 38"/>
          <p:cNvSpPr/>
          <p:nvPr/>
        </p:nvSpPr>
        <p:spPr>
          <a:xfrm flipV="1">
            <a:off x="3817848" y="5058463"/>
            <a:ext cx="2594272" cy="13155"/>
          </a:xfrm>
          <a:prstGeom prst="line">
            <a:avLst/>
          </a:prstGeom>
          <a:ln w="76200" cap="flat">
            <a:solidFill>
              <a:srgbClr val="FC796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9" name="Group 39"/>
          <p:cNvGrpSpPr/>
          <p:nvPr/>
        </p:nvGrpSpPr>
        <p:grpSpPr>
          <a:xfrm>
            <a:off x="1274347" y="6944946"/>
            <a:ext cx="1926584" cy="987140"/>
            <a:chOff x="0" y="0"/>
            <a:chExt cx="1586327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86327" cy="812800"/>
            </a:xfrm>
            <a:custGeom>
              <a:avLst/>
              <a:gdLst/>
              <a:ahLst/>
              <a:cxnLst/>
              <a:rect l="l" t="t" r="r" b="b"/>
              <a:pathLst>
                <a:path w="1586327" h="812800">
                  <a:moveTo>
                    <a:pt x="1586327" y="406400"/>
                  </a:moveTo>
                  <a:lnTo>
                    <a:pt x="1179927" y="0"/>
                  </a:lnTo>
                  <a:lnTo>
                    <a:pt x="1179927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79927" y="609600"/>
                  </a:lnTo>
                  <a:lnTo>
                    <a:pt x="1179927" y="812800"/>
                  </a:lnTo>
                  <a:lnTo>
                    <a:pt x="1586327" y="406400"/>
                  </a:ln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41" name="TextBox 41"/>
            <p:cNvSpPr txBox="1"/>
            <p:nvPr/>
          </p:nvSpPr>
          <p:spPr>
            <a:xfrm>
              <a:off x="0" y="165100"/>
              <a:ext cx="14847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600465" y="734671"/>
            <a:ext cx="15396820" cy="992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60"/>
              </a:lnSpc>
            </a:pPr>
            <a:r>
              <a:rPr lang="en-US" sz="7000" b="1" spc="-175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Model Umum Sistem Perusahaan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319530" y="2971374"/>
            <a:ext cx="1764436" cy="45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Standard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050972" y="4822814"/>
            <a:ext cx="2032995" cy="452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Manajemen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053253" y="4636031"/>
            <a:ext cx="2032995" cy="82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Information </a:t>
            </a:r>
          </a:p>
          <a:p>
            <a:pPr algn="l">
              <a:lnSpc>
                <a:spcPts val="2450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Processor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540989" y="7032163"/>
            <a:ext cx="3057521" cy="899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Output</a:t>
            </a:r>
          </a:p>
          <a:p>
            <a:pPr algn="ctr">
              <a:lnSpc>
                <a:spcPts val="3533"/>
              </a:lnSpc>
            </a:pPr>
            <a:r>
              <a:rPr lang="en-US" sz="28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resources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177516" y="4551971"/>
            <a:ext cx="2032995" cy="35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3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Decisions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737259" y="4551971"/>
            <a:ext cx="2032995" cy="35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3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Information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437762" y="6104109"/>
            <a:ext cx="861114" cy="359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3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data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5087069" y="7001476"/>
            <a:ext cx="1926584" cy="987140"/>
            <a:chOff x="0" y="0"/>
            <a:chExt cx="1586327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586327" cy="812800"/>
            </a:xfrm>
            <a:custGeom>
              <a:avLst/>
              <a:gdLst/>
              <a:ahLst/>
              <a:cxnLst/>
              <a:rect l="l" t="t" r="r" b="b"/>
              <a:pathLst>
                <a:path w="1586327" h="812800">
                  <a:moveTo>
                    <a:pt x="1586327" y="406400"/>
                  </a:moveTo>
                  <a:lnTo>
                    <a:pt x="1179927" y="0"/>
                  </a:lnTo>
                  <a:lnTo>
                    <a:pt x="1179927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79927" y="609600"/>
                  </a:lnTo>
                  <a:lnTo>
                    <a:pt x="1179927" y="812800"/>
                  </a:lnTo>
                  <a:lnTo>
                    <a:pt x="1586327" y="406400"/>
                  </a:ln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52" name="TextBox 52"/>
            <p:cNvSpPr txBox="1"/>
            <p:nvPr/>
          </p:nvSpPr>
          <p:spPr>
            <a:xfrm>
              <a:off x="0" y="165100"/>
              <a:ext cx="14847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5691114" y="4474705"/>
            <a:ext cx="1568186" cy="987140"/>
            <a:chOff x="0" y="0"/>
            <a:chExt cx="1291227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291227" cy="812800"/>
            </a:xfrm>
            <a:custGeom>
              <a:avLst/>
              <a:gdLst/>
              <a:ahLst/>
              <a:cxnLst/>
              <a:rect l="l" t="t" r="r" b="b"/>
              <a:pathLst>
                <a:path w="1291227" h="812800">
                  <a:moveTo>
                    <a:pt x="1291227" y="406400"/>
                  </a:moveTo>
                  <a:lnTo>
                    <a:pt x="884827" y="0"/>
                  </a:lnTo>
                  <a:lnTo>
                    <a:pt x="884827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884827" y="609600"/>
                  </a:lnTo>
                  <a:lnTo>
                    <a:pt x="884827" y="812800"/>
                  </a:lnTo>
                  <a:lnTo>
                    <a:pt x="1291227" y="406400"/>
                  </a:lnTo>
                  <a:close/>
                </a:path>
              </a:pathLst>
            </a:custGeom>
            <a:solidFill>
              <a:srgbClr val="22335A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0" y="165100"/>
              <a:ext cx="11896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 rot="-10800000">
            <a:off x="14622687" y="4474705"/>
            <a:ext cx="1568186" cy="987140"/>
            <a:chOff x="0" y="0"/>
            <a:chExt cx="1291227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291227" cy="812800"/>
            </a:xfrm>
            <a:custGeom>
              <a:avLst/>
              <a:gdLst/>
              <a:ahLst/>
              <a:cxnLst/>
              <a:rect l="l" t="t" r="r" b="b"/>
              <a:pathLst>
                <a:path w="1291227" h="812800">
                  <a:moveTo>
                    <a:pt x="1291227" y="406400"/>
                  </a:moveTo>
                  <a:lnTo>
                    <a:pt x="884827" y="0"/>
                  </a:lnTo>
                  <a:lnTo>
                    <a:pt x="884827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884827" y="609600"/>
                  </a:lnTo>
                  <a:lnTo>
                    <a:pt x="884827" y="812800"/>
                  </a:lnTo>
                  <a:lnTo>
                    <a:pt x="1291227" y="406400"/>
                  </a:lnTo>
                  <a:close/>
                </a:path>
              </a:pathLst>
            </a:custGeom>
            <a:solidFill>
              <a:srgbClr val="22335A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0" y="165100"/>
              <a:ext cx="11896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5226305" y="6279988"/>
            <a:ext cx="2032995" cy="72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3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physical resources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408064" y="6180630"/>
            <a:ext cx="2032995" cy="72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3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physical resources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5174376" y="3642840"/>
            <a:ext cx="2032995" cy="721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13"/>
              </a:lnSpc>
            </a:pPr>
            <a:r>
              <a:rPr lang="en-US" sz="2349">
                <a:solidFill>
                  <a:srgbClr val="22335A"/>
                </a:solidFill>
                <a:latin typeface="Clear Sans"/>
                <a:ea typeface="Clear Sans"/>
                <a:cs typeface="Clear Sans"/>
                <a:sym typeface="Clear Sans"/>
              </a:rPr>
              <a:t>Information and data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3922" y="8107224"/>
            <a:ext cx="8838610" cy="8032087"/>
          </a:xfrm>
          <a:custGeom>
            <a:avLst/>
            <a:gdLst/>
            <a:ahLst/>
            <a:cxnLst/>
            <a:rect l="l" t="t" r="r" b="b"/>
            <a:pathLst>
              <a:path w="8838610" h="8032087">
                <a:moveTo>
                  <a:pt x="0" y="0"/>
                </a:moveTo>
                <a:lnTo>
                  <a:pt x="8838611" y="0"/>
                </a:lnTo>
                <a:lnTo>
                  <a:pt x="8838611" y="8032087"/>
                </a:lnTo>
                <a:lnTo>
                  <a:pt x="0" y="8032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00965" y="8520814"/>
            <a:ext cx="9004526" cy="7738264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6274" y="0"/>
              <a:ext cx="800252" cy="698500"/>
            </a:xfrm>
            <a:custGeom>
              <a:avLst/>
              <a:gdLst/>
              <a:ahLst/>
              <a:cxnLst/>
              <a:rect l="l" t="t" r="r" b="b"/>
              <a:pathLst>
                <a:path w="800252" h="698500">
                  <a:moveTo>
                    <a:pt x="790096" y="377490"/>
                  </a:moveTo>
                  <a:lnTo>
                    <a:pt x="619756" y="670260"/>
                  </a:lnTo>
                  <a:cubicBezTo>
                    <a:pt x="609584" y="687744"/>
                    <a:pt x="590882" y="698500"/>
                    <a:pt x="570654" y="698500"/>
                  </a:cubicBezTo>
                  <a:lnTo>
                    <a:pt x="229598" y="698500"/>
                  </a:lnTo>
                  <a:cubicBezTo>
                    <a:pt x="209370" y="698500"/>
                    <a:pt x="190668" y="687744"/>
                    <a:pt x="180496" y="670260"/>
                  </a:cubicBezTo>
                  <a:lnTo>
                    <a:pt x="10156" y="377490"/>
                  </a:lnTo>
                  <a:cubicBezTo>
                    <a:pt x="0" y="360033"/>
                    <a:pt x="0" y="338467"/>
                    <a:pt x="10156" y="321010"/>
                  </a:cubicBezTo>
                  <a:lnTo>
                    <a:pt x="180496" y="28240"/>
                  </a:lnTo>
                  <a:cubicBezTo>
                    <a:pt x="190668" y="10756"/>
                    <a:pt x="209370" y="0"/>
                    <a:pt x="229598" y="0"/>
                  </a:cubicBezTo>
                  <a:lnTo>
                    <a:pt x="570654" y="0"/>
                  </a:lnTo>
                  <a:cubicBezTo>
                    <a:pt x="590882" y="0"/>
                    <a:pt x="609584" y="10756"/>
                    <a:pt x="619756" y="28240"/>
                  </a:cubicBezTo>
                  <a:lnTo>
                    <a:pt x="790096" y="321010"/>
                  </a:lnTo>
                  <a:cubicBezTo>
                    <a:pt x="800252" y="338467"/>
                    <a:pt x="800252" y="360033"/>
                    <a:pt x="790096" y="37749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95340" y="3438536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05044" y="4097402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78636">
            <a:off x="15809284" y="4405847"/>
            <a:ext cx="1845214" cy="2147158"/>
            <a:chOff x="0" y="0"/>
            <a:chExt cx="6985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405119" y="4340031"/>
            <a:ext cx="5090221" cy="5274840"/>
          </a:xfrm>
          <a:custGeom>
            <a:avLst/>
            <a:gdLst/>
            <a:ahLst/>
            <a:cxnLst/>
            <a:rect l="l" t="t" r="r" b="b"/>
            <a:pathLst>
              <a:path w="5090221" h="5274840">
                <a:moveTo>
                  <a:pt x="0" y="0"/>
                </a:moveTo>
                <a:lnTo>
                  <a:pt x="5090221" y="0"/>
                </a:lnTo>
                <a:lnTo>
                  <a:pt x="5090221" y="5274840"/>
                </a:lnTo>
                <a:lnTo>
                  <a:pt x="0" y="5274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59384" y="889472"/>
            <a:ext cx="7962707" cy="191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2"/>
              </a:lnSpc>
            </a:pPr>
            <a:r>
              <a:rPr lang="en-US" sz="6881" b="1" spc="-17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Model umum sistem perusahaan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387" y="4205668"/>
            <a:ext cx="8148778" cy="9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06"/>
              </a:lnSpc>
            </a:pPr>
            <a:r>
              <a:rPr lang="en-US" sz="2345" b="1" spc="-44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Unsur-unsur perusahaan yang mengendalikan operasinya sendiri meliputi :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1046808" y="3262891"/>
            <a:ext cx="9968898" cy="795552"/>
            <a:chOff x="0" y="0"/>
            <a:chExt cx="7638769" cy="609600"/>
          </a:xfrm>
        </p:grpSpPr>
        <p:sp>
          <p:nvSpPr>
            <p:cNvPr id="19" name="Freeform 19"/>
            <p:cNvSpPr/>
            <p:nvPr/>
          </p:nvSpPr>
          <p:spPr>
            <a:xfrm>
              <a:off x="1509" y="0"/>
              <a:ext cx="7635751" cy="609600"/>
            </a:xfrm>
            <a:custGeom>
              <a:avLst/>
              <a:gdLst/>
              <a:ahLst/>
              <a:cxnLst/>
              <a:rect l="l" t="t" r="r" b="b"/>
              <a:pathLst>
                <a:path w="7635751" h="609600">
                  <a:moveTo>
                    <a:pt x="7427848" y="0"/>
                  </a:moveTo>
                  <a:lnTo>
                    <a:pt x="4704" y="0"/>
                  </a:lnTo>
                  <a:cubicBezTo>
                    <a:pt x="3264" y="0"/>
                    <a:pt x="1913" y="692"/>
                    <a:pt x="1071" y="1860"/>
                  </a:cubicBezTo>
                  <a:cubicBezTo>
                    <a:pt x="229" y="3027"/>
                    <a:pt x="0" y="4528"/>
                    <a:pt x="456" y="5894"/>
                  </a:cubicBezTo>
                  <a:lnTo>
                    <a:pt x="199726" y="603706"/>
                  </a:lnTo>
                  <a:cubicBezTo>
                    <a:pt x="200900" y="607226"/>
                    <a:pt x="204194" y="609600"/>
                    <a:pt x="207904" y="609600"/>
                  </a:cubicBezTo>
                  <a:lnTo>
                    <a:pt x="7631048" y="609600"/>
                  </a:lnTo>
                  <a:cubicBezTo>
                    <a:pt x="7632487" y="609600"/>
                    <a:pt x="7633839" y="608908"/>
                    <a:pt x="7634680" y="607740"/>
                  </a:cubicBezTo>
                  <a:cubicBezTo>
                    <a:pt x="7635522" y="606573"/>
                    <a:pt x="7635751" y="605071"/>
                    <a:pt x="7635295" y="603706"/>
                  </a:cubicBezTo>
                  <a:lnTo>
                    <a:pt x="7436025" y="5894"/>
                  </a:lnTo>
                  <a:cubicBezTo>
                    <a:pt x="7434852" y="2374"/>
                    <a:pt x="7431557" y="0"/>
                    <a:pt x="742784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7435569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1437670" y="8023777"/>
            <a:ext cx="8471778" cy="681609"/>
            <a:chOff x="0" y="0"/>
            <a:chExt cx="7576776" cy="609600"/>
          </a:xfrm>
        </p:grpSpPr>
        <p:sp>
          <p:nvSpPr>
            <p:cNvPr id="22" name="Freeform 22"/>
            <p:cNvSpPr/>
            <p:nvPr/>
          </p:nvSpPr>
          <p:spPr>
            <a:xfrm>
              <a:off x="1776" y="0"/>
              <a:ext cx="7573224" cy="609600"/>
            </a:xfrm>
            <a:custGeom>
              <a:avLst/>
              <a:gdLst/>
              <a:ahLst/>
              <a:cxnLst/>
              <a:rect l="l" t="t" r="r" b="b"/>
              <a:pathLst>
                <a:path w="7573224" h="609600">
                  <a:moveTo>
                    <a:pt x="7364490" y="0"/>
                  </a:moveTo>
                  <a:lnTo>
                    <a:pt x="5535" y="0"/>
                  </a:lnTo>
                  <a:cubicBezTo>
                    <a:pt x="3841" y="0"/>
                    <a:pt x="2250" y="814"/>
                    <a:pt x="1260" y="2188"/>
                  </a:cubicBezTo>
                  <a:cubicBezTo>
                    <a:pt x="270" y="3562"/>
                    <a:pt x="0" y="5329"/>
                    <a:pt x="536" y="6936"/>
                  </a:cubicBezTo>
                  <a:lnTo>
                    <a:pt x="199112" y="602664"/>
                  </a:lnTo>
                  <a:cubicBezTo>
                    <a:pt x="200493" y="606806"/>
                    <a:pt x="204369" y="609600"/>
                    <a:pt x="208735" y="609600"/>
                  </a:cubicBezTo>
                  <a:lnTo>
                    <a:pt x="7567690" y="609600"/>
                  </a:lnTo>
                  <a:cubicBezTo>
                    <a:pt x="7569384" y="609600"/>
                    <a:pt x="7570974" y="608786"/>
                    <a:pt x="7571964" y="607412"/>
                  </a:cubicBezTo>
                  <a:cubicBezTo>
                    <a:pt x="7572955" y="606038"/>
                    <a:pt x="7573224" y="604271"/>
                    <a:pt x="7572689" y="602664"/>
                  </a:cubicBezTo>
                  <a:lnTo>
                    <a:pt x="7374113" y="6936"/>
                  </a:lnTo>
                  <a:cubicBezTo>
                    <a:pt x="7372731" y="2794"/>
                    <a:pt x="7368856" y="0"/>
                    <a:pt x="736449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56CCF2">
                    <a:alpha val="100000"/>
                  </a:srgbClr>
                </a:gs>
                <a:gs pos="50000">
                  <a:srgbClr val="56CCF2">
                    <a:alpha val="100000"/>
                  </a:srgbClr>
                </a:gs>
                <a:gs pos="100000">
                  <a:srgbClr val="3183ED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7373576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13387" y="3423255"/>
            <a:ext cx="8654700" cy="51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Mekanisme Pengendalian Perusahaan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59384" y="8061877"/>
            <a:ext cx="4854532" cy="51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Lingkaran umpan balik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325621" y="-224641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9"/>
                </a:lnTo>
                <a:lnTo>
                  <a:pt x="0" y="694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0794405" y="-1667303"/>
            <a:ext cx="6708021" cy="5764705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1197013" y="-1380905"/>
            <a:ext cx="5879077" cy="5216911"/>
            <a:chOff x="0" y="0"/>
            <a:chExt cx="4346359" cy="3856825"/>
          </a:xfrm>
        </p:grpSpPr>
        <p:sp>
          <p:nvSpPr>
            <p:cNvPr id="31" name="Freeform 31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5"/>
              <a:stretch>
                <a:fillRect l="-29866" t="-12462" r="-27954" b="-6029"/>
              </a:stretch>
            </a:blipFill>
          </p:spPr>
        </p:sp>
      </p:grpSp>
      <p:sp>
        <p:nvSpPr>
          <p:cNvPr id="32" name="TextBox 32"/>
          <p:cNvSpPr txBox="1"/>
          <p:nvPr/>
        </p:nvSpPr>
        <p:spPr>
          <a:xfrm>
            <a:off x="424032" y="5320509"/>
            <a:ext cx="8148778" cy="27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standar kinerja yang harus dipenuhi oleh perusahaan jika ia ingin mencapai tujuannya secara keseluruhan,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manajemen perusahaan, dan 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suatu pemroses informasi yang mengubah data menjadi informasi.</a:t>
            </a:r>
          </a:p>
          <a:p>
            <a:pPr marL="0" lvl="0" indent="0" algn="l">
              <a:lnSpc>
                <a:spcPts val="3706"/>
              </a:lnSpc>
            </a:pPr>
            <a:endParaRPr lang="en-US" sz="2345" spc="-44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13387" y="8914935"/>
            <a:ext cx="8148778" cy="137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(feedback loop) terdiri atas sumber-sumber daya virtual, diambil dari data yang telah diolah.</a:t>
            </a:r>
          </a:p>
          <a:p>
            <a:pPr marL="0" lvl="0" indent="0" algn="l">
              <a:lnSpc>
                <a:spcPts val="3706"/>
              </a:lnSpc>
            </a:pPr>
            <a:endParaRPr lang="en-US" sz="2345" spc="-44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76559" y="8218936"/>
            <a:ext cx="8599530" cy="7814823"/>
          </a:xfrm>
          <a:custGeom>
            <a:avLst/>
            <a:gdLst/>
            <a:ahLst/>
            <a:cxnLst/>
            <a:rect l="l" t="t" r="r" b="b"/>
            <a:pathLst>
              <a:path w="8599530" h="7814823">
                <a:moveTo>
                  <a:pt x="0" y="0"/>
                </a:moveTo>
                <a:lnTo>
                  <a:pt x="8599531" y="0"/>
                </a:lnTo>
                <a:lnTo>
                  <a:pt x="8599531" y="7814823"/>
                </a:lnTo>
                <a:lnTo>
                  <a:pt x="0" y="781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395845" y="8621339"/>
            <a:ext cx="8760958" cy="752894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6448" y="0"/>
              <a:ext cx="799904" cy="698500"/>
            </a:xfrm>
            <a:custGeom>
              <a:avLst/>
              <a:gdLst/>
              <a:ahLst/>
              <a:cxnLst/>
              <a:rect l="l" t="t" r="r" b="b"/>
              <a:pathLst>
                <a:path w="799904" h="698500">
                  <a:moveTo>
                    <a:pt x="789465" y="378275"/>
                  </a:moveTo>
                  <a:lnTo>
                    <a:pt x="620039" y="669475"/>
                  </a:lnTo>
                  <a:cubicBezTo>
                    <a:pt x="609584" y="687445"/>
                    <a:pt x="590362" y="698500"/>
                    <a:pt x="569572" y="698500"/>
                  </a:cubicBezTo>
                  <a:lnTo>
                    <a:pt x="230332" y="698500"/>
                  </a:lnTo>
                  <a:cubicBezTo>
                    <a:pt x="209542" y="698500"/>
                    <a:pt x="190320" y="687445"/>
                    <a:pt x="179865" y="669475"/>
                  </a:cubicBezTo>
                  <a:lnTo>
                    <a:pt x="10439" y="378275"/>
                  </a:lnTo>
                  <a:cubicBezTo>
                    <a:pt x="0" y="360333"/>
                    <a:pt x="0" y="338167"/>
                    <a:pt x="10439" y="320225"/>
                  </a:cubicBezTo>
                  <a:lnTo>
                    <a:pt x="179865" y="29025"/>
                  </a:lnTo>
                  <a:cubicBezTo>
                    <a:pt x="190320" y="11055"/>
                    <a:pt x="209542" y="0"/>
                    <a:pt x="230332" y="0"/>
                  </a:cubicBezTo>
                  <a:lnTo>
                    <a:pt x="569572" y="0"/>
                  </a:lnTo>
                  <a:cubicBezTo>
                    <a:pt x="590362" y="0"/>
                    <a:pt x="609584" y="11055"/>
                    <a:pt x="620039" y="29025"/>
                  </a:cubicBezTo>
                  <a:lnTo>
                    <a:pt x="789465" y="320225"/>
                  </a:lnTo>
                  <a:cubicBezTo>
                    <a:pt x="799904" y="338167"/>
                    <a:pt x="799904" y="360333"/>
                    <a:pt x="789465" y="37827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DE00">
                    <a:alpha val="100000"/>
                  </a:srgbClr>
                </a:gs>
                <a:gs pos="50000">
                  <a:srgbClr val="FFDE00">
                    <a:alpha val="100000"/>
                  </a:srgbClr>
                </a:gs>
                <a:gs pos="100000">
                  <a:srgbClr val="FF992F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495340" y="3438536"/>
            <a:ext cx="7573225" cy="6508240"/>
            <a:chOff x="0" y="0"/>
            <a:chExt cx="812800" cy="698500"/>
          </a:xfrm>
        </p:grpSpPr>
        <p:sp>
          <p:nvSpPr>
            <p:cNvPr id="7" name="Freeform 7"/>
            <p:cNvSpPr/>
            <p:nvPr/>
          </p:nvSpPr>
          <p:spPr>
            <a:xfrm>
              <a:off x="7067" y="0"/>
              <a:ext cx="798666" cy="698500"/>
            </a:xfrm>
            <a:custGeom>
              <a:avLst/>
              <a:gdLst/>
              <a:ahLst/>
              <a:cxnLst/>
              <a:rect l="l" t="t" r="r" b="b"/>
              <a:pathLst>
                <a:path w="798666" h="698500">
                  <a:moveTo>
                    <a:pt x="787226" y="381060"/>
                  </a:moveTo>
                  <a:lnTo>
                    <a:pt x="621040" y="666690"/>
                  </a:lnTo>
                  <a:cubicBezTo>
                    <a:pt x="609582" y="686384"/>
                    <a:pt x="588516" y="698500"/>
                    <a:pt x="565731" y="698500"/>
                  </a:cubicBezTo>
                  <a:lnTo>
                    <a:pt x="232935" y="698500"/>
                  </a:lnTo>
                  <a:cubicBezTo>
                    <a:pt x="210150" y="698500"/>
                    <a:pt x="189084" y="686384"/>
                    <a:pt x="177626" y="666690"/>
                  </a:cubicBezTo>
                  <a:lnTo>
                    <a:pt x="11440" y="381060"/>
                  </a:lnTo>
                  <a:cubicBezTo>
                    <a:pt x="0" y="361396"/>
                    <a:pt x="0" y="337104"/>
                    <a:pt x="11440" y="317440"/>
                  </a:cubicBezTo>
                  <a:lnTo>
                    <a:pt x="177626" y="31810"/>
                  </a:lnTo>
                  <a:cubicBezTo>
                    <a:pt x="189084" y="12116"/>
                    <a:pt x="210150" y="0"/>
                    <a:pt x="232935" y="0"/>
                  </a:cubicBezTo>
                  <a:lnTo>
                    <a:pt x="565731" y="0"/>
                  </a:lnTo>
                  <a:cubicBezTo>
                    <a:pt x="588516" y="0"/>
                    <a:pt x="609582" y="12116"/>
                    <a:pt x="621040" y="31810"/>
                  </a:cubicBezTo>
                  <a:lnTo>
                    <a:pt x="787226" y="317440"/>
                  </a:lnTo>
                  <a:cubicBezTo>
                    <a:pt x="798666" y="337104"/>
                    <a:pt x="798666" y="361396"/>
                    <a:pt x="787226" y="381060"/>
                  </a:cubicBezTo>
                  <a:close/>
                </a:path>
              </a:pathLst>
            </a:custGeom>
            <a:solidFill>
              <a:srgbClr val="112D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205044" y="4097402"/>
            <a:ext cx="6172867" cy="5304807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8670" y="0"/>
              <a:ext cx="795460" cy="698500"/>
            </a:xfrm>
            <a:custGeom>
              <a:avLst/>
              <a:gdLst/>
              <a:ahLst/>
              <a:cxnLst/>
              <a:rect l="l" t="t" r="r" b="b"/>
              <a:pathLst>
                <a:path w="795460" h="698500">
                  <a:moveTo>
                    <a:pt x="781424" y="388276"/>
                  </a:moveTo>
                  <a:lnTo>
                    <a:pt x="623636" y="659474"/>
                  </a:lnTo>
                  <a:cubicBezTo>
                    <a:pt x="609578" y="683636"/>
                    <a:pt x="583733" y="698500"/>
                    <a:pt x="555779" y="698500"/>
                  </a:cubicBezTo>
                  <a:lnTo>
                    <a:pt x="239681" y="698500"/>
                  </a:lnTo>
                  <a:cubicBezTo>
                    <a:pt x="211727" y="698500"/>
                    <a:pt x="185882" y="683636"/>
                    <a:pt x="171824" y="659474"/>
                  </a:cubicBezTo>
                  <a:lnTo>
                    <a:pt x="14036" y="388276"/>
                  </a:lnTo>
                  <a:cubicBezTo>
                    <a:pt x="0" y="364152"/>
                    <a:pt x="0" y="334348"/>
                    <a:pt x="14036" y="310224"/>
                  </a:cubicBezTo>
                  <a:lnTo>
                    <a:pt x="171824" y="39026"/>
                  </a:lnTo>
                  <a:cubicBezTo>
                    <a:pt x="185882" y="14864"/>
                    <a:pt x="211727" y="0"/>
                    <a:pt x="239681" y="0"/>
                  </a:cubicBezTo>
                  <a:lnTo>
                    <a:pt x="555779" y="0"/>
                  </a:lnTo>
                  <a:cubicBezTo>
                    <a:pt x="583733" y="0"/>
                    <a:pt x="609578" y="14864"/>
                    <a:pt x="623636" y="39026"/>
                  </a:cubicBezTo>
                  <a:lnTo>
                    <a:pt x="781424" y="310224"/>
                  </a:lnTo>
                  <a:cubicBezTo>
                    <a:pt x="795460" y="334348"/>
                    <a:pt x="795460" y="364152"/>
                    <a:pt x="781424" y="38827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325621" y="-2246414"/>
            <a:ext cx="7645588" cy="6947928"/>
          </a:xfrm>
          <a:custGeom>
            <a:avLst/>
            <a:gdLst/>
            <a:ahLst/>
            <a:cxnLst/>
            <a:rect l="l" t="t" r="r" b="b"/>
            <a:pathLst>
              <a:path w="7645588" h="6947928">
                <a:moveTo>
                  <a:pt x="0" y="0"/>
                </a:moveTo>
                <a:lnTo>
                  <a:pt x="7645589" y="0"/>
                </a:lnTo>
                <a:lnTo>
                  <a:pt x="7645589" y="6947929"/>
                </a:lnTo>
                <a:lnTo>
                  <a:pt x="0" y="694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4405" y="4423713"/>
            <a:ext cx="4286500" cy="5585016"/>
          </a:xfrm>
          <a:custGeom>
            <a:avLst/>
            <a:gdLst/>
            <a:ahLst/>
            <a:cxnLst/>
            <a:rect l="l" t="t" r="r" b="b"/>
            <a:pathLst>
              <a:path w="4286500" h="5585016">
                <a:moveTo>
                  <a:pt x="0" y="0"/>
                </a:moveTo>
                <a:lnTo>
                  <a:pt x="4286500" y="0"/>
                </a:lnTo>
                <a:lnTo>
                  <a:pt x="4286500" y="5585016"/>
                </a:lnTo>
                <a:lnTo>
                  <a:pt x="0" y="55850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-5478636">
            <a:off x="15809284" y="4405847"/>
            <a:ext cx="1845214" cy="2147158"/>
            <a:chOff x="0" y="0"/>
            <a:chExt cx="6985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4847"/>
              <a:ext cx="698500" cy="803107"/>
            </a:xfrm>
            <a:custGeom>
              <a:avLst/>
              <a:gdLst/>
              <a:ahLst/>
              <a:cxnLst/>
              <a:rect l="l" t="t" r="r" b="b"/>
              <a:pathLst>
                <a:path w="698500" h="803107">
                  <a:moveTo>
                    <a:pt x="371066" y="7846"/>
                  </a:moveTo>
                  <a:lnTo>
                    <a:pt x="676684" y="185660"/>
                  </a:lnTo>
                  <a:cubicBezTo>
                    <a:pt x="690191" y="193519"/>
                    <a:pt x="698500" y="207966"/>
                    <a:pt x="698500" y="223593"/>
                  </a:cubicBezTo>
                  <a:lnTo>
                    <a:pt x="698500" y="579513"/>
                  </a:lnTo>
                  <a:cubicBezTo>
                    <a:pt x="698500" y="595140"/>
                    <a:pt x="690191" y="609587"/>
                    <a:pt x="676684" y="617446"/>
                  </a:cubicBezTo>
                  <a:lnTo>
                    <a:pt x="371066" y="795260"/>
                  </a:lnTo>
                  <a:cubicBezTo>
                    <a:pt x="357580" y="803106"/>
                    <a:pt x="340920" y="803106"/>
                    <a:pt x="327434" y="795260"/>
                  </a:cubicBezTo>
                  <a:lnTo>
                    <a:pt x="21816" y="617446"/>
                  </a:lnTo>
                  <a:cubicBezTo>
                    <a:pt x="8309" y="609587"/>
                    <a:pt x="0" y="595140"/>
                    <a:pt x="0" y="579513"/>
                  </a:cubicBezTo>
                  <a:lnTo>
                    <a:pt x="0" y="223593"/>
                  </a:lnTo>
                  <a:cubicBezTo>
                    <a:pt x="0" y="207966"/>
                    <a:pt x="8309" y="193519"/>
                    <a:pt x="21816" y="185660"/>
                  </a:cubicBezTo>
                  <a:lnTo>
                    <a:pt x="327434" y="7846"/>
                  </a:lnTo>
                  <a:cubicBezTo>
                    <a:pt x="340920" y="0"/>
                    <a:pt x="357580" y="0"/>
                    <a:pt x="371066" y="784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sq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5107" y="4634552"/>
            <a:ext cx="866162" cy="86616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65107" y="7573258"/>
            <a:ext cx="866162" cy="866162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B613">
                    <a:alpha val="100000"/>
                  </a:srgbClr>
                </a:gs>
                <a:gs pos="100000">
                  <a:srgbClr val="FFE42F">
                    <a:alpha val="100000"/>
                  </a:srgbClr>
                </a:gs>
              </a:gsLst>
              <a:lin ang="5400000"/>
            </a:gradFill>
            <a:ln w="66675" cap="sq">
              <a:gradFill>
                <a:gsLst>
                  <a:gs pos="0">
                    <a:srgbClr val="3183ED">
                      <a:alpha val="100000"/>
                    </a:srgbClr>
                  </a:gs>
                  <a:gs pos="100000">
                    <a:srgbClr val="56CCF2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12671" y="1044477"/>
            <a:ext cx="9981734" cy="2367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179"/>
              </a:lnSpc>
            </a:pPr>
            <a:r>
              <a:rPr lang="en-US" sz="8499" b="1" spc="-21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Perusahaan di dalam Lingkungannya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7585" y="4787579"/>
            <a:ext cx="221206" cy="5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0"/>
              </a:lnSpc>
            </a:pPr>
            <a:r>
              <a:rPr lang="en-US" sz="3926" b="1" spc="-98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9485" y="7697497"/>
            <a:ext cx="221206" cy="560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0"/>
              </a:lnSpc>
            </a:pPr>
            <a:r>
              <a:rPr lang="en-US" sz="3926" b="1" spc="-98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0229" y="4586927"/>
            <a:ext cx="8355393" cy="277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Unsur-Unsur lingkungan adalah organisasi dan individu yang berada di luar perusahaan dan memiliki pengaruh langsung maupun tidak langsung atas perusahaan.</a:t>
            </a:r>
          </a:p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Meliputi pemasok, konsumen, perserikatan buruh, komunitas ekonomi, stockholder dan pemilik, pesaing, dan pemerintah</a:t>
            </a:r>
          </a:p>
          <a:p>
            <a:pPr marL="0" lvl="0" indent="0" algn="l">
              <a:lnSpc>
                <a:spcPts val="3706"/>
              </a:lnSpc>
            </a:pPr>
            <a:endParaRPr lang="en-US" sz="2345" spc="-44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970229" y="7573672"/>
            <a:ext cx="7173771" cy="90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448" lvl="1" indent="-253224" algn="l">
              <a:lnSpc>
                <a:spcPts val="3706"/>
              </a:lnSpc>
              <a:buFont typeface="Arial"/>
              <a:buChar char="•"/>
            </a:pPr>
            <a:r>
              <a:rPr lang="en-US" sz="2345" spc="-44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Komunitas global adalah wilayah geografis di mana perusahaan melakukan operasinya.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0794405" y="-1667303"/>
            <a:ext cx="6708021" cy="5764705"/>
            <a:chOff x="0" y="0"/>
            <a:chExt cx="812800" cy="698500"/>
          </a:xfrm>
        </p:grpSpPr>
        <p:sp>
          <p:nvSpPr>
            <p:cNvPr id="29" name="Freeform 29"/>
            <p:cNvSpPr/>
            <p:nvPr/>
          </p:nvSpPr>
          <p:spPr>
            <a:xfrm>
              <a:off x="8422" y="0"/>
              <a:ext cx="795957" cy="698500"/>
            </a:xfrm>
            <a:custGeom>
              <a:avLst/>
              <a:gdLst/>
              <a:ahLst/>
              <a:cxnLst/>
              <a:rect l="l" t="t" r="r" b="b"/>
              <a:pathLst>
                <a:path w="795957" h="698500">
                  <a:moveTo>
                    <a:pt x="782323" y="387158"/>
                  </a:moveTo>
                  <a:lnTo>
                    <a:pt x="623233" y="660592"/>
                  </a:lnTo>
                  <a:cubicBezTo>
                    <a:pt x="609578" y="684062"/>
                    <a:pt x="584474" y="698500"/>
                    <a:pt x="557321" y="698500"/>
                  </a:cubicBezTo>
                  <a:lnTo>
                    <a:pt x="238635" y="698500"/>
                  </a:lnTo>
                  <a:cubicBezTo>
                    <a:pt x="211482" y="698500"/>
                    <a:pt x="186378" y="684062"/>
                    <a:pt x="172723" y="660592"/>
                  </a:cubicBezTo>
                  <a:lnTo>
                    <a:pt x="13633" y="387158"/>
                  </a:lnTo>
                  <a:cubicBezTo>
                    <a:pt x="0" y="363725"/>
                    <a:pt x="0" y="334775"/>
                    <a:pt x="13633" y="311342"/>
                  </a:cubicBezTo>
                  <a:lnTo>
                    <a:pt x="172723" y="37908"/>
                  </a:lnTo>
                  <a:cubicBezTo>
                    <a:pt x="186378" y="14438"/>
                    <a:pt x="211482" y="0"/>
                    <a:pt x="238635" y="0"/>
                  </a:cubicBezTo>
                  <a:lnTo>
                    <a:pt x="557321" y="0"/>
                  </a:lnTo>
                  <a:cubicBezTo>
                    <a:pt x="584474" y="0"/>
                    <a:pt x="609578" y="14438"/>
                    <a:pt x="623233" y="37908"/>
                  </a:cubicBezTo>
                  <a:lnTo>
                    <a:pt x="782323" y="311342"/>
                  </a:lnTo>
                  <a:cubicBezTo>
                    <a:pt x="795956" y="334775"/>
                    <a:pt x="795956" y="363725"/>
                    <a:pt x="782323" y="387158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197013" y="-1380905"/>
            <a:ext cx="5879077" cy="5216911"/>
            <a:chOff x="0" y="0"/>
            <a:chExt cx="4346359" cy="3856825"/>
          </a:xfrm>
        </p:grpSpPr>
        <p:sp>
          <p:nvSpPr>
            <p:cNvPr id="32" name="Freeform 32"/>
            <p:cNvSpPr/>
            <p:nvPr/>
          </p:nvSpPr>
          <p:spPr>
            <a:xfrm flipH="1">
              <a:off x="-32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3086608" y="0"/>
                  </a:moveTo>
                  <a:cubicBezTo>
                    <a:pt x="3210306" y="0"/>
                    <a:pt x="3324479" y="65913"/>
                    <a:pt x="3386328" y="173101"/>
                  </a:cubicBezTo>
                  <a:lnTo>
                    <a:pt x="4299966" y="1755394"/>
                  </a:lnTo>
                  <a:cubicBezTo>
                    <a:pt x="4361815" y="1862455"/>
                    <a:pt x="4361815" y="1994408"/>
                    <a:pt x="4299966" y="2101469"/>
                  </a:cubicBezTo>
                  <a:lnTo>
                    <a:pt x="3386455" y="3683762"/>
                  </a:lnTo>
                  <a:cubicBezTo>
                    <a:pt x="3325114" y="3789934"/>
                    <a:pt x="3212338" y="3855720"/>
                    <a:pt x="3089910" y="3856863"/>
                  </a:cubicBezTo>
                  <a:lnTo>
                    <a:pt x="1256411" y="3856863"/>
                  </a:lnTo>
                  <a:cubicBezTo>
                    <a:pt x="1133983" y="3855720"/>
                    <a:pt x="1021207" y="3789934"/>
                    <a:pt x="959866" y="3683762"/>
                  </a:cubicBezTo>
                  <a:lnTo>
                    <a:pt x="46355" y="2101469"/>
                  </a:lnTo>
                  <a:cubicBezTo>
                    <a:pt x="15875" y="2048764"/>
                    <a:pt x="508" y="1990090"/>
                    <a:pt x="0" y="1931162"/>
                  </a:cubicBezTo>
                  <a:lnTo>
                    <a:pt x="0" y="1925574"/>
                  </a:lnTo>
                  <a:cubicBezTo>
                    <a:pt x="508" y="1866773"/>
                    <a:pt x="15875" y="1807972"/>
                    <a:pt x="46355" y="1755267"/>
                  </a:cubicBezTo>
                  <a:lnTo>
                    <a:pt x="959866" y="173101"/>
                  </a:lnTo>
                  <a:cubicBezTo>
                    <a:pt x="1021715" y="65913"/>
                    <a:pt x="1135888" y="0"/>
                    <a:pt x="1259586" y="0"/>
                  </a:cubicBezTo>
                  <a:close/>
                </a:path>
              </a:pathLst>
            </a:custGeom>
            <a:blipFill>
              <a:blip r:embed="rId5"/>
              <a:stretch>
                <a:fillRect l="-135356" r="-17094" b="-35844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972285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3200931"/>
                </a:moveTo>
                <a:lnTo>
                  <a:pt x="5145501" y="3200931"/>
                </a:lnTo>
                <a:lnTo>
                  <a:pt x="5145501" y="0"/>
                </a:lnTo>
                <a:lnTo>
                  <a:pt x="0" y="0"/>
                </a:lnTo>
                <a:lnTo>
                  <a:pt x="0" y="320093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14114784" y="8073192"/>
            <a:ext cx="5145502" cy="3200931"/>
          </a:xfrm>
          <a:custGeom>
            <a:avLst/>
            <a:gdLst/>
            <a:ahLst/>
            <a:cxnLst/>
            <a:rect l="l" t="t" r="r" b="b"/>
            <a:pathLst>
              <a:path w="5145502" h="3200931">
                <a:moveTo>
                  <a:pt x="0" y="0"/>
                </a:moveTo>
                <a:lnTo>
                  <a:pt x="5145501" y="0"/>
                </a:lnTo>
                <a:lnTo>
                  <a:pt x="5145501" y="3200931"/>
                </a:lnTo>
                <a:lnTo>
                  <a:pt x="0" y="32009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54239" y="2982569"/>
            <a:ext cx="3086100" cy="1543050"/>
            <a:chOff x="0" y="0"/>
            <a:chExt cx="812800" cy="406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200931" y="5425507"/>
            <a:ext cx="3086100" cy="1543050"/>
            <a:chOff x="0" y="0"/>
            <a:chExt cx="81280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654239" y="7863907"/>
            <a:ext cx="3086100" cy="1543050"/>
            <a:chOff x="0" y="0"/>
            <a:chExt cx="81280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70120" y="8130607"/>
            <a:ext cx="3086100" cy="1543050"/>
            <a:chOff x="0" y="0"/>
            <a:chExt cx="812800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84870" y="7863907"/>
            <a:ext cx="3086100" cy="1543050"/>
            <a:chOff x="0" y="0"/>
            <a:chExt cx="812800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69577" y="5425507"/>
            <a:ext cx="3086100" cy="1543050"/>
            <a:chOff x="0" y="0"/>
            <a:chExt cx="812800" cy="4064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84870" y="2987107"/>
            <a:ext cx="3086100" cy="1543050"/>
            <a:chOff x="0" y="0"/>
            <a:chExt cx="812800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139289" y="2211044"/>
            <a:ext cx="3086100" cy="1543050"/>
            <a:chOff x="0" y="0"/>
            <a:chExt cx="812800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12D4E">
                    <a:alpha val="100000"/>
                  </a:srgbClr>
                </a:gs>
                <a:gs pos="50000">
                  <a:srgbClr val="255389">
                    <a:alpha val="100000"/>
                  </a:srgbClr>
                </a:gs>
                <a:gs pos="100000">
                  <a:srgbClr val="227BBB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247060" y="4335159"/>
            <a:ext cx="3086100" cy="3086100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E42F">
                    <a:alpha val="100000"/>
                  </a:srgbClr>
                </a:gs>
                <a:gs pos="100000">
                  <a:srgbClr val="FFB613">
                    <a:alpha val="100000"/>
                  </a:srgbClr>
                </a:gs>
              </a:gsLst>
              <a:path path="circle">
                <a:fillToRect l="50000" t="50000" r="50000" b="50000"/>
              </a:path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662592" y="936512"/>
            <a:ext cx="11424477" cy="889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97"/>
              </a:lnSpc>
            </a:pPr>
            <a:r>
              <a:rPr lang="en-US" sz="6294" b="1" spc="-157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Aliran Sumber Daya Lingkungan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70120" y="2753252"/>
            <a:ext cx="2648085" cy="49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14"/>
              </a:lnSpc>
            </a:pPr>
            <a:r>
              <a:rPr lang="en-US" sz="3531" spc="-8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Goverment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303877" y="3284271"/>
            <a:ext cx="2653423" cy="979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3538" spc="-8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Global</a:t>
            </a:r>
          </a:p>
          <a:p>
            <a:pPr marL="0" lvl="0" indent="0" algn="ctr">
              <a:lnSpc>
                <a:spcPts val="3821"/>
              </a:lnSpc>
            </a:pPr>
            <a:r>
              <a:rPr lang="en-US" sz="3538" spc="-8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Community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788585" y="5967715"/>
            <a:ext cx="2648085" cy="49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14"/>
              </a:lnSpc>
            </a:pPr>
            <a:r>
              <a:rPr lang="en-US" sz="3531" spc="-8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Customers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303877" y="8405398"/>
            <a:ext cx="2359559" cy="438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8"/>
              </a:lnSpc>
            </a:pPr>
            <a:r>
              <a:rPr lang="en-US" sz="3146" spc="-7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Competitors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31471" y="8477606"/>
            <a:ext cx="2362267" cy="87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02"/>
              </a:lnSpc>
            </a:pPr>
            <a:r>
              <a:rPr lang="en-US" sz="3150" spc="-7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Stockholder or Owners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874310" y="8378486"/>
            <a:ext cx="2505210" cy="49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14"/>
              </a:lnSpc>
            </a:pPr>
            <a:r>
              <a:rPr lang="en-US" sz="3531" spc="-8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Labor Unions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419939" y="5965446"/>
            <a:ext cx="2648085" cy="496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14"/>
              </a:lnSpc>
            </a:pPr>
            <a:r>
              <a:rPr lang="en-US" sz="3531" spc="-8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Suppliers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019595" y="3284271"/>
            <a:ext cx="2355387" cy="86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2"/>
              </a:lnSpc>
            </a:pPr>
            <a:r>
              <a:rPr lang="en-US" sz="3141" spc="-7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Financial </a:t>
            </a:r>
          </a:p>
          <a:p>
            <a:pPr marL="0" lvl="0" indent="0" algn="ctr">
              <a:lnSpc>
                <a:spcPts val="3392"/>
              </a:lnSpc>
            </a:pPr>
            <a:r>
              <a:rPr lang="en-US" sz="3141" spc="-78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Commmunity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6807526" y="4066638"/>
            <a:ext cx="1754717" cy="930487"/>
            <a:chOff x="0" y="0"/>
            <a:chExt cx="2339623" cy="1240649"/>
          </a:xfrm>
        </p:grpSpPr>
        <p:sp>
          <p:nvSpPr>
            <p:cNvPr id="41" name="AutoShape 41"/>
            <p:cNvSpPr/>
            <p:nvPr/>
          </p:nvSpPr>
          <p:spPr>
            <a:xfrm>
              <a:off x="104493" y="15971"/>
              <a:ext cx="2228325" cy="949418"/>
            </a:xfrm>
            <a:prstGeom prst="line">
              <a:avLst/>
            </a:prstGeom>
            <a:ln w="34721" cap="flat">
              <a:solidFill>
                <a:srgbClr val="4589AD"/>
              </a:solidFill>
              <a:prstDash val="solid"/>
              <a:headEnd type="arrow" w="med" len="sm"/>
              <a:tailEnd type="arrow" w="med" len="sm"/>
            </a:ln>
          </p:spPr>
        </p:sp>
        <p:sp>
          <p:nvSpPr>
            <p:cNvPr id="42" name="AutoShape 42"/>
            <p:cNvSpPr/>
            <p:nvPr/>
          </p:nvSpPr>
          <p:spPr>
            <a:xfrm>
              <a:off x="6868" y="328135"/>
              <a:ext cx="2081494" cy="896570"/>
            </a:xfrm>
            <a:prstGeom prst="line">
              <a:avLst/>
            </a:prstGeom>
            <a:ln w="34721" cap="flat">
              <a:solidFill>
                <a:srgbClr val="49BC39"/>
              </a:solidFill>
              <a:prstDash val="solid"/>
              <a:headEnd type="arrow" w="med" len="sm"/>
              <a:tailEnd type="arrow" w="med" len="sm"/>
            </a:ln>
          </p:spPr>
        </p:sp>
      </p:grpSp>
      <p:grpSp>
        <p:nvGrpSpPr>
          <p:cNvPr id="43" name="Group 43"/>
          <p:cNvGrpSpPr/>
          <p:nvPr/>
        </p:nvGrpSpPr>
        <p:grpSpPr>
          <a:xfrm>
            <a:off x="9391431" y="4082237"/>
            <a:ext cx="342385" cy="1595459"/>
            <a:chOff x="0" y="0"/>
            <a:chExt cx="456513" cy="2127279"/>
          </a:xfrm>
        </p:grpSpPr>
        <p:sp>
          <p:nvSpPr>
            <p:cNvPr id="44" name="AutoShape 44"/>
            <p:cNvSpPr/>
            <p:nvPr/>
          </p:nvSpPr>
          <p:spPr>
            <a:xfrm>
              <a:off x="25398" y="327"/>
              <a:ext cx="26671" cy="2069963"/>
            </a:xfrm>
            <a:prstGeom prst="line">
              <a:avLst/>
            </a:prstGeom>
            <a:ln w="50800" cap="flat">
              <a:solidFill>
                <a:srgbClr val="4589AD"/>
              </a:solidFill>
              <a:prstDash val="solid"/>
              <a:headEnd type="arrow" w="med" len="sm"/>
              <a:tailEnd type="arrow" w="med" len="sm"/>
            </a:ln>
          </p:spPr>
        </p:sp>
        <p:sp>
          <p:nvSpPr>
            <p:cNvPr id="45" name="AutoShape 45"/>
            <p:cNvSpPr/>
            <p:nvPr/>
          </p:nvSpPr>
          <p:spPr>
            <a:xfrm>
              <a:off x="404444" y="56989"/>
              <a:ext cx="26671" cy="2069963"/>
            </a:xfrm>
            <a:prstGeom prst="line">
              <a:avLst/>
            </a:prstGeom>
            <a:ln w="50800" cap="flat">
              <a:solidFill>
                <a:srgbClr val="49BC39"/>
              </a:solidFill>
              <a:prstDash val="solid"/>
              <a:headEnd type="arrow" w="med" len="sm"/>
              <a:tailEnd type="arrow" w="med" len="sm"/>
            </a:ln>
          </p:spPr>
        </p:sp>
      </p:grpSp>
      <p:grpSp>
        <p:nvGrpSpPr>
          <p:cNvPr id="46" name="Group 46"/>
          <p:cNvGrpSpPr/>
          <p:nvPr/>
        </p:nvGrpSpPr>
        <p:grpSpPr>
          <a:xfrm>
            <a:off x="9374830" y="6464450"/>
            <a:ext cx="342385" cy="1595459"/>
            <a:chOff x="0" y="0"/>
            <a:chExt cx="456513" cy="2127279"/>
          </a:xfrm>
        </p:grpSpPr>
        <p:sp>
          <p:nvSpPr>
            <p:cNvPr id="47" name="AutoShape 47"/>
            <p:cNvSpPr/>
            <p:nvPr/>
          </p:nvSpPr>
          <p:spPr>
            <a:xfrm>
              <a:off x="25398" y="327"/>
              <a:ext cx="26671" cy="2069963"/>
            </a:xfrm>
            <a:prstGeom prst="line">
              <a:avLst/>
            </a:prstGeom>
            <a:ln w="50800" cap="flat">
              <a:solidFill>
                <a:srgbClr val="4589AD"/>
              </a:solidFill>
              <a:prstDash val="solid"/>
              <a:headEnd type="arrow" w="med" len="sm"/>
              <a:tailEnd type="arrow" w="med" len="sm"/>
            </a:ln>
          </p:spPr>
        </p:sp>
        <p:sp>
          <p:nvSpPr>
            <p:cNvPr id="48" name="AutoShape 48"/>
            <p:cNvSpPr/>
            <p:nvPr/>
          </p:nvSpPr>
          <p:spPr>
            <a:xfrm>
              <a:off x="404444" y="56989"/>
              <a:ext cx="26671" cy="2069963"/>
            </a:xfrm>
            <a:prstGeom prst="line">
              <a:avLst/>
            </a:prstGeom>
            <a:ln w="50800" cap="flat">
              <a:solidFill>
                <a:srgbClr val="49BC39"/>
              </a:solidFill>
              <a:prstDash val="solid"/>
              <a:headEnd type="arrow" w="med" len="sm"/>
              <a:tailEnd type="arrow" w="med" len="sm"/>
            </a:ln>
          </p:spPr>
        </p:sp>
      </p:grpSp>
      <p:sp>
        <p:nvSpPr>
          <p:cNvPr id="49" name="AutoShape 49"/>
          <p:cNvSpPr/>
          <p:nvPr/>
        </p:nvSpPr>
        <p:spPr>
          <a:xfrm flipV="1">
            <a:off x="6620387" y="6185939"/>
            <a:ext cx="2657695" cy="30143"/>
          </a:xfrm>
          <a:prstGeom prst="line">
            <a:avLst/>
          </a:prstGeom>
          <a:ln w="38100" cap="flat">
            <a:solidFill>
              <a:srgbClr val="4589AD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50" name="AutoShape 50"/>
          <p:cNvSpPr/>
          <p:nvPr/>
        </p:nvSpPr>
        <p:spPr>
          <a:xfrm flipV="1">
            <a:off x="6673362" y="6412457"/>
            <a:ext cx="2441216" cy="10690"/>
          </a:xfrm>
          <a:prstGeom prst="line">
            <a:avLst/>
          </a:prstGeom>
          <a:ln w="38100" cap="flat">
            <a:solidFill>
              <a:srgbClr val="DE4F33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1" name="AutoShape 51"/>
          <p:cNvSpPr/>
          <p:nvPr/>
        </p:nvSpPr>
        <p:spPr>
          <a:xfrm flipH="1">
            <a:off x="6653006" y="6680106"/>
            <a:ext cx="2525330" cy="15450"/>
          </a:xfrm>
          <a:prstGeom prst="line">
            <a:avLst/>
          </a:prstGeom>
          <a:ln w="38100" cap="flat">
            <a:solidFill>
              <a:srgbClr val="49BC3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2" name="AutoShape 52"/>
          <p:cNvSpPr/>
          <p:nvPr/>
        </p:nvSpPr>
        <p:spPr>
          <a:xfrm flipV="1">
            <a:off x="9970008" y="6075574"/>
            <a:ext cx="2657695" cy="30143"/>
          </a:xfrm>
          <a:prstGeom prst="line">
            <a:avLst/>
          </a:prstGeom>
          <a:ln w="38100" cap="flat">
            <a:solidFill>
              <a:srgbClr val="999999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53" name="AutoShape 53"/>
          <p:cNvSpPr/>
          <p:nvPr/>
        </p:nvSpPr>
        <p:spPr>
          <a:xfrm flipV="1">
            <a:off x="10022982" y="6302092"/>
            <a:ext cx="2441216" cy="10690"/>
          </a:xfrm>
          <a:prstGeom prst="line">
            <a:avLst/>
          </a:prstGeom>
          <a:ln w="38100" cap="flat">
            <a:solidFill>
              <a:srgbClr val="DE4F33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4" name="AutoShape 54"/>
          <p:cNvSpPr/>
          <p:nvPr/>
        </p:nvSpPr>
        <p:spPr>
          <a:xfrm flipH="1">
            <a:off x="10002626" y="6569741"/>
            <a:ext cx="2525330" cy="15450"/>
          </a:xfrm>
          <a:prstGeom prst="line">
            <a:avLst/>
          </a:prstGeom>
          <a:ln w="38100" cap="flat">
            <a:solidFill>
              <a:srgbClr val="49BC39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55" name="AutoShape 55"/>
          <p:cNvSpPr/>
          <p:nvPr/>
        </p:nvSpPr>
        <p:spPr>
          <a:xfrm flipV="1">
            <a:off x="7495970" y="6855965"/>
            <a:ext cx="712063" cy="1671244"/>
          </a:xfrm>
          <a:prstGeom prst="line">
            <a:avLst/>
          </a:prstGeom>
          <a:ln w="28575" cap="flat">
            <a:solidFill>
              <a:srgbClr val="4589AD"/>
            </a:solidFill>
            <a:prstDash val="solid"/>
            <a:headEnd type="arrow" w="med" len="sm"/>
            <a:tailEnd type="arrow" w="med" len="sm"/>
          </a:ln>
        </p:spPr>
      </p:sp>
      <p:sp>
        <p:nvSpPr>
          <p:cNvPr id="56" name="AutoShape 56"/>
          <p:cNvSpPr/>
          <p:nvPr/>
        </p:nvSpPr>
        <p:spPr>
          <a:xfrm flipV="1">
            <a:off x="7731554" y="6969233"/>
            <a:ext cx="629814" cy="1563320"/>
          </a:xfrm>
          <a:prstGeom prst="line">
            <a:avLst/>
          </a:prstGeom>
          <a:ln w="38100" cap="flat">
            <a:solidFill>
              <a:srgbClr val="999999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57" name="Group 57"/>
          <p:cNvGrpSpPr/>
          <p:nvPr/>
        </p:nvGrpSpPr>
        <p:grpSpPr>
          <a:xfrm>
            <a:off x="790840" y="2246938"/>
            <a:ext cx="571765" cy="549869"/>
            <a:chOff x="0" y="0"/>
            <a:chExt cx="150588" cy="14482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50588" cy="144821"/>
            </a:xfrm>
            <a:custGeom>
              <a:avLst/>
              <a:gdLst/>
              <a:ahLst/>
              <a:cxnLst/>
              <a:rect l="l" t="t" r="r" b="b"/>
              <a:pathLst>
                <a:path w="150588" h="144821">
                  <a:moveTo>
                    <a:pt x="72411" y="0"/>
                  </a:moveTo>
                  <a:lnTo>
                    <a:pt x="78178" y="0"/>
                  </a:lnTo>
                  <a:cubicBezTo>
                    <a:pt x="97382" y="0"/>
                    <a:pt x="115800" y="7629"/>
                    <a:pt x="129380" y="21209"/>
                  </a:cubicBezTo>
                  <a:cubicBezTo>
                    <a:pt x="142959" y="34788"/>
                    <a:pt x="150588" y="53206"/>
                    <a:pt x="150588" y="72411"/>
                  </a:cubicBezTo>
                  <a:lnTo>
                    <a:pt x="150588" y="72411"/>
                  </a:lnTo>
                  <a:cubicBezTo>
                    <a:pt x="150588" y="112402"/>
                    <a:pt x="118169" y="144821"/>
                    <a:pt x="78178" y="144821"/>
                  </a:cubicBezTo>
                  <a:lnTo>
                    <a:pt x="72411" y="144821"/>
                  </a:lnTo>
                  <a:cubicBezTo>
                    <a:pt x="53206" y="144821"/>
                    <a:pt x="34788" y="137192"/>
                    <a:pt x="21209" y="123613"/>
                  </a:cubicBezTo>
                  <a:cubicBezTo>
                    <a:pt x="7629" y="110033"/>
                    <a:pt x="0" y="91615"/>
                    <a:pt x="0" y="72411"/>
                  </a:cubicBezTo>
                  <a:lnTo>
                    <a:pt x="0" y="72411"/>
                  </a:lnTo>
                  <a:cubicBezTo>
                    <a:pt x="0" y="53206"/>
                    <a:pt x="7629" y="34788"/>
                    <a:pt x="21209" y="21209"/>
                  </a:cubicBezTo>
                  <a:cubicBezTo>
                    <a:pt x="34788" y="7629"/>
                    <a:pt x="53206" y="0"/>
                    <a:pt x="72411" y="0"/>
                  </a:cubicBezTo>
                  <a:close/>
                </a:path>
              </a:pathLst>
            </a:custGeom>
            <a:solidFill>
              <a:srgbClr val="DE4F33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150588" cy="18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90840" y="3179064"/>
            <a:ext cx="571765" cy="549869"/>
            <a:chOff x="0" y="0"/>
            <a:chExt cx="150588" cy="144821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50588" cy="144821"/>
            </a:xfrm>
            <a:custGeom>
              <a:avLst/>
              <a:gdLst/>
              <a:ahLst/>
              <a:cxnLst/>
              <a:rect l="l" t="t" r="r" b="b"/>
              <a:pathLst>
                <a:path w="150588" h="144821">
                  <a:moveTo>
                    <a:pt x="72411" y="0"/>
                  </a:moveTo>
                  <a:lnTo>
                    <a:pt x="78178" y="0"/>
                  </a:lnTo>
                  <a:cubicBezTo>
                    <a:pt x="97382" y="0"/>
                    <a:pt x="115800" y="7629"/>
                    <a:pt x="129380" y="21209"/>
                  </a:cubicBezTo>
                  <a:cubicBezTo>
                    <a:pt x="142959" y="34788"/>
                    <a:pt x="150588" y="53206"/>
                    <a:pt x="150588" y="72411"/>
                  </a:cubicBezTo>
                  <a:lnTo>
                    <a:pt x="150588" y="72411"/>
                  </a:lnTo>
                  <a:cubicBezTo>
                    <a:pt x="150588" y="112402"/>
                    <a:pt x="118169" y="144821"/>
                    <a:pt x="78178" y="144821"/>
                  </a:cubicBezTo>
                  <a:lnTo>
                    <a:pt x="72411" y="144821"/>
                  </a:lnTo>
                  <a:cubicBezTo>
                    <a:pt x="53206" y="144821"/>
                    <a:pt x="34788" y="137192"/>
                    <a:pt x="21209" y="123613"/>
                  </a:cubicBezTo>
                  <a:cubicBezTo>
                    <a:pt x="7629" y="110033"/>
                    <a:pt x="0" y="91615"/>
                    <a:pt x="0" y="72411"/>
                  </a:cubicBezTo>
                  <a:lnTo>
                    <a:pt x="0" y="72411"/>
                  </a:lnTo>
                  <a:cubicBezTo>
                    <a:pt x="0" y="53206"/>
                    <a:pt x="7629" y="34788"/>
                    <a:pt x="21209" y="21209"/>
                  </a:cubicBezTo>
                  <a:cubicBezTo>
                    <a:pt x="34788" y="7629"/>
                    <a:pt x="53206" y="0"/>
                    <a:pt x="72411" y="0"/>
                  </a:cubicBezTo>
                  <a:close/>
                </a:path>
              </a:pathLst>
            </a:custGeom>
            <a:solidFill>
              <a:srgbClr val="4589AD"/>
            </a:solidFill>
          </p:spPr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150588" cy="18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790840" y="4196959"/>
            <a:ext cx="571765" cy="549869"/>
            <a:chOff x="0" y="0"/>
            <a:chExt cx="150588" cy="144821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50588" cy="144821"/>
            </a:xfrm>
            <a:custGeom>
              <a:avLst/>
              <a:gdLst/>
              <a:ahLst/>
              <a:cxnLst/>
              <a:rect l="l" t="t" r="r" b="b"/>
              <a:pathLst>
                <a:path w="150588" h="144821">
                  <a:moveTo>
                    <a:pt x="72411" y="0"/>
                  </a:moveTo>
                  <a:lnTo>
                    <a:pt x="78178" y="0"/>
                  </a:lnTo>
                  <a:cubicBezTo>
                    <a:pt x="97382" y="0"/>
                    <a:pt x="115800" y="7629"/>
                    <a:pt x="129380" y="21209"/>
                  </a:cubicBezTo>
                  <a:cubicBezTo>
                    <a:pt x="142959" y="34788"/>
                    <a:pt x="150588" y="53206"/>
                    <a:pt x="150588" y="72411"/>
                  </a:cubicBezTo>
                  <a:lnTo>
                    <a:pt x="150588" y="72411"/>
                  </a:lnTo>
                  <a:cubicBezTo>
                    <a:pt x="150588" y="112402"/>
                    <a:pt x="118169" y="144821"/>
                    <a:pt x="78178" y="144821"/>
                  </a:cubicBezTo>
                  <a:lnTo>
                    <a:pt x="72411" y="144821"/>
                  </a:lnTo>
                  <a:cubicBezTo>
                    <a:pt x="53206" y="144821"/>
                    <a:pt x="34788" y="137192"/>
                    <a:pt x="21209" y="123613"/>
                  </a:cubicBezTo>
                  <a:cubicBezTo>
                    <a:pt x="7629" y="110033"/>
                    <a:pt x="0" y="91615"/>
                    <a:pt x="0" y="72411"/>
                  </a:cubicBezTo>
                  <a:lnTo>
                    <a:pt x="0" y="72411"/>
                  </a:lnTo>
                  <a:cubicBezTo>
                    <a:pt x="0" y="53206"/>
                    <a:pt x="7629" y="34788"/>
                    <a:pt x="21209" y="21209"/>
                  </a:cubicBezTo>
                  <a:cubicBezTo>
                    <a:pt x="34788" y="7629"/>
                    <a:pt x="53206" y="0"/>
                    <a:pt x="72411" y="0"/>
                  </a:cubicBezTo>
                  <a:close/>
                </a:path>
              </a:pathLst>
            </a:custGeom>
            <a:solidFill>
              <a:srgbClr val="49BC39"/>
            </a:solidFill>
          </p:spPr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150588" cy="18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790840" y="5127828"/>
            <a:ext cx="571765" cy="549869"/>
            <a:chOff x="0" y="0"/>
            <a:chExt cx="150588" cy="144821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50588" cy="144821"/>
            </a:xfrm>
            <a:custGeom>
              <a:avLst/>
              <a:gdLst/>
              <a:ahLst/>
              <a:cxnLst/>
              <a:rect l="l" t="t" r="r" b="b"/>
              <a:pathLst>
                <a:path w="150588" h="144821">
                  <a:moveTo>
                    <a:pt x="72411" y="0"/>
                  </a:moveTo>
                  <a:lnTo>
                    <a:pt x="78178" y="0"/>
                  </a:lnTo>
                  <a:cubicBezTo>
                    <a:pt x="97382" y="0"/>
                    <a:pt x="115800" y="7629"/>
                    <a:pt x="129380" y="21209"/>
                  </a:cubicBezTo>
                  <a:cubicBezTo>
                    <a:pt x="142959" y="34788"/>
                    <a:pt x="150588" y="53206"/>
                    <a:pt x="150588" y="72411"/>
                  </a:cubicBezTo>
                  <a:lnTo>
                    <a:pt x="150588" y="72411"/>
                  </a:lnTo>
                  <a:cubicBezTo>
                    <a:pt x="150588" y="112402"/>
                    <a:pt x="118169" y="144821"/>
                    <a:pt x="78178" y="144821"/>
                  </a:cubicBezTo>
                  <a:lnTo>
                    <a:pt x="72411" y="144821"/>
                  </a:lnTo>
                  <a:cubicBezTo>
                    <a:pt x="53206" y="144821"/>
                    <a:pt x="34788" y="137192"/>
                    <a:pt x="21209" y="123613"/>
                  </a:cubicBezTo>
                  <a:cubicBezTo>
                    <a:pt x="7629" y="110033"/>
                    <a:pt x="0" y="91615"/>
                    <a:pt x="0" y="72411"/>
                  </a:cubicBezTo>
                  <a:lnTo>
                    <a:pt x="0" y="72411"/>
                  </a:lnTo>
                  <a:cubicBezTo>
                    <a:pt x="0" y="53206"/>
                    <a:pt x="7629" y="34788"/>
                    <a:pt x="21209" y="21209"/>
                  </a:cubicBezTo>
                  <a:cubicBezTo>
                    <a:pt x="34788" y="7629"/>
                    <a:pt x="53206" y="0"/>
                    <a:pt x="72411" y="0"/>
                  </a:cubicBezTo>
                  <a:close/>
                </a:path>
              </a:pathLst>
            </a:custGeom>
            <a:solidFill>
              <a:srgbClr val="868485"/>
            </a:solidFill>
          </p:spPr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150588" cy="1829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9" name="TextBox 69"/>
          <p:cNvSpPr txBox="1"/>
          <p:nvPr/>
        </p:nvSpPr>
        <p:spPr>
          <a:xfrm>
            <a:off x="1306648" y="4272134"/>
            <a:ext cx="1518916" cy="43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2"/>
              </a:lnSpc>
            </a:pPr>
            <a:r>
              <a:rPr lang="en-US" sz="3141" spc="-78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Money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600465" y="2249144"/>
            <a:ext cx="1518916" cy="43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2"/>
              </a:lnSpc>
            </a:pPr>
            <a:r>
              <a:rPr lang="en-US" sz="3141" spc="-78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Materials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506673" y="3260334"/>
            <a:ext cx="2155919" cy="43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2"/>
              </a:lnSpc>
            </a:pPr>
            <a:r>
              <a:rPr lang="en-US" sz="3141" spc="-78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Informations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306648" y="5225748"/>
            <a:ext cx="1702611" cy="437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92"/>
              </a:lnSpc>
            </a:pPr>
            <a:r>
              <a:rPr lang="en-US" sz="3141" spc="-78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Labour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6E6E6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4316964" y="4299589"/>
            <a:ext cx="3715747" cy="4323778"/>
            <a:chOff x="0" y="0"/>
            <a:chExt cx="6985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7908"/>
              <a:ext cx="698500" cy="796984"/>
            </a:xfrm>
            <a:custGeom>
              <a:avLst/>
              <a:gdLst/>
              <a:ahLst/>
              <a:cxnLst/>
              <a:rect l="l" t="t" r="r" b="b"/>
              <a:pathLst>
                <a:path w="698500" h="796984">
                  <a:moveTo>
                    <a:pt x="384846" y="12802"/>
                  </a:moveTo>
                  <a:lnTo>
                    <a:pt x="662904" y="174582"/>
                  </a:lnTo>
                  <a:cubicBezTo>
                    <a:pt x="684942" y="187404"/>
                    <a:pt x="698500" y="210978"/>
                    <a:pt x="698500" y="236475"/>
                  </a:cubicBezTo>
                  <a:lnTo>
                    <a:pt x="698500" y="560509"/>
                  </a:lnTo>
                  <a:cubicBezTo>
                    <a:pt x="698500" y="586006"/>
                    <a:pt x="684942" y="609580"/>
                    <a:pt x="662904" y="622402"/>
                  </a:cubicBezTo>
                  <a:lnTo>
                    <a:pt x="384846" y="784182"/>
                  </a:lnTo>
                  <a:cubicBezTo>
                    <a:pt x="362842" y="796984"/>
                    <a:pt x="335658" y="796984"/>
                    <a:pt x="313654" y="784182"/>
                  </a:cubicBezTo>
                  <a:lnTo>
                    <a:pt x="35596" y="622402"/>
                  </a:lnTo>
                  <a:cubicBezTo>
                    <a:pt x="13558" y="609580"/>
                    <a:pt x="0" y="586006"/>
                    <a:pt x="0" y="560509"/>
                  </a:cubicBezTo>
                  <a:lnTo>
                    <a:pt x="0" y="236475"/>
                  </a:lnTo>
                  <a:cubicBezTo>
                    <a:pt x="0" y="210978"/>
                    <a:pt x="13558" y="187404"/>
                    <a:pt x="35596" y="174582"/>
                  </a:cubicBezTo>
                  <a:lnTo>
                    <a:pt x="313654" y="12802"/>
                  </a:lnTo>
                  <a:cubicBezTo>
                    <a:pt x="335658" y="0"/>
                    <a:pt x="362842" y="0"/>
                    <a:pt x="384846" y="12802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gradFill>
                <a:gsLst>
                  <a:gs pos="0">
                    <a:srgbClr val="FFB613">
                      <a:alpha val="100000"/>
                    </a:srgbClr>
                  </a:gs>
                  <a:gs pos="100000">
                    <a:srgbClr val="FFE42F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101600"/>
              <a:ext cx="698500" cy="571500"/>
            </a:xfrm>
            <a:prstGeom prst="rect">
              <a:avLst/>
            </a:prstGeom>
          </p:spPr>
          <p:txBody>
            <a:bodyPr lIns="120277" tIns="120277" rIns="120277" bIns="12027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635928" y="6791613"/>
            <a:ext cx="5867714" cy="3650207"/>
          </a:xfrm>
          <a:custGeom>
            <a:avLst/>
            <a:gdLst/>
            <a:ahLst/>
            <a:cxnLst/>
            <a:rect l="l" t="t" r="r" b="b"/>
            <a:pathLst>
              <a:path w="5867714" h="3650207">
                <a:moveTo>
                  <a:pt x="0" y="0"/>
                </a:moveTo>
                <a:lnTo>
                  <a:pt x="5867714" y="0"/>
                </a:lnTo>
                <a:lnTo>
                  <a:pt x="5867714" y="3650208"/>
                </a:lnTo>
                <a:lnTo>
                  <a:pt x="0" y="365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782560" y="3667934"/>
            <a:ext cx="1067824" cy="106782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76200" cap="sq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80704" y="7079009"/>
            <a:ext cx="1067824" cy="10678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  <a:ln w="76200" cap="sq">
              <a:gradFill>
                <a:gsLst>
                  <a:gs pos="0">
                    <a:srgbClr val="112D4E">
                      <a:alpha val="100000"/>
                    </a:srgbClr>
                  </a:gs>
                  <a:gs pos="50000">
                    <a:srgbClr val="255389">
                      <a:alpha val="100000"/>
                    </a:srgbClr>
                  </a:gs>
                  <a:gs pos="100000">
                    <a:srgbClr val="2A96E4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015368" y="3886099"/>
            <a:ext cx="602208" cy="603717"/>
          </a:xfrm>
          <a:custGeom>
            <a:avLst/>
            <a:gdLst/>
            <a:ahLst/>
            <a:cxnLst/>
            <a:rect l="l" t="t" r="r" b="b"/>
            <a:pathLst>
              <a:path w="602208" h="603717">
                <a:moveTo>
                  <a:pt x="0" y="0"/>
                </a:moveTo>
                <a:lnTo>
                  <a:pt x="602208" y="0"/>
                </a:lnTo>
                <a:lnTo>
                  <a:pt x="602208" y="603717"/>
                </a:lnTo>
                <a:lnTo>
                  <a:pt x="0" y="6037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68852" y="7249887"/>
            <a:ext cx="643756" cy="680323"/>
          </a:xfrm>
          <a:custGeom>
            <a:avLst/>
            <a:gdLst/>
            <a:ahLst/>
            <a:cxnLst/>
            <a:rect l="l" t="t" r="r" b="b"/>
            <a:pathLst>
              <a:path w="643756" h="680323">
                <a:moveTo>
                  <a:pt x="0" y="0"/>
                </a:moveTo>
                <a:lnTo>
                  <a:pt x="643756" y="0"/>
                </a:lnTo>
                <a:lnTo>
                  <a:pt x="643756" y="680324"/>
                </a:lnTo>
                <a:lnTo>
                  <a:pt x="0" y="680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37688" y="942864"/>
            <a:ext cx="7599039" cy="2132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98"/>
              </a:lnSpc>
            </a:pPr>
            <a:r>
              <a:rPr lang="en-US" sz="7683" b="1" spc="-192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Manajemen Aliran Sumber Daya Fisik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70991" y="5166184"/>
            <a:ext cx="6984711" cy="187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jalur yg memfasilitasi aliran sumber daya fisik dr pemasok kpd perusahaan dan selanjutnya kpd pelanggan</a:t>
            </a:r>
          </a:p>
          <a:p>
            <a:pPr marL="0" lvl="0" indent="0" algn="l">
              <a:lnSpc>
                <a:spcPts val="3776"/>
              </a:lnSpc>
            </a:pPr>
            <a:endParaRPr lang="en-US" sz="2390" spc="-45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64510" y="8140699"/>
            <a:ext cx="6891192" cy="187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099" lvl="1" indent="-258050" algn="l">
              <a:lnSpc>
                <a:spcPts val="3776"/>
              </a:lnSpc>
              <a:buFont typeface="Arial"/>
              <a:buChar char="•"/>
            </a:pPr>
            <a:r>
              <a:rPr lang="en-US" sz="2390" spc="-45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mengelola sumber daya melalui rantai pasokan untuk memastikan ketepatan waktu dan aliran yang efisien</a:t>
            </a:r>
          </a:p>
          <a:p>
            <a:pPr marL="0" lvl="0" indent="0" algn="l">
              <a:lnSpc>
                <a:spcPts val="3776"/>
              </a:lnSpc>
            </a:pPr>
            <a:endParaRPr lang="en-US" sz="2390" spc="-45">
              <a:solidFill>
                <a:srgbClr val="000000"/>
              </a:solidFill>
              <a:latin typeface="Clear Sans"/>
              <a:ea typeface="Clear Sans"/>
              <a:cs typeface="Clear Sans"/>
              <a:sym typeface="Clear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36951" y="3831020"/>
            <a:ext cx="4689163" cy="100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Rantai Pasokan (supply chain)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35095" y="7077123"/>
            <a:ext cx="3592662" cy="100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49"/>
              </a:lnSpc>
            </a:pPr>
            <a:r>
              <a:rPr lang="en-US" sz="3656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Manajemen Rantai Pasokan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9650" y="3310779"/>
            <a:ext cx="6971016" cy="6334911"/>
          </a:xfrm>
          <a:custGeom>
            <a:avLst/>
            <a:gdLst/>
            <a:ahLst/>
            <a:cxnLst/>
            <a:rect l="l" t="t" r="r" b="b"/>
            <a:pathLst>
              <a:path w="6971016" h="6334911">
                <a:moveTo>
                  <a:pt x="0" y="0"/>
                </a:moveTo>
                <a:lnTo>
                  <a:pt x="6971016" y="0"/>
                </a:lnTo>
                <a:lnTo>
                  <a:pt x="6971016" y="6334911"/>
                </a:lnTo>
                <a:lnTo>
                  <a:pt x="0" y="6334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54267" y="3667934"/>
            <a:ext cx="6251770" cy="5372615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9036" y="0"/>
              <a:ext cx="794728" cy="698500"/>
            </a:xfrm>
            <a:custGeom>
              <a:avLst/>
              <a:gdLst/>
              <a:ahLst/>
              <a:cxnLst/>
              <a:rect l="l" t="t" r="r" b="b"/>
              <a:pathLst>
                <a:path w="794728" h="698500">
                  <a:moveTo>
                    <a:pt x="780099" y="389924"/>
                  </a:moveTo>
                  <a:lnTo>
                    <a:pt x="624229" y="657826"/>
                  </a:lnTo>
                  <a:cubicBezTo>
                    <a:pt x="609577" y="683008"/>
                    <a:pt x="582641" y="698500"/>
                    <a:pt x="553506" y="698500"/>
                  </a:cubicBezTo>
                  <a:lnTo>
                    <a:pt x="241222" y="698500"/>
                  </a:lnTo>
                  <a:cubicBezTo>
                    <a:pt x="212087" y="698500"/>
                    <a:pt x="185151" y="683008"/>
                    <a:pt x="170499" y="657826"/>
                  </a:cubicBezTo>
                  <a:lnTo>
                    <a:pt x="14629" y="389924"/>
                  </a:lnTo>
                  <a:cubicBezTo>
                    <a:pt x="0" y="364781"/>
                    <a:pt x="0" y="333719"/>
                    <a:pt x="14629" y="308576"/>
                  </a:cubicBezTo>
                  <a:lnTo>
                    <a:pt x="170499" y="40674"/>
                  </a:lnTo>
                  <a:cubicBezTo>
                    <a:pt x="185151" y="15492"/>
                    <a:pt x="212087" y="0"/>
                    <a:pt x="241222" y="0"/>
                  </a:cubicBezTo>
                  <a:lnTo>
                    <a:pt x="553506" y="0"/>
                  </a:lnTo>
                  <a:cubicBezTo>
                    <a:pt x="582641" y="0"/>
                    <a:pt x="609577" y="15492"/>
                    <a:pt x="624229" y="40674"/>
                  </a:cubicBezTo>
                  <a:lnTo>
                    <a:pt x="780099" y="308576"/>
                  </a:lnTo>
                  <a:cubicBezTo>
                    <a:pt x="794728" y="333719"/>
                    <a:pt x="794728" y="364781"/>
                    <a:pt x="780099" y="389924"/>
                  </a:cubicBezTo>
                  <a:close/>
                </a:path>
              </a:pathLst>
            </a:custGeom>
            <a:gradFill rotWithShape="1">
              <a:gsLst>
                <a:gs pos="0">
                  <a:srgbClr val="3183ED">
                    <a:alpha val="100000"/>
                  </a:srgbClr>
                </a:gs>
                <a:gs pos="100000">
                  <a:srgbClr val="56CCF2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755223" y="4045941"/>
            <a:ext cx="5227625" cy="4638833"/>
            <a:chOff x="0" y="0"/>
            <a:chExt cx="4346359" cy="3856825"/>
          </a:xfrm>
        </p:grpSpPr>
        <p:sp>
          <p:nvSpPr>
            <p:cNvPr id="24" name="Freeform 24"/>
            <p:cNvSpPr/>
            <p:nvPr/>
          </p:nvSpPr>
          <p:spPr>
            <a:xfrm>
              <a:off x="-15494" y="0"/>
              <a:ext cx="4361815" cy="3856863"/>
            </a:xfrm>
            <a:custGeom>
              <a:avLst/>
              <a:gdLst/>
              <a:ahLst/>
              <a:cxnLst/>
              <a:rect l="l" t="t" r="r" b="b"/>
              <a:pathLst>
                <a:path w="4361815" h="3856863">
                  <a:moveTo>
                    <a:pt x="1275207" y="0"/>
                  </a:moveTo>
                  <a:cubicBezTo>
                    <a:pt x="1151509" y="0"/>
                    <a:pt x="1037336" y="65913"/>
                    <a:pt x="975487" y="173101"/>
                  </a:cubicBezTo>
                  <a:lnTo>
                    <a:pt x="61849" y="1755394"/>
                  </a:lnTo>
                  <a:cubicBezTo>
                    <a:pt x="0" y="1862455"/>
                    <a:pt x="0" y="1994408"/>
                    <a:pt x="61849" y="2101469"/>
                  </a:cubicBezTo>
                  <a:lnTo>
                    <a:pt x="975360" y="3683762"/>
                  </a:lnTo>
                  <a:cubicBezTo>
                    <a:pt x="1036701" y="3789934"/>
                    <a:pt x="1149477" y="3855720"/>
                    <a:pt x="1271905" y="3856863"/>
                  </a:cubicBezTo>
                  <a:lnTo>
                    <a:pt x="3105404" y="3856863"/>
                  </a:lnTo>
                  <a:cubicBezTo>
                    <a:pt x="3227832" y="3855720"/>
                    <a:pt x="3340608" y="3789934"/>
                    <a:pt x="3401949" y="3683762"/>
                  </a:cubicBezTo>
                  <a:lnTo>
                    <a:pt x="4315460" y="2101469"/>
                  </a:lnTo>
                  <a:cubicBezTo>
                    <a:pt x="4345940" y="2048764"/>
                    <a:pt x="4361307" y="1990090"/>
                    <a:pt x="4361815" y="1931162"/>
                  </a:cubicBezTo>
                  <a:lnTo>
                    <a:pt x="4361815" y="1925574"/>
                  </a:lnTo>
                  <a:cubicBezTo>
                    <a:pt x="4361307" y="1866773"/>
                    <a:pt x="4345940" y="1807972"/>
                    <a:pt x="4315460" y="1755267"/>
                  </a:cubicBezTo>
                  <a:lnTo>
                    <a:pt x="3401949" y="173101"/>
                  </a:lnTo>
                  <a:cubicBezTo>
                    <a:pt x="3340100" y="65913"/>
                    <a:pt x="3225927" y="0"/>
                    <a:pt x="3102229" y="0"/>
                  </a:cubicBezTo>
                  <a:close/>
                </a:path>
              </a:pathLst>
            </a:custGeom>
            <a:blipFill>
              <a:blip r:embed="rId8"/>
              <a:stretch>
                <a:fillRect l="-562" t="-16370" r="-54432"/>
              </a:stretch>
            </a:blipFill>
          </p:spPr>
        </p:sp>
      </p:grpSp>
      <p:sp>
        <p:nvSpPr>
          <p:cNvPr id="25" name="TextBox 25"/>
          <p:cNvSpPr txBox="1"/>
          <p:nvPr/>
        </p:nvSpPr>
        <p:spPr>
          <a:xfrm>
            <a:off x="10164510" y="2848322"/>
            <a:ext cx="6283686" cy="566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81"/>
              </a:lnSpc>
            </a:pPr>
            <a:r>
              <a:rPr lang="en-US" sz="4056" b="1">
                <a:solidFill>
                  <a:srgbClr val="112D4E"/>
                </a:solidFill>
                <a:latin typeface="Barlow Bold"/>
                <a:ea typeface="Barlow Bold"/>
                <a:cs typeface="Barlow Bold"/>
                <a:sym typeface="Barlow Bold"/>
              </a:rPr>
              <a:t>Supply Chain Management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784</Words>
  <Application>Microsoft Office PowerPoint</Application>
  <PresentationFormat>Custom</PresentationFormat>
  <Paragraphs>133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Barlow Bold</vt:lpstr>
      <vt:lpstr>Canva Sans</vt:lpstr>
      <vt:lpstr>Clear Sans Bold</vt:lpstr>
      <vt:lpstr>Calibri</vt:lpstr>
      <vt:lpstr>Barlow</vt:lpstr>
      <vt:lpstr>Arial</vt:lpstr>
      <vt:lpstr>Clear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Teknologi informasi untuk keunggulan bersaing</dc:title>
  <dc:creator>HP</dc:creator>
  <cp:lastModifiedBy>Hp</cp:lastModifiedBy>
  <cp:revision>5</cp:revision>
  <dcterms:created xsi:type="dcterms:W3CDTF">2006-08-16T00:00:00Z</dcterms:created>
  <dcterms:modified xsi:type="dcterms:W3CDTF">2024-09-11T04:35:53Z</dcterms:modified>
  <dc:identifier>DAGPk00gaTA</dc:identifier>
</cp:coreProperties>
</file>