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3" r:id="rId2"/>
  </p:sldMasterIdLst>
  <p:sldIdLst>
    <p:sldId id="256" r:id="rId3"/>
    <p:sldId id="276" r:id="rId4"/>
    <p:sldId id="277" r:id="rId5"/>
    <p:sldId id="278" r:id="rId6"/>
    <p:sldId id="280" r:id="rId7"/>
    <p:sldId id="279" r:id="rId8"/>
    <p:sldId id="281" r:id="rId9"/>
    <p:sldId id="284" r:id="rId10"/>
    <p:sldId id="285" r:id="rId11"/>
    <p:sldId id="283" r:id="rId12"/>
    <p:sldId id="295" r:id="rId13"/>
    <p:sldId id="275" r:id="rId14"/>
    <p:sldId id="286" r:id="rId15"/>
    <p:sldId id="287" r:id="rId16"/>
    <p:sldId id="375" r:id="rId17"/>
    <p:sldId id="378" r:id="rId18"/>
    <p:sldId id="377" r:id="rId19"/>
    <p:sldId id="379" r:id="rId20"/>
    <p:sldId id="380" r:id="rId21"/>
    <p:sldId id="269" r:id="rId22"/>
    <p:sldId id="270" r:id="rId23"/>
    <p:sldId id="271" r:id="rId24"/>
    <p:sldId id="359" r:id="rId25"/>
    <p:sldId id="361" r:id="rId26"/>
    <p:sldId id="362" r:id="rId27"/>
    <p:sldId id="381" r:id="rId28"/>
    <p:sldId id="363" r:id="rId29"/>
    <p:sldId id="382" r:id="rId30"/>
    <p:sldId id="383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36421-0567-4D99-8757-67306DAE1570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439414DA-CFB9-4D01-999A-EF91E6CE75C6}">
      <dgm:prSet phldrT="[Text]"/>
      <dgm:spPr>
        <a:solidFill>
          <a:srgbClr val="2C1C1A"/>
        </a:solidFill>
      </dgm:spPr>
      <dgm:t>
        <a:bodyPr/>
        <a:lstStyle/>
        <a:p>
          <a:r>
            <a:rPr lang="en-US" dirty="0" err="1"/>
            <a:t>Pemecahan</a:t>
          </a:r>
          <a:r>
            <a:rPr lang="en-US" dirty="0"/>
            <a:t> </a:t>
          </a:r>
          <a:r>
            <a:rPr lang="en-US" dirty="0" err="1"/>
            <a:t>Buah</a:t>
          </a:r>
          <a:endParaRPr lang="id-ID" dirty="0"/>
        </a:p>
      </dgm:t>
    </dgm:pt>
    <dgm:pt modelId="{DF0B1E84-F80E-4998-B1B9-50C62C7E41F7}" type="parTrans" cxnId="{49B51230-CA83-43B1-B0DB-AAE712F338A0}">
      <dgm:prSet/>
      <dgm:spPr/>
      <dgm:t>
        <a:bodyPr/>
        <a:lstStyle/>
        <a:p>
          <a:endParaRPr lang="id-ID"/>
        </a:p>
      </dgm:t>
    </dgm:pt>
    <dgm:pt modelId="{24CB8839-2405-4E99-92B1-17DBE7C0E10C}" type="sibTrans" cxnId="{49B51230-CA83-43B1-B0DB-AAE712F338A0}">
      <dgm:prSet/>
      <dgm:spPr/>
      <dgm:t>
        <a:bodyPr/>
        <a:lstStyle/>
        <a:p>
          <a:endParaRPr lang="id-ID"/>
        </a:p>
      </dgm:t>
    </dgm:pt>
    <dgm:pt modelId="{AAEF073F-0949-4AB1-AA0C-76FA42A0F5E7}">
      <dgm:prSet phldrT="[Text]"/>
      <dgm:spPr>
        <a:solidFill>
          <a:srgbClr val="3F2825"/>
        </a:solidFill>
      </dgm:spPr>
      <dgm:t>
        <a:bodyPr/>
        <a:lstStyle/>
        <a:p>
          <a:r>
            <a:rPr lang="en-US" dirty="0" err="1"/>
            <a:t>Fermentasi</a:t>
          </a:r>
          <a:endParaRPr lang="id-ID" dirty="0"/>
        </a:p>
      </dgm:t>
    </dgm:pt>
    <dgm:pt modelId="{9A940DAB-C2E3-4AA0-A5A3-2E37F75564C0}" type="parTrans" cxnId="{9441090D-6A43-4ADF-89DE-A20362D9708F}">
      <dgm:prSet/>
      <dgm:spPr/>
      <dgm:t>
        <a:bodyPr/>
        <a:lstStyle/>
        <a:p>
          <a:endParaRPr lang="id-ID"/>
        </a:p>
      </dgm:t>
    </dgm:pt>
    <dgm:pt modelId="{CA3BC200-3153-476C-B781-C5C7C9057738}" type="sibTrans" cxnId="{9441090D-6A43-4ADF-89DE-A20362D9708F}">
      <dgm:prSet/>
      <dgm:spPr/>
      <dgm:t>
        <a:bodyPr/>
        <a:lstStyle/>
        <a:p>
          <a:endParaRPr lang="id-ID"/>
        </a:p>
      </dgm:t>
    </dgm:pt>
    <dgm:pt modelId="{529D2811-2FFB-4069-B4D2-15307E7B91FA}">
      <dgm:prSet phldrT="[Text]"/>
      <dgm:spPr>
        <a:solidFill>
          <a:srgbClr val="523430"/>
        </a:solidFill>
      </dgm:spPr>
      <dgm:t>
        <a:bodyPr/>
        <a:lstStyle/>
        <a:p>
          <a:r>
            <a:rPr lang="en-US" dirty="0" err="1"/>
            <a:t>Pencucian</a:t>
          </a:r>
          <a:endParaRPr lang="id-ID" dirty="0"/>
        </a:p>
      </dgm:t>
    </dgm:pt>
    <dgm:pt modelId="{883F0A64-95DC-4630-8D75-6D52BE752AC2}" type="parTrans" cxnId="{4AD3AF24-B851-4D90-AC27-0E9550B75917}">
      <dgm:prSet/>
      <dgm:spPr/>
      <dgm:t>
        <a:bodyPr/>
        <a:lstStyle/>
        <a:p>
          <a:endParaRPr lang="id-ID"/>
        </a:p>
      </dgm:t>
    </dgm:pt>
    <dgm:pt modelId="{08350623-58F7-4AC4-92B1-7665094D4D78}" type="sibTrans" cxnId="{4AD3AF24-B851-4D90-AC27-0E9550B75917}">
      <dgm:prSet/>
      <dgm:spPr/>
      <dgm:t>
        <a:bodyPr/>
        <a:lstStyle/>
        <a:p>
          <a:endParaRPr lang="id-ID"/>
        </a:p>
      </dgm:t>
    </dgm:pt>
    <dgm:pt modelId="{3EE2A86D-2073-43AE-AEE1-5E420DC86699}">
      <dgm:prSet/>
      <dgm:spPr>
        <a:solidFill>
          <a:srgbClr val="5F3C37"/>
        </a:solidFill>
      </dgm:spPr>
      <dgm:t>
        <a:bodyPr/>
        <a:lstStyle/>
        <a:p>
          <a:r>
            <a:rPr lang="en-US" dirty="0" err="1"/>
            <a:t>Pengeringan</a:t>
          </a:r>
          <a:endParaRPr lang="id-ID" dirty="0"/>
        </a:p>
      </dgm:t>
    </dgm:pt>
    <dgm:pt modelId="{D6340A3A-B6E1-45CC-A64A-8F76D9C839D5}" type="parTrans" cxnId="{400BDCFC-01DF-4455-A665-2A305DBE805D}">
      <dgm:prSet/>
      <dgm:spPr/>
      <dgm:t>
        <a:bodyPr/>
        <a:lstStyle/>
        <a:p>
          <a:endParaRPr lang="id-ID"/>
        </a:p>
      </dgm:t>
    </dgm:pt>
    <dgm:pt modelId="{AAD5FDE4-5E32-49CF-AE1E-69CC5A4CF3D9}" type="sibTrans" cxnId="{400BDCFC-01DF-4455-A665-2A305DBE805D}">
      <dgm:prSet/>
      <dgm:spPr/>
      <dgm:t>
        <a:bodyPr/>
        <a:lstStyle/>
        <a:p>
          <a:endParaRPr lang="id-ID"/>
        </a:p>
      </dgm:t>
    </dgm:pt>
    <dgm:pt modelId="{31323BAF-8879-4B33-988C-27C7766063A1}">
      <dgm:prSet/>
      <dgm:spPr>
        <a:solidFill>
          <a:srgbClr val="6D443F"/>
        </a:solidFill>
        <a:ln>
          <a:solidFill>
            <a:srgbClr val="3D2822"/>
          </a:solidFill>
        </a:ln>
      </dgm:spPr>
      <dgm:t>
        <a:bodyPr/>
        <a:lstStyle/>
        <a:p>
          <a:r>
            <a:rPr lang="en-US" dirty="0" err="1"/>
            <a:t>Sortasi</a:t>
          </a:r>
          <a:endParaRPr lang="id-ID" dirty="0"/>
        </a:p>
      </dgm:t>
    </dgm:pt>
    <dgm:pt modelId="{25D43A48-87A5-46B9-81B1-A58E40258FEC}" type="parTrans" cxnId="{4BCE1265-77EF-49D8-9E85-CEE7E9CBC462}">
      <dgm:prSet/>
      <dgm:spPr/>
      <dgm:t>
        <a:bodyPr/>
        <a:lstStyle/>
        <a:p>
          <a:endParaRPr lang="id-ID"/>
        </a:p>
      </dgm:t>
    </dgm:pt>
    <dgm:pt modelId="{76A60151-8B7E-419F-918F-BA740B99EA6D}" type="sibTrans" cxnId="{4BCE1265-77EF-49D8-9E85-CEE7E9CBC462}">
      <dgm:prSet/>
      <dgm:spPr/>
      <dgm:t>
        <a:bodyPr/>
        <a:lstStyle/>
        <a:p>
          <a:endParaRPr lang="id-ID"/>
        </a:p>
      </dgm:t>
    </dgm:pt>
    <dgm:pt modelId="{3A7EE4AF-E871-4B86-A501-2F1ED4C99171}">
      <dgm:prSet/>
      <dgm:spPr>
        <a:solidFill>
          <a:srgbClr val="774B45"/>
        </a:solidFill>
      </dgm:spPr>
      <dgm:t>
        <a:bodyPr/>
        <a:lstStyle/>
        <a:p>
          <a:r>
            <a:rPr lang="en-US" dirty="0" err="1"/>
            <a:t>Pengemasan</a:t>
          </a:r>
          <a:endParaRPr lang="id-ID" dirty="0"/>
        </a:p>
      </dgm:t>
    </dgm:pt>
    <dgm:pt modelId="{CA1B33ED-9665-4F57-8F1D-AB94EDCCACEE}" type="parTrans" cxnId="{B2E99A55-5D7E-409D-938E-CD426F86040B}">
      <dgm:prSet/>
      <dgm:spPr/>
      <dgm:t>
        <a:bodyPr/>
        <a:lstStyle/>
        <a:p>
          <a:endParaRPr lang="id-ID"/>
        </a:p>
      </dgm:t>
    </dgm:pt>
    <dgm:pt modelId="{F2425DF0-F04C-4201-843C-405E0DA5535D}" type="sibTrans" cxnId="{B2E99A55-5D7E-409D-938E-CD426F86040B}">
      <dgm:prSet/>
      <dgm:spPr/>
      <dgm:t>
        <a:bodyPr/>
        <a:lstStyle/>
        <a:p>
          <a:endParaRPr lang="id-ID"/>
        </a:p>
      </dgm:t>
    </dgm:pt>
    <dgm:pt modelId="{955DA9C0-3069-464D-80E7-B183FADAB942}">
      <dgm:prSet/>
      <dgm:spPr>
        <a:solidFill>
          <a:srgbClr val="7C4E48"/>
        </a:solidFill>
      </dgm:spPr>
      <dgm:t>
        <a:bodyPr/>
        <a:lstStyle/>
        <a:p>
          <a:r>
            <a:rPr lang="en-US" dirty="0" err="1"/>
            <a:t>Penyimpanan</a:t>
          </a:r>
          <a:endParaRPr lang="id-ID" dirty="0"/>
        </a:p>
      </dgm:t>
    </dgm:pt>
    <dgm:pt modelId="{BF321953-2384-4A2C-90AF-C9C193DEE25A}" type="parTrans" cxnId="{61061E4C-4704-40A9-AA8C-F158660B938F}">
      <dgm:prSet/>
      <dgm:spPr/>
      <dgm:t>
        <a:bodyPr/>
        <a:lstStyle/>
        <a:p>
          <a:endParaRPr lang="id-ID"/>
        </a:p>
      </dgm:t>
    </dgm:pt>
    <dgm:pt modelId="{D71C06A8-5B64-43C6-A1D1-CF319C0DCE0E}" type="sibTrans" cxnId="{61061E4C-4704-40A9-AA8C-F158660B938F}">
      <dgm:prSet/>
      <dgm:spPr/>
      <dgm:t>
        <a:bodyPr/>
        <a:lstStyle/>
        <a:p>
          <a:endParaRPr lang="id-ID"/>
        </a:p>
      </dgm:t>
    </dgm:pt>
    <dgm:pt modelId="{A72C736B-20DE-4631-B458-92F7C28A3DF4}" type="pres">
      <dgm:prSet presAssocID="{AD036421-0567-4D99-8757-67306DAE1570}" presName="Name0" presStyleCnt="0">
        <dgm:presLayoutVars>
          <dgm:dir/>
          <dgm:resizeHandles val="exact"/>
        </dgm:presLayoutVars>
      </dgm:prSet>
      <dgm:spPr/>
    </dgm:pt>
    <dgm:pt modelId="{C733A074-BBC6-4000-8663-1A8CAD51C071}" type="pres">
      <dgm:prSet presAssocID="{439414DA-CFB9-4D01-999A-EF91E6CE75C6}" presName="node" presStyleLbl="node1" presStyleIdx="0" presStyleCnt="7">
        <dgm:presLayoutVars>
          <dgm:bulletEnabled val="1"/>
        </dgm:presLayoutVars>
      </dgm:prSet>
      <dgm:spPr/>
    </dgm:pt>
    <dgm:pt modelId="{1EE6CFED-6B0E-463C-BA66-D2F491E11296}" type="pres">
      <dgm:prSet presAssocID="{24CB8839-2405-4E99-92B1-17DBE7C0E10C}" presName="sibTrans" presStyleLbl="sibTrans2D1" presStyleIdx="0" presStyleCnt="6"/>
      <dgm:spPr/>
    </dgm:pt>
    <dgm:pt modelId="{34B042DD-FDC8-4839-B007-244CA17E0BA1}" type="pres">
      <dgm:prSet presAssocID="{24CB8839-2405-4E99-92B1-17DBE7C0E10C}" presName="connectorText" presStyleLbl="sibTrans2D1" presStyleIdx="0" presStyleCnt="6"/>
      <dgm:spPr/>
    </dgm:pt>
    <dgm:pt modelId="{4987F79B-9822-4AE2-BEA8-D756B146596A}" type="pres">
      <dgm:prSet presAssocID="{AAEF073F-0949-4AB1-AA0C-76FA42A0F5E7}" presName="node" presStyleLbl="node1" presStyleIdx="1" presStyleCnt="7">
        <dgm:presLayoutVars>
          <dgm:bulletEnabled val="1"/>
        </dgm:presLayoutVars>
      </dgm:prSet>
      <dgm:spPr/>
    </dgm:pt>
    <dgm:pt modelId="{9F804902-1CE0-4AF6-9111-7AEAF271A519}" type="pres">
      <dgm:prSet presAssocID="{CA3BC200-3153-476C-B781-C5C7C9057738}" presName="sibTrans" presStyleLbl="sibTrans2D1" presStyleIdx="1" presStyleCnt="6"/>
      <dgm:spPr/>
    </dgm:pt>
    <dgm:pt modelId="{45EE83BC-81C0-4C8D-800C-96ECFD40C915}" type="pres">
      <dgm:prSet presAssocID="{CA3BC200-3153-476C-B781-C5C7C9057738}" presName="connectorText" presStyleLbl="sibTrans2D1" presStyleIdx="1" presStyleCnt="6"/>
      <dgm:spPr/>
    </dgm:pt>
    <dgm:pt modelId="{4A16AE6F-B60D-4092-8E33-55F197DE4253}" type="pres">
      <dgm:prSet presAssocID="{529D2811-2FFB-4069-B4D2-15307E7B91FA}" presName="node" presStyleLbl="node1" presStyleIdx="2" presStyleCnt="7">
        <dgm:presLayoutVars>
          <dgm:bulletEnabled val="1"/>
        </dgm:presLayoutVars>
      </dgm:prSet>
      <dgm:spPr/>
    </dgm:pt>
    <dgm:pt modelId="{7B93E7B5-56CA-468C-A4D7-56F2948E6726}" type="pres">
      <dgm:prSet presAssocID="{08350623-58F7-4AC4-92B1-7665094D4D78}" presName="sibTrans" presStyleLbl="sibTrans2D1" presStyleIdx="2" presStyleCnt="6"/>
      <dgm:spPr/>
    </dgm:pt>
    <dgm:pt modelId="{C1931034-77F1-4024-9068-0685681241E6}" type="pres">
      <dgm:prSet presAssocID="{08350623-58F7-4AC4-92B1-7665094D4D78}" presName="connectorText" presStyleLbl="sibTrans2D1" presStyleIdx="2" presStyleCnt="6"/>
      <dgm:spPr/>
    </dgm:pt>
    <dgm:pt modelId="{BCA82C08-7C90-4020-AEF1-2E48749897DF}" type="pres">
      <dgm:prSet presAssocID="{3EE2A86D-2073-43AE-AEE1-5E420DC86699}" presName="node" presStyleLbl="node1" presStyleIdx="3" presStyleCnt="7">
        <dgm:presLayoutVars>
          <dgm:bulletEnabled val="1"/>
        </dgm:presLayoutVars>
      </dgm:prSet>
      <dgm:spPr/>
    </dgm:pt>
    <dgm:pt modelId="{E74248E6-1B59-4C68-AC3A-AD11E7094679}" type="pres">
      <dgm:prSet presAssocID="{AAD5FDE4-5E32-49CF-AE1E-69CC5A4CF3D9}" presName="sibTrans" presStyleLbl="sibTrans2D1" presStyleIdx="3" presStyleCnt="6"/>
      <dgm:spPr/>
    </dgm:pt>
    <dgm:pt modelId="{BED28104-F49B-4D71-9E22-249C15574A26}" type="pres">
      <dgm:prSet presAssocID="{AAD5FDE4-5E32-49CF-AE1E-69CC5A4CF3D9}" presName="connectorText" presStyleLbl="sibTrans2D1" presStyleIdx="3" presStyleCnt="6"/>
      <dgm:spPr/>
    </dgm:pt>
    <dgm:pt modelId="{3EDED414-B62D-452D-93F2-1E0ECF013919}" type="pres">
      <dgm:prSet presAssocID="{31323BAF-8879-4B33-988C-27C7766063A1}" presName="node" presStyleLbl="node1" presStyleIdx="4" presStyleCnt="7">
        <dgm:presLayoutVars>
          <dgm:bulletEnabled val="1"/>
        </dgm:presLayoutVars>
      </dgm:prSet>
      <dgm:spPr/>
    </dgm:pt>
    <dgm:pt modelId="{21C4E3A3-CB6F-4263-AB55-4FFFBB8A29C2}" type="pres">
      <dgm:prSet presAssocID="{76A60151-8B7E-419F-918F-BA740B99EA6D}" presName="sibTrans" presStyleLbl="sibTrans2D1" presStyleIdx="4" presStyleCnt="6"/>
      <dgm:spPr/>
    </dgm:pt>
    <dgm:pt modelId="{AD231496-82E2-4149-BE6B-88708582E857}" type="pres">
      <dgm:prSet presAssocID="{76A60151-8B7E-419F-918F-BA740B99EA6D}" presName="connectorText" presStyleLbl="sibTrans2D1" presStyleIdx="4" presStyleCnt="6"/>
      <dgm:spPr/>
    </dgm:pt>
    <dgm:pt modelId="{AFF570A6-C2FC-4834-88CB-8BB0C560C2F2}" type="pres">
      <dgm:prSet presAssocID="{3A7EE4AF-E871-4B86-A501-2F1ED4C99171}" presName="node" presStyleLbl="node1" presStyleIdx="5" presStyleCnt="7">
        <dgm:presLayoutVars>
          <dgm:bulletEnabled val="1"/>
        </dgm:presLayoutVars>
      </dgm:prSet>
      <dgm:spPr/>
    </dgm:pt>
    <dgm:pt modelId="{AEE49A9B-F952-463C-9071-CF1B0FACD961}" type="pres">
      <dgm:prSet presAssocID="{F2425DF0-F04C-4201-843C-405E0DA5535D}" presName="sibTrans" presStyleLbl="sibTrans2D1" presStyleIdx="5" presStyleCnt="6"/>
      <dgm:spPr/>
    </dgm:pt>
    <dgm:pt modelId="{1D934561-3C2F-4775-98AB-AFF29390293D}" type="pres">
      <dgm:prSet presAssocID="{F2425DF0-F04C-4201-843C-405E0DA5535D}" presName="connectorText" presStyleLbl="sibTrans2D1" presStyleIdx="5" presStyleCnt="6"/>
      <dgm:spPr/>
    </dgm:pt>
    <dgm:pt modelId="{39CA5356-CDEB-4DD9-B508-2E19F23EEE03}" type="pres">
      <dgm:prSet presAssocID="{955DA9C0-3069-464D-80E7-B183FADAB942}" presName="node" presStyleLbl="node1" presStyleIdx="6" presStyleCnt="7">
        <dgm:presLayoutVars>
          <dgm:bulletEnabled val="1"/>
        </dgm:presLayoutVars>
      </dgm:prSet>
      <dgm:spPr/>
    </dgm:pt>
  </dgm:ptLst>
  <dgm:cxnLst>
    <dgm:cxn modelId="{527D1002-37A9-41A6-A852-3994D10FA260}" type="presOf" srcId="{24CB8839-2405-4E99-92B1-17DBE7C0E10C}" destId="{34B042DD-FDC8-4839-B007-244CA17E0BA1}" srcOrd="1" destOrd="0" presId="urn:microsoft.com/office/officeart/2005/8/layout/process1"/>
    <dgm:cxn modelId="{9887990B-D4C4-4372-9C43-0D0D958ABED9}" type="presOf" srcId="{3EE2A86D-2073-43AE-AEE1-5E420DC86699}" destId="{BCA82C08-7C90-4020-AEF1-2E48749897DF}" srcOrd="0" destOrd="0" presId="urn:microsoft.com/office/officeart/2005/8/layout/process1"/>
    <dgm:cxn modelId="{9441090D-6A43-4ADF-89DE-A20362D9708F}" srcId="{AD036421-0567-4D99-8757-67306DAE1570}" destId="{AAEF073F-0949-4AB1-AA0C-76FA42A0F5E7}" srcOrd="1" destOrd="0" parTransId="{9A940DAB-C2E3-4AA0-A5A3-2E37F75564C0}" sibTransId="{CA3BC200-3153-476C-B781-C5C7C9057738}"/>
    <dgm:cxn modelId="{4D87970F-99B6-4515-98B5-D1005AA94986}" type="presOf" srcId="{24CB8839-2405-4E99-92B1-17DBE7C0E10C}" destId="{1EE6CFED-6B0E-463C-BA66-D2F491E11296}" srcOrd="0" destOrd="0" presId="urn:microsoft.com/office/officeart/2005/8/layout/process1"/>
    <dgm:cxn modelId="{6603171D-E2F4-4E34-BF10-CCFCF06D1F29}" type="presOf" srcId="{CA3BC200-3153-476C-B781-C5C7C9057738}" destId="{9F804902-1CE0-4AF6-9111-7AEAF271A519}" srcOrd="0" destOrd="0" presId="urn:microsoft.com/office/officeart/2005/8/layout/process1"/>
    <dgm:cxn modelId="{4AD3AF24-B851-4D90-AC27-0E9550B75917}" srcId="{AD036421-0567-4D99-8757-67306DAE1570}" destId="{529D2811-2FFB-4069-B4D2-15307E7B91FA}" srcOrd="2" destOrd="0" parTransId="{883F0A64-95DC-4630-8D75-6D52BE752AC2}" sibTransId="{08350623-58F7-4AC4-92B1-7665094D4D78}"/>
    <dgm:cxn modelId="{49B51230-CA83-43B1-B0DB-AAE712F338A0}" srcId="{AD036421-0567-4D99-8757-67306DAE1570}" destId="{439414DA-CFB9-4D01-999A-EF91E6CE75C6}" srcOrd="0" destOrd="0" parTransId="{DF0B1E84-F80E-4998-B1B9-50C62C7E41F7}" sibTransId="{24CB8839-2405-4E99-92B1-17DBE7C0E10C}"/>
    <dgm:cxn modelId="{E62F3D36-56C4-4011-A1C7-F647BA66E5D3}" type="presOf" srcId="{AD036421-0567-4D99-8757-67306DAE1570}" destId="{A72C736B-20DE-4631-B458-92F7C28A3DF4}" srcOrd="0" destOrd="0" presId="urn:microsoft.com/office/officeart/2005/8/layout/process1"/>
    <dgm:cxn modelId="{BAE19337-4AD9-4DCB-A965-9E02C65D8AD6}" type="presOf" srcId="{F2425DF0-F04C-4201-843C-405E0DA5535D}" destId="{1D934561-3C2F-4775-98AB-AFF29390293D}" srcOrd="1" destOrd="0" presId="urn:microsoft.com/office/officeart/2005/8/layout/process1"/>
    <dgm:cxn modelId="{4BCE1265-77EF-49D8-9E85-CEE7E9CBC462}" srcId="{AD036421-0567-4D99-8757-67306DAE1570}" destId="{31323BAF-8879-4B33-988C-27C7766063A1}" srcOrd="4" destOrd="0" parTransId="{25D43A48-87A5-46B9-81B1-A58E40258FEC}" sibTransId="{76A60151-8B7E-419F-918F-BA740B99EA6D}"/>
    <dgm:cxn modelId="{093FDF47-2D3A-4D1E-8A4D-BB11855B33C3}" type="presOf" srcId="{439414DA-CFB9-4D01-999A-EF91E6CE75C6}" destId="{C733A074-BBC6-4000-8663-1A8CAD51C071}" srcOrd="0" destOrd="0" presId="urn:microsoft.com/office/officeart/2005/8/layout/process1"/>
    <dgm:cxn modelId="{61061E4C-4704-40A9-AA8C-F158660B938F}" srcId="{AD036421-0567-4D99-8757-67306DAE1570}" destId="{955DA9C0-3069-464D-80E7-B183FADAB942}" srcOrd="6" destOrd="0" parTransId="{BF321953-2384-4A2C-90AF-C9C193DEE25A}" sibTransId="{D71C06A8-5B64-43C6-A1D1-CF319C0DCE0E}"/>
    <dgm:cxn modelId="{BE6F7552-96A5-4A53-80A8-13DEC56E1F14}" type="presOf" srcId="{76A60151-8B7E-419F-918F-BA740B99EA6D}" destId="{21C4E3A3-CB6F-4263-AB55-4FFFBB8A29C2}" srcOrd="0" destOrd="0" presId="urn:microsoft.com/office/officeart/2005/8/layout/process1"/>
    <dgm:cxn modelId="{18308C72-4E63-4886-87DF-3BE3E7538D0C}" type="presOf" srcId="{76A60151-8B7E-419F-918F-BA740B99EA6D}" destId="{AD231496-82E2-4149-BE6B-88708582E857}" srcOrd="1" destOrd="0" presId="urn:microsoft.com/office/officeart/2005/8/layout/process1"/>
    <dgm:cxn modelId="{B2E99A55-5D7E-409D-938E-CD426F86040B}" srcId="{AD036421-0567-4D99-8757-67306DAE1570}" destId="{3A7EE4AF-E871-4B86-A501-2F1ED4C99171}" srcOrd="5" destOrd="0" parTransId="{CA1B33ED-9665-4F57-8F1D-AB94EDCCACEE}" sibTransId="{F2425DF0-F04C-4201-843C-405E0DA5535D}"/>
    <dgm:cxn modelId="{5C1CAA86-3FE1-4E58-BD2B-9333F35A1FDD}" type="presOf" srcId="{955DA9C0-3069-464D-80E7-B183FADAB942}" destId="{39CA5356-CDEB-4DD9-B508-2E19F23EEE03}" srcOrd="0" destOrd="0" presId="urn:microsoft.com/office/officeart/2005/8/layout/process1"/>
    <dgm:cxn modelId="{5FE6BB86-822F-48E2-A880-E02B89EFBE0F}" type="presOf" srcId="{AAD5FDE4-5E32-49CF-AE1E-69CC5A4CF3D9}" destId="{BED28104-F49B-4D71-9E22-249C15574A26}" srcOrd="1" destOrd="0" presId="urn:microsoft.com/office/officeart/2005/8/layout/process1"/>
    <dgm:cxn modelId="{1ADFC689-2E2D-4451-985F-1A08C803527D}" type="presOf" srcId="{08350623-58F7-4AC4-92B1-7665094D4D78}" destId="{C1931034-77F1-4024-9068-0685681241E6}" srcOrd="1" destOrd="0" presId="urn:microsoft.com/office/officeart/2005/8/layout/process1"/>
    <dgm:cxn modelId="{35C1F58F-AC32-4D5D-9F20-AE779F678422}" type="presOf" srcId="{31323BAF-8879-4B33-988C-27C7766063A1}" destId="{3EDED414-B62D-452D-93F2-1E0ECF013919}" srcOrd="0" destOrd="0" presId="urn:microsoft.com/office/officeart/2005/8/layout/process1"/>
    <dgm:cxn modelId="{C105C892-6E6B-435F-9A75-C3EA46FE3539}" type="presOf" srcId="{AAEF073F-0949-4AB1-AA0C-76FA42A0F5E7}" destId="{4987F79B-9822-4AE2-BEA8-D756B146596A}" srcOrd="0" destOrd="0" presId="urn:microsoft.com/office/officeart/2005/8/layout/process1"/>
    <dgm:cxn modelId="{BA3D589A-FE8E-45AD-BB87-B3525AED7464}" type="presOf" srcId="{3A7EE4AF-E871-4B86-A501-2F1ED4C99171}" destId="{AFF570A6-C2FC-4834-88CB-8BB0C560C2F2}" srcOrd="0" destOrd="0" presId="urn:microsoft.com/office/officeart/2005/8/layout/process1"/>
    <dgm:cxn modelId="{C4BAC1A3-8C5A-4607-B70A-795EDB6B8934}" type="presOf" srcId="{529D2811-2FFB-4069-B4D2-15307E7B91FA}" destId="{4A16AE6F-B60D-4092-8E33-55F197DE4253}" srcOrd="0" destOrd="0" presId="urn:microsoft.com/office/officeart/2005/8/layout/process1"/>
    <dgm:cxn modelId="{E4D68FBE-EE8A-41D6-86F2-14DED53D1E18}" type="presOf" srcId="{08350623-58F7-4AC4-92B1-7665094D4D78}" destId="{7B93E7B5-56CA-468C-A4D7-56F2948E6726}" srcOrd="0" destOrd="0" presId="urn:microsoft.com/office/officeart/2005/8/layout/process1"/>
    <dgm:cxn modelId="{254859D2-31B8-4EEA-B08F-A2DB2D0BE1D1}" type="presOf" srcId="{AAD5FDE4-5E32-49CF-AE1E-69CC5A4CF3D9}" destId="{E74248E6-1B59-4C68-AC3A-AD11E7094679}" srcOrd="0" destOrd="0" presId="urn:microsoft.com/office/officeart/2005/8/layout/process1"/>
    <dgm:cxn modelId="{4D2F36F0-488B-478B-8039-CD3BBFCDBA47}" type="presOf" srcId="{F2425DF0-F04C-4201-843C-405E0DA5535D}" destId="{AEE49A9B-F952-463C-9071-CF1B0FACD961}" srcOrd="0" destOrd="0" presId="urn:microsoft.com/office/officeart/2005/8/layout/process1"/>
    <dgm:cxn modelId="{400BDCFC-01DF-4455-A665-2A305DBE805D}" srcId="{AD036421-0567-4D99-8757-67306DAE1570}" destId="{3EE2A86D-2073-43AE-AEE1-5E420DC86699}" srcOrd="3" destOrd="0" parTransId="{D6340A3A-B6E1-45CC-A64A-8F76D9C839D5}" sibTransId="{AAD5FDE4-5E32-49CF-AE1E-69CC5A4CF3D9}"/>
    <dgm:cxn modelId="{3A02E9FF-945D-4E98-A542-12D1ABD57478}" type="presOf" srcId="{CA3BC200-3153-476C-B781-C5C7C9057738}" destId="{45EE83BC-81C0-4C8D-800C-96ECFD40C915}" srcOrd="1" destOrd="0" presId="urn:microsoft.com/office/officeart/2005/8/layout/process1"/>
    <dgm:cxn modelId="{5DC20630-4286-46AF-B52E-B8DCE9C43D7A}" type="presParOf" srcId="{A72C736B-20DE-4631-B458-92F7C28A3DF4}" destId="{C733A074-BBC6-4000-8663-1A8CAD51C071}" srcOrd="0" destOrd="0" presId="urn:microsoft.com/office/officeart/2005/8/layout/process1"/>
    <dgm:cxn modelId="{207BC1E1-35EE-44A9-89A1-2521F277A0CA}" type="presParOf" srcId="{A72C736B-20DE-4631-B458-92F7C28A3DF4}" destId="{1EE6CFED-6B0E-463C-BA66-D2F491E11296}" srcOrd="1" destOrd="0" presId="urn:microsoft.com/office/officeart/2005/8/layout/process1"/>
    <dgm:cxn modelId="{FA37F51E-457C-4776-B0E0-F61000D0F275}" type="presParOf" srcId="{1EE6CFED-6B0E-463C-BA66-D2F491E11296}" destId="{34B042DD-FDC8-4839-B007-244CA17E0BA1}" srcOrd="0" destOrd="0" presId="urn:microsoft.com/office/officeart/2005/8/layout/process1"/>
    <dgm:cxn modelId="{E19C10F5-F3A9-4B6D-8F28-9DEDDE336481}" type="presParOf" srcId="{A72C736B-20DE-4631-B458-92F7C28A3DF4}" destId="{4987F79B-9822-4AE2-BEA8-D756B146596A}" srcOrd="2" destOrd="0" presId="urn:microsoft.com/office/officeart/2005/8/layout/process1"/>
    <dgm:cxn modelId="{000277A9-EE7B-451B-8E0C-0AB6CC618D23}" type="presParOf" srcId="{A72C736B-20DE-4631-B458-92F7C28A3DF4}" destId="{9F804902-1CE0-4AF6-9111-7AEAF271A519}" srcOrd="3" destOrd="0" presId="urn:microsoft.com/office/officeart/2005/8/layout/process1"/>
    <dgm:cxn modelId="{FBA53CEF-C44C-46D3-A8A1-95EA25AE0101}" type="presParOf" srcId="{9F804902-1CE0-4AF6-9111-7AEAF271A519}" destId="{45EE83BC-81C0-4C8D-800C-96ECFD40C915}" srcOrd="0" destOrd="0" presId="urn:microsoft.com/office/officeart/2005/8/layout/process1"/>
    <dgm:cxn modelId="{1AFDED34-A4B8-4397-9C12-E5B9C129CEB7}" type="presParOf" srcId="{A72C736B-20DE-4631-B458-92F7C28A3DF4}" destId="{4A16AE6F-B60D-4092-8E33-55F197DE4253}" srcOrd="4" destOrd="0" presId="urn:microsoft.com/office/officeart/2005/8/layout/process1"/>
    <dgm:cxn modelId="{B2F19A75-2545-4773-9065-673D3698FADB}" type="presParOf" srcId="{A72C736B-20DE-4631-B458-92F7C28A3DF4}" destId="{7B93E7B5-56CA-468C-A4D7-56F2948E6726}" srcOrd="5" destOrd="0" presId="urn:microsoft.com/office/officeart/2005/8/layout/process1"/>
    <dgm:cxn modelId="{BA6858EB-9C3B-4B52-BC8C-4FE2B17A08DC}" type="presParOf" srcId="{7B93E7B5-56CA-468C-A4D7-56F2948E6726}" destId="{C1931034-77F1-4024-9068-0685681241E6}" srcOrd="0" destOrd="0" presId="urn:microsoft.com/office/officeart/2005/8/layout/process1"/>
    <dgm:cxn modelId="{9757B0E1-B631-4A07-BE1E-C3EE006C48CD}" type="presParOf" srcId="{A72C736B-20DE-4631-B458-92F7C28A3DF4}" destId="{BCA82C08-7C90-4020-AEF1-2E48749897DF}" srcOrd="6" destOrd="0" presId="urn:microsoft.com/office/officeart/2005/8/layout/process1"/>
    <dgm:cxn modelId="{99F28F13-438B-4D8F-B5BA-A3BD3E441661}" type="presParOf" srcId="{A72C736B-20DE-4631-B458-92F7C28A3DF4}" destId="{E74248E6-1B59-4C68-AC3A-AD11E7094679}" srcOrd="7" destOrd="0" presId="urn:microsoft.com/office/officeart/2005/8/layout/process1"/>
    <dgm:cxn modelId="{C8FFAA9C-0998-4069-A66B-B3CB566A40BE}" type="presParOf" srcId="{E74248E6-1B59-4C68-AC3A-AD11E7094679}" destId="{BED28104-F49B-4D71-9E22-249C15574A26}" srcOrd="0" destOrd="0" presId="urn:microsoft.com/office/officeart/2005/8/layout/process1"/>
    <dgm:cxn modelId="{8BA2D368-2144-4B66-9654-31A80B86A2B6}" type="presParOf" srcId="{A72C736B-20DE-4631-B458-92F7C28A3DF4}" destId="{3EDED414-B62D-452D-93F2-1E0ECF013919}" srcOrd="8" destOrd="0" presId="urn:microsoft.com/office/officeart/2005/8/layout/process1"/>
    <dgm:cxn modelId="{2C06A486-0566-4390-B6B5-75993B26DE63}" type="presParOf" srcId="{A72C736B-20DE-4631-B458-92F7C28A3DF4}" destId="{21C4E3A3-CB6F-4263-AB55-4FFFBB8A29C2}" srcOrd="9" destOrd="0" presId="urn:microsoft.com/office/officeart/2005/8/layout/process1"/>
    <dgm:cxn modelId="{99D71E66-7D79-4CCD-AB5C-343FC81C4C54}" type="presParOf" srcId="{21C4E3A3-CB6F-4263-AB55-4FFFBB8A29C2}" destId="{AD231496-82E2-4149-BE6B-88708582E857}" srcOrd="0" destOrd="0" presId="urn:microsoft.com/office/officeart/2005/8/layout/process1"/>
    <dgm:cxn modelId="{A825F108-047F-4654-832C-B1E35061FBF0}" type="presParOf" srcId="{A72C736B-20DE-4631-B458-92F7C28A3DF4}" destId="{AFF570A6-C2FC-4834-88CB-8BB0C560C2F2}" srcOrd="10" destOrd="0" presId="urn:microsoft.com/office/officeart/2005/8/layout/process1"/>
    <dgm:cxn modelId="{559A9844-856D-4E69-B235-5E12C1BFC07C}" type="presParOf" srcId="{A72C736B-20DE-4631-B458-92F7C28A3DF4}" destId="{AEE49A9B-F952-463C-9071-CF1B0FACD961}" srcOrd="11" destOrd="0" presId="urn:microsoft.com/office/officeart/2005/8/layout/process1"/>
    <dgm:cxn modelId="{3B18E283-82EF-4A7A-93AB-F46720309D91}" type="presParOf" srcId="{AEE49A9B-F952-463C-9071-CF1B0FACD961}" destId="{1D934561-3C2F-4775-98AB-AFF29390293D}" srcOrd="0" destOrd="0" presId="urn:microsoft.com/office/officeart/2005/8/layout/process1"/>
    <dgm:cxn modelId="{8911AC45-DD79-47B2-A4FE-269C77BE4C4A}" type="presParOf" srcId="{A72C736B-20DE-4631-B458-92F7C28A3DF4}" destId="{39CA5356-CDEB-4DD9-B508-2E19F23EEE03}" srcOrd="1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C9874-12DB-43A6-932C-B62E6E34A3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d-ID"/>
        </a:p>
      </dgm:t>
    </dgm:pt>
    <dgm:pt modelId="{899A1CE0-9E05-4AFF-B512-1933357E2D6E}">
      <dgm:prSet phldrT="[Text]"/>
      <dgm:spPr>
        <a:solidFill>
          <a:srgbClr val="492F2B"/>
        </a:solidFill>
      </dgm:spPr>
      <dgm:t>
        <a:bodyPr/>
        <a:lstStyle/>
        <a:p>
          <a:r>
            <a:rPr lang="fi-FI" dirty="0"/>
            <a:t>Tahap I :</a:t>
          </a:r>
          <a:endParaRPr lang="id-ID" dirty="0"/>
        </a:p>
        <a:p>
          <a:r>
            <a:rPr lang="fi-FI" dirty="0"/>
            <a:t>lama 24 jam, suhu 28</a:t>
          </a:r>
          <a:r>
            <a:rPr lang="id-ID" dirty="0">
              <a:sym typeface="Symbol" panose="05050102010706020507" pitchFamily="18" charset="2"/>
            </a:rPr>
            <a:t></a:t>
          </a:r>
          <a:r>
            <a:rPr lang="fi-FI" dirty="0"/>
            <a:t>C - 30</a:t>
          </a:r>
          <a:r>
            <a:rPr lang="id-ID" dirty="0">
              <a:sym typeface="Symbol" panose="05050102010706020507" pitchFamily="18" charset="2"/>
            </a:rPr>
            <a:t></a:t>
          </a:r>
          <a:r>
            <a:rPr lang="fi-FI" dirty="0"/>
            <a:t>C, terjadi proses peragian, zat gula dirombak menjadi alkohol</a:t>
          </a:r>
          <a:endParaRPr lang="id-ID" dirty="0"/>
        </a:p>
      </dgm:t>
    </dgm:pt>
    <dgm:pt modelId="{EEE11190-DF5A-45BE-8BEA-7DFF4002929C}" type="parTrans" cxnId="{D7CF23F9-E95F-4017-8B18-D8071E1B9C29}">
      <dgm:prSet/>
      <dgm:spPr/>
      <dgm:t>
        <a:bodyPr/>
        <a:lstStyle/>
        <a:p>
          <a:endParaRPr lang="id-ID"/>
        </a:p>
      </dgm:t>
    </dgm:pt>
    <dgm:pt modelId="{6B5ED669-F8CC-44FC-9526-9C45F85A7CE5}" type="sibTrans" cxnId="{D7CF23F9-E95F-4017-8B18-D8071E1B9C29}">
      <dgm:prSet/>
      <dgm:spPr/>
      <dgm:t>
        <a:bodyPr/>
        <a:lstStyle/>
        <a:p>
          <a:endParaRPr lang="id-ID"/>
        </a:p>
      </dgm:t>
    </dgm:pt>
    <dgm:pt modelId="{A5BD477F-CD0A-4C8B-881A-74863B801D3C}">
      <dgm:prSet phldrT="[Text]"/>
      <dgm:spPr>
        <a:solidFill>
          <a:srgbClr val="5A3934"/>
        </a:solidFill>
      </dgm:spPr>
      <dgm:t>
        <a:bodyPr/>
        <a:lstStyle/>
        <a:p>
          <a:r>
            <a:rPr lang="fi-FI" dirty="0"/>
            <a:t>Tahap II :</a:t>
          </a:r>
          <a:endParaRPr lang="id-ID" dirty="0"/>
        </a:p>
        <a:p>
          <a:r>
            <a:rPr lang="fi-FI" dirty="0"/>
            <a:t>lama 24 jam, suhu 38</a:t>
          </a:r>
          <a:r>
            <a:rPr lang="id-ID" dirty="0">
              <a:sym typeface="Symbol" panose="05050102010706020507" pitchFamily="18" charset="2"/>
            </a:rPr>
            <a:t></a:t>
          </a:r>
          <a:r>
            <a:rPr lang="fi-FI" dirty="0"/>
            <a:t>C - 40</a:t>
          </a:r>
          <a:r>
            <a:rPr lang="id-ID" dirty="0">
              <a:sym typeface="Symbol" panose="05050102010706020507" pitchFamily="18" charset="2"/>
            </a:rPr>
            <a:t></a:t>
          </a:r>
          <a:r>
            <a:rPr lang="fi-FI" dirty="0"/>
            <a:t>C, terjadi pemecahan alkohol menjadi asam laktat</a:t>
          </a:r>
          <a:endParaRPr lang="id-ID" dirty="0"/>
        </a:p>
      </dgm:t>
    </dgm:pt>
    <dgm:pt modelId="{47FC6BBC-F5BC-4323-B655-09E62B065C11}" type="parTrans" cxnId="{466B8E4A-D9E1-4A7E-B219-68B31410CEB4}">
      <dgm:prSet/>
      <dgm:spPr/>
      <dgm:t>
        <a:bodyPr/>
        <a:lstStyle/>
        <a:p>
          <a:endParaRPr lang="id-ID"/>
        </a:p>
      </dgm:t>
    </dgm:pt>
    <dgm:pt modelId="{A0B7EC48-237F-45CA-84EF-F61F8DB9EF04}" type="sibTrans" cxnId="{466B8E4A-D9E1-4A7E-B219-68B31410CEB4}">
      <dgm:prSet/>
      <dgm:spPr/>
      <dgm:t>
        <a:bodyPr/>
        <a:lstStyle/>
        <a:p>
          <a:endParaRPr lang="id-ID"/>
        </a:p>
      </dgm:t>
    </dgm:pt>
    <dgm:pt modelId="{A9C758F6-23B0-4B08-9769-2F5DB1F9DF17}">
      <dgm:prSet phldrT="[Text]"/>
      <dgm:spPr>
        <a:solidFill>
          <a:srgbClr val="553531"/>
        </a:solidFill>
      </dgm:spPr>
      <dgm:t>
        <a:bodyPr/>
        <a:lstStyle/>
        <a:p>
          <a:r>
            <a:rPr lang="fi-FI" dirty="0"/>
            <a:t>Tahap III :</a:t>
          </a:r>
          <a:endParaRPr lang="id-ID" dirty="0"/>
        </a:p>
        <a:p>
          <a:r>
            <a:rPr lang="fi-FI" dirty="0"/>
            <a:t>lama 24 jam, suhu 48</a:t>
          </a:r>
          <a:r>
            <a:rPr lang="id-ID" dirty="0">
              <a:sym typeface="Symbol" panose="05050102010706020507" pitchFamily="18" charset="2"/>
            </a:rPr>
            <a:t></a:t>
          </a:r>
          <a:r>
            <a:rPr lang="fi-FI" dirty="0"/>
            <a:t>C - 50</a:t>
          </a:r>
          <a:r>
            <a:rPr lang="id-ID" dirty="0">
              <a:sym typeface="Symbol" panose="05050102010706020507" pitchFamily="18" charset="2"/>
            </a:rPr>
            <a:t></a:t>
          </a:r>
          <a:r>
            <a:rPr lang="fi-FI" dirty="0"/>
            <a:t>C, terjadi pemecahan asam laktat menjadi asam cuka</a:t>
          </a:r>
          <a:endParaRPr lang="id-ID" dirty="0"/>
        </a:p>
      </dgm:t>
    </dgm:pt>
    <dgm:pt modelId="{20CBB881-A374-40B9-AD43-FABFA8EB5545}" type="parTrans" cxnId="{FF34AA33-ABC7-4257-91F7-32C2FE3C634E}">
      <dgm:prSet/>
      <dgm:spPr/>
      <dgm:t>
        <a:bodyPr/>
        <a:lstStyle/>
        <a:p>
          <a:endParaRPr lang="id-ID"/>
        </a:p>
      </dgm:t>
    </dgm:pt>
    <dgm:pt modelId="{40E3B638-4223-4AA4-A4FD-6C63BD20BCEF}" type="sibTrans" cxnId="{FF34AA33-ABC7-4257-91F7-32C2FE3C634E}">
      <dgm:prSet/>
      <dgm:spPr/>
      <dgm:t>
        <a:bodyPr/>
        <a:lstStyle/>
        <a:p>
          <a:endParaRPr lang="id-ID"/>
        </a:p>
      </dgm:t>
    </dgm:pt>
    <dgm:pt modelId="{112AA5E9-B99E-4004-8A55-B8FB1CA7FE3D}">
      <dgm:prSet/>
      <dgm:spPr>
        <a:solidFill>
          <a:srgbClr val="5C3B36"/>
        </a:solidFill>
      </dgm:spPr>
      <dgm:t>
        <a:bodyPr/>
        <a:lstStyle/>
        <a:p>
          <a:r>
            <a:rPr lang="fi-FI" dirty="0"/>
            <a:t>Tahap IV : </a:t>
          </a:r>
          <a:r>
            <a:rPr lang="pt-BR" dirty="0"/>
            <a:t>lama 24 jam, suhu 44</a:t>
          </a:r>
          <a:r>
            <a:rPr lang="id-ID" dirty="0">
              <a:sym typeface="Symbol" panose="05050102010706020507" pitchFamily="18" charset="2"/>
            </a:rPr>
            <a:t></a:t>
          </a:r>
          <a:r>
            <a:rPr lang="pt-BR" dirty="0"/>
            <a:t>C - 48</a:t>
          </a:r>
          <a:r>
            <a:rPr lang="id-ID" dirty="0">
              <a:sym typeface="Symbol" panose="05050102010706020507" pitchFamily="18" charset="2"/>
            </a:rPr>
            <a:t></a:t>
          </a:r>
          <a:r>
            <a:rPr lang="pt-BR" dirty="0"/>
            <a:t>C, terjadi bau asam cuka</a:t>
          </a:r>
          <a:endParaRPr lang="id-ID" dirty="0"/>
        </a:p>
      </dgm:t>
    </dgm:pt>
    <dgm:pt modelId="{6913738B-BC54-4D4C-BE2E-8F7F23402B4E}" type="parTrans" cxnId="{D58DE648-E126-40EF-82DF-84C29AA21567}">
      <dgm:prSet/>
      <dgm:spPr/>
      <dgm:t>
        <a:bodyPr/>
        <a:lstStyle/>
        <a:p>
          <a:endParaRPr lang="id-ID"/>
        </a:p>
      </dgm:t>
    </dgm:pt>
    <dgm:pt modelId="{47742D5B-C4E7-4523-AC83-37F38C19AA8D}" type="sibTrans" cxnId="{D58DE648-E126-40EF-82DF-84C29AA21567}">
      <dgm:prSet/>
      <dgm:spPr/>
      <dgm:t>
        <a:bodyPr/>
        <a:lstStyle/>
        <a:p>
          <a:endParaRPr lang="id-ID"/>
        </a:p>
      </dgm:t>
    </dgm:pt>
    <dgm:pt modelId="{299A5A92-9076-4788-8AB1-15450641D83E}">
      <dgm:prSet/>
      <dgm:spPr>
        <a:solidFill>
          <a:srgbClr val="5F3C37"/>
        </a:solidFill>
      </dgm:spPr>
      <dgm:t>
        <a:bodyPr/>
        <a:lstStyle/>
        <a:p>
          <a:r>
            <a:rPr lang="fi-FI" dirty="0"/>
            <a:t>Tahap V : l</a:t>
          </a:r>
          <a:r>
            <a:rPr lang="pt-BR" dirty="0"/>
            <a:t>ama 24 jam, suhu 40</a:t>
          </a:r>
          <a:r>
            <a:rPr lang="id-ID" dirty="0">
              <a:sym typeface="Symbol" panose="05050102010706020507" pitchFamily="18" charset="2"/>
            </a:rPr>
            <a:t></a:t>
          </a:r>
          <a:r>
            <a:rPr lang="pt-BR" dirty="0"/>
            <a:t>C - 42</a:t>
          </a:r>
          <a:r>
            <a:rPr lang="id-ID" dirty="0">
              <a:sym typeface="Symbol" panose="05050102010706020507" pitchFamily="18" charset="2"/>
            </a:rPr>
            <a:t></a:t>
          </a:r>
          <a:r>
            <a:rPr lang="pt-BR" dirty="0"/>
            <a:t>C, bau asam cuka merangsang</a:t>
          </a:r>
          <a:endParaRPr lang="id-ID" dirty="0"/>
        </a:p>
      </dgm:t>
    </dgm:pt>
    <dgm:pt modelId="{75042C0B-0E1F-43FD-8640-F6D3E01DDC92}" type="parTrans" cxnId="{3AFACD80-01B8-4F84-AD65-32125125EFED}">
      <dgm:prSet/>
      <dgm:spPr/>
      <dgm:t>
        <a:bodyPr/>
        <a:lstStyle/>
        <a:p>
          <a:endParaRPr lang="id-ID"/>
        </a:p>
      </dgm:t>
    </dgm:pt>
    <dgm:pt modelId="{5EF5FD2F-1DB3-4186-AA7E-0D4D5B8CEDB4}" type="sibTrans" cxnId="{3AFACD80-01B8-4F84-AD65-32125125EFED}">
      <dgm:prSet/>
      <dgm:spPr/>
      <dgm:t>
        <a:bodyPr/>
        <a:lstStyle/>
        <a:p>
          <a:endParaRPr lang="id-ID"/>
        </a:p>
      </dgm:t>
    </dgm:pt>
    <dgm:pt modelId="{DA712F60-6ABD-45FC-8042-9FB50D0FB1DD}" type="pres">
      <dgm:prSet presAssocID="{446C9874-12DB-43A6-932C-B62E6E34A3BB}" presName="Name0" presStyleCnt="0">
        <dgm:presLayoutVars>
          <dgm:chMax val="7"/>
          <dgm:chPref val="7"/>
          <dgm:dir/>
        </dgm:presLayoutVars>
      </dgm:prSet>
      <dgm:spPr/>
    </dgm:pt>
    <dgm:pt modelId="{6642DF3C-3D9D-4097-A821-526E4D1AE990}" type="pres">
      <dgm:prSet presAssocID="{446C9874-12DB-43A6-932C-B62E6E34A3BB}" presName="Name1" presStyleCnt="0"/>
      <dgm:spPr/>
    </dgm:pt>
    <dgm:pt modelId="{0A18EE5E-2F8D-47C8-B5AC-447184964426}" type="pres">
      <dgm:prSet presAssocID="{446C9874-12DB-43A6-932C-B62E6E34A3BB}" presName="cycle" presStyleCnt="0"/>
      <dgm:spPr/>
    </dgm:pt>
    <dgm:pt modelId="{1CA9C82E-3956-4524-84F0-CC015D2FDCE4}" type="pres">
      <dgm:prSet presAssocID="{446C9874-12DB-43A6-932C-B62E6E34A3BB}" presName="srcNode" presStyleLbl="node1" presStyleIdx="0" presStyleCnt="5"/>
      <dgm:spPr/>
    </dgm:pt>
    <dgm:pt modelId="{BEC265FF-A83A-41A6-9369-A7B4B7496D8E}" type="pres">
      <dgm:prSet presAssocID="{446C9874-12DB-43A6-932C-B62E6E34A3BB}" presName="conn" presStyleLbl="parChTrans1D2" presStyleIdx="0" presStyleCnt="1"/>
      <dgm:spPr/>
    </dgm:pt>
    <dgm:pt modelId="{79789324-0B49-4765-A629-83CECF0924FC}" type="pres">
      <dgm:prSet presAssocID="{446C9874-12DB-43A6-932C-B62E6E34A3BB}" presName="extraNode" presStyleLbl="node1" presStyleIdx="0" presStyleCnt="5"/>
      <dgm:spPr/>
    </dgm:pt>
    <dgm:pt modelId="{2E279436-A54D-4F0E-A106-EE2D45DE147E}" type="pres">
      <dgm:prSet presAssocID="{446C9874-12DB-43A6-932C-B62E6E34A3BB}" presName="dstNode" presStyleLbl="node1" presStyleIdx="0" presStyleCnt="5"/>
      <dgm:spPr/>
    </dgm:pt>
    <dgm:pt modelId="{2D876305-4CCC-4517-8802-C40E1B295D08}" type="pres">
      <dgm:prSet presAssocID="{899A1CE0-9E05-4AFF-B512-1933357E2D6E}" presName="text_1" presStyleLbl="node1" presStyleIdx="0" presStyleCnt="5">
        <dgm:presLayoutVars>
          <dgm:bulletEnabled val="1"/>
        </dgm:presLayoutVars>
      </dgm:prSet>
      <dgm:spPr/>
    </dgm:pt>
    <dgm:pt modelId="{AC66E777-5868-4BB7-A352-DEE91DB08761}" type="pres">
      <dgm:prSet presAssocID="{899A1CE0-9E05-4AFF-B512-1933357E2D6E}" presName="accent_1" presStyleCnt="0"/>
      <dgm:spPr/>
    </dgm:pt>
    <dgm:pt modelId="{7CE6064B-A1BD-48C2-8B33-5DEEF68086CF}" type="pres">
      <dgm:prSet presAssocID="{899A1CE0-9E05-4AFF-B512-1933357E2D6E}" presName="accentRepeatNode" presStyleLbl="solidFgAcc1" presStyleIdx="0" presStyleCnt="5"/>
      <dgm:spPr/>
    </dgm:pt>
    <dgm:pt modelId="{ED087312-7511-43DD-B74D-3008C85926C1}" type="pres">
      <dgm:prSet presAssocID="{A5BD477F-CD0A-4C8B-881A-74863B801D3C}" presName="text_2" presStyleLbl="node1" presStyleIdx="1" presStyleCnt="5">
        <dgm:presLayoutVars>
          <dgm:bulletEnabled val="1"/>
        </dgm:presLayoutVars>
      </dgm:prSet>
      <dgm:spPr/>
    </dgm:pt>
    <dgm:pt modelId="{E7AF892D-671E-4789-B25A-F1A391E94441}" type="pres">
      <dgm:prSet presAssocID="{A5BD477F-CD0A-4C8B-881A-74863B801D3C}" presName="accent_2" presStyleCnt="0"/>
      <dgm:spPr/>
    </dgm:pt>
    <dgm:pt modelId="{43B9732F-7DBE-4D56-9CDE-A56DCB66DE85}" type="pres">
      <dgm:prSet presAssocID="{A5BD477F-CD0A-4C8B-881A-74863B801D3C}" presName="accentRepeatNode" presStyleLbl="solidFgAcc1" presStyleIdx="1" presStyleCnt="5"/>
      <dgm:spPr/>
    </dgm:pt>
    <dgm:pt modelId="{4063B768-95C2-4676-BCB0-847ED7701A9E}" type="pres">
      <dgm:prSet presAssocID="{A9C758F6-23B0-4B08-9769-2F5DB1F9DF17}" presName="text_3" presStyleLbl="node1" presStyleIdx="2" presStyleCnt="5">
        <dgm:presLayoutVars>
          <dgm:bulletEnabled val="1"/>
        </dgm:presLayoutVars>
      </dgm:prSet>
      <dgm:spPr/>
    </dgm:pt>
    <dgm:pt modelId="{925FD4F9-EDEC-434D-B667-C535EDD9B67F}" type="pres">
      <dgm:prSet presAssocID="{A9C758F6-23B0-4B08-9769-2F5DB1F9DF17}" presName="accent_3" presStyleCnt="0"/>
      <dgm:spPr/>
    </dgm:pt>
    <dgm:pt modelId="{4B401249-7E8B-4ADA-B93A-6E0921CDFC16}" type="pres">
      <dgm:prSet presAssocID="{A9C758F6-23B0-4B08-9769-2F5DB1F9DF17}" presName="accentRepeatNode" presStyleLbl="solidFgAcc1" presStyleIdx="2" presStyleCnt="5"/>
      <dgm:spPr/>
    </dgm:pt>
    <dgm:pt modelId="{0B05F281-EA13-4E76-B5F8-2CDD04F2257F}" type="pres">
      <dgm:prSet presAssocID="{112AA5E9-B99E-4004-8A55-B8FB1CA7FE3D}" presName="text_4" presStyleLbl="node1" presStyleIdx="3" presStyleCnt="5">
        <dgm:presLayoutVars>
          <dgm:bulletEnabled val="1"/>
        </dgm:presLayoutVars>
      </dgm:prSet>
      <dgm:spPr/>
    </dgm:pt>
    <dgm:pt modelId="{D7E5C457-CAE2-4CEA-B40B-6FB781733342}" type="pres">
      <dgm:prSet presAssocID="{112AA5E9-B99E-4004-8A55-B8FB1CA7FE3D}" presName="accent_4" presStyleCnt="0"/>
      <dgm:spPr/>
    </dgm:pt>
    <dgm:pt modelId="{74854086-63B3-403B-8702-756DD729ABF9}" type="pres">
      <dgm:prSet presAssocID="{112AA5E9-B99E-4004-8A55-B8FB1CA7FE3D}" presName="accentRepeatNode" presStyleLbl="solidFgAcc1" presStyleIdx="3" presStyleCnt="5"/>
      <dgm:spPr/>
    </dgm:pt>
    <dgm:pt modelId="{3FA87050-E2D9-4A34-AEEB-0372D7444212}" type="pres">
      <dgm:prSet presAssocID="{299A5A92-9076-4788-8AB1-15450641D83E}" presName="text_5" presStyleLbl="node1" presStyleIdx="4" presStyleCnt="5">
        <dgm:presLayoutVars>
          <dgm:bulletEnabled val="1"/>
        </dgm:presLayoutVars>
      </dgm:prSet>
      <dgm:spPr/>
    </dgm:pt>
    <dgm:pt modelId="{08330680-7974-450E-87E0-C192183B207F}" type="pres">
      <dgm:prSet presAssocID="{299A5A92-9076-4788-8AB1-15450641D83E}" presName="accent_5" presStyleCnt="0"/>
      <dgm:spPr/>
    </dgm:pt>
    <dgm:pt modelId="{DA99BAE2-73FA-4318-8152-A0B0F6615ADC}" type="pres">
      <dgm:prSet presAssocID="{299A5A92-9076-4788-8AB1-15450641D83E}" presName="accentRepeatNode" presStyleLbl="solidFgAcc1" presStyleIdx="4" presStyleCnt="5"/>
      <dgm:spPr/>
    </dgm:pt>
  </dgm:ptLst>
  <dgm:cxnLst>
    <dgm:cxn modelId="{CCA7260F-DB4D-4F1A-AF09-20A6D244A241}" type="presOf" srcId="{899A1CE0-9E05-4AFF-B512-1933357E2D6E}" destId="{2D876305-4CCC-4517-8802-C40E1B295D08}" srcOrd="0" destOrd="0" presId="urn:microsoft.com/office/officeart/2008/layout/VerticalCurvedList"/>
    <dgm:cxn modelId="{FF34AA33-ABC7-4257-91F7-32C2FE3C634E}" srcId="{446C9874-12DB-43A6-932C-B62E6E34A3BB}" destId="{A9C758F6-23B0-4B08-9769-2F5DB1F9DF17}" srcOrd="2" destOrd="0" parTransId="{20CBB881-A374-40B9-AD43-FABFA8EB5545}" sibTransId="{40E3B638-4223-4AA4-A4FD-6C63BD20BCEF}"/>
    <dgm:cxn modelId="{8CB39039-A556-4503-BE92-1B812C255A8B}" type="presOf" srcId="{446C9874-12DB-43A6-932C-B62E6E34A3BB}" destId="{DA712F60-6ABD-45FC-8042-9FB50D0FB1DD}" srcOrd="0" destOrd="0" presId="urn:microsoft.com/office/officeart/2008/layout/VerticalCurvedList"/>
    <dgm:cxn modelId="{D58DE648-E126-40EF-82DF-84C29AA21567}" srcId="{446C9874-12DB-43A6-932C-B62E6E34A3BB}" destId="{112AA5E9-B99E-4004-8A55-B8FB1CA7FE3D}" srcOrd="3" destOrd="0" parTransId="{6913738B-BC54-4D4C-BE2E-8F7F23402B4E}" sibTransId="{47742D5B-C4E7-4523-AC83-37F38C19AA8D}"/>
    <dgm:cxn modelId="{466B8E4A-D9E1-4A7E-B219-68B31410CEB4}" srcId="{446C9874-12DB-43A6-932C-B62E6E34A3BB}" destId="{A5BD477F-CD0A-4C8B-881A-74863B801D3C}" srcOrd="1" destOrd="0" parTransId="{47FC6BBC-F5BC-4323-B655-09E62B065C11}" sibTransId="{A0B7EC48-237F-45CA-84EF-F61F8DB9EF04}"/>
    <dgm:cxn modelId="{50DCB478-0403-4A18-AC21-DF6B3903034A}" type="presOf" srcId="{A5BD477F-CD0A-4C8B-881A-74863B801D3C}" destId="{ED087312-7511-43DD-B74D-3008C85926C1}" srcOrd="0" destOrd="0" presId="urn:microsoft.com/office/officeart/2008/layout/VerticalCurvedList"/>
    <dgm:cxn modelId="{3AFACD80-01B8-4F84-AD65-32125125EFED}" srcId="{446C9874-12DB-43A6-932C-B62E6E34A3BB}" destId="{299A5A92-9076-4788-8AB1-15450641D83E}" srcOrd="4" destOrd="0" parTransId="{75042C0B-0E1F-43FD-8640-F6D3E01DDC92}" sibTransId="{5EF5FD2F-1DB3-4186-AA7E-0D4D5B8CEDB4}"/>
    <dgm:cxn modelId="{E80CB29E-D042-4145-AD81-452B36E9BC70}" type="presOf" srcId="{6B5ED669-F8CC-44FC-9526-9C45F85A7CE5}" destId="{BEC265FF-A83A-41A6-9369-A7B4B7496D8E}" srcOrd="0" destOrd="0" presId="urn:microsoft.com/office/officeart/2008/layout/VerticalCurvedList"/>
    <dgm:cxn modelId="{06882FB9-B7EC-4BC5-B412-0968200936BB}" type="presOf" srcId="{A9C758F6-23B0-4B08-9769-2F5DB1F9DF17}" destId="{4063B768-95C2-4676-BCB0-847ED7701A9E}" srcOrd="0" destOrd="0" presId="urn:microsoft.com/office/officeart/2008/layout/VerticalCurvedList"/>
    <dgm:cxn modelId="{6A3B4FF1-D6C2-44D2-8DFB-F0878513E8BB}" type="presOf" srcId="{112AA5E9-B99E-4004-8A55-B8FB1CA7FE3D}" destId="{0B05F281-EA13-4E76-B5F8-2CDD04F2257F}" srcOrd="0" destOrd="0" presId="urn:microsoft.com/office/officeart/2008/layout/VerticalCurvedList"/>
    <dgm:cxn modelId="{D7CF23F9-E95F-4017-8B18-D8071E1B9C29}" srcId="{446C9874-12DB-43A6-932C-B62E6E34A3BB}" destId="{899A1CE0-9E05-4AFF-B512-1933357E2D6E}" srcOrd="0" destOrd="0" parTransId="{EEE11190-DF5A-45BE-8BEA-7DFF4002929C}" sibTransId="{6B5ED669-F8CC-44FC-9526-9C45F85A7CE5}"/>
    <dgm:cxn modelId="{287540F9-C5DE-4F65-8614-9FCBE699DD4D}" type="presOf" srcId="{299A5A92-9076-4788-8AB1-15450641D83E}" destId="{3FA87050-E2D9-4A34-AEEB-0372D7444212}" srcOrd="0" destOrd="0" presId="urn:microsoft.com/office/officeart/2008/layout/VerticalCurvedList"/>
    <dgm:cxn modelId="{6DBB54AA-C386-4A61-8F35-A44BA134E15C}" type="presParOf" srcId="{DA712F60-6ABD-45FC-8042-9FB50D0FB1DD}" destId="{6642DF3C-3D9D-4097-A821-526E4D1AE990}" srcOrd="0" destOrd="0" presId="urn:microsoft.com/office/officeart/2008/layout/VerticalCurvedList"/>
    <dgm:cxn modelId="{5063CEE4-6E98-4C98-8DB6-7075CEEFCFE9}" type="presParOf" srcId="{6642DF3C-3D9D-4097-A821-526E4D1AE990}" destId="{0A18EE5E-2F8D-47C8-B5AC-447184964426}" srcOrd="0" destOrd="0" presId="urn:microsoft.com/office/officeart/2008/layout/VerticalCurvedList"/>
    <dgm:cxn modelId="{192BCE64-34E4-4673-B5E3-7924B67AF283}" type="presParOf" srcId="{0A18EE5E-2F8D-47C8-B5AC-447184964426}" destId="{1CA9C82E-3956-4524-84F0-CC015D2FDCE4}" srcOrd="0" destOrd="0" presId="urn:microsoft.com/office/officeart/2008/layout/VerticalCurvedList"/>
    <dgm:cxn modelId="{9E8BD43C-BF12-45BC-94BD-01950CDD0DF1}" type="presParOf" srcId="{0A18EE5E-2F8D-47C8-B5AC-447184964426}" destId="{BEC265FF-A83A-41A6-9369-A7B4B7496D8E}" srcOrd="1" destOrd="0" presId="urn:microsoft.com/office/officeart/2008/layout/VerticalCurvedList"/>
    <dgm:cxn modelId="{A9EB128C-515D-49E8-9FF7-4AB8A737366E}" type="presParOf" srcId="{0A18EE5E-2F8D-47C8-B5AC-447184964426}" destId="{79789324-0B49-4765-A629-83CECF0924FC}" srcOrd="2" destOrd="0" presId="urn:microsoft.com/office/officeart/2008/layout/VerticalCurvedList"/>
    <dgm:cxn modelId="{A4DAAE65-E6BE-4D0F-BED6-ACAECA52910A}" type="presParOf" srcId="{0A18EE5E-2F8D-47C8-B5AC-447184964426}" destId="{2E279436-A54D-4F0E-A106-EE2D45DE147E}" srcOrd="3" destOrd="0" presId="urn:microsoft.com/office/officeart/2008/layout/VerticalCurvedList"/>
    <dgm:cxn modelId="{F8ADADD8-3A3F-449E-9DE1-8D42BEA1CB87}" type="presParOf" srcId="{6642DF3C-3D9D-4097-A821-526E4D1AE990}" destId="{2D876305-4CCC-4517-8802-C40E1B295D08}" srcOrd="1" destOrd="0" presId="urn:microsoft.com/office/officeart/2008/layout/VerticalCurvedList"/>
    <dgm:cxn modelId="{B355AEF4-65CC-4E94-9256-90112EAB1187}" type="presParOf" srcId="{6642DF3C-3D9D-4097-A821-526E4D1AE990}" destId="{AC66E777-5868-4BB7-A352-DEE91DB08761}" srcOrd="2" destOrd="0" presId="urn:microsoft.com/office/officeart/2008/layout/VerticalCurvedList"/>
    <dgm:cxn modelId="{EE92F45D-35D8-4BA5-9A8D-BEFD56AB967D}" type="presParOf" srcId="{AC66E777-5868-4BB7-A352-DEE91DB08761}" destId="{7CE6064B-A1BD-48C2-8B33-5DEEF68086CF}" srcOrd="0" destOrd="0" presId="urn:microsoft.com/office/officeart/2008/layout/VerticalCurvedList"/>
    <dgm:cxn modelId="{C2D42AE2-C6BF-4C0A-AC37-861DC99E767D}" type="presParOf" srcId="{6642DF3C-3D9D-4097-A821-526E4D1AE990}" destId="{ED087312-7511-43DD-B74D-3008C85926C1}" srcOrd="3" destOrd="0" presId="urn:microsoft.com/office/officeart/2008/layout/VerticalCurvedList"/>
    <dgm:cxn modelId="{98E2860E-C7A2-4255-AF84-10B79BCFE0DA}" type="presParOf" srcId="{6642DF3C-3D9D-4097-A821-526E4D1AE990}" destId="{E7AF892D-671E-4789-B25A-F1A391E94441}" srcOrd="4" destOrd="0" presId="urn:microsoft.com/office/officeart/2008/layout/VerticalCurvedList"/>
    <dgm:cxn modelId="{6FF015D3-3346-4B69-BAED-31AD0392D40A}" type="presParOf" srcId="{E7AF892D-671E-4789-B25A-F1A391E94441}" destId="{43B9732F-7DBE-4D56-9CDE-A56DCB66DE85}" srcOrd="0" destOrd="0" presId="urn:microsoft.com/office/officeart/2008/layout/VerticalCurvedList"/>
    <dgm:cxn modelId="{CFC98647-7DD0-4217-B836-59B0C56B1F0F}" type="presParOf" srcId="{6642DF3C-3D9D-4097-A821-526E4D1AE990}" destId="{4063B768-95C2-4676-BCB0-847ED7701A9E}" srcOrd="5" destOrd="0" presId="urn:microsoft.com/office/officeart/2008/layout/VerticalCurvedList"/>
    <dgm:cxn modelId="{69DCCF83-044E-4749-BC75-D7A0AECD8841}" type="presParOf" srcId="{6642DF3C-3D9D-4097-A821-526E4D1AE990}" destId="{925FD4F9-EDEC-434D-B667-C535EDD9B67F}" srcOrd="6" destOrd="0" presId="urn:microsoft.com/office/officeart/2008/layout/VerticalCurvedList"/>
    <dgm:cxn modelId="{4515E0F5-36A9-414F-8442-E02452035D20}" type="presParOf" srcId="{925FD4F9-EDEC-434D-B667-C535EDD9B67F}" destId="{4B401249-7E8B-4ADA-B93A-6E0921CDFC16}" srcOrd="0" destOrd="0" presId="urn:microsoft.com/office/officeart/2008/layout/VerticalCurvedList"/>
    <dgm:cxn modelId="{ED44FC9C-F8D0-48FD-B44C-7B74B974B31B}" type="presParOf" srcId="{6642DF3C-3D9D-4097-A821-526E4D1AE990}" destId="{0B05F281-EA13-4E76-B5F8-2CDD04F2257F}" srcOrd="7" destOrd="0" presId="urn:microsoft.com/office/officeart/2008/layout/VerticalCurvedList"/>
    <dgm:cxn modelId="{3132D9CF-B676-4520-BE0C-82A937BBDC0C}" type="presParOf" srcId="{6642DF3C-3D9D-4097-A821-526E4D1AE990}" destId="{D7E5C457-CAE2-4CEA-B40B-6FB781733342}" srcOrd="8" destOrd="0" presId="urn:microsoft.com/office/officeart/2008/layout/VerticalCurvedList"/>
    <dgm:cxn modelId="{28F77B85-FDA1-4422-89F9-6E1A73EA0D28}" type="presParOf" srcId="{D7E5C457-CAE2-4CEA-B40B-6FB781733342}" destId="{74854086-63B3-403B-8702-756DD729ABF9}" srcOrd="0" destOrd="0" presId="urn:microsoft.com/office/officeart/2008/layout/VerticalCurvedList"/>
    <dgm:cxn modelId="{BAD3443C-F62C-4A65-A0F8-E449AE0D0CDF}" type="presParOf" srcId="{6642DF3C-3D9D-4097-A821-526E4D1AE990}" destId="{3FA87050-E2D9-4A34-AEEB-0372D7444212}" srcOrd="9" destOrd="0" presId="urn:microsoft.com/office/officeart/2008/layout/VerticalCurvedList"/>
    <dgm:cxn modelId="{0A259E4D-017A-47AE-AC9B-11A93ECD5327}" type="presParOf" srcId="{6642DF3C-3D9D-4097-A821-526E4D1AE990}" destId="{08330680-7974-450E-87E0-C192183B207F}" srcOrd="10" destOrd="0" presId="urn:microsoft.com/office/officeart/2008/layout/VerticalCurvedList"/>
    <dgm:cxn modelId="{758B411B-D252-43B3-A6F2-A05FBC3D4B23}" type="presParOf" srcId="{08330680-7974-450E-87E0-C192183B207F}" destId="{DA99BAE2-73FA-4318-8152-A0B0F6615A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3A074-BBC6-4000-8663-1A8CAD51C071}">
      <dsp:nvSpPr>
        <dsp:cNvPr id="0" name=""/>
        <dsp:cNvSpPr/>
      </dsp:nvSpPr>
      <dsp:spPr>
        <a:xfrm>
          <a:off x="3345" y="2519349"/>
          <a:ext cx="1266876" cy="760126"/>
        </a:xfrm>
        <a:prstGeom prst="roundRect">
          <a:avLst>
            <a:gd name="adj" fmla="val 10000"/>
          </a:avLst>
        </a:prstGeom>
        <a:solidFill>
          <a:srgbClr val="2C1C1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Pemecahan</a:t>
          </a:r>
          <a:r>
            <a:rPr lang="en-US" sz="1400" kern="1200" dirty="0"/>
            <a:t> </a:t>
          </a:r>
          <a:r>
            <a:rPr lang="en-US" sz="1400" kern="1200" dirty="0" err="1"/>
            <a:t>Buah</a:t>
          </a:r>
          <a:endParaRPr lang="id-ID" sz="1400" kern="1200" dirty="0"/>
        </a:p>
      </dsp:txBody>
      <dsp:txXfrm>
        <a:off x="25608" y="2541612"/>
        <a:ext cx="1222350" cy="715600"/>
      </dsp:txXfrm>
    </dsp:sp>
    <dsp:sp modelId="{1EE6CFED-6B0E-463C-BA66-D2F491E11296}">
      <dsp:nvSpPr>
        <dsp:cNvPr id="0" name=""/>
        <dsp:cNvSpPr/>
      </dsp:nvSpPr>
      <dsp:spPr>
        <a:xfrm>
          <a:off x="1396910" y="2742319"/>
          <a:ext cx="268577" cy="314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/>
        </a:p>
      </dsp:txBody>
      <dsp:txXfrm>
        <a:off x="1396910" y="2805156"/>
        <a:ext cx="188004" cy="188511"/>
      </dsp:txXfrm>
    </dsp:sp>
    <dsp:sp modelId="{4987F79B-9822-4AE2-BEA8-D756B146596A}">
      <dsp:nvSpPr>
        <dsp:cNvPr id="0" name=""/>
        <dsp:cNvSpPr/>
      </dsp:nvSpPr>
      <dsp:spPr>
        <a:xfrm>
          <a:off x="1776973" y="2519349"/>
          <a:ext cx="1266876" cy="760126"/>
        </a:xfrm>
        <a:prstGeom prst="roundRect">
          <a:avLst>
            <a:gd name="adj" fmla="val 10000"/>
          </a:avLst>
        </a:prstGeom>
        <a:solidFill>
          <a:srgbClr val="3F282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Fermentasi</a:t>
          </a:r>
          <a:endParaRPr lang="id-ID" sz="1400" kern="1200" dirty="0"/>
        </a:p>
      </dsp:txBody>
      <dsp:txXfrm>
        <a:off x="1799236" y="2541612"/>
        <a:ext cx="1222350" cy="715600"/>
      </dsp:txXfrm>
    </dsp:sp>
    <dsp:sp modelId="{9F804902-1CE0-4AF6-9111-7AEAF271A519}">
      <dsp:nvSpPr>
        <dsp:cNvPr id="0" name=""/>
        <dsp:cNvSpPr/>
      </dsp:nvSpPr>
      <dsp:spPr>
        <a:xfrm>
          <a:off x="3170537" y="2742319"/>
          <a:ext cx="268577" cy="314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/>
        </a:p>
      </dsp:txBody>
      <dsp:txXfrm>
        <a:off x="3170537" y="2805156"/>
        <a:ext cx="188004" cy="188511"/>
      </dsp:txXfrm>
    </dsp:sp>
    <dsp:sp modelId="{4A16AE6F-B60D-4092-8E33-55F197DE4253}">
      <dsp:nvSpPr>
        <dsp:cNvPr id="0" name=""/>
        <dsp:cNvSpPr/>
      </dsp:nvSpPr>
      <dsp:spPr>
        <a:xfrm>
          <a:off x="3550600" y="2519349"/>
          <a:ext cx="1266876" cy="760126"/>
        </a:xfrm>
        <a:prstGeom prst="roundRect">
          <a:avLst>
            <a:gd name="adj" fmla="val 10000"/>
          </a:avLst>
        </a:prstGeom>
        <a:solidFill>
          <a:srgbClr val="5234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Pencucian</a:t>
          </a:r>
          <a:endParaRPr lang="id-ID" sz="1400" kern="1200" dirty="0"/>
        </a:p>
      </dsp:txBody>
      <dsp:txXfrm>
        <a:off x="3572863" y="2541612"/>
        <a:ext cx="1222350" cy="715600"/>
      </dsp:txXfrm>
    </dsp:sp>
    <dsp:sp modelId="{7B93E7B5-56CA-468C-A4D7-56F2948E6726}">
      <dsp:nvSpPr>
        <dsp:cNvPr id="0" name=""/>
        <dsp:cNvSpPr/>
      </dsp:nvSpPr>
      <dsp:spPr>
        <a:xfrm>
          <a:off x="4944165" y="2742319"/>
          <a:ext cx="268577" cy="314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/>
        </a:p>
      </dsp:txBody>
      <dsp:txXfrm>
        <a:off x="4944165" y="2805156"/>
        <a:ext cx="188004" cy="188511"/>
      </dsp:txXfrm>
    </dsp:sp>
    <dsp:sp modelId="{BCA82C08-7C90-4020-AEF1-2E48749897DF}">
      <dsp:nvSpPr>
        <dsp:cNvPr id="0" name=""/>
        <dsp:cNvSpPr/>
      </dsp:nvSpPr>
      <dsp:spPr>
        <a:xfrm>
          <a:off x="5324228" y="2519349"/>
          <a:ext cx="1266876" cy="760126"/>
        </a:xfrm>
        <a:prstGeom prst="roundRect">
          <a:avLst>
            <a:gd name="adj" fmla="val 10000"/>
          </a:avLst>
        </a:prstGeom>
        <a:solidFill>
          <a:srgbClr val="5F3C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Pengeringan</a:t>
          </a:r>
          <a:endParaRPr lang="id-ID" sz="1400" kern="1200" dirty="0"/>
        </a:p>
      </dsp:txBody>
      <dsp:txXfrm>
        <a:off x="5346491" y="2541612"/>
        <a:ext cx="1222350" cy="715600"/>
      </dsp:txXfrm>
    </dsp:sp>
    <dsp:sp modelId="{E74248E6-1B59-4C68-AC3A-AD11E7094679}">
      <dsp:nvSpPr>
        <dsp:cNvPr id="0" name=""/>
        <dsp:cNvSpPr/>
      </dsp:nvSpPr>
      <dsp:spPr>
        <a:xfrm>
          <a:off x="6717793" y="2742319"/>
          <a:ext cx="268577" cy="314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/>
        </a:p>
      </dsp:txBody>
      <dsp:txXfrm>
        <a:off x="6717793" y="2805156"/>
        <a:ext cx="188004" cy="188511"/>
      </dsp:txXfrm>
    </dsp:sp>
    <dsp:sp modelId="{3EDED414-B62D-452D-93F2-1E0ECF013919}">
      <dsp:nvSpPr>
        <dsp:cNvPr id="0" name=""/>
        <dsp:cNvSpPr/>
      </dsp:nvSpPr>
      <dsp:spPr>
        <a:xfrm>
          <a:off x="7097856" y="2519349"/>
          <a:ext cx="1266876" cy="760126"/>
        </a:xfrm>
        <a:prstGeom prst="roundRect">
          <a:avLst>
            <a:gd name="adj" fmla="val 10000"/>
          </a:avLst>
        </a:prstGeom>
        <a:solidFill>
          <a:srgbClr val="6D443F"/>
        </a:solidFill>
        <a:ln w="12700" cap="flat" cmpd="sng" algn="ctr">
          <a:solidFill>
            <a:srgbClr val="3D282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Sortasi</a:t>
          </a:r>
          <a:endParaRPr lang="id-ID" sz="1400" kern="1200" dirty="0"/>
        </a:p>
      </dsp:txBody>
      <dsp:txXfrm>
        <a:off x="7120119" y="2541612"/>
        <a:ext cx="1222350" cy="715600"/>
      </dsp:txXfrm>
    </dsp:sp>
    <dsp:sp modelId="{21C4E3A3-CB6F-4263-AB55-4FFFBB8A29C2}">
      <dsp:nvSpPr>
        <dsp:cNvPr id="0" name=""/>
        <dsp:cNvSpPr/>
      </dsp:nvSpPr>
      <dsp:spPr>
        <a:xfrm>
          <a:off x="8491420" y="2742319"/>
          <a:ext cx="268577" cy="314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/>
        </a:p>
      </dsp:txBody>
      <dsp:txXfrm>
        <a:off x="8491420" y="2805156"/>
        <a:ext cx="188004" cy="188511"/>
      </dsp:txXfrm>
    </dsp:sp>
    <dsp:sp modelId="{AFF570A6-C2FC-4834-88CB-8BB0C560C2F2}">
      <dsp:nvSpPr>
        <dsp:cNvPr id="0" name=""/>
        <dsp:cNvSpPr/>
      </dsp:nvSpPr>
      <dsp:spPr>
        <a:xfrm>
          <a:off x="8871483" y="2519349"/>
          <a:ext cx="1266876" cy="760126"/>
        </a:xfrm>
        <a:prstGeom prst="roundRect">
          <a:avLst>
            <a:gd name="adj" fmla="val 10000"/>
          </a:avLst>
        </a:prstGeom>
        <a:solidFill>
          <a:srgbClr val="774B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Pengemasan</a:t>
          </a:r>
          <a:endParaRPr lang="id-ID" sz="1400" kern="1200" dirty="0"/>
        </a:p>
      </dsp:txBody>
      <dsp:txXfrm>
        <a:off x="8893746" y="2541612"/>
        <a:ext cx="1222350" cy="715600"/>
      </dsp:txXfrm>
    </dsp:sp>
    <dsp:sp modelId="{AEE49A9B-F952-463C-9071-CF1B0FACD961}">
      <dsp:nvSpPr>
        <dsp:cNvPr id="0" name=""/>
        <dsp:cNvSpPr/>
      </dsp:nvSpPr>
      <dsp:spPr>
        <a:xfrm>
          <a:off x="10265048" y="2742319"/>
          <a:ext cx="268577" cy="314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200" kern="1200"/>
        </a:p>
      </dsp:txBody>
      <dsp:txXfrm>
        <a:off x="10265048" y="2805156"/>
        <a:ext cx="188004" cy="188511"/>
      </dsp:txXfrm>
    </dsp:sp>
    <dsp:sp modelId="{39CA5356-CDEB-4DD9-B508-2E19F23EEE03}">
      <dsp:nvSpPr>
        <dsp:cNvPr id="0" name=""/>
        <dsp:cNvSpPr/>
      </dsp:nvSpPr>
      <dsp:spPr>
        <a:xfrm>
          <a:off x="10645111" y="2519349"/>
          <a:ext cx="1266876" cy="760126"/>
        </a:xfrm>
        <a:prstGeom prst="roundRect">
          <a:avLst>
            <a:gd name="adj" fmla="val 10000"/>
          </a:avLst>
        </a:prstGeom>
        <a:solidFill>
          <a:srgbClr val="7C4E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Penyimpanan</a:t>
          </a:r>
          <a:endParaRPr lang="id-ID" sz="1400" kern="1200" dirty="0"/>
        </a:p>
      </dsp:txBody>
      <dsp:txXfrm>
        <a:off x="10667374" y="2541612"/>
        <a:ext cx="1222350" cy="71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265FF-A83A-41A6-9369-A7B4B7496D8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76305-4CCC-4517-8802-C40E1B295D08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rgbClr val="492F2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Tahap I :</a:t>
          </a:r>
          <a:endParaRPr lang="id-ID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lama 24 jam, suhu 28</a:t>
          </a:r>
          <a:r>
            <a:rPr lang="id-ID" sz="1300" kern="1200" dirty="0">
              <a:sym typeface="Symbol" panose="05050102010706020507" pitchFamily="18" charset="2"/>
            </a:rPr>
            <a:t></a:t>
          </a:r>
          <a:r>
            <a:rPr lang="fi-FI" sz="1300" kern="1200" dirty="0"/>
            <a:t>C - 30</a:t>
          </a:r>
          <a:r>
            <a:rPr lang="id-ID" sz="1300" kern="1200" dirty="0">
              <a:sym typeface="Symbol" panose="05050102010706020507" pitchFamily="18" charset="2"/>
            </a:rPr>
            <a:t></a:t>
          </a:r>
          <a:r>
            <a:rPr lang="fi-FI" sz="1300" kern="1200" dirty="0"/>
            <a:t>C, terjadi proses peragian, zat gula dirombak menjadi alkohol</a:t>
          </a:r>
          <a:endParaRPr lang="id-ID" sz="1300" kern="1200" dirty="0"/>
        </a:p>
      </dsp:txBody>
      <dsp:txXfrm>
        <a:off x="509717" y="338558"/>
        <a:ext cx="7541700" cy="677550"/>
      </dsp:txXfrm>
    </dsp:sp>
    <dsp:sp modelId="{7CE6064B-A1BD-48C2-8B33-5DEEF68086CF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87312-7511-43DD-B74D-3008C85926C1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rgbClr val="5A39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Tahap II :</a:t>
          </a:r>
          <a:endParaRPr lang="id-ID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lama 24 jam, suhu 38</a:t>
          </a:r>
          <a:r>
            <a:rPr lang="id-ID" sz="1300" kern="1200" dirty="0">
              <a:sym typeface="Symbol" panose="05050102010706020507" pitchFamily="18" charset="2"/>
            </a:rPr>
            <a:t></a:t>
          </a:r>
          <a:r>
            <a:rPr lang="fi-FI" sz="1300" kern="1200" dirty="0"/>
            <a:t>C - 40</a:t>
          </a:r>
          <a:r>
            <a:rPr lang="id-ID" sz="1300" kern="1200" dirty="0">
              <a:sym typeface="Symbol" panose="05050102010706020507" pitchFamily="18" charset="2"/>
            </a:rPr>
            <a:t></a:t>
          </a:r>
          <a:r>
            <a:rPr lang="fi-FI" sz="1300" kern="1200" dirty="0"/>
            <a:t>C, terjadi pemecahan alkohol menjadi asam laktat</a:t>
          </a:r>
          <a:endParaRPr lang="id-ID" sz="1300" kern="1200" dirty="0"/>
        </a:p>
      </dsp:txBody>
      <dsp:txXfrm>
        <a:off x="995230" y="1354558"/>
        <a:ext cx="7056187" cy="677550"/>
      </dsp:txXfrm>
    </dsp:sp>
    <dsp:sp modelId="{43B9732F-7DBE-4D56-9CDE-A56DCB66DE85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94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3B768-95C2-4676-BCB0-847ED7701A9E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rgbClr val="553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Tahap III :</a:t>
          </a:r>
          <a:endParaRPr lang="id-ID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lama 24 jam, suhu 48</a:t>
          </a:r>
          <a:r>
            <a:rPr lang="id-ID" sz="1300" kern="1200" dirty="0">
              <a:sym typeface="Symbol" panose="05050102010706020507" pitchFamily="18" charset="2"/>
            </a:rPr>
            <a:t></a:t>
          </a:r>
          <a:r>
            <a:rPr lang="fi-FI" sz="1300" kern="1200" dirty="0"/>
            <a:t>C - 50</a:t>
          </a:r>
          <a:r>
            <a:rPr lang="id-ID" sz="1300" kern="1200" dirty="0">
              <a:sym typeface="Symbol" panose="05050102010706020507" pitchFamily="18" charset="2"/>
            </a:rPr>
            <a:t></a:t>
          </a:r>
          <a:r>
            <a:rPr lang="fi-FI" sz="1300" kern="1200" dirty="0"/>
            <a:t>C, terjadi pemecahan asam laktat menjadi asam cuka</a:t>
          </a:r>
          <a:endParaRPr lang="id-ID" sz="1300" kern="1200" dirty="0"/>
        </a:p>
      </dsp:txBody>
      <dsp:txXfrm>
        <a:off x="1144243" y="2370558"/>
        <a:ext cx="6907174" cy="677550"/>
      </dsp:txXfrm>
    </dsp:sp>
    <dsp:sp modelId="{4B401249-7E8B-4ADA-B93A-6E0921CDFC16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188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5F281-EA13-4E76-B5F8-2CDD04F2257F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rgbClr val="5C3B3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Tahap IV : </a:t>
          </a:r>
          <a:r>
            <a:rPr lang="pt-BR" sz="1300" kern="1200" dirty="0"/>
            <a:t>lama 24 jam, suhu 44</a:t>
          </a:r>
          <a:r>
            <a:rPr lang="id-ID" sz="1300" kern="1200" dirty="0">
              <a:sym typeface="Symbol" panose="05050102010706020507" pitchFamily="18" charset="2"/>
            </a:rPr>
            <a:t></a:t>
          </a:r>
          <a:r>
            <a:rPr lang="pt-BR" sz="1300" kern="1200" dirty="0"/>
            <a:t>C - 48</a:t>
          </a:r>
          <a:r>
            <a:rPr lang="id-ID" sz="1300" kern="1200" dirty="0">
              <a:sym typeface="Symbol" panose="05050102010706020507" pitchFamily="18" charset="2"/>
            </a:rPr>
            <a:t></a:t>
          </a:r>
          <a:r>
            <a:rPr lang="pt-BR" sz="1300" kern="1200" dirty="0"/>
            <a:t>C, terjadi bau asam cuka</a:t>
          </a:r>
          <a:endParaRPr lang="id-ID" sz="1300" kern="1200" dirty="0"/>
        </a:p>
      </dsp:txBody>
      <dsp:txXfrm>
        <a:off x="995230" y="3386558"/>
        <a:ext cx="7056187" cy="677550"/>
      </dsp:txXfrm>
    </dsp:sp>
    <dsp:sp modelId="{74854086-63B3-403B-8702-756DD729ABF9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283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87050-E2D9-4A34-AEEB-0372D7444212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rgbClr val="5F3C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 dirty="0"/>
            <a:t>Tahap V : l</a:t>
          </a:r>
          <a:r>
            <a:rPr lang="pt-BR" sz="1300" kern="1200" dirty="0"/>
            <a:t>ama 24 jam, suhu 40</a:t>
          </a:r>
          <a:r>
            <a:rPr lang="id-ID" sz="1300" kern="1200" dirty="0">
              <a:sym typeface="Symbol" panose="05050102010706020507" pitchFamily="18" charset="2"/>
            </a:rPr>
            <a:t></a:t>
          </a:r>
          <a:r>
            <a:rPr lang="pt-BR" sz="1300" kern="1200" dirty="0"/>
            <a:t>C - 42</a:t>
          </a:r>
          <a:r>
            <a:rPr lang="id-ID" sz="1300" kern="1200" dirty="0">
              <a:sym typeface="Symbol" panose="05050102010706020507" pitchFamily="18" charset="2"/>
            </a:rPr>
            <a:t></a:t>
          </a:r>
          <a:r>
            <a:rPr lang="pt-BR" sz="1300" kern="1200" dirty="0"/>
            <a:t>C, bau asam cuka merangsang</a:t>
          </a:r>
          <a:endParaRPr lang="id-ID" sz="1300" kern="1200" dirty="0"/>
        </a:p>
      </dsp:txBody>
      <dsp:txXfrm>
        <a:off x="509717" y="4402558"/>
        <a:ext cx="7541700" cy="677550"/>
      </dsp:txXfrm>
    </dsp:sp>
    <dsp:sp modelId="{DA99BAE2-73FA-4318-8152-A0B0F6615ADC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377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8CE-CE40-51A6-7A04-B88A51301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A3F22-E78A-5929-B56B-1EE54D59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4461D-AE53-A6CC-78ED-13D4E456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5A9DF-8708-CCC9-A1AF-38065F58D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6A34C-FAF0-BE17-5489-A2FB010E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6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53E3-8178-AAF9-A92B-AE6DA6106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F8219-AE4C-C9F6-0403-BF254A498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AA50-D030-DF21-B3DD-D7A5446C8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545D-4DE4-D4E4-A4CC-3E75461D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545CC-37F4-26BE-72E2-9B1E488B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5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0C28A-262C-E685-F5AE-C005C88C5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77A23-A085-B477-C9E7-0DBE63A7C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22654-F08F-5BA2-8016-D14E16F0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E6B9-DC7E-7457-FD3F-703838D0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D048C-5496-E083-0FFF-A064F44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911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451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5184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395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062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5927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99983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94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44429-9A25-6B45-B99D-A99960564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DA065-D426-0BDD-DE55-BD449D9A1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6B387-94CF-D5DA-4ED9-D5BE6C31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5387-954E-E9C1-3449-E5516967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02C3-8DFE-97B6-9D6C-03370B39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2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09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00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496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97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48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575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43771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66224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F468-0D27-4F96-8BB0-F0B69F8F0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5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65D6-FA98-4C6D-80DC-B8FBB6E99D0B}" type="datetimeFigureOut">
              <a:rPr lang="id-ID" smtClean="0"/>
              <a:t>04/09/2022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159F-8626-4C86-990E-F5EA9E29A03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682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5DFE-4AB4-5262-5EFE-E54C455EA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CD2F6-5BC6-97B9-1946-183199453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92A73-A01B-D68D-6B01-4491CC5B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79046-720B-563A-50C2-20B35EBF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E5285-8A69-05AD-89A6-E14A22C5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3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7630-6ECD-BA6E-EEC9-955B94B2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DA7D-BB8C-9A3D-98F2-E1F82541D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73E4A-4907-9FDB-ABAD-A37876BD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AC6E1-F8C5-F14A-8C28-3B0D9A26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C4EEF-9C3D-F7F3-AADC-4569A907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9665B-FB67-8822-1C4C-0AFD885D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5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7DBA-E154-B2FD-CB6B-D149A02B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F0880-9ECD-5120-FD03-840DDC23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669B3-C824-16A9-604B-CC5E70183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2440C-B77C-A28C-E961-E1A3FABB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E0B35-388A-E8D0-BCDE-E17633C8B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652594-78C1-1BB3-8DAC-6733A4B5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7D0E3-DB9C-2358-AF67-98004AC4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C9208-CFAC-AF34-E8E1-08F4FBCA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F7FA-6BBA-C97F-C3BB-B0686521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78472-FFE1-94F7-E71D-4234F0FB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7A02D-9E02-EF54-1D78-04A1FD02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861BD-6318-5ACF-8334-F80C2E16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3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4ED16-249E-5E8F-F9A8-56251C77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47ADD-FB66-84B5-DBCD-873FD2BC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FDAE3-152D-CACD-D32B-7B4BBBB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4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D7D8-A3F2-FB4D-4952-5C7EB9BA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68C03-AABB-D43F-1825-7B3DDEE64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D35B3-B4D4-C733-90A2-1227224A0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65B88-5F59-EEC9-F6F4-C00B98E2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FECD4-B476-8CE1-12EC-F155B69C1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19F62-2C65-048E-530B-E6EA278B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6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A8D5C-E28B-F730-07DE-5DD429465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BF256-E837-E2DE-7F99-304179A3E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5DA9F-ECCA-64B2-B9E2-13241E723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C2CFF-EB8F-133D-362B-BD9848F8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CD329-3D5B-4DDE-DA07-3DD25C374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5DE6A-50BE-7F7D-BA50-317C05BB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7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0A16C-61A1-02AC-0550-1FA16E5D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1D8A3-981B-FCB7-DC78-877E9B3E6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C8F3-9B67-04C9-50CD-A00A0FC1A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CBFF-3161-702C-AA3F-DD63B90FF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664A5-260D-FECD-ACDC-BF02EAAC2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2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range.biz/fx/white-coffee-cup-effect-hard-33453" TargetMode="External"/><Relationship Id="rId3" Type="http://schemas.openxmlformats.org/officeDocument/2006/relationships/hyperlink" Target="https://www.coffeeaddictedwriter.com/2018/05/what-are-your-favorite-chocolates.html" TargetMode="External"/><Relationship Id="rId7" Type="http://schemas.openxmlformats.org/officeDocument/2006/relationships/image" Target="../media/image13.jpg"/><Relationship Id="rId12" Type="http://schemas.openxmlformats.org/officeDocument/2006/relationships/hyperlink" Target="https://www.cookipedia.co.uk/recipes_wiki/Chocolate_sauce_recipe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eepngimg.com/png/30343-tea-file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2.png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lassroom.instiperjogja.ac.id/m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freepngimg.com/png/30343-tea-file" TargetMode="External"/><Relationship Id="rId7" Type="http://schemas.openxmlformats.org/officeDocument/2006/relationships/hyperlink" Target="https://www.cookipedia.co.uk/recipes_wiki/Chocolate_sauce_recipes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11.png"/><Relationship Id="rId5" Type="http://schemas.openxmlformats.org/officeDocument/2006/relationships/hyperlink" Target="https://torange.biz/fx/white-coffee-cup-effect-hard-33453" TargetMode="External"/><Relationship Id="rId10" Type="http://schemas.openxmlformats.org/officeDocument/2006/relationships/image" Target="../media/image21.jpg"/><Relationship Id="rId4" Type="http://schemas.openxmlformats.org/officeDocument/2006/relationships/image" Target="../media/image13.jpg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freepngimg.com/png/30343-tea-file" TargetMode="External"/><Relationship Id="rId7" Type="http://schemas.openxmlformats.org/officeDocument/2006/relationships/hyperlink" Target="https://www.cookipedia.co.uk/recipes_wiki/Chocolate_sauce_recip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hyperlink" Target="https://torange.biz/fx/white-coffee-cup-effect-hard-33453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freepngimg.com/png/30343-tea-file" TargetMode="External"/><Relationship Id="rId7" Type="http://schemas.openxmlformats.org/officeDocument/2006/relationships/hyperlink" Target="https://www.cookipedia.co.uk/recipes_wiki/Chocolate_sauce_recip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hyperlink" Target="https://torange.biz/fx/white-coffee-cup-effect-hard-33453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png"/><Relationship Id="rId7" Type="http://schemas.openxmlformats.org/officeDocument/2006/relationships/hyperlink" Target="https://torange.biz/fx/white-coffee-cup-effect-hard-3345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s://freepngimg.com/png/30343-tea-file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cookipedia.co.uk/recipes_wiki/Chocolate_sauce_recipe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png"/><Relationship Id="rId7" Type="http://schemas.openxmlformats.org/officeDocument/2006/relationships/hyperlink" Target="https://torange.biz/fx/white-coffee-cup-effect-hard-3345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s://freepngimg.com/png/30343-tea-file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cookipedia.co.uk/recipes_wiki/Chocolate_sauce_recipe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orange.biz/fx/white-coffee-cup-effect-hard-33453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xgm6Al09sk?feature=oembed" TargetMode="External"/><Relationship Id="rId6" Type="http://schemas.openxmlformats.org/officeDocument/2006/relationships/hyperlink" Target="https://freepngimg.com/png/30343-tea-file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hyperlink" Target="https://www.cookipedia.co.uk/recipes_wiki/Chocolate_sauce_recipes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png"/><Relationship Id="rId7" Type="http://schemas.openxmlformats.org/officeDocument/2006/relationships/hyperlink" Target="https://torange.biz/fx/white-coffee-cup-effect-hard-3345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freepngimg.com/png/30343-tea-file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cookipedia.co.uk/recipes_wiki/Chocolate_sauce_recipe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png"/><Relationship Id="rId7" Type="http://schemas.openxmlformats.org/officeDocument/2006/relationships/hyperlink" Target="https://torange.biz/fx/white-coffee-cup-effect-hard-3345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freepngimg.com/png/30343-tea-file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cookipedia.co.uk/recipes_wiki/Chocolate_sauce_recipe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png"/><Relationship Id="rId7" Type="http://schemas.openxmlformats.org/officeDocument/2006/relationships/hyperlink" Target="https://torange.biz/fx/white-coffee-cup-effect-hard-3345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freepngimg.com/png/30343-tea-file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cookipedia.co.uk/recipes_wiki/Chocolate_sauce_recipe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png"/><Relationship Id="rId7" Type="http://schemas.openxmlformats.org/officeDocument/2006/relationships/hyperlink" Target="https://torange.biz/fx/white-coffee-cup-effect-hard-3345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freepngimg.com/png/30343-tea-file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cookipedia.co.uk/recipes_wiki/Chocolate_sauce_recipe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orange.biz/fx/white-coffee-cup-effect-hard-33453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30343-tea-file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s://www.cookipedia.co.uk/recipes_wiki/Chocolate_sauce_recipes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3949" y="2446282"/>
            <a:ext cx="8026102" cy="853344"/>
          </a:xfrm>
        </p:spPr>
        <p:txBody>
          <a:bodyPr>
            <a:noAutofit/>
          </a:bodyPr>
          <a:lstStyle/>
          <a:p>
            <a:r>
              <a:rPr lang="en-US" altLang="id-ID" sz="4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TP. Kopi, </a:t>
            </a:r>
            <a:r>
              <a:rPr lang="en-US" altLang="id-ID" sz="4800" b="1" u="sng" dirty="0" err="1">
                <a:latin typeface="Helvetica" panose="020B0604020202020204" pitchFamily="34" charset="0"/>
                <a:cs typeface="Helvetica" panose="020B0604020202020204" pitchFamily="34" charset="0"/>
              </a:rPr>
              <a:t>Teh</a:t>
            </a:r>
            <a:r>
              <a:rPr lang="en-US" altLang="id-ID" sz="4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 dan Kakao</a:t>
            </a:r>
            <a:endParaRPr lang="id-ID" sz="4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091E9-397E-F01E-0AD9-609306ADD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58986" y="2045392"/>
            <a:ext cx="3609434" cy="2030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5902EB-2E2D-6B85-E01E-92461098C792}"/>
              </a:ext>
            </a:extLst>
          </p:cNvPr>
          <p:cNvSpPr txBox="1"/>
          <p:nvPr/>
        </p:nvSpPr>
        <p:spPr>
          <a:xfrm>
            <a:off x="6742384" y="3507687"/>
            <a:ext cx="423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Oleh: Reza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Widyasaputra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, S.TP.,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M.Si</a:t>
            </a:r>
            <a:endParaRPr lang="en-ID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F0CF7-3B11-85F8-4567-96E9BB715361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E73DBF-178F-01F3-8DFD-FA75AB6CE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6" y="6099548"/>
            <a:ext cx="1990675" cy="663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FC96C7-6557-9C50-19E9-C2119FEE5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2749736" y="34099"/>
            <a:ext cx="1587270" cy="1276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164168-53C8-0712-3C98-E74509D8C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49677" y="34099"/>
            <a:ext cx="2114026" cy="14093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0356925-716F-3ECC-1CB6-B803A39ED9CB}"/>
              </a:ext>
            </a:extLst>
          </p:cNvPr>
          <p:cNvSpPr txBox="1"/>
          <p:nvPr/>
        </p:nvSpPr>
        <p:spPr>
          <a:xfrm>
            <a:off x="5560714" y="3903577"/>
            <a:ext cx="5412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Dosen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Program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Studi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Teknologi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Hasil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Pertanian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Institut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Pertanian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Stiper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Yogyakarta</a:t>
            </a:r>
            <a:endParaRPr lang="en-ID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820A9C-92F1-390D-D63C-D17C3E8943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8" y="6068251"/>
            <a:ext cx="781050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DA1145-99F1-CC82-398D-7D122A622A34}"/>
              </a:ext>
            </a:extLst>
          </p:cNvPr>
          <p:cNvSpPr txBox="1"/>
          <p:nvPr/>
        </p:nvSpPr>
        <p:spPr>
          <a:xfrm>
            <a:off x="705678" y="4076300"/>
            <a:ext cx="3362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>
                <a:hlinkClick r:id="rId3" tooltip="https://www.coffeeaddictedwriter.com/2018/05/what-are-your-favorite-chocolates.html"/>
              </a:rPr>
              <a:t>This Photo</a:t>
            </a:r>
            <a:r>
              <a:rPr lang="en-ID" sz="900"/>
              <a:t> by Unknown Author is licensed under </a:t>
            </a:r>
            <a:r>
              <a:rPr lang="en-ID" sz="900">
                <a:hlinkClick r:id="rId10" tooltip="https://creativecommons.org/licenses/by-nc-sa/3.0/"/>
              </a:rPr>
              <a:t>CC BY-SA-NC</a:t>
            </a:r>
            <a:endParaRPr lang="en-ID"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007CBA-C8B0-4A0E-AF9E-06AB7DB91F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56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076" y="394618"/>
            <a:ext cx="10515600" cy="546100"/>
          </a:xfrm>
        </p:spPr>
        <p:txBody>
          <a:bodyPr>
            <a:noAutofit/>
          </a:bodyPr>
          <a:lstStyle/>
          <a:p>
            <a:pPr algn="ctr"/>
            <a:r>
              <a:rPr lang="en-US" altLang="id-ID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EVALUASI</a:t>
            </a:r>
            <a:endParaRPr lang="id-ID" sz="2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3DF372-72C7-CE1E-6E71-AEF800BA5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72854"/>
              </p:ext>
            </p:extLst>
          </p:nvPr>
        </p:nvGraphicFramePr>
        <p:xfrm>
          <a:off x="616981" y="1007737"/>
          <a:ext cx="10958038" cy="4874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319">
                  <a:extLst>
                    <a:ext uri="{9D8B030D-6E8A-4147-A177-3AD203B41FA5}">
                      <a16:colId xmlns:a16="http://schemas.microsoft.com/office/drawing/2014/main" val="3380189564"/>
                    </a:ext>
                  </a:extLst>
                </a:gridCol>
                <a:gridCol w="184052">
                  <a:extLst>
                    <a:ext uri="{9D8B030D-6E8A-4147-A177-3AD203B41FA5}">
                      <a16:colId xmlns:a16="http://schemas.microsoft.com/office/drawing/2014/main" val="778162486"/>
                    </a:ext>
                  </a:extLst>
                </a:gridCol>
                <a:gridCol w="1706601">
                  <a:extLst>
                    <a:ext uri="{9D8B030D-6E8A-4147-A177-3AD203B41FA5}">
                      <a16:colId xmlns:a16="http://schemas.microsoft.com/office/drawing/2014/main" val="3347717911"/>
                    </a:ext>
                  </a:extLst>
                </a:gridCol>
                <a:gridCol w="3492533">
                  <a:extLst>
                    <a:ext uri="{9D8B030D-6E8A-4147-A177-3AD203B41FA5}">
                      <a16:colId xmlns:a16="http://schemas.microsoft.com/office/drawing/2014/main" val="4008228430"/>
                    </a:ext>
                  </a:extLst>
                </a:gridCol>
                <a:gridCol w="3492533">
                  <a:extLst>
                    <a:ext uri="{9D8B030D-6E8A-4147-A177-3AD203B41FA5}">
                      <a16:colId xmlns:a16="http://schemas.microsoft.com/office/drawing/2014/main" val="23983881"/>
                    </a:ext>
                  </a:extLst>
                </a:gridCol>
              </a:tblGrid>
              <a:tr h="659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Basis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Evaluasi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Komponen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Evaluasi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Bobot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ID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Deskripsi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(Bahasa Indonesia)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5869211"/>
                  </a:ext>
                </a:extLst>
              </a:tr>
              <a:tr h="8825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1.Aktivitas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Parsitipatif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: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Observasi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Aktivitas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Mahasiswa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(Case Method)</a:t>
                      </a:r>
                      <a:endParaRPr lang="en-ID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ID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Kegiatan presentasi kelompok dan diskusi mahasiswa dalam menyelesaikan kasus (Tugas 1, Tugas 2, Tugas 3, Tugas 4, Tugas 5, Tugas 6, Tugas 7, Tugas 9, dan Tugas 10).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1056816"/>
                  </a:ext>
                </a:extLst>
              </a:tr>
              <a:tr h="11065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Hasil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Proyek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: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Laporan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Hasil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Proyek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(Project Based Learning/ Team-Based Project)</a:t>
                      </a:r>
                      <a:endParaRPr lang="en-ID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ID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err="1">
                          <a:effectLst/>
                        </a:rPr>
                        <a:t>Laporan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proyek</a:t>
                      </a:r>
                      <a:r>
                        <a:rPr lang="en-US" sz="1100" dirty="0">
                          <a:effectLst/>
                        </a:rPr>
                        <a:t>: 1) </a:t>
                      </a:r>
                      <a:r>
                        <a:rPr lang="en-US" sz="1100" dirty="0" err="1">
                          <a:effectLst/>
                        </a:rPr>
                        <a:t>menyusun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tema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topik</a:t>
                      </a:r>
                      <a:r>
                        <a:rPr lang="en-US" sz="1100" dirty="0">
                          <a:effectLst/>
                        </a:rPr>
                        <a:t>, dan </a:t>
                      </a:r>
                      <a:r>
                        <a:rPr lang="en-US" sz="1100" dirty="0" err="1">
                          <a:effectLst/>
                        </a:rPr>
                        <a:t>judul</a:t>
                      </a:r>
                      <a:r>
                        <a:rPr lang="en-US" sz="1100" dirty="0">
                          <a:effectLst/>
                        </a:rPr>
                        <a:t>; 2) </a:t>
                      </a:r>
                      <a:r>
                        <a:rPr lang="en-US" sz="1100" dirty="0" err="1">
                          <a:effectLst/>
                        </a:rPr>
                        <a:t>menyusun</a:t>
                      </a:r>
                      <a:r>
                        <a:rPr lang="en-US" sz="1100" dirty="0">
                          <a:effectLst/>
                        </a:rPr>
                        <a:t> proposal;               3) </a:t>
                      </a:r>
                      <a:r>
                        <a:rPr lang="en-US" sz="1100" dirty="0" err="1">
                          <a:effectLst/>
                        </a:rPr>
                        <a:t>menyusun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instrumen</a:t>
                      </a:r>
                      <a:r>
                        <a:rPr lang="en-US" sz="1100" dirty="0">
                          <a:effectLst/>
                        </a:rPr>
                        <a:t>; 4) </a:t>
                      </a:r>
                      <a:r>
                        <a:rPr lang="en-US" sz="1100" dirty="0" err="1">
                          <a:effectLst/>
                        </a:rPr>
                        <a:t>mengidentifikasi</a:t>
                      </a:r>
                      <a:r>
                        <a:rPr lang="en-US" sz="1100" dirty="0">
                          <a:effectLst/>
                        </a:rPr>
                        <a:t> data; 5) </a:t>
                      </a:r>
                      <a:r>
                        <a:rPr lang="en-US" sz="1100" dirty="0" err="1">
                          <a:effectLst/>
                        </a:rPr>
                        <a:t>mengolah</a:t>
                      </a:r>
                      <a:r>
                        <a:rPr lang="en-US" sz="1100" dirty="0">
                          <a:effectLst/>
                        </a:rPr>
                        <a:t> data; 6)  </a:t>
                      </a:r>
                      <a:r>
                        <a:rPr lang="en-US" sz="1100" dirty="0" err="1">
                          <a:effectLst/>
                        </a:rPr>
                        <a:t>menulis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laporan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hasil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penelitian</a:t>
                      </a:r>
                      <a:r>
                        <a:rPr lang="en-US" sz="1100" dirty="0">
                          <a:effectLst/>
                        </a:rPr>
                        <a:t> (</a:t>
                      </a:r>
                      <a:r>
                        <a:rPr lang="en-US" sz="1100" dirty="0" err="1">
                          <a:effectLst/>
                        </a:rPr>
                        <a:t>Tugas</a:t>
                      </a:r>
                      <a:r>
                        <a:rPr lang="en-US" sz="1100" dirty="0">
                          <a:effectLst/>
                        </a:rPr>
                        <a:t> 11).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7220121"/>
                  </a:ext>
                </a:extLst>
              </a:tr>
              <a:tr h="444892">
                <a:tc rowSpan="5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Kognitif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Pengetahuan</a:t>
                      </a:r>
                      <a:endParaRPr lang="en-ID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: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Tugas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Mandiri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dan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Kelompok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ID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Tugas mandiri skema pengelompokkan bahan makanan (Tugas 8)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912329"/>
                  </a:ext>
                </a:extLst>
              </a:tr>
              <a:tr h="24875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Kuis</a:t>
                      </a:r>
                      <a:endParaRPr lang="en-ID" sz="12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253415"/>
                  </a:ext>
                </a:extLst>
              </a:tr>
              <a:tr h="65866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Ujian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Tengah Semester (UTS)</a:t>
                      </a:r>
                      <a:endParaRPr lang="en-ID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D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Menjawab soal pilihan ganda sebanyak 50 soal dari materi tentang analisis wacana pada pertemuan 1 sampai dengan pertemuan 7.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787442"/>
                  </a:ext>
                </a:extLst>
              </a:tr>
              <a:tr h="624865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Ujian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Akhir Semester (UAS)</a:t>
                      </a:r>
                      <a:endParaRPr lang="en-ID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ID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Menjawab soal pilihan ganda sebanyak 50 soal dari materi tentang analisis wacana pada pertemuan 1 sampai dengan pertemuan 15.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7001637"/>
                  </a:ext>
                </a:extLst>
              </a:tr>
              <a:tr h="24875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Jumlah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Nilai</a:t>
                      </a:r>
                      <a:endParaRPr lang="en-ID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D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411648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5F346F0-8AA3-F98A-4660-90593796B62E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E23D6C-345A-6C66-34BF-F9BFEE3317EB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Content Placeholder 5">
              <a:extLst>
                <a:ext uri="{FF2B5EF4-FFF2-40B4-BE49-F238E27FC236}">
                  <a16:creationId xmlns:a16="http://schemas.microsoft.com/office/drawing/2014/main" id="{EEE326F3-BDF9-7BF0-649C-39C9B880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EAAAB5-2493-FB40-FE0C-D81D9F49B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2820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1F0CF7-3B11-85F8-4567-96E9BB715361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24D24-86B7-85D8-5463-466869211844}"/>
              </a:ext>
            </a:extLst>
          </p:cNvPr>
          <p:cNvSpPr txBox="1"/>
          <p:nvPr/>
        </p:nvSpPr>
        <p:spPr>
          <a:xfrm>
            <a:off x="792415" y="146080"/>
            <a:ext cx="5252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dirty="0">
                <a:hlinkClick r:id="rId2"/>
              </a:rPr>
              <a:t>http://classroom.instiperjogja.ac.id/my/</a:t>
            </a:r>
            <a:r>
              <a:rPr lang="en-ID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63EA6-5C16-3F2C-13AA-CDA21E2C7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75" y="675187"/>
            <a:ext cx="10203809" cy="52094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18197D-E663-9C64-2FF8-8B9A9E908F8E}"/>
              </a:ext>
            </a:extLst>
          </p:cNvPr>
          <p:cNvSpPr/>
          <p:nvPr/>
        </p:nvSpPr>
        <p:spPr>
          <a:xfrm>
            <a:off x="3221372" y="2642532"/>
            <a:ext cx="2122414" cy="3003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2FDDB0D3-16D4-F53B-FBD0-5183AE60C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4" y="6099548"/>
            <a:ext cx="1990675" cy="663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AB6FE6-542C-6EBD-C476-8020BF2C2C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2" y="6057603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84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52" y="2277285"/>
            <a:ext cx="6861584" cy="2303429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id-ID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Pengolahan</a:t>
            </a:r>
            <a:r>
              <a:rPr lang="en-US" altLang="id-ID" b="1" dirty="0">
                <a:latin typeface="Helvetica" panose="020B0604020202020204" pitchFamily="34" charset="0"/>
                <a:cs typeface="Helvetica" panose="020B0604020202020204" pitchFamily="34" charset="0"/>
              </a:rPr>
              <a:t> Primer pada </a:t>
            </a:r>
            <a:r>
              <a:rPr lang="en-US" altLang="id-ID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Komoditas</a:t>
            </a:r>
            <a:r>
              <a:rPr lang="en-US" altLang="id-ID" b="1" dirty="0">
                <a:latin typeface="Helvetica" panose="020B0604020202020204" pitchFamily="34" charset="0"/>
                <a:cs typeface="Helvetica" panose="020B0604020202020204" pitchFamily="34" charset="0"/>
              </a:rPr>
              <a:t> Kakao</a:t>
            </a:r>
            <a:endParaRPr lang="id-ID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4CE53-106E-B38F-1FFB-21230D41B260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B5663-B5EC-184B-D3C5-7ACFCB72A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749736" y="92822"/>
            <a:ext cx="1303550" cy="1048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D486C1-CF98-D7E5-C765-3EA9938C2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49677" y="34100"/>
            <a:ext cx="1914297" cy="1276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8ECAA-1C13-582E-35DC-75BDC3EBEC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697079-E627-DB04-5318-70AA5AA944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46" y="1933013"/>
            <a:ext cx="2348176" cy="1358823"/>
          </a:xfrm>
          <a:prstGeom prst="rect">
            <a:avLst/>
          </a:prstGeom>
        </p:spPr>
      </p:pic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F4F6CF4A-C40F-E1AB-2ECD-641FA10B1A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7" b="25427"/>
          <a:stretch>
            <a:fillRect/>
          </a:stretch>
        </p:blipFill>
        <p:spPr>
          <a:xfrm>
            <a:off x="7321348" y="3403833"/>
            <a:ext cx="4590249" cy="15042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631524-9CEF-89F6-0E47-4009D71544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982" y="1915564"/>
            <a:ext cx="2100615" cy="1376272"/>
          </a:xfrm>
          <a:prstGeom prst="rect">
            <a:avLst/>
          </a:prstGeom>
        </p:spPr>
      </p:pic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40253561-2F9A-C525-CFD1-D232E4C705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4" y="6099548"/>
            <a:ext cx="1990675" cy="6635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85A47B-5E33-2490-9FCB-6224BC78EF5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2" y="6057603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1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948" y="1940712"/>
            <a:ext cx="9780103" cy="2608351"/>
          </a:xfrm>
        </p:spPr>
        <p:txBody>
          <a:bodyPr>
            <a:noAutofit/>
          </a:bodyPr>
          <a:lstStyle/>
          <a:p>
            <a:r>
              <a:rPr lang="en-US" altLang="id-ID" sz="3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Tugas</a:t>
            </a:r>
            <a:r>
              <a:rPr lang="en-US" altLang="id-ID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1. </a:t>
            </a:r>
            <a:r>
              <a:rPr lang="en-US" altLang="id-ID" sz="3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Buatlah</a:t>
            </a:r>
            <a:r>
              <a:rPr lang="en-US" altLang="id-ID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rangkuman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perkuliahan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yang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berisikan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tahapan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pengolahan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tujuan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tiap-tiap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tahapan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, input dan output pada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setiap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tahapan.dapat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diunggah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ke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3600" b="1" dirty="0" err="1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Instiper</a:t>
            </a:r>
            <a:r>
              <a:rPr lang="en-US" sz="3600" b="1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classroom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id-ID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4CE53-106E-B38F-1FFB-21230D41B260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01ACF-AB5D-7492-6BD4-59CC1C11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749736" y="92822"/>
            <a:ext cx="1303550" cy="1048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6A24A7-7C8E-FFFC-0431-9903E7C8D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49677" y="34100"/>
            <a:ext cx="1914297" cy="1276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1E6AA0-6139-66B0-9C33-15FC4430E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BF12E498-F203-FD93-B5D1-A4C6D82C2E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4" y="6099548"/>
            <a:ext cx="1990675" cy="663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68E1F3-CB34-310F-EA42-12F064D337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2" y="6057603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13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44CE53-106E-B38F-1FFB-21230D41B260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AC16DA-D665-422D-49AC-F296B52D6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749736" y="92822"/>
            <a:ext cx="1303550" cy="10480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3B6F2D-56B7-A5BC-4DA2-AEEC02966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149677" y="34100"/>
            <a:ext cx="1914297" cy="1276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C380A-1DA9-D544-D666-D8AB06B84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D4AE8-1101-07EE-5264-16BA13870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12" y="1786508"/>
            <a:ext cx="5555975" cy="3472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EBA9E60D-2EA4-AD92-6660-4DD04E8E48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4" y="6099548"/>
            <a:ext cx="1990675" cy="663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CF019F-3F81-C174-5A34-3C153A6F39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2" y="6057603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60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DDB087-22F4-4AB3-99A3-768BE953F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29210"/>
            <a:ext cx="11573197" cy="1191458"/>
          </a:xfrm>
        </p:spPr>
        <p:txBody>
          <a:bodyPr>
            <a:normAutofit/>
          </a:bodyPr>
          <a:lstStyle/>
          <a:p>
            <a:r>
              <a:rPr lang="id-ID" sz="3600" b="1" dirty="0"/>
              <a:t>Jenis </a:t>
            </a:r>
            <a:r>
              <a:rPr lang="sv-SE" sz="3600" b="1" dirty="0"/>
              <a:t>Tanaman Kakao</a:t>
            </a:r>
            <a:br>
              <a:rPr lang="sv-SE" sz="3600" b="1" dirty="0"/>
            </a:br>
            <a:r>
              <a:rPr lang="sv-SE" sz="3600" b="1" dirty="0"/>
              <a:t> </a:t>
            </a:r>
            <a:r>
              <a:rPr lang="sv-SE" sz="4000" b="1" dirty="0"/>
              <a:t>(</a:t>
            </a:r>
            <a:r>
              <a:rPr lang="sv-SE" sz="4000" b="1" i="1" dirty="0"/>
              <a:t>Theobroma cacao</a:t>
            </a:r>
            <a:r>
              <a:rPr lang="en-US" sz="4000" b="1" dirty="0"/>
              <a:t> )</a:t>
            </a:r>
            <a:endParaRPr lang="id-ID" sz="3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DE2849-1A08-47BE-A376-B8FEAC4B716D}"/>
              </a:ext>
            </a:extLst>
          </p:cNvPr>
          <p:cNvSpPr/>
          <p:nvPr/>
        </p:nvSpPr>
        <p:spPr>
          <a:xfrm>
            <a:off x="553233" y="1628384"/>
            <a:ext cx="11085534" cy="4741101"/>
          </a:xfrm>
          <a:prstGeom prst="rect">
            <a:avLst/>
          </a:prstGeom>
          <a:solidFill>
            <a:srgbClr val="3D2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sv-SE" sz="2800" dirty="0"/>
              <a:t>1</a:t>
            </a:r>
            <a:r>
              <a:rPr lang="sv-SE" sz="2400" dirty="0"/>
              <a:t>. Jenis </a:t>
            </a:r>
            <a:r>
              <a:rPr lang="sv-SE" sz="2400" i="1" dirty="0"/>
              <a:t>Criollo,</a:t>
            </a:r>
            <a:r>
              <a:rPr lang="sv-SE" sz="2400" dirty="0"/>
              <a:t> </a:t>
            </a:r>
          </a:p>
          <a:p>
            <a:pPr marL="793750" indent="-342900" eaLnBrk="1" hangingPunct="1">
              <a:buFont typeface="Arial" panose="020B0604020202020204" pitchFamily="34" charset="0"/>
              <a:buChar char="•"/>
            </a:pPr>
            <a:r>
              <a:rPr lang="sv-SE" sz="2400" dirty="0"/>
              <a:t>menghasilkan biji cokelat yang </a:t>
            </a:r>
            <a:r>
              <a:rPr lang="en-US" sz="2400" dirty="0" err="1"/>
              <a:t>mutunya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endParaRPr lang="en-US" sz="2400" dirty="0"/>
          </a:p>
          <a:p>
            <a:pPr marL="79375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: </a:t>
            </a:r>
            <a:r>
              <a:rPr lang="en-US" sz="2400" dirty="0" err="1"/>
              <a:t>cokelat</a:t>
            </a:r>
            <a:r>
              <a:rPr lang="en-US" sz="2400" dirty="0"/>
              <a:t> </a:t>
            </a:r>
            <a:r>
              <a:rPr lang="en-US" sz="2400" dirty="0" err="1"/>
              <a:t>mulia</a:t>
            </a:r>
            <a:r>
              <a:rPr lang="en-US" sz="2400" dirty="0"/>
              <a:t>, </a:t>
            </a:r>
            <a:r>
              <a:rPr lang="en-US" sz="2400" i="1" dirty="0"/>
              <a:t>fine </a:t>
            </a:r>
            <a:r>
              <a:rPr lang="en-US" sz="2400" i="1" dirty="0" err="1"/>
              <a:t>flavour</a:t>
            </a:r>
            <a:r>
              <a:rPr lang="en-US" sz="2400" i="1" dirty="0"/>
              <a:t> cocoa, </a:t>
            </a:r>
            <a:r>
              <a:rPr lang="en-US" sz="2400" i="1" dirty="0" err="1"/>
              <a:t>choiced</a:t>
            </a:r>
            <a:r>
              <a:rPr lang="en-US" sz="2400" i="1" dirty="0"/>
              <a:t>  cocoa, </a:t>
            </a:r>
            <a:r>
              <a:rPr lang="en-US" sz="2400" dirty="0"/>
              <a:t>dan </a:t>
            </a:r>
            <a:r>
              <a:rPr lang="en-US" sz="2400" i="1" dirty="0" err="1"/>
              <a:t>edel</a:t>
            </a:r>
            <a:r>
              <a:rPr lang="en-US" sz="2400" i="1" dirty="0"/>
              <a:t> cocoa</a:t>
            </a:r>
          </a:p>
          <a:p>
            <a:pPr marL="79375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err="1"/>
              <a:t>Buahnya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merah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hijau</a:t>
            </a:r>
            <a:r>
              <a:rPr lang="en-US" sz="2400" dirty="0"/>
              <a:t>, </a:t>
            </a: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/>
              <a:t>buahnya</a:t>
            </a:r>
            <a:r>
              <a:rPr lang="en-US" sz="2400" dirty="0"/>
              <a:t> tipis  </a:t>
            </a:r>
            <a:r>
              <a:rPr lang="sv-SE" sz="2400" dirty="0"/>
              <a:t>berbintil-bintil kasar dan lunak</a:t>
            </a:r>
          </a:p>
          <a:p>
            <a:pPr marL="793750" indent="-342900" eaLnBrk="1" hangingPunct="1">
              <a:buFont typeface="Arial" panose="020B0604020202020204" pitchFamily="34" charset="0"/>
              <a:buChar char="•"/>
            </a:pPr>
            <a:r>
              <a:rPr lang="sv-SE" sz="2400" dirty="0"/>
              <a:t>Biji buahnya berbentuk bulat telur dan berukuran besar   dengan kotiledon berwarna putih pada waktu basah</a:t>
            </a:r>
          </a:p>
          <a:p>
            <a:pPr marL="793750" indent="-342900" eaLnBrk="1" hangingPunct="1">
              <a:buFont typeface="Arial" panose="020B0604020202020204" pitchFamily="34" charset="0"/>
              <a:buChar char="•"/>
            </a:pPr>
            <a:r>
              <a:rPr lang="sv-SE" sz="2400" dirty="0"/>
              <a:t>Jumlahnya </a:t>
            </a:r>
            <a:r>
              <a:rPr lang="en-US" sz="2400" dirty="0">
                <a:cs typeface="Arial" charset="0"/>
              </a:rPr>
              <a:t>±</a:t>
            </a:r>
            <a:r>
              <a:rPr lang="sv-SE" sz="2400" dirty="0"/>
              <a:t> 7%, merupakan jenis edel yang dihasilkan di Ekuador, Venezuela, Trinidad, Grenada, Jamaika, Srilanka, </a:t>
            </a:r>
            <a:r>
              <a:rPr lang="sv-SE" sz="2400" dirty="0">
                <a:solidFill>
                  <a:schemeClr val="bg1"/>
                </a:solidFill>
              </a:rPr>
              <a:t>Indonesia</a:t>
            </a:r>
            <a:r>
              <a:rPr lang="sv-SE" sz="2400" dirty="0"/>
              <a:t>, dan Samoa (Minifie,1980).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033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DDB087-22F4-4AB3-99A3-768BE953F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96420"/>
            <a:ext cx="11573197" cy="724247"/>
          </a:xfrm>
        </p:spPr>
        <p:txBody>
          <a:bodyPr/>
          <a:lstStyle/>
          <a:p>
            <a:r>
              <a:rPr lang="id-ID" sz="3200" b="1" dirty="0"/>
              <a:t>Jenis </a:t>
            </a:r>
            <a:r>
              <a:rPr lang="sv-SE" sz="3200" b="1" dirty="0"/>
              <a:t>Tanaman Kakao</a:t>
            </a:r>
            <a:br>
              <a:rPr lang="sv-SE" sz="3200" b="1" dirty="0"/>
            </a:br>
            <a:r>
              <a:rPr lang="sv-SE" sz="3200" b="1" dirty="0"/>
              <a:t> </a:t>
            </a:r>
            <a:r>
              <a:rPr lang="sv-SE" sz="3600" b="1" dirty="0"/>
              <a:t>(</a:t>
            </a:r>
            <a:r>
              <a:rPr lang="sv-SE" sz="3600" b="1" i="1" dirty="0"/>
              <a:t>Theobroma cacao</a:t>
            </a:r>
            <a:r>
              <a:rPr lang="en-US" sz="3600" dirty="0"/>
              <a:t> )</a:t>
            </a:r>
            <a:endParaRPr lang="id-ID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DE2849-1A08-47BE-A376-B8FEAC4B716D}"/>
              </a:ext>
            </a:extLst>
          </p:cNvPr>
          <p:cNvSpPr/>
          <p:nvPr/>
        </p:nvSpPr>
        <p:spPr>
          <a:xfrm>
            <a:off x="640916" y="1956323"/>
            <a:ext cx="11085534" cy="4156378"/>
          </a:xfrm>
          <a:prstGeom prst="rect">
            <a:avLst/>
          </a:prstGeom>
          <a:solidFill>
            <a:srgbClr val="3D2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2. jenis 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Forastero,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714375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merupakan jenis tanaman kakao yang menghasilkan biji cokelat yang   mutunya sedang atau 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bulk cocoa,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atau dikenal juga sebagai 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ordinary cocoa.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714375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Buahnya  berwarna hijau-kuning, kulitnya tebal. </a:t>
            </a:r>
          </a:p>
          <a:p>
            <a:pPr marL="714375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Biji buahnya tipis atau gepeng dan kotiledon berwarna   ungu pada waktu basah.</a:t>
            </a:r>
          </a:p>
          <a:p>
            <a:pPr marL="714375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Jumlahnya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charset="0"/>
              </a:rPr>
              <a:t>±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93% dari produksi kakao dunia merupakan jenis bulk yang dihasilkan dari Afrika Barat, Brasil dan Dominika.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DDB087-22F4-4AB3-99A3-768BE953F8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96420"/>
            <a:ext cx="11573197" cy="724247"/>
          </a:xfrm>
        </p:spPr>
        <p:txBody>
          <a:bodyPr/>
          <a:lstStyle/>
          <a:p>
            <a:r>
              <a:rPr lang="id-ID" sz="3200" b="1" dirty="0"/>
              <a:t>Jenis </a:t>
            </a:r>
            <a:r>
              <a:rPr lang="sv-SE" sz="3200" b="1" dirty="0"/>
              <a:t>Tanaman Kakao</a:t>
            </a:r>
            <a:br>
              <a:rPr lang="sv-SE" sz="3200" b="1" dirty="0"/>
            </a:br>
            <a:r>
              <a:rPr lang="sv-SE" sz="3200" b="1" dirty="0"/>
              <a:t> </a:t>
            </a:r>
            <a:r>
              <a:rPr lang="sv-SE" sz="3600" b="1" dirty="0"/>
              <a:t>(</a:t>
            </a:r>
            <a:r>
              <a:rPr lang="sv-SE" sz="3600" b="1" i="1" dirty="0"/>
              <a:t>Theobroma cacao</a:t>
            </a:r>
            <a:r>
              <a:rPr lang="en-US" sz="3600" dirty="0"/>
              <a:t> )</a:t>
            </a:r>
            <a:endParaRPr lang="id-ID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DE2849-1A08-47BE-A376-B8FEAC4B716D}"/>
              </a:ext>
            </a:extLst>
          </p:cNvPr>
          <p:cNvSpPr/>
          <p:nvPr/>
        </p:nvSpPr>
        <p:spPr>
          <a:xfrm>
            <a:off x="684330" y="1929007"/>
            <a:ext cx="11085534" cy="3582443"/>
          </a:xfrm>
          <a:prstGeom prst="rect">
            <a:avLst/>
          </a:prstGeom>
          <a:solidFill>
            <a:srgbClr val="3D2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3. Jenis 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Trinitario,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801688" marR="0" lvl="0" indent="-350838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merupakan hybrida dari jenis 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Criollo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dengan jenis </a:t>
            </a:r>
            <a:r>
              <a:rPr kumimoji="0" lang="sv-S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Forastero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secara  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alami, sehingga kakao jenis ini sangat heterogen.</a:t>
            </a:r>
          </a:p>
          <a:p>
            <a:pPr marL="801688" marR="0" lvl="0" indent="-350838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Kakao Trinitario menghasilkan biji  yang termasuk 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fine flavour cocoa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dan ada yang termasuk </a:t>
            </a:r>
            <a:r>
              <a:rPr kumimoji="0" lang="fi-FI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bulk cocoa.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  <a:p>
            <a:pPr marL="801688" marR="0" lvl="0" indent="-350838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Buahnya   berwarna hijau atau merah dan bentuknya bermacam-macam. </a:t>
            </a:r>
          </a:p>
          <a:p>
            <a:pPr marL="801688" marR="0" lvl="0" indent="-350838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Biji buahnya juga  bermacam-macam dengan kotiledon berwarna ungu muda sampai ungu tua pada waktu basah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69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C05A43-B3B8-46B8-88A2-E9B3E7CAB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ANATOMI BUAH KAKAO</a:t>
            </a:r>
            <a:endParaRPr 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095B7-AE30-4B8A-AFB8-DA14D8169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2" y="1276786"/>
            <a:ext cx="5161691" cy="277081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50A97E3-60CA-429D-B483-D73856861A58}"/>
              </a:ext>
            </a:extLst>
          </p:cNvPr>
          <p:cNvSpPr txBox="1">
            <a:spLocks noChangeArrowheads="1"/>
          </p:cNvSpPr>
          <p:nvPr/>
        </p:nvSpPr>
        <p:spPr>
          <a:xfrm>
            <a:off x="5373263" y="1502255"/>
            <a:ext cx="6818737" cy="4713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Kulit buah adalah kulit bagian terluar yang menyelubungi biji coklat dengan tekstur kasar, tebal dan agak keras.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Kulit buah memiliki 10 alur dengan ketebalan 1 – 2 cm.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Pada waktu muda, biji menempel pada bagian dalam kulit buah, tetapi saat masak biji akan terlepas dari kulit buah.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Buah yang masak akan berbunyi bila digoncang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26" name="Picture 2" descr="data:image/jpeg;base64,/9j/4AAQSkZJRgABAQAAAQABAAD/2wCEAAkGBxMREhUTEhIWFhUWGBUWGBgVFhgWFhcVFhgXFxcXFRYYHSggGBolGxUVITEhJSkrLi4uFx8zODMtNygtLisBCgoKDg0OGxAQGyslHyUtLS0tLS0tNS0tLS0tLS0tLS0tLS0uLS0tLS0tLS0tLS0tLS0tLS0tLS0tLTc3LSstLf/AABEIAKEBOAMBIgACEQEDEQH/xAAcAAACAgMBAQAAAAAAAAAAAAAABQQGAgMHAQj/xABOEAABAwIDAgYMCggFBAMAAAABAAIDBBEFEiExQQYTIjJRYQcUFRZUVXGBkZSx0lJzdJKTobKzwdMjJDVCU2Jy0TSCw+HwJTNk8TZDov/EABkBAAMBAQEAAAAAAAAAAAAAAAADBAIBBf/EACURAAICAQQCAwEBAQEAAAAAAAABAhEDEhMhUQQxIjJBFGFxBf/aAAwDAQACEQMRAD8AccIaitnxeqp4q+anjiige1sYa4Xe0X0OzXVa4cLxKQZosUrpG/CZFHlPW1z3DOOtt1sqYRJwgqojzZGUbHdbMuZzfI4Ny/5laOF+JTMlYymZK7tdnbMjYcuoDsscLwXDkPY2o0GwsaVim2+TdpJcFTiw2ude2M1V2mzg6JrXNO2zmusWm1jru1WzuPiHjmp+YxW7hGY3drVEZB405Mw2PidE+Zh67FgI6A93SVCSpylF1ZRjhGauivdx8Q8c1PzGI7j4h45qfmMVhQsbkuxmzDor3cfEPHNT8xiO4+IeOan5jFZA3RR3zWWtU6s5tQ6EfcfEPHNT8xiO4+IeOan5jE3dWW3BRJcWIOgH1rmqZrYj0Q+4+IeOan5jEdx8Q8c1PzGLKpx57QbNb57/AN1AZwucdMgJ6GtcV259i5QhF00Te4+IeOan5jEdx8Q8c1PzGLYzHnEc2x6HNctDuFGU8rL9f91zXPsNGP8AEZ9x8Q8c1PzGI7j4h45qfmMUilxvPuGuzoU01ZI5IHkOl/IjXPs7oh0Ku4+IeOan5jEdx8Q8c1PzGJq2vB/sdqybV3cBpqu3Og24dCjuPiHjmp+Yxedx8Qv+2am39DP7qxIWdyXZ3Zh0V7uPiHjmp+YxHcfEPHNT8xisKEbkuzuzDor3cfEPHNT8xiO4+IeOan5jFYUI3Jdhsw6K93HxDxzU/MYsosFry4Du1U6kDmM3myfrZTc9v9TfaELJLs48Ua9EfvIrvHlV9HGl8uA1Yc5rcbrpC02dxdO17WneC8cnMN7b3HQr7jkzmQSFhyuy2a74JdyQ7XovfzKvcIhJFLTQUzZyziak8XTPhY8mM04a5zpyAQM7t9yXX11VZCKqHgvVzAlmPVXJNnAxNa9ptez2Os5psQdRsIKk95Nd48qvo402w2oLm0FQXB0kzRFK4DKH/oXym7ekSRm3QHPttKsYKAKMeBNd48qvo41i/gbWgXOO1IHSY4x+KYcMuHMFA2x5cpHJYPxXH+EvCWrq+e9zAdcrSRYHZdaUGyjF408n/DorsAnGh4RTfNi/upEPBKsfq3H6hw6mRn8Vw8Ucl753HzlTaeuqYHNMcz2367jTqXXApf8A57/Gdo7ya7x5VfRxo7ya7x5VfRxpBwN7JxJbDWWudA8fiurQyBwBabg6g9IWaIcmOeOVSRSO8iu8eVX0ca97yK7x5VfRxq9IXDBS+xfiU0sEjJ5XTPjnqI+MfbM4MkLRcDZoEKN2KOZU/Kqv75yEAJK2LNjteAS0iGkc1w2te3K5rh02cAbb9iudNwkyg8bTPz6XdFkcx9tliXBw8jhpe1ztVQm/b1f8RTfZCeqeU3GToqhjUoKwqKh0z2ucwRsjBEcQIJbcAFz8vJDrDKA24ALtTm0EISpSbdsfGKiqQIQhcNGipltoFFmlsNTYbTrZbatwBuejRVLFK288UBuRI7W22w3edMvgLUYuRMFW+okcyIta0fvOuSfIGqVBwXlJOed3mjsPrV6w2FrYwGAAAAWAspLqVz9pIt0f3Qot+iJ55vmzmeL8G6hoHEF7i42tZoAHSTtA86fcF8C4uP8ASx5XjQ8sPv51bO5x+Gdg8y8jo3AWzAW3gbR5NxXHCfqjjaftkGDCoyebdFfwcglYQY2nTQ21ThjGgWJCxvYHf7UzTS5MUn6OX1HB8wn/ALmVt7AkXsegm638TMzYWyDeBofQVbailEwc1w8yrfEuYS0XNr26bDp61LGTZVjfOmTIfbTXc4a//ofit9BUnjWNJBudu/YdqxmY2TSRlz07HDyEKPQUTo6iMglzSTrvHJdt6k5NjZR0lolNgT1H2JrhnB6N8MT3Pmu5jHH9K4aloJSmbmu8h9it2C/4eH4qP7IW8KTsR5DaqhbJwfp2kB0sgJ0F5iLnoFzqvZODkDQXOklAAuSZnAADaSSdAs+EFPJJJTFkZdxUj5ibtA0gmjDQTqHF0jbaW29Cr1Q3EiyQATAiCoMY/QkmY8UYGuOoJ1mGthpu0T9K6J9cuywd7MPw5vpXI72YfhzfSuSCWtrIrulMjWufMOWY2XaKlxha11xlJpzt1PJ11Q1+IkRlhle0Rsa+QCIcY8OpC6RjP3AR22La9INi2xpXQa5dj/vZh+HN9K5L8UwxtPJTGN8nLnyODnlwLeKlfsP8zGnzJzwe47ibTh2cPmHKtmMYleIibbbx5D09Oqh8KOfR/Kf9CdcaVHYyd+xxV07ZWOjeLte1zXDZcOFjru0KQ1lHnytq6V1Q6MOayWPLymuy3zNLmljjlbcWLdBruFkXhK0YE+HUbi5jnRCGOJuSGEZeRcBpc/JyWkN5Ia0kAF2pzWbXOyHw7bRN4mI3ncPM3rKsHC/HG0dM6QnW1m+VcBa2SpldNJcucSddwQWeL4+r5y9EjDGOfIaioJe8nYdRfcUwdR3cTtJ23333LbRQuG0aKeWm2xP1I9DVQofRC1htXlZhjWNDnG4A2dBTuGnFrlQMRjB5N9EnXJSF6uSpVdObDTTU6bbLqHYb4WcZejkcSWi8ZO0joVQZSgjZc7PNvSQl9BVMqI7gB4Pm3hakjOaW7Fx/T6guvVDwqtbPFHK3Y9ocpiweSyg9ifmVPyqr++cvUdifmVPyqr++chACWeMv4Q1MYe5nGMpWlzQ0uA4pztM7SNrBuV271B4XUein/JVNZ/8AJZvJTfcSK5cKIC+ajDW3JklBJY5zWtMEoBeW7BnyWuRrbesaU3yb1NJUzzvVHhdR6Kf8le96g8LqPRT/AJKRYpJVta+nfx0jGXaHmJxc9rW0jo3l7G6uLjPe3Qb7E+4M4jPM5xksY+WAQwsDXsnljAB/eBY1pPQR/MAO6I9HNcuxTV0RgnMfGvkHFsf+kEdwS6QG3FsbpZo2rxSeEmbtrkgH9CzaSP35egFQeNI2sd5RZw+o3+pTZFUuCzE7jyLsVlAdc7Ba9/YqtwcgNXiLpBzY9B7B+KY8K6xoJGbWwsDdu7oKndiyiDY3PAu5zjc/VohvgPIl8Ei8RRWAzEi3oUllUXc3Z02t6EtxCN9m66bSBv8A7qTSSaC1/QU7ErI5cIZ5iQsCbbCs2mw2LSI3OdmJy9Q19KpQv2ekX2m6jVJycrW2+wJsOsDcpzY7bTdaqiQN1WZQUkdTpkCKQHXaDvGqSVkDjxuXbqR122BOoqM8o3cwZiQG5dh1vqDvutVJQ8lx4x+pPwN3+VQqFOhspWrKRFXNcLu6fLY9BCn0RGduu/8ABVrGYRFUysDnA3vusQdehGA1b3VEbc7rXIvyfgnqTNKofDI2i8zc13kPsVuwX/Dw/FR/YCoOLYc6WPK2oljIIdmZlzWF+SOTv67+RWvCeEVI2CIGphBEcYIMjQQQ0XBF9F3D+mc98Bwsx800UoYP0ogmkjLgMhdHHI8DUjN/29QNbOB2XIwPCK0wHOjfEHRhgzOe8veNCNxawm1tLG6K6vw2fMJZqd4c3I68jdW2cLHXoe8f5j0rQ9+FOzZpKc5tt5QQeXxl7F2hz8q41uSd6fZPTJXfIx2ZvEyaOLLOyXc5sQmcAM2lmkbbakDyLKzhecshjGXKyZ8ZIDmvZF2sS52oc02qBZtt+uyxnCswyxHHU9i/jD+kbz8uS4105HJ03abFrnlwp7i50lPd2YEiQC4dkzbHDbxUd/6B0IsKZY6ScSMDxzXatIIILTzXAjcRY+dJuFHPo/lP+hOtlLjlDG3KypgAu51uNbtcS5207ySfOl+NYtBPJSNhmjkIqMxDHBxDeJmFyBsFyBfrCzJ8HYp2WpeORdL8eruIgkkP7rTbyrRyMdTSORdlbGe2KkQA8lnR0qFgGHG1yNd3kSzD4jNK6Z2pc4nXrVxomFgHSVn8Z7cnGEVjRq7XtosxT7Ewki3rCOLW52Bb/LEOVkapgAak87Ezrps2m5QZCdltFyKa9nUmRYjqLpVwnp8zD0AJwY7pZi7iWEHrTq4Fx+M7R0XsL4oZaPi3bYjbzLoa4d2FsSEdU+InSUCw6wu4hJI/IhoyNFC7E/MqflVX985C87E/MqflVX985eoEiWolLOENVIGOfxbKVxa0tDiOKczTO4Da8b1dO+v/AMOo+dTfnKnTft6v+IpvshPUieRxlSKceJSimxp31/8Ah1Hzqb85aaThCyJuSOgmY25NmmmAuSSTYTbySfOoKFnekb/niFXWmeYycU+McWxgzmMkkOeTbi3u0s4bbIQhLlK3Y2MVFUijcNH2md/S3zaJz2M7PhcLAOaSLi7T5y2xVX4dE9tkX0yx+xWLsaTWa8W2Em/T5V1rhCM7suU+gA4x1wBts4efML/Ws4Khw2kHrAt+JWnEKtoaDoSbDW2w9Cm4fJcC9lThd3ZNMmU8+YWIusGSEaA3GbQuvdrRtH82uxTYrbrLXVU99Rt+pOZgyab7/qXj4gV7FT23om0G23mXQIIqSagMvoWElthoQdt+tSQy17eVLpn5JGyNJuSGOadjugjoI6lOqBmNg8t/py3PzgVPk9jF6OXcPWkVR2C7B5d40SbgtC+OqiB1BLtf8rtqn9la8NRE4vcbtI1y628gCS8FK2SSrhFyBd2vJvzHfyrEfqaxv0dRkNgT1H2Jnh3B5j4Y3umnu5jHE8ZbVzQTu6Sq5iWGmTIePlbxbi+zS0ZuS4ZXEN5uuo6lbpIQ/DsjmZw6mDS3KXZs0drZRt2owpDc7aoxPBiP+NP9L/sve9eP+NP9J/sk9dBU/qoEbnvp5JwwuBc1wFNOyGWQ7sxfC03tZxfu1W99VX2vG17rseQHxsicHWlLQ4XcDrkFrtNwznBzrOpCNT7GHezFs46e/wAb/sve9eP+NP8ASf7JW11Q2rbI6ORzMr2Zwy0nFOljLMwy2vmzAjQhmu26gS4piDWSvfxsbGQVUrS+OO+ZkFLJEJHZbf8AcdVAjTmeQkpBqfZY+9eP+NP9J/sl+J4WKeSmLJJTnnDHB78wLeKlfsttzMam/B6SZzZDMS5ucGIuAa4xmOMnMABskMoGnNDdu0xuFPPo/lP+hOuSSo7GTv2PlT+yPU2hEY/fOvkVwVD4bHPO1vwRdaGeOrmU7D6MNbf6t6ZDSwIKn9rNFj1KO/aehdSs9CLtts2wSXsCpU9gw2UPJqCFlKw2usSdOjOjmxTUMWhrL63Ut8ZO3YtFUejcnRVs05GnONdEmxZ3JOmqa23nRRJ6J0h6Ad6bLgxFcingfE+KugfsGa+3cdy+kmm+q+fqXCmMkYQTmDhrfrXfaU8hvkHsU79k3l/ZMo/Yo5lT8rq/vnIR2KOZU/Kqv75yFwkFE37er/iKb7IT1IZj/wBer/iKb2NT5S5fsXYfoCEISxgIQhB051w6/wASf6WexO+xo0l0nRf8AknDs/rJ/pZ7E/7F45MnTc+iwTJfVEuT9LYQLDMNdmy31qTBKBa1j5NVoxnWNoIvfKOob17SRtcBmYD/AM6Qn4uBE+RtSVVzsCwxSucDGxlgXPAJOwN6PKV5TU8Ld2zpc4j0EqPjMzHlkbTyy4OFrjRu09e1OYsaZj8M+gL0tuNTf0fgsWQX2lZFoaNvoXUArr4cr4Tt/SWPnB19iZviF9B0pXVzXIIvyXNPSDc21TOaYaagedIyI0jmPZfpbmE9ZH1JBwNpwJ4zvubC38rlZ+yvKDxDcwN3OO3qSDg28cfEBYam56eSUtfVjsKL7ILgjpBWui4ZOjjYz9SORrW37cIvlAF7cV1LViFdFEy8kjWA8kFxAGYg2F917K64M39Xh0/+qP7AXMSf4MztccFV7+XdFF64fykd/Luii9cP5SstNizHvezi3ji3uY5zg0NDmtDzch17ZXN1tbUDas6/FIoWCRxBaXNYMtiS5zxHYa62c4X6NU2pdiNUeir9/Luii9cP5Sxl4aFwLXNoXNOhBq7gjoIMWoVrq8TijcxpNy+TiuTYhrwx8hz68kZY3fUt5qotTnZpYnlN0B2E66XRUuw1R6KczhqWgACiAGgArLAAbABxSw7vGrmgaTTDi5eMtFUca93IfHYNyN0/SXvfcrtHKxxIa5pI2gEG23bbZsPoSbhQOXR/Kf8AQnXGnXs7Fxv0PVz/AB196x99w/BdAXP8Tb+tS6XJP4LOaTULQ7xPszSTmserRYviyrcyMLOSI2TIO4pno/hD2i68icLWcNDp50PbbRYvgzMcN45Q6iFurQmRqqWhoslcqa1ETnMbIdA4X2bSo7IG2uRc9CdHhAiHFRFwu7zLdVizbHct8znabh0b/Ol9e82Ou1DRz2xSZ/0rB/M32rvVJzGf0t9i+dbnjma/vD2r6Kov+2z+lvsSpCPMVaSkdijmVPyqr++chHYo5lT8qq/vnIWSIUTD/r1f8RTfZCepFN+3q/4im+yE9UuX7F2H6AhCEsYCEIQdOdcPTaodrrlZ59E57F0mkl+nzbAk/DqHNUk/yM9iZdjOS0j2dIB9GiZP6ImyI6HiLQaZ1wdgtbbfcQdyxpGOa0W3AKJjVTIImsijLszmtNtcrSdTZTKYOZySb2H/ADVUYmmTTVEyKscNCCtWKzZmAlpFnNsfKbW86YU71hiAOUkDUai5GpGwedOZhMidsPBs0AN61IbJm2gLdFICOa7ztK9e+24+hdCxVWvc2SJrBo4nNppYfimFTEzNqxpJ3loJ9iWVlRdzcp5WYWBG7efJZMXvJcPJ9anyvk0lwcs7JtjVRxhoAazNoBqXH/ZRODVOOOju0bTu/lK38Op81a7+VrW/j+K1cHHfrEflP2SsV8RuNrguNbRRPbyo2OtyhdoNnAGx8ourrgv+Hh+Kj+wFVCFGZRAAASTgAAACqqQABsAHG7EvHNRKMuNyqhvX8FXStq254gaoTNL+KJc1ksTIsvO5VjGx3mtptXkvBN7nOImaA5+cjiiQAJYZQG8sWOaHU7wR0aqu1B/FqPW6n81Hag/i1HrdT+ambyE/zyGc/A9x4vLUFpjyAOykuLYm1AYXHNyn3qLkm4OUi1nFbKjgvJJKJXzMJ4yJ5HFWFo5GyWHL26Obe2wi97aqO1B/FqPW6n81Hag/i1HrdT+ajeQfzyHXBDBXQ3kkbkdmqWhgAH6OSqlmaXFpIPJc23Rc9JW/hRz6P5T/AKE6r3ag/i1HrdT+atlJSNEkbi6Vxa4EcZPNIATySQ2R5F7OIvbeUPKnwdWFp2XkKjYq21YevVXqypfCQBtUD1Lc3SZrxPs/+ESEAuIJ2LdOOhao4Te+4qU5oAWfHT08lkpNCt8diinI16wStlQoUzTzR++fQAq0uDn4bsJqZBFlFi0k2uNgPQggNB6b7V66XLoNAok0i0o2Zsj1b9pSjEX3bodgU2qkSTFZtw2obo1H7CuC5mjtry2r6RouYz+kexcB4N0P6zE0jnOuPMvoNgsAPIpVPU7E+e7kkULsT8yp+VVf3zl6jsT8yp+VVf3zkLRAKJv29X/EU32QnqRTft6v+IpvshPVLl+xdh+gIQhLGghCEAUPhq39O6/wGbdmxL+BNSGVQFyBqNtlJ4bSZqhwbrZrdmttN5GxVmjmME7HA8q4O3T6k+UbgTzftHdKxrcp5VjuI2joOnWjBjI+nY6YZZNQQdLi5sbbjbcloMk0bH8YCHNHJY0Do/edfr6Frwuple0x6gREXc5xJd1WOzTrss4ppMTKLcbLJGX20BWFe9zGXcCBcXO4C+0rzD5TbaSNxsmbuU0gi4O5W+0TkCCOQG93OG5S3vcRrcLZmIC11VVlaXHQAXJ6kHXyK6R3GOLrDQkA9QUlsvJL939llSxG5ItY6jzpRwnkdFBLkuSGk8mx16NQVFkfNjfyjmNdE6epmkLrZnm3kGg9icYBQhk0ZzEkE+wpZQB5Fw469QN9/wAHarBhsT+Nbme6/kb0H+VOcaiOjFKizJnh2CxOgike993Rsc48ZYXc0EnoGpVbrsOfIY8tRLHkkDzlyXcA1wyHk2scw2g7OmxFqfA6TDMjG5nPpcrWiwuXRWAu4gbTvKVhS5O55NUeR4PTOIDZXEm9gJrnTbsPWPSt3e5F8KT6QpRNR1GeNwhlcG5sxvDE/IWxjI10bxY8l1j1kaDlKW6mqyXnl5XFwADw1zefxbucRYEtvYi4y3byXZn6V0T65dkmPAYHXyvkNiQbSE2I2g22HqWfe5D8KT6QpZTU1U10wMUnLkuHskaxti6PjCWh/wC8A4g2DrAtuwkOOmnbVta3j+OzcbAzSRvLaYwJMuV+nLaTc2Ou3VGldBrl2Oe9yH4Un0hUHEsMbA6Asc/lTBpzOLhbJI7f1sanuFskbDGJTmkDGh56XADMfSoHCPbTfKB91Msyiq9HYylfscFU7hVFadrtxargkHC6C7A8furTG+M6yIXNtlWDmaBY0UgNgt8UeZpPQStQaRdkVMVSNuVEc+5PRsCbz05ynrUDtY3t0BOXoxqREkKhz67E2dSjS5WmalsuOdHUrK3XGzdnl6lC7XLyC7mhP6qnbfUXSrF6gMbodm5I+UnY2KqkO+AFIJqwPGyIH0rrQVF7FVBlp3SuGsh+pXoLtL8PN8ieqbZQexPzKn5VV/fOXqOxPzKn5VV/fOQgQKJv29X/ABFN9kKU6pnbmPF5heQNaAQTZxDbncCLEHfqos37er/iKb7IT1S5PsW4V8EL31ko2Qnad52XFiLNudDfdsNtizpamRzgHRFoIJvrpoLNPXqfQpqFixlEGrpZXSxvbOWRszZ4w0HPmBAOY7LG27p80ntdu8Zv6iXfUdAtqFyztI59w6qCJywX5rPZuCo1aHjlW2aro/CzDTJMXgEmzdmzQKsYlhD8mYtsDp/7VCnGkmTTjJvg6PwMqzLSQnQnKBZTMSo5IryRuA3uadQ5u8G+zyqk8A8YbC0U8jsrgTYnm9Qv0roAfxgtdpBHOab3U0XUjnNUybh9bmA3XF02ZVKu0DXN2tvkuBrtb5OlSaysaMrhcbRYtNzpfRXRyKhEocjsOs25PXqkVRXCpvGxxbY5XaaOb0tKizvln5IcA3S+XbruJTHDKURtsBY7z0peTJ0aUKVsnw5WtA3AaW6lSeFmO2lMTDtaQ5w2gnq6bJlwu4Utp2FjCDK4WAG49JXN6YHNme67nG5J6d99EtRUgj7GtO8hoAAtfpTrCnuzDTTy9SXUbmkbvICL+ghNcPdyxYH/AIN4T2+BsfY4W+lxGojY1jXx2Y1rReI3s0AC/wCk26LQhSKTXoplBS9kvuzU/Di+iP5iO7NT8OL6I/mKIha3JdmNqHRL7s1Pw4voj+YjuzU/Di+id+YoiEbkuw2odEvuzU/Di+iP5i1vrJZXxca9mVjw8ZWFutnN1JcdLPP1LQsXusCegE+hG5I7tR/EXhrri42FRsQpxJG5p3j617hr80MbhvYw+loW+yq/CFfF2UKjHFyFp2g2TaAWvZGP0YbK1+47fKtsQvs1XEelkya4qRtiZ0ra7DI36h2p61mG9S0MgLb9a02yW2/TNFRhWUckg2VcxAOBtoE+qZCAq/VNzOsuORdhg9NsgSt1VcxSmdI5rRa7nAelWasDWjVQsHibNWRRsadCHE+TVdc/w7N1Fs6pglFxMEcY/daLqeFiFkEHj3ZQuxRzKn5VV/fOQjsUcyp+VVf3zkIAUTft6v8AiKb7IT1Ipv29X/EU32Qnqly/Yuw/QEIQljAQhCAI1bGCP+bgllQ2zbW2tOh2DddOZW3USdmmvn3aLNWzcTnuL4SC+RzNN9kposSkhN43lp6L6K9VFMC543aKhV1OGyPaNx08i2kZyw4ssUHDapbtyu6DsTOm7IJNhLFfTaCqHHIB5OtZxRkmwWlGkRcnSsP4eU7BYRSDqNiPNqssZ4eZ25aZhzuFgTsHmVBewM09mpJVnwPCsrQ9w5The3wRuHlRGAS5FMGHyufmkdmcTck9KdxUL9AWtI600pKW/lzalM+J6tU4xQngw7Tmg+TaFMw8NDwLa36epNWw7+hD6Rtw+2oK63wMjdozQhClLAQhCDgIQhAAvHx5gW9II9Oi9WdPzm/1N9oQD9Frw2IMijaDcNYwDyBoCkrxuxeq480i4jTcYwhVxsxiFiNhVsKW19BfUDyhLmm1wUYMiXEvQpixgudyR5bpxGc4v1Ku1URjNwFLhxZoABNidynxZnF/Ipy4lJJwMsTLXAjZZIn05AunM72u1SmsnJFgdm7pVKep2ijDF1QmxSqDGEn/ANp92NsFcwPqZBrJzQRqAo+E8GnVEjXyttGNbHer/BGGgNaLAaBdSvkn8vyE1oibEIQtHnFC7FHMqflVX985COxRzKn5VV/fOQgBRN+3q/4im+yE9ULhLwMrHV0tZSVTI+OZGxzXQiSwjAG0u6RfYofexjHh0XqrPeSJ423aKceWMY0xyhJu9jGPDovVWe8jvYxjw6L1VnvLOzI3vxHKEm72MY8Oi9VZ7yO9jGPDovVWe8jZkG/Ec9C0ujuSLae1LO9jGPDovVWe8jvYxjw6L1VvvLu1IP6Im59CS69tPwVa4T8EXzEPhFnjoIHtKf8AexjHh0XqrPeR3sYx4dF6qz3l3bkaflJqigDgbW2uY2k9GZv91vp+DlfcNFO1oH7zpGG3mGqvHexjHh0XqrPeR3sYx4dF6qz3kaJCXkh/omwbgm5pa6YBzhqd4urM2ktuULvYxjw6L1VvvI72MY8Oi9VZ7y6ozXQa4f6MKamy3O9TS1ulj7Uh718Y8Oi9VZ7y9718Y8Oi9Vb7yNM/8DXjLG0t+F9RWvMLEehV/vYxjw6L1VnvL3vYxjw6L1VnvIcZs6skF2OUJN3sYx4dF6qz3kd7GMeHReqs95Y2ZG/6IjlCTd7GMeHReqs95HexjHh0XqrPeRsyDfiOUJN3sYx4dF6qz3kd7GMeHReqs95GzIN+I5WcHOb/AFN9oSPvYxjw6L1VnvIHBjGfDovVWe8hYpHHnjR09uwL1c9GH46B+0IfVGe8ve5+PeMIfVGe8qSQ6Chc+7Qx7xhD6oz3kdoY94wh9UZ7yALzUUbH7QFCdgEJNyNVU+5+O+Hw+qM95Hc/HfGEPqjPeXNK6NrJJemW1+CxnYSF5TYFEw3IzHr2Kp9z8d8YQ+qM95HaGPeMIfVGe8u1Qbk+y/sbbZsWS592hj3jCH1RnvI7Qx7xhD6oz3kGDoKFz7tDHvGEPqjPeR2hj3jCH1RnvIA2dijmVPyur++chMex/wAH5aKN7Znh73ySSFwbkBdI7MeTc21JQgC2oQhAAhCEACEIQAIQhAAhCEACEIQAIQhAAhCEACEIQAIQhAAhCEACEIQAIQhAAhCEACEIQAIQhAAhCEACEIQAIQhAAhCEAf/Z">
            <a:extLst>
              <a:ext uri="{FF2B5EF4-FFF2-40B4-BE49-F238E27FC236}">
                <a16:creationId xmlns:a16="http://schemas.microsoft.com/office/drawing/2014/main" id="{6FC47220-1E8E-46EF-A520-EE4E6A2C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8" y="4260634"/>
            <a:ext cx="4599200" cy="237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2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C05A43-B3B8-46B8-88A2-E9B3E7CAB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ANATOMI BUAH KAKAO</a:t>
            </a:r>
            <a:endParaRPr 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095B7-AE30-4B8A-AFB8-DA14D8169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2" y="1276786"/>
            <a:ext cx="5161691" cy="2770818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50A97E3-60CA-429D-B483-D73856861A58}"/>
              </a:ext>
            </a:extLst>
          </p:cNvPr>
          <p:cNvSpPr txBox="1">
            <a:spLocks noChangeArrowheads="1"/>
          </p:cNvSpPr>
          <p:nvPr/>
        </p:nvSpPr>
        <p:spPr>
          <a:xfrm>
            <a:off x="5460945" y="1489729"/>
            <a:ext cx="6607165" cy="4713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Permukaan biji kakao diselimuti pulp yang berwarna putih.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Pulp merupakan jaringan halus berlendir dan melekat ketat pada biji kakao.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Pulp sebagian besar terdiri dari air dan sebagian kecil berupa gula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Keping biji meliputi 86% sampai 90% dari berat kering keeping biji, sedangkan kulit biji sekitar 10 – 14 %.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026" name="Picture 2" descr="data:image/jpeg;base64,/9j/4AAQSkZJRgABAQAAAQABAAD/2wCEAAkGBxMREhUTEhIWFhUWGBUWGBgVFhgWFhcVFhgXFxcXFRYYHSggGBolGxUVITEhJSkrLi4uFx8zODMtNygtLisBCgoKDg0OGxAQGyslHyUtLS0tLS0tNS0tLS0tLS0tLS0tLS0uLS0tLS0tLS0tLS0tLS0tLS0tLS0tLTc3LSstLf/AABEIAKEBOAMBIgACEQEDEQH/xAAcAAACAgMBAQAAAAAAAAAAAAAABQQGAgMHAQj/xABOEAABAwIDAgYMCggFBAMAAAABAAIDBBEFEiExQQYTIjJRYQcUFRZUVXGBkZSx0lJzdJKTobKzwdMjJDVCU2Jy0TSCw+HwJTNk8TZDov/EABkBAAMBAQEAAAAAAAAAAAAAAAADBAIBBf/EACURAAICAQQCAwEBAQEAAAAAAAABAhEDEhMhUQQxIjJBFGFxBf/aAAwDAQACEQMRAD8AccIaitnxeqp4q+anjiige1sYa4Xe0X0OzXVa4cLxKQZosUrpG/CZFHlPW1z3DOOtt1sqYRJwgqojzZGUbHdbMuZzfI4Ny/5laOF+JTMlYymZK7tdnbMjYcuoDsscLwXDkPY2o0GwsaVim2+TdpJcFTiw2ude2M1V2mzg6JrXNO2zmusWm1jru1WzuPiHjmp+YxW7hGY3drVEZB405Mw2PidE+Zh67FgI6A93SVCSpylF1ZRjhGauivdx8Q8c1PzGI7j4h45qfmMVhQsbkuxmzDor3cfEPHNT8xiO4+IeOan5jFZA3RR3zWWtU6s5tQ6EfcfEPHNT8xiO4+IeOan5jE3dWW3BRJcWIOgH1rmqZrYj0Q+4+IeOan5jEdx8Q8c1PzGLKpx57QbNb57/AN1AZwucdMgJ6GtcV259i5QhF00Te4+IeOan5jEdx8Q8c1PzGLYzHnEc2x6HNctDuFGU8rL9f91zXPsNGP8AEZ9x8Q8c1PzGI7j4h45qfmMUilxvPuGuzoU01ZI5IHkOl/IjXPs7oh0Ku4+IeOan5jEdx8Q8c1PzGJq2vB/sdqybV3cBpqu3Og24dCjuPiHjmp+Yxedx8Qv+2am39DP7qxIWdyXZ3Zh0V7uPiHjmp+YxHcfEPHNT8xisKEbkuzuzDor3cfEPHNT8xiO4+IeOan5jFYUI3Jdhsw6K93HxDxzU/MYsosFry4Du1U6kDmM3myfrZTc9v9TfaELJLs48Ua9EfvIrvHlV9HGl8uA1Yc5rcbrpC02dxdO17WneC8cnMN7b3HQr7jkzmQSFhyuy2a74JdyQ7XovfzKvcIhJFLTQUzZyziak8XTPhY8mM04a5zpyAQM7t9yXX11VZCKqHgvVzAlmPVXJNnAxNa9ptez2Os5psQdRsIKk95Nd48qvo402w2oLm0FQXB0kzRFK4DKH/oXym7ekSRm3QHPttKsYKAKMeBNd48qvo41i/gbWgXOO1IHSY4x+KYcMuHMFA2x5cpHJYPxXH+EvCWrq+e9zAdcrSRYHZdaUGyjF408n/DorsAnGh4RTfNi/upEPBKsfq3H6hw6mRn8Vw8Ucl753HzlTaeuqYHNMcz2367jTqXXApf8A57/Gdo7ya7x5VfRxo7ya7x5VfRxpBwN7JxJbDWWudA8fiurQyBwBabg6g9IWaIcmOeOVSRSO8iu8eVX0ca97yK7x5VfRxq9IXDBS+xfiU0sEjJ5XTPjnqI+MfbM4MkLRcDZoEKN2KOZU/Kqv75yEAJK2LNjteAS0iGkc1w2te3K5rh02cAbb9iudNwkyg8bTPz6XdFkcx9tliXBw8jhpe1ztVQm/b1f8RTfZCeqeU3GToqhjUoKwqKh0z2ucwRsjBEcQIJbcAFz8vJDrDKA24ALtTm0EISpSbdsfGKiqQIQhcNGipltoFFmlsNTYbTrZbatwBuejRVLFK288UBuRI7W22w3edMvgLUYuRMFW+okcyIta0fvOuSfIGqVBwXlJOed3mjsPrV6w2FrYwGAAAAWAspLqVz9pIt0f3Qot+iJ55vmzmeL8G6hoHEF7i42tZoAHSTtA86fcF8C4uP8ASx5XjQ8sPv51bO5x+Gdg8y8jo3AWzAW3gbR5NxXHCfqjjaftkGDCoyebdFfwcglYQY2nTQ21ThjGgWJCxvYHf7UzTS5MUn6OX1HB8wn/ALmVt7AkXsegm638TMzYWyDeBofQVbailEwc1w8yrfEuYS0XNr26bDp61LGTZVjfOmTIfbTXc4a//ofit9BUnjWNJBudu/YdqxmY2TSRlz07HDyEKPQUTo6iMglzSTrvHJdt6k5NjZR0lolNgT1H2JrhnB6N8MT3Pmu5jHH9K4aloJSmbmu8h9it2C/4eH4qP7IW8KTsR5DaqhbJwfp2kB0sgJ0F5iLnoFzqvZODkDQXOklAAuSZnAADaSSdAs+EFPJJJTFkZdxUj5ibtA0gmjDQTqHF0jbaW29Cr1Q3EiyQATAiCoMY/QkmY8UYGuOoJ1mGthpu0T9K6J9cuywd7MPw5vpXI72YfhzfSuSCWtrIrulMjWufMOWY2XaKlxha11xlJpzt1PJ11Q1+IkRlhle0Rsa+QCIcY8OpC6RjP3AR22La9INi2xpXQa5dj/vZh+HN9K5L8UwxtPJTGN8nLnyODnlwLeKlfsP8zGnzJzwe47ibTh2cPmHKtmMYleIibbbx5D09Oqh8KOfR/Kf9CdcaVHYyd+xxV07ZWOjeLte1zXDZcOFjru0KQ1lHnytq6V1Q6MOayWPLymuy3zNLmljjlbcWLdBruFkXhK0YE+HUbi5jnRCGOJuSGEZeRcBpc/JyWkN5Ia0kAF2pzWbXOyHw7bRN4mI3ncPM3rKsHC/HG0dM6QnW1m+VcBa2SpldNJcucSddwQWeL4+r5y9EjDGOfIaioJe8nYdRfcUwdR3cTtJ23333LbRQuG0aKeWm2xP1I9DVQofRC1htXlZhjWNDnG4A2dBTuGnFrlQMRjB5N9EnXJSF6uSpVdObDTTU6bbLqHYb4WcZejkcSWi8ZO0joVQZSgjZc7PNvSQl9BVMqI7gB4Pm3hakjOaW7Fx/T6guvVDwqtbPFHK3Y9ocpiweSyg9ifmVPyqr++cvUdifmVPyqr++chACWeMv4Q1MYe5nGMpWlzQ0uA4pztM7SNrBuV271B4XUein/JVNZ/8AJZvJTfcSK5cKIC+ajDW3JklBJY5zWtMEoBeW7BnyWuRrbesaU3yb1NJUzzvVHhdR6Kf8le96g8LqPRT/AJKRYpJVta+nfx0jGXaHmJxc9rW0jo3l7G6uLjPe3Qb7E+4M4jPM5xksY+WAQwsDXsnljAB/eBY1pPQR/MAO6I9HNcuxTV0RgnMfGvkHFsf+kEdwS6QG3FsbpZo2rxSeEmbtrkgH9CzaSP35egFQeNI2sd5RZw+o3+pTZFUuCzE7jyLsVlAdc7Ba9/YqtwcgNXiLpBzY9B7B+KY8K6xoJGbWwsDdu7oKndiyiDY3PAu5zjc/VohvgPIl8Ei8RRWAzEi3oUllUXc3Z02t6EtxCN9m66bSBv8A7qTSSaC1/QU7ErI5cIZ5iQsCbbCs2mw2LSI3OdmJy9Q19KpQv2ekX2m6jVJycrW2+wJsOsDcpzY7bTdaqiQN1WZQUkdTpkCKQHXaDvGqSVkDjxuXbqR122BOoqM8o3cwZiQG5dh1vqDvutVJQ8lx4x+pPwN3+VQqFOhspWrKRFXNcLu6fLY9BCn0RGduu/8ABVrGYRFUysDnA3vusQdehGA1b3VEbc7rXIvyfgnqTNKofDI2i8zc13kPsVuwX/Dw/FR/YCoOLYc6WPK2oljIIdmZlzWF+SOTv67+RWvCeEVI2CIGphBEcYIMjQQQ0XBF9F3D+mc98Bwsx800UoYP0ogmkjLgMhdHHI8DUjN/29QNbOB2XIwPCK0wHOjfEHRhgzOe8veNCNxawm1tLG6K6vw2fMJZqd4c3I68jdW2cLHXoe8f5j0rQ9+FOzZpKc5tt5QQeXxl7F2hz8q41uSd6fZPTJXfIx2ZvEyaOLLOyXc5sQmcAM2lmkbbakDyLKzhecshjGXKyZ8ZIDmvZF2sS52oc02qBZtt+uyxnCswyxHHU9i/jD+kbz8uS4105HJ03abFrnlwp7i50lPd2YEiQC4dkzbHDbxUd/6B0IsKZY6ScSMDxzXatIIILTzXAjcRY+dJuFHPo/lP+hOtlLjlDG3KypgAu51uNbtcS5207ySfOl+NYtBPJSNhmjkIqMxDHBxDeJmFyBsFyBfrCzJ8HYp2WpeORdL8eruIgkkP7rTbyrRyMdTSORdlbGe2KkQA8lnR0qFgGHG1yNd3kSzD4jNK6Z2pc4nXrVxomFgHSVn8Z7cnGEVjRq7XtosxT7Ewki3rCOLW52Bb/LEOVkapgAak87Ezrps2m5QZCdltFyKa9nUmRYjqLpVwnp8zD0AJwY7pZi7iWEHrTq4Fx+M7R0XsL4oZaPi3bYjbzLoa4d2FsSEdU+InSUCw6wu4hJI/IhoyNFC7E/MqflVX985C87E/MqflVX985eoEiWolLOENVIGOfxbKVxa0tDiOKczTO4Da8b1dO+v/AMOo+dTfnKnTft6v+IpvshPUieRxlSKceJSimxp31/8Ah1Hzqb85aaThCyJuSOgmY25NmmmAuSSTYTbySfOoKFnekb/niFXWmeYycU+McWxgzmMkkOeTbi3u0s4bbIQhLlK3Y2MVFUijcNH2md/S3zaJz2M7PhcLAOaSLi7T5y2xVX4dE9tkX0yx+xWLsaTWa8W2Em/T5V1rhCM7suU+gA4x1wBts4efML/Ws4Khw2kHrAt+JWnEKtoaDoSbDW2w9Cm4fJcC9lThd3ZNMmU8+YWIusGSEaA3GbQuvdrRtH82uxTYrbrLXVU99Rt+pOZgyab7/qXj4gV7FT23om0G23mXQIIqSagMvoWElthoQdt+tSQy17eVLpn5JGyNJuSGOadjugjoI6lOqBmNg8t/py3PzgVPk9jF6OXcPWkVR2C7B5d40SbgtC+OqiB1BLtf8rtqn9la8NRE4vcbtI1y628gCS8FK2SSrhFyBd2vJvzHfyrEfqaxv0dRkNgT1H2Jnh3B5j4Y3umnu5jHE8ZbVzQTu6Sq5iWGmTIePlbxbi+zS0ZuS4ZXEN5uuo6lbpIQ/DsjmZw6mDS3KXZs0drZRt2owpDc7aoxPBiP+NP9L/sve9eP+NP9J/sk9dBU/qoEbnvp5JwwuBc1wFNOyGWQ7sxfC03tZxfu1W99VX2vG17rseQHxsicHWlLQ4XcDrkFrtNwznBzrOpCNT7GHezFs46e/wAb/sve9eP+NP8ASf7JW11Q2rbI6ORzMr2Zwy0nFOljLMwy2vmzAjQhmu26gS4piDWSvfxsbGQVUrS+OO+ZkFLJEJHZbf8AcdVAjTmeQkpBqfZY+9eP+NP9J/sl+J4WKeSmLJJTnnDHB78wLeKlfsttzMam/B6SZzZDMS5ucGIuAa4xmOMnMABskMoGnNDdu0xuFPPo/lP+hOuSSo7GTv2PlT+yPU2hEY/fOvkVwVD4bHPO1vwRdaGeOrmU7D6MNbf6t6ZDSwIKn9rNFj1KO/aehdSs9CLtts2wSXsCpU9gw2UPJqCFlKw2usSdOjOjmxTUMWhrL63Ut8ZO3YtFUejcnRVs05GnONdEmxZ3JOmqa23nRRJ6J0h6Ad6bLgxFcingfE+KugfsGa+3cdy+kmm+q+fqXCmMkYQTmDhrfrXfaU8hvkHsU79k3l/ZMo/Yo5lT8rq/vnIR2KOZU/Kqv75yFwkFE37er/iKb7IT1IZj/wBer/iKb2NT5S5fsXYfoCEISxgIQhB051w6/wASf6WexO+xo0l0nRf8AknDs/rJ/pZ7E/7F45MnTc+iwTJfVEuT9LYQLDMNdmy31qTBKBa1j5NVoxnWNoIvfKOob17SRtcBmYD/AM6Qn4uBE+RtSVVzsCwxSucDGxlgXPAJOwN6PKV5TU8Ld2zpc4j0EqPjMzHlkbTyy4OFrjRu09e1OYsaZj8M+gL0tuNTf0fgsWQX2lZFoaNvoXUArr4cr4Tt/SWPnB19iZviF9B0pXVzXIIvyXNPSDc21TOaYaagedIyI0jmPZfpbmE9ZH1JBwNpwJ4zvubC38rlZ+yvKDxDcwN3OO3qSDg28cfEBYam56eSUtfVjsKL7ILgjpBWui4ZOjjYz9SORrW37cIvlAF7cV1LViFdFEy8kjWA8kFxAGYg2F917K64M39Xh0/+qP7AXMSf4MztccFV7+XdFF64fykd/Luii9cP5SstNizHvezi3ji3uY5zg0NDmtDzch17ZXN1tbUDas6/FIoWCRxBaXNYMtiS5zxHYa62c4X6NU2pdiNUeir9/Luii9cP5Sxl4aFwLXNoXNOhBq7gjoIMWoVrq8TijcxpNy+TiuTYhrwx8hz68kZY3fUt5qotTnZpYnlN0B2E66XRUuw1R6KczhqWgACiAGgArLAAbABxSw7vGrmgaTTDi5eMtFUca93IfHYNyN0/SXvfcrtHKxxIa5pI2gEG23bbZsPoSbhQOXR/Kf8AQnXGnXs7Fxv0PVz/AB196x99w/BdAXP8Tb+tS6XJP4LOaTULQ7xPszSTmserRYviyrcyMLOSI2TIO4pno/hD2i68icLWcNDp50PbbRYvgzMcN45Q6iFurQmRqqWhoslcqa1ETnMbIdA4X2bSo7IG2uRc9CdHhAiHFRFwu7zLdVizbHct8znabh0b/Ol9e82Ou1DRz2xSZ/0rB/M32rvVJzGf0t9i+dbnjma/vD2r6Kov+2z+lvsSpCPMVaSkdijmVPyqr++chHYo5lT8qq/vnIWSIUTD/r1f8RTfZCepFN+3q/4im+yE9UuX7F2H6AhCEsYCEIQdOdcPTaodrrlZ59E57F0mkl+nzbAk/DqHNUk/yM9iZdjOS0j2dIB9GiZP6ImyI6HiLQaZ1wdgtbbfcQdyxpGOa0W3AKJjVTIImsijLszmtNtcrSdTZTKYOZySb2H/ADVUYmmTTVEyKscNCCtWKzZmAlpFnNsfKbW86YU71hiAOUkDUai5GpGwedOZhMidsPBs0AN61IbJm2gLdFICOa7ztK9e+24+hdCxVWvc2SJrBo4nNppYfimFTEzNqxpJ3loJ9iWVlRdzcp5WYWBG7efJZMXvJcPJ9anyvk0lwcs7JtjVRxhoAazNoBqXH/ZRODVOOOju0bTu/lK38Op81a7+VrW/j+K1cHHfrEflP2SsV8RuNrguNbRRPbyo2OtyhdoNnAGx8ourrgv+Hh+Kj+wFVCFGZRAAASTgAAACqqQABsAHG7EvHNRKMuNyqhvX8FXStq254gaoTNL+KJc1ksTIsvO5VjGx3mtptXkvBN7nOImaA5+cjiiQAJYZQG8sWOaHU7wR0aqu1B/FqPW6n81Hag/i1HrdT+ambyE/zyGc/A9x4vLUFpjyAOykuLYm1AYXHNyn3qLkm4OUi1nFbKjgvJJKJXzMJ4yJ5HFWFo5GyWHL26Obe2wi97aqO1B/FqPW6n81Hag/i1HrdT+ajeQfzyHXBDBXQ3kkbkdmqWhgAH6OSqlmaXFpIPJc23Rc9JW/hRz6P5T/AKE6r3ag/i1HrdT+atlJSNEkbi6Vxa4EcZPNIATySQ2R5F7OIvbeUPKnwdWFp2XkKjYq21YevVXqypfCQBtUD1Lc3SZrxPs/+ESEAuIJ2LdOOhao4Te+4qU5oAWfHT08lkpNCt8diinI16wStlQoUzTzR++fQAq0uDn4bsJqZBFlFi0k2uNgPQggNB6b7V66XLoNAok0i0o2Zsj1b9pSjEX3bodgU2qkSTFZtw2obo1H7CuC5mjtry2r6RouYz+kexcB4N0P6zE0jnOuPMvoNgsAPIpVPU7E+e7kkULsT8yp+VVf3zl6jsT8yp+VVf3zkLRAKJv29X/EU32QnqRTft6v+IpvshPVLl+xdh+gIQhLGghCEAUPhq39O6/wGbdmxL+BNSGVQFyBqNtlJ4bSZqhwbrZrdmttN5GxVmjmME7HA8q4O3T6k+UbgTzftHdKxrcp5VjuI2joOnWjBjI+nY6YZZNQQdLi5sbbjbcloMk0bH8YCHNHJY0Do/edfr6Frwuple0x6gREXc5xJd1WOzTrss4ppMTKLcbLJGX20BWFe9zGXcCBcXO4C+0rzD5TbaSNxsmbuU0gi4O5W+0TkCCOQG93OG5S3vcRrcLZmIC11VVlaXHQAXJ6kHXyK6R3GOLrDQkA9QUlsvJL939llSxG5ItY6jzpRwnkdFBLkuSGk8mx16NQVFkfNjfyjmNdE6epmkLrZnm3kGg9icYBQhk0ZzEkE+wpZQB5Fw469QN9/wAHarBhsT+Nbme6/kb0H+VOcaiOjFKizJnh2CxOgike993Rsc48ZYXc0EnoGpVbrsOfIY8tRLHkkDzlyXcA1wyHk2scw2g7OmxFqfA6TDMjG5nPpcrWiwuXRWAu4gbTvKVhS5O55NUeR4PTOIDZXEm9gJrnTbsPWPSt3e5F8KT6QpRNR1GeNwhlcG5sxvDE/IWxjI10bxY8l1j1kaDlKW6mqyXnl5XFwADw1zefxbucRYEtvYi4y3byXZn6V0T65dkmPAYHXyvkNiQbSE2I2g22HqWfe5D8KT6QpZTU1U10wMUnLkuHskaxti6PjCWh/wC8A4g2DrAtuwkOOmnbVta3j+OzcbAzSRvLaYwJMuV+nLaTc2Ou3VGldBrl2Oe9yH4Un0hUHEsMbA6Asc/lTBpzOLhbJI7f1sanuFskbDGJTmkDGh56XADMfSoHCPbTfKB91Msyiq9HYylfscFU7hVFadrtxargkHC6C7A8furTG+M6yIXNtlWDmaBY0UgNgt8UeZpPQStQaRdkVMVSNuVEc+5PRsCbz05ynrUDtY3t0BOXoxqREkKhz67E2dSjS5WmalsuOdHUrK3XGzdnl6lC7XLyC7mhP6qnbfUXSrF6gMbodm5I+UnY2KqkO+AFIJqwPGyIH0rrQVF7FVBlp3SuGsh+pXoLtL8PN8ieqbZQexPzKn5VV/fOXqOxPzKn5VV/fOQgQKJv29X/ABFN9kKU6pnbmPF5heQNaAQTZxDbncCLEHfqos37er/iKb7IT1S5PsW4V8EL31ko2Qnad52XFiLNudDfdsNtizpamRzgHRFoIJvrpoLNPXqfQpqFixlEGrpZXSxvbOWRszZ4w0HPmBAOY7LG27p80ntdu8Zv6iXfUdAtqFyztI59w6qCJywX5rPZuCo1aHjlW2aro/CzDTJMXgEmzdmzQKsYlhD8mYtsDp/7VCnGkmTTjJvg6PwMqzLSQnQnKBZTMSo5IryRuA3uadQ5u8G+zyqk8A8YbC0U8jsrgTYnm9Qv0roAfxgtdpBHOab3U0XUjnNUybh9bmA3XF02ZVKu0DXN2tvkuBrtb5OlSaysaMrhcbRYtNzpfRXRyKhEocjsOs25PXqkVRXCpvGxxbY5XaaOb0tKizvln5IcA3S+XbruJTHDKURtsBY7z0peTJ0aUKVsnw5WtA3AaW6lSeFmO2lMTDtaQ5w2gnq6bJlwu4Utp2FjCDK4WAG49JXN6YHNme67nG5J6d99EtRUgj7GtO8hoAAtfpTrCnuzDTTy9SXUbmkbvICL+ghNcPdyxYH/AIN4T2+BsfY4W+lxGojY1jXx2Y1rReI3s0AC/wCk26LQhSKTXoplBS9kvuzU/Di+iP5iO7NT8OL6I/mKIha3JdmNqHRL7s1Pw4voj+YjuzU/Di+id+YoiEbkuw2odEvuzU/Di+iP5i1vrJZXxca9mVjw8ZWFutnN1JcdLPP1LQsXusCegE+hG5I7tR/EXhrri42FRsQpxJG5p3j617hr80MbhvYw+loW+yq/CFfF2UKjHFyFp2g2TaAWvZGP0YbK1+47fKtsQvs1XEelkya4qRtiZ0ra7DI36h2p61mG9S0MgLb9a02yW2/TNFRhWUckg2VcxAOBtoE+qZCAq/VNzOsuORdhg9NsgSt1VcxSmdI5rRa7nAelWasDWjVQsHibNWRRsadCHE+TVdc/w7N1Fs6pglFxMEcY/daLqeFiFkEHj3ZQuxRzKn5VV/fOQjsUcyp+VVf3zkIAUTft6v8AiKb7IT1Ipv29X/EU32Qnqly/Yuw/QEIQljAQhCAI1bGCP+bgllQ2zbW2tOh2DddOZW3USdmmvn3aLNWzcTnuL4SC+RzNN9kposSkhN43lp6L6K9VFMC543aKhV1OGyPaNx08i2kZyw4ssUHDapbtyu6DsTOm7IJNhLFfTaCqHHIB5OtZxRkmwWlGkRcnSsP4eU7BYRSDqNiPNqssZ4eZ25aZhzuFgTsHmVBewM09mpJVnwPCsrQ9w5The3wRuHlRGAS5FMGHyufmkdmcTck9KdxUL9AWtI600pKW/lzalM+J6tU4xQngw7Tmg+TaFMw8NDwLa36epNWw7+hD6Rtw+2oK63wMjdozQhClLAQhCDgIQhAAvHx5gW9II9Oi9WdPzm/1N9oQD9Frw2IMijaDcNYwDyBoCkrxuxeq480i4jTcYwhVxsxiFiNhVsKW19BfUDyhLmm1wUYMiXEvQpixgudyR5bpxGc4v1Ku1URjNwFLhxZoABNidynxZnF/Ipy4lJJwMsTLXAjZZIn05AunM72u1SmsnJFgdm7pVKep2ijDF1QmxSqDGEn/ANp92NsFcwPqZBrJzQRqAo+E8GnVEjXyttGNbHer/BGGgNaLAaBdSvkn8vyE1oibEIQtHnFC7FHMqflVX985COxRzKn5VV/fOQgBRN+3q/4im+yE9ULhLwMrHV0tZSVTI+OZGxzXQiSwjAG0u6RfYofexjHh0XqrPeSJ423aKceWMY0xyhJu9jGPDovVWe8jvYxjw6L1VnvLOzI3vxHKEm72MY8Oi9VZ7yO9jGPDovVWe8jZkG/Ec9C0ujuSLae1LO9jGPDovVWe8jvYxjw6L1VvvLu1IP6Im59CS69tPwVa4T8EXzEPhFnjoIHtKf8AexjHh0XqrPeR3sYx4dF6qz3l3bkaflJqigDgbW2uY2k9GZv91vp+DlfcNFO1oH7zpGG3mGqvHexjHh0XqrPeR3sYx4dF6qz3kaJCXkh/omwbgm5pa6YBzhqd4urM2ktuULvYxjw6L1VvvI72MY8Oi9VZ7y6ozXQa4f6MKamy3O9TS1ulj7Uh718Y8Oi9VZ7y9718Y8Oi9Vb7yNM/8DXjLG0t+F9RWvMLEehV/vYxjw6L1VnvL3vYxjw6L1VnvIcZs6skF2OUJN3sYx4dF6qz3kd7GMeHReqs95Y2ZG/6IjlCTd7GMeHReqs95HexjHh0XqrPeRsyDfiOUJN3sYx4dF6qz3kd7GMeHReqs95GzIN+I5WcHOb/AFN9oSPvYxjw6L1VnvIHBjGfDovVWe8hYpHHnjR09uwL1c9GH46B+0IfVGe8ve5+PeMIfVGe8qSQ6Chc+7Qx7xhD6oz3kdoY94wh9UZ7yALzUUbH7QFCdgEJNyNVU+5+O+Hw+qM95Hc/HfGEPqjPeXNK6NrJJemW1+CxnYSF5TYFEw3IzHr2Kp9z8d8YQ+qM95HaGPeMIfVGe8u1Qbk+y/sbbZsWS592hj3jCH1RnvI7Qx7xhD6oz3kGDoKFz7tDHvGEPqjPeR2hj3jCH1RnvIA2dijmVPyur++chMex/wAH5aKN7Znh73ySSFwbkBdI7MeTc21JQgC2oQhAAhCEACEIQAIQhAAhCEACEIQAIQhAAhCEACEIQAIQhAAhCEACEIQAIQhAAhCEACEIQAIQhAAhCEACEIQAIQhAAhCEAf/Z">
            <a:extLst>
              <a:ext uri="{FF2B5EF4-FFF2-40B4-BE49-F238E27FC236}">
                <a16:creationId xmlns:a16="http://schemas.microsoft.com/office/drawing/2014/main" id="{6FC47220-1E8E-46EF-A520-EE4E6A2C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8" y="4260634"/>
            <a:ext cx="4599200" cy="237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9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683" y="2686274"/>
            <a:ext cx="8026102" cy="853344"/>
          </a:xfrm>
        </p:spPr>
        <p:txBody>
          <a:bodyPr>
            <a:normAutofit fontScale="90000"/>
          </a:bodyPr>
          <a:lstStyle/>
          <a:p>
            <a:r>
              <a:rPr lang="en-US" altLang="id-ID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BERDOA</a:t>
            </a:r>
            <a:endParaRPr lang="id-ID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F0CF7-3B11-85F8-4567-96E9BB715361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E73DBF-178F-01F3-8DFD-FA75AB6C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33" y="6099548"/>
            <a:ext cx="1990675" cy="663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A2677C-4504-3EF0-C59A-09AD436C5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6053502"/>
            <a:ext cx="78105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C807E2-D2BA-8145-3890-76E4ED492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749736" y="34099"/>
            <a:ext cx="1587270" cy="1276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A47C5-F225-16C5-F951-364EBEAEA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49677" y="34099"/>
            <a:ext cx="2114026" cy="1409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A5242E-4A9B-2F96-068B-B739AD395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35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z="4000" dirty="0" err="1"/>
              <a:t>Komposisi</a:t>
            </a:r>
            <a:r>
              <a:rPr lang="en-US" sz="4000" dirty="0"/>
              <a:t> Kimia Pulp</a:t>
            </a:r>
          </a:p>
        </p:txBody>
      </p:sp>
      <p:graphicFrame>
        <p:nvGraphicFramePr>
          <p:cNvPr id="24691" name="Group 115"/>
          <p:cNvGraphicFramePr>
            <a:graphicFrameLocks noGrp="1"/>
          </p:cNvGraphicFramePr>
          <p:nvPr>
            <p:ph type="tbl" idx="1"/>
          </p:nvPr>
        </p:nvGraphicFramePr>
        <p:xfrm>
          <a:off x="1981200" y="1412875"/>
          <a:ext cx="8229600" cy="471328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Komposisi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Kandungan (%)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– 90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Albuminoid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 – 0.7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Glukosa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– 13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Sedikit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Asam yang tidak menguap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 – 0.4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Besi oksidasi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Sukrosa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 – 1.0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Garam-garam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 – 0.45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en-US" sz="4000"/>
              <a:t>Komposisi Kimia Kulit Buah</a:t>
            </a:r>
          </a:p>
        </p:txBody>
      </p:sp>
      <p:graphicFrame>
        <p:nvGraphicFramePr>
          <p:cNvPr id="25762" name="Group 162"/>
          <p:cNvGraphicFramePr>
            <a:graphicFrameLocks noGrp="1"/>
          </p:cNvGraphicFramePr>
          <p:nvPr>
            <p:ph type="tbl" idx="1"/>
          </p:nvPr>
        </p:nvGraphicFramePr>
        <p:xfrm>
          <a:off x="1981200" y="1600201"/>
          <a:ext cx="8229600" cy="4037013"/>
        </p:xfrm>
        <a:graphic>
          <a:graphicData uri="http://schemas.openxmlformats.org/drawingml/2006/table">
            <a:tbl>
              <a:tblPr/>
              <a:tblGrid>
                <a:gridCol w="200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5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 Kasar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5.69-9.69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Garam-garam :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Lemak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0.02-0.15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0.22-0.59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Glukosa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1.16-3.92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mgO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0.40-0.52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Sukrosa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0.02-0.18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K2O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3.85-5.27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Pektin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5.30-7.08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P2O5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0.30-0.49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Serat Kasar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33.19-39.45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0.06-0.14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91" name="Group 167"/>
          <p:cNvGraphicFramePr>
            <a:graphicFrameLocks noGrp="1"/>
          </p:cNvGraphicFramePr>
          <p:nvPr>
            <p:ph type="tbl" idx="1"/>
          </p:nvPr>
        </p:nvGraphicFramePr>
        <p:xfrm>
          <a:off x="1816950" y="5397"/>
          <a:ext cx="8229600" cy="6852603"/>
        </p:xfrm>
        <a:graphic>
          <a:graphicData uri="http://schemas.openxmlformats.org/drawingml/2006/table">
            <a:tbl>
              <a:tblPr/>
              <a:tblGrid>
                <a:gridCol w="270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Komposisi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Kimia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Keping Biji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Kulit Biji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Lemak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Abu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Nitrogen 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Total N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Protein 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Thebromine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Cafein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6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Karbohidrat :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Glukosa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Sukrosa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Pektin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Serat kasar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fi-F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Selulosa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fi-F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Pentosan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fi-FI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Gum dan mucilage</a:t>
                      </a:r>
                      <a:endParaRPr kumimoji="0" lang="fi-FI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18.6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13.7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Tannin 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Asam Tanat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CacaoPurple/brown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Asam-asam Organik: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Asetat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Sitrat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0338" algn="l"/>
                        </a:tabLst>
                      </a:pPr>
                      <a:r>
                        <a:rPr kumimoji="0" lang="sv-S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Oksalat</a:t>
                      </a:r>
                      <a:endParaRPr kumimoji="0" lang="sv-S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472" name="Rectangle 165"/>
          <p:cNvSpPr>
            <a:spLocks noGrp="1" noChangeArrowheads="1"/>
          </p:cNvSpPr>
          <p:nvPr>
            <p:ph type="title"/>
          </p:nvPr>
        </p:nvSpPr>
        <p:spPr>
          <a:xfrm>
            <a:off x="7906011" y="6858000"/>
            <a:ext cx="8229600" cy="130175"/>
          </a:xfrm>
        </p:spPr>
        <p:txBody>
          <a:bodyPr>
            <a:normAutofit fontScale="90000"/>
          </a:bodyPr>
          <a:lstStyle/>
          <a:p>
            <a:pPr eaLnBrk="1" hangingPunct="1"/>
            <a:endParaRPr lang="id-ID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CD65EF-2514-43F5-9B7E-2793F4D01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507128"/>
            <a:ext cx="11573197" cy="724247"/>
          </a:xfrm>
        </p:spPr>
        <p:txBody>
          <a:bodyPr/>
          <a:lstStyle/>
          <a:p>
            <a:r>
              <a:rPr lang="en-US" dirty="0" err="1"/>
              <a:t>Pengolahan</a:t>
            </a:r>
            <a:r>
              <a:rPr lang="en-US" dirty="0"/>
              <a:t> Primer</a:t>
            </a:r>
            <a:endParaRPr lang="id-ID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5C78E4-5E98-4869-96B8-3B5A9B98590E}"/>
              </a:ext>
            </a:extLst>
          </p:cNvPr>
          <p:cNvGraphicFramePr/>
          <p:nvPr/>
        </p:nvGraphicFramePr>
        <p:xfrm>
          <a:off x="112543" y="719666"/>
          <a:ext cx="11915334" cy="579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5DBF389-B367-3506-656D-CAEB682C1B1C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rgbClr val="70AD47">
                  <a:lumMod val="97000"/>
                  <a:lumOff val="3000"/>
                </a:srgbClr>
              </a:gs>
              <a:gs pos="90000">
                <a:srgbClr val="70AD47">
                  <a:lumMod val="60000"/>
                  <a:lumOff val="4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Reza Widyasaputra /rezaws@instiperjogja.ac.id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8B06C65-6574-2A97-19C6-6CE8C4DA23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4" y="6099548"/>
            <a:ext cx="1990675" cy="663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C85896-5ECF-F543-69DC-4D80CAEA3C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2" y="6057603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790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AF39F-2A63-45E4-B594-0A649D67D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128" y="93715"/>
            <a:ext cx="10046739" cy="581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1455AE-565D-3C54-1971-01CC97F4E94C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rgbClr val="70AD47">
                  <a:lumMod val="97000"/>
                  <a:lumOff val="3000"/>
                </a:srgbClr>
              </a:gs>
              <a:gs pos="90000">
                <a:srgbClr val="70AD47">
                  <a:lumMod val="60000"/>
                  <a:lumOff val="4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Reza Widyasaputra /rezaws@instiperjogja.ac.id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2951ECA8-DC4D-EF0D-A3B7-CFA808AA4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4" y="6099548"/>
            <a:ext cx="1990675" cy="663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585AE-FAF4-621E-6A6E-F23D0BFFA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2" y="6057603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735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BB387-1875-48D9-AAAD-FA9EDB8DE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 err="1"/>
              <a:t>Pemecahan</a:t>
            </a:r>
            <a:r>
              <a:rPr lang="en-US" sz="4800" dirty="0"/>
              <a:t> </a:t>
            </a:r>
            <a:r>
              <a:rPr lang="en-US" sz="4800" dirty="0" err="1"/>
              <a:t>Buah</a:t>
            </a:r>
            <a:endParaRPr lang="id-ID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EA92BD-E775-4ECD-A10F-E851FC144262}"/>
              </a:ext>
            </a:extLst>
          </p:cNvPr>
          <p:cNvSpPr/>
          <p:nvPr/>
        </p:nvSpPr>
        <p:spPr>
          <a:xfrm>
            <a:off x="1411459" y="1823672"/>
            <a:ext cx="9369082" cy="1882490"/>
          </a:xfrm>
          <a:prstGeom prst="rect">
            <a:avLst/>
          </a:prstGeom>
          <a:solidFill>
            <a:srgbClr val="3D2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Pemecahan buah dengan menggunakan pemukul kayu lalu biji-biji dikeluarkan dengan tangan dan dimasukkan ke dalam peti fermentasi.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7DEDF3-99FE-C537-EEB3-B172D525F48C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rgbClr val="70AD47">
                  <a:lumMod val="97000"/>
                  <a:lumOff val="3000"/>
                </a:srgbClr>
              </a:gs>
              <a:gs pos="90000">
                <a:srgbClr val="70AD47">
                  <a:lumMod val="60000"/>
                  <a:lumOff val="4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Reza Widyasaputra /rezaws@instiperjogja.ac.id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C5E7912-4686-BBB9-B1D3-B04A132AA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4" y="6099548"/>
            <a:ext cx="1990675" cy="663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2BB7C9-439C-D61E-0EDD-552D15495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2" y="6057603"/>
            <a:ext cx="781050" cy="75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928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BB387-1875-48D9-AAAD-FA9EDB8DE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2. </a:t>
            </a:r>
            <a:r>
              <a:rPr lang="en-US" sz="4800" dirty="0" err="1"/>
              <a:t>Fermentasi</a:t>
            </a:r>
            <a:endParaRPr lang="id-ID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EA92BD-E775-4ECD-A10F-E851FC144262}"/>
              </a:ext>
            </a:extLst>
          </p:cNvPr>
          <p:cNvSpPr/>
          <p:nvPr/>
        </p:nvSpPr>
        <p:spPr>
          <a:xfrm>
            <a:off x="1547447" y="1761042"/>
            <a:ext cx="9369082" cy="1882490"/>
          </a:xfrm>
          <a:prstGeom prst="rect">
            <a:avLst/>
          </a:prstGeom>
          <a:solidFill>
            <a:srgbClr val="3D2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untuk melepaskan lapisan lendir (pulp) yang menyelimuti biji sehingga mempercepat dan mempermudah pengeringan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968AB9-BEBB-45A9-8C98-0A9E81B0EC30}"/>
              </a:ext>
            </a:extLst>
          </p:cNvPr>
          <p:cNvSpPr/>
          <p:nvPr/>
        </p:nvSpPr>
        <p:spPr>
          <a:xfrm>
            <a:off x="1547447" y="4060161"/>
            <a:ext cx="9369082" cy="2458330"/>
          </a:xfrm>
          <a:prstGeom prst="rect">
            <a:avLst/>
          </a:prstGeom>
          <a:solidFill>
            <a:srgbClr val="492F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untuk mematikan biji agar dapat berlangsung reaksi kimia dan biokimia dalam keping biji sehingga akan terbentuk warna coklat kemerahan dan terbentuknya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precursor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id-ID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flavor</a:t>
            </a: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yang khas kakao</a:t>
            </a:r>
          </a:p>
        </p:txBody>
      </p:sp>
    </p:spTree>
    <p:extLst>
      <p:ext uri="{BB962C8B-B14F-4D97-AF65-F5344CB8AC3E}">
        <p14:creationId xmlns:p14="http://schemas.microsoft.com/office/powerpoint/2010/main" val="134108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C4C2D2-7931-4FDE-80CE-168D94D64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Proses di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Fermentasi</a:t>
            </a:r>
            <a:endParaRPr lang="id-ID" sz="4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ED724AE-7D07-4066-B604-2306EBCEC7FE}"/>
              </a:ext>
            </a:extLst>
          </p:cNvPr>
          <p:cNvGraphicFramePr/>
          <p:nvPr/>
        </p:nvGraphicFramePr>
        <p:xfrm>
          <a:off x="3452837" y="13105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C2A969D-CE8D-4670-AB78-0DF805DB3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28884" t="61300" r="43611"/>
          <a:stretch/>
        </p:blipFill>
        <p:spPr bwMode="auto">
          <a:xfrm>
            <a:off x="215249" y="3793935"/>
            <a:ext cx="3328245" cy="27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09F7B4-1F64-4027-A73B-CDDD6BBE2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36585" t="21390" r="40451" b="45473"/>
          <a:stretch/>
        </p:blipFill>
        <p:spPr bwMode="auto">
          <a:xfrm>
            <a:off x="392103" y="1309809"/>
            <a:ext cx="2974535" cy="24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4673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BB387-1875-48D9-AAAD-FA9EDB8DE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z="4800" dirty="0" err="1"/>
              <a:t>Perendaman</a:t>
            </a:r>
            <a:r>
              <a:rPr lang="en-US" sz="4800" dirty="0"/>
              <a:t> dan </a:t>
            </a:r>
            <a:r>
              <a:rPr lang="en-US" sz="4800" dirty="0" err="1"/>
              <a:t>Pencucian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EA92BD-E775-4ECD-A10F-E851FC144262}"/>
              </a:ext>
            </a:extLst>
          </p:cNvPr>
          <p:cNvSpPr/>
          <p:nvPr/>
        </p:nvSpPr>
        <p:spPr>
          <a:xfrm>
            <a:off x="1547447" y="1377863"/>
            <a:ext cx="9369082" cy="948161"/>
          </a:xfrm>
          <a:prstGeom prst="rect">
            <a:avLst/>
          </a:prstGeom>
          <a:solidFill>
            <a:srgbClr val="3D2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-87313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	Setelah proses </a:t>
            </a:r>
            <a:r>
              <a:rPr lang="en-US" sz="2000" dirty="0" err="1"/>
              <a:t>fermentasi</a:t>
            </a:r>
            <a:r>
              <a:rPr lang="en-US" sz="2000" dirty="0"/>
              <a:t> </a:t>
            </a:r>
            <a:r>
              <a:rPr lang="en-US" sz="2000" dirty="0" err="1"/>
              <a:t>selesai</a:t>
            </a:r>
            <a:r>
              <a:rPr lang="en-US" sz="2000" dirty="0"/>
              <a:t> ± 62 jam,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proses </a:t>
            </a:r>
            <a:r>
              <a:rPr lang="en-US" sz="2000" dirty="0" err="1"/>
              <a:t>perendaman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± 2 jam.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968AB9-BEBB-45A9-8C98-0A9E81B0EC30}"/>
              </a:ext>
            </a:extLst>
          </p:cNvPr>
          <p:cNvSpPr/>
          <p:nvPr/>
        </p:nvSpPr>
        <p:spPr>
          <a:xfrm>
            <a:off x="1547447" y="2430049"/>
            <a:ext cx="9369082" cy="4088442"/>
          </a:xfrm>
          <a:prstGeom prst="rect">
            <a:avLst/>
          </a:prstGeom>
          <a:solidFill>
            <a:srgbClr val="492F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Setelah biji difermentasi lalu direndam 1 – 2 jam dengan maksud :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Mengurangi kadar asam asetat yang terdapat pada biji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Menaikkan </a:t>
            </a:r>
            <a:r>
              <a:rPr lang="id-ID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persentasi</a:t>
            </a:r>
            <a:r>
              <a:rPr lang="id-ID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biji bulat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Memperbaiki warna dan </a:t>
            </a:r>
            <a:r>
              <a:rPr lang="id-ID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kenampakan</a:t>
            </a:r>
            <a:r>
              <a:rPr lang="id-ID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biji kakao kering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Pencucian dilakukan setelah perendaman dimaksudkan untuk :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menghilangkan atau mengurangi sisa pulp yang masih menempel pada kulit biji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Biji kakao tidak peka terhadap serangan jamur dan hama selama penyimpanan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1800" dirty="0" err="1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Kenampakan</a:t>
            </a:r>
            <a:r>
              <a:rPr lang="id-ID" sz="18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luar biji kakao lebih menarik</a:t>
            </a:r>
            <a:endParaRPr lang="id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88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5BB387-1875-48D9-AAAD-FA9EDB8DE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sz="4800" dirty="0" err="1"/>
              <a:t>Pengeringan</a:t>
            </a:r>
            <a:r>
              <a:rPr lang="en-US" sz="4800" dirty="0"/>
              <a:t> </a:t>
            </a:r>
            <a:r>
              <a:rPr lang="en-US" sz="4800" dirty="0" err="1"/>
              <a:t>coklat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EA92BD-E775-4ECD-A10F-E851FC144262}"/>
              </a:ext>
            </a:extLst>
          </p:cNvPr>
          <p:cNvSpPr/>
          <p:nvPr/>
        </p:nvSpPr>
        <p:spPr>
          <a:xfrm>
            <a:off x="1547447" y="2029216"/>
            <a:ext cx="9369082" cy="3382028"/>
          </a:xfrm>
          <a:prstGeom prst="rect">
            <a:avLst/>
          </a:prstGeom>
          <a:solidFill>
            <a:srgbClr val="3D28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eaLnBrk="1" hangingPunct="1">
              <a:lnSpc>
                <a:spcPct val="90000"/>
              </a:lnSpc>
              <a:buFontTx/>
              <a:buNone/>
            </a:pPr>
            <a:r>
              <a:rPr lang="en-US" sz="2800" dirty="0" err="1"/>
              <a:t>Biji</a:t>
            </a:r>
            <a:r>
              <a:rPr lang="en-US" sz="2800" dirty="0"/>
              <a:t> </a:t>
            </a:r>
            <a:r>
              <a:rPr lang="en-US" sz="2800" dirty="0" err="1"/>
              <a:t>dikeringkan</a:t>
            </a:r>
            <a:r>
              <a:rPr lang="en-US" sz="2800" dirty="0"/>
              <a:t> di </a:t>
            </a:r>
            <a:r>
              <a:rPr lang="en-US" sz="2800" dirty="0" err="1"/>
              <a:t>bawah</a:t>
            </a:r>
            <a:r>
              <a:rPr lang="en-US" sz="2800" dirty="0"/>
              <a:t> </a:t>
            </a:r>
            <a:r>
              <a:rPr lang="en-US" sz="2800" dirty="0" err="1"/>
              <a:t>sinar</a:t>
            </a:r>
            <a:r>
              <a:rPr lang="en-US" sz="2800" dirty="0"/>
              <a:t> </a:t>
            </a:r>
            <a:r>
              <a:rPr lang="en-US" sz="2800" dirty="0" err="1"/>
              <a:t>matahari</a:t>
            </a:r>
            <a:r>
              <a:rPr lang="en-US" sz="2800" dirty="0"/>
              <a:t> (sun drying)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warna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menarik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merah</a:t>
            </a:r>
            <a:r>
              <a:rPr lang="en-US" sz="2800" dirty="0"/>
              <a:t> </a:t>
            </a:r>
            <a:r>
              <a:rPr lang="en-US" sz="2800" dirty="0" err="1"/>
              <a:t>coklat</a:t>
            </a:r>
            <a:r>
              <a:rPr lang="en-US" sz="2800" dirty="0"/>
              <a:t> dan </a:t>
            </a:r>
            <a:r>
              <a:rPr lang="en-US" sz="2800" dirty="0" err="1"/>
              <a:t>mengkilat</a:t>
            </a:r>
            <a:r>
              <a:rPr lang="en-US" sz="2800" dirty="0"/>
              <a:t>. </a:t>
            </a:r>
            <a:r>
              <a:rPr lang="sv-SE" sz="2800" dirty="0"/>
              <a:t>Penjemuran dilakukan ± 2 hari dan sambil dibolak-balik. setelah dijemur kemudian dikeringkan dengan pengeringan buatan (vis dryer), suhu dijaga ± 50°c. Kadar air turun ± 5-6 % lamanya 48-60 jam.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919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683" y="2686274"/>
            <a:ext cx="8026102" cy="853344"/>
          </a:xfrm>
        </p:spPr>
        <p:txBody>
          <a:bodyPr>
            <a:normAutofit fontScale="90000"/>
          </a:bodyPr>
          <a:lstStyle/>
          <a:p>
            <a:r>
              <a:rPr lang="en-US" altLang="id-ID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CEK KEHADIRAN</a:t>
            </a:r>
            <a:endParaRPr lang="id-ID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C028ED-3D04-93B1-EA13-26F3B5324B95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1F0CF7-3B11-85F8-4567-96E9BB715361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F1E73DBF-178F-01F3-8DFD-FA75AB6CE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02B595-9A32-354C-C1F2-E9C8FC33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3A6D610-6AE1-1D46-DB6A-A289DB9E5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749736" y="34099"/>
            <a:ext cx="1587270" cy="1276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8D886-B70E-3751-DFF9-794D30A06F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49677" y="34099"/>
            <a:ext cx="2114026" cy="14093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70FF89-0ACD-651F-9F05-7803C3769F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888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54E3-8786-4C4E-9DDF-82CED185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34" y="2379765"/>
            <a:ext cx="9291215" cy="104923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</a:t>
            </a:r>
            <a:endParaRPr lang="id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D46696-5C61-17E1-CC34-6A804571BE4A}"/>
              </a:ext>
            </a:extLst>
          </p:cNvPr>
          <p:cNvSpPr/>
          <p:nvPr/>
        </p:nvSpPr>
        <p:spPr>
          <a:xfrm>
            <a:off x="0" y="6004656"/>
            <a:ext cx="12192000" cy="853344"/>
          </a:xfrm>
          <a:prstGeom prst="rect">
            <a:avLst/>
          </a:prstGeom>
          <a:gradFill flip="none" rotWithShape="1">
            <a:gsLst>
              <a:gs pos="0">
                <a:srgbClr val="2A774C"/>
              </a:gs>
              <a:gs pos="80000">
                <a:schemeClr val="accent6">
                  <a:lumMod val="97000"/>
                  <a:lumOff val="3000"/>
                </a:schemeClr>
              </a:gs>
              <a:gs pos="9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Reza Widyasaputra /rezaws@instiperjogja.ac.id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F6C1746F-1012-36C5-4D9F-C80AB8E74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8" y="6099549"/>
            <a:ext cx="1990675" cy="6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2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7409F2-A4B0-5322-4F3D-DFC0874D3D60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BB7CE1-942D-CC96-A5A6-5076F1191A9E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46104175-3096-9D8A-BE44-81C8BC63A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35BF90-6C48-84D9-2F02-97F9FF0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288F599-2BC9-1C2D-1DF1-9DB299F80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2749736" y="34099"/>
            <a:ext cx="1587270" cy="1276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8942D-A148-D8F1-2405-2F448087E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49677" y="34099"/>
            <a:ext cx="2114026" cy="14093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C9EFD-3C28-6FF7-B511-26F214F1CD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nline Media 11" title="Cerita Sedih Asal-Usul Berdirinya Coklat Silverqueen">
            <a:hlinkClick r:id="" action="ppaction://media"/>
            <a:extLst>
              <a:ext uri="{FF2B5EF4-FFF2-40B4-BE49-F238E27FC236}">
                <a16:creationId xmlns:a16="http://schemas.microsoft.com/office/drawing/2014/main" id="{2A1A569E-1461-76A9-F503-8389BBF12F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994411" y="1375190"/>
            <a:ext cx="7812156" cy="44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4547"/>
            <a:ext cx="10515600" cy="546100"/>
          </a:xfrm>
        </p:spPr>
        <p:txBody>
          <a:bodyPr>
            <a:noAutofit/>
          </a:bodyPr>
          <a:lstStyle/>
          <a:p>
            <a:pPr algn="l"/>
            <a:r>
              <a:rPr lang="en-US" altLang="id-ID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CAPAIAN PEMBELAJARAN LULUSAN (CPL) </a:t>
            </a:r>
            <a:endParaRPr lang="id-ID" sz="2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AF0C3-C057-3DBD-77F0-508F784C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3800"/>
            <a:ext cx="10515600" cy="3372540"/>
          </a:xfrm>
        </p:spPr>
        <p:txBody>
          <a:bodyPr>
            <a:noAutofit/>
          </a:bodyPr>
          <a:lstStyle/>
          <a:p>
            <a:r>
              <a:rPr lang="id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 sikap bertanggung jawab atas pekerjaan di bidang keahlian teknologi hasil pertanian</a:t>
            </a:r>
          </a:p>
          <a:p>
            <a:r>
              <a:rPr lang="id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Mampu menguasai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pengaruhnya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perkebunan</a:t>
            </a:r>
            <a:endParaRPr lang="id-ID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Mampu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menguasai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kimia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faktor-faktor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mempengaruhinya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perkebunan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bioenergi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id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Mampu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perkebunan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bioenergi</a:t>
            </a:r>
            <a:endParaRPr lang="id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F34FD-B012-3967-4BED-29F453A48024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7CC1C2-B753-12C2-D3C3-EAEAC247DED3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2398F490-762F-E894-4A11-653ABDCFE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8B3084-4613-FD00-8948-AF2ADE648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B4A119-2CDE-424A-9808-D09502A29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749736" y="92822"/>
            <a:ext cx="1303550" cy="1048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0FD70-CD05-35A3-171B-01C2D8340D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49677" y="34100"/>
            <a:ext cx="1914297" cy="1276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8CABE1-5E2A-E8FE-7041-24447561BE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66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791" y="1482807"/>
            <a:ext cx="10515600" cy="546100"/>
          </a:xfrm>
        </p:spPr>
        <p:txBody>
          <a:bodyPr>
            <a:noAutofit/>
          </a:bodyPr>
          <a:lstStyle/>
          <a:p>
            <a:pPr algn="l"/>
            <a:r>
              <a:rPr lang="en-US" altLang="id-ID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CAPAIAN PEMBELAJARAN MATA KULIAH (CPMK) </a:t>
            </a:r>
            <a:endParaRPr lang="id-ID" sz="2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AF0C3-C057-3DBD-77F0-508F784C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3799"/>
            <a:ext cx="10679884" cy="3785963"/>
          </a:xfrm>
        </p:spPr>
        <p:txBody>
          <a:bodyPr>
            <a:normAutofit fontScale="92500"/>
          </a:bodyPr>
          <a:lstStyle/>
          <a:p>
            <a:r>
              <a:rPr lang="id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sikap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bertanggung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jawab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keahlian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pertanian</a:t>
            </a:r>
            <a:endParaRPr lang="id-ID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 mampu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menguasai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pengaruhnya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karakteristik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kopi,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dihasilkan</a:t>
            </a:r>
            <a:endParaRPr lang="id-ID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 mampu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menguasai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reaksi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faktor-faktor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mempengaruhinya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pengolahan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kopi,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kakao</a:t>
            </a:r>
            <a:endParaRPr lang="id-ID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d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 mampu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menerapkan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pemikiran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kritis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sistematis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kreatif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pengolahan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komoditas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kopi, the dan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kakao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komoditas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kopi,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d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26237C-D959-3F3B-2120-493C364EBF5B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C2A79C-F0AF-540C-BDA7-20EE0819507A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9A937D0D-8270-11D1-AD15-C842F7A4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478A87-03F6-B3B8-6674-2C157A62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B09F7A8-77FB-BCFF-DEDB-C30345323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749736" y="92822"/>
            <a:ext cx="1303550" cy="1048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7B9853-5984-1F36-3884-3C7B7F2238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49677" y="34100"/>
            <a:ext cx="1914297" cy="1276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3A4DF-338D-410F-FBBC-40CC7C1031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96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7076"/>
            <a:ext cx="10515600" cy="546100"/>
          </a:xfrm>
        </p:spPr>
        <p:txBody>
          <a:bodyPr>
            <a:noAutofit/>
          </a:bodyPr>
          <a:lstStyle/>
          <a:p>
            <a:pPr algn="l"/>
            <a:r>
              <a:rPr lang="en-US" altLang="id-ID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SUB-CAPAIAN PEMBELAJARAN MATA KULIAH (SUB-CPMK) </a:t>
            </a:r>
            <a:endParaRPr lang="id-ID" sz="2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AF0C3-C057-3DBD-77F0-508F784C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067"/>
            <a:ext cx="10515600" cy="34812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Mampu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mengemukakan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mengenai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pengolahan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primer pada kopi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Mampu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mengevaluasi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karakteristik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fisik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sensori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akibat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perbedaan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metode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roasting pada kopi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Mampu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mengenai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pengaruh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perbedaan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metode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penyeduhan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kualitas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seduhan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kopi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Mampu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mengemukakan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mengenai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tahapan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pengolahan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pada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komoditas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Mampu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mengevaluasi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karakteristik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fisik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sensori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akibat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perbedaan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pengolahan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hitam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hijau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oolong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putih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0" indent="-1143000">
              <a:buFont typeface="+mj-lt"/>
              <a:buAutoNum type="arabicPeriod"/>
            </a:pPr>
            <a:endParaRPr lang="id-ID" sz="6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A875E7-D86E-7B67-D6F1-36C36D98E81F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F51D54-33F3-F2EE-2E35-F2BF50DC876E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AD37AA28-5D81-6FF2-BFD4-6D0DBBC8D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CE65429-8C7B-BF3F-DC09-A2B8731EC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2312B3E-F6E2-BF94-300C-D1CECF326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749736" y="92822"/>
            <a:ext cx="1303550" cy="1048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9A904-7DC9-840D-141D-403F3C840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49677" y="34100"/>
            <a:ext cx="1914297" cy="1276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19B3F5-1386-BC3A-C9C2-A78476201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7794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F0F9-E38B-4C26-BB8B-4CF05F10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321"/>
            <a:ext cx="10515600" cy="546100"/>
          </a:xfrm>
        </p:spPr>
        <p:txBody>
          <a:bodyPr>
            <a:noAutofit/>
          </a:bodyPr>
          <a:lstStyle/>
          <a:p>
            <a:pPr algn="l"/>
            <a:r>
              <a:rPr lang="en-US" altLang="id-ID" sz="28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SUB-CAPAIAN PEMBELAJARAN MATA KULIAH (SUB-CPMK) </a:t>
            </a:r>
            <a:endParaRPr lang="id-ID" sz="2800" b="1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AF0C3-C057-3DBD-77F0-508F784C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067"/>
            <a:ext cx="10515600" cy="348127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Mampu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menjelaskan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olahan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lanjutan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siap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minum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ready to drink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Mampu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mendiskusikan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mengenai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pengolahan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primer pada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komoditas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kakao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Mampu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mengevaluasi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perubahan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mikrobiologis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selama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proses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fermentasi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kakao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Mampu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menjelaskan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proses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pengolahan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sekunder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kakao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Mampu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merancang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inovasi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olahan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pada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produk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kopi, the,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kakao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maupun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komoditas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perkebunan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lainnya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id-ID" sz="6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E73DBF-178F-01F3-8DFD-FA75AB6CE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8" y="6099549"/>
            <a:ext cx="1990675" cy="6635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810E1C6-8030-CEA5-5185-87E70B4759DC}"/>
              </a:ext>
            </a:extLst>
          </p:cNvPr>
          <p:cNvGrpSpPr/>
          <p:nvPr/>
        </p:nvGrpSpPr>
        <p:grpSpPr>
          <a:xfrm>
            <a:off x="0" y="5994717"/>
            <a:ext cx="12192000" cy="853344"/>
            <a:chOff x="0" y="6004656"/>
            <a:chExt cx="12192000" cy="85334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44D254-7B51-E5A9-D9D3-D94BBBE6415F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5B4BDEAD-71E3-6531-E33A-CCFC002A5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EF30F6-20A5-B3A6-3A21-C8C14A4A8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3241535-B333-C4F4-D64D-B8FA2A3E3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2749736" y="92822"/>
            <a:ext cx="1303550" cy="1048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3FFFC2-8A91-99D2-FC89-1C57BA237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149677" y="34100"/>
            <a:ext cx="1914297" cy="1276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466346-6FCA-B286-F4E9-B7609D89BF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353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FD436D-A3BD-DCB6-D9F2-96557E92337F}"/>
              </a:ext>
            </a:extLst>
          </p:cNvPr>
          <p:cNvGrpSpPr/>
          <p:nvPr/>
        </p:nvGrpSpPr>
        <p:grpSpPr>
          <a:xfrm>
            <a:off x="0" y="6004656"/>
            <a:ext cx="12192000" cy="853344"/>
            <a:chOff x="0" y="6004656"/>
            <a:chExt cx="12192000" cy="8533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DD76B69-2414-5A2E-6345-E390317C8E2E}"/>
                </a:ext>
              </a:extLst>
            </p:cNvPr>
            <p:cNvSpPr/>
            <p:nvPr/>
          </p:nvSpPr>
          <p:spPr>
            <a:xfrm>
              <a:off x="0" y="6004656"/>
              <a:ext cx="12192000" cy="853344"/>
            </a:xfrm>
            <a:prstGeom prst="rect">
              <a:avLst/>
            </a:prstGeom>
            <a:gradFill flip="none" rotWithShape="1">
              <a:gsLst>
                <a:gs pos="0">
                  <a:srgbClr val="2A774C"/>
                </a:gs>
                <a:gs pos="80000">
                  <a:schemeClr val="accent6">
                    <a:lumMod val="97000"/>
                    <a:lumOff val="3000"/>
                  </a:schemeClr>
                </a:gs>
                <a:gs pos="9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Reza Widyasaputra /rezaws@instiperjogja.ac.id</a:t>
              </a:r>
              <a:endParaRPr lang="id-ID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Content Placeholder 5">
              <a:extLst>
                <a:ext uri="{FF2B5EF4-FFF2-40B4-BE49-F238E27FC236}">
                  <a16:creationId xmlns:a16="http://schemas.microsoft.com/office/drawing/2014/main" id="{DAC73190-FE3F-D50D-3FCC-892781075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74" y="6099548"/>
              <a:ext cx="1990675" cy="66355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BB8A57-B5EE-5130-AE0B-ADA906530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12" y="6057603"/>
              <a:ext cx="781050" cy="75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DC0B5A5-C42E-0715-63A8-DE6895F53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02" y="1774657"/>
            <a:ext cx="11889261" cy="29483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73DB7C-B27A-C40F-DA21-81FACBDFE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2749736" y="92822"/>
            <a:ext cx="1303550" cy="1048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8EF9AC-3DDE-E883-8858-372FFEF5F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49677" y="34100"/>
            <a:ext cx="1914297" cy="1276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28E5A1-1541-8490-7D09-51D4330EDA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159068" y="-1"/>
            <a:ext cx="2032932" cy="1525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1374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7FFC88-B7AB-4826-889E-0D98FE67C1AF}">
  <we:reference id="wa104380907" version="3.0.0.1" store="en-US" storeType="OMEX"/>
  <we:alternateReferences>
    <we:reference id="wa104380907" version="3.0.0.1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1629</Words>
  <Application>Microsoft Office PowerPoint</Application>
  <PresentationFormat>Widescreen</PresentationFormat>
  <Paragraphs>267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Helvetica</vt:lpstr>
      <vt:lpstr>Symbol</vt:lpstr>
      <vt:lpstr>Times New Roman</vt:lpstr>
      <vt:lpstr>Office Theme</vt:lpstr>
      <vt:lpstr>Contents Slide Master</vt:lpstr>
      <vt:lpstr>TP. Kopi, Teh dan Kakao</vt:lpstr>
      <vt:lpstr>BERDOA</vt:lpstr>
      <vt:lpstr>CEK KEHADIRAN</vt:lpstr>
      <vt:lpstr>PowerPoint Presentation</vt:lpstr>
      <vt:lpstr>CAPAIAN PEMBELAJARAN LULUSAN (CPL) </vt:lpstr>
      <vt:lpstr>CAPAIAN PEMBELAJARAN MATA KULIAH (CPMK) </vt:lpstr>
      <vt:lpstr>SUB-CAPAIAN PEMBELAJARAN MATA KULIAH (SUB-CPMK) </vt:lpstr>
      <vt:lpstr>SUB-CAPAIAN PEMBELAJARAN MATA KULIAH (SUB-CPMK) </vt:lpstr>
      <vt:lpstr>PowerPoint Presentation</vt:lpstr>
      <vt:lpstr>EVALUASI</vt:lpstr>
      <vt:lpstr>PowerPoint Presentation</vt:lpstr>
      <vt:lpstr>Pengolahan Primer pada Komoditas Kakao</vt:lpstr>
      <vt:lpstr>Tugas 1. Buatlah rangkuman perkuliahan yang berisikan tahapan pengolahan, tujuan tiap-tiap tahapan, input dan output pada setiap tahapan.dapat diunggah ke Instiper classroom.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Komposisi Kimia Pulp</vt:lpstr>
      <vt:lpstr>Komposisi Kimia Kulit Buah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Bahan makanan &amp; zat makanan</dc:title>
  <dc:creator>Reza Widyasaputra</dc:creator>
  <cp:lastModifiedBy>Dell</cp:lastModifiedBy>
  <cp:revision>36</cp:revision>
  <dcterms:created xsi:type="dcterms:W3CDTF">2020-09-09T11:49:07Z</dcterms:created>
  <dcterms:modified xsi:type="dcterms:W3CDTF">2022-09-04T06:57:22Z</dcterms:modified>
</cp:coreProperties>
</file>