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5"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10/3/2022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763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smtClean="0"/>
              <a:t>10/3/2022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41716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smtClean="0"/>
              <a:t>10/3/2022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163061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smtClean="0"/>
              <a:t>10/3/2022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2150889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smtClean="0"/>
              <a:t>10/3/2022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89481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smtClean="0"/>
              <a:t>10/3/2022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07628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smtClean="0"/>
              <a:t>10/3/2022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298274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10/3/2022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26942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smtClean="0"/>
              <a:t>10/3/2022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26969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10/3/2022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08046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10/3/2022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25303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10/3/2022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72733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10/3/2022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49523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10/3/2022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21581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smtClean="0"/>
              <a:t>10/3/2022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28964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10/3/2022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99226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10/3/2022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86755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smtClean="0"/>
              <a:t>10/3/2022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80125706"/>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id.wikipedia.org/wiki/Ekonomi_informasi" TargetMode="External"/><Relationship Id="rId2" Type="http://schemas.openxmlformats.org/officeDocument/2006/relationships/hyperlink" Target="https://id.wikipedia.org/wiki/Sumber_daya_manusia" TargetMode="External"/><Relationship Id="rId1" Type="http://schemas.openxmlformats.org/officeDocument/2006/relationships/slideLayout" Target="../slideLayouts/slideLayout2.xml"/><Relationship Id="rId4" Type="http://schemas.openxmlformats.org/officeDocument/2006/relationships/hyperlink" Target="http://www.feb.unpad.ac.id/id/arsip-fakultas-ekonomi-unpad/opini/2198-pilar-pilar-ekonomi-kreati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05674-A928-31A1-D059-ACEACAB3DD41}"/>
              </a:ext>
            </a:extLst>
          </p:cNvPr>
          <p:cNvSpPr>
            <a:spLocks noGrp="1"/>
          </p:cNvSpPr>
          <p:nvPr>
            <p:ph type="ctrTitle"/>
          </p:nvPr>
        </p:nvSpPr>
        <p:spPr/>
        <p:txBody>
          <a:bodyPr/>
          <a:lstStyle/>
          <a:p>
            <a:r>
              <a:rPr lang="en-US" b="1" dirty="0">
                <a:effectLst>
                  <a:outerShdw blurRad="38100" dist="38100" dir="2700000" algn="tl">
                    <a:srgbClr val="000000">
                      <a:alpha val="43137"/>
                    </a:srgbClr>
                  </a:outerShdw>
                </a:effectLst>
              </a:rPr>
              <a:t>EKONOMI KREATIF</a:t>
            </a:r>
          </a:p>
        </p:txBody>
      </p:sp>
      <p:sp>
        <p:nvSpPr>
          <p:cNvPr id="3" name="Subtitle 2">
            <a:extLst>
              <a:ext uri="{FF2B5EF4-FFF2-40B4-BE49-F238E27FC236}">
                <a16:creationId xmlns:a16="http://schemas.microsoft.com/office/drawing/2014/main" id="{81E84166-E992-CF9E-D321-13496FC19721}"/>
              </a:ext>
            </a:extLst>
          </p:cNvPr>
          <p:cNvSpPr>
            <a:spLocks noGrp="1"/>
          </p:cNvSpPr>
          <p:nvPr>
            <p:ph type="subTitle" idx="1"/>
          </p:nvPr>
        </p:nvSpPr>
        <p:spPr/>
        <p:txBody>
          <a:bodyPr>
            <a:normAutofit/>
          </a:bodyPr>
          <a:lstStyle/>
          <a:p>
            <a:pPr>
              <a:spcBef>
                <a:spcPts val="0"/>
              </a:spcBef>
            </a:pPr>
            <a:r>
              <a:rPr lang="en-US" sz="1600" i="1" dirty="0" err="1">
                <a:effectLst>
                  <a:outerShdw blurRad="38100" dist="38100" dir="2700000" algn="tl">
                    <a:srgbClr val="000000">
                      <a:alpha val="43137"/>
                    </a:srgbClr>
                  </a:outerShdw>
                </a:effectLst>
              </a:rPr>
              <a:t>Disampaikan</a:t>
            </a:r>
            <a:r>
              <a:rPr lang="en-US" sz="1600" i="1" dirty="0">
                <a:effectLst>
                  <a:outerShdw blurRad="38100" dist="38100" dir="2700000" algn="tl">
                    <a:srgbClr val="000000">
                      <a:alpha val="43137"/>
                    </a:srgbClr>
                  </a:outerShdw>
                </a:effectLst>
              </a:rPr>
              <a:t> pada </a:t>
            </a:r>
          </a:p>
          <a:p>
            <a:pPr>
              <a:spcBef>
                <a:spcPts val="0"/>
              </a:spcBef>
            </a:pPr>
            <a:r>
              <a:rPr lang="en-US" sz="1600" i="1" dirty="0" err="1">
                <a:effectLst>
                  <a:outerShdw blurRad="38100" dist="38100" dir="2700000" algn="tl">
                    <a:srgbClr val="000000">
                      <a:alpha val="43137"/>
                    </a:srgbClr>
                  </a:outerShdw>
                </a:effectLst>
              </a:rPr>
              <a:t>Kuliah</a:t>
            </a:r>
            <a:r>
              <a:rPr lang="en-US" sz="1600" i="1" dirty="0">
                <a:effectLst>
                  <a:outerShdw blurRad="38100" dist="38100" dir="2700000" algn="tl">
                    <a:srgbClr val="000000">
                      <a:alpha val="43137"/>
                    </a:srgbClr>
                  </a:outerShdw>
                </a:effectLst>
              </a:rPr>
              <a:t> Ekonomi </a:t>
            </a:r>
            <a:r>
              <a:rPr lang="en-US" sz="1600" i="1" dirty="0" err="1">
                <a:effectLst>
                  <a:outerShdw blurRad="38100" dist="38100" dir="2700000" algn="tl">
                    <a:srgbClr val="000000">
                      <a:alpha val="43137"/>
                    </a:srgbClr>
                  </a:outerShdw>
                </a:effectLst>
              </a:rPr>
              <a:t>Pariwisata</a:t>
            </a:r>
            <a:r>
              <a:rPr lang="en-US" sz="1600" i="1" dirty="0">
                <a:effectLst>
                  <a:outerShdw blurRad="38100" dist="38100" dir="2700000" algn="tl">
                    <a:srgbClr val="000000">
                      <a:alpha val="43137"/>
                    </a:srgbClr>
                  </a:outerShdw>
                </a:effectLst>
              </a:rPr>
              <a:t> dan Ekonomi </a:t>
            </a:r>
            <a:r>
              <a:rPr lang="en-US" sz="1600" i="1" dirty="0" err="1">
                <a:effectLst>
                  <a:outerShdw blurRad="38100" dist="38100" dir="2700000" algn="tl">
                    <a:srgbClr val="000000">
                      <a:alpha val="43137"/>
                    </a:srgbClr>
                  </a:outerShdw>
                </a:effectLst>
              </a:rPr>
              <a:t>Kreatif</a:t>
            </a:r>
            <a:endParaRPr lang="en-US" sz="1600" i="1" dirty="0">
              <a:effectLst>
                <a:outerShdw blurRad="38100" dist="38100" dir="2700000" algn="tl">
                  <a:srgbClr val="000000">
                    <a:alpha val="43137"/>
                  </a:srgbClr>
                </a:outerShdw>
              </a:effectLst>
            </a:endParaRPr>
          </a:p>
          <a:p>
            <a:pPr>
              <a:spcBef>
                <a:spcPts val="0"/>
              </a:spcBef>
            </a:pPr>
            <a:r>
              <a:rPr lang="en-US" sz="1600" i="1" dirty="0">
                <a:effectLst>
                  <a:outerShdw blurRad="38100" dist="38100" dir="2700000" algn="tl">
                    <a:srgbClr val="000000">
                      <a:alpha val="43137"/>
                    </a:srgbClr>
                  </a:outerShdw>
                </a:effectLst>
              </a:rPr>
              <a:t>Universitas </a:t>
            </a:r>
            <a:r>
              <a:rPr lang="en-US" sz="1600" i="1" dirty="0" err="1">
                <a:effectLst>
                  <a:outerShdw blurRad="38100" dist="38100" dir="2700000" algn="tl">
                    <a:srgbClr val="000000">
                      <a:alpha val="43137"/>
                    </a:srgbClr>
                  </a:outerShdw>
                </a:effectLst>
              </a:rPr>
              <a:t>Janabadra</a:t>
            </a:r>
            <a:r>
              <a:rPr lang="en-US" sz="1600" i="1" dirty="0">
                <a:effectLst>
                  <a:outerShdw blurRad="38100" dist="38100" dir="2700000" algn="tl">
                    <a:srgbClr val="000000">
                      <a:alpha val="43137"/>
                    </a:srgbClr>
                  </a:outerShdw>
                </a:effectLst>
              </a:rPr>
              <a:t> Yogyakarta</a:t>
            </a:r>
          </a:p>
          <a:p>
            <a:endParaRPr lang="en-US" sz="16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83875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B9422-62C7-058D-2D24-29364BD2F49C}"/>
              </a:ext>
            </a:extLst>
          </p:cNvPr>
          <p:cNvSpPr>
            <a:spLocks noGrp="1"/>
          </p:cNvSpPr>
          <p:nvPr>
            <p:ph type="title"/>
          </p:nvPr>
        </p:nvSpPr>
        <p:spPr/>
        <p:txBody>
          <a:bodyPr/>
          <a:lstStyle/>
          <a:p>
            <a:r>
              <a:rPr lang="en-US" b="0" i="0" dirty="0" err="1">
                <a:effectLst/>
                <a:latin typeface="arial" panose="020B0604020202020204" pitchFamily="34" charset="0"/>
              </a:rPr>
              <a:t>Apa</a:t>
            </a:r>
            <a:r>
              <a:rPr lang="en-US" b="0" i="0" dirty="0">
                <a:effectLst/>
                <a:latin typeface="arial" panose="020B0604020202020204" pitchFamily="34" charset="0"/>
              </a:rPr>
              <a:t> yang </a:t>
            </a:r>
            <a:r>
              <a:rPr lang="en-US" b="0" i="0" dirty="0" err="1">
                <a:effectLst/>
                <a:latin typeface="arial" panose="020B0604020202020204" pitchFamily="34" charset="0"/>
              </a:rPr>
              <a:t>dimaksud</a:t>
            </a:r>
            <a:r>
              <a:rPr lang="en-US" b="0" i="0" dirty="0">
                <a:effectLst/>
                <a:latin typeface="arial" panose="020B0604020202020204" pitchFamily="34" charset="0"/>
              </a:rPr>
              <a:t> </a:t>
            </a:r>
            <a:r>
              <a:rPr lang="en-US" b="0" i="0" dirty="0" err="1">
                <a:effectLst/>
                <a:latin typeface="arial" panose="020B0604020202020204" pitchFamily="34" charset="0"/>
              </a:rPr>
              <a:t>dengan</a:t>
            </a:r>
            <a:r>
              <a:rPr lang="en-US" b="0" i="0" dirty="0">
                <a:effectLst/>
                <a:latin typeface="arial" panose="020B0604020202020204" pitchFamily="34" charset="0"/>
              </a:rPr>
              <a:t> </a:t>
            </a:r>
            <a:r>
              <a:rPr lang="en-US" b="0" i="0" dirty="0" err="1">
                <a:effectLst/>
                <a:latin typeface="arial" panose="020B0604020202020204" pitchFamily="34" charset="0"/>
              </a:rPr>
              <a:t>ekonomi</a:t>
            </a:r>
            <a:r>
              <a:rPr lang="en-US" b="0" i="0" dirty="0">
                <a:effectLst/>
                <a:latin typeface="arial" panose="020B0604020202020204" pitchFamily="34" charset="0"/>
              </a:rPr>
              <a:t> </a:t>
            </a:r>
            <a:r>
              <a:rPr lang="en-US" b="0" i="0" dirty="0" err="1">
                <a:effectLst/>
                <a:latin typeface="arial" panose="020B0604020202020204" pitchFamily="34" charset="0"/>
              </a:rPr>
              <a:t>kreatif</a:t>
            </a:r>
            <a:r>
              <a:rPr lang="en-US" b="0" i="0" dirty="0">
                <a:effectLst/>
                <a:latin typeface="arial" panose="020B0604020202020204" pitchFamily="34" charset="0"/>
              </a:rPr>
              <a:t>?</a:t>
            </a:r>
            <a:endParaRPr lang="en-US" dirty="0"/>
          </a:p>
        </p:txBody>
      </p:sp>
      <p:sp>
        <p:nvSpPr>
          <p:cNvPr id="3" name="Content Placeholder 2">
            <a:extLst>
              <a:ext uri="{FF2B5EF4-FFF2-40B4-BE49-F238E27FC236}">
                <a16:creationId xmlns:a16="http://schemas.microsoft.com/office/drawing/2014/main" id="{CE6B0D4C-49A4-39EC-719E-738D1BD9EC75}"/>
              </a:ext>
            </a:extLst>
          </p:cNvPr>
          <p:cNvSpPr>
            <a:spLocks noGrp="1"/>
          </p:cNvSpPr>
          <p:nvPr>
            <p:ph idx="1"/>
          </p:nvPr>
        </p:nvSpPr>
        <p:spPr>
          <a:xfrm>
            <a:off x="680321" y="2336873"/>
            <a:ext cx="9682879" cy="3939236"/>
          </a:xfrm>
        </p:spPr>
        <p:txBody>
          <a:bodyPr>
            <a:normAutofit fontScale="92500" lnSpcReduction="10000"/>
          </a:bodyPr>
          <a:lstStyle/>
          <a:p>
            <a:pPr marL="0" indent="0" algn="l">
              <a:lnSpc>
                <a:spcPct val="110000"/>
              </a:lnSpc>
              <a:spcBef>
                <a:spcPts val="0"/>
              </a:spcBef>
              <a:spcAft>
                <a:spcPts val="1200"/>
              </a:spcAft>
              <a:buNone/>
            </a:pPr>
            <a:r>
              <a:rPr lang="id-ID" b="1" i="0" dirty="0">
                <a:solidFill>
                  <a:schemeClr val="bg1"/>
                </a:solidFill>
                <a:effectLst>
                  <a:outerShdw blurRad="38100" dist="38100" dir="2700000" algn="tl">
                    <a:srgbClr val="000000">
                      <a:alpha val="43137"/>
                    </a:srgbClr>
                  </a:outerShdw>
                </a:effectLst>
                <a:latin typeface="Arial" panose="020B0604020202020204" pitchFamily="34" charset="0"/>
              </a:rPr>
              <a:t>Ekonomi kreatif</a:t>
            </a:r>
            <a:r>
              <a:rPr lang="id-ID" b="0" i="0" dirty="0">
                <a:solidFill>
                  <a:schemeClr val="bg1"/>
                </a:solidFill>
                <a:effectLst>
                  <a:outerShdw blurRad="38100" dist="38100" dir="2700000" algn="tl">
                    <a:srgbClr val="000000">
                      <a:alpha val="43137"/>
                    </a:srgbClr>
                  </a:outerShdw>
                </a:effectLst>
                <a:latin typeface="Arial" panose="020B0604020202020204" pitchFamily="34" charset="0"/>
              </a:rPr>
              <a:t> adalah sebuah konsep pada era </a:t>
            </a:r>
            <a:r>
              <a:rPr lang="id-ID" b="0" i="0" strike="noStrike" dirty="0">
                <a:solidFill>
                  <a:schemeClr val="bg1"/>
                </a:solidFill>
                <a:effectLst>
                  <a:outerShdw blurRad="38100" dist="38100" dir="2700000" algn="tl">
                    <a:srgbClr val="000000">
                      <a:alpha val="43137"/>
                    </a:srgbClr>
                  </a:outerShdw>
                </a:effectLst>
                <a:latin typeface="Arial" panose="020B0604020202020204" pitchFamily="34" charset="0"/>
              </a:rPr>
              <a:t>ekonomi</a:t>
            </a:r>
            <a:r>
              <a:rPr lang="id-ID" b="0" i="0" dirty="0">
                <a:solidFill>
                  <a:schemeClr val="bg1"/>
                </a:solidFill>
                <a:effectLst>
                  <a:outerShdw blurRad="38100" dist="38100" dir="2700000" algn="tl">
                    <a:srgbClr val="000000">
                      <a:alpha val="43137"/>
                    </a:srgbClr>
                  </a:outerShdw>
                </a:effectLst>
                <a:latin typeface="Arial" panose="020B0604020202020204" pitchFamily="34" charset="0"/>
              </a:rPr>
              <a:t> baru yang mengintensifkan </a:t>
            </a:r>
            <a:r>
              <a:rPr lang="id-ID" b="0" i="0" strike="noStrike" dirty="0">
                <a:solidFill>
                  <a:schemeClr val="bg1"/>
                </a:solidFill>
                <a:effectLst>
                  <a:outerShdw blurRad="38100" dist="38100" dir="2700000" algn="tl">
                    <a:srgbClr val="000000">
                      <a:alpha val="43137"/>
                    </a:srgbClr>
                  </a:outerShdw>
                </a:effectLst>
                <a:latin typeface="Arial" panose="020B0604020202020204" pitchFamily="34" charset="0"/>
              </a:rPr>
              <a:t>informasi</a:t>
            </a:r>
            <a:r>
              <a:rPr lang="id-ID" b="0" i="0" dirty="0">
                <a:solidFill>
                  <a:schemeClr val="bg1"/>
                </a:solidFill>
                <a:effectLst>
                  <a:outerShdw blurRad="38100" dist="38100" dir="2700000" algn="tl">
                    <a:srgbClr val="000000">
                      <a:alpha val="43137"/>
                    </a:srgbClr>
                  </a:outerShdw>
                </a:effectLst>
                <a:latin typeface="Arial" panose="020B0604020202020204" pitchFamily="34" charset="0"/>
              </a:rPr>
              <a:t> dan </a:t>
            </a:r>
            <a:r>
              <a:rPr lang="id-ID" b="0" i="0" strike="noStrike" dirty="0">
                <a:solidFill>
                  <a:schemeClr val="bg1"/>
                </a:solidFill>
                <a:effectLst>
                  <a:outerShdw blurRad="38100" dist="38100" dir="2700000" algn="tl">
                    <a:srgbClr val="000000">
                      <a:alpha val="43137"/>
                    </a:srgbClr>
                  </a:outerShdw>
                </a:effectLst>
                <a:latin typeface="Arial" panose="020B0604020202020204" pitchFamily="34" charset="0"/>
              </a:rPr>
              <a:t>kreativitas</a:t>
            </a:r>
            <a:r>
              <a:rPr lang="id-ID" b="0" i="0" dirty="0">
                <a:solidFill>
                  <a:schemeClr val="bg1"/>
                </a:solidFill>
                <a:effectLst>
                  <a:outerShdw blurRad="38100" dist="38100" dir="2700000" algn="tl">
                    <a:srgbClr val="000000">
                      <a:alpha val="43137"/>
                    </a:srgbClr>
                  </a:outerShdw>
                </a:effectLst>
                <a:latin typeface="Arial" panose="020B0604020202020204" pitchFamily="34" charset="0"/>
              </a:rPr>
              <a:t> dengan mengandalkan ide dan pengetahuan dari </a:t>
            </a:r>
            <a:r>
              <a:rPr lang="id-ID" b="0" i="0" strike="noStrike" dirty="0">
                <a:solidFill>
                  <a:schemeClr val="bg1"/>
                </a:solidFill>
                <a:effectLst>
                  <a:outerShdw blurRad="38100" dist="38100" dir="2700000" algn="tl">
                    <a:srgbClr val="000000">
                      <a:alpha val="43137"/>
                    </a:srgbClr>
                  </a:outerShdw>
                </a:effectLst>
                <a:latin typeface="Arial" panose="020B0604020202020204" pitchFamily="34" charset="0"/>
              </a:rPr>
              <a:t>sumber</a:t>
            </a:r>
            <a:r>
              <a:rPr lang="id-ID" b="0" i="0" strike="noStrike" dirty="0">
                <a:solidFill>
                  <a:schemeClr val="bg1"/>
                </a:solidFill>
                <a:effectLst>
                  <a:outerShdw blurRad="38100" dist="38100" dir="2700000" algn="tl">
                    <a:srgbClr val="000000">
                      <a:alpha val="43137"/>
                    </a:srgbClr>
                  </a:outerShdw>
                </a:effectLst>
                <a:latin typeface="Arial" panose="020B0604020202020204" pitchFamily="34" charset="0"/>
                <a:hlinkClick r:id="rId2" tooltip="Sumber daya manusia">
                  <a:extLst>
                    <a:ext uri="{A12FA001-AC4F-418D-AE19-62706E023703}">
                      <ahyp:hlinkClr xmlns:ahyp="http://schemas.microsoft.com/office/drawing/2018/hyperlinkcolor" val="tx"/>
                    </a:ext>
                  </a:extLst>
                </a:hlinkClick>
              </a:rPr>
              <a:t> </a:t>
            </a:r>
            <a:r>
              <a:rPr lang="id-ID" b="0" i="0" strike="noStrike" dirty="0">
                <a:solidFill>
                  <a:schemeClr val="bg1"/>
                </a:solidFill>
                <a:effectLst>
                  <a:outerShdw blurRad="38100" dist="38100" dir="2700000" algn="tl">
                    <a:srgbClr val="000000">
                      <a:alpha val="43137"/>
                    </a:srgbClr>
                  </a:outerShdw>
                </a:effectLst>
                <a:latin typeface="Arial" panose="020B0604020202020204" pitchFamily="34" charset="0"/>
              </a:rPr>
              <a:t>daya manusia</a:t>
            </a:r>
            <a:r>
              <a:rPr lang="id-ID" b="0" i="0" dirty="0">
                <a:solidFill>
                  <a:schemeClr val="bg1"/>
                </a:solidFill>
                <a:effectLst>
                  <a:outerShdw blurRad="38100" dist="38100" dir="2700000" algn="tl">
                    <a:srgbClr val="000000">
                      <a:alpha val="43137"/>
                    </a:srgbClr>
                  </a:outerShdw>
                </a:effectLst>
                <a:latin typeface="Arial" panose="020B0604020202020204" pitchFamily="34" charset="0"/>
              </a:rPr>
              <a:t> sebagai </a:t>
            </a:r>
            <a:r>
              <a:rPr lang="id-ID" b="0" i="0" strike="noStrike" dirty="0">
                <a:solidFill>
                  <a:schemeClr val="bg1"/>
                </a:solidFill>
                <a:effectLst>
                  <a:outerShdw blurRad="38100" dist="38100" dir="2700000" algn="tl">
                    <a:srgbClr val="000000">
                      <a:alpha val="43137"/>
                    </a:srgbClr>
                  </a:outerShdw>
                </a:effectLst>
                <a:latin typeface="Arial" panose="020B0604020202020204" pitchFamily="34" charset="0"/>
              </a:rPr>
              <a:t>faktor produksi</a:t>
            </a:r>
            <a:r>
              <a:rPr lang="id-ID" b="0" i="0" dirty="0">
                <a:solidFill>
                  <a:schemeClr val="bg1"/>
                </a:solidFill>
                <a:effectLst>
                  <a:outerShdw blurRad="38100" dist="38100" dir="2700000" algn="tl">
                    <a:srgbClr val="000000">
                      <a:alpha val="43137"/>
                    </a:srgbClr>
                  </a:outerShdw>
                </a:effectLst>
                <a:latin typeface="Arial" panose="020B0604020202020204" pitchFamily="34" charset="0"/>
              </a:rPr>
              <a:t> yang utama. </a:t>
            </a:r>
            <a:endParaRPr lang="en-US" b="0" i="0" dirty="0">
              <a:solidFill>
                <a:schemeClr val="bg1"/>
              </a:solidFill>
              <a:effectLst>
                <a:outerShdw blurRad="38100" dist="38100" dir="2700000" algn="tl">
                  <a:srgbClr val="000000">
                    <a:alpha val="43137"/>
                  </a:srgbClr>
                </a:outerShdw>
              </a:effectLst>
              <a:latin typeface="Arial" panose="020B0604020202020204" pitchFamily="34" charset="0"/>
            </a:endParaRPr>
          </a:p>
          <a:p>
            <a:pPr marL="0" indent="0" algn="l">
              <a:lnSpc>
                <a:spcPct val="110000"/>
              </a:lnSpc>
              <a:spcBef>
                <a:spcPts val="0"/>
              </a:spcBef>
              <a:spcAft>
                <a:spcPts val="1200"/>
              </a:spcAft>
              <a:buNone/>
            </a:pPr>
            <a:r>
              <a:rPr lang="id-ID" b="0" i="0" dirty="0">
                <a:solidFill>
                  <a:schemeClr val="bg1"/>
                </a:solidFill>
                <a:effectLst>
                  <a:outerShdw blurRad="38100" dist="38100" dir="2700000" algn="tl">
                    <a:srgbClr val="000000">
                      <a:alpha val="43137"/>
                    </a:srgbClr>
                  </a:outerShdw>
                </a:effectLst>
                <a:latin typeface="Arial" panose="020B0604020202020204" pitchFamily="34" charset="0"/>
              </a:rPr>
              <a:t>Konsep ini biasanya akan didukung dengan keberadaan </a:t>
            </a:r>
            <a:r>
              <a:rPr lang="id-ID" b="0" i="0" strike="noStrike" dirty="0">
                <a:solidFill>
                  <a:schemeClr val="bg1"/>
                </a:solidFill>
                <a:effectLst>
                  <a:outerShdw blurRad="38100" dist="38100" dir="2700000" algn="tl">
                    <a:srgbClr val="000000">
                      <a:alpha val="43137"/>
                    </a:srgbClr>
                  </a:outerShdw>
                </a:effectLst>
                <a:latin typeface="Arial" panose="020B0604020202020204" pitchFamily="34" charset="0"/>
              </a:rPr>
              <a:t>industri kreatif</a:t>
            </a:r>
            <a:r>
              <a:rPr lang="id-ID" b="0" i="0" dirty="0">
                <a:solidFill>
                  <a:schemeClr val="bg1"/>
                </a:solidFill>
                <a:effectLst>
                  <a:outerShdw blurRad="38100" dist="38100" dir="2700000" algn="tl">
                    <a:srgbClr val="000000">
                      <a:alpha val="43137"/>
                    </a:srgbClr>
                  </a:outerShdw>
                </a:effectLst>
                <a:latin typeface="Arial" panose="020B0604020202020204" pitchFamily="34" charset="0"/>
              </a:rPr>
              <a:t> yang menjad</a:t>
            </a:r>
            <a:r>
              <a:rPr lang="en-US" dirty="0" err="1">
                <a:solidFill>
                  <a:schemeClr val="bg1"/>
                </a:solidFill>
                <a:effectLst>
                  <a:outerShdw blurRad="38100" dist="38100" dir="2700000" algn="tl">
                    <a:srgbClr val="000000">
                      <a:alpha val="43137"/>
                    </a:srgbClr>
                  </a:outerShdw>
                </a:effectLst>
                <a:latin typeface="Arial" panose="020B0604020202020204" pitchFamily="34" charset="0"/>
              </a:rPr>
              <a:t>i</a:t>
            </a:r>
            <a:r>
              <a:rPr lang="en-US" dirty="0">
                <a:solidFill>
                  <a:schemeClr val="bg1"/>
                </a:solidFill>
                <a:effectLst>
                  <a:outerShdw blurRad="38100" dist="38100" dir="2700000" algn="tl">
                    <a:srgbClr val="000000">
                      <a:alpha val="43137"/>
                    </a:srgbClr>
                  </a:outerShdw>
                </a:effectLst>
                <a:latin typeface="Arial" panose="020B0604020202020204" pitchFamily="34" charset="0"/>
              </a:rPr>
              <a:t> p</a:t>
            </a:r>
            <a:r>
              <a:rPr lang="id-ID" b="0" i="0" dirty="0">
                <a:solidFill>
                  <a:schemeClr val="bg1"/>
                </a:solidFill>
                <a:effectLst>
                  <a:outerShdw blurRad="38100" dist="38100" dir="2700000" algn="tl">
                    <a:srgbClr val="000000">
                      <a:alpha val="43137"/>
                    </a:srgbClr>
                  </a:outerShdw>
                </a:effectLst>
                <a:latin typeface="Arial" panose="020B0604020202020204" pitchFamily="34" charset="0"/>
              </a:rPr>
              <a:t>engejawantahannya</a:t>
            </a:r>
            <a:r>
              <a:rPr lang="en-US" b="0" i="0" dirty="0">
                <a:solidFill>
                  <a:schemeClr val="bg1"/>
                </a:solidFill>
                <a:effectLst>
                  <a:outerShdw blurRad="38100" dist="38100" dir="2700000" algn="tl">
                    <a:srgbClr val="000000">
                      <a:alpha val="43137"/>
                    </a:srgbClr>
                  </a:outerShdw>
                </a:effectLst>
                <a:latin typeface="Arial" panose="020B0604020202020204" pitchFamily="34" charset="0"/>
              </a:rPr>
              <a:t>. </a:t>
            </a:r>
          </a:p>
          <a:p>
            <a:pPr marL="0" indent="0" algn="l">
              <a:lnSpc>
                <a:spcPct val="110000"/>
              </a:lnSpc>
              <a:spcBef>
                <a:spcPts val="0"/>
              </a:spcBef>
              <a:spcAft>
                <a:spcPts val="1200"/>
              </a:spcAft>
              <a:buNone/>
            </a:pPr>
            <a:r>
              <a:rPr lang="id-ID" b="0" i="0" dirty="0">
                <a:solidFill>
                  <a:schemeClr val="bg1"/>
                </a:solidFill>
                <a:effectLst>
                  <a:outerShdw blurRad="38100" dist="38100" dir="2700000" algn="tl">
                    <a:srgbClr val="000000">
                      <a:alpha val="43137"/>
                    </a:srgbClr>
                  </a:outerShdw>
                </a:effectLst>
                <a:latin typeface="Arial" panose="020B0604020202020204" pitchFamily="34" charset="0"/>
              </a:rPr>
              <a:t>Seiring berjalannya waktu, perkembangan ekonomi sampai pada taraf ekonomi kreatif setelah beberapa waktu sebelumnya, dunia dihadapi dengan konsep </a:t>
            </a:r>
            <a:r>
              <a:rPr lang="id-ID" b="0" i="0" strike="noStrike" dirty="0">
                <a:solidFill>
                  <a:schemeClr val="bg1"/>
                </a:solidFill>
                <a:effectLst>
                  <a:outerShdw blurRad="38100" dist="38100" dir="2700000" algn="tl">
                    <a:srgbClr val="000000">
                      <a:alpha val="43137"/>
                    </a:srgbClr>
                  </a:outerShdw>
                </a:effectLst>
                <a:latin typeface="Arial" panose="020B0604020202020204" pitchFamily="34" charset="0"/>
              </a:rPr>
              <a:t>ekonomi</a:t>
            </a:r>
            <a:r>
              <a:rPr lang="id-ID" b="0" i="0" strike="noStrike" dirty="0">
                <a:solidFill>
                  <a:schemeClr val="bg1"/>
                </a:solidFill>
                <a:effectLst>
                  <a:outerShdw blurRad="38100" dist="38100" dir="2700000" algn="tl">
                    <a:srgbClr val="000000">
                      <a:alpha val="43137"/>
                    </a:srgbClr>
                  </a:outerShdw>
                </a:effectLst>
                <a:latin typeface="Arial" panose="020B0604020202020204" pitchFamily="34" charset="0"/>
                <a:hlinkClick r:id="rId3" tooltip="Ekonomi informasi">
                  <a:extLst>
                    <a:ext uri="{A12FA001-AC4F-418D-AE19-62706E023703}">
                      <ahyp:hlinkClr xmlns:ahyp="http://schemas.microsoft.com/office/drawing/2018/hyperlinkcolor" val="tx"/>
                    </a:ext>
                  </a:extLst>
                </a:hlinkClick>
              </a:rPr>
              <a:t> </a:t>
            </a:r>
            <a:r>
              <a:rPr lang="id-ID" b="0" i="0" strike="noStrike" dirty="0">
                <a:solidFill>
                  <a:schemeClr val="bg1"/>
                </a:solidFill>
                <a:effectLst>
                  <a:outerShdw blurRad="38100" dist="38100" dir="2700000" algn="tl">
                    <a:srgbClr val="000000">
                      <a:alpha val="43137"/>
                    </a:srgbClr>
                  </a:outerShdw>
                </a:effectLst>
                <a:latin typeface="Arial" panose="020B0604020202020204" pitchFamily="34" charset="0"/>
              </a:rPr>
              <a:t>informasi</a:t>
            </a:r>
            <a:r>
              <a:rPr lang="id-ID" b="0" i="0" dirty="0">
                <a:solidFill>
                  <a:schemeClr val="bg1"/>
                </a:solidFill>
                <a:effectLst>
                  <a:outerShdw blurRad="38100" dist="38100" dir="2700000" algn="tl">
                    <a:srgbClr val="000000">
                      <a:alpha val="43137"/>
                    </a:srgbClr>
                  </a:outerShdw>
                </a:effectLst>
                <a:latin typeface="Arial" panose="020B0604020202020204" pitchFamily="34" charset="0"/>
              </a:rPr>
              <a:t> yang mana informasi menjadi hal yang utama dalam pengembangan ekonomi. </a:t>
            </a:r>
            <a:r>
              <a:rPr lang="id-ID" sz="1600" b="0" i="1" dirty="0">
                <a:solidFill>
                  <a:schemeClr val="bg1"/>
                </a:solidFill>
                <a:effectLst>
                  <a:outerShdw blurRad="38100" dist="38100" dir="2700000" algn="tl">
                    <a:srgbClr val="000000">
                      <a:alpha val="43137"/>
                    </a:srgbClr>
                  </a:outerShdw>
                </a:effectLst>
                <a:latin typeface="Arial" panose="020B0604020202020204" pitchFamily="34" charset="0"/>
              </a:rPr>
              <a:t>[</a:t>
            </a:r>
            <a:r>
              <a:rPr lang="id-ID" sz="1600" b="0" i="1" strike="noStrike" dirty="0">
                <a:solidFill>
                  <a:schemeClr val="bg1"/>
                </a:solidFill>
                <a:effectLst>
                  <a:outerShdw blurRad="38100" dist="38100" dir="2700000" algn="tl">
                    <a:srgbClr val="000000">
                      <a:alpha val="43137"/>
                    </a:srgbClr>
                  </a:outerShdw>
                </a:effectLst>
                <a:latin typeface="Arial" panose="020B0604020202020204" pitchFamily="34" charset="0"/>
                <a:hlinkClick r:id="rId4">
                  <a:extLst>
                    <a:ext uri="{A12FA001-AC4F-418D-AE19-62706E023703}">
                      <ahyp:hlinkClr xmlns:ahyp="http://schemas.microsoft.com/office/drawing/2018/hyperlinkcolor" val="tx"/>
                    </a:ext>
                  </a:extLst>
                </a:hlinkClick>
              </a:rPr>
              <a:t>"Pilar-Pilar Ekonomi Kreatif“</a:t>
            </a:r>
            <a:r>
              <a:rPr lang="id-ID" sz="1600" b="0" i="1" dirty="0">
                <a:solidFill>
                  <a:schemeClr val="bg1"/>
                </a:solidFill>
                <a:effectLst>
                  <a:outerShdw blurRad="38100" dist="38100" dir="2700000" algn="tl">
                    <a:srgbClr val="000000">
                      <a:alpha val="43137"/>
                    </a:srgbClr>
                  </a:outerShdw>
                </a:effectLst>
                <a:latin typeface="Arial" panose="020B0604020202020204" pitchFamily="34" charset="0"/>
              </a:rPr>
              <a:t>]</a:t>
            </a:r>
            <a:endParaRPr lang="id-ID" i="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78770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8C65D-5391-2FC7-976B-86359C255781}"/>
              </a:ext>
            </a:extLst>
          </p:cNvPr>
          <p:cNvSpPr>
            <a:spLocks noGrp="1"/>
          </p:cNvSpPr>
          <p:nvPr>
            <p:ph type="title"/>
          </p:nvPr>
        </p:nvSpPr>
        <p:spPr/>
        <p:txBody>
          <a:bodyPr/>
          <a:lstStyle/>
          <a:p>
            <a:r>
              <a:rPr lang="en-US" b="0" i="0" dirty="0" err="1">
                <a:effectLst/>
                <a:latin typeface="Linux Libertine"/>
              </a:rPr>
              <a:t>Karakteristik</a:t>
            </a:r>
            <a:r>
              <a:rPr lang="en-US" b="0" i="0" dirty="0">
                <a:effectLst/>
                <a:latin typeface="Linux Libertine"/>
              </a:rPr>
              <a:t> </a:t>
            </a:r>
            <a:r>
              <a:rPr lang="en-US" b="0" i="0" dirty="0" err="1">
                <a:effectLst/>
                <a:latin typeface="Linux Libertine"/>
              </a:rPr>
              <a:t>ekonomi</a:t>
            </a:r>
            <a:r>
              <a:rPr lang="en-US" b="0" i="0" dirty="0">
                <a:effectLst/>
                <a:latin typeface="Linux Libertine"/>
              </a:rPr>
              <a:t> </a:t>
            </a:r>
            <a:r>
              <a:rPr lang="en-US" b="0" i="0" dirty="0" err="1">
                <a:effectLst/>
                <a:latin typeface="Linux Libertine"/>
              </a:rPr>
              <a:t>kreatif</a:t>
            </a:r>
            <a:endParaRPr lang="en-US" dirty="0"/>
          </a:p>
        </p:txBody>
      </p:sp>
      <p:sp>
        <p:nvSpPr>
          <p:cNvPr id="3" name="Content Placeholder 2">
            <a:extLst>
              <a:ext uri="{FF2B5EF4-FFF2-40B4-BE49-F238E27FC236}">
                <a16:creationId xmlns:a16="http://schemas.microsoft.com/office/drawing/2014/main" id="{4443AED7-497C-17E1-C7A4-8703B9F85A59}"/>
              </a:ext>
            </a:extLst>
          </p:cNvPr>
          <p:cNvSpPr>
            <a:spLocks noGrp="1"/>
          </p:cNvSpPr>
          <p:nvPr>
            <p:ph idx="1"/>
          </p:nvPr>
        </p:nvSpPr>
        <p:spPr/>
        <p:txBody>
          <a:bodyPr>
            <a:normAutofit/>
          </a:bodyPr>
          <a:lstStyle/>
          <a:p>
            <a:pPr marL="0" indent="0" algn="l">
              <a:lnSpc>
                <a:spcPct val="100000"/>
              </a:lnSpc>
              <a:spcBef>
                <a:spcPts val="0"/>
              </a:spcBef>
              <a:spcAft>
                <a:spcPts val="1200"/>
              </a:spcAft>
              <a:buNone/>
            </a:pP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Tercatat</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beberapa</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hal</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yang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menjadi</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karakteristik</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ekonomi</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kreatif</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p>
          <a:p>
            <a:pPr algn="l">
              <a:lnSpc>
                <a:spcPct val="100000"/>
              </a:lnSpc>
              <a:spcBef>
                <a:spcPts val="0"/>
              </a:spcBef>
              <a:spcAft>
                <a:spcPts val="1200"/>
              </a:spcAft>
              <a:buFont typeface="Arial" panose="020B0604020202020204" pitchFamily="34" charset="0"/>
              <a:buChar char="•"/>
            </a:pP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Diperlukan</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kolaborasi</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antara</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berbagai</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aktor</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yang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berperan</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dalam</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r>
              <a:rPr lang="en-US" i="0" u="none" strike="noStrike" dirty="0">
                <a:solidFill>
                  <a:schemeClr val="bg1"/>
                </a:solidFill>
                <a:effectLst>
                  <a:outerShdw blurRad="38100" dist="38100" dir="2700000" algn="tl">
                    <a:srgbClr val="000000">
                      <a:alpha val="43137"/>
                    </a:srgbClr>
                  </a:outerShdw>
                </a:effectLst>
                <a:latin typeface="Arial" panose="020B0604020202020204" pitchFamily="34" charset="0"/>
              </a:rPr>
              <a:t>industri </a:t>
            </a:r>
            <a:r>
              <a:rPr lang="en-US" i="0" u="none" strike="noStrike" dirty="0" err="1">
                <a:solidFill>
                  <a:schemeClr val="bg1"/>
                </a:solidFill>
                <a:effectLst>
                  <a:outerShdw blurRad="38100" dist="38100" dir="2700000" algn="tl">
                    <a:srgbClr val="000000">
                      <a:alpha val="43137"/>
                    </a:srgbClr>
                  </a:outerShdw>
                </a:effectLst>
                <a:latin typeface="Arial" panose="020B0604020202020204" pitchFamily="34" charset="0"/>
              </a:rPr>
              <a:t>kreatif</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yaitu</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r>
              <a:rPr lang="en-US" i="0" u="none" strike="noStrike" dirty="0">
                <a:solidFill>
                  <a:schemeClr val="bg1"/>
                </a:solidFill>
                <a:effectLst>
                  <a:outerShdw blurRad="38100" dist="38100" dir="2700000" algn="tl">
                    <a:srgbClr val="000000">
                      <a:alpha val="43137"/>
                    </a:srgbClr>
                  </a:outerShdw>
                </a:effectLst>
                <a:latin typeface="Arial" panose="020B0604020202020204" pitchFamily="34" charset="0"/>
              </a:rPr>
              <a:t>cendekiawan</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kaum</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intelektual</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dunia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usaha</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dan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pemerintah</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yang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merupakan</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prasyarat</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mendasar</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a:t>
            </a:r>
          </a:p>
          <a:p>
            <a:pPr algn="l">
              <a:lnSpc>
                <a:spcPct val="100000"/>
              </a:lnSpc>
              <a:spcBef>
                <a:spcPts val="0"/>
              </a:spcBef>
              <a:spcAft>
                <a:spcPts val="1200"/>
              </a:spcAft>
              <a:buFont typeface="Arial" panose="020B0604020202020204" pitchFamily="34" charset="0"/>
              <a:buChar char="•"/>
            </a:pP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Berbasis</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pada ide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atau</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gagasan</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a:t>
            </a:r>
          </a:p>
          <a:p>
            <a:pPr algn="l">
              <a:lnSpc>
                <a:spcPct val="100000"/>
              </a:lnSpc>
              <a:spcBef>
                <a:spcPts val="0"/>
              </a:spcBef>
              <a:spcAft>
                <a:spcPts val="1200"/>
              </a:spcAft>
              <a:buFont typeface="Arial" panose="020B0604020202020204" pitchFamily="34" charset="0"/>
              <a:buChar char="•"/>
            </a:pP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Pengembangan</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tidak</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terbatas</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dalam</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berbagai</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bidang</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usaha</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a:t>
            </a:r>
          </a:p>
          <a:p>
            <a:pPr algn="l">
              <a:lnSpc>
                <a:spcPct val="100000"/>
              </a:lnSpc>
              <a:spcBef>
                <a:spcPts val="0"/>
              </a:spcBef>
              <a:spcAft>
                <a:spcPts val="1200"/>
              </a:spcAft>
              <a:buFont typeface="Arial" panose="020B0604020202020204" pitchFamily="34" charset="0"/>
              <a:buChar char="•"/>
            </a:pP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Konsep</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yang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dibangun</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r>
              <a:rPr lang="en-US" i="0" dirty="0" err="1">
                <a:solidFill>
                  <a:schemeClr val="bg1"/>
                </a:solidFill>
                <a:effectLst>
                  <a:outerShdw blurRad="38100" dist="38100" dir="2700000" algn="tl">
                    <a:srgbClr val="000000">
                      <a:alpha val="43137"/>
                    </a:srgbClr>
                  </a:outerShdw>
                </a:effectLst>
                <a:latin typeface="Arial" panose="020B0604020202020204" pitchFamily="34" charset="0"/>
              </a:rPr>
              <a:t>bersifat</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 </a:t>
            </a:r>
            <a:r>
              <a:rPr lang="en-US" i="0" u="none" strike="noStrike" dirty="0">
                <a:solidFill>
                  <a:schemeClr val="bg1"/>
                </a:solidFill>
                <a:effectLst>
                  <a:outerShdw blurRad="38100" dist="38100" dir="2700000" algn="tl">
                    <a:srgbClr val="000000">
                      <a:alpha val="43137"/>
                    </a:srgbClr>
                  </a:outerShdw>
                </a:effectLst>
                <a:latin typeface="Arial" panose="020B0604020202020204" pitchFamily="34" charset="0"/>
              </a:rPr>
              <a:t>relatif</a:t>
            </a:r>
            <a:r>
              <a:rPr lang="en-US" i="0" dirty="0">
                <a:solidFill>
                  <a:schemeClr val="bg1"/>
                </a:solidFill>
                <a:effectLst>
                  <a:outerShdw blurRad="38100" dist="38100" dir="2700000" algn="tl">
                    <a:srgbClr val="000000">
                      <a:alpha val="43137"/>
                    </a:srgbClr>
                  </a:outerShdw>
                </a:effectLst>
                <a:latin typeface="Arial" panose="020B0604020202020204" pitchFamily="34" charset="0"/>
              </a:rPr>
              <a:t>.</a:t>
            </a:r>
          </a:p>
          <a:p>
            <a:pPr>
              <a:lnSpc>
                <a:spcPct val="100000"/>
              </a:lnSpc>
              <a:spcBef>
                <a:spcPts val="0"/>
              </a:spcBef>
              <a:spcAft>
                <a:spcPts val="1200"/>
              </a:spcAft>
            </a:pPr>
            <a:endParaRPr lang="en-US"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38621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0B3EF-108C-B7BD-4766-5054EE3681E5}"/>
              </a:ext>
            </a:extLst>
          </p:cNvPr>
          <p:cNvSpPr>
            <a:spLocks noGrp="1"/>
          </p:cNvSpPr>
          <p:nvPr>
            <p:ph type="title"/>
          </p:nvPr>
        </p:nvSpPr>
        <p:spPr/>
        <p:txBody>
          <a:bodyPr/>
          <a:lstStyle/>
          <a:p>
            <a:pPr fontAlgn="base"/>
            <a:r>
              <a:rPr lang="en-US" b="0" i="0" dirty="0" err="1">
                <a:effectLst/>
                <a:latin typeface="Vesper Libre"/>
              </a:rPr>
              <a:t>Pengertian</a:t>
            </a:r>
            <a:r>
              <a:rPr lang="en-US" b="0" i="0" dirty="0">
                <a:effectLst/>
                <a:latin typeface="Vesper Libre"/>
              </a:rPr>
              <a:t> Ekonomi </a:t>
            </a:r>
            <a:r>
              <a:rPr lang="en-US" b="0" i="0" dirty="0" err="1">
                <a:effectLst/>
                <a:latin typeface="Vesper Libre"/>
              </a:rPr>
              <a:t>Kreatif</a:t>
            </a:r>
            <a:r>
              <a:rPr lang="en-US" b="0" i="0" dirty="0">
                <a:effectLst/>
                <a:latin typeface="Vesper Libre"/>
              </a:rPr>
              <a:t>: </a:t>
            </a:r>
            <a:r>
              <a:rPr lang="en-US" b="0" i="0" dirty="0" err="1">
                <a:effectLst/>
                <a:latin typeface="Vesper Libre"/>
              </a:rPr>
              <a:t>Ciri-Ciri</a:t>
            </a:r>
            <a:r>
              <a:rPr lang="en-US" b="0" i="0" dirty="0">
                <a:effectLst/>
                <a:latin typeface="Vesper Libre"/>
              </a:rPr>
              <a:t>, </a:t>
            </a:r>
            <a:r>
              <a:rPr lang="en-US" b="0" i="0" dirty="0" err="1">
                <a:effectLst/>
                <a:latin typeface="Vesper Libre"/>
              </a:rPr>
              <a:t>Jenis</a:t>
            </a:r>
            <a:r>
              <a:rPr lang="en-US" b="0" i="0" dirty="0">
                <a:effectLst/>
                <a:latin typeface="Vesper Libre"/>
              </a:rPr>
              <a:t>, dan </a:t>
            </a:r>
            <a:r>
              <a:rPr lang="en-US" b="0" i="0" dirty="0" err="1">
                <a:effectLst/>
                <a:latin typeface="Vesper Libre"/>
              </a:rPr>
              <a:t>Manfaatnya</a:t>
            </a:r>
            <a:r>
              <a:rPr lang="en-US" b="0" i="0" dirty="0">
                <a:effectLst/>
                <a:latin typeface="Vesper Libre"/>
              </a:rPr>
              <a:t> </a:t>
            </a:r>
            <a:r>
              <a:rPr lang="en-US" b="0" i="0" dirty="0" err="1">
                <a:effectLst/>
                <a:latin typeface="Vesper Libre"/>
              </a:rPr>
              <a:t>Bagi</a:t>
            </a:r>
            <a:r>
              <a:rPr lang="en-US" b="0" i="0" dirty="0">
                <a:effectLst/>
                <a:latin typeface="Vesper Libre"/>
              </a:rPr>
              <a:t> Negara Indonesia</a:t>
            </a:r>
          </a:p>
        </p:txBody>
      </p:sp>
      <p:sp>
        <p:nvSpPr>
          <p:cNvPr id="3" name="Content Placeholder 2">
            <a:extLst>
              <a:ext uri="{FF2B5EF4-FFF2-40B4-BE49-F238E27FC236}">
                <a16:creationId xmlns:a16="http://schemas.microsoft.com/office/drawing/2014/main" id="{F05FD43A-673F-3533-72AD-E91EFD1D34E9}"/>
              </a:ext>
            </a:extLst>
          </p:cNvPr>
          <p:cNvSpPr>
            <a:spLocks noGrp="1"/>
          </p:cNvSpPr>
          <p:nvPr>
            <p:ph idx="1"/>
          </p:nvPr>
        </p:nvSpPr>
        <p:spPr>
          <a:xfrm>
            <a:off x="680321" y="2336873"/>
            <a:ext cx="9613861" cy="4036218"/>
          </a:xfrm>
        </p:spPr>
        <p:txBody>
          <a:bodyPr>
            <a:normAutofit lnSpcReduction="10000"/>
          </a:bodyPr>
          <a:lstStyle/>
          <a:p>
            <a:pPr algn="l" fontAlgn="base"/>
            <a:r>
              <a:rPr lang="id-ID" sz="1600" b="0" i="0" dirty="0">
                <a:solidFill>
                  <a:schemeClr val="bg1"/>
                </a:solidFill>
                <a:effectLst>
                  <a:outerShdw blurRad="38100" dist="38100" dir="2700000" algn="tl">
                    <a:srgbClr val="000000">
                      <a:alpha val="43137"/>
                    </a:srgbClr>
                  </a:outerShdw>
                </a:effectLst>
                <a:latin typeface="Karla" pitchFamily="2" charset="0"/>
              </a:rPr>
              <a:t>Ekonomi kreatif merupakan proses ekonomi yang termasuk kegiatan produksi dan distribusi barang serta jasa di dalamnya yang membutuhkan gagasan dan ide kreatif serta kemampuan intelektual dalam membangunnya</a:t>
            </a:r>
            <a:r>
              <a:rPr lang="id-ID" sz="1600" b="0" i="0">
                <a:solidFill>
                  <a:schemeClr val="bg1"/>
                </a:solidFill>
                <a:effectLst>
                  <a:outerShdw blurRad="38100" dist="38100" dir="2700000" algn="tl">
                    <a:srgbClr val="000000">
                      <a:alpha val="43137"/>
                    </a:srgbClr>
                  </a:outerShdw>
                </a:effectLst>
                <a:latin typeface="Karla" pitchFamily="2" charset="0"/>
              </a:rPr>
              <a:t>. Ekonomi </a:t>
            </a:r>
            <a:r>
              <a:rPr lang="id-ID" sz="1600" b="0" i="0" dirty="0">
                <a:solidFill>
                  <a:schemeClr val="bg1"/>
                </a:solidFill>
                <a:effectLst>
                  <a:outerShdw blurRad="38100" dist="38100" dir="2700000" algn="tl">
                    <a:srgbClr val="000000">
                      <a:alpha val="43137"/>
                    </a:srgbClr>
                  </a:outerShdw>
                </a:effectLst>
                <a:latin typeface="Karla" pitchFamily="2" charset="0"/>
              </a:rPr>
              <a:t>itu sendiri menurut </a:t>
            </a:r>
            <a:r>
              <a:rPr lang="id-ID" sz="1600" b="0" i="1" dirty="0">
                <a:solidFill>
                  <a:schemeClr val="bg1"/>
                </a:solidFill>
                <a:effectLst>
                  <a:outerShdw blurRad="38100" dist="38100" dir="2700000" algn="tl">
                    <a:srgbClr val="000000">
                      <a:alpha val="43137"/>
                    </a:srgbClr>
                  </a:outerShdw>
                </a:effectLst>
                <a:latin typeface="Karla" pitchFamily="2" charset="0"/>
              </a:rPr>
              <a:t>Kamus Besar Bahasa Indonesia </a:t>
            </a:r>
            <a:r>
              <a:rPr lang="id-ID" sz="1600" b="0" i="0" dirty="0">
                <a:solidFill>
                  <a:schemeClr val="bg1"/>
                </a:solidFill>
                <a:effectLst>
                  <a:outerShdw blurRad="38100" dist="38100" dir="2700000" algn="tl">
                    <a:srgbClr val="000000">
                      <a:alpha val="43137"/>
                    </a:srgbClr>
                  </a:outerShdw>
                </a:effectLst>
                <a:latin typeface="Karla" pitchFamily="2" charset="0"/>
              </a:rPr>
              <a:t>merupakan ilmu tentang asas-asas produksi, distribusi, dan pemakaian barang-barang serta kekayaan, sementara kreatif merupakan kemampuan dalam memiliki daya cipta serta kemampuan untuk menciptakan. Dapat dikatakan bahwa ekonomi kreatif merupakan proses perekonomian yang mengutamakan nilai kreativitas.</a:t>
            </a:r>
          </a:p>
          <a:p>
            <a:pPr algn="l" fontAlgn="base"/>
            <a:r>
              <a:rPr lang="id-ID" sz="1600" b="0" i="0" dirty="0">
                <a:solidFill>
                  <a:schemeClr val="bg1"/>
                </a:solidFill>
                <a:effectLst>
                  <a:outerShdw blurRad="38100" dist="38100" dir="2700000" algn="tl">
                    <a:srgbClr val="000000">
                      <a:alpha val="43137"/>
                    </a:srgbClr>
                  </a:outerShdw>
                </a:effectLst>
                <a:latin typeface="Karla" pitchFamily="2" charset="0"/>
              </a:rPr>
              <a:t>Ekonomi kreatif pada mulanya merupakan aliran ekonomi baru yang lahir pada awal abad ke-21. Aliran ekonomi tersebut diketahui mengutamakan nilai intelektual dalam menciptakan uang, menambah kesempatan kerja, serta memberikan kesejahteraan pada masyarakat.</a:t>
            </a:r>
          </a:p>
          <a:p>
            <a:pPr algn="l" fontAlgn="base"/>
            <a:r>
              <a:rPr lang="id-ID" sz="1600" b="0" i="0" dirty="0">
                <a:solidFill>
                  <a:schemeClr val="bg1"/>
                </a:solidFill>
                <a:effectLst>
                  <a:outerShdw blurRad="38100" dist="38100" dir="2700000" algn="tl">
                    <a:srgbClr val="000000">
                      <a:alpha val="43137"/>
                    </a:srgbClr>
                  </a:outerShdw>
                </a:effectLst>
                <a:latin typeface="Karla" pitchFamily="2" charset="0"/>
              </a:rPr>
              <a:t>Alvin Toffler (1980) mengungkapkan dalam teorinya bahwa terdapat tiga gelombang dalam peradaban ekonomi. Pertama, ialah pertanian. Kedua, ialah ekonomi industri, dan ketiga adalah ekonomi informasi. Ia juga kemudian memprediksi bahwa akan ada gelombang keempat, yakni ekonomi kreatif.</a:t>
            </a:r>
          </a:p>
          <a:p>
            <a:pPr algn="l" fontAlgn="base"/>
            <a:r>
              <a:rPr lang="id-ID" sz="1600" b="0" i="0" dirty="0">
                <a:solidFill>
                  <a:schemeClr val="bg1"/>
                </a:solidFill>
                <a:effectLst>
                  <a:outerShdw blurRad="38100" dist="38100" dir="2700000" algn="tl">
                    <a:srgbClr val="000000">
                      <a:alpha val="43137"/>
                    </a:srgbClr>
                  </a:outerShdw>
                </a:effectLst>
                <a:latin typeface="Karla" pitchFamily="2" charset="0"/>
              </a:rPr>
              <a:t>Sederhananya, ekonomi kreatif merupakan bentuk pengembangan dari konsep ekonomi, namun dengan penambahan kreativitas. Namun, kreativitas tersebut tidak hanya terbatas pada kegiatan produksi saja, tetapi juga termasuk ke dalam bagaimana penggunaan bahan baku serta inovasi suatu teknologi di dalamnya.</a:t>
            </a:r>
          </a:p>
          <a:p>
            <a:pPr marL="0" indent="0">
              <a:lnSpc>
                <a:spcPct val="120000"/>
              </a:lnSpc>
              <a:spcBef>
                <a:spcPts val="0"/>
              </a:spcBef>
              <a:spcAft>
                <a:spcPts val="600"/>
              </a:spcAft>
              <a:buNone/>
            </a:pPr>
            <a:endParaRPr lang="id-ID" sz="20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71038749"/>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Berlin</Template>
  <TotalTime>24</TotalTime>
  <Words>377</Words>
  <Application>Microsoft Office PowerPoint</Application>
  <PresentationFormat>Widescreen</PresentationFormat>
  <Paragraphs>19</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Arial</vt:lpstr>
      <vt:lpstr>Karla</vt:lpstr>
      <vt:lpstr>Linux Libertine</vt:lpstr>
      <vt:lpstr>Trebuchet MS</vt:lpstr>
      <vt:lpstr>Vesper Libre</vt:lpstr>
      <vt:lpstr>Berlin</vt:lpstr>
      <vt:lpstr>EKONOMI KREATIF</vt:lpstr>
      <vt:lpstr>Apa yang dimaksud dengan ekonomi kreatif?</vt:lpstr>
      <vt:lpstr>Karakteristik ekonomi kreatif</vt:lpstr>
      <vt:lpstr>Pengertian Ekonomi Kreatif: Ciri-Ciri, Jenis, dan Manfaatnya Bagi Negara Indonesia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 KREATIF</dc:title>
  <dc:creator>BBLatmas Yogyakarta</dc:creator>
  <cp:lastModifiedBy>BBLatmas Yogyakarta</cp:lastModifiedBy>
  <cp:revision>2</cp:revision>
  <dcterms:created xsi:type="dcterms:W3CDTF">2022-10-03T06:55:52Z</dcterms:created>
  <dcterms:modified xsi:type="dcterms:W3CDTF">2022-10-03T07:20:36Z</dcterms:modified>
</cp:coreProperties>
</file>