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8288000" cy="10287000"/>
  <p:notesSz cx="18288000" cy="10287000"/>
  <p:embeddedFontLst>
    <p:embeddedFont>
      <p:font typeface="GLDVGM+Poppins-ExtraBold"/>
      <p:regular r:id="rId32"/>
    </p:embeddedFont>
    <p:embeddedFont>
      <p:font typeface="NFUFEM+Poppins-ExtraBold,Italic"/>
      <p:regular r:id="rId33"/>
    </p:embeddedFont>
    <p:embeddedFont>
      <p:font typeface="NLNAVS+LeagueGothic-Regular"/>
      <p:regular r:id="rId34"/>
    </p:embeddedFont>
    <p:embeddedFont>
      <p:font typeface="KSHNVI+HKGrotesk-Regular"/>
      <p:regular r:id="rId35"/>
    </p:embeddedFont>
    <p:embeddedFont>
      <p:font typeface="SISJDL+HKGrotesk-Regular,Italic"/>
      <p:regular r:id="rId36"/>
    </p:embeddedFont>
    <p:embeddedFont>
      <p:font typeface="VANQJS+HKGrotesk-Regular,Bold"/>
      <p:regular r:id="rId37"/>
    </p:embeddedFont>
    <p:embeddedFont>
      <p:font typeface="MAQOHS+Muli-Bold"/>
      <p:regular r:id="rId38"/>
    </p:embeddedFont>
    <p:embeddedFont>
      <p:font typeface="AVKSGH+ArialMT"/>
      <p:regular r:id="rId39"/>
    </p:embeddedFont>
    <p:embeddedFont>
      <p:font typeface="DKSUWQ+Mont-Bold"/>
      <p:regular r:id="rId4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font" Target="fonts/font1.fntdata" /><Relationship Id="rId33" Type="http://schemas.openxmlformats.org/officeDocument/2006/relationships/font" Target="fonts/font2.fntdata" /><Relationship Id="rId34" Type="http://schemas.openxmlformats.org/officeDocument/2006/relationships/font" Target="fonts/font3.fntdata" /><Relationship Id="rId35" Type="http://schemas.openxmlformats.org/officeDocument/2006/relationships/font" Target="fonts/font4.fntdata" /><Relationship Id="rId36" Type="http://schemas.openxmlformats.org/officeDocument/2006/relationships/font" Target="fonts/font5.fntdata" /><Relationship Id="rId37" Type="http://schemas.openxmlformats.org/officeDocument/2006/relationships/font" Target="fonts/font6.fntdata" /><Relationship Id="rId38" Type="http://schemas.openxmlformats.org/officeDocument/2006/relationships/font" Target="fonts/font7.fntdata" /><Relationship Id="rId39" Type="http://schemas.openxmlformats.org/officeDocument/2006/relationships/font" Target="fonts/font8.fntdata" /><Relationship Id="rId4" Type="http://schemas.openxmlformats.org/officeDocument/2006/relationships/theme" Target="theme/theme1.xml" /><Relationship Id="rId40" Type="http://schemas.openxmlformats.org/officeDocument/2006/relationships/font" Target="fonts/font9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8258" y="2817541"/>
            <a:ext cx="3317570" cy="1937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383" marR="0">
              <a:lnSpc>
                <a:spcPts val="4977"/>
              </a:lnSpc>
              <a:spcBef>
                <a:spcPts val="0"/>
              </a:spcBef>
              <a:spcAft>
                <a:spcPts val="0"/>
              </a:spcAft>
            </a:pPr>
            <a:r>
              <a:rPr dirty="0" sz="3550">
                <a:solidFill>
                  <a:srgbClr val="017016"/>
                </a:solidFill>
                <a:latin typeface="GLDVGM+Poppins-ExtraBold"/>
                <a:cs typeface="GLDVGM+Poppins-ExtraBold"/>
              </a:rPr>
              <a:t>PERTEMUAN</a:t>
            </a:r>
            <a:r>
              <a:rPr dirty="0" sz="3550" spc="-208">
                <a:solidFill>
                  <a:srgbClr val="017016"/>
                </a:solidFill>
                <a:latin typeface="GLDVGM+Poppins-ExtraBold"/>
                <a:cs typeface="GLDVGM+Poppins-ExtraBold"/>
              </a:rPr>
              <a:t> </a:t>
            </a:r>
            <a:r>
              <a:rPr dirty="0" sz="3550">
                <a:solidFill>
                  <a:srgbClr val="017016"/>
                </a:solidFill>
                <a:latin typeface="GLDVGM+Poppins-ExtraBold"/>
                <a:cs typeface="GLDVGM+Poppins-ExtraBold"/>
              </a:rPr>
              <a:t>9</a:t>
            </a:r>
          </a:p>
          <a:p>
            <a:pPr marL="0" marR="0">
              <a:lnSpc>
                <a:spcPts val="8820"/>
              </a:lnSpc>
              <a:spcBef>
                <a:spcPts val="378"/>
              </a:spcBef>
              <a:spcAft>
                <a:spcPts val="0"/>
              </a:spcAft>
            </a:pPr>
            <a:r>
              <a:rPr dirty="0" sz="6850">
                <a:solidFill>
                  <a:srgbClr val="017016"/>
                </a:solidFill>
                <a:latin typeface="GLDVGM+Poppins-ExtraBold"/>
                <a:cs typeface="GLDVGM+Poppins-ExtraBold"/>
              </a:rPr>
              <a:t>SDLC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8258" y="4544885"/>
            <a:ext cx="7895767" cy="1851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59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017016"/>
                </a:solidFill>
                <a:latin typeface="NFUFEM+Poppins-ExtraBold,Italic"/>
                <a:cs typeface="NFUFEM+Poppins-ExtraBold,Italic"/>
              </a:rPr>
              <a:t>(Sistem</a:t>
            </a:r>
            <a:r>
              <a:rPr dirty="0" sz="5400" spc="-318">
                <a:solidFill>
                  <a:srgbClr val="017016"/>
                </a:solidFill>
                <a:latin typeface="NFUFEM+Poppins-ExtraBold,Italic"/>
                <a:cs typeface="NFUFEM+Poppins-ExtraBold,Italic"/>
              </a:rPr>
              <a:t> </a:t>
            </a:r>
            <a:r>
              <a:rPr dirty="0" sz="5400">
                <a:solidFill>
                  <a:srgbClr val="017016"/>
                </a:solidFill>
                <a:latin typeface="NFUFEM+Poppins-ExtraBold,Italic"/>
                <a:cs typeface="NFUFEM+Poppins-ExtraBold,Italic"/>
              </a:rPr>
              <a:t>Development</a:t>
            </a:r>
          </a:p>
          <a:p>
            <a:pPr marL="0" marR="0">
              <a:lnSpc>
                <a:spcPts val="6717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017016"/>
                </a:solidFill>
                <a:latin typeface="NFUFEM+Poppins-ExtraBold,Italic"/>
                <a:cs typeface="NFUFEM+Poppins-ExtraBold,Italic"/>
              </a:rPr>
              <a:t>Life</a:t>
            </a:r>
            <a:r>
              <a:rPr dirty="0" sz="5400" spc="-318">
                <a:solidFill>
                  <a:srgbClr val="017016"/>
                </a:solidFill>
                <a:latin typeface="NFUFEM+Poppins-ExtraBold,Italic"/>
                <a:cs typeface="NFUFEM+Poppins-ExtraBold,Italic"/>
              </a:rPr>
              <a:t> </a:t>
            </a:r>
            <a:r>
              <a:rPr dirty="0" sz="5400">
                <a:solidFill>
                  <a:srgbClr val="017016"/>
                </a:solidFill>
                <a:latin typeface="NFUFEM+Poppins-ExtraBold,Italic"/>
                <a:cs typeface="NFUFEM+Poppins-ExtraBold,Italic"/>
              </a:rPr>
              <a:t>Cycle)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0641" y="6607774"/>
            <a:ext cx="7359454" cy="670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77"/>
              </a:lnSpc>
              <a:spcBef>
                <a:spcPts val="0"/>
              </a:spcBef>
              <a:spcAft>
                <a:spcPts val="0"/>
              </a:spcAft>
            </a:pPr>
            <a:r>
              <a:rPr dirty="0" sz="3550">
                <a:solidFill>
                  <a:srgbClr val="017016"/>
                </a:solidFill>
                <a:latin typeface="GLDVGM+Poppins-ExtraBold"/>
                <a:cs typeface="GLDVGM+Poppins-ExtraBold"/>
              </a:rPr>
              <a:t>PENGANTAR</a:t>
            </a:r>
            <a:r>
              <a:rPr dirty="0" sz="3550" spc="-208">
                <a:solidFill>
                  <a:srgbClr val="017016"/>
                </a:solidFill>
                <a:latin typeface="GLDVGM+Poppins-ExtraBold"/>
                <a:cs typeface="GLDVGM+Poppins-ExtraBold"/>
              </a:rPr>
              <a:t> </a:t>
            </a:r>
            <a:r>
              <a:rPr dirty="0" sz="3550">
                <a:solidFill>
                  <a:srgbClr val="017016"/>
                </a:solidFill>
                <a:latin typeface="GLDVGM+Poppins-ExtraBold"/>
                <a:cs typeface="GLDVGM+Poppins-ExtraBold"/>
              </a:rPr>
              <a:t>SISTEM</a:t>
            </a:r>
            <a:r>
              <a:rPr dirty="0" sz="3550" spc="-206">
                <a:solidFill>
                  <a:srgbClr val="017016"/>
                </a:solidFill>
                <a:latin typeface="GLDVGM+Poppins-ExtraBold"/>
                <a:cs typeface="GLDVGM+Poppins-ExtraBold"/>
              </a:rPr>
              <a:t> </a:t>
            </a:r>
            <a:r>
              <a:rPr dirty="0" sz="3550">
                <a:solidFill>
                  <a:srgbClr val="017016"/>
                </a:solidFill>
                <a:latin typeface="GLDVGM+Poppins-ExtraBold"/>
                <a:cs typeface="GLDVGM+Poppins-ExtraBold"/>
              </a:rPr>
              <a:t>INFORMASI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695362" y="4088066"/>
            <a:ext cx="3374136" cy="39053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0">
                <a:solidFill>
                  <a:srgbClr val="017016"/>
                </a:solidFill>
                <a:latin typeface="NLNAVS+LeagueGothic-Regular"/>
                <a:cs typeface="NLNAVS+LeagueGothic-Regular"/>
              </a:rPr>
              <a:t>MODEL</a:t>
            </a:r>
          </a:p>
          <a:p>
            <a:pPr marL="809702" marR="0">
              <a:lnSpc>
                <a:spcPts val="13622"/>
              </a:lnSpc>
              <a:spcBef>
                <a:spcPts val="50"/>
              </a:spcBef>
              <a:spcAft>
                <a:spcPts val="0"/>
              </a:spcAft>
            </a:pPr>
            <a:r>
              <a:rPr dirty="0" sz="14000">
                <a:solidFill>
                  <a:srgbClr val="fab900"/>
                </a:solidFill>
                <a:latin typeface="NLNAVS+LeagueGothic-Regular"/>
                <a:cs typeface="NLNAVS+LeagueGothic-Regular"/>
              </a:rPr>
              <a:t>SDLC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3140" y="4076059"/>
            <a:ext cx="3921632" cy="2064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157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b="1">
                <a:solidFill>
                  <a:srgbClr val="171717"/>
                </a:solidFill>
                <a:latin typeface="MAQOHS+Muli-Bold"/>
                <a:cs typeface="MAQOHS+Muli-Bold"/>
              </a:rPr>
              <a:t>Waterfall</a:t>
            </a:r>
          </a:p>
          <a:p>
            <a:pPr marL="0" marR="0">
              <a:lnSpc>
                <a:spcPts val="7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b="1">
                <a:solidFill>
                  <a:srgbClr val="171717"/>
                </a:solidFill>
                <a:latin typeface="MAQOHS+Muli-Bold"/>
                <a:cs typeface="MAQOHS+Muli-Bold"/>
              </a:rPr>
              <a:t>Model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21323" y="2590124"/>
            <a:ext cx="3424448" cy="892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28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6c31"/>
                </a:solidFill>
                <a:latin typeface="VANQJS+HKGrotesk-Regular,Bold"/>
                <a:cs typeface="VANQJS+HKGrotesk-Regular,Bold"/>
              </a:rPr>
              <a:t>Keunggulan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89095" y="2590124"/>
            <a:ext cx="3489250" cy="892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28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f79646"/>
                </a:solidFill>
                <a:latin typeface="VANQJS+HKGrotesk-Regular,Bold"/>
                <a:cs typeface="VANQJS+HKGrotesk-Regular,Bold"/>
              </a:rPr>
              <a:t>Kekurangan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71142" y="3911514"/>
            <a:ext cx="6012943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Model</a:t>
            </a:r>
            <a:r>
              <a:rPr dirty="0" sz="2200" spc="11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air</a:t>
            </a:r>
            <a:r>
              <a:rPr dirty="0" sz="2200" spc="11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terjun</a:t>
            </a:r>
            <a:r>
              <a:rPr dirty="0" sz="2200" spc="10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sangat</a:t>
            </a:r>
            <a:r>
              <a:rPr dirty="0" sz="2200" spc="12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sederhana</a:t>
            </a:r>
            <a:r>
              <a:rPr dirty="0" sz="2200" spc="12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dan</a:t>
            </a:r>
            <a:r>
              <a:rPr dirty="0" sz="2200" spc="11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mudah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53089" y="3911514"/>
            <a:ext cx="6019538" cy="1196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Jika</a:t>
            </a:r>
            <a:r>
              <a:rPr dirty="0" sz="2200" spc="152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kebutuhan</a:t>
            </a:r>
            <a:r>
              <a:rPr dirty="0" sz="2200" spc="153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sudah</a:t>
            </a:r>
            <a:r>
              <a:rPr dirty="0" sz="2200" spc="153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tepat</a:t>
            </a:r>
            <a:r>
              <a:rPr dirty="0" sz="2200" spc="153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dan</a:t>
            </a:r>
            <a:r>
              <a:rPr dirty="0" sz="2200" spc="152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sudah</a:t>
            </a:r>
          </a:p>
          <a:p>
            <a:pPr marL="237490" marR="0">
              <a:lnSpc>
                <a:spcPts val="2960"/>
              </a:lnSpc>
              <a:spcBef>
                <a:spcPts val="6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tersedia</a:t>
            </a:r>
            <a:r>
              <a:rPr dirty="0" sz="2200" spc="273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di</a:t>
            </a:r>
            <a:r>
              <a:rPr dirty="0" sz="2200" spc="26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awal,</a:t>
            </a:r>
            <a:r>
              <a:rPr dirty="0" sz="2200" spc="27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maka</a:t>
            </a:r>
            <a:r>
              <a:rPr dirty="0" sz="2200" spc="26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hanya</a:t>
            </a:r>
            <a:r>
              <a:rPr dirty="0" sz="2200" spc="27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waterfall</a:t>
            </a:r>
            <a:r>
              <a:rPr dirty="0" sz="2200" spc="27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model</a:t>
            </a:r>
          </a:p>
          <a:p>
            <a:pPr marL="237490" marR="0">
              <a:lnSpc>
                <a:spcPts val="2960"/>
              </a:lnSpc>
              <a:spcBef>
                <a:spcPts val="11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ini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dapat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digunakan,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08632" y="4302547"/>
            <a:ext cx="4564187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dipahami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serta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prosesnya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sistematis,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71142" y="5084613"/>
            <a:ext cx="6019021" cy="1196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Ketika</a:t>
            </a:r>
            <a:r>
              <a:rPr dirty="0" sz="2200" spc="23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kebutuhan</a:t>
            </a:r>
            <a:r>
              <a:rPr dirty="0" sz="2200" spc="23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sudah</a:t>
            </a:r>
            <a:r>
              <a:rPr dirty="0" sz="2200" spc="23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jelas</a:t>
            </a:r>
            <a:r>
              <a:rPr dirty="0" sz="2200" spc="23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maka</a:t>
            </a:r>
            <a:r>
              <a:rPr dirty="0" sz="2200" spc="22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model</a:t>
            </a:r>
            <a:r>
              <a:rPr dirty="0" sz="2200" spc="23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ini</a:t>
            </a:r>
          </a:p>
          <a:p>
            <a:pPr marL="237490" marR="0">
              <a:lnSpc>
                <a:spcPts val="2960"/>
              </a:lnSpc>
              <a:spcBef>
                <a:spcPts val="6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sangat</a:t>
            </a:r>
            <a:r>
              <a:rPr dirty="0" sz="2200" spc="210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cocok</a:t>
            </a:r>
            <a:r>
              <a:rPr dirty="0" sz="2200" spc="210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digunakan</a:t>
            </a:r>
            <a:r>
              <a:rPr dirty="0" sz="2200" spc="21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sehingga</a:t>
            </a:r>
            <a:r>
              <a:rPr dirty="0" sz="2200" spc="211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bisa</a:t>
            </a:r>
          </a:p>
          <a:p>
            <a:pPr marL="237490" marR="0">
              <a:lnSpc>
                <a:spcPts val="2960"/>
              </a:lnSpc>
              <a:spcBef>
                <a:spcPts val="11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meminimalisir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kesalahan,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753089" y="5475646"/>
            <a:ext cx="6018877" cy="1196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Waterfall</a:t>
            </a:r>
            <a:r>
              <a:rPr dirty="0" sz="2200" spc="142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model</a:t>
            </a:r>
            <a:r>
              <a:rPr dirty="0" sz="2200" spc="141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ini</a:t>
            </a:r>
            <a:r>
              <a:rPr dirty="0" sz="2200" spc="141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tidak</a:t>
            </a:r>
            <a:r>
              <a:rPr dirty="0" sz="2200" spc="141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berlaku</a:t>
            </a:r>
            <a:r>
              <a:rPr dirty="0" sz="2200" spc="141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untuk</a:t>
            </a:r>
          </a:p>
          <a:p>
            <a:pPr marL="237490" marR="0">
              <a:lnSpc>
                <a:spcPts val="2960"/>
              </a:lnSpc>
              <a:spcBef>
                <a:spcPts val="6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proyek</a:t>
            </a:r>
            <a:r>
              <a:rPr dirty="0" sz="2200" spc="316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200" spc="316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menuntut</a:t>
            </a:r>
            <a:r>
              <a:rPr dirty="0" sz="2200" spc="317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pemeliharaan</a:t>
            </a:r>
          </a:p>
          <a:p>
            <a:pPr marL="237490" marR="0">
              <a:lnSpc>
                <a:spcPts val="2960"/>
              </a:lnSpc>
              <a:spcBef>
                <a:spcPts val="11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berkelanjutan,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71142" y="6648746"/>
            <a:ext cx="6019822" cy="15871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Pada</a:t>
            </a:r>
            <a:r>
              <a:rPr dirty="0" sz="2200" spc="55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waterfall</a:t>
            </a:r>
            <a:r>
              <a:rPr dirty="0" sz="2200" spc="55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model</a:t>
            </a:r>
            <a:r>
              <a:rPr dirty="0" sz="2200" spc="55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ini,</a:t>
            </a:r>
            <a:r>
              <a:rPr dirty="0" sz="2200" spc="54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terdapat</a:t>
            </a:r>
            <a:r>
              <a:rPr dirty="0" sz="2200" spc="54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dokumen</a:t>
            </a:r>
          </a:p>
          <a:p>
            <a:pPr marL="237490" marR="0">
              <a:lnSpc>
                <a:spcPts val="2960"/>
              </a:lnSpc>
              <a:spcBef>
                <a:spcPts val="6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teknis</a:t>
            </a:r>
            <a:r>
              <a:rPr dirty="0" sz="2200" spc="30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200" spc="29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baik</a:t>
            </a:r>
            <a:r>
              <a:rPr dirty="0" sz="2200" spc="29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dan</a:t>
            </a:r>
            <a:r>
              <a:rPr dirty="0" sz="2200" spc="29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teroganisir</a:t>
            </a:r>
            <a:r>
              <a:rPr dirty="0" sz="2200" spc="29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dalam</a:t>
            </a:r>
            <a:r>
              <a:rPr dirty="0" sz="2200" spc="30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setiap</a:t>
            </a:r>
          </a:p>
          <a:p>
            <a:pPr marL="237490" marR="0">
              <a:lnSpc>
                <a:spcPts val="2960"/>
              </a:lnSpc>
              <a:spcBef>
                <a:spcPts val="11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fase,</a:t>
            </a:r>
            <a:r>
              <a:rPr dirty="0" sz="2200" spc="1573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sehingga</a:t>
            </a:r>
            <a:r>
              <a:rPr dirty="0" sz="2200" spc="158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memudahkan</a:t>
            </a:r>
            <a:r>
              <a:rPr dirty="0" sz="2200" spc="158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klien</a:t>
            </a:r>
            <a:r>
              <a:rPr dirty="0" sz="2200" spc="158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untuk</a:t>
            </a:r>
          </a:p>
          <a:p>
            <a:pPr marL="237490" marR="0">
              <a:lnSpc>
                <a:spcPts val="2960"/>
              </a:lnSpc>
              <a:spcBef>
                <a:spcPts val="11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mengetahui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gambaran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oleh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software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ini,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753089" y="7039778"/>
            <a:ext cx="6019093" cy="1196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Setelah</a:t>
            </a:r>
            <a:r>
              <a:rPr dirty="0" sz="2200" spc="33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aplikasi</a:t>
            </a:r>
            <a:r>
              <a:rPr dirty="0" sz="2200" spc="34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dalam</a:t>
            </a:r>
            <a:r>
              <a:rPr dirty="0" sz="2200" spc="32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tahap</a:t>
            </a:r>
            <a:r>
              <a:rPr dirty="0" sz="2200" spc="33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pengujian,</a:t>
            </a:r>
            <a:r>
              <a:rPr dirty="0" sz="2200" spc="313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tidak</a:t>
            </a:r>
          </a:p>
          <a:p>
            <a:pPr marL="237490" marR="0">
              <a:lnSpc>
                <a:spcPts val="2960"/>
              </a:lnSpc>
              <a:spcBef>
                <a:spcPts val="6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disarankan</a:t>
            </a:r>
            <a:r>
              <a:rPr dirty="0" sz="2200" spc="122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untuk</a:t>
            </a:r>
            <a:r>
              <a:rPr dirty="0" sz="2200" spc="122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kembali</a:t>
            </a:r>
            <a:r>
              <a:rPr dirty="0" sz="2200" spc="123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dan</a:t>
            </a:r>
            <a:r>
              <a:rPr dirty="0" sz="2200" spc="121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melakukan</a:t>
            </a:r>
          </a:p>
          <a:p>
            <a:pPr marL="237490" marR="0">
              <a:lnSpc>
                <a:spcPts val="2960"/>
              </a:lnSpc>
              <a:spcBef>
                <a:spcPts val="11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perubahan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apa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pun.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3140" y="4076059"/>
            <a:ext cx="2521584" cy="2064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157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b="1">
                <a:solidFill>
                  <a:srgbClr val="171717"/>
                </a:solidFill>
                <a:latin typeface="MAQOHS+Muli-Bold"/>
                <a:cs typeface="MAQOHS+Muli-Bold"/>
              </a:rPr>
              <a:t>V</a:t>
            </a:r>
          </a:p>
          <a:p>
            <a:pPr marL="0" marR="0">
              <a:lnSpc>
                <a:spcPts val="7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b="1">
                <a:solidFill>
                  <a:srgbClr val="171717"/>
                </a:solidFill>
                <a:latin typeface="MAQOHS+Muli-Bold"/>
                <a:cs typeface="MAQOHS+Muli-Bold"/>
              </a:rPr>
              <a:t>Model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21323" y="2590124"/>
            <a:ext cx="3424448" cy="892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28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6c31"/>
                </a:solidFill>
                <a:latin typeface="VANQJS+HKGrotesk-Regular,Bold"/>
                <a:cs typeface="VANQJS+HKGrotesk-Regular,Bold"/>
              </a:rPr>
              <a:t>Keunggulan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89095" y="2590124"/>
            <a:ext cx="3489250" cy="892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28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f79646"/>
                </a:solidFill>
                <a:latin typeface="VANQJS+HKGrotesk-Regular,Bold"/>
                <a:cs typeface="VANQJS+HKGrotesk-Regular,Bold"/>
              </a:rPr>
              <a:t>Kekurangan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71142" y="3845966"/>
            <a:ext cx="6012943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Model</a:t>
            </a:r>
            <a:r>
              <a:rPr dirty="0" sz="2200" spc="53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ini</a:t>
            </a:r>
            <a:r>
              <a:rPr dirty="0" sz="2200" spc="54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cukup</a:t>
            </a:r>
            <a:r>
              <a:rPr dirty="0" sz="2200" spc="54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sederhana</a:t>
            </a:r>
            <a:r>
              <a:rPr dirty="0" sz="2200" spc="54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sehingga</a:t>
            </a:r>
            <a:r>
              <a:rPr dirty="0" sz="2200" spc="55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mudah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6889" y="3845967"/>
            <a:ext cx="6013787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Setelah</a:t>
            </a:r>
            <a:r>
              <a:rPr dirty="0" sz="2200" spc="2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software</a:t>
            </a:r>
            <a:r>
              <a:rPr dirty="0" sz="2200" spc="1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dalam</a:t>
            </a:r>
            <a:r>
              <a:rPr dirty="0" sz="2200" spc="2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tahap</a:t>
            </a:r>
            <a:r>
              <a:rPr dirty="0" sz="2200" spc="2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pengujian,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maka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08632" y="4236999"/>
            <a:ext cx="3175570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dipahami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digunakan,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14379" y="4237000"/>
            <a:ext cx="5476708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akan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sulit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jika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ada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perubahan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fungsionalitas,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71142" y="5019065"/>
            <a:ext cx="6020479" cy="1196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Model</a:t>
            </a:r>
            <a:r>
              <a:rPr dirty="0" sz="2200" spc="63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sangat</a:t>
            </a:r>
            <a:r>
              <a:rPr dirty="0" sz="2200" spc="64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sistematis</a:t>
            </a:r>
            <a:r>
              <a:rPr dirty="0" sz="2200" spc="66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dan</a:t>
            </a:r>
            <a:r>
              <a:rPr dirty="0" sz="2200" spc="63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disiplin</a:t>
            </a:r>
            <a:r>
              <a:rPr dirty="0" sz="2200" spc="65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karena</a:t>
            </a:r>
          </a:p>
          <a:p>
            <a:pPr marL="237490" marR="0">
              <a:lnSpc>
                <a:spcPts val="2960"/>
              </a:lnSpc>
              <a:spcBef>
                <a:spcPts val="6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setiap</a:t>
            </a:r>
            <a:r>
              <a:rPr dirty="0" sz="2200" spc="43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tahapan</a:t>
            </a:r>
            <a:r>
              <a:rPr dirty="0" sz="2200" spc="43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diselesaikan</a:t>
            </a:r>
            <a:r>
              <a:rPr dirty="0" sz="2200" spc="44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satu</a:t>
            </a:r>
            <a:r>
              <a:rPr dirty="0" sz="2200" spc="43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persatu</a:t>
            </a:r>
            <a:r>
              <a:rPr dirty="0" sz="2200" spc="42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dan</a:t>
            </a:r>
          </a:p>
          <a:p>
            <a:pPr marL="237490" marR="0">
              <a:lnSpc>
                <a:spcPts val="2960"/>
              </a:lnSpc>
              <a:spcBef>
                <a:spcPts val="11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juga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terdapat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pengujian,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676889" y="5019066"/>
            <a:ext cx="6020052" cy="1196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Tidak</a:t>
            </a:r>
            <a:r>
              <a:rPr dirty="0" sz="2200" spc="393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cocok</a:t>
            </a:r>
            <a:r>
              <a:rPr dirty="0" sz="2200" spc="39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jika</a:t>
            </a:r>
            <a:r>
              <a:rPr dirty="0" sz="2200" spc="39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diterapkan</a:t>
            </a:r>
            <a:r>
              <a:rPr dirty="0" sz="2200" spc="39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terhadap</a:t>
            </a:r>
            <a:r>
              <a:rPr dirty="0" sz="2200" spc="39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proyek</a:t>
            </a:r>
          </a:p>
          <a:p>
            <a:pPr marL="237490" marR="0">
              <a:lnSpc>
                <a:spcPts val="2960"/>
              </a:lnSpc>
              <a:spcBef>
                <a:spcPts val="6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200" spc="66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kompleks,</a:t>
            </a:r>
            <a:r>
              <a:rPr dirty="0" sz="2200" spc="67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kebutuhan</a:t>
            </a:r>
            <a:r>
              <a:rPr dirty="0" sz="2200" spc="68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tinggi,</a:t>
            </a:r>
            <a:r>
              <a:rPr dirty="0" sz="2200" spc="66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dan</a:t>
            </a:r>
            <a:r>
              <a:rPr dirty="0" sz="2200" spc="66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</a:p>
          <a:p>
            <a:pPr marL="237490" marR="0">
              <a:lnSpc>
                <a:spcPts val="2960"/>
              </a:lnSpc>
              <a:spcBef>
                <a:spcPts val="11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sifatnya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berkelanjutan,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71142" y="6583198"/>
            <a:ext cx="6012493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Lebih</a:t>
            </a:r>
            <a:r>
              <a:rPr dirty="0" sz="2200" spc="29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mudah</a:t>
            </a:r>
            <a:r>
              <a:rPr dirty="0" sz="2200" spc="29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dikelola</a:t>
            </a:r>
            <a:r>
              <a:rPr dirty="0" sz="2200" spc="30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karena</a:t>
            </a:r>
            <a:r>
              <a:rPr dirty="0" sz="2200" spc="28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setiap</a:t>
            </a:r>
            <a:r>
              <a:rPr dirty="0" sz="2200" spc="30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tahapnya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676889" y="6583198"/>
            <a:ext cx="6014045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Model</a:t>
            </a:r>
            <a:r>
              <a:rPr dirty="0" sz="2200" spc="103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ini</a:t>
            </a:r>
            <a:r>
              <a:rPr dirty="0" sz="2200" spc="103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kurang</a:t>
            </a:r>
            <a:r>
              <a:rPr dirty="0" sz="2200" spc="102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fleksibel</a:t>
            </a:r>
            <a:r>
              <a:rPr dirty="0" sz="2200" spc="105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dan</a:t>
            </a:r>
            <a:r>
              <a:rPr dirty="0" sz="2200" spc="103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cenderung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08632" y="6974231"/>
            <a:ext cx="5774828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memiliki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spesifikasi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kiriman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proses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review,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14379" y="6974231"/>
            <a:ext cx="820886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kaku.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3140" y="4076059"/>
            <a:ext cx="2521584" cy="2064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157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b="1">
                <a:solidFill>
                  <a:srgbClr val="171717"/>
                </a:solidFill>
                <a:latin typeface="MAQOHS+Muli-Bold"/>
                <a:cs typeface="MAQOHS+Muli-Bold"/>
              </a:rPr>
              <a:t>Spiral</a:t>
            </a:r>
          </a:p>
          <a:p>
            <a:pPr marL="0" marR="0">
              <a:lnSpc>
                <a:spcPts val="7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b="1">
                <a:solidFill>
                  <a:srgbClr val="171717"/>
                </a:solidFill>
                <a:latin typeface="MAQOHS+Muli-Bold"/>
                <a:cs typeface="MAQOHS+Muli-Bold"/>
              </a:rPr>
              <a:t>Model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21323" y="2590124"/>
            <a:ext cx="3424448" cy="892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28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6c31"/>
                </a:solidFill>
                <a:latin typeface="VANQJS+HKGrotesk-Regular,Bold"/>
                <a:cs typeface="VANQJS+HKGrotesk-Regular,Bold"/>
              </a:rPr>
              <a:t>Keunggulan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89095" y="2590124"/>
            <a:ext cx="3489250" cy="892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28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f79646"/>
                </a:solidFill>
                <a:latin typeface="VANQJS+HKGrotesk-Regular,Bold"/>
                <a:cs typeface="VANQJS+HKGrotesk-Regular,Bold"/>
              </a:rPr>
              <a:t>Kekurangan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4531" y="3958732"/>
            <a:ext cx="6019427" cy="1196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Perubahan</a:t>
            </a:r>
            <a:r>
              <a:rPr dirty="0" sz="2200" spc="103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permintaan</a:t>
            </a:r>
            <a:r>
              <a:rPr dirty="0" sz="2200" spc="93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dalam</a:t>
            </a:r>
            <a:r>
              <a:rPr dirty="0" sz="2200" spc="10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kebutuhan</a:t>
            </a:r>
            <a:r>
              <a:rPr dirty="0" sz="2200" spc="10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pada</a:t>
            </a:r>
          </a:p>
          <a:p>
            <a:pPr marL="237490" marR="0">
              <a:lnSpc>
                <a:spcPts val="2960"/>
              </a:lnSpc>
              <a:spcBef>
                <a:spcPts val="6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fase</a:t>
            </a:r>
            <a:r>
              <a:rPr dirty="0" sz="2200" spc="96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selanjutnya</a:t>
            </a:r>
            <a:r>
              <a:rPr dirty="0" sz="2200" spc="97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dapat</a:t>
            </a:r>
            <a:r>
              <a:rPr dirty="0" sz="2200" spc="96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digabungkan</a:t>
            </a:r>
            <a:r>
              <a:rPr dirty="0" sz="2200" spc="96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secara</a:t>
            </a:r>
          </a:p>
          <a:p>
            <a:pPr marL="237490" marR="0">
              <a:lnSpc>
                <a:spcPts val="2960"/>
              </a:lnSpc>
              <a:spcBef>
                <a:spcPts val="11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akurat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dengan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menggunakan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model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ini,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6889" y="3958732"/>
            <a:ext cx="6014206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Model</a:t>
            </a:r>
            <a:r>
              <a:rPr dirty="0" sz="2200" spc="77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Spiral</a:t>
            </a:r>
            <a:r>
              <a:rPr dirty="0" sz="2200" spc="78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jauh</a:t>
            </a:r>
            <a:r>
              <a:rPr dirty="0" sz="2200" spc="78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lebih</a:t>
            </a:r>
            <a:r>
              <a:rPr dirty="0" sz="2200" spc="79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kompleks</a:t>
            </a:r>
            <a:r>
              <a:rPr dirty="0" sz="2200" spc="79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daripada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14379" y="4349765"/>
            <a:ext cx="2666782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model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SDLC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lainnya,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676889" y="5131831"/>
            <a:ext cx="6012312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Model</a:t>
            </a:r>
            <a:r>
              <a:rPr dirty="0" sz="2200" spc="45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Spiral</a:t>
            </a:r>
            <a:r>
              <a:rPr dirty="0" sz="2200" spc="45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tidak</a:t>
            </a:r>
            <a:r>
              <a:rPr dirty="0" sz="2200" spc="45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cocok</a:t>
            </a:r>
            <a:r>
              <a:rPr dirty="0" sz="2200" spc="45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untuk</a:t>
            </a:r>
            <a:r>
              <a:rPr dirty="0" sz="2200" spc="453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proyek</a:t>
            </a:r>
            <a:r>
              <a:rPr dirty="0" sz="2200" spc="44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kecil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84531" y="5522864"/>
            <a:ext cx="6019052" cy="1196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Lebih</a:t>
            </a:r>
            <a:r>
              <a:rPr dirty="0" sz="2200" spc="17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mudah</a:t>
            </a:r>
            <a:r>
              <a:rPr dirty="0" sz="2200" spc="17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dalam</a:t>
            </a:r>
            <a:r>
              <a:rPr dirty="0" sz="2200" spc="17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melakukan</a:t>
            </a:r>
            <a:r>
              <a:rPr dirty="0" sz="2200" spc="17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estimasi</a:t>
            </a:r>
            <a:r>
              <a:rPr dirty="0" sz="2200" spc="18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biaya</a:t>
            </a:r>
          </a:p>
          <a:p>
            <a:pPr marL="237490" marR="0">
              <a:lnSpc>
                <a:spcPts val="2960"/>
              </a:lnSpc>
              <a:spcBef>
                <a:spcPts val="6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karena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proses</a:t>
            </a:r>
            <a:r>
              <a:rPr dirty="0" sz="2200" spc="1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pembuatan</a:t>
            </a:r>
            <a:r>
              <a:rPr dirty="0" sz="2200" spc="1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prototype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jelas</a:t>
            </a:r>
          </a:p>
          <a:p>
            <a:pPr marL="237490" marR="0">
              <a:lnSpc>
                <a:spcPts val="2960"/>
              </a:lnSpc>
              <a:spcBef>
                <a:spcPts val="11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terencana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dalam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tahapan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sistematis,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14379" y="5522865"/>
            <a:ext cx="1869933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karena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mahal,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676889" y="6304931"/>
            <a:ext cx="6012921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Keberhasilan</a:t>
            </a:r>
            <a:r>
              <a:rPr dirty="0" sz="2200" spc="172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penyelesaian</a:t>
            </a:r>
            <a:r>
              <a:rPr dirty="0" sz="2200" spc="172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proyek</a:t>
            </a:r>
            <a:r>
              <a:rPr dirty="0" sz="2200" spc="1703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sangat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14379" y="6695964"/>
            <a:ext cx="3978007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tergantung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pada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Analisis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Risiko,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84531" y="7086996"/>
            <a:ext cx="6013900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Dapat</a:t>
            </a:r>
            <a:r>
              <a:rPr dirty="0" sz="2200" spc="64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menampung</a:t>
            </a:r>
            <a:r>
              <a:rPr dirty="0" sz="2200" spc="64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feedback</a:t>
            </a:r>
            <a:r>
              <a:rPr dirty="0" sz="2200" spc="64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200" spc="64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diberikan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22022" y="7478029"/>
            <a:ext cx="1407532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oleh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klien.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3140" y="4076059"/>
            <a:ext cx="2521584" cy="2064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157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b="1">
                <a:solidFill>
                  <a:srgbClr val="171717"/>
                </a:solidFill>
                <a:latin typeface="MAQOHS+Muli-Bold"/>
                <a:cs typeface="MAQOHS+Muli-Bold"/>
              </a:rPr>
              <a:t>RAD</a:t>
            </a:r>
          </a:p>
          <a:p>
            <a:pPr marL="0" marR="0">
              <a:lnSpc>
                <a:spcPts val="7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b="1">
                <a:solidFill>
                  <a:srgbClr val="171717"/>
                </a:solidFill>
                <a:latin typeface="MAQOHS+Muli-Bold"/>
                <a:cs typeface="MAQOHS+Muli-Bold"/>
              </a:rPr>
              <a:t>Model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21323" y="2590124"/>
            <a:ext cx="3424448" cy="892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28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6c31"/>
                </a:solidFill>
                <a:latin typeface="VANQJS+HKGrotesk-Regular,Bold"/>
                <a:cs typeface="VANQJS+HKGrotesk-Regular,Bold"/>
              </a:rPr>
              <a:t>Keunggulan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89095" y="2590124"/>
            <a:ext cx="3489250" cy="892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28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f79646"/>
                </a:solidFill>
                <a:latin typeface="VANQJS+HKGrotesk-Regular,Bold"/>
                <a:cs typeface="VANQJS+HKGrotesk-Regular,Bold"/>
              </a:rPr>
              <a:t>Kekurangan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06235" y="3921337"/>
            <a:ext cx="6013599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User</a:t>
            </a:r>
            <a:r>
              <a:rPr dirty="0" sz="2200" spc="47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atau</a:t>
            </a:r>
            <a:r>
              <a:rPr dirty="0" sz="2200" spc="47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klien</a:t>
            </a:r>
            <a:r>
              <a:rPr dirty="0" sz="2200" spc="48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selalu</a:t>
            </a:r>
            <a:r>
              <a:rPr dirty="0" sz="2200" spc="49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memberikan</a:t>
            </a:r>
            <a:r>
              <a:rPr dirty="0" sz="2200" spc="473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feedback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6889" y="3921337"/>
            <a:ext cx="6012947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Harus</a:t>
            </a:r>
            <a:r>
              <a:rPr dirty="0" sz="2200" spc="126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melibatkan</a:t>
            </a:r>
            <a:r>
              <a:rPr dirty="0" sz="2200" spc="127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semua</a:t>
            </a:r>
            <a:r>
              <a:rPr dirty="0" sz="2200" spc="127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user</a:t>
            </a:r>
            <a:r>
              <a:rPr dirty="0" sz="2200" spc="126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atau</a:t>
            </a:r>
            <a:r>
              <a:rPr dirty="0" sz="2200" spc="126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klien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43725" y="4312370"/>
            <a:ext cx="2074455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dari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tahap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awal,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14379" y="4312370"/>
            <a:ext cx="3030840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terhadap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seluruh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siklus,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06235" y="5094437"/>
            <a:ext cx="6019382" cy="1196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Rentan</a:t>
            </a:r>
            <a:r>
              <a:rPr dirty="0" sz="2200" spc="46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waktu</a:t>
            </a:r>
            <a:r>
              <a:rPr dirty="0" sz="2200" spc="46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200" spc="45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dibutuhkan</a:t>
            </a:r>
            <a:r>
              <a:rPr dirty="0" sz="2200" spc="473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lebih</a:t>
            </a:r>
            <a:r>
              <a:rPr dirty="0" sz="2200" spc="47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pendek</a:t>
            </a:r>
          </a:p>
          <a:p>
            <a:pPr marL="237490" marR="0">
              <a:lnSpc>
                <a:spcPts val="2960"/>
              </a:lnSpc>
              <a:spcBef>
                <a:spcPts val="6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sehingga</a:t>
            </a:r>
            <a:r>
              <a:rPr dirty="0" sz="2200" spc="333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lebih</a:t>
            </a:r>
            <a:r>
              <a:rPr dirty="0" sz="2200" spc="33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mudah</a:t>
            </a:r>
            <a:r>
              <a:rPr dirty="0" sz="2200" spc="32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dalam</a:t>
            </a:r>
            <a:r>
              <a:rPr dirty="0" sz="2200" spc="32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mengakomodasi</a:t>
            </a:r>
          </a:p>
          <a:p>
            <a:pPr marL="237490" marR="0">
              <a:lnSpc>
                <a:spcPts val="2960"/>
              </a:lnSpc>
              <a:spcBef>
                <a:spcPts val="11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perubahan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sering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terjadi,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676889" y="5094436"/>
            <a:ext cx="6014136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Kesulitan</a:t>
            </a:r>
            <a:r>
              <a:rPr dirty="0" sz="2200" spc="99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dalam</a:t>
            </a:r>
            <a:r>
              <a:rPr dirty="0" sz="2200" spc="98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hal</a:t>
            </a:r>
            <a:r>
              <a:rPr dirty="0" sz="2200" spc="98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pengukuran</a:t>
            </a:r>
            <a:r>
              <a:rPr dirty="0" sz="2200" spc="96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mengenai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14379" y="5485469"/>
            <a:ext cx="2270593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kemajuan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proses,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676889" y="6267535"/>
            <a:ext cx="6019201" cy="1196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Manajer</a:t>
            </a:r>
            <a:r>
              <a:rPr dirty="0" sz="2200" spc="17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proyek</a:t>
            </a:r>
            <a:r>
              <a:rPr dirty="0" sz="2200" spc="18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perlu</a:t>
            </a:r>
            <a:r>
              <a:rPr dirty="0" sz="2200" spc="19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bekerja</a:t>
            </a:r>
            <a:r>
              <a:rPr dirty="0" sz="2200" spc="183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sama</a:t>
            </a:r>
            <a:r>
              <a:rPr dirty="0" sz="2200" spc="19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200" spc="18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baik</a:t>
            </a:r>
          </a:p>
          <a:p>
            <a:pPr marL="237490" marR="0">
              <a:lnSpc>
                <a:spcPts val="2960"/>
              </a:lnSpc>
              <a:spcBef>
                <a:spcPts val="6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dengan</a:t>
            </a:r>
            <a:r>
              <a:rPr dirty="0" sz="2200" spc="148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para</a:t>
            </a:r>
            <a:r>
              <a:rPr dirty="0" sz="2200" spc="148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user</a:t>
            </a:r>
            <a:r>
              <a:rPr dirty="0" sz="2200" spc="148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dan</a:t>
            </a:r>
            <a:r>
              <a:rPr dirty="0" sz="2200" spc="148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developer</a:t>
            </a:r>
            <a:r>
              <a:rPr dirty="0" sz="2200" spc="149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dalam</a:t>
            </a:r>
          </a:p>
          <a:p>
            <a:pPr marL="237490" marR="0">
              <a:lnSpc>
                <a:spcPts val="2960"/>
              </a:lnSpc>
              <a:spcBef>
                <a:spcPts val="11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pemenuhan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tenggat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waktu,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06235" y="6658569"/>
            <a:ext cx="6020660" cy="1196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Penggunaan</a:t>
            </a:r>
            <a:r>
              <a:rPr dirty="0" sz="2200" spc="214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komponen</a:t>
            </a:r>
            <a:r>
              <a:rPr dirty="0" sz="2200" spc="213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dapat</a:t>
            </a:r>
            <a:r>
              <a:rPr dirty="0" sz="2200" spc="214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dilakukan</a:t>
            </a:r>
          </a:p>
          <a:p>
            <a:pPr marL="237490" marR="0">
              <a:lnSpc>
                <a:spcPts val="2960"/>
              </a:lnSpc>
              <a:spcBef>
                <a:spcPts val="6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kembali</a:t>
            </a:r>
            <a:r>
              <a:rPr dirty="0" sz="2200" spc="89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sehingga</a:t>
            </a:r>
            <a:r>
              <a:rPr dirty="0" sz="2200" spc="893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waktu</a:t>
            </a:r>
            <a:r>
              <a:rPr dirty="0" sz="2200" spc="88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pengerjaan</a:t>
            </a:r>
            <a:r>
              <a:rPr dirty="0" sz="2200" spc="86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proyek</a:t>
            </a:r>
          </a:p>
          <a:p>
            <a:pPr marL="237490" marR="0">
              <a:lnSpc>
                <a:spcPts val="2960"/>
              </a:lnSpc>
              <a:spcBef>
                <a:spcPts val="11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juga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berkurang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cukup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signifikan,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3140" y="4076059"/>
            <a:ext cx="2521584" cy="2064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157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b="1">
                <a:solidFill>
                  <a:srgbClr val="171717"/>
                </a:solidFill>
                <a:latin typeface="MAQOHS+Muli-Bold"/>
                <a:cs typeface="MAQOHS+Muli-Bold"/>
              </a:rPr>
              <a:t>Agile</a:t>
            </a:r>
          </a:p>
          <a:p>
            <a:pPr marL="0" marR="0">
              <a:lnSpc>
                <a:spcPts val="7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b="1">
                <a:solidFill>
                  <a:srgbClr val="171717"/>
                </a:solidFill>
                <a:latin typeface="MAQOHS+Muli-Bold"/>
                <a:cs typeface="MAQOHS+Muli-Bold"/>
              </a:rPr>
              <a:t>Model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0757" y="1951940"/>
            <a:ext cx="12311436" cy="21760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0">
                <a:solidFill>
                  <a:srgbClr val="017016"/>
                </a:solidFill>
                <a:latin typeface="NLNAVS+LeagueGothic-Regular"/>
                <a:cs typeface="NLNAVS+LeagueGothic-Regular"/>
              </a:rPr>
              <a:t>CAPAIAN</a:t>
            </a:r>
            <a:r>
              <a:rPr dirty="0" sz="14000" spc="1226">
                <a:solidFill>
                  <a:srgbClr val="017016"/>
                </a:solidFill>
                <a:latin typeface="NLNAVS+LeagueGothic-Regular"/>
                <a:cs typeface="NLNAVS+LeagueGothic-Regular"/>
              </a:rPr>
              <a:t> </a:t>
            </a:r>
            <a:r>
              <a:rPr dirty="0" sz="14000">
                <a:solidFill>
                  <a:srgbClr val="fab900"/>
                </a:solidFill>
                <a:latin typeface="NLNAVS+LeagueGothic-Regular"/>
                <a:cs typeface="NLNAVS+LeagueGothic-Regular"/>
              </a:rPr>
              <a:t>PEMBELAJARAN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53229" y="6109548"/>
            <a:ext cx="10374473" cy="1465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466" marR="0">
              <a:lnSpc>
                <a:spcPts val="4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-80">
                <a:solidFill>
                  <a:srgbClr val="017016"/>
                </a:solidFill>
                <a:latin typeface="KSHNVI+HKGrotesk-Regular"/>
                <a:cs typeface="KSHNVI+HKGrotesk-Regular"/>
              </a:rPr>
              <a:t>Capaian</a:t>
            </a:r>
            <a:r>
              <a:rPr dirty="0" sz="3000" spc="-79">
                <a:solidFill>
                  <a:srgbClr val="017016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3000" spc="-81">
                <a:solidFill>
                  <a:srgbClr val="017016"/>
                </a:solidFill>
                <a:latin typeface="KSHNVI+HKGrotesk-Regular"/>
                <a:cs typeface="KSHNVI+HKGrotesk-Regular"/>
              </a:rPr>
              <a:t>pembelajaran</a:t>
            </a:r>
            <a:r>
              <a:rPr dirty="0" sz="3000" spc="-79">
                <a:solidFill>
                  <a:srgbClr val="017016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3000" spc="-80">
                <a:solidFill>
                  <a:srgbClr val="017016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3000" spc="-79">
                <a:solidFill>
                  <a:srgbClr val="017016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3000" spc="-81">
                <a:solidFill>
                  <a:srgbClr val="017016"/>
                </a:solidFill>
                <a:latin typeface="KSHNVI+HKGrotesk-Regular"/>
                <a:cs typeface="KSHNVI+HKGrotesk-Regular"/>
              </a:rPr>
              <a:t>dibebankan</a:t>
            </a:r>
            <a:r>
              <a:rPr dirty="0" sz="3000" spc="-79">
                <a:solidFill>
                  <a:srgbClr val="017016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3000" spc="-80">
                <a:solidFill>
                  <a:srgbClr val="017016"/>
                </a:solidFill>
                <a:latin typeface="KSHNVI+HKGrotesk-Regular"/>
                <a:cs typeface="KSHNVI+HKGrotesk-Regular"/>
              </a:rPr>
              <a:t>pada</a:t>
            </a:r>
            <a:r>
              <a:rPr dirty="0" sz="3000" spc="-80">
                <a:solidFill>
                  <a:srgbClr val="017016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3000" spc="-80">
                <a:solidFill>
                  <a:srgbClr val="017016"/>
                </a:solidFill>
                <a:latin typeface="KSHNVI+HKGrotesk-Regular"/>
                <a:cs typeface="KSHNVI+HKGrotesk-Regular"/>
              </a:rPr>
              <a:t>modul</a:t>
            </a:r>
            <a:r>
              <a:rPr dirty="0" sz="3000" spc="-81">
                <a:solidFill>
                  <a:srgbClr val="017016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3000" spc="-81">
                <a:solidFill>
                  <a:srgbClr val="017016"/>
                </a:solidFill>
                <a:latin typeface="KSHNVI+HKGrotesk-Regular"/>
                <a:cs typeface="KSHNVI+HKGrotesk-Regular"/>
              </a:rPr>
              <a:t>pelatihan</a:t>
            </a:r>
            <a:r>
              <a:rPr dirty="0" sz="3000" spc="-79">
                <a:solidFill>
                  <a:srgbClr val="017016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3000" spc="-80">
                <a:solidFill>
                  <a:srgbClr val="017016"/>
                </a:solidFill>
                <a:latin typeface="KSHNVI+HKGrotesk-Regular"/>
                <a:cs typeface="KSHNVI+HKGrotesk-Regular"/>
              </a:rPr>
              <a:t>ini</a:t>
            </a:r>
          </a:p>
          <a:p>
            <a:pPr marL="739933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-81">
                <a:solidFill>
                  <a:srgbClr val="017016"/>
                </a:solidFill>
                <a:latin typeface="KSHNVI+HKGrotesk-Regular"/>
                <a:cs typeface="KSHNVI+HKGrotesk-Regular"/>
              </a:rPr>
              <a:t>adalah</a:t>
            </a:r>
            <a:r>
              <a:rPr dirty="0" sz="3000" spc="-80">
                <a:solidFill>
                  <a:srgbClr val="017016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3000" spc="-81">
                <a:solidFill>
                  <a:srgbClr val="017016"/>
                </a:solidFill>
                <a:latin typeface="KSHNVI+HKGrotesk-Regular"/>
                <a:cs typeface="KSHNVI+HKGrotesk-Regular"/>
              </a:rPr>
              <a:t>mahasiswa</a:t>
            </a:r>
            <a:r>
              <a:rPr dirty="0" sz="3000" spc="-79">
                <a:solidFill>
                  <a:srgbClr val="017016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3000" spc="-80">
                <a:solidFill>
                  <a:srgbClr val="017016"/>
                </a:solidFill>
                <a:latin typeface="KSHNVI+HKGrotesk-Regular"/>
                <a:cs typeface="KSHNVI+HKGrotesk-Regular"/>
              </a:rPr>
              <a:t>mampu</a:t>
            </a:r>
            <a:r>
              <a:rPr dirty="0" sz="3000" spc="-79">
                <a:solidFill>
                  <a:srgbClr val="017016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3000" spc="-81">
                <a:solidFill>
                  <a:srgbClr val="017016"/>
                </a:solidFill>
                <a:latin typeface="KSHNVI+HKGrotesk-Regular"/>
                <a:cs typeface="KSHNVI+HKGrotesk-Regular"/>
              </a:rPr>
              <a:t>memahami,</a:t>
            </a:r>
            <a:r>
              <a:rPr dirty="0" sz="3000" spc="-77">
                <a:solidFill>
                  <a:srgbClr val="017016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3000" spc="-81">
                <a:solidFill>
                  <a:srgbClr val="017016"/>
                </a:solidFill>
                <a:latin typeface="KSHNVI+HKGrotesk-Regular"/>
                <a:cs typeface="KSHNVI+HKGrotesk-Regular"/>
              </a:rPr>
              <a:t>menjelaskan</a:t>
            </a:r>
            <a:r>
              <a:rPr dirty="0" sz="3000" spc="-79">
                <a:solidFill>
                  <a:srgbClr val="017016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3000" spc="-80">
                <a:solidFill>
                  <a:srgbClr val="017016"/>
                </a:solidFill>
                <a:latin typeface="KSHNVI+HKGrotesk-Regular"/>
                <a:cs typeface="KSHNVI+HKGrotesk-Regular"/>
              </a:rPr>
              <a:t>dan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-81">
                <a:solidFill>
                  <a:srgbClr val="017016"/>
                </a:solidFill>
                <a:latin typeface="KSHNVI+HKGrotesk-Regular"/>
                <a:cs typeface="KSHNVI+HKGrotesk-Regular"/>
              </a:rPr>
              <a:t>memvisualisasikan</a:t>
            </a:r>
            <a:r>
              <a:rPr dirty="0" sz="3000" spc="-79">
                <a:solidFill>
                  <a:srgbClr val="017016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3000" spc="-81">
                <a:solidFill>
                  <a:srgbClr val="017016"/>
                </a:solidFill>
                <a:latin typeface="KSHNVI+HKGrotesk-Regular"/>
                <a:cs typeface="KSHNVI+HKGrotesk-Regular"/>
              </a:rPr>
              <a:t>teori</a:t>
            </a:r>
            <a:r>
              <a:rPr dirty="0" sz="3000" spc="-79">
                <a:solidFill>
                  <a:srgbClr val="017016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3000" spc="-81">
                <a:solidFill>
                  <a:srgbClr val="017016"/>
                </a:solidFill>
                <a:latin typeface="KSHNVI+HKGrotesk-Regular"/>
                <a:cs typeface="KSHNVI+HKGrotesk-Regular"/>
              </a:rPr>
              <a:t>SDLC</a:t>
            </a:r>
            <a:r>
              <a:rPr dirty="0" sz="3000" spc="-43">
                <a:solidFill>
                  <a:srgbClr val="017016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3000" spc="-81">
                <a:solidFill>
                  <a:srgbClr val="017016"/>
                </a:solidFill>
                <a:latin typeface="SISJDL+HKGrotesk-Regular,Italic"/>
                <a:cs typeface="SISJDL+HKGrotesk-Regular,Italic"/>
              </a:rPr>
              <a:t>(Software</a:t>
            </a:r>
            <a:r>
              <a:rPr dirty="0" sz="3000" spc="-37">
                <a:solidFill>
                  <a:srgbClr val="017016"/>
                </a:solidFill>
                <a:latin typeface="SISJDL+HKGrotesk-Regular,Italic"/>
                <a:cs typeface="SISJDL+HKGrotesk-Regular,Italic"/>
              </a:rPr>
              <a:t> </a:t>
            </a:r>
            <a:r>
              <a:rPr dirty="0" sz="3000" spc="-81">
                <a:solidFill>
                  <a:srgbClr val="017016"/>
                </a:solidFill>
                <a:latin typeface="SISJDL+HKGrotesk-Regular,Italic"/>
                <a:cs typeface="SISJDL+HKGrotesk-Regular,Italic"/>
              </a:rPr>
              <a:t>Development</a:t>
            </a:r>
            <a:r>
              <a:rPr dirty="0" sz="3000" spc="-37">
                <a:solidFill>
                  <a:srgbClr val="017016"/>
                </a:solidFill>
                <a:latin typeface="SISJDL+HKGrotesk-Regular,Italic"/>
                <a:cs typeface="SISJDL+HKGrotesk-Regular,Italic"/>
              </a:rPr>
              <a:t> </a:t>
            </a:r>
            <a:r>
              <a:rPr dirty="0" sz="3000" spc="-80">
                <a:solidFill>
                  <a:srgbClr val="017016"/>
                </a:solidFill>
                <a:latin typeface="SISJDL+HKGrotesk-Regular,Italic"/>
                <a:cs typeface="SISJDL+HKGrotesk-Regular,Italic"/>
              </a:rPr>
              <a:t>Life</a:t>
            </a:r>
            <a:r>
              <a:rPr dirty="0" sz="3000" spc="-38">
                <a:solidFill>
                  <a:srgbClr val="017016"/>
                </a:solidFill>
                <a:latin typeface="SISJDL+HKGrotesk-Regular,Italic"/>
                <a:cs typeface="SISJDL+HKGrotesk-Regular,Italic"/>
              </a:rPr>
              <a:t> </a:t>
            </a:r>
            <a:r>
              <a:rPr dirty="0" sz="3000" spc="-73">
                <a:solidFill>
                  <a:srgbClr val="017016"/>
                </a:solidFill>
                <a:latin typeface="SISJDL+HKGrotesk-Regular,Italic"/>
                <a:cs typeface="SISJDL+HKGrotesk-Regular,Italic"/>
              </a:rPr>
              <a:t>Cycle)</a:t>
            </a:r>
            <a:r>
              <a:rPr dirty="0" sz="3000">
                <a:solidFill>
                  <a:srgbClr val="017016"/>
                </a:solidFill>
                <a:latin typeface="KSHNVI+HKGrotesk-Regular"/>
                <a:cs typeface="KSHNVI+HKGrotesk-Regular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21323" y="2590124"/>
            <a:ext cx="3424448" cy="892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28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6c31"/>
                </a:solidFill>
                <a:latin typeface="VANQJS+HKGrotesk-Regular,Bold"/>
                <a:cs typeface="VANQJS+HKGrotesk-Regular,Bold"/>
              </a:rPr>
              <a:t>Keunggulan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89095" y="2590124"/>
            <a:ext cx="3489250" cy="892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28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f79646"/>
                </a:solidFill>
                <a:latin typeface="VANQJS+HKGrotesk-Regular,Bold"/>
                <a:cs typeface="VANQJS+HKGrotesk-Regular,Bold"/>
              </a:rPr>
              <a:t>Kekurangan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4531" y="3958929"/>
            <a:ext cx="6013125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Adanya</a:t>
            </a:r>
            <a:r>
              <a:rPr dirty="0" sz="2200" spc="132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minimalisir</a:t>
            </a:r>
            <a:r>
              <a:rPr dirty="0" sz="2200" spc="134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risiko</a:t>
            </a:r>
            <a:r>
              <a:rPr dirty="0" sz="2200" spc="133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akan</a:t>
            </a:r>
            <a:r>
              <a:rPr dirty="0" sz="2200" spc="132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kegagalan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6889" y="3958928"/>
            <a:ext cx="6012479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Tim</a:t>
            </a:r>
            <a:r>
              <a:rPr dirty="0" sz="2200" spc="26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developer</a:t>
            </a:r>
            <a:r>
              <a:rPr dirty="0" sz="2200" spc="27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harus</a:t>
            </a:r>
            <a:r>
              <a:rPr dirty="0" sz="2200" spc="27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selalu</a:t>
            </a:r>
            <a:r>
              <a:rPr dirty="0" sz="2200" spc="29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siap</a:t>
            </a:r>
            <a:r>
              <a:rPr dirty="0" sz="2200" spc="27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siaga</a:t>
            </a:r>
            <a:r>
              <a:rPr dirty="0" sz="2200" spc="27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apabila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22022" y="4349962"/>
            <a:ext cx="5354051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implementasi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software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dari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segi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non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teknis,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14379" y="4349962"/>
            <a:ext cx="4260759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terjadi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perubahan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sewaktu-waktu,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84531" y="5132028"/>
            <a:ext cx="6020479" cy="1196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Proses</a:t>
            </a:r>
            <a:r>
              <a:rPr dirty="0" sz="2200" spc="208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development</a:t>
            </a:r>
            <a:r>
              <a:rPr dirty="0" sz="2200" spc="208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software</a:t>
            </a:r>
            <a:r>
              <a:rPr dirty="0" sz="2200" spc="207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ini</a:t>
            </a:r>
            <a:r>
              <a:rPr dirty="0" sz="2200" spc="207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tidak</a:t>
            </a:r>
          </a:p>
          <a:p>
            <a:pPr marL="237490" marR="0">
              <a:lnSpc>
                <a:spcPts val="2960"/>
              </a:lnSpc>
              <a:spcBef>
                <a:spcPts val="6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memerlukan</a:t>
            </a:r>
            <a:r>
              <a:rPr dirty="0" sz="2200" spc="37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resource</a:t>
            </a:r>
            <a:r>
              <a:rPr dirty="0" sz="2200" spc="373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dalam</a:t>
            </a:r>
            <a:r>
              <a:rPr dirty="0" sz="2200" spc="37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skala</a:t>
            </a:r>
            <a:r>
              <a:rPr dirty="0" sz="2200" spc="38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besar</a:t>
            </a:r>
            <a:r>
              <a:rPr dirty="0" sz="2200" spc="37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dan</a:t>
            </a:r>
          </a:p>
          <a:p>
            <a:pPr marL="237490" marR="0">
              <a:lnSpc>
                <a:spcPts val="2960"/>
              </a:lnSpc>
              <a:spcBef>
                <a:spcPts val="11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waktu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diperlukan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cukup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cepat,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676889" y="5132027"/>
            <a:ext cx="6014674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Agile</a:t>
            </a:r>
            <a:r>
              <a:rPr dirty="0" sz="2200" spc="43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model</a:t>
            </a:r>
            <a:r>
              <a:rPr dirty="0" sz="2200" spc="43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ini</a:t>
            </a:r>
            <a:r>
              <a:rPr dirty="0" sz="2200" spc="43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kurang</a:t>
            </a:r>
            <a:r>
              <a:rPr dirty="0" sz="2200" spc="42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cocok</a:t>
            </a:r>
            <a:r>
              <a:rPr dirty="0" sz="2200" spc="43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jika</a:t>
            </a:r>
            <a:r>
              <a:rPr dirty="0" sz="2200" spc="43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dikerjakan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14379" y="5523061"/>
            <a:ext cx="5229999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dengan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tim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berjumlah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relatif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banyak,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676889" y="6305127"/>
            <a:ext cx="6020137" cy="1196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Apabila</a:t>
            </a:r>
            <a:r>
              <a:rPr dirty="0" sz="2200" spc="9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tim</a:t>
            </a:r>
            <a:r>
              <a:rPr dirty="0" sz="2200" spc="9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kurang</a:t>
            </a:r>
            <a:r>
              <a:rPr dirty="0" sz="2200" spc="83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bisa</a:t>
            </a:r>
            <a:r>
              <a:rPr dirty="0" sz="2200" spc="9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menyesuaikan</a:t>
            </a:r>
            <a:r>
              <a:rPr dirty="0" sz="2200" spc="9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dengan</a:t>
            </a:r>
          </a:p>
          <a:p>
            <a:pPr marL="237490" marR="0">
              <a:lnSpc>
                <a:spcPts val="2960"/>
              </a:lnSpc>
              <a:spcBef>
                <a:spcPts val="6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waktu</a:t>
            </a:r>
            <a:r>
              <a:rPr dirty="0" sz="2200" spc="843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pengerjaan</a:t>
            </a:r>
            <a:r>
              <a:rPr dirty="0" sz="2200" spc="82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200" spc="83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relatif</a:t>
            </a:r>
            <a:r>
              <a:rPr dirty="0" sz="2200" spc="84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cepat,</a:t>
            </a:r>
            <a:r>
              <a:rPr dirty="0" sz="2200" spc="83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maka</a:t>
            </a:r>
          </a:p>
          <a:p>
            <a:pPr marL="237490" marR="0">
              <a:lnSpc>
                <a:spcPts val="2960"/>
              </a:lnSpc>
              <a:spcBef>
                <a:spcPts val="11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hasilnya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akan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kurang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maksimal.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84531" y="6696161"/>
            <a:ext cx="6020720" cy="15871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Klien</a:t>
            </a:r>
            <a:r>
              <a:rPr dirty="0" sz="2200" spc="29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akan</a:t>
            </a:r>
            <a:r>
              <a:rPr dirty="0" sz="2200" spc="28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memberikan</a:t>
            </a:r>
            <a:r>
              <a:rPr dirty="0" sz="2200" spc="283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feedback</a:t>
            </a:r>
            <a:r>
              <a:rPr dirty="0" sz="2200" spc="28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kepada</a:t>
            </a:r>
            <a:r>
              <a:rPr dirty="0" sz="2200" spc="283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tim</a:t>
            </a:r>
          </a:p>
          <a:p>
            <a:pPr marL="237490" marR="0">
              <a:lnSpc>
                <a:spcPts val="2960"/>
              </a:lnSpc>
              <a:spcBef>
                <a:spcPts val="6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developer</a:t>
            </a:r>
            <a:r>
              <a:rPr dirty="0" sz="2200" spc="43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dalam</a:t>
            </a:r>
            <a:r>
              <a:rPr dirty="0" sz="2200" spc="43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proses</a:t>
            </a:r>
            <a:r>
              <a:rPr dirty="0" sz="2200" spc="43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pembuatan</a:t>
            </a:r>
            <a:r>
              <a:rPr dirty="0" sz="2200" spc="43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software</a:t>
            </a:r>
          </a:p>
          <a:p>
            <a:pPr marL="237490" marR="0">
              <a:lnSpc>
                <a:spcPts val="2960"/>
              </a:lnSpc>
              <a:spcBef>
                <a:spcPts val="11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sehingga</a:t>
            </a:r>
            <a:r>
              <a:rPr dirty="0" sz="2200" spc="653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perubahan</a:t>
            </a:r>
            <a:r>
              <a:rPr dirty="0" sz="2200" spc="64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dapat</a:t>
            </a:r>
            <a:r>
              <a:rPr dirty="0" sz="2200" spc="64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ditangani</a:t>
            </a:r>
            <a:r>
              <a:rPr dirty="0" sz="2200" spc="64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dengan</a:t>
            </a:r>
          </a:p>
          <a:p>
            <a:pPr marL="237490" marR="0">
              <a:lnSpc>
                <a:spcPts val="2960"/>
              </a:lnSpc>
              <a:spcBef>
                <a:spcPts val="11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cepat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apabila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terjadi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perubahan.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3140" y="4076059"/>
            <a:ext cx="2521584" cy="2064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157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b="1">
                <a:solidFill>
                  <a:srgbClr val="171717"/>
                </a:solidFill>
                <a:latin typeface="MAQOHS+Muli-Bold"/>
                <a:cs typeface="MAQOHS+Muli-Bold"/>
              </a:rPr>
              <a:t>JAD</a:t>
            </a:r>
          </a:p>
          <a:p>
            <a:pPr marL="0" marR="0">
              <a:lnSpc>
                <a:spcPts val="7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b="1">
                <a:solidFill>
                  <a:srgbClr val="171717"/>
                </a:solidFill>
                <a:latin typeface="MAQOHS+Muli-Bold"/>
                <a:cs typeface="MAQOHS+Muli-Bold"/>
              </a:rPr>
              <a:t>Model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21323" y="2590124"/>
            <a:ext cx="3424448" cy="892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28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6c31"/>
                </a:solidFill>
                <a:latin typeface="VANQJS+HKGrotesk-Regular,Bold"/>
                <a:cs typeface="VANQJS+HKGrotesk-Regular,Bold"/>
              </a:rPr>
              <a:t>Keunggulan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89095" y="2590124"/>
            <a:ext cx="3489250" cy="892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28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f79646"/>
                </a:solidFill>
                <a:latin typeface="VANQJS+HKGrotesk-Regular,Bold"/>
                <a:cs typeface="VANQJS+HKGrotesk-Regular,Bold"/>
              </a:rPr>
              <a:t>Kekurangan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4531" y="4023657"/>
            <a:ext cx="6013703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Model</a:t>
            </a:r>
            <a:r>
              <a:rPr dirty="0" sz="2200" spc="29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ini</a:t>
            </a:r>
            <a:r>
              <a:rPr dirty="0" sz="2200" spc="29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dapat</a:t>
            </a:r>
            <a:r>
              <a:rPr dirty="0" sz="2200" spc="29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menghasilkan</a:t>
            </a:r>
            <a:r>
              <a:rPr dirty="0" sz="2200" spc="31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informasi</a:t>
            </a:r>
            <a:r>
              <a:rPr dirty="0" sz="2200" spc="29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00689" y="4023656"/>
            <a:ext cx="6014127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Membutuhkan</a:t>
            </a:r>
            <a:r>
              <a:rPr dirty="0" sz="2200" spc="168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komitmen</a:t>
            </a:r>
            <a:r>
              <a:rPr dirty="0" sz="2200" spc="167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200" spc="1676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baik</a:t>
            </a:r>
            <a:r>
              <a:rPr dirty="0" sz="2200" spc="167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22022" y="4414690"/>
            <a:ext cx="5458269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berkualitas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tinggi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dalam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waktu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singkat,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838179" y="4414689"/>
            <a:ext cx="4710874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signifikan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dalam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hal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waktu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usaha,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84531" y="5196756"/>
            <a:ext cx="6013570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Kebutuhan</a:t>
            </a:r>
            <a:r>
              <a:rPr dirty="0" sz="2200" spc="16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200" spc="14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terdefinisi</a:t>
            </a:r>
            <a:r>
              <a:rPr dirty="0" sz="2200" spc="14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dengan</a:t>
            </a:r>
            <a:r>
              <a:rPr dirty="0" sz="2200" spc="13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baik</a:t>
            </a:r>
            <a:r>
              <a:rPr dirty="0" sz="2200" spc="14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dapat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600689" y="5196755"/>
            <a:ext cx="6020058" cy="1196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Setiap</a:t>
            </a:r>
            <a:r>
              <a:rPr dirty="0" sz="2200" spc="30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tahap</a:t>
            </a:r>
            <a:r>
              <a:rPr dirty="0" sz="2200" spc="31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tidak</a:t>
            </a:r>
            <a:r>
              <a:rPr dirty="0" sz="2200" spc="30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akan</a:t>
            </a:r>
            <a:r>
              <a:rPr dirty="0" sz="2200" spc="303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berjalan</a:t>
            </a:r>
            <a:r>
              <a:rPr dirty="0" sz="2200" spc="30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dengan</a:t>
            </a:r>
            <a:r>
              <a:rPr dirty="0" sz="2200" spc="3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baik</a:t>
            </a:r>
          </a:p>
          <a:p>
            <a:pPr marL="237490" marR="0">
              <a:lnSpc>
                <a:spcPts val="2960"/>
              </a:lnSpc>
              <a:spcBef>
                <a:spcPts val="6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apabila</a:t>
            </a:r>
            <a:r>
              <a:rPr dirty="0" sz="2200" spc="69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persiapan</a:t>
            </a:r>
            <a:r>
              <a:rPr dirty="0" sz="2200" spc="68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dan</a:t>
            </a:r>
            <a:r>
              <a:rPr dirty="0" sz="2200" spc="68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tindak</a:t>
            </a:r>
            <a:r>
              <a:rPr dirty="0" sz="2200" spc="69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lanjut</a:t>
            </a:r>
            <a:r>
              <a:rPr dirty="0" sz="2200" spc="694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laporan</a:t>
            </a:r>
          </a:p>
          <a:p>
            <a:pPr marL="237490" marR="0">
              <a:lnSpc>
                <a:spcPts val="2960"/>
              </a:lnSpc>
              <a:spcBef>
                <a:spcPts val="11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tidak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lengkap,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22022" y="5587789"/>
            <a:ext cx="3766780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meningkatkan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kualitas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sistem,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84531" y="6369855"/>
            <a:ext cx="6020485" cy="1196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Model</a:t>
            </a:r>
            <a:r>
              <a:rPr dirty="0" sz="2200" spc="248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ini</a:t>
            </a:r>
            <a:r>
              <a:rPr dirty="0" sz="2200" spc="248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menyediakan</a:t>
            </a:r>
            <a:r>
              <a:rPr dirty="0" sz="2200" spc="248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forum</a:t>
            </a:r>
            <a:r>
              <a:rPr dirty="0" sz="2200" spc="2473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untuk</a:t>
            </a:r>
          </a:p>
          <a:p>
            <a:pPr marL="237490" marR="0">
              <a:lnSpc>
                <a:spcPts val="2960"/>
              </a:lnSpc>
              <a:spcBef>
                <a:spcPts val="6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mengeksplorasi</a:t>
            </a:r>
            <a:r>
              <a:rPr dirty="0" sz="2200" spc="207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berbagai</a:t>
            </a:r>
            <a:r>
              <a:rPr dirty="0" sz="2200" spc="206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sudut</a:t>
            </a:r>
            <a:r>
              <a:rPr dirty="0" sz="2200" spc="207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pandang</a:t>
            </a:r>
          </a:p>
          <a:p>
            <a:pPr marL="237490" marR="0">
              <a:lnSpc>
                <a:spcPts val="2960"/>
              </a:lnSpc>
              <a:spcBef>
                <a:spcPts val="11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mengenai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suatu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topik.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600689" y="6760888"/>
            <a:ext cx="6013702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14042"/>
                </a:solidFill>
                <a:latin typeface="AVKSGH+ArialMT"/>
                <a:cs typeface="AVKSGH+ArialMT"/>
              </a:rPr>
              <a:t>•</a:t>
            </a:r>
            <a:r>
              <a:rPr dirty="0" sz="2250" spc="51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Pendekatan</a:t>
            </a:r>
            <a:r>
              <a:rPr dirty="0" sz="2200" spc="70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ini</a:t>
            </a:r>
            <a:r>
              <a:rPr dirty="0" sz="2200" spc="701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membutuhkan</a:t>
            </a:r>
            <a:r>
              <a:rPr dirty="0" sz="2200" spc="71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personil</a:t>
            </a:r>
            <a:r>
              <a:rPr dirty="0" sz="2200" spc="707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838179" y="7151921"/>
            <a:ext cx="1016520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terlatih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290576" y="7151921"/>
            <a:ext cx="598921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323873" y="7151921"/>
            <a:ext cx="2018977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berpengalaman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776395" y="7151921"/>
            <a:ext cx="844624" cy="414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untuk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838179" y="7542953"/>
            <a:ext cx="5781936" cy="8051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pelaksanaan</a:t>
            </a:r>
            <a:r>
              <a:rPr dirty="0" sz="2200" spc="2188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keseluruhan</a:t>
            </a:r>
            <a:r>
              <a:rPr dirty="0" sz="2200" spc="219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proyek</a:t>
            </a:r>
            <a:r>
              <a:rPr dirty="0" sz="2200" spc="217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secara</a:t>
            </a:r>
          </a:p>
          <a:p>
            <a:pPr marL="0" marR="0">
              <a:lnSpc>
                <a:spcPts val="2960"/>
              </a:lnSpc>
              <a:spcBef>
                <a:spcPts val="68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efektif,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61297" y="2879244"/>
            <a:ext cx="9261092" cy="53540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689333" marR="0">
              <a:lnSpc>
                <a:spcPts val="16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0">
                <a:solidFill>
                  <a:srgbClr val="017016"/>
                </a:solidFill>
                <a:latin typeface="NLNAVS+LeagueGothic-Regular"/>
                <a:cs typeface="NLNAVS+LeagueGothic-Regular"/>
              </a:rPr>
              <a:t>ALAT</a:t>
            </a:r>
          </a:p>
          <a:p>
            <a:pPr marL="1164993" marR="0">
              <a:lnSpc>
                <a:spcPts val="12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0">
                <a:solidFill>
                  <a:srgbClr val="017016"/>
                </a:solidFill>
                <a:latin typeface="NLNAVS+LeagueGothic-Regular"/>
                <a:cs typeface="NLNAVS+LeagueGothic-Regular"/>
              </a:rPr>
              <a:t>PENGEMBANGAN</a:t>
            </a:r>
          </a:p>
          <a:p>
            <a:pPr marL="0" marR="0">
              <a:lnSpc>
                <a:spcPts val="1242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4000">
                <a:solidFill>
                  <a:srgbClr val="fab900"/>
                </a:solidFill>
                <a:latin typeface="NLNAVS+LeagueGothic-Regular"/>
                <a:cs typeface="NLNAVS+LeagueGothic-Regular"/>
              </a:rPr>
              <a:t>SISTEM</a:t>
            </a:r>
            <a:r>
              <a:rPr dirty="0" sz="14000">
                <a:solidFill>
                  <a:srgbClr val="fab900"/>
                </a:solidFill>
                <a:latin typeface="NLNAVS+LeagueGothic-Regular"/>
                <a:cs typeface="NLNAVS+LeagueGothic-Regular"/>
              </a:rPr>
              <a:t> </a:t>
            </a:r>
            <a:r>
              <a:rPr dirty="0" sz="14000">
                <a:solidFill>
                  <a:srgbClr val="fab900"/>
                </a:solidFill>
                <a:latin typeface="NLNAVS+LeagueGothic-Regular"/>
                <a:cs typeface="NLNAVS+LeagueGothic-Regular"/>
              </a:rPr>
              <a:t>INFORMASI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700" y="2455136"/>
            <a:ext cx="14303350" cy="1234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419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0">
                <a:solidFill>
                  <a:srgbClr val="074b14"/>
                </a:solidFill>
                <a:latin typeface="KSHNVI+HKGrotesk-Regular"/>
                <a:cs typeface="KSHNVI+HKGrotesk-Regular"/>
              </a:rPr>
              <a:t>Alat</a:t>
            </a:r>
            <a:r>
              <a:rPr dirty="0" sz="7000">
                <a:solidFill>
                  <a:srgbClr val="074b14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7000">
                <a:solidFill>
                  <a:srgbClr val="074b14"/>
                </a:solidFill>
                <a:latin typeface="KSHNVI+HKGrotesk-Regular"/>
                <a:cs typeface="KSHNVI+HKGrotesk-Regular"/>
              </a:rPr>
              <a:t>Komunikasi</a:t>
            </a:r>
            <a:r>
              <a:rPr dirty="0" sz="7000">
                <a:solidFill>
                  <a:srgbClr val="074b14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7000">
                <a:solidFill>
                  <a:srgbClr val="074b14"/>
                </a:solidFill>
                <a:latin typeface="KSHNVI+HKGrotesk-Regular"/>
                <a:cs typeface="KSHNVI+HKGrotesk-Regular"/>
              </a:rPr>
              <a:t>pada</a:t>
            </a:r>
            <a:r>
              <a:rPr dirty="0" sz="7000">
                <a:solidFill>
                  <a:srgbClr val="074b14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7000">
                <a:solidFill>
                  <a:srgbClr val="074b14"/>
                </a:solidFill>
                <a:latin typeface="KSHNVI+HKGrotesk-Regular"/>
                <a:cs typeface="KSHNVI+HKGrotesk-Regular"/>
              </a:rPr>
              <a:t>Tahap</a:t>
            </a:r>
            <a:r>
              <a:rPr dirty="0" sz="7000">
                <a:solidFill>
                  <a:srgbClr val="074b14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7000">
                <a:solidFill>
                  <a:srgbClr val="074b14"/>
                </a:solidFill>
                <a:latin typeface="KSHNVI+HKGrotesk-Regular"/>
                <a:cs typeface="KSHNVI+HKGrotesk-Regular"/>
              </a:rPr>
              <a:t>Analisis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7775" y="6282766"/>
            <a:ext cx="3850835" cy="9447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74b14"/>
                </a:solidFill>
                <a:latin typeface="KSHNVI+HKGrotesk-Regular"/>
                <a:cs typeface="KSHNVI+HKGrotesk-Regular"/>
              </a:rPr>
              <a:t>Bagan</a:t>
            </a:r>
            <a:r>
              <a:rPr dirty="0" sz="2600">
                <a:solidFill>
                  <a:srgbClr val="074b14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600">
                <a:solidFill>
                  <a:srgbClr val="074b14"/>
                </a:solidFill>
                <a:latin typeface="KSHNVI+HKGrotesk-Regular"/>
                <a:cs typeface="KSHNVI+HKGrotesk-Regular"/>
              </a:rPr>
              <a:t>Alir</a:t>
            </a:r>
            <a:r>
              <a:rPr dirty="0" sz="2600">
                <a:solidFill>
                  <a:srgbClr val="074b14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600">
                <a:solidFill>
                  <a:srgbClr val="074b14"/>
                </a:solidFill>
                <a:latin typeface="KSHNVI+HKGrotesk-Regular"/>
                <a:cs typeface="KSHNVI+HKGrotesk-Regular"/>
              </a:rPr>
              <a:t>Sistem</a:t>
            </a:r>
            <a:r>
              <a:rPr dirty="0" sz="2600">
                <a:solidFill>
                  <a:srgbClr val="074b14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600">
                <a:solidFill>
                  <a:srgbClr val="074b14"/>
                </a:solidFill>
                <a:latin typeface="KSHNVI+HKGrotesk-Regular"/>
                <a:cs typeface="KSHNVI+HKGrotesk-Regular"/>
              </a:rPr>
              <a:t>(System</a:t>
            </a:r>
          </a:p>
          <a:p>
            <a:pPr marL="0" marR="0">
              <a:lnSpc>
                <a:spcPts val="3498"/>
              </a:lnSpc>
              <a:spcBef>
                <a:spcPts val="141"/>
              </a:spcBef>
              <a:spcAft>
                <a:spcPts val="0"/>
              </a:spcAft>
            </a:pPr>
            <a:r>
              <a:rPr dirty="0" sz="2600">
                <a:solidFill>
                  <a:srgbClr val="074b14"/>
                </a:solidFill>
                <a:latin typeface="KSHNVI+HKGrotesk-Regular"/>
                <a:cs typeface="KSHNVI+HKGrotesk-Regular"/>
              </a:rPr>
              <a:t>Flowchart)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48450" y="6513907"/>
            <a:ext cx="2852276" cy="4824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74b14"/>
                </a:solidFill>
                <a:latin typeface="KSHNVI+HKGrotesk-Regular"/>
                <a:cs typeface="KSHNVI+HKGrotesk-Regular"/>
              </a:rPr>
              <a:t>Diagram</a:t>
            </a:r>
            <a:r>
              <a:rPr dirty="0" sz="2600">
                <a:solidFill>
                  <a:srgbClr val="074b14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600">
                <a:solidFill>
                  <a:srgbClr val="074b14"/>
                </a:solidFill>
                <a:latin typeface="KSHNVI+HKGrotesk-Regular"/>
                <a:cs typeface="KSHNVI+HKGrotesk-Regular"/>
              </a:rPr>
              <a:t>Arus</a:t>
            </a:r>
            <a:r>
              <a:rPr dirty="0" sz="2600">
                <a:solidFill>
                  <a:srgbClr val="074b14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600">
                <a:solidFill>
                  <a:srgbClr val="074b14"/>
                </a:solidFill>
                <a:latin typeface="KSHNVI+HKGrotesk-Regular"/>
                <a:cs typeface="KSHNVI+HKGrotesk-Regular"/>
              </a:rPr>
              <a:t>Data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049125" y="6513907"/>
            <a:ext cx="1897008" cy="4824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74b14"/>
                </a:solidFill>
                <a:latin typeface="KSHNVI+HKGrotesk-Regular"/>
                <a:cs typeface="KSHNVI+HKGrotesk-Regular"/>
              </a:rPr>
              <a:t>Kamus</a:t>
            </a:r>
            <a:r>
              <a:rPr dirty="0" sz="2600">
                <a:solidFill>
                  <a:srgbClr val="074b14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600">
                <a:solidFill>
                  <a:srgbClr val="074b14"/>
                </a:solidFill>
                <a:latin typeface="KSHNVI+HKGrotesk-Regular"/>
                <a:cs typeface="KSHNVI+HKGrotesk-Regular"/>
              </a:rPr>
              <a:t>Data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47775" y="7590677"/>
            <a:ext cx="15386786" cy="4139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System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Flowchart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adalah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flowchart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200" spc="3672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Diagram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Arus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Data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adalah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suatu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diagram</a:t>
            </a:r>
            <a:r>
              <a:rPr dirty="0" sz="2200" spc="3095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Kamus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data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adalah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suatu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daftar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data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47775" y="7981711"/>
            <a:ext cx="8804997" cy="11959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menampilkan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tahapan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atau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proses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kerja</a:t>
            </a:r>
          </a:p>
          <a:p>
            <a:pPr marL="0" marR="0">
              <a:lnSpc>
                <a:spcPts val="2959"/>
              </a:lnSpc>
              <a:spcBef>
                <a:spcPts val="69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sedang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berlangsung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di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dalam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sistem</a:t>
            </a:r>
            <a:r>
              <a:rPr dirty="0" sz="2200" spc="2819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sebuah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proses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atau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sistem.</a:t>
            </a:r>
          </a:p>
          <a:p>
            <a:pPr marL="0" marR="0">
              <a:lnSpc>
                <a:spcPts val="2959"/>
              </a:lnSpc>
              <a:spcBef>
                <a:spcPts val="119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secara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menyeluruh.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48450" y="7981711"/>
            <a:ext cx="4694294" cy="4139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menggambarkan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aliran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data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dari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049125" y="7981711"/>
            <a:ext cx="5020763" cy="11959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elemen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terorganisir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dengan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definisi</a:t>
            </a:r>
          </a:p>
          <a:p>
            <a:pPr marL="0" marR="0">
              <a:lnSpc>
                <a:spcPts val="2959"/>
              </a:lnSpc>
              <a:spcBef>
                <a:spcPts val="69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tetap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sesuai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dengan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sistem,</a:t>
            </a:r>
          </a:p>
          <a:p>
            <a:pPr marL="0" marR="0">
              <a:lnSpc>
                <a:spcPts val="2959"/>
              </a:lnSpc>
              <a:spcBef>
                <a:spcPts val="119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sehingga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user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dan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analis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sistem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049125" y="9154810"/>
            <a:ext cx="4346590" cy="4139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mempunyai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pengertian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200">
                <a:solidFill>
                  <a:srgbClr val="414042"/>
                </a:solidFill>
                <a:latin typeface="KSHNVI+HKGrotesk-Regular"/>
                <a:cs typeface="KSHNVI+HKGrotesk-Regular"/>
              </a:rPr>
              <a:t>sama.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76259" y="2535511"/>
            <a:ext cx="6978356" cy="1432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8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163">
                <a:solidFill>
                  <a:srgbClr val="000000"/>
                </a:solidFill>
                <a:latin typeface="VANQJS+HKGrotesk-Regular,Bold"/>
                <a:cs typeface="VANQJS+HKGrotesk-Regular,Bold"/>
              </a:rPr>
              <a:t>Alat</a:t>
            </a:r>
            <a:r>
              <a:rPr dirty="0" sz="4000" spc="223">
                <a:solidFill>
                  <a:srgbClr val="000000"/>
                </a:solidFill>
                <a:latin typeface="VANQJS+HKGrotesk-Regular,Bold"/>
                <a:cs typeface="VANQJS+HKGrotesk-Regular,Bold"/>
              </a:rPr>
              <a:t> </a:t>
            </a:r>
            <a:r>
              <a:rPr dirty="0" sz="4000" spc="163">
                <a:solidFill>
                  <a:srgbClr val="000000"/>
                </a:solidFill>
                <a:latin typeface="VANQJS+HKGrotesk-Regular,Bold"/>
                <a:cs typeface="VANQJS+HKGrotesk-Regular,Bold"/>
              </a:rPr>
              <a:t>Komunikasi</a:t>
            </a:r>
            <a:r>
              <a:rPr dirty="0" sz="4000" spc="224">
                <a:solidFill>
                  <a:srgbClr val="000000"/>
                </a:solidFill>
                <a:latin typeface="VANQJS+HKGrotesk-Regular,Bold"/>
                <a:cs typeface="VANQJS+HKGrotesk-Regular,Bold"/>
              </a:rPr>
              <a:t> </a:t>
            </a:r>
            <a:r>
              <a:rPr dirty="0" sz="4000" spc="164">
                <a:solidFill>
                  <a:srgbClr val="000000"/>
                </a:solidFill>
                <a:latin typeface="VANQJS+HKGrotesk-Regular,Bold"/>
                <a:cs typeface="VANQJS+HKGrotesk-Regular,Bold"/>
              </a:rPr>
              <a:t>pada</a:t>
            </a:r>
            <a:r>
              <a:rPr dirty="0" sz="4000" spc="222">
                <a:solidFill>
                  <a:srgbClr val="000000"/>
                </a:solidFill>
                <a:latin typeface="VANQJS+HKGrotesk-Regular,Bold"/>
                <a:cs typeface="VANQJS+HKGrotesk-Regular,Bold"/>
              </a:rPr>
              <a:t> </a:t>
            </a:r>
            <a:r>
              <a:rPr dirty="0" sz="4000" spc="163">
                <a:solidFill>
                  <a:srgbClr val="000000"/>
                </a:solidFill>
                <a:latin typeface="VANQJS+HKGrotesk-Regular,Bold"/>
                <a:cs typeface="VANQJS+HKGrotesk-Regular,Bold"/>
              </a:rPr>
              <a:t>Tahap</a:t>
            </a:r>
          </a:p>
          <a:p>
            <a:pPr marL="1895792" marR="0">
              <a:lnSpc>
                <a:spcPts val="5381"/>
              </a:lnSpc>
              <a:spcBef>
                <a:spcPts val="217"/>
              </a:spcBef>
              <a:spcAft>
                <a:spcPts val="0"/>
              </a:spcAft>
            </a:pPr>
            <a:r>
              <a:rPr dirty="0" sz="4000" spc="164">
                <a:solidFill>
                  <a:srgbClr val="000000"/>
                </a:solidFill>
                <a:latin typeface="VANQJS+HKGrotesk-Regular,Bold"/>
                <a:cs typeface="VANQJS+HKGrotesk-Regular,Bold"/>
              </a:rPr>
              <a:t>Perancangan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96662" y="5215401"/>
            <a:ext cx="3946638" cy="8530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67">
                <a:solidFill>
                  <a:srgbClr val="000000"/>
                </a:solidFill>
                <a:latin typeface="KSHNVI+HKGrotesk-Regular"/>
                <a:cs typeface="KSHNVI+HKGrotesk-Regular"/>
              </a:rPr>
              <a:t>Entity</a:t>
            </a:r>
            <a:r>
              <a:rPr dirty="0" sz="2350" spc="69">
                <a:solidFill>
                  <a:srgbClr val="000000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350" spc="67">
                <a:solidFill>
                  <a:srgbClr val="000000"/>
                </a:solidFill>
                <a:latin typeface="KSHNVI+HKGrotesk-Regular"/>
                <a:cs typeface="KSHNVI+HKGrotesk-Regular"/>
              </a:rPr>
              <a:t>Relationship</a:t>
            </a:r>
            <a:r>
              <a:rPr dirty="0" sz="2350" spc="68">
                <a:solidFill>
                  <a:srgbClr val="000000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350" spc="67">
                <a:solidFill>
                  <a:srgbClr val="000000"/>
                </a:solidFill>
                <a:latin typeface="KSHNVI+HKGrotesk-Regular"/>
                <a:cs typeface="KSHNVI+HKGrotesk-Regular"/>
              </a:rPr>
              <a:t>Diagram</a:t>
            </a:r>
          </a:p>
          <a:p>
            <a:pPr marL="0" marR="0">
              <a:lnSpc>
                <a:spcPts val="3144"/>
              </a:lnSpc>
              <a:spcBef>
                <a:spcPts val="177"/>
              </a:spcBef>
              <a:spcAft>
                <a:spcPts val="0"/>
              </a:spcAft>
            </a:pPr>
            <a:r>
              <a:rPr dirty="0" sz="2350" spc="64">
                <a:solidFill>
                  <a:srgbClr val="000000"/>
                </a:solidFill>
                <a:latin typeface="KSHNVI+HKGrotesk-Regular"/>
                <a:cs typeface="KSHNVI+HKGrotesk-Regular"/>
              </a:rPr>
              <a:t>(ERD)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23714" y="7949438"/>
            <a:ext cx="1783255" cy="4375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66">
                <a:solidFill>
                  <a:srgbClr val="000000"/>
                </a:solidFill>
                <a:latin typeface="KSHNVI+HKGrotesk-Regular"/>
                <a:cs typeface="KSHNVI+HKGrotesk-Regular"/>
              </a:rPr>
              <a:t>Pseudocode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11504" y="8025638"/>
            <a:ext cx="2086779" cy="4375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66">
                <a:solidFill>
                  <a:srgbClr val="000000"/>
                </a:solidFill>
                <a:latin typeface="KSHNVI+HKGrotesk-Regular"/>
                <a:cs typeface="KSHNVI+HKGrotesk-Regular"/>
              </a:rPr>
              <a:t>User</a:t>
            </a:r>
            <a:r>
              <a:rPr dirty="0" sz="2350" spc="73">
                <a:solidFill>
                  <a:srgbClr val="000000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350" spc="68">
                <a:solidFill>
                  <a:srgbClr val="000000"/>
                </a:solidFill>
                <a:latin typeface="KSHNVI+HKGrotesk-Regular"/>
                <a:cs typeface="KSHNVI+HKGrotesk-Regular"/>
              </a:rPr>
              <a:t>Interface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61855" y="2947982"/>
            <a:ext cx="6517490" cy="45649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22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150" b="1">
                <a:solidFill>
                  <a:srgbClr val="ffffff"/>
                </a:solidFill>
                <a:latin typeface="DKSUWQ+Mont-Bold"/>
                <a:cs typeface="DKSUWQ+Mont-Bold"/>
              </a:rPr>
              <a:t>TERIMA</a:t>
            </a:r>
          </a:p>
          <a:p>
            <a:pPr marL="648713" marR="0">
              <a:lnSpc>
                <a:spcPts val="17223"/>
              </a:lnSpc>
              <a:spcBef>
                <a:spcPts val="1197"/>
              </a:spcBef>
              <a:spcAft>
                <a:spcPts val="0"/>
              </a:spcAft>
            </a:pPr>
            <a:r>
              <a:rPr dirty="0" sz="13150" b="1">
                <a:solidFill>
                  <a:srgbClr val="ffffff"/>
                </a:solidFill>
                <a:latin typeface="DKSUWQ+Mont-Bold"/>
                <a:cs typeface="DKSUWQ+Mont-Bold"/>
              </a:rPr>
              <a:t>KASIH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0757" y="1951940"/>
            <a:ext cx="9173264" cy="21760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0">
                <a:solidFill>
                  <a:srgbClr val="017016"/>
                </a:solidFill>
                <a:latin typeface="NLNAVS+LeagueGothic-Regular"/>
                <a:cs typeface="NLNAVS+LeagueGothic-Regular"/>
              </a:rPr>
              <a:t>TABLE</a:t>
            </a:r>
            <a:r>
              <a:rPr dirty="0" sz="14000">
                <a:solidFill>
                  <a:srgbClr val="017016"/>
                </a:solidFill>
                <a:latin typeface="NLNAVS+LeagueGothic-Regular"/>
                <a:cs typeface="NLNAVS+LeagueGothic-Regular"/>
              </a:rPr>
              <a:t> </a:t>
            </a:r>
            <a:r>
              <a:rPr dirty="0" sz="14000">
                <a:solidFill>
                  <a:srgbClr val="017016"/>
                </a:solidFill>
                <a:latin typeface="NLNAVS+LeagueGothic-Regular"/>
                <a:cs typeface="NLNAVS+LeagueGothic-Regular"/>
              </a:rPr>
              <a:t>OF</a:t>
            </a:r>
            <a:r>
              <a:rPr dirty="0" sz="14000" spc="357">
                <a:solidFill>
                  <a:srgbClr val="017016"/>
                </a:solidFill>
                <a:latin typeface="NLNAVS+LeagueGothic-Regular"/>
                <a:cs typeface="NLNAVS+LeagueGothic-Regular"/>
              </a:rPr>
              <a:t> </a:t>
            </a:r>
            <a:r>
              <a:rPr dirty="0" sz="14000">
                <a:solidFill>
                  <a:srgbClr val="fab900"/>
                </a:solidFill>
                <a:latin typeface="NLNAVS+LeagueGothic-Regular"/>
                <a:cs typeface="NLNAVS+LeagueGothic-Regular"/>
              </a:rPr>
              <a:t>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57401" y="5559039"/>
            <a:ext cx="2328639" cy="550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-81">
                <a:solidFill>
                  <a:srgbClr val="017016"/>
                </a:solidFill>
                <a:latin typeface="KSHNVI+HKGrotesk-Regular"/>
                <a:cs typeface="KSHNVI+HKGrotesk-Regular"/>
              </a:rPr>
              <a:t>Konsep</a:t>
            </a:r>
            <a:r>
              <a:rPr dirty="0" sz="3000" spc="-77">
                <a:solidFill>
                  <a:srgbClr val="017016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3000" spc="-81">
                <a:solidFill>
                  <a:srgbClr val="017016"/>
                </a:solidFill>
                <a:latin typeface="KSHNVI+HKGrotesk-Regular"/>
                <a:cs typeface="KSHNVI+HKGrotesk-Regular"/>
              </a:rPr>
              <a:t>SDLC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76229" y="5595770"/>
            <a:ext cx="2161549" cy="550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-44">
                <a:solidFill>
                  <a:srgbClr val="017016"/>
                </a:solidFill>
                <a:latin typeface="KSHNVI+HKGrotesk-Regular"/>
                <a:cs typeface="KSHNVI+HKGrotesk-Regular"/>
              </a:rPr>
              <a:t>Model</a:t>
            </a:r>
            <a:r>
              <a:rPr dirty="0" sz="3000" spc="-46">
                <a:solidFill>
                  <a:srgbClr val="017016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3000" spc="-46">
                <a:solidFill>
                  <a:srgbClr val="017016"/>
                </a:solidFill>
                <a:latin typeface="KSHNVI+HKGrotesk-Regular"/>
                <a:cs typeface="KSHNVI+HKGrotesk-Regular"/>
              </a:rPr>
              <a:t>SDLC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73448" y="7507430"/>
            <a:ext cx="4487081" cy="10080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-46">
                <a:solidFill>
                  <a:srgbClr val="017016"/>
                </a:solidFill>
                <a:latin typeface="KSHNVI+HKGrotesk-Regular"/>
                <a:cs typeface="KSHNVI+HKGrotesk-Regular"/>
              </a:rPr>
              <a:t>Alat</a:t>
            </a:r>
            <a:r>
              <a:rPr dirty="0" sz="3000" spc="-43">
                <a:solidFill>
                  <a:srgbClr val="017016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3000" spc="-44">
                <a:solidFill>
                  <a:srgbClr val="017016"/>
                </a:solidFill>
                <a:latin typeface="KSHNVI+HKGrotesk-Regular"/>
                <a:cs typeface="KSHNVI+HKGrotesk-Regular"/>
              </a:rPr>
              <a:t>Pengembangan</a:t>
            </a:r>
            <a:r>
              <a:rPr dirty="0" sz="3000" spc="-43">
                <a:solidFill>
                  <a:srgbClr val="017016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3000" spc="-46">
                <a:solidFill>
                  <a:srgbClr val="017016"/>
                </a:solidFill>
                <a:latin typeface="KSHNVI+HKGrotesk-Regular"/>
                <a:cs typeface="KSHNVI+HKGrotesk-Regular"/>
              </a:rPr>
              <a:t>Sistem</a:t>
            </a:r>
          </a:p>
          <a:p>
            <a:pPr marL="2822892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-44">
                <a:solidFill>
                  <a:srgbClr val="017016"/>
                </a:solidFill>
                <a:latin typeface="KSHNVI+HKGrotesk-Regular"/>
                <a:cs typeface="KSHNVI+HKGrotesk-Regular"/>
              </a:rPr>
              <a:t>Informasi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46784" y="7734214"/>
            <a:ext cx="2506488" cy="550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-81">
                <a:solidFill>
                  <a:srgbClr val="017016"/>
                </a:solidFill>
                <a:latin typeface="KSHNVI+HKGrotesk-Regular"/>
                <a:cs typeface="KSHNVI+HKGrotesk-Regular"/>
              </a:rPr>
              <a:t>Tahapan</a:t>
            </a:r>
            <a:r>
              <a:rPr dirty="0" sz="3000" spc="-79">
                <a:solidFill>
                  <a:srgbClr val="017016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3000" spc="-81">
                <a:solidFill>
                  <a:srgbClr val="017016"/>
                </a:solidFill>
                <a:latin typeface="KSHNVI+HKGrotesk-Regular"/>
                <a:cs typeface="KSHNVI+HKGrotesk-Regular"/>
              </a:rPr>
              <a:t>SDLC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099485" y="4049966"/>
            <a:ext cx="3932428" cy="3995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0">
                <a:solidFill>
                  <a:srgbClr val="017016"/>
                </a:solidFill>
                <a:latin typeface="NLNAVS+LeagueGothic-Regular"/>
                <a:cs typeface="NLNAVS+LeagueGothic-Regular"/>
              </a:rPr>
              <a:t>KONSEP</a:t>
            </a:r>
          </a:p>
          <a:p>
            <a:pPr marL="1366871" marR="0">
              <a:lnSpc>
                <a:spcPts val="1433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4000">
                <a:solidFill>
                  <a:srgbClr val="fab900"/>
                </a:solidFill>
                <a:latin typeface="NLNAVS+LeagueGothic-Regular"/>
                <a:cs typeface="NLNAVS+LeagueGothic-Regular"/>
              </a:rPr>
              <a:t>SDLC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24101" y="2236084"/>
            <a:ext cx="1817675" cy="9609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26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ffff"/>
                </a:solidFill>
                <a:latin typeface="KSHNVI+HKGrotesk-Regular"/>
                <a:cs typeface="KSHNVI+HKGrotesk-Regular"/>
              </a:rPr>
              <a:t>SDLC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67000" y="5462785"/>
            <a:ext cx="760483" cy="7635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4250">
                <a:solidFill>
                  <a:srgbClr val="e5ce4b"/>
                </a:solidFill>
                <a:latin typeface="KSHNVI+HKGrotesk-Regular"/>
                <a:cs typeface="KSHNVI+HKGrotesk-Regular"/>
              </a:rPr>
              <a:t>01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17843" y="5462785"/>
            <a:ext cx="760483" cy="7635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4250">
                <a:solidFill>
                  <a:srgbClr val="e5ce4b"/>
                </a:solidFill>
                <a:latin typeface="KSHNVI+HKGrotesk-Regular"/>
                <a:cs typeface="KSHNVI+HKGrotesk-Regular"/>
              </a:rPr>
              <a:t>02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66999" y="6592592"/>
            <a:ext cx="5752890" cy="2351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09">
                <a:solidFill>
                  <a:srgbClr val="555555"/>
                </a:solidFill>
                <a:latin typeface="KSHNVI+HKGrotesk-Regular"/>
                <a:cs typeface="KSHNVI+HKGrotesk-Regular"/>
              </a:rPr>
              <a:t>Siklus</a:t>
            </a:r>
            <a:r>
              <a:rPr dirty="0" sz="2500" spc="2750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500" spc="2734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digunakan</a:t>
            </a:r>
            <a:r>
              <a:rPr dirty="0" sz="2500" spc="2732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dalam</a:t>
            </a:r>
          </a:p>
          <a:p>
            <a:pPr marL="0" marR="0">
              <a:lnSpc>
                <a:spcPts val="29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pembuatan</a:t>
            </a:r>
            <a:r>
              <a:rPr dirty="0" sz="2500" spc="2206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atau</a:t>
            </a:r>
            <a:r>
              <a:rPr dirty="0" sz="2500" spc="2212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pengembangan</a:t>
            </a:r>
          </a:p>
          <a:p>
            <a:pPr marL="0" marR="0">
              <a:lnSpc>
                <a:spcPts val="2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09">
                <a:solidFill>
                  <a:srgbClr val="555555"/>
                </a:solidFill>
                <a:latin typeface="KSHNVI+HKGrotesk-Regular"/>
                <a:cs typeface="KSHNVI+HKGrotesk-Regular"/>
              </a:rPr>
              <a:t>sistem</a:t>
            </a:r>
            <a:r>
              <a:rPr dirty="0" sz="2500" spc="1338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informasi</a:t>
            </a:r>
            <a:r>
              <a:rPr dirty="0" sz="2500" spc="1334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500" spc="1314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bertujuan</a:t>
            </a:r>
          </a:p>
          <a:p>
            <a:pPr marL="0" marR="0">
              <a:lnSpc>
                <a:spcPts val="2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untuk</a:t>
            </a:r>
            <a:r>
              <a:rPr dirty="0" sz="2500" spc="3368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09">
                <a:solidFill>
                  <a:srgbClr val="555555"/>
                </a:solidFill>
                <a:latin typeface="KSHNVI+HKGrotesk-Regular"/>
                <a:cs typeface="KSHNVI+HKGrotesk-Regular"/>
              </a:rPr>
              <a:t>menyelesaikan</a:t>
            </a:r>
            <a:r>
              <a:rPr dirty="0" sz="2500" spc="3372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09">
                <a:solidFill>
                  <a:srgbClr val="555555"/>
                </a:solidFill>
                <a:latin typeface="KSHNVI+HKGrotesk-Regular"/>
                <a:cs typeface="KSHNVI+HKGrotesk-Regular"/>
              </a:rPr>
              <a:t>masalah</a:t>
            </a:r>
          </a:p>
          <a:p>
            <a:pPr marL="0" marR="0">
              <a:lnSpc>
                <a:spcPts val="29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pengembangan</a:t>
            </a:r>
            <a:r>
              <a:rPr dirty="0" sz="2500" spc="1895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09">
                <a:solidFill>
                  <a:srgbClr val="555555"/>
                </a:solidFill>
                <a:latin typeface="KSHNVI+HKGrotesk-Regular"/>
                <a:cs typeface="KSHNVI+HKGrotesk-Regular"/>
              </a:rPr>
              <a:t>sistem</a:t>
            </a:r>
            <a:r>
              <a:rPr dirty="0" sz="2500" spc="1928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informasi</a:t>
            </a:r>
          </a:p>
          <a:p>
            <a:pPr marL="0" marR="0">
              <a:lnSpc>
                <a:spcPts val="2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secara</a:t>
            </a:r>
            <a:r>
              <a:rPr dirty="0" sz="2500" spc="211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efektif.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17843" y="6592592"/>
            <a:ext cx="5750675" cy="19746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Tahapan</a:t>
            </a:r>
            <a:r>
              <a:rPr dirty="0" sz="2500" spc="2292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09">
                <a:solidFill>
                  <a:srgbClr val="555555"/>
                </a:solidFill>
                <a:latin typeface="KSHNVI+HKGrotesk-Regular"/>
                <a:cs typeface="KSHNVI+HKGrotesk-Regular"/>
              </a:rPr>
              <a:t>kerja</a:t>
            </a:r>
            <a:r>
              <a:rPr dirty="0" sz="2500" spc="2285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500" spc="2279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bertujuan</a:t>
            </a:r>
          </a:p>
          <a:p>
            <a:pPr marL="0" marR="0">
              <a:lnSpc>
                <a:spcPts val="29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untuk</a:t>
            </a:r>
            <a:r>
              <a:rPr dirty="0" sz="2500" spc="5131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menghasilkan</a:t>
            </a:r>
            <a:r>
              <a:rPr dirty="0" sz="2500" spc="5147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09">
                <a:solidFill>
                  <a:srgbClr val="555555"/>
                </a:solidFill>
                <a:latin typeface="KSHNVI+HKGrotesk-Regular"/>
                <a:cs typeface="KSHNVI+HKGrotesk-Regular"/>
              </a:rPr>
              <a:t>sistem</a:t>
            </a:r>
          </a:p>
          <a:p>
            <a:pPr marL="0" marR="0">
              <a:lnSpc>
                <a:spcPts val="2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berkualitas</a:t>
            </a:r>
            <a:r>
              <a:rPr dirty="0" sz="2500" spc="2414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tinggi</a:t>
            </a:r>
            <a:r>
              <a:rPr dirty="0" sz="2500" spc="2404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500" spc="2388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09">
                <a:solidFill>
                  <a:srgbClr val="555555"/>
                </a:solidFill>
                <a:latin typeface="KSHNVI+HKGrotesk-Regular"/>
                <a:cs typeface="KSHNVI+HKGrotesk-Regular"/>
              </a:rPr>
              <a:t>sesuai</a:t>
            </a:r>
          </a:p>
          <a:p>
            <a:pPr marL="0" marR="0">
              <a:lnSpc>
                <a:spcPts val="2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dengan</a:t>
            </a:r>
            <a:r>
              <a:rPr dirty="0" sz="2500" spc="825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keinginan</a:t>
            </a:r>
            <a:r>
              <a:rPr dirty="0" sz="2500" spc="831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pelanggan</a:t>
            </a:r>
            <a:r>
              <a:rPr dirty="0" sz="2500" spc="831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atau</a:t>
            </a:r>
          </a:p>
          <a:p>
            <a:pPr marL="0" marR="0">
              <a:lnSpc>
                <a:spcPts val="29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tujuan</a:t>
            </a:r>
            <a:r>
              <a:rPr dirty="0" sz="2500" spc="211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dibuatnya</a:t>
            </a:r>
            <a:r>
              <a:rPr dirty="0" sz="2500" spc="210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09">
                <a:solidFill>
                  <a:srgbClr val="555555"/>
                </a:solidFill>
                <a:latin typeface="KSHNVI+HKGrotesk-Regular"/>
                <a:cs typeface="KSHNVI+HKGrotesk-Regular"/>
              </a:rPr>
              <a:t>sistem</a:t>
            </a:r>
            <a:r>
              <a:rPr dirty="0" sz="2500" spc="211">
                <a:solidFill>
                  <a:srgbClr val="555555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500" spc="209">
                <a:solidFill>
                  <a:srgbClr val="555555"/>
                </a:solidFill>
                <a:latin typeface="KSHNVI+HKGrotesk-Regular"/>
                <a:cs typeface="KSHNVI+HKGrotesk-Regular"/>
              </a:rPr>
              <a:t>tersebut.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316899" y="4072654"/>
            <a:ext cx="4712969" cy="3918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0">
                <a:solidFill>
                  <a:srgbClr val="017016"/>
                </a:solidFill>
                <a:latin typeface="NLNAVS+LeagueGothic-Regular"/>
                <a:cs typeface="NLNAVS+LeagueGothic-Regular"/>
              </a:rPr>
              <a:t>TAHAPAN</a:t>
            </a:r>
          </a:p>
          <a:p>
            <a:pPr marL="2149457" marR="0">
              <a:lnSpc>
                <a:spcPts val="13725"/>
              </a:lnSpc>
              <a:spcBef>
                <a:spcPts val="50"/>
              </a:spcBef>
              <a:spcAft>
                <a:spcPts val="0"/>
              </a:spcAft>
            </a:pPr>
            <a:r>
              <a:rPr dirty="0" sz="14000">
                <a:solidFill>
                  <a:srgbClr val="fab900"/>
                </a:solidFill>
                <a:latin typeface="NLNAVS+LeagueGothic-Regular"/>
                <a:cs typeface="NLNAVS+LeagueGothic-Regular"/>
              </a:rPr>
              <a:t>SDLC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92007" y="5366377"/>
            <a:ext cx="3655060" cy="7215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8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163">
                <a:solidFill>
                  <a:srgbClr val="074b14"/>
                </a:solidFill>
                <a:latin typeface="VANQJS+HKGrotesk-Regular,Bold"/>
                <a:cs typeface="VANQJS+HKGrotesk-Regular,Bold"/>
              </a:rPr>
              <a:t>Tahapan</a:t>
            </a:r>
            <a:r>
              <a:rPr dirty="0" sz="4000" spc="223">
                <a:solidFill>
                  <a:srgbClr val="074b14"/>
                </a:solidFill>
                <a:latin typeface="VANQJS+HKGrotesk-Regular,Bold"/>
                <a:cs typeface="VANQJS+HKGrotesk-Regular,Bold"/>
              </a:rPr>
              <a:t> </a:t>
            </a:r>
            <a:r>
              <a:rPr dirty="0" sz="4000" spc="163">
                <a:solidFill>
                  <a:srgbClr val="074b14"/>
                </a:solidFill>
                <a:latin typeface="VANQJS+HKGrotesk-Regular,Bold"/>
                <a:cs typeface="VANQJS+HKGrotesk-Regular,Bold"/>
              </a:rPr>
              <a:t>SDLC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39200" y="2959653"/>
            <a:ext cx="1924576" cy="382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69">
                <a:solidFill>
                  <a:srgbClr val="ffffff"/>
                </a:solidFill>
                <a:latin typeface="VANQJS+HKGrotesk-Regular,Bold"/>
                <a:cs typeface="VANQJS+HKGrotesk-Regular,Bold"/>
              </a:rPr>
              <a:t>System</a:t>
            </a:r>
            <a:r>
              <a:rPr dirty="0" sz="2000" spc="102">
                <a:solidFill>
                  <a:srgbClr val="ffffff"/>
                </a:solidFill>
                <a:latin typeface="VANQJS+HKGrotesk-Regular,Bold"/>
                <a:cs typeface="VANQJS+HKGrotesk-Regular,Bold"/>
              </a:rPr>
              <a:t> </a:t>
            </a:r>
            <a:r>
              <a:rPr dirty="0" sz="2000" spc="69">
                <a:solidFill>
                  <a:srgbClr val="ffffff"/>
                </a:solidFill>
                <a:latin typeface="VANQJS+HKGrotesk-Regular,Bold"/>
                <a:cs typeface="VANQJS+HKGrotesk-Regular,Bold"/>
              </a:rPr>
              <a:t>Planing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39200" y="3343308"/>
            <a:ext cx="7371138" cy="9387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Planing</a:t>
            </a:r>
            <a:r>
              <a:rPr dirty="0" sz="2000" spc="788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adalah</a:t>
            </a:r>
            <a:r>
              <a:rPr dirty="0" sz="2000" spc="794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tahap</a:t>
            </a:r>
            <a:r>
              <a:rPr dirty="0" sz="2000" spc="806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000" spc="790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paling</a:t>
            </a:r>
            <a:r>
              <a:rPr dirty="0" sz="2000" spc="786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penting</a:t>
            </a:r>
            <a:r>
              <a:rPr dirty="0" sz="2000" spc="792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dan</a:t>
            </a:r>
            <a:r>
              <a:rPr dirty="0" sz="2000" spc="790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mendasar</a:t>
            </a:r>
          </a:p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dalam</a:t>
            </a:r>
            <a:r>
              <a:rPr dirty="0" sz="2000" spc="1164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SDLC.</a:t>
            </a:r>
            <a:r>
              <a:rPr dirty="0" sz="2000" spc="1181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Hal</a:t>
            </a:r>
            <a:r>
              <a:rPr dirty="0" sz="2000" spc="1167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ini</a:t>
            </a:r>
            <a:r>
              <a:rPr dirty="0" sz="2000" spc="1160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untuk</a:t>
            </a:r>
            <a:r>
              <a:rPr dirty="0" sz="2000" spc="116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merencanakan</a:t>
            </a:r>
            <a:r>
              <a:rPr dirty="0" sz="2000" spc="1160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pendekatan</a:t>
            </a:r>
          </a:p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proyek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dasar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dan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untuk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melakukan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studi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kelayakan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produk.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39200" y="5197842"/>
            <a:ext cx="2023234" cy="382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69">
                <a:solidFill>
                  <a:srgbClr val="ffffff"/>
                </a:solidFill>
                <a:latin typeface="VANQJS+HKGrotesk-Regular,Bold"/>
                <a:cs typeface="VANQJS+HKGrotesk-Regular,Bold"/>
              </a:rPr>
              <a:t>Analysis</a:t>
            </a:r>
            <a:r>
              <a:rPr dirty="0" sz="2000" spc="95">
                <a:solidFill>
                  <a:srgbClr val="ffffff"/>
                </a:solidFill>
                <a:latin typeface="VANQJS+HKGrotesk-Regular,Bold"/>
                <a:cs typeface="VANQJS+HKGrotesk-Regular,Bold"/>
              </a:rPr>
              <a:t> </a:t>
            </a:r>
            <a:r>
              <a:rPr dirty="0" sz="2000" spc="69">
                <a:solidFill>
                  <a:srgbClr val="ffffff"/>
                </a:solidFill>
                <a:latin typeface="VANQJS+HKGrotesk-Regular,Bold"/>
                <a:cs typeface="VANQJS+HKGrotesk-Regular,Bold"/>
              </a:rPr>
              <a:t>System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18057" y="5276561"/>
            <a:ext cx="3655060" cy="7215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8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163">
                <a:solidFill>
                  <a:srgbClr val="074b14"/>
                </a:solidFill>
                <a:latin typeface="VANQJS+HKGrotesk-Regular,Bold"/>
                <a:cs typeface="VANQJS+HKGrotesk-Regular,Bold"/>
              </a:rPr>
              <a:t>Tahapan</a:t>
            </a:r>
            <a:r>
              <a:rPr dirty="0" sz="4000" spc="223">
                <a:solidFill>
                  <a:srgbClr val="074b14"/>
                </a:solidFill>
                <a:latin typeface="VANQJS+HKGrotesk-Regular,Bold"/>
                <a:cs typeface="VANQJS+HKGrotesk-Regular,Bold"/>
              </a:rPr>
              <a:t> </a:t>
            </a:r>
            <a:r>
              <a:rPr dirty="0" sz="4000" spc="163">
                <a:solidFill>
                  <a:srgbClr val="074b14"/>
                </a:solidFill>
                <a:latin typeface="VANQJS+HKGrotesk-Regular,Bold"/>
                <a:cs typeface="VANQJS+HKGrotesk-Regular,Bold"/>
              </a:rPr>
              <a:t>SDLC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39200" y="5581497"/>
            <a:ext cx="7370805" cy="12181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Analisis</a:t>
            </a:r>
            <a:r>
              <a:rPr dirty="0" sz="2000" spc="738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sistem</a:t>
            </a:r>
            <a:r>
              <a:rPr dirty="0" sz="2000" spc="759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dalam</a:t>
            </a:r>
            <a:r>
              <a:rPr dirty="0" sz="2000" spc="738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sebuah</a:t>
            </a:r>
            <a:r>
              <a:rPr dirty="0" sz="2000" spc="746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siklus</a:t>
            </a:r>
            <a:r>
              <a:rPr dirty="0" sz="2000" spc="742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SDLC</a:t>
            </a:r>
            <a:r>
              <a:rPr dirty="0" sz="2000" spc="751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adalah</a:t>
            </a:r>
            <a:r>
              <a:rPr dirty="0" sz="2000" spc="736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proses</a:t>
            </a:r>
          </a:p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melakukan</a:t>
            </a:r>
            <a:r>
              <a:rPr dirty="0" sz="2000" spc="192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berbagai</a:t>
            </a:r>
            <a:r>
              <a:rPr dirty="0" sz="2000" spc="191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macam</a:t>
            </a:r>
            <a:r>
              <a:rPr dirty="0" sz="2000" spc="201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analisis</a:t>
            </a:r>
            <a:r>
              <a:rPr dirty="0" sz="2000" spc="189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terhadap</a:t>
            </a:r>
            <a:r>
              <a:rPr dirty="0" sz="2000" spc="199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sebuah</a:t>
            </a:r>
            <a:r>
              <a:rPr dirty="0" sz="2000" spc="198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sistem</a:t>
            </a:r>
          </a:p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000" spc="763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sudah</a:t>
            </a:r>
            <a:r>
              <a:rPr dirty="0" sz="2000" spc="771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ada,</a:t>
            </a:r>
            <a:r>
              <a:rPr dirty="0" sz="2000" spc="773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dan</a:t>
            </a:r>
            <a:r>
              <a:rPr dirty="0" sz="2000" spc="761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bagaimana</a:t>
            </a:r>
            <a:r>
              <a:rPr dirty="0" sz="2000" spc="767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nantinya</a:t>
            </a:r>
            <a:r>
              <a:rPr dirty="0" sz="2000" spc="759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sebuah</a:t>
            </a:r>
            <a:r>
              <a:rPr dirty="0" sz="2000" spc="7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sistem</a:t>
            </a:r>
          </a:p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akan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berjalan.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39200" y="7509254"/>
            <a:ext cx="1854383" cy="382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0">
                <a:solidFill>
                  <a:srgbClr val="ffffff"/>
                </a:solidFill>
                <a:latin typeface="VANQJS+HKGrotesk-Regular,Bold"/>
                <a:cs typeface="VANQJS+HKGrotesk-Regular,Bold"/>
              </a:rPr>
              <a:t>Design</a:t>
            </a:r>
            <a:r>
              <a:rPr dirty="0" sz="2000" spc="97">
                <a:solidFill>
                  <a:srgbClr val="ffffff"/>
                </a:solidFill>
                <a:latin typeface="VANQJS+HKGrotesk-Regular,Bold"/>
                <a:cs typeface="VANQJS+HKGrotesk-Regular,Bold"/>
              </a:rPr>
              <a:t> </a:t>
            </a:r>
            <a:r>
              <a:rPr dirty="0" sz="2000" spc="69">
                <a:solidFill>
                  <a:srgbClr val="ffffff"/>
                </a:solidFill>
                <a:latin typeface="VANQJS+HKGrotesk-Regular,Bold"/>
                <a:cs typeface="VANQJS+HKGrotesk-Regular,Bold"/>
              </a:rPr>
              <a:t>System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39200" y="7892908"/>
            <a:ext cx="7371364" cy="12181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Tahap</a:t>
            </a:r>
            <a:r>
              <a:rPr dirty="0" sz="2000" spc="144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desain</a:t>
            </a:r>
            <a:r>
              <a:rPr dirty="0" sz="2000" spc="141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sistem</a:t>
            </a:r>
            <a:r>
              <a:rPr dirty="0" sz="2000" spc="163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merupakan</a:t>
            </a:r>
            <a:r>
              <a:rPr dirty="0" sz="2000" spc="142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suatu</a:t>
            </a:r>
            <a:r>
              <a:rPr dirty="0" sz="2000" spc="150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tahap</a:t>
            </a:r>
            <a:r>
              <a:rPr dirty="0" sz="2000" spc="153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dimana</a:t>
            </a:r>
            <a:r>
              <a:rPr dirty="0" sz="2000" spc="141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seluruh</a:t>
            </a:r>
          </a:p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hasil</a:t>
            </a:r>
            <a:r>
              <a:rPr dirty="0" sz="2000" spc="1797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analisa</a:t>
            </a:r>
            <a:r>
              <a:rPr dirty="0" sz="2000" spc="1790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dan</a:t>
            </a:r>
            <a:r>
              <a:rPr dirty="0" sz="2000" spc="1789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juga</a:t>
            </a:r>
            <a:r>
              <a:rPr dirty="0" sz="2000" spc="1801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hasil</a:t>
            </a:r>
            <a:r>
              <a:rPr dirty="0" sz="2000" spc="1797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pembahasan</a:t>
            </a:r>
            <a:r>
              <a:rPr dirty="0" sz="2000" spc="1803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mengenai</a:t>
            </a:r>
          </a:p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perencanaan,</a:t>
            </a:r>
            <a:r>
              <a:rPr dirty="0" sz="2000" spc="1956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spesifikasi</a:t>
            </a:r>
            <a:r>
              <a:rPr dirty="0" sz="2000" spc="1977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sistem</a:t>
            </a:r>
            <a:r>
              <a:rPr dirty="0" sz="2000" spc="1984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dan</a:t>
            </a:r>
            <a:r>
              <a:rPr dirty="0" sz="2000" spc="1959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analisis</a:t>
            </a:r>
            <a:r>
              <a:rPr dirty="0" sz="2000" spc="1962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sistem</a:t>
            </a:r>
          </a:p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diterapkan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menjadi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sebuah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rancangan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sistem.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39200" y="2959653"/>
            <a:ext cx="1996364" cy="382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0">
                <a:solidFill>
                  <a:srgbClr val="ffffff"/>
                </a:solidFill>
                <a:latin typeface="VANQJS+HKGrotesk-Regular,Bold"/>
                <a:cs typeface="VANQJS+HKGrotesk-Regular,Bold"/>
              </a:rPr>
              <a:t>Implementation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39200" y="3343308"/>
            <a:ext cx="7371646" cy="12181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Tahapan</a:t>
            </a:r>
            <a:r>
              <a:rPr dirty="0" sz="2000" spc="1531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implementasi</a:t>
            </a:r>
            <a:r>
              <a:rPr dirty="0" sz="2000" spc="1547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sistem</a:t>
            </a:r>
            <a:r>
              <a:rPr dirty="0" sz="2000" spc="1556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ini</a:t>
            </a:r>
            <a:r>
              <a:rPr dirty="0" sz="2000" spc="1531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merupakan</a:t>
            </a:r>
            <a:r>
              <a:rPr dirty="0" sz="2000" spc="153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tahapan</a:t>
            </a:r>
          </a:p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dimana</a:t>
            </a:r>
            <a:r>
              <a:rPr dirty="0" sz="2000" spc="971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rancangan</a:t>
            </a:r>
            <a:r>
              <a:rPr dirty="0" sz="2000" spc="960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sistem</a:t>
            </a:r>
            <a:r>
              <a:rPr dirty="0" sz="2000" spc="993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mulai</a:t>
            </a:r>
            <a:r>
              <a:rPr dirty="0" sz="2000" spc="972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dikerjakan,</a:t>
            </a:r>
            <a:r>
              <a:rPr dirty="0" sz="2000" spc="986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dibuat</a:t>
            </a:r>
            <a:r>
              <a:rPr dirty="0" sz="2000" spc="9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atau</a:t>
            </a:r>
          </a:p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diimplementasikan</a:t>
            </a:r>
            <a:r>
              <a:rPr dirty="0" sz="2000" spc="611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menjadi</a:t>
            </a:r>
            <a:r>
              <a:rPr dirty="0" sz="2000" spc="613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sebuah</a:t>
            </a:r>
            <a:r>
              <a:rPr dirty="0" sz="2000" spc="613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sistem</a:t>
            </a:r>
            <a:r>
              <a:rPr dirty="0" sz="2000" spc="626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yang</a:t>
            </a:r>
            <a:r>
              <a:rPr dirty="0" sz="2000" spc="601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utuh,</a:t>
            </a:r>
            <a:r>
              <a:rPr dirty="0" sz="2000" spc="619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dan</a:t>
            </a:r>
          </a:p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dapat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digunakan.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39200" y="5197842"/>
            <a:ext cx="1005876" cy="382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69">
                <a:solidFill>
                  <a:srgbClr val="ffffff"/>
                </a:solidFill>
                <a:latin typeface="VANQJS+HKGrotesk-Regular,Bold"/>
                <a:cs typeface="VANQJS+HKGrotesk-Regular,Bold"/>
              </a:rPr>
              <a:t>Testing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18057" y="5276561"/>
            <a:ext cx="3655060" cy="7215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8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163">
                <a:solidFill>
                  <a:srgbClr val="074b14"/>
                </a:solidFill>
                <a:latin typeface="VANQJS+HKGrotesk-Regular,Bold"/>
                <a:cs typeface="VANQJS+HKGrotesk-Regular,Bold"/>
              </a:rPr>
              <a:t>Tahapan</a:t>
            </a:r>
            <a:r>
              <a:rPr dirty="0" sz="4000" spc="223">
                <a:solidFill>
                  <a:srgbClr val="074b14"/>
                </a:solidFill>
                <a:latin typeface="VANQJS+HKGrotesk-Regular,Bold"/>
                <a:cs typeface="VANQJS+HKGrotesk-Regular,Bold"/>
              </a:rPr>
              <a:t> </a:t>
            </a:r>
            <a:r>
              <a:rPr dirty="0" sz="4000" spc="163">
                <a:solidFill>
                  <a:srgbClr val="074b14"/>
                </a:solidFill>
                <a:latin typeface="VANQJS+HKGrotesk-Regular,Bold"/>
                <a:cs typeface="VANQJS+HKGrotesk-Regular,Bold"/>
              </a:rPr>
              <a:t>SDLC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39200" y="5581497"/>
            <a:ext cx="7369470" cy="9387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Tahapan</a:t>
            </a:r>
            <a:r>
              <a:rPr dirty="0" sz="2000" spc="684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testing</a:t>
            </a:r>
            <a:r>
              <a:rPr dirty="0" sz="2000" spc="703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adalah</a:t>
            </a:r>
            <a:r>
              <a:rPr dirty="0" sz="2000" spc="688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tahapan</a:t>
            </a:r>
            <a:r>
              <a:rPr dirty="0" sz="2000" spc="694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pengujian</a:t>
            </a:r>
            <a:r>
              <a:rPr dirty="0" sz="2000" spc="684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sistem</a:t>
            </a:r>
            <a:r>
              <a:rPr dirty="0" sz="2000" spc="709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4">
                <a:solidFill>
                  <a:srgbClr val="ffffff"/>
                </a:solidFill>
                <a:latin typeface="KSHNVI+HKGrotesk-Regular"/>
                <a:cs typeface="KSHNVI+HKGrotesk-Regular"/>
              </a:rPr>
              <a:t>setelah</a:t>
            </a:r>
          </a:p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sistem</a:t>
            </a:r>
            <a:r>
              <a:rPr dirty="0" sz="2000" spc="1509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4">
                <a:solidFill>
                  <a:srgbClr val="ffffff"/>
                </a:solidFill>
                <a:latin typeface="KSHNVI+HKGrotesk-Regular"/>
                <a:cs typeface="KSHNVI+HKGrotesk-Regular"/>
              </a:rPr>
              <a:t>selesai</a:t>
            </a:r>
            <a:r>
              <a:rPr dirty="0" sz="2000" spc="1494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diimplementasikan</a:t>
            </a:r>
            <a:r>
              <a:rPr dirty="0" sz="2000" spc="1493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dan</a:t>
            </a:r>
            <a:r>
              <a:rPr dirty="0" sz="2000" spc="1484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4">
                <a:solidFill>
                  <a:srgbClr val="ffffff"/>
                </a:solidFill>
                <a:latin typeface="KSHNVI+HKGrotesk-Regular"/>
                <a:cs typeface="KSHNVI+HKGrotesk-Regular"/>
              </a:rPr>
              <a:t>sebelum</a:t>
            </a:r>
            <a:r>
              <a:rPr dirty="0" sz="2000" spc="1493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sistem</a:t>
            </a:r>
          </a:p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digunakan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secara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umum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ataupun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secara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komersil.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39200" y="7509254"/>
            <a:ext cx="1655128" cy="382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0">
                <a:solidFill>
                  <a:srgbClr val="ffffff"/>
                </a:solidFill>
                <a:latin typeface="VANQJS+HKGrotesk-Regular,Bold"/>
                <a:cs typeface="VANQJS+HKGrotesk-Regular,Bold"/>
              </a:rPr>
              <a:t>Maintenance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39200" y="7892908"/>
            <a:ext cx="7371645" cy="12181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Tahap</a:t>
            </a:r>
            <a:r>
              <a:rPr dirty="0" sz="2000" spc="278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ini</a:t>
            </a:r>
            <a:r>
              <a:rPr dirty="0" sz="2000" spc="274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adalah</a:t>
            </a:r>
            <a:r>
              <a:rPr dirty="0" sz="2000" spc="276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tahapan</a:t>
            </a:r>
            <a:r>
              <a:rPr dirty="0" sz="2000" spc="283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final</a:t>
            </a:r>
            <a:r>
              <a:rPr dirty="0" sz="2000" spc="270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atau</a:t>
            </a:r>
            <a:r>
              <a:rPr dirty="0" sz="2000" spc="283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tahapan</a:t>
            </a:r>
            <a:r>
              <a:rPr dirty="0" sz="2000" spc="283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akhir</a:t>
            </a:r>
            <a:r>
              <a:rPr dirty="0" sz="2000" spc="28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dari</a:t>
            </a:r>
            <a:r>
              <a:rPr dirty="0" sz="2000" spc="2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satu</a:t>
            </a:r>
          </a:p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buah</a:t>
            </a:r>
            <a:r>
              <a:rPr dirty="0" sz="2000" spc="358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siklus</a:t>
            </a:r>
            <a:r>
              <a:rPr dirty="0" sz="2000" spc="360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SDLC.</a:t>
            </a:r>
            <a:r>
              <a:rPr dirty="0" sz="2000" spc="373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Tahapan</a:t>
            </a:r>
            <a:r>
              <a:rPr dirty="0" sz="2000" spc="351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ini</a:t>
            </a:r>
            <a:r>
              <a:rPr dirty="0" sz="2000" spc="351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merupakan</a:t>
            </a:r>
            <a:r>
              <a:rPr dirty="0" sz="2000" spc="35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tahapan</a:t>
            </a:r>
            <a:r>
              <a:rPr dirty="0" sz="2000" spc="361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dimana</a:t>
            </a:r>
          </a:p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sebuah</a:t>
            </a:r>
            <a:r>
              <a:rPr dirty="0" sz="2000" spc="613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sistem</a:t>
            </a:r>
            <a:r>
              <a:rPr dirty="0" sz="2000" spc="626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sudah</a:t>
            </a:r>
            <a:r>
              <a:rPr dirty="0" sz="2000" spc="609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4">
                <a:solidFill>
                  <a:srgbClr val="ffffff"/>
                </a:solidFill>
                <a:latin typeface="KSHNVI+HKGrotesk-Regular"/>
                <a:cs typeface="KSHNVI+HKGrotesk-Regular"/>
              </a:rPr>
              <a:t>selesai</a:t>
            </a:r>
            <a:r>
              <a:rPr dirty="0" sz="2000" spc="613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dibuat,</a:t>
            </a:r>
            <a:r>
              <a:rPr dirty="0" sz="2000" spc="61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sudah</a:t>
            </a:r>
            <a:r>
              <a:rPr dirty="0" sz="2000" spc="609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diujicoba,</a:t>
            </a:r>
            <a:r>
              <a:rPr dirty="0" sz="2000" spc="611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dan</a:t>
            </a:r>
          </a:p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dapat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bekerja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dengan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baik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KSHNVI+HKGrotesk-Regular"/>
                <a:cs typeface="KSHNVI+HKGrotesk-Regular"/>
              </a:rPr>
              <a:t>(optimal).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2023-08-11T04:42:32-05:00</dcterms:modified>
</cp:coreProperties>
</file>