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5" r:id="rId4"/>
    <p:sldId id="259" r:id="rId5"/>
    <p:sldId id="258" r:id="rId6"/>
    <p:sldId id="260" r:id="rId7"/>
    <p:sldId id="261" r:id="rId8"/>
    <p:sldId id="262" r:id="rId9"/>
    <p:sldId id="263" r:id="rId10"/>
    <p:sldId id="27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21383-5CDA-4257-A30B-EFE8E64609B0}" type="datetimeFigureOut">
              <a:rPr lang="id-ID" smtClean="0"/>
              <a:pPr/>
              <a:t>24/11/2016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0F107-8078-49F8-AB1A-35E92389028C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30541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</a:t>
            </a:fld>
            <a:endParaRPr lang="id-ID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10</a:t>
            </a:fld>
            <a:endParaRPr lang="id-ID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11</a:t>
            </a:fld>
            <a:endParaRPr lang="id-ID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12</a:t>
            </a:fld>
            <a:endParaRPr lang="id-ID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13</a:t>
            </a:fld>
            <a:endParaRPr lang="id-ID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14</a:t>
            </a:fld>
            <a:endParaRPr lang="id-ID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15</a:t>
            </a:fld>
            <a:endParaRPr lang="id-ID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16</a:t>
            </a:fld>
            <a:endParaRPr lang="id-ID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17</a:t>
            </a:fld>
            <a:endParaRPr lang="id-ID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18</a:t>
            </a:fld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2</a:t>
            </a:fld>
            <a:endParaRPr lang="id-ID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3</a:t>
            </a:fld>
            <a:endParaRPr lang="id-ID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4</a:t>
            </a:fld>
            <a:endParaRPr lang="id-ID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5</a:t>
            </a:fld>
            <a:endParaRPr lang="id-ID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6</a:t>
            </a:fld>
            <a:endParaRPr lang="id-ID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7</a:t>
            </a:fld>
            <a:endParaRPr lang="id-ID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8</a:t>
            </a:fld>
            <a:endParaRPr lang="id-ID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0F107-8078-49F8-AB1A-35E92389028C}" type="slidenum">
              <a:rPr lang="id-ID" smtClean="0"/>
              <a:pPr/>
              <a:t>9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4B1AA-74F2-43AF-BF75-8522242A033E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8B848-F8F1-49F0-BF6E-4B6C2ECD5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1"/>
            <a:ext cx="7772400" cy="1066799"/>
          </a:xfrm>
          <a:blipFill>
            <a:blip r:embed="rId5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MENYIMAK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5562600" cy="5638800"/>
          </a:xfrm>
          <a:solidFill>
            <a:srgbClr val="FFFF00"/>
          </a:solidFill>
        </p:spPr>
        <p:txBody>
          <a:bodyPr>
            <a:noAutofit/>
          </a:bodyPr>
          <a:lstStyle/>
          <a:p>
            <a:pPr marL="365125" indent="25400" algn="l"/>
            <a:endParaRPr lang="en-US" sz="2400" dirty="0" smtClean="0">
              <a:solidFill>
                <a:schemeClr val="tx1"/>
              </a:solidFill>
              <a:latin typeface="Segoe Print" pitchFamily="2" charset="0"/>
              <a:cs typeface="Times New Roman" pitchFamily="18" charset="0"/>
            </a:endParaRPr>
          </a:p>
          <a:p>
            <a:pPr marL="365125" indent="25400" algn="l"/>
            <a:endParaRPr lang="en-US" sz="2400" dirty="0" smtClean="0">
              <a:solidFill>
                <a:schemeClr val="tx1"/>
              </a:solidFill>
              <a:latin typeface="Segoe Print" pitchFamily="2" charset="0"/>
              <a:cs typeface="Times New Roman" pitchFamily="18" charset="0"/>
            </a:endParaRPr>
          </a:p>
          <a:p>
            <a:pPr marL="365125" indent="25400" algn="l"/>
            <a:r>
              <a:rPr lang="en-US" sz="2400" dirty="0" err="1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Oleh</a:t>
            </a:r>
            <a:r>
              <a:rPr lang="en-US" sz="2400" dirty="0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:</a:t>
            </a:r>
          </a:p>
          <a:p>
            <a:pPr marL="365125" indent="25400" algn="l"/>
            <a:r>
              <a:rPr lang="en-US" sz="2400" dirty="0" err="1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Apri</a:t>
            </a:r>
            <a:r>
              <a:rPr lang="en-US" sz="2400" dirty="0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Kartikasari</a:t>
            </a:r>
            <a:r>
              <a:rPr lang="en-US" sz="2400" dirty="0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 H.S.</a:t>
            </a:r>
          </a:p>
          <a:p>
            <a:pPr marL="365125" indent="25400" algn="l"/>
            <a:endParaRPr lang="en-US" sz="2400" dirty="0" smtClean="0">
              <a:solidFill>
                <a:schemeClr val="tx1"/>
              </a:solidFill>
              <a:latin typeface="Segoe Print" pitchFamily="2" charset="0"/>
              <a:cs typeface="Times New Roman" pitchFamily="18" charset="0"/>
            </a:endParaRPr>
          </a:p>
          <a:p>
            <a:pPr marL="365125" indent="25400" algn="l"/>
            <a:endParaRPr lang="en-US" sz="2400" dirty="0" smtClean="0">
              <a:solidFill>
                <a:schemeClr val="tx1"/>
              </a:solidFill>
              <a:latin typeface="Segoe Print" pitchFamily="2" charset="0"/>
              <a:cs typeface="Times New Roman" pitchFamily="18" charset="0"/>
            </a:endParaRPr>
          </a:p>
          <a:p>
            <a:pPr marL="365125" indent="25400" algn="l"/>
            <a:endParaRPr lang="en-US" sz="2400" dirty="0" smtClean="0">
              <a:solidFill>
                <a:schemeClr val="tx1"/>
              </a:solidFill>
              <a:latin typeface="Segoe Print" pitchFamily="2" charset="0"/>
              <a:cs typeface="Times New Roman" pitchFamily="18" charset="0"/>
            </a:endParaRPr>
          </a:p>
          <a:p>
            <a:pPr marL="365125" indent="25400" algn="l"/>
            <a:r>
              <a:rPr lang="en-US" sz="2400" dirty="0" err="1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Prodi</a:t>
            </a:r>
            <a:r>
              <a:rPr lang="en-US" sz="2400" dirty="0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 PGSD, FIP</a:t>
            </a:r>
          </a:p>
          <a:p>
            <a:pPr marL="365125" indent="25400" algn="l"/>
            <a:r>
              <a:rPr lang="en-US" sz="2400" dirty="0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IKIP PGRI </a:t>
            </a:r>
            <a:r>
              <a:rPr lang="en-US" sz="2400" dirty="0" err="1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Madiun</a:t>
            </a:r>
            <a:endParaRPr lang="en-US" sz="2400" dirty="0" smtClean="0">
              <a:solidFill>
                <a:schemeClr val="tx1"/>
              </a:solidFill>
              <a:latin typeface="Segoe Print" pitchFamily="2" charset="0"/>
              <a:cs typeface="Times New Roman" pitchFamily="18" charset="0"/>
            </a:endParaRPr>
          </a:p>
          <a:p>
            <a:pPr marL="365125" indent="25400" algn="l"/>
            <a:r>
              <a:rPr lang="en-US" sz="2400" dirty="0" smtClean="0">
                <a:solidFill>
                  <a:schemeClr val="tx1"/>
                </a:solidFill>
                <a:latin typeface="Segoe Print" pitchFamily="2" charset="0"/>
                <a:cs typeface="Times New Roman" pitchFamily="18" charset="0"/>
              </a:rPr>
              <a:t>2016</a:t>
            </a:r>
            <a:endParaRPr lang="en-US" sz="2400" dirty="0" smtClean="0">
              <a:solidFill>
                <a:schemeClr val="tx1"/>
              </a:solidFill>
              <a:latin typeface="Segoe Print" pitchFamily="2" charset="0"/>
              <a:cs typeface="Times New Roman" pitchFamily="18" charset="0"/>
            </a:endParaRPr>
          </a:p>
        </p:txBody>
      </p:sp>
      <p:pic>
        <p:nvPicPr>
          <p:cNvPr id="1027" name="Picture 3" descr="E:\picture\^animasi^\gif\arrow37r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1219200"/>
            <a:ext cx="619125" cy="4191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0">
    <p:wipe dir="d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/>
          </a:bodyPr>
          <a:lstStyle/>
          <a:p>
            <a:pPr marL="514350" indent="25400">
              <a:buNone/>
            </a:pPr>
            <a:r>
              <a:rPr lang="id-ID" dirty="0" smtClean="0">
                <a:latin typeface="Segoe Print" pitchFamily="2" charset="0"/>
              </a:rPr>
              <a:t>c. </a:t>
            </a:r>
            <a:r>
              <a:rPr lang="en-US" dirty="0" err="1" smtClean="0">
                <a:latin typeface="Segoe Print" pitchFamily="2" charset="0"/>
              </a:rPr>
              <a:t>menyimak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estetik</a:t>
            </a:r>
            <a:endParaRPr lang="id-ID" dirty="0" smtClean="0">
              <a:latin typeface="Segoe Print" pitchFamily="2" charset="0"/>
            </a:endParaRPr>
          </a:p>
          <a:p>
            <a:pPr marL="719138" indent="0">
              <a:buNone/>
            </a:pPr>
            <a:r>
              <a:rPr lang="en-US" dirty="0" err="1" smtClean="0">
                <a:latin typeface="Segoe Print" pitchFamily="2" charset="0"/>
              </a:rPr>
              <a:t>menyimak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puisi</a:t>
            </a:r>
            <a:r>
              <a:rPr lang="en-US" dirty="0" smtClean="0">
                <a:latin typeface="Segoe Print" pitchFamily="2" charset="0"/>
              </a:rPr>
              <a:t>, drama, </a:t>
            </a:r>
            <a:r>
              <a:rPr lang="en-US" dirty="0" err="1" smtClean="0">
                <a:latin typeface="Segoe Print" pitchFamily="2" charset="0"/>
              </a:rPr>
              <a:t>cerita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lakon</a:t>
            </a:r>
            <a:r>
              <a:rPr lang="en-US" dirty="0" smtClean="0">
                <a:latin typeface="Segoe Print" pitchFamily="2" charset="0"/>
              </a:rPr>
              <a:t> yang </a:t>
            </a:r>
            <a:r>
              <a:rPr lang="en-US" dirty="0" err="1" smtClean="0">
                <a:latin typeface="Segoe Print" pitchFamily="2" charset="0"/>
              </a:rPr>
              <a:t>dibawakan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oleh</a:t>
            </a:r>
            <a:r>
              <a:rPr lang="en-US" dirty="0" smtClean="0">
                <a:latin typeface="Segoe Print" pitchFamily="2" charset="0"/>
              </a:rPr>
              <a:t> guru </a:t>
            </a:r>
            <a:r>
              <a:rPr lang="id-ID" dirty="0" smtClean="0">
                <a:latin typeface="Segoe Print" pitchFamily="2" charset="0"/>
              </a:rPr>
              <a:t>dan lain-lain.</a:t>
            </a:r>
          </a:p>
          <a:p>
            <a:pPr marL="514350" indent="-514350">
              <a:buNone/>
            </a:pPr>
            <a:r>
              <a:rPr lang="id-ID" dirty="0" smtClean="0">
                <a:latin typeface="Segoe Print" pitchFamily="2" charset="0"/>
              </a:rPr>
              <a:t>	d. </a:t>
            </a:r>
            <a:r>
              <a:rPr lang="en-US" dirty="0" err="1" smtClean="0">
                <a:latin typeface="Segoe Print" pitchFamily="2" charset="0"/>
              </a:rPr>
              <a:t>menyimak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pasif</a:t>
            </a:r>
            <a:endParaRPr lang="id-ID" dirty="0" smtClean="0">
              <a:latin typeface="Segoe Print" pitchFamily="2" charset="0"/>
            </a:endParaRPr>
          </a:p>
          <a:p>
            <a:pPr marL="723900" indent="-4763">
              <a:buNone/>
            </a:pPr>
            <a:r>
              <a:rPr lang="en-US" dirty="0" err="1" smtClean="0">
                <a:latin typeface="Segoe Print" pitchFamily="2" charset="0"/>
              </a:rPr>
              <a:t>menyimak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suatu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bahasa</a:t>
            </a:r>
            <a:r>
              <a:rPr lang="en-US" dirty="0" smtClean="0">
                <a:latin typeface="Segoe Print" pitchFamily="2" charset="0"/>
              </a:rPr>
              <a:t>, </a:t>
            </a:r>
            <a:r>
              <a:rPr lang="en-US" dirty="0" err="1" smtClean="0">
                <a:latin typeface="Segoe Print" pitchFamily="2" charset="0"/>
              </a:rPr>
              <a:t>penyerapan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suatu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bahasa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tanpa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upaya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sadar</a:t>
            </a:r>
            <a:r>
              <a:rPr lang="en-US" dirty="0" smtClean="0">
                <a:latin typeface="Segoe Print" pitchFamily="2" charset="0"/>
              </a:rPr>
              <a:t>. </a:t>
            </a:r>
            <a:r>
              <a:rPr lang="en-US" dirty="0" err="1" smtClean="0">
                <a:latin typeface="Segoe Print" pitchFamily="2" charset="0"/>
              </a:rPr>
              <a:t>Contoh</a:t>
            </a:r>
            <a:r>
              <a:rPr lang="en-US" dirty="0" smtClean="0">
                <a:latin typeface="Segoe Print" pitchFamily="2" charset="0"/>
              </a:rPr>
              <a:t>: </a:t>
            </a:r>
            <a:r>
              <a:rPr lang="en-US" dirty="0" err="1" smtClean="0">
                <a:latin typeface="Segoe Print" pitchFamily="2" charset="0"/>
              </a:rPr>
              <a:t>Tukang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Becak</a:t>
            </a:r>
            <a:r>
              <a:rPr lang="en-US" dirty="0" smtClean="0">
                <a:latin typeface="Segoe Print" pitchFamily="2" charset="0"/>
              </a:rPr>
              <a:t> yang </a:t>
            </a:r>
            <a:r>
              <a:rPr lang="en-US" dirty="0" err="1" smtClean="0">
                <a:latin typeface="Segoe Print" pitchFamily="2" charset="0"/>
              </a:rPr>
              <a:t>biasa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mengantar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turis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secara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tidak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langsung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pandai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berkomunikasi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menggunakan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bahasa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asing</a:t>
            </a:r>
            <a:r>
              <a:rPr lang="id-ID" dirty="0" smtClean="0">
                <a:latin typeface="Segoe Print" pitchFamily="2" charset="0"/>
              </a:rPr>
              <a:t>.</a:t>
            </a:r>
          </a:p>
          <a:p>
            <a:endParaRPr lang="id-ID" dirty="0"/>
          </a:p>
        </p:txBody>
      </p:sp>
    </p:spTree>
  </p:cSld>
  <p:clrMapOvr>
    <a:masterClrMapping/>
  </p:clrMapOvr>
  <p:transition spd="med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533400"/>
            <a:ext cx="8229600" cy="5791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id-ID" sz="2400" dirty="0" smtClean="0">
                <a:latin typeface="Segoe Print" pitchFamily="2" charset="0"/>
              </a:rPr>
              <a:t>2. Menyimak Intensif</a:t>
            </a:r>
          </a:p>
          <a:p>
            <a:pPr algn="just"/>
            <a:r>
              <a:rPr lang="en-US" sz="2400" dirty="0" err="1" smtClean="0">
                <a:latin typeface="Segoe Print" pitchFamily="2" charset="0"/>
              </a:rPr>
              <a:t>ialah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tanpa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catatan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kemudian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ada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bagian-bagian</a:t>
            </a:r>
            <a:r>
              <a:rPr lang="en-US" sz="2400" dirty="0" smtClean="0">
                <a:latin typeface="Segoe Print" pitchFamily="2" charset="0"/>
              </a:rPr>
              <a:t> yang </a:t>
            </a:r>
            <a:r>
              <a:rPr lang="en-US" sz="2400" dirty="0" err="1" smtClean="0">
                <a:latin typeface="Segoe Print" pitchFamily="2" charset="0"/>
              </a:rPr>
              <a:t>dihilangkan</a:t>
            </a:r>
            <a:r>
              <a:rPr lang="en-US" sz="2400" dirty="0" smtClean="0">
                <a:latin typeface="Segoe Print" pitchFamily="2" charset="0"/>
              </a:rPr>
              <a:t>. </a:t>
            </a:r>
            <a:r>
              <a:rPr lang="en-US" sz="2400" dirty="0" err="1" smtClean="0">
                <a:latin typeface="Segoe Print" pitchFamily="2" charset="0"/>
              </a:rPr>
              <a:t>Penyimak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mengisi</a:t>
            </a:r>
            <a:r>
              <a:rPr lang="en-US" sz="2400" dirty="0" smtClean="0">
                <a:latin typeface="Segoe Print" pitchFamily="2" charset="0"/>
              </a:rPr>
              <a:t>/</a:t>
            </a:r>
            <a:r>
              <a:rPr lang="en-US" sz="2400" dirty="0" err="1" smtClean="0">
                <a:latin typeface="Segoe Print" pitchFamily="2" charset="0"/>
              </a:rPr>
              <a:t>menambahkan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bagian-bagian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tersebut</a:t>
            </a:r>
            <a:r>
              <a:rPr lang="id-ID" sz="2400" dirty="0" smtClean="0">
                <a:latin typeface="Segoe Print" pitchFamily="2" charset="0"/>
              </a:rPr>
              <a:t>.</a:t>
            </a:r>
          </a:p>
          <a:p>
            <a:pPr algn="just"/>
            <a:r>
              <a:rPr lang="en-US" sz="2400" dirty="0" smtClean="0">
                <a:latin typeface="Segoe Print" pitchFamily="2" charset="0"/>
              </a:rPr>
              <a:t>6 </a:t>
            </a:r>
            <a:r>
              <a:rPr lang="en-US" sz="2400" dirty="0" err="1" smtClean="0">
                <a:latin typeface="Segoe Print" pitchFamily="2" charset="0"/>
              </a:rPr>
              <a:t>macam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intensif</a:t>
            </a:r>
            <a:endParaRPr lang="id-ID" sz="2400" dirty="0" smtClean="0">
              <a:latin typeface="Segoe Print" pitchFamily="2" charset="0"/>
            </a:endParaRPr>
          </a:p>
          <a:p>
            <a:pPr marL="358775" indent="1588" algn="just">
              <a:buAutoNum type="alphaLcPeriod"/>
            </a:pPr>
            <a:r>
              <a:rPr lang="id-ID" sz="2400" dirty="0" smtClean="0">
                <a:latin typeface="Segoe Print" pitchFamily="2" charset="0"/>
              </a:rPr>
              <a:t>Menyimak kritis</a:t>
            </a:r>
          </a:p>
          <a:p>
            <a:pPr marL="628650" indent="1588" algn="just">
              <a:buNone/>
            </a:pPr>
            <a:r>
              <a:rPr lang="en-US" sz="2400" dirty="0" err="1" smtClean="0">
                <a:latin typeface="Segoe Print" pitchFamily="2" charset="0"/>
              </a:rPr>
              <a:t>menyimak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dengan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ketelitian</a:t>
            </a:r>
            <a:r>
              <a:rPr lang="en-US" sz="2400" dirty="0" smtClean="0">
                <a:latin typeface="Segoe Print" pitchFamily="2" charset="0"/>
              </a:rPr>
              <a:t>, </a:t>
            </a:r>
            <a:r>
              <a:rPr lang="en-US" sz="2400" dirty="0" err="1" smtClean="0">
                <a:latin typeface="Segoe Print" pitchFamily="2" charset="0"/>
              </a:rPr>
              <a:t>secara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objektif</a:t>
            </a:r>
            <a:r>
              <a:rPr lang="en-US" sz="2400" dirty="0" smtClean="0">
                <a:latin typeface="Segoe Print" pitchFamily="2" charset="0"/>
              </a:rPr>
              <a:t>, </a:t>
            </a:r>
            <a:r>
              <a:rPr lang="en-US" sz="2400" dirty="0" err="1" smtClean="0">
                <a:latin typeface="Segoe Print" pitchFamily="2" charset="0"/>
              </a:rPr>
              <a:t>memberi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pemikiran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pada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hal-hal</a:t>
            </a:r>
            <a:r>
              <a:rPr lang="en-US" sz="2400" dirty="0" smtClean="0">
                <a:latin typeface="Segoe Print" pitchFamily="2" charset="0"/>
              </a:rPr>
              <a:t> yang </a:t>
            </a:r>
            <a:r>
              <a:rPr lang="en-US" sz="2400" dirty="0" err="1" smtClean="0">
                <a:latin typeface="Segoe Print" pitchFamily="2" charset="0"/>
              </a:rPr>
              <a:t>disimak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apakah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isi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simakan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tersebut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terpercaya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atau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tidak</a:t>
            </a:r>
            <a:r>
              <a:rPr lang="en-US" sz="2400" dirty="0" smtClean="0">
                <a:latin typeface="Segoe Print" pitchFamily="2" charset="0"/>
              </a:rPr>
              <a:t>, </a:t>
            </a:r>
            <a:r>
              <a:rPr lang="en-US" sz="2400" dirty="0" err="1" smtClean="0">
                <a:latin typeface="Segoe Print" pitchFamily="2" charset="0"/>
              </a:rPr>
              <a:t>kemudian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menarik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kesimpulan</a:t>
            </a:r>
            <a:r>
              <a:rPr lang="en-US" sz="2400" dirty="0" smtClean="0">
                <a:latin typeface="Segoe Print" pitchFamily="2" charset="0"/>
              </a:rPr>
              <a:t>, </a:t>
            </a:r>
            <a:r>
              <a:rPr lang="en-US" sz="2400" dirty="0" err="1" smtClean="0">
                <a:latin typeface="Segoe Print" pitchFamily="2" charset="0"/>
              </a:rPr>
              <a:t>membuat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keputusan</a:t>
            </a:r>
            <a:r>
              <a:rPr lang="id-ID" sz="2400" dirty="0" smtClean="0">
                <a:latin typeface="Segoe Print" pitchFamily="2" charset="0"/>
              </a:rPr>
              <a:t>.</a:t>
            </a:r>
          </a:p>
          <a:p>
            <a:pPr marL="358775" indent="1588" algn="just">
              <a:buNone/>
            </a:pPr>
            <a:r>
              <a:rPr lang="id-ID" sz="2400" dirty="0" smtClean="0">
                <a:latin typeface="Segoe Print" pitchFamily="2" charset="0"/>
              </a:rPr>
              <a:t>b. Menyimak konsentratif</a:t>
            </a:r>
          </a:p>
          <a:p>
            <a:pPr marL="628650" indent="1588" algn="just">
              <a:buNone/>
            </a:pPr>
            <a:r>
              <a:rPr lang="en-US" sz="2400" dirty="0" err="1" smtClean="0">
                <a:latin typeface="Segoe Print" pitchFamily="2" charset="0"/>
              </a:rPr>
              <a:t>menyimak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dengan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mengikuti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petunjuk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untuk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menelaah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isi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simakan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mengenai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urutan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ide</a:t>
            </a:r>
            <a:r>
              <a:rPr lang="id-ID" sz="2400" dirty="0" smtClean="0">
                <a:latin typeface="Segoe Print" pitchFamily="2" charset="0"/>
              </a:rPr>
              <a:t> dan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mencatat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kata-kata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penting</a:t>
            </a:r>
            <a:r>
              <a:rPr lang="en-US" sz="2400" dirty="0" smtClean="0">
                <a:latin typeface="Segoe Print" pitchFamily="2" charset="0"/>
              </a:rPr>
              <a:t>.</a:t>
            </a:r>
            <a:endParaRPr lang="id-ID" sz="2400" dirty="0" smtClean="0">
              <a:latin typeface="Segoe Print" pitchFamily="2" charset="0"/>
            </a:endParaRPr>
          </a:p>
        </p:txBody>
      </p:sp>
    </p:spTree>
  </p:cSld>
  <p:clrMapOvr>
    <a:masterClrMapping/>
  </p:clrMapOvr>
  <p:transition spd="med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Autofit/>
          </a:bodyPr>
          <a:lstStyle/>
          <a:p>
            <a:pPr marL="177800" indent="1588" algn="just">
              <a:buNone/>
            </a:pPr>
            <a:r>
              <a:rPr lang="id-ID" sz="2100" dirty="0" smtClean="0">
                <a:latin typeface="Segoe Print" pitchFamily="2" charset="0"/>
              </a:rPr>
              <a:t>c. Menyimak kreatif</a:t>
            </a:r>
          </a:p>
          <a:p>
            <a:pPr marL="447675" indent="1588" algn="just">
              <a:buNone/>
            </a:pPr>
            <a:r>
              <a:rPr lang="en-US" sz="2100" dirty="0" err="1" smtClean="0">
                <a:latin typeface="Segoe Print" pitchFamily="2" charset="0"/>
              </a:rPr>
              <a:t>menyimak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untuk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mencapai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penyelesaian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atau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pemecahan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masalah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serta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menguji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hasil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penyelesaian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tersebut</a:t>
            </a:r>
            <a:r>
              <a:rPr lang="en-US" sz="2100" dirty="0" smtClean="0">
                <a:latin typeface="Segoe Print" pitchFamily="2" charset="0"/>
              </a:rPr>
              <a:t>. </a:t>
            </a:r>
            <a:r>
              <a:rPr lang="en-US" sz="2100" dirty="0" err="1" smtClean="0">
                <a:latin typeface="Segoe Print" pitchFamily="2" charset="0"/>
              </a:rPr>
              <a:t>Penyimak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mengadaptasikan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pikiran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imajinatif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untuk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menciptakan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karya-karya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atau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hasil-hasil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besar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dalam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tulisan-tulisan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dan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pendramaan</a:t>
            </a:r>
            <a:r>
              <a:rPr lang="en-US" sz="2100" dirty="0" smtClean="0">
                <a:latin typeface="Segoe Print" pitchFamily="2" charset="0"/>
              </a:rPr>
              <a:t>.</a:t>
            </a:r>
            <a:endParaRPr lang="id-ID" sz="2100" dirty="0" smtClean="0">
              <a:latin typeface="Segoe Print" pitchFamily="2" charset="0"/>
            </a:endParaRPr>
          </a:p>
          <a:p>
            <a:pPr marL="177800" indent="1588" algn="just">
              <a:buNone/>
            </a:pPr>
            <a:r>
              <a:rPr lang="id-ID" sz="2100" dirty="0" smtClean="0">
                <a:latin typeface="Segoe Print" pitchFamily="2" charset="0"/>
              </a:rPr>
              <a:t>d. Menyimak penyidikan</a:t>
            </a:r>
          </a:p>
          <a:p>
            <a:pPr marL="447675" indent="1588" algn="just">
              <a:buNone/>
            </a:pPr>
            <a:r>
              <a:rPr lang="en-US" sz="2100" dirty="0" err="1" smtClean="0">
                <a:latin typeface="Segoe Print" pitchFamily="2" charset="0"/>
              </a:rPr>
              <a:t>menyimak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dengan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tujuan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menemukan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hal</a:t>
            </a:r>
            <a:r>
              <a:rPr lang="en-US" sz="2100" dirty="0" smtClean="0">
                <a:latin typeface="Segoe Print" pitchFamily="2" charset="0"/>
              </a:rPr>
              <a:t> yang </a:t>
            </a:r>
            <a:r>
              <a:rPr lang="en-US" sz="2100" dirty="0" err="1" smtClean="0">
                <a:latin typeface="Segoe Print" pitchFamily="2" charset="0"/>
              </a:rPr>
              <a:t>baru</a:t>
            </a:r>
            <a:r>
              <a:rPr lang="en-US" sz="2100" dirty="0" smtClean="0">
                <a:latin typeface="Segoe Print" pitchFamily="2" charset="0"/>
              </a:rPr>
              <a:t> yang </a:t>
            </a:r>
            <a:r>
              <a:rPr lang="en-US" sz="2100" dirty="0" err="1" smtClean="0">
                <a:latin typeface="Segoe Print" pitchFamily="2" charset="0"/>
              </a:rPr>
              <a:t>menarik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perhatian</a:t>
            </a:r>
            <a:r>
              <a:rPr lang="en-US" sz="2100" dirty="0" smtClean="0">
                <a:latin typeface="Segoe Print" pitchFamily="2" charset="0"/>
              </a:rPr>
              <a:t> (</a:t>
            </a:r>
            <a:r>
              <a:rPr lang="en-US" sz="2100" dirty="0" err="1" smtClean="0">
                <a:latin typeface="Segoe Print" pitchFamily="2" charset="0"/>
              </a:rPr>
              <a:t>contoh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isu</a:t>
            </a:r>
            <a:r>
              <a:rPr lang="en-US" sz="2100" dirty="0" smtClean="0">
                <a:latin typeface="Segoe Print" pitchFamily="2" charset="0"/>
              </a:rPr>
              <a:t> yang </a:t>
            </a:r>
            <a:r>
              <a:rPr lang="en-US" sz="2100" dirty="0" err="1" smtClean="0">
                <a:latin typeface="Segoe Print" pitchFamily="2" charset="0"/>
              </a:rPr>
              <a:t>aktual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atau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menyimak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pergunjingan</a:t>
            </a:r>
            <a:r>
              <a:rPr lang="en-US" sz="2100" dirty="0" smtClean="0">
                <a:latin typeface="Segoe Print" pitchFamily="2" charset="0"/>
              </a:rPr>
              <a:t>). </a:t>
            </a:r>
            <a:endParaRPr lang="id-ID" sz="2100" dirty="0" smtClean="0">
              <a:latin typeface="Segoe Print" pitchFamily="2" charset="0"/>
            </a:endParaRPr>
          </a:p>
          <a:p>
            <a:pPr marL="177800" indent="1588" algn="just">
              <a:buNone/>
            </a:pPr>
            <a:r>
              <a:rPr lang="id-ID" sz="2100" dirty="0" smtClean="0">
                <a:latin typeface="Segoe Print" pitchFamily="2" charset="0"/>
              </a:rPr>
              <a:t>e. Menyimak interogatif</a:t>
            </a:r>
          </a:p>
          <a:p>
            <a:pPr marL="447675" indent="1588" algn="just">
              <a:buNone/>
            </a:pPr>
            <a:r>
              <a:rPr lang="en-US" sz="2100" dirty="0" err="1" smtClean="0">
                <a:latin typeface="Segoe Print" pitchFamily="2" charset="0"/>
              </a:rPr>
              <a:t>menyimak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dengan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penuh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konsentrasi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karena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menyimak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akan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mengajukan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pertanyaan-pertanyaan</a:t>
            </a:r>
            <a:r>
              <a:rPr lang="en-US" sz="2100" dirty="0" smtClean="0">
                <a:latin typeface="Segoe Print" pitchFamily="2" charset="0"/>
              </a:rPr>
              <a:t>.</a:t>
            </a:r>
            <a:endParaRPr lang="id-ID" sz="2100" dirty="0" smtClean="0">
              <a:latin typeface="Segoe Print" pitchFamily="2" charset="0"/>
            </a:endParaRPr>
          </a:p>
          <a:p>
            <a:pPr marL="177800" indent="1588" algn="just">
              <a:buAutoNum type="alphaLcPeriod" startAt="6"/>
            </a:pPr>
            <a:r>
              <a:rPr lang="id-ID" sz="2100" dirty="0" smtClean="0">
                <a:latin typeface="Segoe Print" pitchFamily="2" charset="0"/>
              </a:rPr>
              <a:t>  Menyimak selektif</a:t>
            </a:r>
          </a:p>
          <a:p>
            <a:pPr marL="447675" indent="1588" algn="just">
              <a:buNone/>
            </a:pPr>
            <a:r>
              <a:rPr lang="en-US" sz="2100" dirty="0" err="1" smtClean="0">
                <a:latin typeface="Segoe Print" pitchFamily="2" charset="0"/>
              </a:rPr>
              <a:t>menyimak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suatu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bahasa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dari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penggunaan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intonasi</a:t>
            </a:r>
            <a:r>
              <a:rPr lang="en-US" sz="2100" dirty="0" smtClean="0">
                <a:latin typeface="Segoe Print" pitchFamily="2" charset="0"/>
              </a:rPr>
              <a:t>, </a:t>
            </a:r>
            <a:r>
              <a:rPr lang="en-US" sz="2100" dirty="0" err="1" smtClean="0">
                <a:latin typeface="Segoe Print" pitchFamily="2" charset="0"/>
              </a:rPr>
              <a:t>variasi</a:t>
            </a:r>
            <a:r>
              <a:rPr lang="en-US" sz="2100" dirty="0" smtClean="0">
                <a:latin typeface="Segoe Print" pitchFamily="2" charset="0"/>
              </a:rPr>
              <a:t> nada, </a:t>
            </a:r>
            <a:r>
              <a:rPr lang="en-US" sz="2100" dirty="0" err="1" smtClean="0">
                <a:latin typeface="Segoe Print" pitchFamily="2" charset="0"/>
              </a:rPr>
              <a:t>bunyi</a:t>
            </a:r>
            <a:r>
              <a:rPr lang="en-US" sz="2100" dirty="0" smtClean="0">
                <a:latin typeface="Segoe Print" pitchFamily="2" charset="0"/>
              </a:rPr>
              <a:t>- </a:t>
            </a:r>
            <a:r>
              <a:rPr lang="en-US" sz="2100" dirty="0" err="1" smtClean="0">
                <a:latin typeface="Segoe Print" pitchFamily="2" charset="0"/>
              </a:rPr>
              <a:t>bunyi</a:t>
            </a:r>
            <a:r>
              <a:rPr lang="en-US" sz="2100" dirty="0" smtClean="0">
                <a:latin typeface="Segoe Print" pitchFamily="2" charset="0"/>
              </a:rPr>
              <a:t> yang </a:t>
            </a:r>
            <a:r>
              <a:rPr lang="en-US" sz="2100" dirty="0" err="1" smtClean="0">
                <a:latin typeface="Segoe Print" pitchFamily="2" charset="0"/>
              </a:rPr>
              <a:t>bersamaan</a:t>
            </a:r>
            <a:r>
              <a:rPr lang="en-US" sz="2100" dirty="0" smtClean="0">
                <a:latin typeface="Segoe Print" pitchFamily="2" charset="0"/>
              </a:rPr>
              <a:t>, </a:t>
            </a:r>
            <a:r>
              <a:rPr lang="en-US" sz="2100" dirty="0" err="1" smtClean="0">
                <a:latin typeface="Segoe Print" pitchFamily="2" charset="0"/>
              </a:rPr>
              <a:t>kombinasi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bunyi</a:t>
            </a:r>
            <a:r>
              <a:rPr lang="en-US" sz="2100" dirty="0" smtClean="0">
                <a:latin typeface="Segoe Print" pitchFamily="2" charset="0"/>
              </a:rPr>
              <a:t> yang m</a:t>
            </a:r>
            <a:r>
              <a:rPr lang="id-ID" sz="2100" dirty="0" smtClean="0">
                <a:latin typeface="Segoe Print" pitchFamily="2" charset="0"/>
              </a:rPr>
              <a:t>u</a:t>
            </a:r>
            <a:r>
              <a:rPr lang="en-US" sz="2100" dirty="0" err="1" smtClean="0">
                <a:latin typeface="Segoe Print" pitchFamily="2" charset="0"/>
              </a:rPr>
              <a:t>ncul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berulang-ulang</a:t>
            </a:r>
            <a:r>
              <a:rPr lang="id-ID" sz="2100" dirty="0" smtClean="0">
                <a:latin typeface="Segoe Print" pitchFamily="2" charset="0"/>
              </a:rPr>
              <a:t> dan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bentuk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tata</a:t>
            </a:r>
            <a:r>
              <a:rPr lang="en-US" sz="2100" dirty="0" smtClean="0">
                <a:latin typeface="Segoe Print" pitchFamily="2" charset="0"/>
              </a:rPr>
              <a:t> </a:t>
            </a:r>
            <a:r>
              <a:rPr lang="en-US" sz="2100" dirty="0" err="1" smtClean="0">
                <a:latin typeface="Segoe Print" pitchFamily="2" charset="0"/>
              </a:rPr>
              <a:t>bahasa</a:t>
            </a:r>
            <a:r>
              <a:rPr lang="en-US" sz="2100" dirty="0" smtClean="0">
                <a:latin typeface="Segoe Print" pitchFamily="2" charset="0"/>
              </a:rPr>
              <a:t>.</a:t>
            </a:r>
            <a:endParaRPr lang="id-ID" sz="2100" dirty="0" smtClean="0">
              <a:latin typeface="Segoe Print" pitchFamily="2" charset="0"/>
            </a:endParaRPr>
          </a:p>
          <a:p>
            <a:endParaRPr lang="id-ID" sz="2100" dirty="0" smtClean="0">
              <a:latin typeface="Segoe Print" pitchFamily="2" charset="0"/>
            </a:endParaRPr>
          </a:p>
          <a:p>
            <a:pPr>
              <a:buNone/>
            </a:pPr>
            <a:endParaRPr lang="id-ID" sz="2100" dirty="0">
              <a:latin typeface="Segoe Print" pitchFamily="2" charset="0"/>
            </a:endParaRPr>
          </a:p>
        </p:txBody>
      </p:sp>
    </p:spTree>
  </p:cSld>
  <p:clrMapOvr>
    <a:masterClrMapping/>
  </p:clrMapOvr>
  <p:transition spd="med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latin typeface="Segoe Print" pitchFamily="2" charset="0"/>
              </a:rPr>
              <a:t>CIRI-CIRI PENYIMAK YANG BAIK</a:t>
            </a:r>
            <a:endParaRPr lang="id-ID" dirty="0"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Segoe Print" pitchFamily="2" charset="0"/>
              </a:rPr>
              <a:t>Menurut</a:t>
            </a:r>
            <a:r>
              <a:rPr lang="en-US" dirty="0" smtClean="0">
                <a:latin typeface="Segoe Print" pitchFamily="2" charset="0"/>
              </a:rPr>
              <a:t> Anderson </a:t>
            </a:r>
            <a:r>
              <a:rPr lang="en-US" dirty="0" err="1" smtClean="0">
                <a:latin typeface="Segoe Print" pitchFamily="2" charset="0"/>
              </a:rPr>
              <a:t>berikut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ini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ciri-ciri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penyimak</a:t>
            </a:r>
            <a:r>
              <a:rPr lang="en-US" dirty="0" smtClean="0">
                <a:latin typeface="Segoe Print" pitchFamily="2" charset="0"/>
              </a:rPr>
              <a:t> yang </a:t>
            </a:r>
            <a:r>
              <a:rPr lang="en-US" dirty="0" err="1" smtClean="0">
                <a:latin typeface="Segoe Print" pitchFamily="2" charset="0"/>
              </a:rPr>
              <a:t>baik</a:t>
            </a:r>
            <a:endParaRPr lang="id-ID" dirty="0" smtClean="0"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latin typeface="Segoe Print" pitchFamily="2" charset="0"/>
              </a:rPr>
              <a:t>Siap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fisik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dan</a:t>
            </a:r>
            <a:r>
              <a:rPr lang="en-US" dirty="0" smtClean="0">
                <a:latin typeface="Segoe Print" pitchFamily="2" charset="0"/>
              </a:rPr>
              <a:t> mental</a:t>
            </a:r>
            <a:endParaRPr lang="id-ID" dirty="0" smtClean="0"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latin typeface="Segoe Print" pitchFamily="2" charset="0"/>
              </a:rPr>
              <a:t>Konsentrasi</a:t>
            </a:r>
            <a:endParaRPr lang="id-ID" dirty="0" smtClean="0"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latin typeface="Segoe Print" pitchFamily="2" charset="0"/>
              </a:rPr>
              <a:t>Bermotivasi</a:t>
            </a:r>
            <a:endParaRPr lang="id-ID" dirty="0" smtClean="0"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latin typeface="Segoe Print" pitchFamily="2" charset="0"/>
              </a:rPr>
              <a:t>Objektif</a:t>
            </a:r>
            <a:endParaRPr lang="id-ID" dirty="0" smtClean="0"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latin typeface="Segoe Print" pitchFamily="2" charset="0"/>
              </a:rPr>
              <a:t>Menyimak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secara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utuh</a:t>
            </a:r>
            <a:r>
              <a:rPr lang="en-US" dirty="0" smtClean="0">
                <a:latin typeface="Segoe Print" pitchFamily="2" charset="0"/>
              </a:rPr>
              <a:t> (</a:t>
            </a:r>
            <a:r>
              <a:rPr lang="en-US" dirty="0" err="1" smtClean="0">
                <a:latin typeface="Segoe Print" pitchFamily="2" charset="0"/>
              </a:rPr>
              <a:t>menyeluruh</a:t>
            </a:r>
            <a:r>
              <a:rPr lang="en-US" dirty="0" smtClean="0">
                <a:latin typeface="Segoe Print" pitchFamily="2" charset="0"/>
              </a:rPr>
              <a:t>)</a:t>
            </a:r>
            <a:endParaRPr lang="id-ID" dirty="0" smtClean="0"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latin typeface="Segoe Print" pitchFamily="2" charset="0"/>
              </a:rPr>
              <a:t>Selektif</a:t>
            </a:r>
            <a:endParaRPr lang="id-ID" dirty="0" smtClean="0"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latin typeface="Segoe Print" pitchFamily="2" charset="0"/>
              </a:rPr>
              <a:t>Tidak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mudah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terganggu</a:t>
            </a:r>
            <a:r>
              <a:rPr lang="en-US" dirty="0" smtClean="0">
                <a:latin typeface="Segoe Print" pitchFamily="2" charset="0"/>
              </a:rPr>
              <a:t>.</a:t>
            </a:r>
            <a:endParaRPr lang="id-ID" dirty="0">
              <a:latin typeface="Segoe Print" pitchFamily="2" charset="0"/>
            </a:endParaRPr>
          </a:p>
        </p:txBody>
      </p:sp>
    </p:spTree>
  </p:cSld>
  <p:clrMapOvr>
    <a:masterClrMapping/>
  </p:clrMapOvr>
  <p:transition spd="med" advClick="0" advTm="0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Ciri-ciri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Ideal:</a:t>
            </a:r>
            <a:endParaRPr lang="id-ID" dirty="0" smtClean="0">
              <a:solidFill>
                <a:srgbClr val="FFFF00"/>
              </a:solidFill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Menghargai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pembicara</a:t>
            </a:r>
            <a:endParaRPr lang="id-ID" dirty="0" smtClean="0">
              <a:solidFill>
                <a:srgbClr val="FFFF00"/>
              </a:solidFill>
              <a:latin typeface="Segoe Print" pitchFamily="2" charset="0"/>
            </a:endParaRPr>
          </a:p>
          <a:p>
            <a:pPr marL="630238" indent="-269875">
              <a:buAutoNum type="arabicPeriod"/>
            </a:pP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Cepat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menyesuaiakan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diri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dan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kenal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arah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pembicaraan</a:t>
            </a:r>
            <a:endParaRPr lang="id-ID" dirty="0" smtClean="0">
              <a:solidFill>
                <a:srgbClr val="FFFF00"/>
              </a:solidFill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Tidak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emosi</a:t>
            </a:r>
            <a:endParaRPr lang="id-ID" dirty="0" smtClean="0">
              <a:solidFill>
                <a:srgbClr val="FFFF00"/>
              </a:solidFill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Kontak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dengan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pembicara</a:t>
            </a:r>
            <a:endParaRPr lang="id-ID" dirty="0" smtClean="0">
              <a:solidFill>
                <a:srgbClr val="FFFF00"/>
              </a:solidFill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Merangkum</a:t>
            </a:r>
            <a:endParaRPr lang="id-ID" dirty="0" smtClean="0">
              <a:solidFill>
                <a:srgbClr val="FFFF00"/>
              </a:solidFill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Menilai</a:t>
            </a:r>
            <a:endParaRPr lang="id-ID" dirty="0" smtClean="0">
              <a:solidFill>
                <a:srgbClr val="FFFF00"/>
              </a:solidFill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Mendengarkan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Segoe Print" pitchFamily="2" charset="0"/>
              </a:rPr>
              <a:t>tanggapan</a:t>
            </a:r>
            <a:r>
              <a:rPr lang="en-US" dirty="0" smtClean="0">
                <a:solidFill>
                  <a:srgbClr val="FFFF00"/>
                </a:solidFill>
                <a:latin typeface="Segoe Print" pitchFamily="2" charset="0"/>
              </a:rPr>
              <a:t>. </a:t>
            </a:r>
            <a:endParaRPr lang="id-ID" dirty="0">
              <a:solidFill>
                <a:srgbClr val="FFFF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 spd="med"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latin typeface="Segoe Print" pitchFamily="2" charset="0"/>
              </a:rPr>
              <a:t>KEBIASAAN BURUK DALAM MENYIMAK</a:t>
            </a:r>
            <a:endParaRPr lang="id-ID" dirty="0"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17463">
              <a:buAutoNum type="arabicPeriod"/>
            </a:pPr>
            <a:r>
              <a:rPr lang="en-US" sz="2800" dirty="0" err="1" smtClean="0">
                <a:latin typeface="Segoe Print" pitchFamily="2" charset="0"/>
              </a:rPr>
              <a:t>Menyimak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id-ID" sz="2800" dirty="0" smtClean="0">
                <a:latin typeface="Segoe Print" pitchFamily="2" charset="0"/>
              </a:rPr>
              <a:t>l</a:t>
            </a:r>
            <a:r>
              <a:rPr lang="en-US" sz="2800" dirty="0" err="1" smtClean="0">
                <a:latin typeface="Segoe Print" pitchFamily="2" charset="0"/>
              </a:rPr>
              <a:t>ompat-lompa</a:t>
            </a:r>
            <a:r>
              <a:rPr lang="id-ID" sz="2800" dirty="0" smtClean="0">
                <a:latin typeface="Segoe Print" pitchFamily="2" charset="0"/>
              </a:rPr>
              <a:t>t</a:t>
            </a:r>
          </a:p>
          <a:p>
            <a:pPr marL="719138" indent="-358775">
              <a:buAutoNum type="arabicPeriod"/>
            </a:pPr>
            <a:r>
              <a:rPr lang="en-US" sz="2800" dirty="0" err="1" smtClean="0">
                <a:latin typeface="Segoe Print" pitchFamily="2" charset="0"/>
              </a:rPr>
              <a:t>Menyimak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penjelasan-penjelasan</a:t>
            </a:r>
            <a:r>
              <a:rPr lang="en-US" sz="2800" dirty="0" smtClean="0">
                <a:latin typeface="Segoe Print" pitchFamily="2" charset="0"/>
              </a:rPr>
              <a:t> yang </a:t>
            </a:r>
            <a:r>
              <a:rPr lang="en-US" sz="2800" dirty="0" err="1" smtClean="0">
                <a:latin typeface="Segoe Print" pitchFamily="2" charset="0"/>
              </a:rPr>
              <a:t>sulit</a:t>
            </a:r>
            <a:endParaRPr lang="id-ID" sz="2800" dirty="0" smtClean="0">
              <a:latin typeface="Segoe Print" pitchFamily="2" charset="0"/>
            </a:endParaRPr>
          </a:p>
          <a:p>
            <a:pPr marL="630238" indent="-269875">
              <a:buAutoNum type="arabicPeriod"/>
            </a:pPr>
            <a:r>
              <a:rPr lang="en-US" sz="2800" dirty="0" err="1" smtClean="0">
                <a:latin typeface="Segoe Print" pitchFamily="2" charset="0"/>
              </a:rPr>
              <a:t>Penolakan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secara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gegabah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terhadap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sesuatu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subjek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sebagian</a:t>
            </a:r>
            <a:r>
              <a:rPr lang="en-US" sz="2800" dirty="0" smtClean="0">
                <a:latin typeface="Segoe Print" pitchFamily="2" charset="0"/>
              </a:rPr>
              <a:t> yang </a:t>
            </a:r>
            <a:r>
              <a:rPr lang="en-US" sz="2800" dirty="0" err="1" smtClean="0">
                <a:latin typeface="Segoe Print" pitchFamily="2" charset="0"/>
              </a:rPr>
              <a:t>tidak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menarik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perhatian</a:t>
            </a:r>
            <a:endParaRPr lang="id-ID" sz="2800" dirty="0" smtClean="0">
              <a:latin typeface="Segoe Print" pitchFamily="2" charset="0"/>
            </a:endParaRPr>
          </a:p>
          <a:p>
            <a:pPr marL="630238" indent="-269875" algn="just">
              <a:buAutoNum type="arabicPeriod"/>
            </a:pPr>
            <a:r>
              <a:rPr lang="en-US" sz="2800" dirty="0" err="1" smtClean="0">
                <a:latin typeface="Segoe Print" pitchFamily="2" charset="0"/>
              </a:rPr>
              <a:t>Mengkritik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cara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berpidato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dan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penampilan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fisik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seseorang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pembicara</a:t>
            </a:r>
            <a:endParaRPr lang="id-ID" sz="2800" dirty="0" smtClean="0">
              <a:latin typeface="Segoe Print" pitchFamily="2" charset="0"/>
            </a:endParaRPr>
          </a:p>
          <a:p>
            <a:pPr indent="17463">
              <a:buAutoNum type="arabicPeriod"/>
            </a:pPr>
            <a:r>
              <a:rPr lang="en-US" sz="2800" dirty="0" err="1" smtClean="0">
                <a:latin typeface="Segoe Print" pitchFamily="2" charset="0"/>
              </a:rPr>
              <a:t>Perhatian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pura</a:t>
            </a:r>
            <a:r>
              <a:rPr lang="en-US" sz="2800" dirty="0" smtClean="0">
                <a:latin typeface="Segoe Print" pitchFamily="2" charset="0"/>
              </a:rPr>
              <a:t>-</a:t>
            </a:r>
            <a:r>
              <a:rPr lang="en-US" sz="2800" dirty="0" err="1" smtClean="0">
                <a:latin typeface="Segoe Print" pitchFamily="2" charset="0"/>
              </a:rPr>
              <a:t>pura</a:t>
            </a:r>
            <a:endParaRPr lang="id-ID" sz="2800" dirty="0" smtClean="0">
              <a:latin typeface="Segoe Print" pitchFamily="2" charset="0"/>
            </a:endParaRPr>
          </a:p>
          <a:p>
            <a:pPr marL="719138" indent="-358775">
              <a:buAutoNum type="arabicPeriod"/>
            </a:pPr>
            <a:r>
              <a:rPr lang="en-US" sz="2800" dirty="0" err="1" smtClean="0">
                <a:latin typeface="Segoe Print" pitchFamily="2" charset="0"/>
              </a:rPr>
              <a:t>Menyimak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dengan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pensil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dan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kertas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di</a:t>
            </a:r>
            <a:r>
              <a:rPr lang="en-US" sz="2800" dirty="0" smtClean="0">
                <a:latin typeface="Segoe Print" pitchFamily="2" charset="0"/>
              </a:rPr>
              <a:t> </a:t>
            </a:r>
            <a:r>
              <a:rPr lang="en-US" sz="2800" dirty="0" err="1" smtClean="0">
                <a:latin typeface="Segoe Print" pitchFamily="2" charset="0"/>
              </a:rPr>
              <a:t>tangan</a:t>
            </a:r>
            <a:r>
              <a:rPr lang="en-US" sz="2800" dirty="0" smtClean="0">
                <a:latin typeface="Segoe Print" pitchFamily="2" charset="0"/>
              </a:rPr>
              <a:t>.</a:t>
            </a:r>
            <a:endParaRPr lang="id-ID" sz="2800" dirty="0">
              <a:latin typeface="Segoe Print" pitchFamily="2" charset="0"/>
            </a:endParaRPr>
          </a:p>
        </p:txBody>
      </p:sp>
      <p:pic>
        <p:nvPicPr>
          <p:cNvPr id="4" name="Picture 12" descr="Busy Exec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609600"/>
            <a:ext cx="152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0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latin typeface="Segoe Print" pitchFamily="2" charset="0"/>
              </a:rPr>
              <a:t>CARA MENINGKATKAN PERILAKU MENYIMAK</a:t>
            </a:r>
            <a:endParaRPr lang="id-ID" dirty="0"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algn="just"/>
            <a:r>
              <a:rPr lang="en-US" sz="2500" dirty="0" err="1" smtClean="0">
                <a:latin typeface="Segoe Print" pitchFamily="2" charset="0"/>
              </a:rPr>
              <a:t>Menurut</a:t>
            </a:r>
            <a:r>
              <a:rPr lang="en-US" sz="2500" dirty="0" smtClean="0">
                <a:latin typeface="Segoe Print" pitchFamily="2" charset="0"/>
              </a:rPr>
              <a:t> Mc. </a:t>
            </a:r>
            <a:r>
              <a:rPr lang="en-US" sz="2500" dirty="0" err="1" smtClean="0">
                <a:latin typeface="Segoe Print" pitchFamily="2" charset="0"/>
              </a:rPr>
              <a:t>Cabe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dan</a:t>
            </a:r>
            <a:r>
              <a:rPr lang="en-US" sz="2500" dirty="0" smtClean="0">
                <a:latin typeface="Segoe Print" pitchFamily="2" charset="0"/>
              </a:rPr>
              <a:t> Bender </a:t>
            </a:r>
            <a:r>
              <a:rPr lang="en-US" sz="2500" dirty="0" err="1" smtClean="0">
                <a:latin typeface="Segoe Print" pitchFamily="2" charset="0"/>
              </a:rPr>
              <a:t>dalam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Tarigan</a:t>
            </a:r>
            <a:r>
              <a:rPr lang="en-US" sz="2500" dirty="0" smtClean="0">
                <a:latin typeface="Segoe Print" pitchFamily="2" charset="0"/>
              </a:rPr>
              <a:t>, </a:t>
            </a:r>
            <a:r>
              <a:rPr lang="en-US" sz="2500" dirty="0" err="1" smtClean="0">
                <a:latin typeface="Segoe Print" pitchFamily="2" charset="0"/>
              </a:rPr>
              <a:t>ada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beberapa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langkah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untuk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meningkatkan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keterampilan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menyimak</a:t>
            </a:r>
            <a:r>
              <a:rPr lang="id-ID" sz="2500" dirty="0" smtClean="0">
                <a:latin typeface="Segoe Print" pitchFamily="2" charset="0"/>
              </a:rPr>
              <a:t>:</a:t>
            </a:r>
          </a:p>
          <a:p>
            <a:pPr indent="17463" algn="just">
              <a:buFont typeface="Arial" pitchFamily="34" charset="0"/>
              <a:buAutoNum type="arabicPeriod"/>
            </a:pPr>
            <a:r>
              <a:rPr lang="en-US" sz="2500" dirty="0" err="1" smtClean="0">
                <a:latin typeface="Segoe Print" pitchFamily="2" charset="0"/>
              </a:rPr>
              <a:t>Menerima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keanehan</a:t>
            </a:r>
            <a:r>
              <a:rPr lang="en-US" sz="2500" dirty="0" smtClean="0">
                <a:latin typeface="Segoe Print" pitchFamily="2" charset="0"/>
              </a:rPr>
              <a:t> sang </a:t>
            </a:r>
            <a:r>
              <a:rPr lang="en-US" sz="2500" dirty="0" err="1" smtClean="0">
                <a:latin typeface="Segoe Print" pitchFamily="2" charset="0"/>
              </a:rPr>
              <a:t>pembicara</a:t>
            </a:r>
            <a:endParaRPr lang="id-ID" sz="2500" dirty="0" smtClean="0">
              <a:latin typeface="Segoe Print" pitchFamily="2" charset="0"/>
            </a:endParaRPr>
          </a:p>
          <a:p>
            <a:pPr indent="17463" algn="just">
              <a:buAutoNum type="arabicPeriod"/>
            </a:pPr>
            <a:r>
              <a:rPr lang="id-ID" sz="2500" dirty="0" smtClean="0">
                <a:latin typeface="Segoe Print" pitchFamily="2" charset="0"/>
              </a:rPr>
              <a:t>M</a:t>
            </a:r>
            <a:r>
              <a:rPr lang="en-US" sz="2500" dirty="0" err="1" smtClean="0">
                <a:latin typeface="Segoe Print" pitchFamily="2" charset="0"/>
              </a:rPr>
              <a:t>emperbaiki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sikap</a:t>
            </a:r>
            <a:endParaRPr lang="id-ID" sz="2500" dirty="0" smtClean="0">
              <a:latin typeface="Segoe Print" pitchFamily="2" charset="0"/>
            </a:endParaRPr>
          </a:p>
          <a:p>
            <a:pPr indent="17463" algn="just">
              <a:buAutoNum type="arabicPeriod"/>
            </a:pPr>
            <a:r>
              <a:rPr lang="en-US" sz="2500" dirty="0" err="1" smtClean="0">
                <a:latin typeface="Segoe Print" pitchFamily="2" charset="0"/>
              </a:rPr>
              <a:t>Memperbaiki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lingkungan</a:t>
            </a:r>
            <a:endParaRPr lang="id-ID" sz="2500" dirty="0" smtClean="0">
              <a:latin typeface="Segoe Print" pitchFamily="2" charset="0"/>
            </a:endParaRPr>
          </a:p>
          <a:p>
            <a:pPr indent="17463" algn="just">
              <a:buAutoNum type="arabicPeriod"/>
            </a:pPr>
            <a:r>
              <a:rPr lang="en-US" sz="2500" dirty="0" err="1" smtClean="0">
                <a:latin typeface="Segoe Print" pitchFamily="2" charset="0"/>
              </a:rPr>
              <a:t>Meningkatkan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pembuatan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catatan</a:t>
            </a:r>
            <a:endParaRPr lang="id-ID" sz="2500" dirty="0" smtClean="0">
              <a:latin typeface="Segoe Print" pitchFamily="2" charset="0"/>
            </a:endParaRPr>
          </a:p>
          <a:p>
            <a:pPr indent="17463" algn="just">
              <a:buAutoNum type="arabicPeriod"/>
            </a:pPr>
            <a:r>
              <a:rPr lang="en-US" sz="2500" dirty="0" err="1" smtClean="0">
                <a:latin typeface="Segoe Print" pitchFamily="2" charset="0"/>
              </a:rPr>
              <a:t>Menyaring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tujuan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menyimak</a:t>
            </a:r>
            <a:r>
              <a:rPr lang="en-US" sz="2500" dirty="0" smtClean="0">
                <a:latin typeface="Segoe Print" pitchFamily="2" charset="0"/>
              </a:rPr>
              <a:t> yang </a:t>
            </a:r>
            <a:r>
              <a:rPr lang="en-US" sz="2500" dirty="0" err="1" smtClean="0">
                <a:latin typeface="Segoe Print" pitchFamily="2" charset="0"/>
              </a:rPr>
              <a:t>spesifik</a:t>
            </a:r>
            <a:endParaRPr lang="id-ID" sz="2500" dirty="0" smtClean="0">
              <a:latin typeface="Segoe Print" pitchFamily="2" charset="0"/>
            </a:endParaRPr>
          </a:p>
          <a:p>
            <a:pPr indent="17463" algn="just">
              <a:buAutoNum type="arabicPeriod"/>
            </a:pPr>
            <a:r>
              <a:rPr lang="en-US" sz="2500" dirty="0" err="1" smtClean="0">
                <a:latin typeface="Segoe Print" pitchFamily="2" charset="0"/>
              </a:rPr>
              <a:t>Memanfaatkan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waktu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secara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bijaksana</a:t>
            </a:r>
            <a:endParaRPr lang="id-ID" sz="2500" dirty="0" smtClean="0">
              <a:latin typeface="Segoe Print" pitchFamily="2" charset="0"/>
            </a:endParaRPr>
          </a:p>
          <a:p>
            <a:pPr indent="17463" algn="just">
              <a:buAutoNum type="arabicPeriod"/>
            </a:pPr>
            <a:r>
              <a:rPr lang="en-US" sz="2500" dirty="0" err="1" smtClean="0">
                <a:latin typeface="Segoe Print" pitchFamily="2" charset="0"/>
              </a:rPr>
              <a:t>Menyimak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secara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rasional</a:t>
            </a:r>
            <a:endParaRPr lang="id-ID" sz="2500" dirty="0" smtClean="0">
              <a:latin typeface="Segoe Print" pitchFamily="2" charset="0"/>
            </a:endParaRPr>
          </a:p>
          <a:p>
            <a:pPr indent="17463" algn="just">
              <a:buAutoNum type="arabicPeriod"/>
            </a:pPr>
            <a:r>
              <a:rPr lang="en-US" sz="2500" dirty="0" err="1" smtClean="0">
                <a:latin typeface="Segoe Print" pitchFamily="2" charset="0"/>
              </a:rPr>
              <a:t>Berlatih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menyimak</a:t>
            </a:r>
            <a:r>
              <a:rPr lang="en-US" sz="2500" dirty="0" smtClean="0">
                <a:latin typeface="Segoe Print" pitchFamily="2" charset="0"/>
              </a:rPr>
              <a:t> </a:t>
            </a:r>
            <a:r>
              <a:rPr lang="en-US" sz="2500" dirty="0" err="1" smtClean="0">
                <a:latin typeface="Segoe Print" pitchFamily="2" charset="0"/>
              </a:rPr>
              <a:t>bahan-bahan</a:t>
            </a:r>
            <a:r>
              <a:rPr lang="en-US" sz="2500" dirty="0" smtClean="0">
                <a:latin typeface="Segoe Print" pitchFamily="2" charset="0"/>
              </a:rPr>
              <a:t> yang </a:t>
            </a:r>
            <a:r>
              <a:rPr lang="en-US" sz="2500" dirty="0" err="1" smtClean="0">
                <a:latin typeface="Segoe Print" pitchFamily="2" charset="0"/>
              </a:rPr>
              <a:t>sulit</a:t>
            </a:r>
            <a:r>
              <a:rPr lang="en-US" sz="2500" dirty="0" smtClean="0">
                <a:latin typeface="Segoe Print" pitchFamily="2" charset="0"/>
              </a:rPr>
              <a:t>.</a:t>
            </a:r>
            <a:endParaRPr lang="id-ID" sz="2500" dirty="0">
              <a:latin typeface="Segoe Print" pitchFamily="2" charset="0"/>
            </a:endParaRPr>
          </a:p>
        </p:txBody>
      </p:sp>
    </p:spTree>
  </p:cSld>
  <p:clrMapOvr>
    <a:masterClrMapping/>
  </p:clrMapOvr>
  <p:transition spd="med" advClick="0" advTm="0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 smtClean="0">
                <a:latin typeface="Segoe Print" pitchFamily="2" charset="0"/>
              </a:rPr>
              <a:t>Cara </a:t>
            </a:r>
            <a:r>
              <a:rPr lang="en-US" dirty="0" err="1" smtClean="0">
                <a:latin typeface="Segoe Print" pitchFamily="2" charset="0"/>
              </a:rPr>
              <a:t>menyimak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dengan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membuat</a:t>
            </a:r>
            <a:r>
              <a:rPr lang="id-ID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simpulan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dapat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dilakukan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dengan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dua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cara</a:t>
            </a:r>
            <a:r>
              <a:rPr lang="id-ID" dirty="0" smtClean="0">
                <a:latin typeface="Segoe Print" pitchFamily="2" charset="0"/>
              </a:rPr>
              <a:t>, yaitu:</a:t>
            </a:r>
          </a:p>
          <a:p>
            <a:pPr indent="17463" algn="just">
              <a:buAutoNum type="arabicPeriod"/>
            </a:pPr>
            <a:r>
              <a:rPr lang="en-US" dirty="0" err="1" smtClean="0">
                <a:latin typeface="Segoe Print" pitchFamily="2" charset="0"/>
              </a:rPr>
              <a:t>Dengan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Catatan</a:t>
            </a:r>
            <a:endParaRPr lang="id-ID" dirty="0" smtClean="0">
              <a:latin typeface="Segoe Print" pitchFamily="2" charset="0"/>
            </a:endParaRPr>
          </a:p>
          <a:p>
            <a:pPr marL="628650" indent="1588" algn="just">
              <a:buNone/>
            </a:pPr>
            <a:r>
              <a:rPr lang="en-US" dirty="0" err="1" smtClean="0">
                <a:latin typeface="Segoe Print" pitchFamily="2" charset="0"/>
              </a:rPr>
              <a:t>Saat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mendengarkan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simakan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dapat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mencatat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ide-ide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pokok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atau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gagasan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penting</a:t>
            </a:r>
            <a:r>
              <a:rPr lang="en-US" dirty="0" smtClean="0">
                <a:latin typeface="Segoe Print" pitchFamily="2" charset="0"/>
              </a:rPr>
              <a:t>, </a:t>
            </a:r>
            <a:r>
              <a:rPr lang="en-US" dirty="0" err="1" smtClean="0">
                <a:latin typeface="Segoe Print" pitchFamily="2" charset="0"/>
              </a:rPr>
              <a:t>istilah</a:t>
            </a:r>
            <a:r>
              <a:rPr lang="en-US" dirty="0" smtClean="0">
                <a:latin typeface="Segoe Print" pitchFamily="2" charset="0"/>
              </a:rPr>
              <a:t> yang </a:t>
            </a:r>
            <a:r>
              <a:rPr lang="en-US" dirty="0" err="1" smtClean="0">
                <a:latin typeface="Segoe Print" pitchFamily="2" charset="0"/>
              </a:rPr>
              <a:t>tidak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lazim</a:t>
            </a:r>
            <a:r>
              <a:rPr lang="en-US" dirty="0" smtClean="0">
                <a:latin typeface="Segoe Print" pitchFamily="2" charset="0"/>
              </a:rPr>
              <a:t>, data, </a:t>
            </a:r>
            <a:r>
              <a:rPr lang="en-US" dirty="0" err="1" smtClean="0">
                <a:latin typeface="Segoe Print" pitchFamily="2" charset="0"/>
              </a:rPr>
              <a:t>fakta</a:t>
            </a:r>
            <a:r>
              <a:rPr lang="en-US" dirty="0" smtClean="0">
                <a:latin typeface="Segoe Print" pitchFamily="2" charset="0"/>
              </a:rPr>
              <a:t>, </a:t>
            </a:r>
            <a:r>
              <a:rPr lang="en-US" dirty="0" err="1" smtClean="0">
                <a:latin typeface="Segoe Print" pitchFamily="2" charset="0"/>
              </a:rPr>
              <a:t>opini</a:t>
            </a:r>
            <a:r>
              <a:rPr lang="en-US" dirty="0" smtClean="0">
                <a:latin typeface="Segoe Print" pitchFamily="2" charset="0"/>
              </a:rPr>
              <a:t> (</a:t>
            </a:r>
            <a:r>
              <a:rPr lang="en-US" dirty="0" err="1" smtClean="0">
                <a:latin typeface="Segoe Print" pitchFamily="2" charset="0"/>
              </a:rPr>
              <a:t>pendapat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para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ahli</a:t>
            </a:r>
            <a:r>
              <a:rPr lang="en-US" dirty="0" smtClean="0">
                <a:latin typeface="Segoe Print" pitchFamily="2" charset="0"/>
              </a:rPr>
              <a:t>) </a:t>
            </a:r>
            <a:r>
              <a:rPr lang="en-US" dirty="0" err="1" smtClean="0">
                <a:latin typeface="Segoe Print" pitchFamily="2" charset="0"/>
              </a:rPr>
              <a:t>untuk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bahan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membuat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simpulan</a:t>
            </a:r>
            <a:r>
              <a:rPr lang="id-ID" dirty="0" smtClean="0">
                <a:latin typeface="Segoe Print" pitchFamily="2" charset="0"/>
              </a:rPr>
              <a:t>. </a:t>
            </a:r>
            <a:r>
              <a:rPr lang="en-US" dirty="0" err="1" smtClean="0">
                <a:latin typeface="Segoe Print" pitchFamily="2" charset="0"/>
              </a:rPr>
              <a:t>Catatan</a:t>
            </a:r>
            <a:r>
              <a:rPr lang="en-US" dirty="0" smtClean="0">
                <a:latin typeface="Segoe Print" pitchFamily="2" charset="0"/>
              </a:rPr>
              <a:t> yang </a:t>
            </a:r>
            <a:r>
              <a:rPr lang="en-US" dirty="0" err="1" smtClean="0">
                <a:latin typeface="Segoe Print" pitchFamily="2" charset="0"/>
              </a:rPr>
              <a:t>kita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buat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diurutkan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secara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sistematis</a:t>
            </a:r>
            <a:r>
              <a:rPr lang="id-ID" dirty="0" smtClean="0">
                <a:latin typeface="Segoe Print" pitchFamily="2" charset="0"/>
              </a:rPr>
              <a:t>. </a:t>
            </a:r>
            <a:r>
              <a:rPr lang="en-US" dirty="0" err="1" smtClean="0">
                <a:latin typeface="Segoe Print" pitchFamily="2" charset="0"/>
              </a:rPr>
              <a:t>Susun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kalimat-kalimat</a:t>
            </a:r>
            <a:r>
              <a:rPr lang="en-US" dirty="0" smtClean="0">
                <a:latin typeface="Segoe Print" pitchFamily="2" charset="0"/>
              </a:rPr>
              <a:t> yang </a:t>
            </a:r>
            <a:r>
              <a:rPr lang="en-US" dirty="0" err="1" smtClean="0">
                <a:latin typeface="Segoe Print" pitchFamily="2" charset="0"/>
              </a:rPr>
              <a:t>menjadi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kesimpulan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dari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simakan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id-ID" dirty="0" smtClean="0">
                <a:latin typeface="Segoe Print" pitchFamily="2" charset="0"/>
              </a:rPr>
              <a:t>“A”</a:t>
            </a:r>
            <a:r>
              <a:rPr lang="en-US" dirty="0" smtClean="0">
                <a:latin typeface="Segoe Print" pitchFamily="2" charset="0"/>
              </a:rPr>
              <a:t>. </a:t>
            </a:r>
            <a:r>
              <a:rPr lang="en-US" dirty="0" err="1" smtClean="0">
                <a:latin typeface="Segoe Print" pitchFamily="2" charset="0"/>
              </a:rPr>
              <a:t>Hasil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simakan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dimintakan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pertimbangan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teman-teman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atau</a:t>
            </a:r>
            <a:r>
              <a:rPr lang="en-US" dirty="0" smtClean="0">
                <a:latin typeface="Segoe Print" pitchFamily="2" charset="0"/>
              </a:rPr>
              <a:t> guru </a:t>
            </a:r>
            <a:r>
              <a:rPr lang="en-US" dirty="0" err="1" smtClean="0">
                <a:latin typeface="Segoe Print" pitchFamily="2" charset="0"/>
              </a:rPr>
              <a:t>sebagai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fasilitator</a:t>
            </a:r>
            <a:r>
              <a:rPr lang="id-ID" dirty="0" smtClean="0">
                <a:latin typeface="Segoe Print" pitchFamily="2" charset="0"/>
              </a:rPr>
              <a:t>.</a:t>
            </a:r>
            <a:endParaRPr lang="id-ID" dirty="0">
              <a:latin typeface="Segoe Print" pitchFamily="2" charset="0"/>
            </a:endParaRPr>
          </a:p>
        </p:txBody>
      </p:sp>
    </p:spTree>
  </p:cSld>
  <p:clrMapOvr>
    <a:masterClrMapping/>
  </p:clrMapOvr>
  <p:transition spd="med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77500" lnSpcReduction="20000"/>
          </a:bodyPr>
          <a:lstStyle/>
          <a:p>
            <a:pPr indent="17463" algn="just">
              <a:buNone/>
            </a:pPr>
            <a:r>
              <a:rPr lang="id-ID" dirty="0" smtClean="0">
                <a:latin typeface="Segoe Print" pitchFamily="2" charset="0"/>
              </a:rPr>
              <a:t>2. </a:t>
            </a:r>
            <a:r>
              <a:rPr lang="en-US" dirty="0" err="1" smtClean="0">
                <a:latin typeface="Segoe Print" pitchFamily="2" charset="0"/>
              </a:rPr>
              <a:t>Tanpa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id-ID" dirty="0" smtClean="0">
                <a:latin typeface="Segoe Print" pitchFamily="2" charset="0"/>
              </a:rPr>
              <a:t>c</a:t>
            </a:r>
            <a:r>
              <a:rPr lang="en-US" dirty="0" err="1" smtClean="0">
                <a:latin typeface="Segoe Print" pitchFamily="2" charset="0"/>
              </a:rPr>
              <a:t>atatan</a:t>
            </a:r>
            <a:endParaRPr lang="id-ID" dirty="0" smtClean="0">
              <a:latin typeface="Segoe Print" pitchFamily="2" charset="0"/>
            </a:endParaRPr>
          </a:p>
          <a:p>
            <a:pPr marL="717550" indent="17463" algn="just">
              <a:buNone/>
            </a:pPr>
            <a:r>
              <a:rPr lang="id-ID" dirty="0" smtClean="0">
                <a:latin typeface="Segoe Print" pitchFamily="2" charset="0"/>
              </a:rPr>
              <a:t>m</a:t>
            </a:r>
            <a:r>
              <a:rPr lang="en-US" dirty="0" err="1" smtClean="0">
                <a:latin typeface="Segoe Print" pitchFamily="2" charset="0"/>
              </a:rPr>
              <a:t>enyimak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tanpa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catatan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berart</a:t>
            </a:r>
            <a:r>
              <a:rPr lang="id-ID" dirty="0" smtClean="0">
                <a:latin typeface="Segoe Print" pitchFamily="2" charset="0"/>
              </a:rPr>
              <a:t>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harus</a:t>
            </a:r>
            <a:r>
              <a:rPr lang="id-ID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mendengarkan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dengan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penuh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perhatian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jangan</a:t>
            </a:r>
            <a:r>
              <a:rPr lang="id-ID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biarkan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ide-ide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pokok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terlewatkan</a:t>
            </a:r>
            <a:r>
              <a:rPr lang="en-US" dirty="0" smtClean="0">
                <a:latin typeface="Segoe Print" pitchFamily="2" charset="0"/>
              </a:rPr>
              <a:t>, </a:t>
            </a:r>
            <a:r>
              <a:rPr lang="en-US" dirty="0" err="1" smtClean="0">
                <a:latin typeface="Segoe Print" pitchFamily="2" charset="0"/>
              </a:rPr>
              <a:t>bagian-bagian</a:t>
            </a:r>
            <a:r>
              <a:rPr lang="id-ID" dirty="0" smtClean="0">
                <a:latin typeface="Segoe Print" pitchFamily="2" charset="0"/>
              </a:rPr>
              <a:t> </a:t>
            </a:r>
            <a:r>
              <a:rPr lang="en-US" dirty="0" smtClean="0">
                <a:latin typeface="Segoe Print" pitchFamily="2" charset="0"/>
              </a:rPr>
              <a:t>yang </a:t>
            </a:r>
            <a:r>
              <a:rPr lang="en-US" dirty="0" err="1" smtClean="0">
                <a:latin typeface="Segoe Print" pitchFamily="2" charset="0"/>
              </a:rPr>
              <a:t>menjadi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penekanan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dalam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simakan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harusbenar-benar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diperhatikan</a:t>
            </a:r>
            <a:r>
              <a:rPr lang="en-US" dirty="0" smtClean="0">
                <a:latin typeface="Segoe Print" pitchFamily="2" charset="0"/>
              </a:rPr>
              <a:t>. </a:t>
            </a:r>
            <a:r>
              <a:rPr lang="en-US" dirty="0" err="1" smtClean="0">
                <a:latin typeface="Segoe Print" pitchFamily="2" charset="0"/>
              </a:rPr>
              <a:t>Kadang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pembicara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dalam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memberikan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informasi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secara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tidak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berurutan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atau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bila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seseorang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mendengarkan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simakan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memberikan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pertanyaan-pertanyaan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kepada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kita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secara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tidak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berurutan</a:t>
            </a:r>
            <a:r>
              <a:rPr lang="en-US" dirty="0" smtClean="0">
                <a:latin typeface="Segoe Print" pitchFamily="2" charset="0"/>
              </a:rPr>
              <a:t>, </a:t>
            </a:r>
            <a:r>
              <a:rPr lang="en-US" dirty="0" err="1" smtClean="0">
                <a:latin typeface="Segoe Print" pitchFamily="2" charset="0"/>
              </a:rPr>
              <a:t>kita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harus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siap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karena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gagasan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pokok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dari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simakan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sudah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tercatat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dalam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otak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kita</a:t>
            </a:r>
            <a:r>
              <a:rPr lang="en-US" dirty="0" smtClean="0">
                <a:latin typeface="Segoe Print" pitchFamily="2" charset="0"/>
              </a:rPr>
              <a:t>. </a:t>
            </a:r>
            <a:r>
              <a:rPr lang="en-US" dirty="0" err="1" smtClean="0">
                <a:latin typeface="Segoe Print" pitchFamily="2" charset="0"/>
              </a:rPr>
              <a:t>Untuk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kegiatan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menyimak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tanpa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catatan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harus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diberikan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pelatihan-pelatihan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karena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menyimak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tanpa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catatan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itu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tidak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mudah</a:t>
            </a:r>
            <a:r>
              <a:rPr lang="en-US" dirty="0" smtClean="0">
                <a:latin typeface="Segoe Print" pitchFamily="2" charset="0"/>
              </a:rPr>
              <a:t>.</a:t>
            </a:r>
            <a:endParaRPr lang="id-ID" dirty="0">
              <a:latin typeface="Segoe Print" pitchFamily="2" charset="0"/>
            </a:endParaRPr>
          </a:p>
        </p:txBody>
      </p:sp>
    </p:spTree>
  </p:cSld>
  <p:clrMapOvr>
    <a:masterClrMapping/>
  </p:clrMapOvr>
  <p:transition spd="med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Burung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tidak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terbang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untuk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mencoba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sayapnya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tetapi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sebagai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tanda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syukur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bahwa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sayapnya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dapat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bermanfaat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r>
              <a:rPr lang="en-US" dirty="0" err="1" smtClean="0">
                <a:solidFill>
                  <a:srgbClr val="FF0000"/>
                </a:solidFill>
              </a:rPr>
              <a:t>Begitulah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hakikatnya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kita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dilahirkan</a:t>
            </a:r>
            <a:r>
              <a:rPr lang="en-US" dirty="0" smtClean="0">
                <a:solidFill>
                  <a:srgbClr val="FF0000"/>
                </a:solidFill>
              </a:rPr>
              <a:t>…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Kartika</a:t>
            </a:r>
            <a:r>
              <a:rPr lang="en-US" dirty="0" smtClean="0">
                <a:solidFill>
                  <a:srgbClr val="FF0000"/>
                </a:solidFill>
              </a:rPr>
              <a:t> H.S.)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itchFamily="2" charset="0"/>
              </a:rPr>
              <a:t>PENGERTIAN</a:t>
            </a:r>
            <a:endParaRPr lang="en-US" dirty="0"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en-US" dirty="0" smtClean="0">
              <a:latin typeface="PMingLiU-ExtB" pitchFamily="18" charset="-120"/>
              <a:ea typeface="PMingLiU-ExtB" pitchFamily="18" charset="-120"/>
            </a:endParaRPr>
          </a:p>
          <a:p>
            <a:pPr algn="just"/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Kamus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Umum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Bahasa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Indonesia(W. J. 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S.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Poerwadarminta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1982 : 847)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Menyimak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adalah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mendengarkan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(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mempertahankan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apa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yang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diucapkan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orang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).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Menyimak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adalah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latihan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mendengarkan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>
                <a:latin typeface="PMingLiU-ExtB" pitchFamily="18" charset="-120"/>
                <a:ea typeface="PMingLiU-ExtB" pitchFamily="18" charset="-120"/>
              </a:rPr>
              <a:t>baik-baik</a:t>
            </a:r>
            <a:r>
              <a:rPr lang="en-US" dirty="0">
                <a:latin typeface="PMingLiU-ExtB" pitchFamily="18" charset="-120"/>
                <a:ea typeface="PMingLiU-ExtB" pitchFamily="18" charset="-120"/>
              </a:rPr>
              <a:t>.</a:t>
            </a:r>
          </a:p>
        </p:txBody>
      </p:sp>
    </p:spTree>
  </p:cSld>
  <p:clrMapOvr>
    <a:masterClrMapping/>
  </p:clrMapOvr>
  <p:transition spd="med" advClick="0" advTm="0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d-ID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	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Menyimak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memiliki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kandungan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makna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yang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sedikit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lebih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spesifik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bila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dibandingan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dengan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mendengar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mendengarkan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.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Kegiatan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menyimak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dapat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dilakukan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oleh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seseorang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dengan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bunyi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bahasa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sebagai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sasarannya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.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Kegiatan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menyimak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dilakukan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dengan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sengaja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atau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terencana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dan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ada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usaha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untuk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memahami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atau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menikmati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apa</a:t>
            </a:r>
            <a:r>
              <a:rPr lang="id-ID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yang </a:t>
            </a:r>
            <a:r>
              <a:rPr lang="en-US" b="1" dirty="0" err="1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disimaknya</a:t>
            </a:r>
            <a:r>
              <a:rPr lang="en-US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.</a:t>
            </a:r>
            <a:endParaRPr lang="id-ID" b="1" dirty="0">
              <a:solidFill>
                <a:srgbClr val="FF0000"/>
              </a:solidFill>
              <a:latin typeface="PMingLiU-ExtB" pitchFamily="18" charset="-120"/>
              <a:ea typeface="PMingLiU-ExtB" pitchFamily="18" charset="-120"/>
            </a:endParaRPr>
          </a:p>
        </p:txBody>
      </p:sp>
    </p:spTree>
  </p:cSld>
  <p:clrMapOvr>
    <a:masterClrMapping/>
  </p:clrMapOvr>
  <p:transition spd="med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itchFamily="2" charset="0"/>
              </a:rPr>
              <a:t>LATAR BELAKANG</a:t>
            </a:r>
            <a:endParaRPr lang="id-ID" dirty="0"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d-ID" dirty="0" smtClean="0">
                <a:latin typeface="PMingLiU-ExtB" pitchFamily="18" charset="-120"/>
                <a:ea typeface="PMingLiU-ExtB" pitchFamily="18" charset="-120"/>
              </a:rPr>
              <a:t>	Dalam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kehidupan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sehari-hari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sebagian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besar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manusia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melakukan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komunikasi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langsung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atau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tatap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muka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dengan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bahasa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lisan.Kegiatan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menyimak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tidak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terlepas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dari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kegiatan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berbahasa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yang lain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seperti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berbicara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atau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menulis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.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Artinya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,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kegiatan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menyimak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haruslah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didahului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atau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diikuti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dengan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kegiatan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menulis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,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membaca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,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atau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berbicara</a:t>
            </a:r>
            <a:r>
              <a:rPr lang="id-ID" dirty="0" smtClean="0">
                <a:latin typeface="PMingLiU-ExtB" pitchFamily="18" charset="-120"/>
                <a:ea typeface="PMingLiU-ExtB" pitchFamily="18" charset="-120"/>
              </a:rPr>
              <a:t>.</a:t>
            </a:r>
            <a:endParaRPr lang="id-ID" dirty="0">
              <a:latin typeface="PMingLiU-ExtB" pitchFamily="18" charset="-120"/>
              <a:ea typeface="PMingLiU-ExtB" pitchFamily="18" charset="-120"/>
            </a:endParaRPr>
          </a:p>
        </p:txBody>
      </p:sp>
    </p:spTree>
  </p:cSld>
  <p:clrMapOvr>
    <a:masterClrMapping/>
  </p:clrMapOvr>
  <p:transition spd="med" advClick="0" advTm="0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itchFamily="2" charset="0"/>
              </a:rPr>
              <a:t>TUJUAN</a:t>
            </a:r>
            <a:r>
              <a:rPr lang="en-US" dirty="0" smtClean="0"/>
              <a:t> </a:t>
            </a:r>
            <a:r>
              <a:rPr lang="en-US" dirty="0" smtClean="0">
                <a:latin typeface="Segoe Print" pitchFamily="2" charset="0"/>
              </a:rPr>
              <a:t>MENYIMAK</a:t>
            </a:r>
            <a:endParaRPr lang="en-US" dirty="0"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Mendapat</a:t>
            </a:r>
            <a:r>
              <a:rPr lang="en-US" sz="3600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id-ID" sz="3600" dirty="0" smtClean="0">
                <a:latin typeface="PMingLiU-ExtB" pitchFamily="18" charset="-120"/>
                <a:ea typeface="PMingLiU-ExtB" pitchFamily="18" charset="-120"/>
              </a:rPr>
              <a:t>f</a:t>
            </a:r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akta</a:t>
            </a:r>
            <a:endParaRPr lang="id-ID" sz="3600" dirty="0" smtClean="0">
              <a:latin typeface="PMingLiU-ExtB" pitchFamily="18" charset="-120"/>
              <a:ea typeface="PMingLiU-ExtB" pitchFamily="18" charset="-120"/>
            </a:endParaRPr>
          </a:p>
          <a:p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Menganalisis</a:t>
            </a:r>
            <a:r>
              <a:rPr lang="en-US" sz="3600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id-ID" sz="3600" dirty="0" smtClean="0">
                <a:latin typeface="PMingLiU-ExtB" pitchFamily="18" charset="-120"/>
                <a:ea typeface="PMingLiU-ExtB" pitchFamily="18" charset="-120"/>
              </a:rPr>
              <a:t>f</a:t>
            </a:r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akta</a:t>
            </a:r>
            <a:endParaRPr lang="id-ID" sz="3600" dirty="0" smtClean="0">
              <a:latin typeface="PMingLiU-ExtB" pitchFamily="18" charset="-120"/>
              <a:ea typeface="PMingLiU-ExtB" pitchFamily="18" charset="-120"/>
            </a:endParaRPr>
          </a:p>
          <a:p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Mendapatkan</a:t>
            </a:r>
            <a:r>
              <a:rPr lang="en-US" sz="3600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id-ID" sz="3600" dirty="0" smtClean="0">
                <a:latin typeface="PMingLiU-ExtB" pitchFamily="18" charset="-120"/>
                <a:ea typeface="PMingLiU-ExtB" pitchFamily="18" charset="-120"/>
              </a:rPr>
              <a:t>i</a:t>
            </a:r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nspirasi</a:t>
            </a:r>
            <a:endParaRPr lang="id-ID" sz="3600" dirty="0" smtClean="0">
              <a:latin typeface="PMingLiU-ExtB" pitchFamily="18" charset="-120"/>
              <a:ea typeface="PMingLiU-ExtB" pitchFamily="18" charset="-120"/>
            </a:endParaRPr>
          </a:p>
          <a:p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Menghibur</a:t>
            </a:r>
            <a:r>
              <a:rPr lang="en-US" sz="3600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id-ID" sz="3600" dirty="0" smtClean="0">
                <a:latin typeface="PMingLiU-ExtB" pitchFamily="18" charset="-120"/>
                <a:ea typeface="PMingLiU-ExtB" pitchFamily="18" charset="-120"/>
              </a:rPr>
              <a:t>d</a:t>
            </a:r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iri</a:t>
            </a:r>
            <a:endParaRPr lang="id-ID" sz="3600" dirty="0" smtClean="0">
              <a:latin typeface="PMingLiU-ExtB" pitchFamily="18" charset="-120"/>
              <a:ea typeface="PMingLiU-ExtB" pitchFamily="18" charset="-120"/>
            </a:endParaRPr>
          </a:p>
          <a:p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Meningkatkan</a:t>
            </a:r>
            <a:r>
              <a:rPr lang="en-US" sz="3600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id-ID" sz="3600" dirty="0" err="1" smtClean="0">
                <a:latin typeface="PMingLiU-ExtB" pitchFamily="18" charset="-120"/>
                <a:ea typeface="PMingLiU-ExtB" pitchFamily="18" charset="-120"/>
              </a:rPr>
              <a:t>k</a:t>
            </a:r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emampuan</a:t>
            </a:r>
            <a:r>
              <a:rPr lang="en-US" sz="3600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id-ID" sz="3600" dirty="0" err="1" smtClean="0">
                <a:latin typeface="PMingLiU-ExtB" pitchFamily="18" charset="-120"/>
                <a:ea typeface="PMingLiU-ExtB" pitchFamily="18" charset="-120"/>
              </a:rPr>
              <a:t>b</a:t>
            </a:r>
            <a:r>
              <a:rPr lang="en-US" sz="3600" dirty="0" err="1" smtClean="0">
                <a:latin typeface="PMingLiU-ExtB" pitchFamily="18" charset="-120"/>
                <a:ea typeface="PMingLiU-ExtB" pitchFamily="18" charset="-120"/>
              </a:rPr>
              <a:t>erbicara</a:t>
            </a:r>
            <a:r>
              <a:rPr lang="en-US" sz="3600" dirty="0" smtClean="0">
                <a:latin typeface="PMingLiU-ExtB" pitchFamily="18" charset="-120"/>
                <a:ea typeface="PMingLiU-ExtB" pitchFamily="18" charset="-120"/>
              </a:rPr>
              <a:t> </a:t>
            </a:r>
            <a:endParaRPr lang="en-US" sz="3600" dirty="0">
              <a:latin typeface="PMingLiU-ExtB" pitchFamily="18" charset="-120"/>
              <a:ea typeface="PMingLiU-ExtB" pitchFamily="18" charset="-120"/>
            </a:endParaRPr>
          </a:p>
        </p:txBody>
      </p:sp>
    </p:spTree>
  </p:cSld>
  <p:clrMapOvr>
    <a:masterClrMapping/>
  </p:clrMapOvr>
  <p:transition spd="med" advClick="0" advTm="0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itchFamily="2" charset="0"/>
              </a:rPr>
              <a:t>HAKIKAT MENYIMAK</a:t>
            </a:r>
            <a:endParaRPr lang="id-ID" dirty="0"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724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d-ID" dirty="0" smtClean="0">
                <a:latin typeface="PMingLiU-ExtB" pitchFamily="18" charset="-120"/>
                <a:ea typeface="PMingLiU-ExtB" pitchFamily="18" charset="-120"/>
              </a:rPr>
              <a:t>	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Kata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menyimak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dalam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bahasa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Indonesia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memiliki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kemiripan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makna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dengan</a:t>
            </a:r>
            <a:r>
              <a:rPr lang="id-ID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mendengar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,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mendengarkan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.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Oleh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karena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itu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,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ketiga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istilah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itu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sering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memiliki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kemiripan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makna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dengan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mendengar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,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mendengarkan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.</a:t>
            </a:r>
            <a:r>
              <a:rPr lang="id-ID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Tarigan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, 1990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menyatakan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bahwa</a:t>
            </a:r>
            <a:r>
              <a:rPr lang="id-ID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hakikat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menyimak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adalah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mendengarkan</a:t>
            </a:r>
            <a:r>
              <a:rPr lang="id-ID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dan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memahami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isi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bahan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simakan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.</a:t>
            </a:r>
            <a:r>
              <a:rPr lang="id-ID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Sehingga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,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penyimak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yang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baik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adalah</a:t>
            </a:r>
            <a:r>
              <a:rPr lang="id-ID" dirty="0" smtClean="0">
                <a:latin typeface="PMingLiU-ExtB" pitchFamily="18" charset="-120"/>
                <a:ea typeface="PMingLiU-ExtB" pitchFamily="18" charset="-120"/>
              </a:rPr>
              <a:t>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penyimak</a:t>
            </a:r>
            <a:r>
              <a:rPr lang="en-US" dirty="0" smtClean="0">
                <a:latin typeface="PMingLiU-ExtB" pitchFamily="18" charset="-120"/>
                <a:ea typeface="PMingLiU-ExtB" pitchFamily="18" charset="-120"/>
              </a:rPr>
              <a:t> yang </a:t>
            </a:r>
            <a:r>
              <a:rPr lang="en-US" dirty="0" err="1" smtClean="0">
                <a:latin typeface="PMingLiU-ExtB" pitchFamily="18" charset="-120"/>
                <a:ea typeface="PMingLiU-ExtB" pitchFamily="18" charset="-120"/>
              </a:rPr>
              <a:t>berencana</a:t>
            </a:r>
            <a:endParaRPr lang="id-ID" dirty="0">
              <a:latin typeface="PMingLiU-ExtB" pitchFamily="18" charset="-120"/>
              <a:ea typeface="PMingLiU-ExtB" pitchFamily="18" charset="-120"/>
            </a:endParaRPr>
          </a:p>
        </p:txBody>
      </p:sp>
    </p:spTree>
  </p:cSld>
  <p:clrMapOvr>
    <a:masterClrMapping/>
  </p:clrMapOvr>
  <p:transition spd="med" advClick="0" advTm="0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rgbClr val="FF0000"/>
                </a:solidFill>
                <a:latin typeface="Segoe Print" pitchFamily="2" charset="0"/>
              </a:rPr>
              <a:t>MANFAAT MENYIMAK</a:t>
            </a:r>
            <a:endParaRPr lang="id-ID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Sebagai dasar belajar bahasa</a:t>
            </a:r>
          </a:p>
          <a:p>
            <a:r>
              <a:rPr lang="id-ID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Meningkatkan keterampilan bahasa yang lain</a:t>
            </a:r>
          </a:p>
          <a:p>
            <a:r>
              <a:rPr lang="id-ID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Memperlancar komunikasi lisan</a:t>
            </a:r>
          </a:p>
          <a:p>
            <a:r>
              <a:rPr lang="id-ID" b="1" dirty="0" smtClean="0">
                <a:solidFill>
                  <a:srgbClr val="FF0000"/>
                </a:solidFill>
                <a:latin typeface="PMingLiU-ExtB" pitchFamily="18" charset="-120"/>
                <a:ea typeface="PMingLiU-ExtB" pitchFamily="18" charset="-120"/>
              </a:rPr>
              <a:t>Menambah wawasan atau pengetahuan</a:t>
            </a:r>
          </a:p>
        </p:txBody>
      </p:sp>
    </p:spTree>
  </p:cSld>
  <p:clrMapOvr>
    <a:masterClrMapping/>
  </p:clrMapOvr>
  <p:transition spd="med" advClick="0" advTm="0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smtClean="0">
                <a:solidFill>
                  <a:schemeClr val="bg1"/>
                </a:solidFill>
                <a:latin typeface="Segoe Print" pitchFamily="2" charset="0"/>
              </a:rPr>
              <a:t>TAHAPAN MENYIMAK</a:t>
            </a:r>
            <a:endParaRPr lang="id-ID" b="1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smtClean="0">
                <a:solidFill>
                  <a:schemeClr val="bg1"/>
                </a:solidFill>
                <a:latin typeface="Segoe Print" pitchFamily="2" charset="0"/>
              </a:rPr>
              <a:t>Mendengarkan</a:t>
            </a:r>
            <a:endParaRPr lang="id-ID" sz="3600" smtClean="0">
              <a:solidFill>
                <a:schemeClr val="bg1"/>
              </a:solidFill>
              <a:latin typeface="Segoe Print" pitchFamily="2" charset="0"/>
            </a:endParaRPr>
          </a:p>
          <a:p>
            <a:r>
              <a:rPr lang="en-US" sz="3600" smtClean="0">
                <a:solidFill>
                  <a:schemeClr val="bg1"/>
                </a:solidFill>
                <a:latin typeface="Segoe Print" pitchFamily="2" charset="0"/>
              </a:rPr>
              <a:t>Mengidentifikasi</a:t>
            </a:r>
            <a:endParaRPr lang="id-ID" sz="3600" smtClean="0">
              <a:solidFill>
                <a:schemeClr val="bg1"/>
              </a:solidFill>
              <a:latin typeface="Segoe Print" pitchFamily="2" charset="0"/>
            </a:endParaRPr>
          </a:p>
          <a:p>
            <a:r>
              <a:rPr lang="en-US" sz="3600" smtClean="0">
                <a:solidFill>
                  <a:schemeClr val="bg1"/>
                </a:solidFill>
                <a:latin typeface="Segoe Print" pitchFamily="2" charset="0"/>
              </a:rPr>
              <a:t>Menginterpretasi/</a:t>
            </a:r>
            <a:r>
              <a:rPr lang="id-ID" sz="3600" smtClean="0">
                <a:solidFill>
                  <a:schemeClr val="bg1"/>
                </a:solidFill>
                <a:latin typeface="Segoe Print" pitchFamily="2" charset="0"/>
              </a:rPr>
              <a:t> m</a:t>
            </a:r>
            <a:r>
              <a:rPr lang="en-US" sz="3600" smtClean="0">
                <a:solidFill>
                  <a:schemeClr val="bg1"/>
                </a:solidFill>
                <a:latin typeface="Segoe Print" pitchFamily="2" charset="0"/>
              </a:rPr>
              <a:t>enafsirkan</a:t>
            </a:r>
            <a:endParaRPr lang="id-ID" sz="3600" smtClean="0">
              <a:solidFill>
                <a:schemeClr val="bg1"/>
              </a:solidFill>
              <a:latin typeface="Segoe Print" pitchFamily="2" charset="0"/>
            </a:endParaRPr>
          </a:p>
          <a:p>
            <a:r>
              <a:rPr lang="en-US" sz="3600" smtClean="0">
                <a:solidFill>
                  <a:schemeClr val="bg1"/>
                </a:solidFill>
                <a:latin typeface="Segoe Print" pitchFamily="2" charset="0"/>
              </a:rPr>
              <a:t>Memahami </a:t>
            </a:r>
            <a:r>
              <a:rPr lang="id-ID" sz="3600" smtClean="0">
                <a:solidFill>
                  <a:schemeClr val="bg1"/>
                </a:solidFill>
                <a:latin typeface="Segoe Print" pitchFamily="2" charset="0"/>
              </a:rPr>
              <a:t>m</a:t>
            </a:r>
            <a:r>
              <a:rPr lang="en-US" sz="3600" smtClean="0">
                <a:solidFill>
                  <a:schemeClr val="bg1"/>
                </a:solidFill>
                <a:latin typeface="Segoe Print" pitchFamily="2" charset="0"/>
              </a:rPr>
              <a:t>enilai </a:t>
            </a:r>
            <a:r>
              <a:rPr lang="id-ID" sz="3600" smtClean="0">
                <a:solidFill>
                  <a:schemeClr val="bg1"/>
                </a:solidFill>
                <a:latin typeface="Segoe Print" pitchFamily="2" charset="0"/>
              </a:rPr>
              <a:t>m</a:t>
            </a:r>
            <a:r>
              <a:rPr lang="en-US" sz="3600" smtClean="0">
                <a:solidFill>
                  <a:schemeClr val="bg1"/>
                </a:solidFill>
                <a:latin typeface="Segoe Print" pitchFamily="2" charset="0"/>
              </a:rPr>
              <a:t>enanggapi/</a:t>
            </a:r>
            <a:r>
              <a:rPr lang="id-ID" sz="3600" smtClean="0">
                <a:solidFill>
                  <a:schemeClr val="bg1"/>
                </a:solidFill>
                <a:latin typeface="Segoe Print" pitchFamily="2" charset="0"/>
              </a:rPr>
              <a:t> m</a:t>
            </a:r>
            <a:r>
              <a:rPr lang="en-US" sz="3600" smtClean="0">
                <a:solidFill>
                  <a:schemeClr val="bg1"/>
                </a:solidFill>
                <a:latin typeface="Segoe Print" pitchFamily="2" charset="0"/>
              </a:rPr>
              <a:t>ereaksi</a:t>
            </a:r>
            <a:endParaRPr lang="id-ID" sz="3600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 advClick="0" advTm="0"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id-ID" dirty="0" smtClean="0">
                <a:latin typeface="Segoe Print" pitchFamily="2" charset="0"/>
              </a:rPr>
              <a:t>JENIS MENYIMAK</a:t>
            </a:r>
            <a:endParaRPr lang="id-ID" dirty="0"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25780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id-ID" sz="2400" dirty="0" smtClean="0">
                <a:latin typeface="Segoe Print" pitchFamily="2" charset="0"/>
              </a:rPr>
              <a:t>Menyimak ekstensif</a:t>
            </a:r>
          </a:p>
          <a:p>
            <a:pPr marL="514350" indent="-514350" algn="just"/>
            <a:r>
              <a:rPr lang="id-ID" sz="2400" dirty="0" err="1" smtClean="0">
                <a:latin typeface="Segoe Print" pitchFamily="2" charset="0"/>
              </a:rPr>
              <a:t>I</a:t>
            </a:r>
            <a:r>
              <a:rPr lang="en-US" sz="2400" dirty="0" err="1" smtClean="0">
                <a:latin typeface="Segoe Print" pitchFamily="2" charset="0"/>
              </a:rPr>
              <a:t>alah</a:t>
            </a:r>
            <a:r>
              <a:rPr lang="id-ID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bahan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atau</a:t>
            </a:r>
            <a:r>
              <a:rPr lang="id-ID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materi</a:t>
            </a:r>
            <a:r>
              <a:rPr lang="en-US" sz="2400" dirty="0" smtClean="0">
                <a:latin typeface="Segoe Print" pitchFamily="2" charset="0"/>
              </a:rPr>
              <a:t> lama </a:t>
            </a:r>
            <a:r>
              <a:rPr lang="en-US" sz="2400" dirty="0" err="1" smtClean="0">
                <a:latin typeface="Segoe Print" pitchFamily="2" charset="0"/>
              </a:rPr>
              <a:t>dengan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cara</a:t>
            </a:r>
            <a:r>
              <a:rPr lang="id-ID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baru</a:t>
            </a:r>
            <a:r>
              <a:rPr lang="id-ID" sz="2400" dirty="0" smtClean="0">
                <a:latin typeface="Segoe Print" pitchFamily="2" charset="0"/>
              </a:rPr>
              <a:t>. Bisa melalui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siaran</a:t>
            </a:r>
            <a:r>
              <a:rPr lang="en-US" sz="2400" dirty="0" smtClean="0">
                <a:latin typeface="Segoe Print" pitchFamily="2" charset="0"/>
              </a:rPr>
              <a:t> radio, </a:t>
            </a:r>
            <a:r>
              <a:rPr lang="en-US" sz="2400" dirty="0" err="1" smtClean="0">
                <a:latin typeface="Segoe Print" pitchFamily="2" charset="0"/>
              </a:rPr>
              <a:t>televisi</a:t>
            </a:r>
            <a:r>
              <a:rPr lang="id-ID" sz="2400" dirty="0" smtClean="0">
                <a:latin typeface="Segoe Print" pitchFamily="2" charset="0"/>
              </a:rPr>
              <a:t>, </a:t>
            </a:r>
            <a:r>
              <a:rPr lang="en-US" sz="2400" dirty="0" err="1" smtClean="0">
                <a:latin typeface="Segoe Print" pitchFamily="2" charset="0"/>
              </a:rPr>
              <a:t>dan</a:t>
            </a:r>
            <a:r>
              <a:rPr lang="id-ID" sz="2400" dirty="0" smtClean="0">
                <a:latin typeface="Segoe Print" pitchFamily="2" charset="0"/>
              </a:rPr>
              <a:t> </a:t>
            </a:r>
            <a:r>
              <a:rPr lang="en-US" sz="2400" dirty="0" smtClean="0">
                <a:latin typeface="Segoe Print" pitchFamily="2" charset="0"/>
              </a:rPr>
              <a:t>lain-lain</a:t>
            </a:r>
            <a:r>
              <a:rPr lang="id-ID" sz="2400" dirty="0" smtClean="0">
                <a:latin typeface="Segoe Print" pitchFamily="2" charset="0"/>
              </a:rPr>
              <a:t>.</a:t>
            </a:r>
          </a:p>
          <a:p>
            <a:pPr marL="514350" indent="-514350" algn="just"/>
            <a:r>
              <a:rPr lang="id-ID" sz="2400" dirty="0" smtClean="0">
                <a:latin typeface="Segoe Print" pitchFamily="2" charset="0"/>
              </a:rPr>
              <a:t>Ada </a:t>
            </a:r>
            <a:r>
              <a:rPr lang="en-US" sz="2400" dirty="0" smtClean="0">
                <a:latin typeface="Segoe Print" pitchFamily="2" charset="0"/>
              </a:rPr>
              <a:t>4 </a:t>
            </a:r>
            <a:r>
              <a:rPr lang="en-US" sz="2400" dirty="0" err="1" smtClean="0">
                <a:latin typeface="Segoe Print" pitchFamily="2" charset="0"/>
              </a:rPr>
              <a:t>macam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ekstensif</a:t>
            </a:r>
            <a:r>
              <a:rPr lang="id-ID" sz="2400" dirty="0" smtClean="0">
                <a:latin typeface="Segoe Print" pitchFamily="2" charset="0"/>
              </a:rPr>
              <a:t>, yaitu</a:t>
            </a:r>
          </a:p>
          <a:p>
            <a:pPr marL="514350" indent="-514350" algn="just">
              <a:buNone/>
            </a:pPr>
            <a:r>
              <a:rPr lang="id-ID" sz="2400" dirty="0" smtClean="0">
                <a:latin typeface="Segoe Print" pitchFamily="2" charset="0"/>
              </a:rPr>
              <a:t>	a. </a:t>
            </a:r>
            <a:r>
              <a:rPr lang="en-US" sz="2400" dirty="0" err="1" smtClean="0">
                <a:latin typeface="Segoe Print" pitchFamily="2" charset="0"/>
              </a:rPr>
              <a:t>menyimak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sosial</a:t>
            </a:r>
            <a:endParaRPr lang="id-ID" sz="2400" dirty="0" smtClean="0">
              <a:latin typeface="Segoe Print" pitchFamily="2" charset="0"/>
            </a:endParaRPr>
          </a:p>
          <a:p>
            <a:pPr marL="719138" indent="0" algn="just">
              <a:buNone/>
            </a:pPr>
            <a:r>
              <a:rPr lang="id-ID" sz="2400" dirty="0" smtClean="0">
                <a:latin typeface="Segoe Print" pitchFamily="2" charset="0"/>
              </a:rPr>
              <a:t>m</a:t>
            </a:r>
            <a:r>
              <a:rPr lang="en-US" sz="2400" dirty="0" err="1" smtClean="0">
                <a:latin typeface="Segoe Print" pitchFamily="2" charset="0"/>
              </a:rPr>
              <a:t>endengarkan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orang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tua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memberikan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nasihat</a:t>
            </a:r>
            <a:r>
              <a:rPr lang="en-US" sz="2400" dirty="0" smtClean="0">
                <a:latin typeface="Segoe Print" pitchFamily="2" charset="0"/>
              </a:rPr>
              <a:t>,</a:t>
            </a:r>
            <a:r>
              <a:rPr lang="id-ID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percakapan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sesama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teman</a:t>
            </a:r>
            <a:r>
              <a:rPr lang="id-ID" sz="2400" dirty="0" smtClean="0">
                <a:latin typeface="Segoe Print" pitchFamily="2" charset="0"/>
              </a:rPr>
              <a:t>.</a:t>
            </a:r>
          </a:p>
          <a:p>
            <a:pPr marL="514350" indent="-514350" algn="just">
              <a:buNone/>
            </a:pPr>
            <a:r>
              <a:rPr lang="id-ID" sz="2400" dirty="0" smtClean="0">
                <a:latin typeface="Segoe Print" pitchFamily="2" charset="0"/>
              </a:rPr>
              <a:t>	b. </a:t>
            </a:r>
            <a:r>
              <a:rPr lang="en-US" sz="2400" dirty="0" err="1" smtClean="0">
                <a:latin typeface="Segoe Print" pitchFamily="2" charset="0"/>
              </a:rPr>
              <a:t>menyimak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sekunder</a:t>
            </a:r>
            <a:endParaRPr lang="id-ID" sz="2400" dirty="0" smtClean="0">
              <a:latin typeface="Segoe Print" pitchFamily="2" charset="0"/>
            </a:endParaRPr>
          </a:p>
          <a:p>
            <a:pPr marL="719138" indent="0" algn="just">
              <a:buNone/>
            </a:pPr>
            <a:r>
              <a:rPr lang="en-US" sz="2400" dirty="0" err="1" smtClean="0">
                <a:latin typeface="Segoe Print" pitchFamily="2" charset="0"/>
              </a:rPr>
              <a:t>menyimak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secara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kebetulan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karena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kita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sedang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melakukan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aktivitas</a:t>
            </a:r>
            <a:r>
              <a:rPr lang="en-US" sz="2400" dirty="0" smtClean="0">
                <a:latin typeface="Segoe Print" pitchFamily="2" charset="0"/>
              </a:rPr>
              <a:t> lain. </a:t>
            </a:r>
            <a:r>
              <a:rPr lang="en-US" sz="2400" dirty="0" err="1" smtClean="0">
                <a:latin typeface="Segoe Print" pitchFamily="2" charset="0"/>
              </a:rPr>
              <a:t>Sambil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menulis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mendengarkan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acara</a:t>
            </a:r>
            <a:r>
              <a:rPr lang="en-US" sz="2400" dirty="0" smtClean="0">
                <a:latin typeface="Segoe Print" pitchFamily="2" charset="0"/>
              </a:rPr>
              <a:t> radio, </a:t>
            </a:r>
            <a:r>
              <a:rPr lang="en-US" sz="2400" dirty="0" err="1" smtClean="0">
                <a:latin typeface="Segoe Print" pitchFamily="2" charset="0"/>
              </a:rPr>
              <a:t>melukis</a:t>
            </a:r>
            <a:r>
              <a:rPr lang="en-US" sz="2400" dirty="0" smtClean="0">
                <a:latin typeface="Segoe Print" pitchFamily="2" charset="0"/>
              </a:rPr>
              <a:t>/ </a:t>
            </a:r>
            <a:r>
              <a:rPr lang="en-US" sz="2400" dirty="0" err="1" smtClean="0">
                <a:latin typeface="Segoe Print" pitchFamily="2" charset="0"/>
              </a:rPr>
              <a:t>menggambar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sambil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melihat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siaran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televisi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sekilas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atau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mendengar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musik</a:t>
            </a:r>
            <a:r>
              <a:rPr lang="id-ID" sz="2400" dirty="0" smtClean="0">
                <a:latin typeface="Segoe Print" pitchFamily="2" charset="0"/>
              </a:rPr>
              <a:t>.</a:t>
            </a:r>
          </a:p>
          <a:p>
            <a:pPr marL="514350" indent="-514350" algn="just">
              <a:buNone/>
            </a:pPr>
            <a:r>
              <a:rPr lang="id-ID" sz="2400" dirty="0" smtClean="0">
                <a:latin typeface="Segoe Print" pitchFamily="2" charset="0"/>
              </a:rPr>
              <a:t>	</a:t>
            </a:r>
          </a:p>
        </p:txBody>
      </p:sp>
    </p:spTree>
  </p:cSld>
  <p:clrMapOvr>
    <a:masterClrMapping/>
  </p:clrMapOvr>
  <p:transition spd="med" advClick="0" advTm="0"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665</Words>
  <Application>Microsoft Office PowerPoint</Application>
  <PresentationFormat>On-screen Show (4:3)</PresentationFormat>
  <Paragraphs>121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MENYIMAK</vt:lpstr>
      <vt:lpstr>PENGERTIAN</vt:lpstr>
      <vt:lpstr>Slide 3</vt:lpstr>
      <vt:lpstr>LATAR BELAKANG</vt:lpstr>
      <vt:lpstr>TUJUAN MENYIMAK</vt:lpstr>
      <vt:lpstr>HAKIKAT MENYIMAK</vt:lpstr>
      <vt:lpstr>MANFAAT MENYIMAK</vt:lpstr>
      <vt:lpstr>TAHAPAN MENYIMAK</vt:lpstr>
      <vt:lpstr>JENIS MENYIMAK</vt:lpstr>
      <vt:lpstr>Slide 10</vt:lpstr>
      <vt:lpstr>Slide 11</vt:lpstr>
      <vt:lpstr>Slide 12</vt:lpstr>
      <vt:lpstr>CIRI-CIRI PENYIMAK YANG BAIK</vt:lpstr>
      <vt:lpstr>Slide 14</vt:lpstr>
      <vt:lpstr>KEBIASAAN BURUK DALAM MENYIMAK</vt:lpstr>
      <vt:lpstr>CARA MENINGKATKAN PERILAKU MENYIMAK</vt:lpstr>
      <vt:lpstr>Slide 17</vt:lpstr>
      <vt:lpstr>Slide 18</vt:lpstr>
      <vt:lpstr>Burung tidak terbang untuk mencoba sayapnya, tetapi sebagai tanda syukur bahwa sayapnya dapat bermanfaat. Begitulah hakikatnya kita dilahirkan…  Kartika H.S.)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MENYIMAK</dc:title>
  <dc:creator>Smart</dc:creator>
  <cp:lastModifiedBy>Win 7</cp:lastModifiedBy>
  <cp:revision>29</cp:revision>
  <dcterms:created xsi:type="dcterms:W3CDTF">2013-03-25T04:03:23Z</dcterms:created>
  <dcterms:modified xsi:type="dcterms:W3CDTF">2016-11-24T13:34:03Z</dcterms:modified>
</cp:coreProperties>
</file>