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Montserrat Bold" charset="1" panose="00000800000000000000"/>
      <p:regular r:id="rId20"/>
    </p:embeddedFont>
    <p:embeddedFont>
      <p:font typeface="Montserrat" charset="1" panose="00000500000000000000"/>
      <p:regular r:id="rId21"/>
    </p:embeddedFont>
    <p:embeddedFont>
      <p:font typeface="Eastman Condensed Bold" charset="1" panose="00000806000000000000"/>
      <p:regular r:id="rId22"/>
    </p:embeddedFont>
    <p:embeddedFont>
      <p:font typeface="Public Sans Bold" charset="1" panose="00000000000000000000"/>
      <p:regular r:id="rId23"/>
    </p:embeddedFont>
    <p:embeddedFont>
      <p:font typeface="Cloud" charset="1" panose="02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33.jpeg" Type="http://schemas.openxmlformats.org/officeDocument/2006/relationships/image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2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34.png" Type="http://schemas.openxmlformats.org/officeDocument/2006/relationships/image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2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35.jpeg" Type="http://schemas.openxmlformats.org/officeDocument/2006/relationships/image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2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36.png" Type="http://schemas.openxmlformats.org/officeDocument/2006/relationships/image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2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1.png" Type="http://schemas.openxmlformats.org/officeDocument/2006/relationships/image"/><Relationship Id="rId4" Target="../media/image2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2.png" Type="http://schemas.openxmlformats.org/officeDocument/2006/relationships/image"/><Relationship Id="rId12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jpe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2.png" Type="http://schemas.openxmlformats.org/officeDocument/2006/relationships/image"/><Relationship Id="rId12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13.png" Type="http://schemas.openxmlformats.org/officeDocument/2006/relationships/image"/><Relationship Id="rId4" Target="../media/image7.png" Type="http://schemas.openxmlformats.org/officeDocument/2006/relationships/image"/><Relationship Id="rId5" Target="../media/image14.jpe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2" Target="../media/image3.jpeg" Type="http://schemas.openxmlformats.org/officeDocument/2006/relationships/image"/><Relationship Id="rId3" Target="../media/image6.png" Type="http://schemas.openxmlformats.org/officeDocument/2006/relationships/image"/><Relationship Id="rId4" Target="../media/image19.png" Type="http://schemas.openxmlformats.org/officeDocument/2006/relationships/image"/><Relationship Id="rId5" Target="../media/image16.pn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29.jpeg" Type="http://schemas.openxmlformats.org/officeDocument/2006/relationships/image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2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30.png" Type="http://schemas.openxmlformats.org/officeDocument/2006/relationships/image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2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31.jpeg" Type="http://schemas.openxmlformats.org/officeDocument/2006/relationships/image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2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32.png" Type="http://schemas.openxmlformats.org/officeDocument/2006/relationships/image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2.png" Type="http://schemas.openxmlformats.org/officeDocument/2006/relationships/image"/><Relationship Id="rId9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BCBCB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84827" y="1939553"/>
            <a:ext cx="4918346" cy="5525857"/>
          </a:xfrm>
          <a:custGeom>
            <a:avLst/>
            <a:gdLst/>
            <a:ahLst/>
            <a:cxnLst/>
            <a:rect r="r" b="b" t="t" l="l"/>
            <a:pathLst>
              <a:path h="5525857" w="4918346">
                <a:moveTo>
                  <a:pt x="0" y="0"/>
                </a:moveTo>
                <a:lnTo>
                  <a:pt x="4918346" y="0"/>
                </a:lnTo>
                <a:lnTo>
                  <a:pt x="4918346" y="5525857"/>
                </a:lnTo>
                <a:lnTo>
                  <a:pt x="0" y="5525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1186" y="150523"/>
            <a:ext cx="1005887" cy="1028698"/>
            <a:chOff x="0" y="0"/>
            <a:chExt cx="1009933" cy="10328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09904" cy="1032891"/>
            </a:xfrm>
            <a:custGeom>
              <a:avLst/>
              <a:gdLst/>
              <a:ahLst/>
              <a:cxnLst/>
              <a:rect r="r" b="b" t="t" l="l"/>
              <a:pathLst>
                <a:path h="1032891" w="1009904">
                  <a:moveTo>
                    <a:pt x="0" y="0"/>
                  </a:moveTo>
                  <a:lnTo>
                    <a:pt x="1009904" y="0"/>
                  </a:lnTo>
                  <a:lnTo>
                    <a:pt x="1009904" y="1032891"/>
                  </a:lnTo>
                  <a:lnTo>
                    <a:pt x="0" y="10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3" t="0" r="-1136" b="5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01121" y="112423"/>
            <a:ext cx="6335093" cy="1066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47454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BY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Direktorat Pembelajaran dan Kemahasiswaan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Jendral Pendidikan Tinggi, Ristek, dan Teknologi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Kementerian Pendidikan, Kebudayaan, Ristek, dan TeknologI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46029" y="8326757"/>
            <a:ext cx="11995943" cy="931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true">
                <a:solidFill>
                  <a:srgbClr val="47454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Pengembangan dan Penyelenggaraan Pembelajaran Digital (P3D) Kategori 1 Tahun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212" r="-2" b="-220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5" t="0" r="-85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44" t="0" r="-946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33" t="0" r="-1130" b="-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4902" t="0" r="-14907" b="-4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660901" y="9167473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251185" y="2845570"/>
            <a:ext cx="6921162" cy="112889"/>
            <a:chOff x="0" y="0"/>
            <a:chExt cx="5450415" cy="889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8700" y="3246745"/>
            <a:ext cx="9550404" cy="5861544"/>
            <a:chOff x="0" y="0"/>
            <a:chExt cx="2515333" cy="154378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15333" cy="1543781"/>
            </a:xfrm>
            <a:custGeom>
              <a:avLst/>
              <a:gdLst/>
              <a:ahLst/>
              <a:cxnLst/>
              <a:rect r="r" b="b" t="t" l="l"/>
              <a:pathLst>
                <a:path h="1543781" w="2515333">
                  <a:moveTo>
                    <a:pt x="24319" y="0"/>
                  </a:moveTo>
                  <a:lnTo>
                    <a:pt x="2491014" y="0"/>
                  </a:lnTo>
                  <a:cubicBezTo>
                    <a:pt x="2504445" y="0"/>
                    <a:pt x="2515333" y="10888"/>
                    <a:pt x="2515333" y="24319"/>
                  </a:cubicBezTo>
                  <a:lnTo>
                    <a:pt x="2515333" y="1519462"/>
                  </a:lnTo>
                  <a:cubicBezTo>
                    <a:pt x="2515333" y="1532893"/>
                    <a:pt x="2504445" y="1543781"/>
                    <a:pt x="2491014" y="1543781"/>
                  </a:cubicBezTo>
                  <a:lnTo>
                    <a:pt x="24319" y="1543781"/>
                  </a:lnTo>
                  <a:cubicBezTo>
                    <a:pt x="10888" y="1543781"/>
                    <a:pt x="0" y="1532893"/>
                    <a:pt x="0" y="1519462"/>
                  </a:cubicBezTo>
                  <a:lnTo>
                    <a:pt x="0" y="24319"/>
                  </a:lnTo>
                  <a:cubicBezTo>
                    <a:pt x="0" y="10888"/>
                    <a:pt x="10888" y="0"/>
                    <a:pt x="24319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515333" cy="16009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839554" y="3456938"/>
            <a:ext cx="7024038" cy="5632442"/>
            <a:chOff x="0" y="0"/>
            <a:chExt cx="1013617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13617" cy="812800"/>
            </a:xfrm>
            <a:custGeom>
              <a:avLst/>
              <a:gdLst/>
              <a:ahLst/>
              <a:cxnLst/>
              <a:rect r="r" b="b" t="t" l="l"/>
              <a:pathLst>
                <a:path h="812800" w="1013617">
                  <a:moveTo>
                    <a:pt x="0" y="0"/>
                  </a:moveTo>
                  <a:lnTo>
                    <a:pt x="1013617" y="0"/>
                  </a:lnTo>
                  <a:lnTo>
                    <a:pt x="1013617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2"/>
              <a:stretch>
                <a:fillRect l="-10178" t="0" r="-10178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3287362" y="2054233"/>
            <a:ext cx="12565122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 b="true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TEKNOLOGI IOT DALAM STARTUP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3568059"/>
            <a:ext cx="9244090" cy="533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Dunia startup yang bergerak pada marketplace diminati oleh masyarakat luas yang dimana pada platform tersebut menyediakan banyak fitur seperti pembelian barang, pembayaran listrik, pembelian pulsa dan lain-lain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Layanan yang diberikan tak lepas dari peranan teknologi IoT dalam startup marketplace yang membawa berbagai keuntungan, mulai dari peningkatan efisiensi operasional hingga pengalaman pelanggan yang lebih baik.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212" r="-2" b="-220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5" t="0" r="-85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44" t="0" r="-946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33" t="0" r="-1130" b="-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4902" t="0" r="-14907" b="-4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660901" y="9167473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251185" y="2845570"/>
            <a:ext cx="6921162" cy="112889"/>
            <a:chOff x="0" y="0"/>
            <a:chExt cx="5450415" cy="889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8700" y="3396609"/>
            <a:ext cx="9550404" cy="5482578"/>
            <a:chOff x="0" y="0"/>
            <a:chExt cx="2515333" cy="144397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15333" cy="1443971"/>
            </a:xfrm>
            <a:custGeom>
              <a:avLst/>
              <a:gdLst/>
              <a:ahLst/>
              <a:cxnLst/>
              <a:rect r="r" b="b" t="t" l="l"/>
              <a:pathLst>
                <a:path h="1443971" w="2515333">
                  <a:moveTo>
                    <a:pt x="24319" y="0"/>
                  </a:moveTo>
                  <a:lnTo>
                    <a:pt x="2491014" y="0"/>
                  </a:lnTo>
                  <a:cubicBezTo>
                    <a:pt x="2504445" y="0"/>
                    <a:pt x="2515333" y="10888"/>
                    <a:pt x="2515333" y="24319"/>
                  </a:cubicBezTo>
                  <a:lnTo>
                    <a:pt x="2515333" y="1419652"/>
                  </a:lnTo>
                  <a:cubicBezTo>
                    <a:pt x="2515333" y="1426102"/>
                    <a:pt x="2512770" y="1432288"/>
                    <a:pt x="2508210" y="1436848"/>
                  </a:cubicBezTo>
                  <a:cubicBezTo>
                    <a:pt x="2503649" y="1441409"/>
                    <a:pt x="2497463" y="1443971"/>
                    <a:pt x="2491014" y="1443971"/>
                  </a:cubicBezTo>
                  <a:lnTo>
                    <a:pt x="24319" y="1443971"/>
                  </a:lnTo>
                  <a:cubicBezTo>
                    <a:pt x="10888" y="1443971"/>
                    <a:pt x="0" y="1433083"/>
                    <a:pt x="0" y="1419652"/>
                  </a:cubicBezTo>
                  <a:lnTo>
                    <a:pt x="0" y="24319"/>
                  </a:lnTo>
                  <a:cubicBezTo>
                    <a:pt x="0" y="10888"/>
                    <a:pt x="10888" y="0"/>
                    <a:pt x="24319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515333" cy="15011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221654" y="3246745"/>
            <a:ext cx="6409083" cy="5632442"/>
            <a:chOff x="0" y="0"/>
            <a:chExt cx="924875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24875" cy="812800"/>
            </a:xfrm>
            <a:custGeom>
              <a:avLst/>
              <a:gdLst/>
              <a:ahLst/>
              <a:cxnLst/>
              <a:rect r="r" b="b" t="t" l="l"/>
              <a:pathLst>
                <a:path h="812800" w="924875">
                  <a:moveTo>
                    <a:pt x="0" y="0"/>
                  </a:moveTo>
                  <a:lnTo>
                    <a:pt x="924875" y="0"/>
                  </a:lnTo>
                  <a:lnTo>
                    <a:pt x="924875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2"/>
              <a:stretch>
                <a:fillRect l="-28152" t="0" r="-28152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2466785" y="2054233"/>
            <a:ext cx="13635534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 b="true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IMPLEMENTASI IOT DALAM STARTUP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3641404"/>
            <a:ext cx="9244090" cy="480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Pelacakan pengiriman barang secara real time. Perangkat GPS dan sensor lainnya dipasang dikendaraan pengiriman untuk memberikan informasi akurat mengenai lokasi, kondisi, dan waktu kedatangan barang.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Hal ini akan meningkatkan transparansi dan memungkinkan pelanggan untuk melacak pesanan mereka dengan mudah melalui platform marketplace.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212" r="-2" b="-220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5" t="0" r="-85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44" t="0" r="-946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33" t="0" r="-1130" b="-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4902" t="0" r="-14907" b="-4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660901" y="9167473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251185" y="2845570"/>
            <a:ext cx="6921162" cy="112889"/>
            <a:chOff x="0" y="0"/>
            <a:chExt cx="5450415" cy="889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8700" y="3246745"/>
            <a:ext cx="9550404" cy="5861544"/>
            <a:chOff x="0" y="0"/>
            <a:chExt cx="2515333" cy="154378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15333" cy="1543781"/>
            </a:xfrm>
            <a:custGeom>
              <a:avLst/>
              <a:gdLst/>
              <a:ahLst/>
              <a:cxnLst/>
              <a:rect r="r" b="b" t="t" l="l"/>
              <a:pathLst>
                <a:path h="1543781" w="2515333">
                  <a:moveTo>
                    <a:pt x="24319" y="0"/>
                  </a:moveTo>
                  <a:lnTo>
                    <a:pt x="2491014" y="0"/>
                  </a:lnTo>
                  <a:cubicBezTo>
                    <a:pt x="2504445" y="0"/>
                    <a:pt x="2515333" y="10888"/>
                    <a:pt x="2515333" y="24319"/>
                  </a:cubicBezTo>
                  <a:lnTo>
                    <a:pt x="2515333" y="1519462"/>
                  </a:lnTo>
                  <a:cubicBezTo>
                    <a:pt x="2515333" y="1532893"/>
                    <a:pt x="2504445" y="1543781"/>
                    <a:pt x="2491014" y="1543781"/>
                  </a:cubicBezTo>
                  <a:lnTo>
                    <a:pt x="24319" y="1543781"/>
                  </a:lnTo>
                  <a:cubicBezTo>
                    <a:pt x="10888" y="1543781"/>
                    <a:pt x="0" y="1532893"/>
                    <a:pt x="0" y="1519462"/>
                  </a:cubicBezTo>
                  <a:lnTo>
                    <a:pt x="0" y="24319"/>
                  </a:lnTo>
                  <a:cubicBezTo>
                    <a:pt x="0" y="10888"/>
                    <a:pt x="10888" y="0"/>
                    <a:pt x="24319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515333" cy="16009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839554" y="3246745"/>
            <a:ext cx="7024038" cy="5632442"/>
            <a:chOff x="0" y="0"/>
            <a:chExt cx="1013617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13617" cy="812800"/>
            </a:xfrm>
            <a:custGeom>
              <a:avLst/>
              <a:gdLst/>
              <a:ahLst/>
              <a:cxnLst/>
              <a:rect r="r" b="b" t="t" l="l"/>
              <a:pathLst>
                <a:path h="812800" w="1013617">
                  <a:moveTo>
                    <a:pt x="0" y="0"/>
                  </a:moveTo>
                  <a:lnTo>
                    <a:pt x="1013617" y="0"/>
                  </a:lnTo>
                  <a:lnTo>
                    <a:pt x="1013617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2"/>
              <a:stretch>
                <a:fillRect l="-10178" t="0" r="-10178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3287362" y="2054233"/>
            <a:ext cx="12565122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 b="true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TEKNOLOGI IOT DALAM SMART CITY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4320534"/>
            <a:ext cx="9244090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Peranan teknologi menjadi hal penting untuk mewujudkan Smart City dalam suatu kota. 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Penerapan teknologi IoT dalam konsep smart city memiliki potensi besar untuk meningkatkan kualitas hidup warga, efisiensi layanan publik, dan keberlanjutan lingkungan.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212" r="-2" b="-220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5" t="0" r="-85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44" t="0" r="-946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33" t="0" r="-1130" b="-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4902" t="0" r="-14907" b="-4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660901" y="9167473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251185" y="2845570"/>
            <a:ext cx="6921162" cy="112889"/>
            <a:chOff x="0" y="0"/>
            <a:chExt cx="5450415" cy="889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8700" y="3396609"/>
            <a:ext cx="9550404" cy="5482578"/>
            <a:chOff x="0" y="0"/>
            <a:chExt cx="2515333" cy="144397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15333" cy="1443971"/>
            </a:xfrm>
            <a:custGeom>
              <a:avLst/>
              <a:gdLst/>
              <a:ahLst/>
              <a:cxnLst/>
              <a:rect r="r" b="b" t="t" l="l"/>
              <a:pathLst>
                <a:path h="1443971" w="2515333">
                  <a:moveTo>
                    <a:pt x="24319" y="0"/>
                  </a:moveTo>
                  <a:lnTo>
                    <a:pt x="2491014" y="0"/>
                  </a:lnTo>
                  <a:cubicBezTo>
                    <a:pt x="2504445" y="0"/>
                    <a:pt x="2515333" y="10888"/>
                    <a:pt x="2515333" y="24319"/>
                  </a:cubicBezTo>
                  <a:lnTo>
                    <a:pt x="2515333" y="1419652"/>
                  </a:lnTo>
                  <a:cubicBezTo>
                    <a:pt x="2515333" y="1426102"/>
                    <a:pt x="2512770" y="1432288"/>
                    <a:pt x="2508210" y="1436848"/>
                  </a:cubicBezTo>
                  <a:cubicBezTo>
                    <a:pt x="2503649" y="1441409"/>
                    <a:pt x="2497463" y="1443971"/>
                    <a:pt x="2491014" y="1443971"/>
                  </a:cubicBezTo>
                  <a:lnTo>
                    <a:pt x="24319" y="1443971"/>
                  </a:lnTo>
                  <a:cubicBezTo>
                    <a:pt x="10888" y="1443971"/>
                    <a:pt x="0" y="1433083"/>
                    <a:pt x="0" y="1419652"/>
                  </a:cubicBezTo>
                  <a:lnTo>
                    <a:pt x="0" y="24319"/>
                  </a:lnTo>
                  <a:cubicBezTo>
                    <a:pt x="0" y="10888"/>
                    <a:pt x="10888" y="0"/>
                    <a:pt x="24319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515333" cy="15011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182561" y="3057114"/>
            <a:ext cx="6681032" cy="6161566"/>
            <a:chOff x="0" y="0"/>
            <a:chExt cx="964119" cy="88915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64119" cy="889156"/>
            </a:xfrm>
            <a:custGeom>
              <a:avLst/>
              <a:gdLst/>
              <a:ahLst/>
              <a:cxnLst/>
              <a:rect r="r" b="b" t="t" l="l"/>
              <a:pathLst>
                <a:path h="889156" w="964119">
                  <a:moveTo>
                    <a:pt x="0" y="0"/>
                  </a:moveTo>
                  <a:lnTo>
                    <a:pt x="964119" y="0"/>
                  </a:lnTo>
                  <a:lnTo>
                    <a:pt x="964119" y="889156"/>
                  </a:lnTo>
                  <a:lnTo>
                    <a:pt x="0" y="889156"/>
                  </a:lnTo>
                  <a:close/>
                </a:path>
              </a:pathLst>
            </a:custGeom>
            <a:blipFill>
              <a:blip r:embed="rId12"/>
              <a:stretch>
                <a:fillRect l="0" t="-4215" r="0" b="-4215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2466785" y="2054233"/>
            <a:ext cx="13635534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 b="true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IMPLEMENTASI IOT DALAM SMART CITY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4128374"/>
            <a:ext cx="9244090" cy="373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Implementasi pada Smart CIty adalah pemantauan kondisi lingkungan perkotaan, sensor dapat digunakan untuk memantau kualitas udara, tingkat kebisingan, dan kondisi cuaca. 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Data ini dapat digunakan untuk mengambil tindakan yang diperlukan untuk menjaga lingkungan yang sehat dan nyaman bagi warga.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799474" y="0"/>
            <a:ext cx="5917455" cy="2144404"/>
            <a:chOff x="0" y="0"/>
            <a:chExt cx="1558507" cy="56478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58507" cy="564781"/>
            </a:xfrm>
            <a:custGeom>
              <a:avLst/>
              <a:gdLst/>
              <a:ahLst/>
              <a:cxnLst/>
              <a:rect r="r" b="b" t="t" l="l"/>
              <a:pathLst>
                <a:path h="564781" w="1558507">
                  <a:moveTo>
                    <a:pt x="0" y="0"/>
                  </a:moveTo>
                  <a:lnTo>
                    <a:pt x="1558507" y="0"/>
                  </a:lnTo>
                  <a:lnTo>
                    <a:pt x="1558507" y="564781"/>
                  </a:lnTo>
                  <a:lnTo>
                    <a:pt x="0" y="56478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558507" cy="6219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89124" y="4733921"/>
            <a:ext cx="14709752" cy="1181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3"/>
              </a:lnSpc>
            </a:pPr>
            <a:r>
              <a:rPr lang="en-US" sz="10083" b="true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TERIMA KASIH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167541" y="544926"/>
            <a:ext cx="2266811" cy="967547"/>
            <a:chOff x="0" y="0"/>
            <a:chExt cx="1894744" cy="8087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44" t="0" r="-946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758202" y="543106"/>
            <a:ext cx="1034727" cy="1058193"/>
            <a:chOff x="0" y="0"/>
            <a:chExt cx="905227" cy="9257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33" t="0" r="-1130" b="-5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121440" y="402846"/>
            <a:ext cx="1336726" cy="1251709"/>
            <a:chOff x="0" y="0"/>
            <a:chExt cx="1092376" cy="102289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902" t="0" r="-14907" b="-4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628747" y="3052974"/>
            <a:ext cx="5921651" cy="1240500"/>
          </a:xfrm>
          <a:custGeom>
            <a:avLst/>
            <a:gdLst/>
            <a:ahLst/>
            <a:cxnLst/>
            <a:rect r="r" b="b" t="t" l="l"/>
            <a:pathLst>
              <a:path h="1240500" w="5921651">
                <a:moveTo>
                  <a:pt x="0" y="0"/>
                </a:moveTo>
                <a:lnTo>
                  <a:pt x="5921651" y="0"/>
                </a:lnTo>
                <a:lnTo>
                  <a:pt x="5921651" y="1240500"/>
                </a:lnTo>
                <a:lnTo>
                  <a:pt x="0" y="1240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233161" y="3544701"/>
            <a:ext cx="12648448" cy="7009348"/>
            <a:chOff x="0" y="0"/>
            <a:chExt cx="16864597" cy="934579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864585" cy="9345803"/>
            </a:xfrm>
            <a:custGeom>
              <a:avLst/>
              <a:gdLst/>
              <a:ahLst/>
              <a:cxnLst/>
              <a:rect r="r" b="b" t="t" l="l"/>
              <a:pathLst>
                <a:path h="9345803" w="16864585">
                  <a:moveTo>
                    <a:pt x="0" y="0"/>
                  </a:moveTo>
                  <a:lnTo>
                    <a:pt x="16864585" y="0"/>
                  </a:lnTo>
                  <a:lnTo>
                    <a:pt x="16864585" y="9345803"/>
                  </a:lnTo>
                  <a:lnTo>
                    <a:pt x="0" y="934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4" r="0" b="-4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9473415" y="1305474"/>
            <a:ext cx="8602304" cy="8602304"/>
            <a:chOff x="0" y="0"/>
            <a:chExt cx="11469739" cy="1146973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469751" cy="11469751"/>
            </a:xfrm>
            <a:custGeom>
              <a:avLst/>
              <a:gdLst/>
              <a:ahLst/>
              <a:cxnLst/>
              <a:rect r="r" b="b" t="t" l="l"/>
              <a:pathLst>
                <a:path h="11469751" w="11469751">
                  <a:moveTo>
                    <a:pt x="0" y="0"/>
                  </a:moveTo>
                  <a:lnTo>
                    <a:pt x="11469751" y="0"/>
                  </a:lnTo>
                  <a:lnTo>
                    <a:pt x="11469751" y="11469751"/>
                  </a:lnTo>
                  <a:lnTo>
                    <a:pt x="0" y="11469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909561" y="1917624"/>
            <a:ext cx="7730013" cy="7378004"/>
            <a:chOff x="0" y="0"/>
            <a:chExt cx="10306685" cy="983733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306686" cy="9837293"/>
            </a:xfrm>
            <a:custGeom>
              <a:avLst/>
              <a:gdLst/>
              <a:ahLst/>
              <a:cxnLst/>
              <a:rect r="r" b="b" t="t" l="l"/>
              <a:pathLst>
                <a:path h="9837293" w="10306686">
                  <a:moveTo>
                    <a:pt x="5153279" y="7874"/>
                  </a:moveTo>
                  <a:cubicBezTo>
                    <a:pt x="3393694" y="0"/>
                    <a:pt x="1764284" y="934212"/>
                    <a:pt x="882142" y="2456942"/>
                  </a:cubicBezTo>
                  <a:cubicBezTo>
                    <a:pt x="0" y="3979672"/>
                    <a:pt x="0" y="5857748"/>
                    <a:pt x="882142" y="7380478"/>
                  </a:cubicBezTo>
                  <a:cubicBezTo>
                    <a:pt x="1764284" y="8903208"/>
                    <a:pt x="3393694" y="9837293"/>
                    <a:pt x="5153279" y="9829419"/>
                  </a:cubicBezTo>
                  <a:cubicBezTo>
                    <a:pt x="6912991" y="9837293"/>
                    <a:pt x="8542401" y="8903081"/>
                    <a:pt x="9424543" y="7380351"/>
                  </a:cubicBezTo>
                  <a:cubicBezTo>
                    <a:pt x="10306686" y="5857621"/>
                    <a:pt x="10306685" y="3979418"/>
                    <a:pt x="9424543" y="2456815"/>
                  </a:cubicBezTo>
                  <a:cubicBezTo>
                    <a:pt x="8542401" y="934212"/>
                    <a:pt x="6912991" y="0"/>
                    <a:pt x="5153279" y="7874"/>
                  </a:cubicBez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421288" y="2406049"/>
            <a:ext cx="6706559" cy="6401157"/>
            <a:chOff x="0" y="0"/>
            <a:chExt cx="8942079" cy="853487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942070" cy="8534908"/>
            </a:xfrm>
            <a:custGeom>
              <a:avLst/>
              <a:gdLst/>
              <a:ahLst/>
              <a:cxnLst/>
              <a:rect r="r" b="b" t="t" l="l"/>
              <a:pathLst>
                <a:path h="8534908" w="8942070">
                  <a:moveTo>
                    <a:pt x="4471035" y="6858"/>
                  </a:moveTo>
                  <a:cubicBezTo>
                    <a:pt x="2944368" y="0"/>
                    <a:pt x="1530604" y="810514"/>
                    <a:pt x="765302" y="2131568"/>
                  </a:cubicBezTo>
                  <a:cubicBezTo>
                    <a:pt x="0" y="3452622"/>
                    <a:pt x="0" y="5082159"/>
                    <a:pt x="765302" y="6403213"/>
                  </a:cubicBezTo>
                  <a:cubicBezTo>
                    <a:pt x="1530604" y="7724267"/>
                    <a:pt x="2944368" y="8534908"/>
                    <a:pt x="4471035" y="8528050"/>
                  </a:cubicBezTo>
                  <a:cubicBezTo>
                    <a:pt x="5997702" y="8534908"/>
                    <a:pt x="7411466" y="7724267"/>
                    <a:pt x="8176768" y="6403213"/>
                  </a:cubicBezTo>
                  <a:cubicBezTo>
                    <a:pt x="8942070" y="5082159"/>
                    <a:pt x="8942070" y="3452622"/>
                    <a:pt x="8176768" y="2131568"/>
                  </a:cubicBezTo>
                  <a:cubicBezTo>
                    <a:pt x="7411466" y="810514"/>
                    <a:pt x="5997702" y="0"/>
                    <a:pt x="4471035" y="6858"/>
                  </a:cubicBezTo>
                  <a:close/>
                </a:path>
              </a:pathLst>
            </a:custGeom>
            <a:blipFill>
              <a:blip r:embed="rId7"/>
              <a:stretch>
                <a:fillRect l="-42590" t="-79" r="-42590" b="-79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783418" y="7524511"/>
            <a:ext cx="4087811" cy="66675"/>
            <a:chOff x="0" y="0"/>
            <a:chExt cx="5450415" cy="889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4319873" y="-287671"/>
            <a:ext cx="4350590" cy="1593145"/>
          </a:xfrm>
          <a:custGeom>
            <a:avLst/>
            <a:gdLst/>
            <a:ahLst/>
            <a:cxnLst/>
            <a:rect r="r" b="b" t="t" l="l"/>
            <a:pathLst>
              <a:path h="1593145" w="4350590">
                <a:moveTo>
                  <a:pt x="0" y="0"/>
                </a:moveTo>
                <a:lnTo>
                  <a:pt x="4350590" y="0"/>
                </a:lnTo>
                <a:lnTo>
                  <a:pt x="4350590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4569950" y="528925"/>
            <a:ext cx="1421058" cy="606553"/>
            <a:chOff x="0" y="0"/>
            <a:chExt cx="1894744" cy="80873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44" t="0" r="-946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6182666" y="448615"/>
            <a:ext cx="757450" cy="774627"/>
            <a:chOff x="0" y="0"/>
            <a:chExt cx="1009933" cy="103283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9904" cy="1032891"/>
            </a:xfrm>
            <a:custGeom>
              <a:avLst/>
              <a:gdLst/>
              <a:ahLst/>
              <a:cxnLst/>
              <a:rect r="r" b="b" t="t" l="l"/>
              <a:pathLst>
                <a:path h="1032891" w="1009904">
                  <a:moveTo>
                    <a:pt x="0" y="0"/>
                  </a:moveTo>
                  <a:lnTo>
                    <a:pt x="1009904" y="0"/>
                  </a:lnTo>
                  <a:lnTo>
                    <a:pt x="1009904" y="1032891"/>
                  </a:lnTo>
                  <a:lnTo>
                    <a:pt x="0" y="10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33" t="0" r="-1136" b="5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147110" y="448615"/>
            <a:ext cx="819282" cy="767174"/>
            <a:chOff x="0" y="0"/>
            <a:chExt cx="1092376" cy="102289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4902" t="0" r="-14907" b="-3"/>
              </a:stretch>
            </a:blip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447346" y="4950700"/>
            <a:ext cx="12464420" cy="190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99"/>
              </a:lnSpc>
            </a:pPr>
            <a:r>
              <a:rPr lang="en-US" sz="7299" b="true">
                <a:solidFill>
                  <a:srgbClr val="022135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IMPLEMENTASI</a:t>
            </a:r>
          </a:p>
          <a:p>
            <a:pPr algn="l">
              <a:lnSpc>
                <a:spcPts val="7299"/>
              </a:lnSpc>
            </a:pPr>
            <a:r>
              <a:rPr lang="en-US" sz="7299" b="true">
                <a:solidFill>
                  <a:srgbClr val="022135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DAN INTEGRASI IOT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79018" y="3327639"/>
            <a:ext cx="3102769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FDB81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Pertemuan  13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0" y="8267461"/>
            <a:ext cx="8157818" cy="1327780"/>
            <a:chOff x="0" y="0"/>
            <a:chExt cx="2148561" cy="34970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48561" cy="349703"/>
            </a:xfrm>
            <a:custGeom>
              <a:avLst/>
              <a:gdLst/>
              <a:ahLst/>
              <a:cxnLst/>
              <a:rect r="r" b="b" t="t" l="l"/>
              <a:pathLst>
                <a:path h="349703" w="2148561">
                  <a:moveTo>
                    <a:pt x="0" y="0"/>
                  </a:moveTo>
                  <a:lnTo>
                    <a:pt x="2148561" y="0"/>
                  </a:lnTo>
                  <a:lnTo>
                    <a:pt x="2148561" y="349703"/>
                  </a:lnTo>
                  <a:lnTo>
                    <a:pt x="0" y="349703"/>
                  </a:lnTo>
                  <a:close/>
                </a:path>
              </a:pathLst>
            </a:custGeom>
            <a:solidFill>
              <a:srgbClr val="022135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2148561" cy="40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339509" y="8581784"/>
            <a:ext cx="781831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FDB81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PROGRAM STUDI INFORMATIKA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332772" y="-66638"/>
            <a:ext cx="10420276" cy="10420276"/>
            <a:chOff x="0" y="0"/>
            <a:chExt cx="13893701" cy="13893701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13893673" cy="13893673"/>
            </a:xfrm>
            <a:custGeom>
              <a:avLst/>
              <a:gdLst/>
              <a:ahLst/>
              <a:cxnLst/>
              <a:rect r="r" b="b" t="t" l="l"/>
              <a:pathLst>
                <a:path h="13893673" w="13893673">
                  <a:moveTo>
                    <a:pt x="13893673" y="0"/>
                  </a:moveTo>
                  <a:lnTo>
                    <a:pt x="0" y="0"/>
                  </a:lnTo>
                  <a:lnTo>
                    <a:pt x="0" y="13893673"/>
                  </a:lnTo>
                  <a:lnTo>
                    <a:pt x="13893673" y="13893673"/>
                  </a:lnTo>
                  <a:lnTo>
                    <a:pt x="13893673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1868010"/>
            <a:ext cx="10273597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true">
                <a:solidFill>
                  <a:srgbClr val="022135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TUJUAN PEMBELAJARAN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913760" y="514350"/>
            <a:ext cx="9258300" cy="9258300"/>
            <a:chOff x="0" y="0"/>
            <a:chExt cx="12344400" cy="12344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344400" cy="12344400"/>
            </a:xfrm>
            <a:custGeom>
              <a:avLst/>
              <a:gdLst/>
              <a:ahLst/>
              <a:cxnLst/>
              <a:rect r="r" b="b" t="t" l="l"/>
              <a:pathLst>
                <a:path h="12344400" w="12344400">
                  <a:moveTo>
                    <a:pt x="0" y="0"/>
                  </a:moveTo>
                  <a:lnTo>
                    <a:pt x="12344400" y="0"/>
                  </a:lnTo>
                  <a:lnTo>
                    <a:pt x="12344400" y="12344400"/>
                  </a:lnTo>
                  <a:lnTo>
                    <a:pt x="0" y="1234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383165" y="1173182"/>
            <a:ext cx="8319489" cy="7940637"/>
            <a:chOff x="0" y="0"/>
            <a:chExt cx="11092653" cy="105875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092688" cy="10587609"/>
            </a:xfrm>
            <a:custGeom>
              <a:avLst/>
              <a:gdLst/>
              <a:ahLst/>
              <a:cxnLst/>
              <a:rect r="r" b="b" t="t" l="l"/>
              <a:pathLst>
                <a:path h="10587609" w="11092688">
                  <a:moveTo>
                    <a:pt x="5546344" y="8509"/>
                  </a:moveTo>
                  <a:cubicBezTo>
                    <a:pt x="3652393" y="0"/>
                    <a:pt x="1898777" y="1005459"/>
                    <a:pt x="949452" y="2644267"/>
                  </a:cubicBezTo>
                  <a:cubicBezTo>
                    <a:pt x="127" y="4283075"/>
                    <a:pt x="0" y="6304534"/>
                    <a:pt x="949452" y="7943215"/>
                  </a:cubicBezTo>
                  <a:cubicBezTo>
                    <a:pt x="1898904" y="9581897"/>
                    <a:pt x="3652393" y="10587482"/>
                    <a:pt x="5546344" y="10579100"/>
                  </a:cubicBezTo>
                  <a:cubicBezTo>
                    <a:pt x="7440168" y="10587609"/>
                    <a:pt x="9193911" y="9582023"/>
                    <a:pt x="10143236" y="7943342"/>
                  </a:cubicBezTo>
                  <a:cubicBezTo>
                    <a:pt x="11092561" y="6304661"/>
                    <a:pt x="11092688" y="4283075"/>
                    <a:pt x="10143236" y="2644394"/>
                  </a:cubicBezTo>
                  <a:cubicBezTo>
                    <a:pt x="9193784" y="1005713"/>
                    <a:pt x="7440168" y="0"/>
                    <a:pt x="5546344" y="85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933916" y="1698852"/>
            <a:ext cx="7217989" cy="6889297"/>
            <a:chOff x="0" y="0"/>
            <a:chExt cx="9623985" cy="91857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624061" cy="9185783"/>
            </a:xfrm>
            <a:custGeom>
              <a:avLst/>
              <a:gdLst/>
              <a:ahLst/>
              <a:cxnLst/>
              <a:rect r="r" b="b" t="t" l="l"/>
              <a:pathLst>
                <a:path h="9185783" w="9624061">
                  <a:moveTo>
                    <a:pt x="4812030" y="7366"/>
                  </a:moveTo>
                  <a:cubicBezTo>
                    <a:pt x="3168904" y="0"/>
                    <a:pt x="1647444" y="872363"/>
                    <a:pt x="823722" y="2294128"/>
                  </a:cubicBezTo>
                  <a:cubicBezTo>
                    <a:pt x="0" y="3715893"/>
                    <a:pt x="0" y="5469763"/>
                    <a:pt x="823722" y="6891528"/>
                  </a:cubicBezTo>
                  <a:cubicBezTo>
                    <a:pt x="1647444" y="8313293"/>
                    <a:pt x="3168904" y="9185783"/>
                    <a:pt x="4812030" y="9178417"/>
                  </a:cubicBezTo>
                  <a:cubicBezTo>
                    <a:pt x="6455156" y="9185783"/>
                    <a:pt x="7976616" y="8313420"/>
                    <a:pt x="8800338" y="6891655"/>
                  </a:cubicBezTo>
                  <a:cubicBezTo>
                    <a:pt x="9624061" y="5469891"/>
                    <a:pt x="9624060" y="3716020"/>
                    <a:pt x="8800338" y="2294255"/>
                  </a:cubicBezTo>
                  <a:cubicBezTo>
                    <a:pt x="7976616" y="872490"/>
                    <a:pt x="6455156" y="0"/>
                    <a:pt x="4812030" y="7366"/>
                  </a:cubicBezTo>
                  <a:close/>
                </a:path>
              </a:pathLst>
            </a:custGeom>
            <a:blipFill>
              <a:blip r:embed="rId5"/>
              <a:stretch>
                <a:fillRect l="-14610" t="-79" r="-14609" b="-79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95362" y="3960268"/>
            <a:ext cx="4087811" cy="66675"/>
            <a:chOff x="0" y="0"/>
            <a:chExt cx="5450415" cy="889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693555" y="1029523"/>
            <a:ext cx="1813321" cy="300022"/>
            <a:chOff x="0" y="0"/>
            <a:chExt cx="2417761" cy="4000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212" r="-2" b="-2206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6921618" y="-2017253"/>
            <a:ext cx="3561608" cy="3643588"/>
            <a:chOff x="0" y="0"/>
            <a:chExt cx="4748811" cy="485811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2" t="0" r="-83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28700" y="4937151"/>
            <a:ext cx="6504810" cy="3569717"/>
            <a:chOff x="0" y="0"/>
            <a:chExt cx="1713201" cy="94017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713201" cy="940172"/>
            </a:xfrm>
            <a:custGeom>
              <a:avLst/>
              <a:gdLst/>
              <a:ahLst/>
              <a:cxnLst/>
              <a:rect r="r" b="b" t="t" l="l"/>
              <a:pathLst>
                <a:path h="940172" w="1713201">
                  <a:moveTo>
                    <a:pt x="19043" y="0"/>
                  </a:moveTo>
                  <a:lnTo>
                    <a:pt x="1694158" y="0"/>
                  </a:lnTo>
                  <a:cubicBezTo>
                    <a:pt x="1699208" y="0"/>
                    <a:pt x="1704052" y="2006"/>
                    <a:pt x="1707623" y="5578"/>
                  </a:cubicBezTo>
                  <a:cubicBezTo>
                    <a:pt x="1711195" y="9149"/>
                    <a:pt x="1713201" y="13992"/>
                    <a:pt x="1713201" y="19043"/>
                  </a:cubicBezTo>
                  <a:lnTo>
                    <a:pt x="1713201" y="921130"/>
                  </a:lnTo>
                  <a:cubicBezTo>
                    <a:pt x="1713201" y="931647"/>
                    <a:pt x="1704675" y="940172"/>
                    <a:pt x="1694158" y="940172"/>
                  </a:cubicBezTo>
                  <a:lnTo>
                    <a:pt x="19043" y="940172"/>
                  </a:lnTo>
                  <a:cubicBezTo>
                    <a:pt x="13992" y="940172"/>
                    <a:pt x="9149" y="938166"/>
                    <a:pt x="5578" y="934595"/>
                  </a:cubicBezTo>
                  <a:cubicBezTo>
                    <a:pt x="2006" y="931024"/>
                    <a:pt x="0" y="926180"/>
                    <a:pt x="0" y="921130"/>
                  </a:cubicBezTo>
                  <a:lnTo>
                    <a:pt x="0" y="19043"/>
                  </a:lnTo>
                  <a:cubicBezTo>
                    <a:pt x="0" y="8526"/>
                    <a:pt x="8526" y="0"/>
                    <a:pt x="19043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1713201" cy="997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173769" y="4998493"/>
            <a:ext cx="6214671" cy="350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Mahasiswa mampu mendemonstrasikan sistem IoT berdasarkan permasalahan yang diangkat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025445" y="-712835"/>
            <a:ext cx="5155920" cy="2857239"/>
            <a:chOff x="0" y="0"/>
            <a:chExt cx="6874560" cy="3809652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0" y="0"/>
              <a:ext cx="6874510" cy="3809619"/>
            </a:xfrm>
            <a:custGeom>
              <a:avLst/>
              <a:gdLst/>
              <a:ahLst/>
              <a:cxnLst/>
              <a:rect r="r" b="b" t="t" l="l"/>
              <a:pathLst>
                <a:path h="3809619" w="6874510">
                  <a:moveTo>
                    <a:pt x="6874510" y="3809619"/>
                  </a:moveTo>
                  <a:lnTo>
                    <a:pt x="0" y="3809619"/>
                  </a:lnTo>
                  <a:lnTo>
                    <a:pt x="0" y="0"/>
                  </a:lnTo>
                  <a:lnTo>
                    <a:pt x="6874510" y="0"/>
                  </a:lnTo>
                  <a:lnTo>
                    <a:pt x="6874510" y="3809619"/>
                  </a:lnTo>
                  <a:close/>
                </a:path>
              </a:pathLst>
            </a:custGeom>
            <a:blipFill>
              <a:blip r:embed="rId3"/>
              <a:stretch>
                <a:fillRect l="0" t="-106" r="0" b="-10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563628" y="8229600"/>
            <a:ext cx="4908884" cy="4114800"/>
            <a:chOff x="0" y="0"/>
            <a:chExt cx="6545179" cy="548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545199" cy="5486400"/>
            </a:xfrm>
            <a:custGeom>
              <a:avLst/>
              <a:gdLst/>
              <a:ahLst/>
              <a:cxnLst/>
              <a:rect r="r" b="b" t="t" l="l"/>
              <a:pathLst>
                <a:path h="5486400" w="6545199">
                  <a:moveTo>
                    <a:pt x="0" y="0"/>
                  </a:moveTo>
                  <a:lnTo>
                    <a:pt x="6545199" y="0"/>
                  </a:lnTo>
                  <a:lnTo>
                    <a:pt x="654519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4" r="0" b="-54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2515" y="8964758"/>
            <a:ext cx="3561608" cy="3643588"/>
            <a:chOff x="0" y="0"/>
            <a:chExt cx="4748811" cy="48581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290567" y="1744447"/>
            <a:ext cx="6798106" cy="6798106"/>
          </a:xfrm>
          <a:custGeom>
            <a:avLst/>
            <a:gdLst/>
            <a:ahLst/>
            <a:cxnLst/>
            <a:rect r="r" b="b" t="t" l="l"/>
            <a:pathLst>
              <a:path h="6798106" w="6798106">
                <a:moveTo>
                  <a:pt x="0" y="0"/>
                </a:moveTo>
                <a:lnTo>
                  <a:pt x="6798106" y="0"/>
                </a:lnTo>
                <a:lnTo>
                  <a:pt x="6798106" y="6798106"/>
                </a:lnTo>
                <a:lnTo>
                  <a:pt x="0" y="6798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683462" y="1483089"/>
            <a:ext cx="11072740" cy="7182688"/>
          </a:xfrm>
          <a:custGeom>
            <a:avLst/>
            <a:gdLst/>
            <a:ahLst/>
            <a:cxnLst/>
            <a:rect r="r" b="b" t="t" l="l"/>
            <a:pathLst>
              <a:path h="7182688" w="11072740">
                <a:moveTo>
                  <a:pt x="0" y="0"/>
                </a:moveTo>
                <a:lnTo>
                  <a:pt x="11072740" y="0"/>
                </a:lnTo>
                <a:lnTo>
                  <a:pt x="11072740" y="7182689"/>
                </a:lnTo>
                <a:lnTo>
                  <a:pt x="0" y="71826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729456" y="2183348"/>
            <a:ext cx="5920329" cy="5920305"/>
            <a:chOff x="0" y="0"/>
            <a:chExt cx="7893772" cy="78937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893812" cy="7893685"/>
            </a:xfrm>
            <a:custGeom>
              <a:avLst/>
              <a:gdLst/>
              <a:ahLst/>
              <a:cxnLst/>
              <a:rect r="r" b="b" t="t" l="l"/>
              <a:pathLst>
                <a:path h="7893685" w="7893812">
                  <a:moveTo>
                    <a:pt x="7893812" y="3946906"/>
                  </a:moveTo>
                  <a:cubicBezTo>
                    <a:pt x="7893812" y="6126607"/>
                    <a:pt x="6126734" y="7893685"/>
                    <a:pt x="3946906" y="7893685"/>
                  </a:cubicBezTo>
                  <a:cubicBezTo>
                    <a:pt x="1767078" y="7893685"/>
                    <a:pt x="0" y="6126607"/>
                    <a:pt x="0" y="3946906"/>
                  </a:cubicBezTo>
                  <a:cubicBezTo>
                    <a:pt x="0" y="1767205"/>
                    <a:pt x="1767078" y="0"/>
                    <a:pt x="3946906" y="0"/>
                  </a:cubicBezTo>
                  <a:cubicBezTo>
                    <a:pt x="6126734" y="0"/>
                    <a:pt x="7893812" y="1767078"/>
                    <a:pt x="7893812" y="3946906"/>
                  </a:cubicBezTo>
                  <a:close/>
                </a:path>
              </a:pathLst>
            </a:custGeom>
            <a:blipFill>
              <a:blip r:embed="rId10"/>
              <a:stretch>
                <a:fillRect l="-20477" t="0" r="-20476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8088673" y="4602250"/>
            <a:ext cx="8667529" cy="989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67"/>
              </a:lnSpc>
            </a:pPr>
            <a:r>
              <a:rPr lang="en-US" sz="7467" b="true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Penerapan Sistem IoT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6357519" y="-1821794"/>
            <a:ext cx="3561608" cy="3643588"/>
            <a:chOff x="0" y="0"/>
            <a:chExt cx="4748811" cy="48581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325312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443976" y="2741199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307077" y="-589585"/>
            <a:ext cx="980923" cy="3230761"/>
          </a:xfrm>
          <a:custGeom>
            <a:avLst/>
            <a:gdLst/>
            <a:ahLst/>
            <a:cxnLst/>
            <a:rect r="r" b="b" t="t" l="l"/>
            <a:pathLst>
              <a:path h="3230761" w="980923">
                <a:moveTo>
                  <a:pt x="0" y="0"/>
                </a:moveTo>
                <a:lnTo>
                  <a:pt x="980923" y="0"/>
                </a:lnTo>
                <a:lnTo>
                  <a:pt x="980923" y="3230761"/>
                </a:lnTo>
                <a:lnTo>
                  <a:pt x="0" y="3230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8853503"/>
            <a:ext cx="1813321" cy="300022"/>
            <a:chOff x="0" y="0"/>
            <a:chExt cx="2417761" cy="40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212" r="-2" b="-220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2011109" y="-2057400"/>
            <a:ext cx="3386232" cy="3464176"/>
            <a:chOff x="0" y="0"/>
            <a:chExt cx="4514976" cy="46189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14977" cy="4618863"/>
            </a:xfrm>
            <a:custGeom>
              <a:avLst/>
              <a:gdLst/>
              <a:ahLst/>
              <a:cxnLst/>
              <a:rect r="r" b="b" t="t" l="l"/>
              <a:pathLst>
                <a:path h="4618863" w="4514977">
                  <a:moveTo>
                    <a:pt x="0" y="0"/>
                  </a:moveTo>
                  <a:lnTo>
                    <a:pt x="4514977" y="0"/>
                  </a:lnTo>
                  <a:lnTo>
                    <a:pt x="4514977" y="4618863"/>
                  </a:lnTo>
                  <a:lnTo>
                    <a:pt x="0" y="4618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" t="0" r="-26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44" t="0" r="-946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33" t="0" r="-1130" b="-5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4902" t="0" r="-14907" b="-4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8700" y="3230761"/>
            <a:ext cx="16918362" cy="6304739"/>
            <a:chOff x="0" y="0"/>
            <a:chExt cx="4455865" cy="166050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455865" cy="1660508"/>
            </a:xfrm>
            <a:custGeom>
              <a:avLst/>
              <a:gdLst/>
              <a:ahLst/>
              <a:cxnLst/>
              <a:rect r="r" b="b" t="t" l="l"/>
              <a:pathLst>
                <a:path h="1660508" w="4455865">
                  <a:moveTo>
                    <a:pt x="13728" y="0"/>
                  </a:moveTo>
                  <a:lnTo>
                    <a:pt x="4442137" y="0"/>
                  </a:lnTo>
                  <a:cubicBezTo>
                    <a:pt x="4445777" y="0"/>
                    <a:pt x="4449270" y="1446"/>
                    <a:pt x="4451844" y="4021"/>
                  </a:cubicBezTo>
                  <a:cubicBezTo>
                    <a:pt x="4454418" y="6595"/>
                    <a:pt x="4455865" y="10087"/>
                    <a:pt x="4455865" y="13728"/>
                  </a:cubicBezTo>
                  <a:lnTo>
                    <a:pt x="4455865" y="1646780"/>
                  </a:lnTo>
                  <a:cubicBezTo>
                    <a:pt x="4455865" y="1654361"/>
                    <a:pt x="4449719" y="1660508"/>
                    <a:pt x="4442137" y="1660508"/>
                  </a:cubicBezTo>
                  <a:lnTo>
                    <a:pt x="13728" y="1660508"/>
                  </a:lnTo>
                  <a:cubicBezTo>
                    <a:pt x="6146" y="1660508"/>
                    <a:pt x="0" y="1654361"/>
                    <a:pt x="0" y="1646780"/>
                  </a:cubicBezTo>
                  <a:lnTo>
                    <a:pt x="0" y="13728"/>
                  </a:lnTo>
                  <a:cubicBezTo>
                    <a:pt x="0" y="6146"/>
                    <a:pt x="6146" y="0"/>
                    <a:pt x="13728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4455865" cy="1717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52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4677157" y="1949862"/>
            <a:ext cx="9621449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 b="true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PENDAHULUAN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78205" y="3484149"/>
            <a:ext cx="16254123" cy="6383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12431" indent="-356216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D9D9D9"/>
                </a:solidFill>
                <a:latin typeface="Cloud"/>
                <a:ea typeface="Cloud"/>
                <a:cs typeface="Cloud"/>
                <a:sym typeface="Cloud"/>
              </a:rPr>
              <a:t>IoT memungkinkan berbagai sektor untuk mengotomatisasi berbagai pekerjaan, mengumpulkan data secara real-time, dan membuat keputusan berdasarkan data tersebut.</a:t>
            </a:r>
          </a:p>
          <a:p>
            <a:pPr algn="just" marL="712431" indent="-356216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D9D9D9"/>
                </a:solidFill>
                <a:latin typeface="Cloud"/>
                <a:ea typeface="Cloud"/>
                <a:cs typeface="Cloud"/>
                <a:sym typeface="Cloud"/>
              </a:rPr>
              <a:t>Smart sensor yang terhubung ke jaringan IoT memungkinkan pengumpulan data secara real-time.</a:t>
            </a:r>
          </a:p>
          <a:p>
            <a:pPr algn="just" marL="712431" indent="-356216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D9D9D9"/>
                </a:solidFill>
                <a:latin typeface="Cloud"/>
                <a:ea typeface="Cloud"/>
                <a:cs typeface="Cloud"/>
                <a:sym typeface="Cloud"/>
              </a:rPr>
              <a:t>Data dari sensor-sensor diolah oleh mikrokontroler dan  disimpan di cloud storage.</a:t>
            </a:r>
          </a:p>
          <a:p>
            <a:pPr algn="just" marL="712431" indent="-356216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D9D9D9"/>
                </a:solidFill>
                <a:latin typeface="Cloud"/>
                <a:ea typeface="Cloud"/>
                <a:cs typeface="Cloud"/>
                <a:sym typeface="Cloud"/>
              </a:rPr>
              <a:t>Data ini kemudian dapat ditampilkan dan dianalisis secara mendalam melalui platform IoT untuk memperoleh wawasan lebih rinci tentang kondisi lingkungan yang diamati</a:t>
            </a:r>
          </a:p>
          <a:p>
            <a:pPr algn="just">
              <a:lnSpc>
                <a:spcPts val="461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212" r="-2" b="-220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5" t="0" r="-85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44" t="0" r="-946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33" t="0" r="-1130" b="-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4902" t="0" r="-14907" b="-4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660901" y="9167473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251185" y="2845570"/>
            <a:ext cx="6921162" cy="112889"/>
            <a:chOff x="0" y="0"/>
            <a:chExt cx="5450415" cy="889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8700" y="3396609"/>
            <a:ext cx="9550404" cy="5482578"/>
            <a:chOff x="0" y="0"/>
            <a:chExt cx="2515333" cy="144397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15333" cy="1443971"/>
            </a:xfrm>
            <a:custGeom>
              <a:avLst/>
              <a:gdLst/>
              <a:ahLst/>
              <a:cxnLst/>
              <a:rect r="r" b="b" t="t" l="l"/>
              <a:pathLst>
                <a:path h="1443971" w="2515333">
                  <a:moveTo>
                    <a:pt x="24319" y="0"/>
                  </a:moveTo>
                  <a:lnTo>
                    <a:pt x="2491014" y="0"/>
                  </a:lnTo>
                  <a:cubicBezTo>
                    <a:pt x="2504445" y="0"/>
                    <a:pt x="2515333" y="10888"/>
                    <a:pt x="2515333" y="24319"/>
                  </a:cubicBezTo>
                  <a:lnTo>
                    <a:pt x="2515333" y="1419652"/>
                  </a:lnTo>
                  <a:cubicBezTo>
                    <a:pt x="2515333" y="1426102"/>
                    <a:pt x="2512770" y="1432288"/>
                    <a:pt x="2508210" y="1436848"/>
                  </a:cubicBezTo>
                  <a:cubicBezTo>
                    <a:pt x="2503649" y="1441409"/>
                    <a:pt x="2497463" y="1443971"/>
                    <a:pt x="2491014" y="1443971"/>
                  </a:cubicBezTo>
                  <a:lnTo>
                    <a:pt x="24319" y="1443971"/>
                  </a:lnTo>
                  <a:cubicBezTo>
                    <a:pt x="10888" y="1443971"/>
                    <a:pt x="0" y="1433083"/>
                    <a:pt x="0" y="1419652"/>
                  </a:cubicBezTo>
                  <a:lnTo>
                    <a:pt x="0" y="24319"/>
                  </a:lnTo>
                  <a:cubicBezTo>
                    <a:pt x="0" y="10888"/>
                    <a:pt x="10888" y="0"/>
                    <a:pt x="24319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515333" cy="15011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924271" y="3246745"/>
            <a:ext cx="6939321" cy="5632442"/>
            <a:chOff x="0" y="0"/>
            <a:chExt cx="1001392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01392" cy="812800"/>
            </a:xfrm>
            <a:custGeom>
              <a:avLst/>
              <a:gdLst/>
              <a:ahLst/>
              <a:cxnLst/>
              <a:rect r="r" b="b" t="t" l="l"/>
              <a:pathLst>
                <a:path h="812800" w="1001392">
                  <a:moveTo>
                    <a:pt x="0" y="0"/>
                  </a:moveTo>
                  <a:lnTo>
                    <a:pt x="1001392" y="0"/>
                  </a:lnTo>
                  <a:lnTo>
                    <a:pt x="100139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2"/>
              <a:stretch>
                <a:fillRect l="-10913" t="0" r="-10913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3287362" y="2054233"/>
            <a:ext cx="12565122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 b="true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TEKNOLOGI IOT DALAM MANUFAKTUR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3545187"/>
            <a:ext cx="9244090" cy="533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Teknologi IoT dalam industri manufaktur melibatkan berbagai komponen seperti sensor, embedded system, perangkat lunak dan jaringan komunikasi.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Perusahaan dapat memperoleh banyak manfaat seperti pemantauan kondisi mesin secara real-time, memantau proses produksi secara real-time, pengawasan kualitas produk, memberikan peringatan dini terhadap potensi bahaya.</a:t>
            </a:r>
          </a:p>
          <a:p>
            <a:pPr algn="just"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212" r="-2" b="-220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5" t="0" r="-85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44" t="0" r="-946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33" t="0" r="-1130" b="-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4902" t="0" r="-14907" b="-4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660901" y="9167473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251185" y="2845570"/>
            <a:ext cx="6921162" cy="112889"/>
            <a:chOff x="0" y="0"/>
            <a:chExt cx="5450415" cy="889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8700" y="3396609"/>
            <a:ext cx="9550404" cy="4832991"/>
            <a:chOff x="0" y="0"/>
            <a:chExt cx="2515333" cy="127288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15333" cy="1272887"/>
            </a:xfrm>
            <a:custGeom>
              <a:avLst/>
              <a:gdLst/>
              <a:ahLst/>
              <a:cxnLst/>
              <a:rect r="r" b="b" t="t" l="l"/>
              <a:pathLst>
                <a:path h="1272887" w="2515333">
                  <a:moveTo>
                    <a:pt x="24319" y="0"/>
                  </a:moveTo>
                  <a:lnTo>
                    <a:pt x="2491014" y="0"/>
                  </a:lnTo>
                  <a:cubicBezTo>
                    <a:pt x="2504445" y="0"/>
                    <a:pt x="2515333" y="10888"/>
                    <a:pt x="2515333" y="24319"/>
                  </a:cubicBezTo>
                  <a:lnTo>
                    <a:pt x="2515333" y="1248567"/>
                  </a:lnTo>
                  <a:cubicBezTo>
                    <a:pt x="2515333" y="1261998"/>
                    <a:pt x="2504445" y="1272887"/>
                    <a:pt x="2491014" y="1272887"/>
                  </a:cubicBezTo>
                  <a:lnTo>
                    <a:pt x="24319" y="1272887"/>
                  </a:lnTo>
                  <a:cubicBezTo>
                    <a:pt x="17869" y="1272887"/>
                    <a:pt x="11684" y="1270324"/>
                    <a:pt x="7123" y="1265764"/>
                  </a:cubicBezTo>
                  <a:cubicBezTo>
                    <a:pt x="2562" y="1261203"/>
                    <a:pt x="0" y="1255017"/>
                    <a:pt x="0" y="1248567"/>
                  </a:cubicBezTo>
                  <a:lnTo>
                    <a:pt x="0" y="24319"/>
                  </a:lnTo>
                  <a:cubicBezTo>
                    <a:pt x="0" y="10888"/>
                    <a:pt x="10888" y="0"/>
                    <a:pt x="24319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515333" cy="13300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949706" y="3246745"/>
            <a:ext cx="6681032" cy="5632442"/>
            <a:chOff x="0" y="0"/>
            <a:chExt cx="964119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64119" cy="812800"/>
            </a:xfrm>
            <a:custGeom>
              <a:avLst/>
              <a:gdLst/>
              <a:ahLst/>
              <a:cxnLst/>
              <a:rect r="r" b="b" t="t" l="l"/>
              <a:pathLst>
                <a:path h="812800" w="964119">
                  <a:moveTo>
                    <a:pt x="0" y="0"/>
                  </a:moveTo>
                  <a:lnTo>
                    <a:pt x="964119" y="0"/>
                  </a:lnTo>
                  <a:lnTo>
                    <a:pt x="964119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2"/>
              <a:stretch>
                <a:fillRect l="-25371" t="0" r="-25371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2466785" y="2054233"/>
            <a:ext cx="13635534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 b="true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IMPLEMENTASI IOT DALAM MANUFAKTUR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3891561"/>
            <a:ext cx="9244090" cy="373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Robot dan mesin otomatis yang terhubung dengan jaringan IoT dapat berkomunikasi satu sama lain untuk mengkoordinasikan tugas produksi tanpa campur tangan manusia.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Sebagai contoh, robot Automated Guided Vehicles (AGV) untuk memindahkan bahan di pabrik secara otomatis.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212" r="-2" b="-220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5" t="0" r="-85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44" t="0" r="-946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33" t="0" r="-1130" b="-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4902" t="0" r="-14907" b="-4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660901" y="9167473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251185" y="2845570"/>
            <a:ext cx="6921162" cy="112889"/>
            <a:chOff x="0" y="0"/>
            <a:chExt cx="5450415" cy="889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8700" y="3396609"/>
            <a:ext cx="9550404" cy="5482578"/>
            <a:chOff x="0" y="0"/>
            <a:chExt cx="2515333" cy="144397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15333" cy="1443971"/>
            </a:xfrm>
            <a:custGeom>
              <a:avLst/>
              <a:gdLst/>
              <a:ahLst/>
              <a:cxnLst/>
              <a:rect r="r" b="b" t="t" l="l"/>
              <a:pathLst>
                <a:path h="1443971" w="2515333">
                  <a:moveTo>
                    <a:pt x="24319" y="0"/>
                  </a:moveTo>
                  <a:lnTo>
                    <a:pt x="2491014" y="0"/>
                  </a:lnTo>
                  <a:cubicBezTo>
                    <a:pt x="2504445" y="0"/>
                    <a:pt x="2515333" y="10888"/>
                    <a:pt x="2515333" y="24319"/>
                  </a:cubicBezTo>
                  <a:lnTo>
                    <a:pt x="2515333" y="1419652"/>
                  </a:lnTo>
                  <a:cubicBezTo>
                    <a:pt x="2515333" y="1426102"/>
                    <a:pt x="2512770" y="1432288"/>
                    <a:pt x="2508210" y="1436848"/>
                  </a:cubicBezTo>
                  <a:cubicBezTo>
                    <a:pt x="2503649" y="1441409"/>
                    <a:pt x="2497463" y="1443971"/>
                    <a:pt x="2491014" y="1443971"/>
                  </a:cubicBezTo>
                  <a:lnTo>
                    <a:pt x="24319" y="1443971"/>
                  </a:lnTo>
                  <a:cubicBezTo>
                    <a:pt x="10888" y="1443971"/>
                    <a:pt x="0" y="1433083"/>
                    <a:pt x="0" y="1419652"/>
                  </a:cubicBezTo>
                  <a:lnTo>
                    <a:pt x="0" y="24319"/>
                  </a:lnTo>
                  <a:cubicBezTo>
                    <a:pt x="0" y="10888"/>
                    <a:pt x="10888" y="0"/>
                    <a:pt x="24319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515333" cy="15011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944528" y="3246745"/>
            <a:ext cx="6919064" cy="5632442"/>
            <a:chOff x="0" y="0"/>
            <a:chExt cx="998468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98468" cy="812800"/>
            </a:xfrm>
            <a:custGeom>
              <a:avLst/>
              <a:gdLst/>
              <a:ahLst/>
              <a:cxnLst/>
              <a:rect r="r" b="b" t="t" l="l"/>
              <a:pathLst>
                <a:path h="812800" w="998468">
                  <a:moveTo>
                    <a:pt x="0" y="0"/>
                  </a:moveTo>
                  <a:lnTo>
                    <a:pt x="998468" y="0"/>
                  </a:lnTo>
                  <a:lnTo>
                    <a:pt x="99846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2"/>
              <a:stretch>
                <a:fillRect l="-10636" t="0" r="-10636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3287362" y="2054233"/>
            <a:ext cx="12565122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 b="true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TEKNOLOGI IOT DALAM PERBANKAN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4320534"/>
            <a:ext cx="9244090" cy="373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Faktor inovasi teknologi menjadi faktor yang penting sebagai upaya menjaga kepercayaan nasabah.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Teknologi IoT dalam perbankan menawarkan berbagai aplikasi yang dapat meningkatkan efisiensi, keamanan, dan pengalaman nasabah.</a:t>
            </a:r>
          </a:p>
          <a:p>
            <a:pPr algn="just"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212" r="-2" b="-220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5" t="0" r="-85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44" t="0" r="-946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33" t="0" r="-1130" b="-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4902" t="0" r="-14907" b="-4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660901" y="9167473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251185" y="2845570"/>
            <a:ext cx="6921162" cy="112889"/>
            <a:chOff x="0" y="0"/>
            <a:chExt cx="5450415" cy="889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8700" y="3396609"/>
            <a:ext cx="9550404" cy="5482578"/>
            <a:chOff x="0" y="0"/>
            <a:chExt cx="2515333" cy="144397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15333" cy="1443971"/>
            </a:xfrm>
            <a:custGeom>
              <a:avLst/>
              <a:gdLst/>
              <a:ahLst/>
              <a:cxnLst/>
              <a:rect r="r" b="b" t="t" l="l"/>
              <a:pathLst>
                <a:path h="1443971" w="2515333">
                  <a:moveTo>
                    <a:pt x="24319" y="0"/>
                  </a:moveTo>
                  <a:lnTo>
                    <a:pt x="2491014" y="0"/>
                  </a:lnTo>
                  <a:cubicBezTo>
                    <a:pt x="2504445" y="0"/>
                    <a:pt x="2515333" y="10888"/>
                    <a:pt x="2515333" y="24319"/>
                  </a:cubicBezTo>
                  <a:lnTo>
                    <a:pt x="2515333" y="1419652"/>
                  </a:lnTo>
                  <a:cubicBezTo>
                    <a:pt x="2515333" y="1426102"/>
                    <a:pt x="2512770" y="1432288"/>
                    <a:pt x="2508210" y="1436848"/>
                  </a:cubicBezTo>
                  <a:cubicBezTo>
                    <a:pt x="2503649" y="1441409"/>
                    <a:pt x="2497463" y="1443971"/>
                    <a:pt x="2491014" y="1443971"/>
                  </a:cubicBezTo>
                  <a:lnTo>
                    <a:pt x="24319" y="1443971"/>
                  </a:lnTo>
                  <a:cubicBezTo>
                    <a:pt x="10888" y="1443971"/>
                    <a:pt x="0" y="1433083"/>
                    <a:pt x="0" y="1419652"/>
                  </a:cubicBezTo>
                  <a:lnTo>
                    <a:pt x="0" y="24319"/>
                  </a:lnTo>
                  <a:cubicBezTo>
                    <a:pt x="0" y="10888"/>
                    <a:pt x="10888" y="0"/>
                    <a:pt x="24319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515333" cy="15011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017693" y="3246745"/>
            <a:ext cx="6845900" cy="5632442"/>
            <a:chOff x="0" y="0"/>
            <a:chExt cx="98791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87910" cy="812800"/>
            </a:xfrm>
            <a:custGeom>
              <a:avLst/>
              <a:gdLst/>
              <a:ahLst/>
              <a:cxnLst/>
              <a:rect r="r" b="b" t="t" l="l"/>
              <a:pathLst>
                <a:path h="812800" w="987910">
                  <a:moveTo>
                    <a:pt x="0" y="0"/>
                  </a:moveTo>
                  <a:lnTo>
                    <a:pt x="987910" y="0"/>
                  </a:lnTo>
                  <a:lnTo>
                    <a:pt x="98791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2"/>
              <a:stretch>
                <a:fillRect l="-11822" t="0" r="-11822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2466785" y="2054233"/>
            <a:ext cx="13635534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 b="true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IMPLEMENTASI IOT DALAM PERBANKAN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3641404"/>
            <a:ext cx="9244090" cy="480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Penggunaan kamera pengintai pintar, sensor gerak, dan sistem pengenal wajah yang dapat mendeteksi aktivitas mencurigakan dan mengirimkan notifikasi ke petugas keamanan.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Teknologi nirkabel yang populer saat ini yaitu Near Field Communication (NFC) yang terhubung ke jaringan IoT memungkinkan pembayaran tanpa kontak menggunakan kartu, smartphone atau wearable devices.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DAGLFkf8xcI</dc:identifier>
  <dcterms:modified xsi:type="dcterms:W3CDTF">2011-08-01T06:04:30Z</dcterms:modified>
  <cp:revision>1</cp:revision>
  <dc:title>BAB 11 Penerapan dan Integrasi.pptx</dc:title>
</cp:coreProperties>
</file>