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8680"/>
    <a:srgbClr val="FFF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386F5-44E7-4C91-A8E5-FDD04F010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F2BF52-B193-4CDC-B5FF-163CA85118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A9C2A-EA73-4501-94CD-CF7404D7C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FF7F2-3862-43CA-BB9E-3546FCE8D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F2DD7-0CE2-493F-AA11-E6D5C295C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7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2A53-FB78-420A-83B1-0327F448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31327-515D-43F0-9006-688EC79E9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8AD0F-99D0-4E56-B7D6-8492E5CF5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D536-A430-42D9-9838-4CA6AD285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B9C99-9E8D-48F7-9040-A136018B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3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3E5820-E3DF-4BF5-AF3D-FED62A352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F47A54-9A82-4756-8CA6-D6F4A1234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DF718-025D-4EBB-BE93-3DF49D50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3AF7C-DF45-40C4-A884-161510A4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4882F-F718-4894-8887-0EFAA6BEA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9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EF463-02C7-440A-A143-1E423C9DB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C4A86-CBBA-4955-898B-226812660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A05BE-8B5B-4125-B42C-1CD067801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D2B30-6C11-4FA0-95BC-4AC15B59A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58420-F840-48A2-A433-7D4F64499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5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9D70F-FB8B-4005-8005-D5406C6E5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80178-9BD5-4A2E-8120-C4C573E8B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8A2F9-3E14-4D61-955C-51651545B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A0B5F-4459-4EF6-A25C-53EBF7AD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E535A-67F7-4DC8-B7F3-33C3D208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8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45210-FAE5-4BA6-A01A-79F4AF20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65B3A-B864-474B-98C0-412A81D99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4BAB0-7BF2-44AE-9BEF-4FE83363B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1473DA-4BE2-4A9E-9392-B4C5CDAB4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49E29-C41C-4535-A028-A44B852DD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AAF93-82D2-4293-8FE3-CA6C4DAAB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27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E398C-E5D5-4AAA-A637-C28C222FD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336D1-E2AB-4E12-9C3D-C906521F3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8F50A-B3D8-423A-B7D9-5956A0069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E0602-9406-4EBC-8A2E-418BF169C0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E5CE23-1EA7-4DDB-8D3B-0FD905388A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7313C1-C984-4DB4-90B9-07C153BA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99429D-9A2A-4B40-ACF2-ADE907F47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C1D893-753A-4F35-8A4F-146FC7DD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8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68D58-8964-4361-924D-11AC5C06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8531D-9513-471A-8E2C-733E9460C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3C91A2-ABB3-4C9F-8346-DCA89A6D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754DC-FEE1-4BC1-AC5B-FBF37CED1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0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664562-05A0-4639-B24D-4057CBB10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6E1609-92D7-4E21-92C1-4903B54E7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98B73-4E87-4BF0-A8EF-9DFD0599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5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318C0-3726-475A-9D0A-BF72BFB2A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FB8BF-A6EA-4EEB-AA6A-2CCA92AA9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06307-8E0E-41AE-96B0-AA5DE3B42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C18E4-CD59-42BF-8EAE-8D8E3C90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1CBEF-669D-47AE-9961-1DC5237D4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B35D-2CB5-4DA5-BE61-98C95C79E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8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33CEA-02CC-4BEF-97E7-76777D067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C9FEDA-5B6E-4F00-933E-03A7C87C9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A577F-2A42-4D31-8926-2D6396A4F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B984B-0329-4F70-84BE-971B3075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667BA-5366-4F5E-94E0-251C9C4E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66C37-CD17-4E1A-BCBC-83C558BC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4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08E0A-5B1C-4FED-95BE-F7BCBCC2A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CB582-160E-41AD-9CB6-B1CFA9F52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351D0-01BB-461A-8B88-F34A81D36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BD37-1D3F-4122-8982-AC76B345268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1B570-F834-421B-93A1-9A5786FE1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6C527-7568-44F2-ABC8-98AAA189B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08E46-6C27-4C58-85B2-BB23D7339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1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reative_work" TargetMode="External"/><Relationship Id="rId7" Type="http://schemas.openxmlformats.org/officeDocument/2006/relationships/hyperlink" Target="https://en.wikipedia.org/wiki/Imagination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etting_(narrative)" TargetMode="External"/><Relationship Id="rId5" Type="http://schemas.openxmlformats.org/officeDocument/2006/relationships/hyperlink" Target="https://en.wikipedia.org/wiki/Character_(arts)" TargetMode="External"/><Relationship Id="rId4" Type="http://schemas.openxmlformats.org/officeDocument/2006/relationships/hyperlink" Target="https://en.wikipedia.org/wiki/Narrativ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04C1A1D-A514-49E3-B009-2DF8ACA98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7923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FDFC"/>
                </a:solidFill>
                <a:latin typeface="Bradley Hand ITC" panose="03070402050302030203" pitchFamily="66" charset="0"/>
              </a:rPr>
              <a:t>Redika Cindra Reranta, S.S. M.Hum.</a:t>
            </a:r>
          </a:p>
        </p:txBody>
      </p:sp>
    </p:spTree>
    <p:extLst>
      <p:ext uri="{BB962C8B-B14F-4D97-AF65-F5344CB8AC3E}">
        <p14:creationId xmlns:p14="http://schemas.microsoft.com/office/powerpoint/2010/main" val="281386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0494F5-3811-454A-A15D-038FB5FE7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77" b="94872" l="10000" r="90000">
                        <a14:foregroundMark x1="31567" y1="4771" x2="35124" y2="3494"/>
                        <a14:foregroundMark x1="28451" y1="5889" x2="30323" y2="5217"/>
                        <a14:foregroundMark x1="25571" y1="6923" x2="28398" y2="5908"/>
                        <a14:foregroundMark x1="36286" y1="3077" x2="39571" y2="6667"/>
                        <a14:foregroundMark x1="23571" y1="96410" x2="48714" y2="88462"/>
                        <a14:foregroundMark x1="48714" y1="88462" x2="55714" y2="89744"/>
                        <a14:foregroundMark x1="55714" y1="89744" x2="57571" y2="92308"/>
                        <a14:foregroundMark x1="58714" y1="94872" x2="58714" y2="94872"/>
                        <a14:foregroundMark x1="60286" y1="84615" x2="59857" y2="83077"/>
                        <a14:backgroundMark x1="24429" y1="3077" x2="25286" y2="2051"/>
                        <a14:backgroundMark x1="41286" y1="1795" x2="42714" y2="2051"/>
                        <a14:backgroundMark x1="50571" y1="13846" x2="50571" y2="13846"/>
                        <a14:backgroundMark x1="52714" y1="16667" x2="52714" y2="16667"/>
                        <a14:backgroundMark x1="52857" y1="16667" x2="52857" y2="16667"/>
                        <a14:backgroundMark x1="51429" y1="17436" x2="53857" y2="19744"/>
                        <a14:backgroundMark x1="26000" y1="1026" x2="27286" y2="1282"/>
                        <a14:backgroundMark x1="40143" y1="1538" x2="42571" y2="2821"/>
                        <a14:backgroundMark x1="27714" y1="2051" x2="27714" y2="1026"/>
                        <a14:backgroundMark x1="28571" y1="1538" x2="32714" y2="1538"/>
                        <a14:backgroundMark x1="36000" y1="1026" x2="39286" y2="1026"/>
                        <a14:backgroundMark x1="32286" y1="1026" x2="35571" y2="7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195" y="1112384"/>
            <a:ext cx="8316057" cy="46332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CDD8B6-B458-49E4-81B7-6AAC437D832B}"/>
              </a:ext>
            </a:extLst>
          </p:cNvPr>
          <p:cNvSpPr txBox="1"/>
          <p:nvPr/>
        </p:nvSpPr>
        <p:spPr>
          <a:xfrm>
            <a:off x="450376" y="2074459"/>
            <a:ext cx="5383205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latin typeface="Agency FB" panose="020B0503020202020204" pitchFamily="34" charset="0"/>
              </a:rPr>
              <a:t>HOLY BOOK IS FICTION</a:t>
            </a:r>
          </a:p>
          <a:p>
            <a:pPr algn="ctr"/>
            <a:endParaRPr lang="en-US" sz="4000" b="1" dirty="0">
              <a:latin typeface="Agency FB" panose="020B0503020202020204" pitchFamily="34" charset="0"/>
            </a:endParaRPr>
          </a:p>
          <a:p>
            <a:pPr algn="ctr"/>
            <a:r>
              <a:rPr lang="en-US" sz="4000" b="1" dirty="0">
                <a:latin typeface="Agency FB" panose="020B0503020202020204" pitchFamily="34" charset="0"/>
              </a:rPr>
              <a:t>ROCKY GERUNG, 2019</a:t>
            </a:r>
          </a:p>
        </p:txBody>
      </p:sp>
    </p:spTree>
    <p:extLst>
      <p:ext uri="{BB962C8B-B14F-4D97-AF65-F5344CB8AC3E}">
        <p14:creationId xmlns:p14="http://schemas.microsoft.com/office/powerpoint/2010/main" val="175797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86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225F1-A290-4BE5-8AF6-8BAE87702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8068"/>
            <a:ext cx="3829334" cy="752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dirty="0">
                <a:latin typeface="Agency FB" panose="020B0503020202020204" pitchFamily="34" charset="0"/>
              </a:rPr>
              <a:t>What is Fiction?</a:t>
            </a:r>
          </a:p>
        </p:txBody>
      </p:sp>
      <p:pic>
        <p:nvPicPr>
          <p:cNvPr id="2050" name="Picture 2" descr="What Happens in Literature: A Student's Guide to Poetry, Drama, and  Fiction: Rosenheim Jr., Edward W.: 9780226727936: Amazon.com: Books">
            <a:extLst>
              <a:ext uri="{FF2B5EF4-FFF2-40B4-BE49-F238E27FC236}">
                <a16:creationId xmlns:a16="http://schemas.microsoft.com/office/drawing/2014/main" id="{1FBAC8F6-D895-44D6-9725-8B9500464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607" y="804389"/>
            <a:ext cx="3336436" cy="503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2D7E3D-8DE2-4E9D-8D6D-D41232E45027}"/>
              </a:ext>
            </a:extLst>
          </p:cNvPr>
          <p:cNvSpPr txBox="1">
            <a:spLocks/>
          </p:cNvSpPr>
          <p:nvPr/>
        </p:nvSpPr>
        <p:spPr>
          <a:xfrm>
            <a:off x="838200" y="3824785"/>
            <a:ext cx="4197824" cy="7528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latin typeface="Agency FB" panose="020B0503020202020204" pitchFamily="34" charset="0"/>
              </a:rPr>
              <a:t>What is Literature?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D08D63-C5D4-4720-9DAC-D34C52DDA017}"/>
              </a:ext>
            </a:extLst>
          </p:cNvPr>
          <p:cNvSpPr txBox="1"/>
          <p:nvPr/>
        </p:nvSpPr>
        <p:spPr>
          <a:xfrm>
            <a:off x="901405" y="4573617"/>
            <a:ext cx="82289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n>
                  <a:solidFill>
                    <a:schemeClr val="tx1"/>
                  </a:solidFill>
                </a:ln>
                <a:latin typeface="Agency FB" panose="020B0503020202020204" pitchFamily="34" charset="0"/>
              </a:rPr>
              <a:t>Literature is a manifestation of human thought, imagination, or experience in form of written or spoken, created to be historized, read, or performed (</a:t>
            </a:r>
            <a:r>
              <a:rPr lang="en-US" sz="2800" dirty="0" err="1">
                <a:ln>
                  <a:solidFill>
                    <a:schemeClr val="tx1"/>
                  </a:solidFill>
                </a:ln>
                <a:latin typeface="Agency FB" panose="020B0503020202020204" pitchFamily="34" charset="0"/>
              </a:rPr>
              <a:t>Reranta</a:t>
            </a:r>
            <a:r>
              <a:rPr lang="en-US" sz="2800" dirty="0">
                <a:ln>
                  <a:solidFill>
                    <a:schemeClr val="tx1"/>
                  </a:solidFill>
                </a:ln>
                <a:latin typeface="Agency FB" panose="020B0503020202020204" pitchFamily="34" charset="0"/>
              </a:rPr>
              <a:t>, 2022.</a:t>
            </a:r>
          </a:p>
        </p:txBody>
      </p:sp>
    </p:spTree>
    <p:extLst>
      <p:ext uri="{BB962C8B-B14F-4D97-AF65-F5344CB8AC3E}">
        <p14:creationId xmlns:p14="http://schemas.microsoft.com/office/powerpoint/2010/main" val="255073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2 Novels Considered The “Greatest Book Ever Written”, 48% OFF">
            <a:extLst>
              <a:ext uri="{FF2B5EF4-FFF2-40B4-BE49-F238E27FC236}">
                <a16:creationId xmlns:a16="http://schemas.microsoft.com/office/drawing/2014/main" id="{60E437B4-B89C-4344-BC5D-9023DEC6A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662" y="2474893"/>
            <a:ext cx="5478126" cy="3645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965087-FEB6-4C29-B794-FB67FA33CC9B}"/>
              </a:ext>
            </a:extLst>
          </p:cNvPr>
          <p:cNvSpPr txBox="1"/>
          <p:nvPr/>
        </p:nvSpPr>
        <p:spPr>
          <a:xfrm>
            <a:off x="891085" y="742311"/>
            <a:ext cx="104098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Agency FB" panose="020B0503020202020204" pitchFamily="34" charset="0"/>
              </a:rPr>
              <a:t>Psychological		Sociological		Biographical		Intertextual		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2C6B297-97A8-4C92-9F4B-693D5235C01D}"/>
              </a:ext>
            </a:extLst>
          </p:cNvPr>
          <p:cNvCxnSpPr>
            <a:cxnSpLocks/>
          </p:cNvCxnSpPr>
          <p:nvPr/>
        </p:nvCxnSpPr>
        <p:spPr>
          <a:xfrm>
            <a:off x="1869743" y="1419367"/>
            <a:ext cx="1419367" cy="124194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0998DE6-68C0-48D1-AA90-EBAB41B04B5E}"/>
              </a:ext>
            </a:extLst>
          </p:cNvPr>
          <p:cNvCxnSpPr>
            <a:cxnSpLocks/>
          </p:cNvCxnSpPr>
          <p:nvPr/>
        </p:nvCxnSpPr>
        <p:spPr>
          <a:xfrm>
            <a:off x="4451445" y="1377187"/>
            <a:ext cx="502692" cy="128412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48295E-06FB-4E5A-8AEB-6C48602D4840}"/>
              </a:ext>
            </a:extLst>
          </p:cNvPr>
          <p:cNvCxnSpPr>
            <a:cxnSpLocks/>
          </p:cNvCxnSpPr>
          <p:nvPr/>
        </p:nvCxnSpPr>
        <p:spPr>
          <a:xfrm flipH="1">
            <a:off x="6849470" y="1377187"/>
            <a:ext cx="501273" cy="128412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69CE818-AEDA-4CC5-A33F-F4715537F3BF}"/>
              </a:ext>
            </a:extLst>
          </p:cNvPr>
          <p:cNvCxnSpPr>
            <a:cxnSpLocks/>
          </p:cNvCxnSpPr>
          <p:nvPr/>
        </p:nvCxnSpPr>
        <p:spPr>
          <a:xfrm flipH="1">
            <a:off x="9049788" y="1377187"/>
            <a:ext cx="849523" cy="157072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25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iterature Review Images - Free Download on Freepik">
            <a:extLst>
              <a:ext uri="{FF2B5EF4-FFF2-40B4-BE49-F238E27FC236}">
                <a16:creationId xmlns:a16="http://schemas.microsoft.com/office/drawing/2014/main" id="{8D869CC0-2CFB-4FC5-AEB2-3C3F0DC57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732" y="2257425"/>
            <a:ext cx="5962650" cy="41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0C0BB0-E5C7-4DC0-8D44-5BE8716A24E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263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latin typeface="Agency FB" panose="020B0503020202020204" pitchFamily="34" charset="0"/>
              </a:rPr>
              <a:t>Fiction is any </a:t>
            </a:r>
            <a:r>
              <a:rPr lang="en-US" sz="2800" b="1" dirty="0">
                <a:latin typeface="Agency FB" panose="020B0503020202020204" pitchFamily="34" charset="0"/>
                <a:hlinkClick r:id="rId3" tooltip="Creative work"/>
              </a:rPr>
              <a:t>creative work</a:t>
            </a:r>
            <a:r>
              <a:rPr lang="en-US" sz="2800" b="1" dirty="0">
                <a:latin typeface="Agency FB" panose="020B0503020202020204" pitchFamily="34" charset="0"/>
              </a:rPr>
              <a:t>, chiefly any </a:t>
            </a:r>
            <a:r>
              <a:rPr lang="en-US" sz="2800" b="1" dirty="0">
                <a:latin typeface="Agency FB" panose="020B0503020202020204" pitchFamily="34" charset="0"/>
                <a:hlinkClick r:id="rId4" tooltip="Narrative"/>
              </a:rPr>
              <a:t>narrative</a:t>
            </a:r>
            <a:r>
              <a:rPr lang="en-US" sz="2800" b="1" dirty="0">
                <a:latin typeface="Agency FB" panose="020B0503020202020204" pitchFamily="34" charset="0"/>
              </a:rPr>
              <a:t> work, portraying </a:t>
            </a:r>
            <a:r>
              <a:rPr lang="en-US" sz="2800" b="1" dirty="0">
                <a:latin typeface="Agency FB" panose="020B0503020202020204" pitchFamily="34" charset="0"/>
                <a:hlinkClick r:id="rId5" tooltip="Character (arts)"/>
              </a:rPr>
              <a:t>individuals</a:t>
            </a:r>
            <a:r>
              <a:rPr lang="en-US" sz="2800" b="1" dirty="0">
                <a:latin typeface="Agency FB" panose="020B0503020202020204" pitchFamily="34" charset="0"/>
              </a:rPr>
              <a:t>, events, or </a:t>
            </a:r>
            <a:r>
              <a:rPr lang="en-US" sz="2800" b="1" dirty="0">
                <a:latin typeface="Agency FB" panose="020B0503020202020204" pitchFamily="34" charset="0"/>
                <a:hlinkClick r:id="rId6" tooltip="Setting (narrative)"/>
              </a:rPr>
              <a:t>places</a:t>
            </a:r>
            <a:r>
              <a:rPr lang="en-US" sz="2800" b="1" dirty="0">
                <a:latin typeface="Agency FB" panose="020B0503020202020204" pitchFamily="34" charset="0"/>
              </a:rPr>
              <a:t> that are </a:t>
            </a:r>
            <a:r>
              <a:rPr lang="en-US" sz="2800" b="1" dirty="0">
                <a:latin typeface="Agency FB" panose="020B0503020202020204" pitchFamily="34" charset="0"/>
                <a:hlinkClick r:id="rId7" tooltip="Imagination"/>
              </a:rPr>
              <a:t>imaginary</a:t>
            </a:r>
            <a:r>
              <a:rPr lang="en-US" sz="2800" b="1" dirty="0">
                <a:latin typeface="Agency FB" panose="020B0503020202020204" pitchFamily="34" charset="0"/>
              </a:rPr>
              <a:t> or in ways that are imaginary (</a:t>
            </a:r>
            <a:r>
              <a:rPr lang="en-US" sz="2800" b="1" dirty="0" err="1">
                <a:latin typeface="Agency FB" panose="020B0503020202020204" pitchFamily="34" charset="0"/>
              </a:rPr>
              <a:t>Farner</a:t>
            </a:r>
            <a:r>
              <a:rPr lang="en-US" sz="2800" b="1" dirty="0">
                <a:latin typeface="Agency FB" panose="020B0503020202020204" pitchFamily="34" charset="0"/>
              </a:rPr>
              <a:t>, 2014)</a:t>
            </a:r>
          </a:p>
          <a:p>
            <a:pPr algn="just"/>
            <a:endParaRPr lang="en-US" b="1" dirty="0">
              <a:latin typeface="Agency FB" panose="020B0503020202020204" pitchFamily="34" charset="0"/>
            </a:endParaRPr>
          </a:p>
          <a:p>
            <a:pPr algn="just"/>
            <a:r>
              <a:rPr lang="en-US" sz="2800" b="1" dirty="0">
                <a:latin typeface="Agency FB" panose="020B0503020202020204" pitchFamily="34" charset="0"/>
              </a:rPr>
              <a:t>Everything rises imagination (Harari, 2010)</a:t>
            </a:r>
          </a:p>
          <a:p>
            <a:pPr algn="just"/>
            <a:endParaRPr lang="en-US" sz="4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7A4071-C49B-4C09-8604-A2EBDAAF94E0}"/>
              </a:ext>
            </a:extLst>
          </p:cNvPr>
          <p:cNvSpPr txBox="1">
            <a:spLocks/>
          </p:cNvSpPr>
          <p:nvPr/>
        </p:nvSpPr>
        <p:spPr>
          <a:xfrm>
            <a:off x="838200" y="938068"/>
            <a:ext cx="3829334" cy="7528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>
                <a:latin typeface="Agency FB" panose="020B0503020202020204" pitchFamily="34" charset="0"/>
              </a:rPr>
              <a:t>What is Fiction?</a:t>
            </a:r>
            <a:endParaRPr lang="en-US" sz="5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9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116F-F723-4B9A-9D46-219A3205F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INTRINSIC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994B-F184-465C-A2B8-CD30DAC02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815" y="1690688"/>
            <a:ext cx="10515600" cy="20079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Character and characterization</a:t>
            </a:r>
          </a:p>
          <a:p>
            <a:r>
              <a:rPr lang="en-US" dirty="0"/>
              <a:t>Plot</a:t>
            </a:r>
          </a:p>
          <a:p>
            <a:r>
              <a:rPr lang="en-US" dirty="0"/>
              <a:t>Setting</a:t>
            </a:r>
          </a:p>
          <a:p>
            <a:r>
              <a:rPr lang="en-US" dirty="0"/>
              <a:t>Mandate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80796F-583F-4CBB-AFB9-85CFE43E4A40}"/>
              </a:ext>
            </a:extLst>
          </p:cNvPr>
          <p:cNvGrpSpPr/>
          <p:nvPr/>
        </p:nvGrpSpPr>
        <p:grpSpPr>
          <a:xfrm>
            <a:off x="5461211" y="432896"/>
            <a:ext cx="6381571" cy="3433461"/>
            <a:chOff x="5475710" y="1770370"/>
            <a:chExt cx="6381571" cy="343346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3666CDB-C20F-48E1-A221-4311A5EFED68}"/>
                </a:ext>
              </a:extLst>
            </p:cNvPr>
            <p:cNvSpPr/>
            <p:nvPr/>
          </p:nvSpPr>
          <p:spPr>
            <a:xfrm>
              <a:off x="10112887" y="1770370"/>
              <a:ext cx="1744394" cy="415499"/>
            </a:xfrm>
            <a:prstGeom prst="rect">
              <a:avLst/>
            </a:prstGeom>
            <a:ln w="57150">
              <a:solidFill>
                <a:srgbClr val="0B122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gency FB" panose="020B0503020202020204" pitchFamily="34" charset="0"/>
                </a:rPr>
                <a:t>Exposition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091FC91-4F35-4B07-8916-A94F947291BC}"/>
                </a:ext>
              </a:extLst>
            </p:cNvPr>
            <p:cNvSpPr/>
            <p:nvPr/>
          </p:nvSpPr>
          <p:spPr>
            <a:xfrm>
              <a:off x="8777337" y="2411866"/>
              <a:ext cx="1731229" cy="544260"/>
            </a:xfrm>
            <a:prstGeom prst="rect">
              <a:avLst/>
            </a:prstGeom>
            <a:ln w="57150">
              <a:solidFill>
                <a:srgbClr val="0B122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gency FB" panose="020B0503020202020204" pitchFamily="34" charset="0"/>
                </a:rPr>
                <a:t>Raising Action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971DE7D-04FC-47B2-AE77-54A013B8359F}"/>
                </a:ext>
              </a:extLst>
            </p:cNvPr>
            <p:cNvSpPr/>
            <p:nvPr/>
          </p:nvSpPr>
          <p:spPr>
            <a:xfrm>
              <a:off x="7843234" y="3153737"/>
              <a:ext cx="1395651" cy="544260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gency FB" panose="020B0503020202020204" pitchFamily="34" charset="0"/>
                </a:rPr>
                <a:t>Climax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1B6B0A9-3383-407C-A1EE-28DB22641450}"/>
                </a:ext>
              </a:extLst>
            </p:cNvPr>
            <p:cNvSpPr/>
            <p:nvPr/>
          </p:nvSpPr>
          <p:spPr>
            <a:xfrm>
              <a:off x="6452558" y="3947592"/>
              <a:ext cx="1680000" cy="544260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gency FB" panose="020B0503020202020204" pitchFamily="34" charset="0"/>
                </a:rPr>
                <a:t>Falling action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F987C7D-B29C-4B1C-B612-5A2B6D5B2CD8}"/>
                </a:ext>
              </a:extLst>
            </p:cNvPr>
            <p:cNvSpPr/>
            <p:nvPr/>
          </p:nvSpPr>
          <p:spPr>
            <a:xfrm>
              <a:off x="5475710" y="4659571"/>
              <a:ext cx="1399703" cy="544260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gency FB" panose="020B0503020202020204" pitchFamily="34" charset="0"/>
                </a:rPr>
                <a:t>Resolution</a:t>
              </a:r>
            </a:p>
          </p:txBody>
        </p:sp>
        <p:sp>
          <p:nvSpPr>
            <p:cNvPr id="10" name="Arrow: Bent-Up 9">
              <a:extLst>
                <a:ext uri="{FF2B5EF4-FFF2-40B4-BE49-F238E27FC236}">
                  <a16:creationId xmlns:a16="http://schemas.microsoft.com/office/drawing/2014/main" id="{87290243-3EB4-4C9A-B3BC-04E772C36735}"/>
                </a:ext>
              </a:extLst>
            </p:cNvPr>
            <p:cNvSpPr/>
            <p:nvPr/>
          </p:nvSpPr>
          <p:spPr>
            <a:xfrm rot="16200000" flipH="1">
              <a:off x="9282827" y="2937837"/>
              <a:ext cx="544260" cy="632143"/>
            </a:xfrm>
            <a:prstGeom prst="bentUpArrow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row: Bent-Up 10">
              <a:extLst>
                <a:ext uri="{FF2B5EF4-FFF2-40B4-BE49-F238E27FC236}">
                  <a16:creationId xmlns:a16="http://schemas.microsoft.com/office/drawing/2014/main" id="{ED45750D-A98F-4ECC-8EC5-FE17E3167235}"/>
                </a:ext>
              </a:extLst>
            </p:cNvPr>
            <p:cNvSpPr/>
            <p:nvPr/>
          </p:nvSpPr>
          <p:spPr>
            <a:xfrm rot="16200000" flipH="1">
              <a:off x="10559486" y="2167580"/>
              <a:ext cx="544260" cy="632143"/>
            </a:xfrm>
            <a:prstGeom prst="bentUpArrow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Bent-Up 11">
              <a:extLst>
                <a:ext uri="{FF2B5EF4-FFF2-40B4-BE49-F238E27FC236}">
                  <a16:creationId xmlns:a16="http://schemas.microsoft.com/office/drawing/2014/main" id="{507D33BE-E27C-4F42-AE87-13B3A129ADD4}"/>
                </a:ext>
              </a:extLst>
            </p:cNvPr>
            <p:cNvSpPr/>
            <p:nvPr/>
          </p:nvSpPr>
          <p:spPr>
            <a:xfrm rot="16200000" flipH="1">
              <a:off x="8157036" y="3702226"/>
              <a:ext cx="544260" cy="632143"/>
            </a:xfrm>
            <a:prstGeom prst="bentUpArrow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row: Bent-Up 12">
              <a:extLst>
                <a:ext uri="{FF2B5EF4-FFF2-40B4-BE49-F238E27FC236}">
                  <a16:creationId xmlns:a16="http://schemas.microsoft.com/office/drawing/2014/main" id="{B865316D-7838-45DE-B659-A1F0E5D61A72}"/>
                </a:ext>
              </a:extLst>
            </p:cNvPr>
            <p:cNvSpPr/>
            <p:nvPr/>
          </p:nvSpPr>
          <p:spPr>
            <a:xfrm rot="16200000" flipH="1">
              <a:off x="6934141" y="4447911"/>
              <a:ext cx="544260" cy="632143"/>
            </a:xfrm>
            <a:prstGeom prst="bentUpArrow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1870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131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Agency FB</vt:lpstr>
      <vt:lpstr>Arial</vt:lpstr>
      <vt:lpstr>Bradley Hand ITC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INTRINSIC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Redika CR</dc:creator>
  <cp:lastModifiedBy>USER</cp:lastModifiedBy>
  <cp:revision>30</cp:revision>
  <dcterms:created xsi:type="dcterms:W3CDTF">2023-10-13T01:58:00Z</dcterms:created>
  <dcterms:modified xsi:type="dcterms:W3CDTF">2023-10-18T11:54:35Z</dcterms:modified>
</cp:coreProperties>
</file>