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30"/>
  </p:notesMasterIdLst>
  <p:handoutMasterIdLst>
    <p:handoutMasterId r:id="rId31"/>
  </p:handoutMasterIdLst>
  <p:sldIdLst>
    <p:sldId id="256" r:id="rId2"/>
    <p:sldId id="257" r:id="rId3"/>
    <p:sldId id="279" r:id="rId4"/>
    <p:sldId id="258" r:id="rId5"/>
    <p:sldId id="259" r:id="rId6"/>
    <p:sldId id="260" r:id="rId7"/>
    <p:sldId id="28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83" r:id="rId24"/>
    <p:sldId id="281" r:id="rId25"/>
    <p:sldId id="276" r:id="rId26"/>
    <p:sldId id="282" r:id="rId27"/>
    <p:sldId id="277" r:id="rId28"/>
    <p:sldId id="284" r:id="rId2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73" d="100"/>
          <a:sy n="73" d="100"/>
        </p:scale>
        <p:origin x="-80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B58C133-7753-4C0B-8795-E76A425A1520}" type="slidenum">
              <a:rPr lang="en-US" smtClean="0"/>
              <a:pPr/>
              <a:t>‹#›</a:t>
            </a:fld>
            <a:endParaRPr lang="en-US"/>
          </a:p>
        </p:txBody>
      </p:sp>
    </p:spTree>
    <p:extLst>
      <p:ext uri="{BB962C8B-B14F-4D97-AF65-F5344CB8AC3E}">
        <p14:creationId xmlns:p14="http://schemas.microsoft.com/office/powerpoint/2010/main" val="62844169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6DD13B3-8F3F-4DB2-9CA6-CB80A4176094}" type="slidenum">
              <a:rPr lang="en-US"/>
              <a:pPr>
                <a:defRPr/>
              </a:pPr>
              <a:t>‹#›</a:t>
            </a:fld>
            <a:endParaRPr lang="en-US"/>
          </a:p>
        </p:txBody>
      </p:sp>
    </p:spTree>
    <p:extLst>
      <p:ext uri="{BB962C8B-B14F-4D97-AF65-F5344CB8AC3E}">
        <p14:creationId xmlns:p14="http://schemas.microsoft.com/office/powerpoint/2010/main" val="2756057888"/>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51D1834-71E0-4156-8906-B142437859EE}" type="slidenum">
              <a:rPr lang="en-US" smtClean="0"/>
              <a:pPr/>
              <a:t>1</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105BC7D-BABD-4583-A0CE-7317AB41D09D}" type="slidenum">
              <a:rPr lang="en-US" smtClean="0"/>
              <a:pPr/>
              <a:t>10</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8922747-6A9A-4DAF-B1E7-999E490AC39A}" type="slidenum">
              <a:rPr lang="en-US" smtClean="0"/>
              <a:pPr/>
              <a:t>11</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A4EF9F8-6497-494B-9B25-522EAA4E40B1}" type="slidenum">
              <a:rPr lang="en-US" smtClean="0"/>
              <a:pPr/>
              <a:t>12</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3D70839-6169-4A7D-A6DE-7980DD4B96A0}" type="slidenum">
              <a:rPr lang="en-US" smtClean="0"/>
              <a:pPr/>
              <a:t>13</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F245998-5FE2-43F8-B170-C9DDB12A53C7}" type="slidenum">
              <a:rPr lang="en-US" smtClean="0"/>
              <a:pPr/>
              <a:t>14</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DC2D011-CEA4-41C4-8E16-54278B0BEA9A}" type="slidenum">
              <a:rPr lang="en-US" smtClean="0"/>
              <a:pPr/>
              <a:t>15</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87BF71D-64FF-4B5F-A5A7-9696ECFE8B86}" type="slidenum">
              <a:rPr lang="en-US" smtClean="0"/>
              <a:pPr/>
              <a:t>16</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9D32F23-C63C-4DB1-B1F2-041ABFE9ED48}" type="slidenum">
              <a:rPr lang="en-US" smtClean="0"/>
              <a:pPr/>
              <a:t>17</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B819E00-8D81-4857-9640-196A763025AA}" type="slidenum">
              <a:rPr lang="en-US" smtClean="0"/>
              <a:pPr/>
              <a:t>18</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B492067-D2B7-49F7-B98F-7C1BD4848C4A}" type="slidenum">
              <a:rPr lang="en-US" smtClean="0"/>
              <a:pPr/>
              <a:t>19</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2D4B8E0-CF95-4B00-84C5-6669CAD6183D}" type="slidenum">
              <a:rPr lang="en-US" smtClean="0"/>
              <a:pPr/>
              <a:t>2</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83AC8F3-736A-4F10-8022-7CD7121518A5}" type="slidenum">
              <a:rPr lang="en-US" smtClean="0"/>
              <a:pPr/>
              <a:t>20</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3F64082-00C3-4F0A-A357-6862279DB6FD}" type="slidenum">
              <a:rPr lang="en-US" smtClean="0"/>
              <a:pPr/>
              <a:t>21</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411C490-F6D9-4D04-BD4F-F760D4829AD9}" type="slidenum">
              <a:rPr lang="en-US" smtClean="0"/>
              <a:pPr/>
              <a:t>22</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13B3-8F3F-4DB2-9CA6-CB80A4176094}" type="slidenum">
              <a:rPr lang="en-US" smtClean="0"/>
              <a:pPr>
                <a:defRPr/>
              </a:pPr>
              <a:t>24</a:t>
            </a:fld>
            <a:endParaRPr lang="en-US"/>
          </a:p>
        </p:txBody>
      </p:sp>
      <p:sp>
        <p:nvSpPr>
          <p:cNvPr id="5" name="Date Placeholder 4"/>
          <p:cNvSpPr>
            <a:spLocks noGrp="1"/>
          </p:cNvSpPr>
          <p:nvPr>
            <p:ph type="dt" idx="11"/>
          </p:nvPr>
        </p:nvSpPr>
        <p:spPr/>
        <p:txBody>
          <a:bodyPr/>
          <a:lstStyle/>
          <a:p>
            <a:pPr>
              <a:defRPr/>
            </a:pPr>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83E8D43-E752-495C-9257-1943F4FE2DE3}" type="slidenum">
              <a:rPr lang="en-US" smtClean="0"/>
              <a:pPr/>
              <a:t>25</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A79C30F-DF27-416D-9538-9E24E5B0A573}" type="slidenum">
              <a:rPr lang="en-US" smtClean="0"/>
              <a:pPr/>
              <a:t>26</a:t>
            </a:fld>
            <a:endParaRPr lang="en-US"/>
          </a:p>
        </p:txBody>
      </p:sp>
      <p:sp>
        <p:nvSpPr>
          <p:cNvPr id="5" name="Date Placeholder 4"/>
          <p:cNvSpPr>
            <a:spLocks noGrp="1"/>
          </p:cNvSpPr>
          <p:nvPr>
            <p:ph type="dt" idx="11"/>
          </p:nvPr>
        </p:nvSpPr>
        <p:spPr/>
        <p:txBody>
          <a:bodyPr/>
          <a:lstStyle/>
          <a:p>
            <a:pPr>
              <a:defRPr/>
            </a:pPr>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DF71E27-89A0-479D-B747-B9071F666829}" type="slidenum">
              <a:rPr lang="en-US" smtClean="0"/>
              <a:pPr/>
              <a:t>27</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DDF631E-19BD-434A-99C7-921683B243DD}" type="slidenum">
              <a:rPr lang="en-US" smtClean="0"/>
              <a:pPr/>
              <a:t>3</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7E59B4A-F702-4EF7-9873-645F42DE9825}" type="slidenum">
              <a:rPr lang="en-US" smtClean="0"/>
              <a:pPr/>
              <a:t>4</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BCAA51-AA88-41D7-B8EE-8C4D906A8E74}" type="slidenum">
              <a:rPr lang="en-US" smtClean="0"/>
              <a:pPr/>
              <a:t>5</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B0F96FE-4D4E-41A4-9EB5-EFF2F36013B7}" type="slidenum">
              <a:rPr lang="en-US" smtClean="0"/>
              <a:pPr/>
              <a:t>6</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13B3-8F3F-4DB2-9CA6-CB80A4176094}" type="slidenum">
              <a:rPr lang="en-US" smtClean="0"/>
              <a:pPr>
                <a:defRPr/>
              </a:pPr>
              <a:t>7</a:t>
            </a:fld>
            <a:endParaRPr lang="en-US"/>
          </a:p>
        </p:txBody>
      </p:sp>
      <p:sp>
        <p:nvSpPr>
          <p:cNvPr id="5" name="Date Placeholder 4"/>
          <p:cNvSpPr>
            <a:spLocks noGrp="1"/>
          </p:cNvSpPr>
          <p:nvPr>
            <p:ph type="dt" idx="11"/>
          </p:nvPr>
        </p:nvSpPr>
        <p:spPr/>
        <p:txBody>
          <a:bodyPr/>
          <a:lstStyle/>
          <a:p>
            <a:pPr>
              <a:defRPr/>
            </a:pP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F57C2DD-19E6-4C56-94ED-CF5C869D1117}" type="slidenum">
              <a:rPr lang="en-US" smtClean="0"/>
              <a:pPr/>
              <a:t>8</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36BB5C8-3F53-4B04-BEF2-A32B04CA2565}" type="slidenum">
              <a:rPr lang="en-US" smtClean="0"/>
              <a:pPr/>
              <a:t>9</a:t>
            </a:fld>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4468943C-CE50-4546-AA77-13001BDA562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4CB74E9-1C7D-423F-A3F7-96B7D6FC181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1BEC8BC-982F-4469-9437-7A545EC4C69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F12F49-A8FA-4D79-81AB-6ECAFB2E22A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FCF8F38-1966-421F-A534-551AC2E697F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2D055A13-FB80-4F17-B260-00C46863D9B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7DC5FE84-0FBB-4B71-8EBC-001C3B4B2CF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F295E740-99EA-4ABC-A9A4-0FE5A742260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96CB7527-FAA7-4C2C-A01D-DBD45B7F05D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6D055DB7-529B-4026-A380-35377E5702F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47288EA7-1E58-4A58-9FDE-7CD2D87FC256}"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Right Triangle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BA32CB33-BB80-4D88-897A-C3B1E90E3D6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smtClean="0">
                <a:solidFill>
                  <a:schemeClr val="tx1"/>
                </a:solidFill>
              </a:defRPr>
            </a:lvl1pPr>
            <a:extLst/>
          </a:lstStyle>
          <a:p>
            <a:pPr>
              <a:defRPr/>
            </a:pPr>
            <a:fld id="{5EBB1E60-3F86-46CD-8D0D-6709A1C2859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4" r:id="rId2"/>
    <p:sldLayoutId id="2147483699" r:id="rId3"/>
    <p:sldLayoutId id="2147483700" r:id="rId4"/>
    <p:sldLayoutId id="2147483701" r:id="rId5"/>
    <p:sldLayoutId id="2147483702" r:id="rId6"/>
    <p:sldLayoutId id="2147483695" r:id="rId7"/>
    <p:sldLayoutId id="2147483703" r:id="rId8"/>
    <p:sldLayoutId id="2147483704" r:id="rId9"/>
    <p:sldLayoutId id="2147483696" r:id="rId10"/>
    <p:sldLayoutId id="2147483697" r:id="rId11"/>
    <p:sldLayoutId id="2147483705" r:id="rId12"/>
  </p:sldLayoutIdLst>
  <p:hf hdr="0" ftr="0" dt="0"/>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id.wikipedia.org/wiki/Nilai" TargetMode="External"/><Relationship Id="rId2" Type="http://schemas.openxmlformats.org/officeDocument/2006/relationships/hyperlink" Target="https://id.wikipedia.org/wiki/Teori" TargetMode="External"/><Relationship Id="rId1" Type="http://schemas.openxmlformats.org/officeDocument/2006/relationships/slideLayout" Target="../slideLayouts/slideLayout2.xml"/><Relationship Id="rId5" Type="http://schemas.openxmlformats.org/officeDocument/2006/relationships/hyperlink" Target="https://id.wikipedia.org/w/index.php?title=Subyektivitas&amp;action=edit&amp;redlink=1" TargetMode="External"/><Relationship Id="rId4" Type="http://schemas.openxmlformats.org/officeDocument/2006/relationships/hyperlink" Target="https://id.wikipedia.org/wiki/Bebas"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id.wikipedia.org/w/index.php?title=Kerangka_teoritis&amp;action=edit&amp;redlink=1" TargetMode="External"/><Relationship Id="rId2" Type="http://schemas.openxmlformats.org/officeDocument/2006/relationships/hyperlink" Target="https://id.wikipedia.org/wiki/Empiris" TargetMode="External"/><Relationship Id="rId1" Type="http://schemas.openxmlformats.org/officeDocument/2006/relationships/slideLayout" Target="../slideLayouts/slideLayout2.xml"/><Relationship Id="rId5" Type="http://schemas.openxmlformats.org/officeDocument/2006/relationships/hyperlink" Target="https://id.wikipedia.org/wiki/Literatur" TargetMode="External"/><Relationship Id="rId4" Type="http://schemas.openxmlformats.org/officeDocument/2006/relationships/hyperlink" Target="https://id.wikipedia.org/wiki/Teori"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905000" y="1447800"/>
            <a:ext cx="6246813" cy="1600200"/>
          </a:xfrm>
        </p:spPr>
        <p:txBody>
          <a:bodyPr/>
          <a:lstStyle/>
          <a:p>
            <a:pPr fontAlgn="auto">
              <a:spcAft>
                <a:spcPts val="0"/>
              </a:spcAft>
              <a:defRPr/>
            </a:pPr>
            <a:r>
              <a:rPr lang="en-US" sz="7200" dirty="0" smtClean="0">
                <a:solidFill>
                  <a:srgbClr val="000000"/>
                </a:solidFill>
                <a:effectLst>
                  <a:outerShdw blurRad="38100" dist="38100" dir="2700000" algn="tl">
                    <a:srgbClr val="C0C0C0"/>
                  </a:outerShdw>
                </a:effectLst>
                <a:latin typeface="Arial Narrow" pitchFamily="34" charset="0"/>
                <a:cs typeface="Times New Roman" pitchFamily="18" charset="0"/>
              </a:rPr>
              <a:t> HIPOTESIS</a:t>
            </a:r>
            <a:r>
              <a:rPr lang="en-US" sz="5400" dirty="0" smtClean="0">
                <a:effectLst>
                  <a:outerShdw blurRad="38100" dist="38100" dir="2700000" algn="tl">
                    <a:srgbClr val="C0C0C0"/>
                  </a:outerShdw>
                </a:effectLst>
                <a:latin typeface="Arial Narrow" pitchFamily="34" charset="0"/>
              </a:rPr>
              <a:t> </a:t>
            </a:r>
          </a:p>
        </p:txBody>
      </p:sp>
      <p:sp>
        <p:nvSpPr>
          <p:cNvPr id="2051" name="Rectangle 3"/>
          <p:cNvSpPr>
            <a:spLocks noGrp="1" noChangeArrowheads="1"/>
          </p:cNvSpPr>
          <p:nvPr>
            <p:ph type="subTitle" idx="1"/>
          </p:nvPr>
        </p:nvSpPr>
        <p:spPr>
          <a:xfrm>
            <a:off x="3657600" y="4191000"/>
            <a:ext cx="5027613" cy="1066800"/>
          </a:xfrm>
        </p:spPr>
        <p:txBody>
          <a:bodyPr>
            <a:normAutofit/>
          </a:bodyPr>
          <a:lstStyle/>
          <a:p>
            <a:pPr marR="0"/>
            <a:r>
              <a:rPr lang="en-US" sz="5400" b="1" dirty="0" err="1" smtClean="0">
                <a:effectLst>
                  <a:outerShdw blurRad="38100" dist="38100" dir="2700000" algn="tl">
                    <a:srgbClr val="C0C0C0"/>
                  </a:outerShdw>
                </a:effectLst>
                <a:latin typeface="Arial Narrow" pitchFamily="34" charset="0"/>
              </a:rPr>
              <a:t>Kuliah</a:t>
            </a:r>
            <a:r>
              <a:rPr lang="en-US" sz="5400" b="1" dirty="0" smtClean="0">
                <a:effectLst>
                  <a:outerShdw blurRad="38100" dist="38100" dir="2700000" algn="tl">
                    <a:srgbClr val="C0C0C0"/>
                  </a:outerShdw>
                </a:effectLst>
                <a:latin typeface="Arial Narrow" pitchFamily="34" charset="0"/>
              </a:rPr>
              <a:t> </a:t>
            </a:r>
            <a:r>
              <a:rPr lang="en-US" sz="5400" b="1" dirty="0" smtClean="0">
                <a:effectLst>
                  <a:outerShdw blurRad="38100" dist="38100" dir="2700000" algn="tl">
                    <a:srgbClr val="C0C0C0"/>
                  </a:outerShdw>
                </a:effectLst>
                <a:latin typeface="Arial Narrow" pitchFamily="34" charset="0"/>
              </a:rPr>
              <a:t>ke-5</a:t>
            </a:r>
            <a:endParaRPr lang="en-US" sz="5400" b="1" dirty="0" smtClean="0">
              <a:effectLst>
                <a:outerShdw blurRad="38100" dist="38100" dir="2700000" algn="tl">
                  <a:srgbClr val="C0C0C0"/>
                </a:outerShdw>
              </a:effectLst>
              <a:latin typeface="Arial Narrow" pitchFamily="34" charset="0"/>
            </a:endParaRPr>
          </a:p>
        </p:txBody>
      </p:sp>
      <p:sp>
        <p:nvSpPr>
          <p:cNvPr id="5" name="Slide Number Placeholder 4"/>
          <p:cNvSpPr>
            <a:spLocks noGrp="1"/>
          </p:cNvSpPr>
          <p:nvPr>
            <p:ph type="sldNum" sz="quarter" idx="12"/>
          </p:nvPr>
        </p:nvSpPr>
        <p:spPr/>
        <p:txBody>
          <a:bodyPr/>
          <a:lstStyle/>
          <a:p>
            <a:pPr>
              <a:defRPr/>
            </a:pPr>
            <a:fld id="{4468943C-CE50-4546-AA77-13001BDA5625}"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p:txBody>
          <a:bodyPr/>
          <a:lstStyle/>
          <a:p>
            <a:pPr algn="just"/>
            <a:r>
              <a:rPr lang="sv-SE" sz="3200" b="1" smtClean="0">
                <a:solidFill>
                  <a:srgbClr val="000000"/>
                </a:solidFill>
                <a:latin typeface="Calibri" pitchFamily="34" charset="0"/>
                <a:cs typeface="Times New Roman" pitchFamily="18" charset="0"/>
              </a:rPr>
              <a:t>Harus dapat diuji secara empiris, maksudnya ialah memungkinkan untuk diungkapkan dalam bentuk operasional yang dapat dievaluasi berdasarkan data yang didapatkan secara empiris. </a:t>
            </a:r>
          </a:p>
          <a:p>
            <a:pPr algn="just"/>
            <a:r>
              <a:rPr lang="sv-SE" sz="3200" b="1" smtClean="0">
                <a:solidFill>
                  <a:srgbClr val="000000"/>
                </a:solidFill>
                <a:latin typeface="Calibri" pitchFamily="34" charset="0"/>
                <a:cs typeface="Times New Roman" pitchFamily="18" charset="0"/>
              </a:rPr>
              <a:t>Sebaiknya Hipotesis jangan mencerminkan unsur-unsur moral, nilai-nilai atau sikap.</a:t>
            </a:r>
            <a:r>
              <a:rPr lang="en-US" sz="3200" b="1" smtClean="0">
                <a:latin typeface="Calibri" pitchFamily="34" charset="0"/>
              </a:rPr>
              <a:t> </a:t>
            </a:r>
          </a:p>
          <a:p>
            <a:pPr algn="just"/>
            <a:endParaRPr lang="en-US" sz="3200" b="1" smtClean="0">
              <a:latin typeface="Calibri" pitchFamily="34" charset="0"/>
            </a:endParaRPr>
          </a:p>
          <a:p>
            <a:pPr algn="just"/>
            <a:endParaRPr lang="en-US" sz="3200" b="1" smtClean="0">
              <a:latin typeface="Calibri" pitchFamily="34" charset="0"/>
            </a:endParaRPr>
          </a:p>
        </p:txBody>
      </p:sp>
      <p:sp>
        <p:nvSpPr>
          <p:cNvPr id="10242" name="Rectangle 2"/>
          <p:cNvSpPr>
            <a:spLocks noGrp="1" noChangeArrowheads="1"/>
          </p:cNvSpPr>
          <p:nvPr>
            <p:ph type="title"/>
          </p:nvPr>
        </p:nvSpPr>
        <p:spPr>
          <a:xfrm>
            <a:off x="685800" y="274638"/>
            <a:ext cx="8001000" cy="1143000"/>
          </a:xfrm>
        </p:spPr>
        <p:txBody>
          <a:bodyPr/>
          <a:lstStyle/>
          <a:p>
            <a:pPr fontAlgn="auto">
              <a:spcAft>
                <a:spcPts val="0"/>
              </a:spcAft>
              <a:defRPr/>
            </a:pPr>
            <a:r>
              <a:rPr lang="sv-SE" sz="2800" dirty="0" smtClean="0">
                <a:solidFill>
                  <a:srgbClr val="000000"/>
                </a:solidFill>
                <a:effectLst>
                  <a:outerShdw blurRad="38100" dist="38100" dir="2700000" algn="tl">
                    <a:srgbClr val="C0C0C0"/>
                  </a:outerShdw>
                </a:effectLst>
                <a:latin typeface="Cambria Math" pitchFamily="18" charset="0"/>
                <a:ea typeface="Cambria Math" pitchFamily="18" charset="0"/>
                <a:cs typeface="Times New Roman" pitchFamily="18" charset="0"/>
              </a:rPr>
              <a:t>Pertimbangan dalam  Merumuskan Hipoptesis (3)</a:t>
            </a:r>
            <a:endParaRPr lang="en-US" sz="2800" dirty="0" smtClean="0">
              <a:effectLst>
                <a:outerShdw blurRad="38100" dist="38100" dir="2700000" algn="tl">
                  <a:srgbClr val="C0C0C0"/>
                </a:outerShdw>
              </a:effectLst>
              <a:latin typeface="Cambria Math" pitchFamily="18" charset="0"/>
              <a:ea typeface="Cambria Math" pitchFamily="18" charset="0"/>
              <a:cs typeface="Courier New" pitchFamily="49" charset="0"/>
            </a:endParaRP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algn="just"/>
            <a:r>
              <a:rPr lang="en-US" sz="2400" b="1" smtClean="0">
                <a:solidFill>
                  <a:srgbClr val="000000"/>
                </a:solidFill>
                <a:latin typeface="Arial Narrow" pitchFamily="34" charset="0"/>
                <a:cs typeface="Arial" charset="0"/>
              </a:rPr>
              <a:t>Hipotesis yang menyatakan adanya kesamaan-kesamaan dalam dunia empiris: Hipotesis jenis ini berkaitan dengan pernyataan-pernyataan yang bersifat umum yang kebenarannya diakui oleh orang banyak pada umumnya, </a:t>
            </a:r>
          </a:p>
          <a:p>
            <a:pPr algn="just"/>
            <a:endParaRPr lang="en-US" sz="2400" b="1" smtClean="0">
              <a:solidFill>
                <a:srgbClr val="000000"/>
              </a:solidFill>
              <a:latin typeface="Arial Narrow" pitchFamily="34" charset="0"/>
              <a:cs typeface="Arial" charset="0"/>
            </a:endParaRPr>
          </a:p>
          <a:p>
            <a:pPr algn="just"/>
            <a:r>
              <a:rPr lang="en-US" sz="2400" b="1" smtClean="0">
                <a:solidFill>
                  <a:srgbClr val="000000"/>
                </a:solidFill>
                <a:latin typeface="Arial Narrow" pitchFamily="34" charset="0"/>
                <a:cs typeface="Arial" charset="0"/>
              </a:rPr>
              <a:t>misalnya “orang jawa halus budinya dan sikapnya lemah lembut”, “jika ada bunyi hewan tenggeret maka musim kemarau mulai tiba, “ jika hujan kota Jakarta Banjir”.  Kebenaran-kebenaran umum seperti di atas yang sudah diketahui oleh orang banyak pada umumnya,  jika diuji secara ilmiah belum tentu benar.</a:t>
            </a:r>
            <a:endParaRPr lang="en-US" sz="2400" b="1" smtClean="0">
              <a:latin typeface="Arial Narrow" pitchFamily="34" charset="0"/>
              <a:cs typeface="Courier New" pitchFamily="49" charset="0"/>
            </a:endParaRPr>
          </a:p>
          <a:p>
            <a:pPr algn="just"/>
            <a:endParaRPr lang="en-US" sz="2400" b="1" smtClean="0">
              <a:latin typeface="Arial Narrow" pitchFamily="34" charset="0"/>
            </a:endParaRPr>
          </a:p>
        </p:txBody>
      </p:sp>
      <p:sp>
        <p:nvSpPr>
          <p:cNvPr id="11266" name="Rectangle 2"/>
          <p:cNvSpPr>
            <a:spLocks noGrp="1" noChangeArrowheads="1"/>
          </p:cNvSpPr>
          <p:nvPr>
            <p:ph type="title"/>
          </p:nvPr>
        </p:nvSpPr>
        <p:spPr>
          <a:xfrm>
            <a:off x="457200" y="304800"/>
            <a:ext cx="8686800" cy="1143000"/>
          </a:xfrm>
        </p:spPr>
        <p:txBody>
          <a:bodyPr>
            <a:noAutofit/>
          </a:bodyPr>
          <a:lstStyle/>
          <a:p>
            <a:pPr fontAlgn="auto">
              <a:spcAft>
                <a:spcPts val="0"/>
              </a:spcAft>
              <a:defRPr/>
            </a:pPr>
            <a:r>
              <a:rPr lang="sv-SE" sz="2400" dirty="0" smtClean="0">
                <a:solidFill>
                  <a:srgbClr val="000000"/>
                </a:solidFill>
                <a:effectLst>
                  <a:outerShdw blurRad="38100" dist="38100" dir="2700000" algn="tl">
                    <a:srgbClr val="C0C0C0"/>
                  </a:outerShdw>
                </a:effectLst>
                <a:latin typeface="Cambria Math" pitchFamily="18" charset="0"/>
                <a:ea typeface="Cambria Math" pitchFamily="18" charset="0"/>
                <a:cs typeface="Times New Roman" pitchFamily="18" charset="0"/>
              </a:rPr>
              <a:t>Jenis-Jenis Hipotesis</a:t>
            </a:r>
            <a:r>
              <a:rPr lang="en-US" sz="2400" dirty="0" smtClean="0">
                <a:effectLst>
                  <a:outerShdw blurRad="38100" dist="38100" dir="2700000" algn="tl">
                    <a:srgbClr val="C0C0C0"/>
                  </a:outerShdw>
                </a:effectLst>
                <a:latin typeface="Cambria Math" pitchFamily="18" charset="0"/>
                <a:ea typeface="Cambria Math" pitchFamily="18" charset="0"/>
              </a:rPr>
              <a:t> </a:t>
            </a:r>
            <a:br>
              <a:rPr lang="en-US" sz="2400" dirty="0" smtClean="0">
                <a:effectLst>
                  <a:outerShdw blurRad="38100" dist="38100" dir="2700000" algn="tl">
                    <a:srgbClr val="C0C0C0"/>
                  </a:outerShdw>
                </a:effectLst>
                <a:latin typeface="Cambria Math" pitchFamily="18" charset="0"/>
                <a:ea typeface="Cambria Math" pitchFamily="18" charset="0"/>
              </a:rPr>
            </a:br>
            <a:r>
              <a:rPr lang="en-US" sz="2400" dirty="0" smtClean="0">
                <a:effectLst>
                  <a:outerShdw blurRad="38100" dist="38100" dir="2700000" algn="tl">
                    <a:srgbClr val="C0C0C0"/>
                  </a:outerShdw>
                </a:effectLst>
                <a:latin typeface="Cambria Math" pitchFamily="18" charset="0"/>
                <a:ea typeface="Cambria Math" pitchFamily="18" charset="0"/>
              </a:rPr>
              <a:t>(</a:t>
            </a:r>
            <a:r>
              <a:rPr lang="en-US" sz="2400" dirty="0" err="1" smtClean="0">
                <a:solidFill>
                  <a:srgbClr val="000000"/>
                </a:solidFill>
                <a:effectLst>
                  <a:outerShdw blurRad="38100" dist="38100" dir="2700000" algn="tl">
                    <a:srgbClr val="C0C0C0"/>
                  </a:outerShdw>
                </a:effectLst>
                <a:latin typeface="Cambria Math" pitchFamily="18" charset="0"/>
                <a:ea typeface="Cambria Math" pitchFamily="18" charset="0"/>
                <a:cs typeface="Arial" charset="0"/>
              </a:rPr>
              <a:t>Menurut</a:t>
            </a:r>
            <a:r>
              <a:rPr lang="en-US" sz="2400" dirty="0" smtClean="0">
                <a:solidFill>
                  <a:srgbClr val="000000"/>
                </a:solidFill>
                <a:effectLst>
                  <a:outerShdw blurRad="38100" dist="38100" dir="2700000" algn="tl">
                    <a:srgbClr val="C0C0C0"/>
                  </a:outerShdw>
                </a:effectLst>
                <a:latin typeface="Cambria Math" pitchFamily="18" charset="0"/>
                <a:ea typeface="Cambria Math" pitchFamily="18" charset="0"/>
                <a:cs typeface="Arial" charset="0"/>
              </a:rPr>
              <a:t> </a:t>
            </a:r>
            <a:r>
              <a:rPr lang="en-US" sz="2400" dirty="0" err="1" smtClean="0">
                <a:solidFill>
                  <a:srgbClr val="000000"/>
                </a:solidFill>
                <a:effectLst>
                  <a:outerShdw blurRad="38100" dist="38100" dir="2700000" algn="tl">
                    <a:srgbClr val="C0C0C0"/>
                  </a:outerShdw>
                </a:effectLst>
                <a:latin typeface="Cambria Math" pitchFamily="18" charset="0"/>
                <a:ea typeface="Cambria Math" pitchFamily="18" charset="0"/>
                <a:cs typeface="Arial" charset="0"/>
              </a:rPr>
              <a:t>tingkat</a:t>
            </a:r>
            <a:r>
              <a:rPr lang="en-US" sz="2400" dirty="0" smtClean="0">
                <a:solidFill>
                  <a:srgbClr val="000000"/>
                </a:solidFill>
                <a:effectLst>
                  <a:outerShdw blurRad="38100" dist="38100" dir="2700000" algn="tl">
                    <a:srgbClr val="C0C0C0"/>
                  </a:outerShdw>
                </a:effectLst>
                <a:latin typeface="Cambria Math" pitchFamily="18" charset="0"/>
                <a:ea typeface="Cambria Math" pitchFamily="18" charset="0"/>
                <a:cs typeface="Arial" charset="0"/>
              </a:rPr>
              <a:t> </a:t>
            </a:r>
            <a:r>
              <a:rPr lang="en-US" sz="2400" dirty="0" err="1" smtClean="0">
                <a:solidFill>
                  <a:srgbClr val="000000"/>
                </a:solidFill>
                <a:effectLst>
                  <a:outerShdw blurRad="38100" dist="38100" dir="2700000" algn="tl">
                    <a:srgbClr val="C0C0C0"/>
                  </a:outerShdw>
                </a:effectLst>
                <a:latin typeface="Cambria Math" pitchFamily="18" charset="0"/>
                <a:ea typeface="Cambria Math" pitchFamily="18" charset="0"/>
                <a:cs typeface="Arial" charset="0"/>
              </a:rPr>
              <a:t>abstraksinya</a:t>
            </a:r>
            <a:r>
              <a:rPr lang="en-US" sz="2400" dirty="0" smtClean="0">
                <a:solidFill>
                  <a:srgbClr val="000000"/>
                </a:solidFill>
                <a:effectLst>
                  <a:outerShdw blurRad="38100" dist="38100" dir="2700000" algn="tl">
                    <a:srgbClr val="C0C0C0"/>
                  </a:outerShdw>
                </a:effectLst>
                <a:latin typeface="Cambria Math" pitchFamily="18" charset="0"/>
                <a:ea typeface="Cambria Math" pitchFamily="18" charset="0"/>
                <a:cs typeface="Arial" charset="0"/>
              </a:rPr>
              <a:t> </a:t>
            </a:r>
            <a:r>
              <a:rPr lang="en-US" sz="2400" dirty="0" err="1" smtClean="0">
                <a:solidFill>
                  <a:srgbClr val="000000"/>
                </a:solidFill>
                <a:effectLst>
                  <a:outerShdw blurRad="38100" dist="38100" dir="2700000" algn="tl">
                    <a:srgbClr val="C0C0C0"/>
                  </a:outerShdw>
                </a:effectLst>
                <a:latin typeface="Cambria Math" pitchFamily="18" charset="0"/>
                <a:ea typeface="Cambria Math" pitchFamily="18" charset="0"/>
                <a:cs typeface="Arial" charset="0"/>
              </a:rPr>
              <a:t>hipotesis</a:t>
            </a:r>
            <a:r>
              <a:rPr lang="en-US" sz="2400" dirty="0" smtClean="0">
                <a:solidFill>
                  <a:srgbClr val="000000"/>
                </a:solidFill>
                <a:effectLst>
                  <a:outerShdw blurRad="38100" dist="38100" dir="2700000" algn="tl">
                    <a:srgbClr val="C0C0C0"/>
                  </a:outerShdw>
                </a:effectLst>
                <a:latin typeface="Cambria Math" pitchFamily="18" charset="0"/>
                <a:ea typeface="Cambria Math" pitchFamily="18" charset="0"/>
                <a:cs typeface="Arial" charset="0"/>
              </a:rPr>
              <a:t> </a:t>
            </a:r>
            <a:r>
              <a:rPr lang="en-US" sz="2400" dirty="0" err="1" smtClean="0">
                <a:solidFill>
                  <a:srgbClr val="000000"/>
                </a:solidFill>
                <a:effectLst>
                  <a:outerShdw blurRad="38100" dist="38100" dir="2700000" algn="tl">
                    <a:srgbClr val="C0C0C0"/>
                  </a:outerShdw>
                </a:effectLst>
                <a:latin typeface="Cambria Math" pitchFamily="18" charset="0"/>
                <a:ea typeface="Cambria Math" pitchFamily="18" charset="0"/>
                <a:cs typeface="Arial" charset="0"/>
              </a:rPr>
              <a:t>dibagi</a:t>
            </a:r>
            <a:r>
              <a:rPr lang="en-US" sz="2400" dirty="0" smtClean="0">
                <a:solidFill>
                  <a:srgbClr val="000000"/>
                </a:solidFill>
                <a:effectLst>
                  <a:outerShdw blurRad="38100" dist="38100" dir="2700000" algn="tl">
                    <a:srgbClr val="C0C0C0"/>
                  </a:outerShdw>
                </a:effectLst>
                <a:latin typeface="Cambria Math" pitchFamily="18" charset="0"/>
                <a:ea typeface="Cambria Math" pitchFamily="18" charset="0"/>
                <a:cs typeface="Arial" charset="0"/>
              </a:rPr>
              <a:t> </a:t>
            </a:r>
            <a:r>
              <a:rPr lang="en-US" sz="2400" dirty="0" err="1" smtClean="0">
                <a:solidFill>
                  <a:srgbClr val="000000"/>
                </a:solidFill>
                <a:effectLst>
                  <a:outerShdw blurRad="38100" dist="38100" dir="2700000" algn="tl">
                    <a:srgbClr val="C0C0C0"/>
                  </a:outerShdw>
                </a:effectLst>
                <a:latin typeface="Cambria Math" pitchFamily="18" charset="0"/>
                <a:ea typeface="Cambria Math" pitchFamily="18" charset="0"/>
                <a:cs typeface="Arial" charset="0"/>
              </a:rPr>
              <a:t>menjadi</a:t>
            </a:r>
            <a:r>
              <a:rPr lang="en-US" sz="2400" dirty="0" smtClean="0">
                <a:solidFill>
                  <a:srgbClr val="000000"/>
                </a:solidFill>
                <a:effectLst>
                  <a:outerShdw blurRad="38100" dist="38100" dir="2700000" algn="tl">
                    <a:srgbClr val="C0C0C0"/>
                  </a:outerShdw>
                </a:effectLst>
                <a:latin typeface="Cambria Math" pitchFamily="18" charset="0"/>
                <a:ea typeface="Cambria Math" pitchFamily="18" charset="0"/>
                <a:cs typeface="Arial" charset="0"/>
              </a:rPr>
              <a:t> 3)……1</a:t>
            </a:r>
            <a:endParaRPr lang="en-US" sz="2400" dirty="0" smtClean="0">
              <a:effectLst>
                <a:outerShdw blurRad="38100" dist="38100" dir="2700000" algn="tl">
                  <a:srgbClr val="C0C0C0"/>
                </a:outerShdw>
              </a:effectLst>
              <a:latin typeface="Cambria Math" pitchFamily="18" charset="0"/>
              <a:ea typeface="Cambria Math" pitchFamily="18" charset="0"/>
              <a:cs typeface="Courier New" pitchFamily="49" charset="0"/>
            </a:endParaRP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457200" y="1371600"/>
            <a:ext cx="8229600" cy="4843463"/>
          </a:xfrm>
        </p:spPr>
        <p:txBody>
          <a:bodyPr/>
          <a:lstStyle/>
          <a:p>
            <a:pPr algn="just">
              <a:lnSpc>
                <a:spcPct val="90000"/>
              </a:lnSpc>
            </a:pPr>
            <a:r>
              <a:rPr lang="en-US" sz="2800" smtClean="0">
                <a:solidFill>
                  <a:srgbClr val="000000"/>
                </a:solidFill>
                <a:latin typeface="Calibri" pitchFamily="34" charset="0"/>
                <a:cs typeface="Times New Roman" pitchFamily="18" charset="0"/>
              </a:rPr>
              <a:t>Hipotesis yang berkenaan dengan model ideal: pada kenyataannya dunia ini sangat kompleks, maka untuk mempelajari kekomplesitasan dunia tersebut kita memerlukan bantuan filsafat, metode, tipe-tipe yang ada. </a:t>
            </a:r>
          </a:p>
          <a:p>
            <a:pPr algn="just">
              <a:lnSpc>
                <a:spcPct val="90000"/>
              </a:lnSpc>
            </a:pPr>
            <a:endParaRPr lang="en-US" sz="2800" smtClean="0">
              <a:solidFill>
                <a:srgbClr val="000000"/>
              </a:solidFill>
              <a:latin typeface="Calibri" pitchFamily="34" charset="0"/>
              <a:cs typeface="Times New Roman" pitchFamily="18" charset="0"/>
            </a:endParaRPr>
          </a:p>
          <a:p>
            <a:pPr algn="just">
              <a:lnSpc>
                <a:spcPct val="90000"/>
              </a:lnSpc>
            </a:pPr>
            <a:r>
              <a:rPr lang="en-US" sz="2800" smtClean="0">
                <a:solidFill>
                  <a:srgbClr val="000000"/>
                </a:solidFill>
                <a:latin typeface="Calibri" pitchFamily="34" charset="0"/>
                <a:cs typeface="Times New Roman" pitchFamily="18" charset="0"/>
              </a:rPr>
              <a:t>Pengetahuan mengenai otoriterisme akan membantu kita memahami, misalnya dalam dunia kepemimpinan, hubungan ayah dalam mendidik anaknya. Pengetahuan mengenai ide nativisme akan membantu kita memahami munculnya seorang pemimpin.</a:t>
            </a:r>
            <a:r>
              <a:rPr lang="en-US" sz="2800" smtClean="0">
                <a:latin typeface="Calibri" pitchFamily="34" charset="0"/>
              </a:rPr>
              <a:t> </a:t>
            </a:r>
          </a:p>
        </p:txBody>
      </p:sp>
      <p:sp>
        <p:nvSpPr>
          <p:cNvPr id="12290" name="Rectangle 2"/>
          <p:cNvSpPr>
            <a:spLocks noGrp="1" noChangeArrowheads="1"/>
          </p:cNvSpPr>
          <p:nvPr>
            <p:ph type="title"/>
          </p:nvPr>
        </p:nvSpPr>
        <p:spPr>
          <a:xfrm>
            <a:off x="457200" y="274638"/>
            <a:ext cx="8686800" cy="1143000"/>
          </a:xfrm>
        </p:spPr>
        <p:txBody>
          <a:bodyPr>
            <a:noAutofit/>
          </a:bodyPr>
          <a:lstStyle/>
          <a:p>
            <a:pPr fontAlgn="auto">
              <a:spcAft>
                <a:spcPts val="0"/>
              </a:spcAft>
              <a:defRPr/>
            </a:pPr>
            <a:r>
              <a:rPr lang="sv-SE" sz="2400" b="0" dirty="0" smtClean="0">
                <a:solidFill>
                  <a:srgbClr val="000000"/>
                </a:solidFill>
                <a:latin typeface="Cambria Math" pitchFamily="18" charset="0"/>
                <a:ea typeface="Cambria Math" pitchFamily="18" charset="0"/>
                <a:cs typeface="Times New Roman" pitchFamily="18" charset="0"/>
              </a:rPr>
              <a:t>Jenis-Jenis Hipotesis</a:t>
            </a:r>
            <a:r>
              <a:rPr lang="en-US" sz="2400" b="0" dirty="0" smtClean="0">
                <a:latin typeface="Cambria Math" pitchFamily="18" charset="0"/>
                <a:ea typeface="Cambria Math" pitchFamily="18" charset="0"/>
              </a:rPr>
              <a:t> </a:t>
            </a:r>
            <a:br>
              <a:rPr lang="en-US" sz="2400" b="0" dirty="0" smtClean="0">
                <a:latin typeface="Cambria Math" pitchFamily="18" charset="0"/>
                <a:ea typeface="Cambria Math" pitchFamily="18" charset="0"/>
              </a:rPr>
            </a:br>
            <a:r>
              <a:rPr lang="en-US" sz="2400" b="0" dirty="0" smtClean="0">
                <a:latin typeface="Cambria Math" pitchFamily="18" charset="0"/>
                <a:ea typeface="Cambria Math" pitchFamily="18" charset="0"/>
              </a:rPr>
              <a:t>(</a:t>
            </a:r>
            <a:r>
              <a:rPr lang="en-US" sz="2400" b="0" dirty="0" err="1" smtClean="0">
                <a:solidFill>
                  <a:srgbClr val="000000"/>
                </a:solidFill>
                <a:latin typeface="Cambria Math" pitchFamily="18" charset="0"/>
                <a:ea typeface="Cambria Math" pitchFamily="18" charset="0"/>
                <a:cs typeface="Arial" charset="0"/>
              </a:rPr>
              <a:t>Menurut</a:t>
            </a:r>
            <a:r>
              <a:rPr lang="en-US" sz="2400" b="0" dirty="0" smtClean="0">
                <a:solidFill>
                  <a:srgbClr val="000000"/>
                </a:solidFill>
                <a:latin typeface="Cambria Math" pitchFamily="18" charset="0"/>
                <a:ea typeface="Cambria Math" pitchFamily="18" charset="0"/>
                <a:cs typeface="Arial" charset="0"/>
              </a:rPr>
              <a:t> </a:t>
            </a:r>
            <a:r>
              <a:rPr lang="en-US" sz="2400" b="0" dirty="0" err="1" smtClean="0">
                <a:solidFill>
                  <a:srgbClr val="000000"/>
                </a:solidFill>
                <a:latin typeface="Cambria Math" pitchFamily="18" charset="0"/>
                <a:ea typeface="Cambria Math" pitchFamily="18" charset="0"/>
                <a:cs typeface="Arial" charset="0"/>
              </a:rPr>
              <a:t>tingkat</a:t>
            </a:r>
            <a:r>
              <a:rPr lang="en-US" sz="2400" b="0" dirty="0" smtClean="0">
                <a:solidFill>
                  <a:srgbClr val="000000"/>
                </a:solidFill>
                <a:latin typeface="Cambria Math" pitchFamily="18" charset="0"/>
                <a:ea typeface="Cambria Math" pitchFamily="18" charset="0"/>
                <a:cs typeface="Arial" charset="0"/>
              </a:rPr>
              <a:t> </a:t>
            </a:r>
            <a:r>
              <a:rPr lang="en-US" sz="2400" b="0" dirty="0" err="1" smtClean="0">
                <a:solidFill>
                  <a:srgbClr val="000000"/>
                </a:solidFill>
                <a:latin typeface="Cambria Math" pitchFamily="18" charset="0"/>
                <a:ea typeface="Cambria Math" pitchFamily="18" charset="0"/>
                <a:cs typeface="Arial" charset="0"/>
              </a:rPr>
              <a:t>abstraksinya</a:t>
            </a:r>
            <a:r>
              <a:rPr lang="en-US" sz="2400" b="0" dirty="0" smtClean="0">
                <a:solidFill>
                  <a:srgbClr val="000000"/>
                </a:solidFill>
                <a:latin typeface="Cambria Math" pitchFamily="18" charset="0"/>
                <a:ea typeface="Cambria Math" pitchFamily="18" charset="0"/>
                <a:cs typeface="Arial" charset="0"/>
              </a:rPr>
              <a:t> </a:t>
            </a:r>
            <a:r>
              <a:rPr lang="en-US" sz="2400" b="0" dirty="0" err="1" smtClean="0">
                <a:solidFill>
                  <a:srgbClr val="000000"/>
                </a:solidFill>
                <a:latin typeface="Cambria Math" pitchFamily="18" charset="0"/>
                <a:ea typeface="Cambria Math" pitchFamily="18" charset="0"/>
                <a:cs typeface="Arial" charset="0"/>
              </a:rPr>
              <a:t>hipotesis</a:t>
            </a:r>
            <a:r>
              <a:rPr lang="en-US" sz="2400" b="0" dirty="0" smtClean="0">
                <a:solidFill>
                  <a:srgbClr val="000000"/>
                </a:solidFill>
                <a:latin typeface="Cambria Math" pitchFamily="18" charset="0"/>
                <a:ea typeface="Cambria Math" pitchFamily="18" charset="0"/>
                <a:cs typeface="Arial" charset="0"/>
              </a:rPr>
              <a:t> </a:t>
            </a:r>
            <a:r>
              <a:rPr lang="en-US" sz="2400" b="0" dirty="0" err="1" smtClean="0">
                <a:solidFill>
                  <a:srgbClr val="000000"/>
                </a:solidFill>
                <a:latin typeface="Cambria Math" pitchFamily="18" charset="0"/>
                <a:ea typeface="Cambria Math" pitchFamily="18" charset="0"/>
                <a:cs typeface="Arial" charset="0"/>
              </a:rPr>
              <a:t>dibagi</a:t>
            </a:r>
            <a:r>
              <a:rPr lang="en-US" sz="2400" b="0" dirty="0" smtClean="0">
                <a:solidFill>
                  <a:srgbClr val="000000"/>
                </a:solidFill>
                <a:latin typeface="Cambria Math" pitchFamily="18" charset="0"/>
                <a:ea typeface="Cambria Math" pitchFamily="18" charset="0"/>
                <a:cs typeface="Arial" charset="0"/>
              </a:rPr>
              <a:t> </a:t>
            </a:r>
            <a:r>
              <a:rPr lang="en-US" sz="2400" b="0" dirty="0" err="1" smtClean="0">
                <a:solidFill>
                  <a:srgbClr val="000000"/>
                </a:solidFill>
                <a:latin typeface="Cambria Math" pitchFamily="18" charset="0"/>
                <a:ea typeface="Cambria Math" pitchFamily="18" charset="0"/>
                <a:cs typeface="Arial" charset="0"/>
              </a:rPr>
              <a:t>menjadi</a:t>
            </a:r>
            <a:r>
              <a:rPr lang="en-US" sz="2400" b="0" dirty="0" smtClean="0">
                <a:solidFill>
                  <a:srgbClr val="000000"/>
                </a:solidFill>
                <a:latin typeface="Cambria Math" pitchFamily="18" charset="0"/>
                <a:ea typeface="Cambria Math" pitchFamily="18" charset="0"/>
                <a:cs typeface="Arial" charset="0"/>
              </a:rPr>
              <a:t> 3)……2</a:t>
            </a:r>
            <a:endParaRPr lang="en-US" sz="2400" b="0" dirty="0" smtClean="0">
              <a:latin typeface="Cambria Math" pitchFamily="18" charset="0"/>
              <a:ea typeface="Cambria Math" pitchFamily="18" charset="0"/>
            </a:endParaRP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p:txBody>
          <a:bodyPr/>
          <a:lstStyle/>
          <a:p>
            <a:pPr algn="just"/>
            <a:r>
              <a:rPr lang="en-US" b="1" smtClean="0">
                <a:solidFill>
                  <a:srgbClr val="000000"/>
                </a:solidFill>
                <a:latin typeface="Arial Narrow" pitchFamily="34" charset="0"/>
                <a:cs typeface="Arial" charset="0"/>
              </a:rPr>
              <a:t>Hipotesis yang digunakan untuk mencari hubungan antar variabel: hipotesis ini merumuskan hubungan antar dua atau lebih variabel-variabel yang diteliti. </a:t>
            </a:r>
          </a:p>
          <a:p>
            <a:pPr algn="just"/>
            <a:endParaRPr lang="en-US" b="1" smtClean="0">
              <a:solidFill>
                <a:srgbClr val="000000"/>
              </a:solidFill>
              <a:latin typeface="Arial Narrow" pitchFamily="34" charset="0"/>
              <a:cs typeface="Arial" charset="0"/>
            </a:endParaRPr>
          </a:p>
          <a:p>
            <a:pPr algn="just"/>
            <a:r>
              <a:rPr lang="en-US" b="1" smtClean="0">
                <a:solidFill>
                  <a:srgbClr val="000000"/>
                </a:solidFill>
                <a:latin typeface="Arial Narrow" pitchFamily="34" charset="0"/>
                <a:cs typeface="Arial" charset="0"/>
              </a:rPr>
              <a:t>Dalam menyusun hipotesisnya, peneliti harus dapat mengetahui variabel mana yang mempengaruhi variabel lainnya sehingga variable tersebut berubah.</a:t>
            </a:r>
            <a:endParaRPr lang="en-US" b="1" smtClean="0">
              <a:latin typeface="Arial Narrow" pitchFamily="34" charset="0"/>
              <a:cs typeface="Courier New" pitchFamily="49" charset="0"/>
            </a:endParaRPr>
          </a:p>
          <a:p>
            <a:pPr algn="just"/>
            <a:endParaRPr lang="en-US" b="1" smtClean="0">
              <a:latin typeface="Arial Narrow" pitchFamily="34" charset="0"/>
            </a:endParaRPr>
          </a:p>
        </p:txBody>
      </p:sp>
      <p:sp>
        <p:nvSpPr>
          <p:cNvPr id="5" name="Rectangle 2"/>
          <p:cNvSpPr>
            <a:spLocks noGrp="1" noChangeArrowheads="1"/>
          </p:cNvSpPr>
          <p:nvPr>
            <p:ph type="title"/>
          </p:nvPr>
        </p:nvSpPr>
        <p:spPr>
          <a:xfrm>
            <a:off x="457200" y="274638"/>
            <a:ext cx="8686800" cy="1143000"/>
          </a:xfrm>
        </p:spPr>
        <p:txBody>
          <a:bodyPr>
            <a:noAutofit/>
          </a:bodyPr>
          <a:lstStyle/>
          <a:p>
            <a:pPr fontAlgn="auto">
              <a:spcAft>
                <a:spcPts val="0"/>
              </a:spcAft>
              <a:defRPr/>
            </a:pPr>
            <a:r>
              <a:rPr lang="sv-SE" sz="2400" b="0" dirty="0" smtClean="0">
                <a:solidFill>
                  <a:srgbClr val="000000"/>
                </a:solidFill>
                <a:latin typeface="Cambria Math" pitchFamily="18" charset="0"/>
                <a:ea typeface="Cambria Math" pitchFamily="18" charset="0"/>
                <a:cs typeface="Times New Roman" pitchFamily="18" charset="0"/>
              </a:rPr>
              <a:t>Jenis-Jenis Hipotesis</a:t>
            </a:r>
            <a:r>
              <a:rPr lang="en-US" sz="2400" b="0" dirty="0" smtClean="0">
                <a:latin typeface="Cambria Math" pitchFamily="18" charset="0"/>
                <a:ea typeface="Cambria Math" pitchFamily="18" charset="0"/>
              </a:rPr>
              <a:t> </a:t>
            </a:r>
            <a:br>
              <a:rPr lang="en-US" sz="2400" b="0" dirty="0" smtClean="0">
                <a:latin typeface="Cambria Math" pitchFamily="18" charset="0"/>
                <a:ea typeface="Cambria Math" pitchFamily="18" charset="0"/>
              </a:rPr>
            </a:br>
            <a:r>
              <a:rPr lang="en-US" sz="2400" b="0" dirty="0" smtClean="0">
                <a:latin typeface="Cambria Math" pitchFamily="18" charset="0"/>
                <a:ea typeface="Cambria Math" pitchFamily="18" charset="0"/>
              </a:rPr>
              <a:t>(</a:t>
            </a:r>
            <a:r>
              <a:rPr lang="en-US" sz="2400" b="0" dirty="0" err="1" smtClean="0">
                <a:solidFill>
                  <a:srgbClr val="000000"/>
                </a:solidFill>
                <a:latin typeface="Cambria Math" pitchFamily="18" charset="0"/>
                <a:ea typeface="Cambria Math" pitchFamily="18" charset="0"/>
                <a:cs typeface="Arial" charset="0"/>
              </a:rPr>
              <a:t>Menurut</a:t>
            </a:r>
            <a:r>
              <a:rPr lang="en-US" sz="2400" b="0" dirty="0" smtClean="0">
                <a:solidFill>
                  <a:srgbClr val="000000"/>
                </a:solidFill>
                <a:latin typeface="Cambria Math" pitchFamily="18" charset="0"/>
                <a:ea typeface="Cambria Math" pitchFamily="18" charset="0"/>
                <a:cs typeface="Arial" charset="0"/>
              </a:rPr>
              <a:t> </a:t>
            </a:r>
            <a:r>
              <a:rPr lang="en-US" sz="2400" b="0" dirty="0" err="1" smtClean="0">
                <a:solidFill>
                  <a:srgbClr val="000000"/>
                </a:solidFill>
                <a:latin typeface="Cambria Math" pitchFamily="18" charset="0"/>
                <a:ea typeface="Cambria Math" pitchFamily="18" charset="0"/>
                <a:cs typeface="Arial" charset="0"/>
              </a:rPr>
              <a:t>tingkat</a:t>
            </a:r>
            <a:r>
              <a:rPr lang="en-US" sz="2400" b="0" dirty="0" smtClean="0">
                <a:solidFill>
                  <a:srgbClr val="000000"/>
                </a:solidFill>
                <a:latin typeface="Cambria Math" pitchFamily="18" charset="0"/>
                <a:ea typeface="Cambria Math" pitchFamily="18" charset="0"/>
                <a:cs typeface="Arial" charset="0"/>
              </a:rPr>
              <a:t> </a:t>
            </a:r>
            <a:r>
              <a:rPr lang="en-US" sz="2400" b="0" dirty="0" err="1" smtClean="0">
                <a:solidFill>
                  <a:srgbClr val="000000"/>
                </a:solidFill>
                <a:latin typeface="Cambria Math" pitchFamily="18" charset="0"/>
                <a:ea typeface="Cambria Math" pitchFamily="18" charset="0"/>
                <a:cs typeface="Arial" charset="0"/>
              </a:rPr>
              <a:t>abstraksinya</a:t>
            </a:r>
            <a:r>
              <a:rPr lang="en-US" sz="2400" b="0" dirty="0" smtClean="0">
                <a:solidFill>
                  <a:srgbClr val="000000"/>
                </a:solidFill>
                <a:latin typeface="Cambria Math" pitchFamily="18" charset="0"/>
                <a:ea typeface="Cambria Math" pitchFamily="18" charset="0"/>
                <a:cs typeface="Arial" charset="0"/>
              </a:rPr>
              <a:t> </a:t>
            </a:r>
            <a:r>
              <a:rPr lang="en-US" sz="2400" b="0" dirty="0" err="1" smtClean="0">
                <a:solidFill>
                  <a:srgbClr val="000000"/>
                </a:solidFill>
                <a:latin typeface="Cambria Math" pitchFamily="18" charset="0"/>
                <a:ea typeface="Cambria Math" pitchFamily="18" charset="0"/>
                <a:cs typeface="Arial" charset="0"/>
              </a:rPr>
              <a:t>hipotesis</a:t>
            </a:r>
            <a:r>
              <a:rPr lang="en-US" sz="2400" b="0" dirty="0" smtClean="0">
                <a:solidFill>
                  <a:srgbClr val="000000"/>
                </a:solidFill>
                <a:latin typeface="Cambria Math" pitchFamily="18" charset="0"/>
                <a:ea typeface="Cambria Math" pitchFamily="18" charset="0"/>
                <a:cs typeface="Arial" charset="0"/>
              </a:rPr>
              <a:t> </a:t>
            </a:r>
            <a:r>
              <a:rPr lang="en-US" sz="2400" b="0" dirty="0" err="1" smtClean="0">
                <a:solidFill>
                  <a:srgbClr val="000000"/>
                </a:solidFill>
                <a:latin typeface="Cambria Math" pitchFamily="18" charset="0"/>
                <a:ea typeface="Cambria Math" pitchFamily="18" charset="0"/>
                <a:cs typeface="Arial" charset="0"/>
              </a:rPr>
              <a:t>dibagi</a:t>
            </a:r>
            <a:r>
              <a:rPr lang="en-US" sz="2400" b="0" dirty="0" smtClean="0">
                <a:solidFill>
                  <a:srgbClr val="000000"/>
                </a:solidFill>
                <a:latin typeface="Cambria Math" pitchFamily="18" charset="0"/>
                <a:ea typeface="Cambria Math" pitchFamily="18" charset="0"/>
                <a:cs typeface="Arial" charset="0"/>
              </a:rPr>
              <a:t> </a:t>
            </a:r>
            <a:r>
              <a:rPr lang="en-US" sz="2400" b="0" dirty="0" err="1" smtClean="0">
                <a:solidFill>
                  <a:srgbClr val="000000"/>
                </a:solidFill>
                <a:latin typeface="Cambria Math" pitchFamily="18" charset="0"/>
                <a:ea typeface="Cambria Math" pitchFamily="18" charset="0"/>
                <a:cs typeface="Arial" charset="0"/>
              </a:rPr>
              <a:t>menjadi</a:t>
            </a:r>
            <a:r>
              <a:rPr lang="en-US" sz="2400" b="0" dirty="0" smtClean="0">
                <a:solidFill>
                  <a:srgbClr val="000000"/>
                </a:solidFill>
                <a:latin typeface="Cambria Math" pitchFamily="18" charset="0"/>
                <a:ea typeface="Cambria Math" pitchFamily="18" charset="0"/>
                <a:cs typeface="Arial" charset="0"/>
              </a:rPr>
              <a:t> 3)……3</a:t>
            </a:r>
            <a:endParaRPr lang="en-US" sz="2400" b="0" dirty="0" smtClean="0">
              <a:latin typeface="Cambria Math" pitchFamily="18" charset="0"/>
              <a:ea typeface="Cambria Math" pitchFamily="18" charset="0"/>
            </a:endParaRP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533400" y="1600200"/>
            <a:ext cx="8229600" cy="4525963"/>
          </a:xfrm>
        </p:spPr>
        <p:txBody>
          <a:bodyPr>
            <a:normAutofit/>
          </a:bodyPr>
          <a:lstStyle/>
          <a:p>
            <a:pPr marL="609600" indent="-609600" algn="just" fontAlgn="auto">
              <a:spcAft>
                <a:spcPts val="0"/>
              </a:spcAft>
              <a:buFont typeface="Wingdings" pitchFamily="2" charset="2"/>
              <a:buAutoNum type="arabicPeriod"/>
              <a:defRPr/>
            </a:pPr>
            <a:r>
              <a:rPr lang="sv-SE" sz="2400" b="1" dirty="0" smtClean="0">
                <a:solidFill>
                  <a:srgbClr val="000000"/>
                </a:solidFill>
                <a:latin typeface="Calibri" pitchFamily="34" charset="0"/>
                <a:cs typeface="Arial" charset="0"/>
              </a:rPr>
              <a:t>Hipotesis penelitian/kerja: Hipotesis penelitian me-rupakan anggapan dasar peneliti terhadap suatu masalah yang sedang dikaji. </a:t>
            </a:r>
          </a:p>
          <a:p>
            <a:pPr marL="609600" indent="-609600" algn="just" fontAlgn="auto">
              <a:spcAft>
                <a:spcPts val="0"/>
              </a:spcAft>
              <a:buFont typeface="Wingdings" pitchFamily="2" charset="2"/>
              <a:buAutoNum type="arabicPeriod"/>
              <a:defRPr/>
            </a:pPr>
            <a:endParaRPr lang="sv-SE" sz="2400" b="1" dirty="0" smtClean="0">
              <a:solidFill>
                <a:srgbClr val="000000"/>
              </a:solidFill>
              <a:latin typeface="Calibri" pitchFamily="34" charset="0"/>
              <a:cs typeface="Arial" charset="0"/>
            </a:endParaRPr>
          </a:p>
          <a:p>
            <a:pPr marL="571500" lvl="1" indent="0" algn="just" fontAlgn="auto">
              <a:spcBef>
                <a:spcPts val="324"/>
              </a:spcBef>
              <a:spcAft>
                <a:spcPts val="0"/>
              </a:spcAft>
              <a:buFontTx/>
              <a:buNone/>
              <a:defRPr/>
            </a:pPr>
            <a:r>
              <a:rPr lang="sv-SE" sz="2400" b="1" dirty="0" smtClean="0">
                <a:solidFill>
                  <a:srgbClr val="000000"/>
                </a:solidFill>
                <a:latin typeface="Calibri" pitchFamily="34" charset="0"/>
                <a:cs typeface="Arial" charset="0"/>
              </a:rPr>
              <a:t>Dalam Hipotesis ini peneliti mengaggap benar Hipotesis-nya yang kemudian akan dibuktikan secara empiris melalui pengujian Hipotesis dengan mempergunakan data yang diperolehnya selama melakukan penelitian. </a:t>
            </a:r>
          </a:p>
          <a:p>
            <a:pPr marL="609600" indent="-609600" algn="just" fontAlgn="auto">
              <a:spcAft>
                <a:spcPts val="0"/>
              </a:spcAft>
              <a:buFont typeface="Wingdings" pitchFamily="2" charset="2"/>
              <a:buAutoNum type="arabicPeriod"/>
              <a:defRPr/>
            </a:pPr>
            <a:endParaRPr lang="sv-SE" sz="2400" b="1" dirty="0" smtClean="0">
              <a:solidFill>
                <a:srgbClr val="000000"/>
              </a:solidFill>
              <a:latin typeface="Calibri" pitchFamily="34" charset="0"/>
              <a:cs typeface="Arial" charset="0"/>
            </a:endParaRPr>
          </a:p>
          <a:p>
            <a:pPr marL="1828800" lvl="1" indent="-1371600" algn="just" fontAlgn="auto">
              <a:spcBef>
                <a:spcPts val="324"/>
              </a:spcBef>
              <a:spcAft>
                <a:spcPts val="0"/>
              </a:spcAft>
              <a:buFontTx/>
              <a:buNone/>
              <a:defRPr/>
            </a:pPr>
            <a:r>
              <a:rPr lang="en-US" sz="2400" b="1" dirty="0" err="1" smtClean="0">
                <a:solidFill>
                  <a:srgbClr val="000000"/>
                </a:solidFill>
                <a:latin typeface="Calibri" pitchFamily="34" charset="0"/>
                <a:cs typeface="Arial" charset="0"/>
              </a:rPr>
              <a:t>Misalnya</a:t>
            </a:r>
            <a:r>
              <a:rPr lang="en-US" sz="2400" b="1" dirty="0" smtClean="0">
                <a:solidFill>
                  <a:srgbClr val="000000"/>
                </a:solidFill>
                <a:latin typeface="Calibri" pitchFamily="34" charset="0"/>
                <a:cs typeface="Arial" charset="0"/>
              </a:rPr>
              <a:t>: </a:t>
            </a:r>
            <a:r>
              <a:rPr lang="en-US" sz="2400" b="1" dirty="0" err="1" smtClean="0">
                <a:solidFill>
                  <a:srgbClr val="000000"/>
                </a:solidFill>
                <a:latin typeface="Calibri" pitchFamily="34" charset="0"/>
                <a:cs typeface="Arial" charset="0"/>
              </a:rPr>
              <a:t>Ada</a:t>
            </a:r>
            <a:r>
              <a:rPr lang="en-US" sz="2400" b="1" dirty="0" smtClean="0">
                <a:solidFill>
                  <a:srgbClr val="000000"/>
                </a:solidFill>
                <a:latin typeface="Calibri" pitchFamily="34" charset="0"/>
                <a:cs typeface="Arial" charset="0"/>
              </a:rPr>
              <a:t> </a:t>
            </a:r>
            <a:r>
              <a:rPr lang="en-US" sz="2400" b="1" dirty="0" err="1" smtClean="0">
                <a:solidFill>
                  <a:srgbClr val="000000"/>
                </a:solidFill>
                <a:latin typeface="Calibri" pitchFamily="34" charset="0"/>
                <a:cs typeface="Arial" charset="0"/>
              </a:rPr>
              <a:t>hubungan</a:t>
            </a:r>
            <a:r>
              <a:rPr lang="en-US" sz="2400" b="1" dirty="0" smtClean="0">
                <a:solidFill>
                  <a:srgbClr val="000000"/>
                </a:solidFill>
                <a:latin typeface="Calibri" pitchFamily="34" charset="0"/>
                <a:cs typeface="Arial" charset="0"/>
              </a:rPr>
              <a:t> </a:t>
            </a:r>
            <a:r>
              <a:rPr lang="en-US" sz="2400" b="1" dirty="0" err="1" smtClean="0">
                <a:solidFill>
                  <a:srgbClr val="000000"/>
                </a:solidFill>
                <a:latin typeface="Calibri" pitchFamily="34" charset="0"/>
                <a:cs typeface="Arial" charset="0"/>
              </a:rPr>
              <a:t>antara</a:t>
            </a:r>
            <a:r>
              <a:rPr lang="en-US" sz="2400" b="1" dirty="0" smtClean="0">
                <a:solidFill>
                  <a:srgbClr val="000000"/>
                </a:solidFill>
                <a:latin typeface="Calibri" pitchFamily="34" charset="0"/>
                <a:cs typeface="Arial" charset="0"/>
              </a:rPr>
              <a:t> </a:t>
            </a:r>
            <a:r>
              <a:rPr lang="en-US" sz="2400" b="1" dirty="0" err="1" smtClean="0">
                <a:solidFill>
                  <a:srgbClr val="000000"/>
                </a:solidFill>
                <a:latin typeface="Calibri" pitchFamily="34" charset="0"/>
                <a:cs typeface="Arial" charset="0"/>
              </a:rPr>
              <a:t>krisis</a:t>
            </a:r>
            <a:r>
              <a:rPr lang="en-US" sz="2400" b="1" dirty="0" smtClean="0">
                <a:solidFill>
                  <a:srgbClr val="000000"/>
                </a:solidFill>
                <a:latin typeface="Calibri" pitchFamily="34" charset="0"/>
                <a:cs typeface="Arial" charset="0"/>
              </a:rPr>
              <a:t> </a:t>
            </a:r>
            <a:r>
              <a:rPr lang="en-US" sz="2400" b="1" dirty="0" err="1" smtClean="0">
                <a:solidFill>
                  <a:srgbClr val="000000"/>
                </a:solidFill>
                <a:latin typeface="Calibri" pitchFamily="34" charset="0"/>
                <a:cs typeface="Arial" charset="0"/>
              </a:rPr>
              <a:t>ekonomi</a:t>
            </a:r>
            <a:r>
              <a:rPr lang="en-US" sz="2400" b="1" dirty="0" smtClean="0">
                <a:solidFill>
                  <a:srgbClr val="000000"/>
                </a:solidFill>
                <a:latin typeface="Calibri" pitchFamily="34" charset="0"/>
                <a:cs typeface="Arial" charset="0"/>
              </a:rPr>
              <a:t> </a:t>
            </a:r>
            <a:r>
              <a:rPr lang="en-US" sz="2400" b="1" dirty="0" err="1" smtClean="0">
                <a:solidFill>
                  <a:srgbClr val="000000"/>
                </a:solidFill>
                <a:latin typeface="Calibri" pitchFamily="34" charset="0"/>
                <a:cs typeface="Arial" charset="0"/>
              </a:rPr>
              <a:t>dengan</a:t>
            </a:r>
            <a:r>
              <a:rPr lang="en-US" sz="2400" b="1" dirty="0" smtClean="0">
                <a:solidFill>
                  <a:srgbClr val="000000"/>
                </a:solidFill>
                <a:latin typeface="Calibri" pitchFamily="34" charset="0"/>
                <a:cs typeface="Arial" charset="0"/>
              </a:rPr>
              <a:t> </a:t>
            </a:r>
            <a:r>
              <a:rPr lang="en-US" sz="2400" b="1" dirty="0" err="1" smtClean="0">
                <a:solidFill>
                  <a:srgbClr val="000000"/>
                </a:solidFill>
                <a:latin typeface="Calibri" pitchFamily="34" charset="0"/>
                <a:cs typeface="Arial" charset="0"/>
              </a:rPr>
              <a:t>jumlah</a:t>
            </a:r>
            <a:r>
              <a:rPr lang="en-US" sz="2400" b="1" dirty="0" smtClean="0">
                <a:solidFill>
                  <a:srgbClr val="000000"/>
                </a:solidFill>
                <a:latin typeface="Calibri" pitchFamily="34" charset="0"/>
                <a:cs typeface="Arial" charset="0"/>
              </a:rPr>
              <a:t> </a:t>
            </a:r>
            <a:r>
              <a:rPr lang="en-US" sz="2400" b="1" dirty="0" err="1" smtClean="0">
                <a:solidFill>
                  <a:srgbClr val="000000"/>
                </a:solidFill>
                <a:latin typeface="Calibri" pitchFamily="34" charset="0"/>
                <a:cs typeface="Arial" charset="0"/>
              </a:rPr>
              <a:t>orang</a:t>
            </a:r>
            <a:r>
              <a:rPr lang="en-US" sz="2400" b="1" dirty="0" smtClean="0">
                <a:solidFill>
                  <a:srgbClr val="000000"/>
                </a:solidFill>
                <a:latin typeface="Calibri" pitchFamily="34" charset="0"/>
                <a:cs typeface="Arial" charset="0"/>
              </a:rPr>
              <a:t> stress</a:t>
            </a:r>
            <a:endParaRPr lang="en-US" sz="2400" b="1" dirty="0" smtClean="0">
              <a:latin typeface="Calibri" pitchFamily="34" charset="0"/>
              <a:cs typeface="Courier New" pitchFamily="49" charset="0"/>
            </a:endParaRPr>
          </a:p>
          <a:p>
            <a:pPr marL="609600" indent="-609600" algn="just" fontAlgn="auto">
              <a:spcAft>
                <a:spcPts val="0"/>
              </a:spcAft>
              <a:buFont typeface="Wingdings" pitchFamily="2" charset="2"/>
              <a:buAutoNum type="arabicPeriod"/>
              <a:defRPr/>
            </a:pPr>
            <a:endParaRPr lang="en-US" sz="2400" b="1" dirty="0" smtClean="0">
              <a:latin typeface="Calibri" pitchFamily="34" charset="0"/>
            </a:endParaRPr>
          </a:p>
        </p:txBody>
      </p:sp>
      <p:sp>
        <p:nvSpPr>
          <p:cNvPr id="14338" name="Rectangle 2"/>
          <p:cNvSpPr>
            <a:spLocks noGrp="1" noChangeArrowheads="1"/>
          </p:cNvSpPr>
          <p:nvPr>
            <p:ph type="title"/>
          </p:nvPr>
        </p:nvSpPr>
        <p:spPr/>
        <p:txBody>
          <a:bodyPr>
            <a:normAutofit fontScale="90000"/>
          </a:bodyPr>
          <a:lstStyle/>
          <a:p>
            <a:pPr fontAlgn="auto">
              <a:spcAft>
                <a:spcPts val="0"/>
              </a:spcAft>
              <a:defRPr/>
            </a:pPr>
            <a:r>
              <a:rPr lang="sv-SE" b="0" smtClean="0">
                <a:solidFill>
                  <a:srgbClr val="000000"/>
                </a:solidFill>
                <a:latin typeface="Arial Narrow" pitchFamily="34" charset="0"/>
                <a:cs typeface="Times New Roman" pitchFamily="18" charset="0"/>
              </a:rPr>
              <a:t>Menurut bentuknya, Hipotesis  dibagi menjadi tiga</a:t>
            </a:r>
            <a:r>
              <a:rPr lang="en-US" b="0" smtClean="0">
                <a:latin typeface="Arial Narrow" pitchFamily="34" charset="0"/>
              </a:rPr>
              <a:t> (1)</a:t>
            </a: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a:xfrm>
            <a:off x="533400" y="1371600"/>
            <a:ext cx="8229600" cy="4767263"/>
          </a:xfrm>
        </p:spPr>
        <p:txBody>
          <a:bodyPr/>
          <a:lstStyle/>
          <a:p>
            <a:pPr marL="609600" indent="-609600" algn="just">
              <a:lnSpc>
                <a:spcPct val="90000"/>
              </a:lnSpc>
              <a:buFont typeface="Wingdings" pitchFamily="2" charset="2"/>
              <a:buAutoNum type="arabicPeriod" startAt="2"/>
            </a:pPr>
            <a:r>
              <a:rPr lang="en-US" sz="2000" b="1" smtClean="0">
                <a:solidFill>
                  <a:srgbClr val="000000"/>
                </a:solidFill>
                <a:latin typeface="Calibri" pitchFamily="34" charset="0"/>
                <a:cs typeface="Arial" charset="0"/>
              </a:rPr>
              <a:t>Hipotesis operasional: Hipotesis operasional merupakan Hipotesis yang bersifat obyektif. </a:t>
            </a:r>
          </a:p>
          <a:p>
            <a:pPr marL="609600" indent="-609600" algn="just">
              <a:lnSpc>
                <a:spcPct val="90000"/>
              </a:lnSpc>
              <a:buFont typeface="Wingdings" pitchFamily="2" charset="2"/>
              <a:buNone/>
            </a:pPr>
            <a:endParaRPr lang="en-US" sz="2000" b="1" smtClean="0">
              <a:solidFill>
                <a:srgbClr val="000000"/>
              </a:solidFill>
              <a:latin typeface="Calibri" pitchFamily="34" charset="0"/>
              <a:cs typeface="Arial" charset="0"/>
            </a:endParaRPr>
          </a:p>
          <a:p>
            <a:pPr marL="609600" indent="-609600" algn="just">
              <a:lnSpc>
                <a:spcPct val="90000"/>
              </a:lnSpc>
              <a:buFont typeface="Wingdings" pitchFamily="2" charset="2"/>
              <a:buNone/>
            </a:pPr>
            <a:r>
              <a:rPr lang="en-US" sz="2000" b="1" smtClean="0">
                <a:solidFill>
                  <a:srgbClr val="000000"/>
                </a:solidFill>
                <a:latin typeface="Calibri" pitchFamily="34" charset="0"/>
                <a:cs typeface="Arial" charset="0"/>
              </a:rPr>
              <a:t>Artinya peneliti merumuskan Hipotesis tidak semata-mata berdasarkan anggapan dasarnya, tetapi  juga berdasarkan obyektifitasnya, bahwa Hipotesis penelitian yang dibuat belum tentu benar setelah diuji dengan menggunakan data yang ada. Untuk itu peneliti memerlukan Hipotesis pembanding yang bersifat obyektif dan netral atau secara teknis disebut Hipotesis nol (H0). </a:t>
            </a:r>
          </a:p>
          <a:p>
            <a:pPr marL="609600" indent="-609600" algn="just">
              <a:lnSpc>
                <a:spcPct val="90000"/>
              </a:lnSpc>
              <a:buFont typeface="Wingdings" pitchFamily="2" charset="2"/>
              <a:buNone/>
            </a:pPr>
            <a:endParaRPr lang="en-US" sz="2000" b="1" smtClean="0">
              <a:solidFill>
                <a:srgbClr val="000000"/>
              </a:solidFill>
              <a:latin typeface="Calibri" pitchFamily="34" charset="0"/>
              <a:cs typeface="Arial" charset="0"/>
            </a:endParaRPr>
          </a:p>
          <a:p>
            <a:pPr marL="609600" indent="-609600" algn="just">
              <a:lnSpc>
                <a:spcPct val="90000"/>
              </a:lnSpc>
              <a:buFont typeface="Wingdings" pitchFamily="2" charset="2"/>
              <a:buNone/>
            </a:pPr>
            <a:r>
              <a:rPr lang="en-US" sz="2000" b="1" smtClean="0">
                <a:solidFill>
                  <a:srgbClr val="000000"/>
                </a:solidFill>
                <a:latin typeface="Calibri" pitchFamily="34" charset="0"/>
                <a:cs typeface="Arial" charset="0"/>
              </a:rPr>
              <a:t>H0 digunakan untuk memberikan keseimbangan pada Hipotesis penelitian karena peneliti meyakini dalam pengujian nanti benar atau salahnya Hipotesis penelitian tergantung dari bukti-bukti yang diperolehnya selama melakukan penelitian. </a:t>
            </a:r>
          </a:p>
          <a:p>
            <a:pPr marL="609600" indent="-609600" algn="just">
              <a:lnSpc>
                <a:spcPct val="90000"/>
              </a:lnSpc>
              <a:buFont typeface="Wingdings" pitchFamily="2" charset="2"/>
              <a:buNone/>
            </a:pPr>
            <a:r>
              <a:rPr lang="sv-SE" sz="2000" b="1" smtClean="0">
                <a:solidFill>
                  <a:srgbClr val="000000"/>
                </a:solidFill>
                <a:latin typeface="Calibri" pitchFamily="34" charset="0"/>
                <a:cs typeface="Arial" charset="0"/>
              </a:rPr>
              <a:t>Contoh: H0: Tidak ada hubungan antara krisis ekonomi dengan jumlah orang stress.</a:t>
            </a:r>
            <a:endParaRPr lang="en-US" sz="2000" b="1" smtClean="0">
              <a:solidFill>
                <a:srgbClr val="000000"/>
              </a:solidFill>
              <a:latin typeface="Calibri" pitchFamily="34" charset="0"/>
              <a:cs typeface="Courier New" pitchFamily="49" charset="0"/>
            </a:endParaRPr>
          </a:p>
          <a:p>
            <a:pPr marL="609600" indent="-609600" algn="just">
              <a:lnSpc>
                <a:spcPct val="90000"/>
              </a:lnSpc>
              <a:buFont typeface="Wingdings" pitchFamily="2" charset="2"/>
              <a:buAutoNum type="arabicPeriod" startAt="2"/>
            </a:pPr>
            <a:endParaRPr lang="en-US" sz="2000" b="1" smtClean="0">
              <a:latin typeface="Calibri" pitchFamily="34" charset="0"/>
            </a:endParaRPr>
          </a:p>
        </p:txBody>
      </p:sp>
      <p:sp>
        <p:nvSpPr>
          <p:cNvPr id="15362" name="Rectangle 2"/>
          <p:cNvSpPr>
            <a:spLocks noGrp="1" noChangeArrowheads="1"/>
          </p:cNvSpPr>
          <p:nvPr>
            <p:ph type="title"/>
          </p:nvPr>
        </p:nvSpPr>
        <p:spPr/>
        <p:txBody>
          <a:bodyPr>
            <a:normAutofit fontScale="90000"/>
          </a:bodyPr>
          <a:lstStyle/>
          <a:p>
            <a:pPr fontAlgn="auto">
              <a:spcAft>
                <a:spcPts val="0"/>
              </a:spcAft>
              <a:defRPr/>
            </a:pPr>
            <a:r>
              <a:rPr lang="sv-SE" b="0" smtClean="0">
                <a:solidFill>
                  <a:srgbClr val="000000"/>
                </a:solidFill>
                <a:latin typeface="Arial Narrow" pitchFamily="34" charset="0"/>
                <a:cs typeface="Times New Roman" pitchFamily="18" charset="0"/>
              </a:rPr>
              <a:t>Menurut bentuknya, </a:t>
            </a:r>
            <a:r>
              <a:rPr lang="sv-SE" sz="3200" b="0" smtClean="0">
                <a:solidFill>
                  <a:srgbClr val="000000"/>
                </a:solidFill>
                <a:latin typeface="Arial Narrow" pitchFamily="34" charset="0"/>
                <a:cs typeface="Times New Roman" pitchFamily="18" charset="0"/>
              </a:rPr>
              <a:t>Hipotesis  dibagi menjadi tiga</a:t>
            </a:r>
            <a:r>
              <a:rPr lang="en-US" sz="3200" b="0" smtClean="0">
                <a:latin typeface="Arial Narrow" pitchFamily="34" charset="0"/>
              </a:rPr>
              <a:t> (2)</a:t>
            </a: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p:txBody>
          <a:bodyPr>
            <a:normAutofit/>
          </a:bodyPr>
          <a:lstStyle/>
          <a:p>
            <a:pPr marL="609600" indent="-609600" algn="just" fontAlgn="auto">
              <a:spcAft>
                <a:spcPts val="0"/>
              </a:spcAft>
              <a:buFont typeface="Wingdings" pitchFamily="2" charset="2"/>
              <a:buAutoNum type="arabicPeriod" startAt="3"/>
              <a:defRPr/>
            </a:pPr>
            <a:r>
              <a:rPr lang="sv-SE" sz="2800" b="1" dirty="0" smtClean="0">
                <a:solidFill>
                  <a:srgbClr val="000000"/>
                </a:solidFill>
                <a:latin typeface="Calibri" pitchFamily="34" charset="0"/>
                <a:cs typeface="Arial" charset="0"/>
              </a:rPr>
              <a:t>Hipotesis statistik: Hipotesis statistik merupakan jenis Hipotesis yang dirumuskan dalam bentuk notasi statistik. </a:t>
            </a:r>
          </a:p>
          <a:p>
            <a:pPr marL="609600" indent="-609600" algn="just" fontAlgn="auto">
              <a:spcAft>
                <a:spcPts val="0"/>
              </a:spcAft>
              <a:buFont typeface="Wingdings" pitchFamily="2" charset="2"/>
              <a:buNone/>
              <a:defRPr/>
            </a:pPr>
            <a:endParaRPr lang="sv-SE" sz="2800" b="1" dirty="0" smtClean="0">
              <a:solidFill>
                <a:srgbClr val="000000"/>
              </a:solidFill>
              <a:latin typeface="Calibri" pitchFamily="34" charset="0"/>
              <a:cs typeface="Arial" charset="0"/>
            </a:endParaRPr>
          </a:p>
          <a:p>
            <a:pPr marL="609600" indent="-38100" algn="just" fontAlgn="auto">
              <a:spcAft>
                <a:spcPts val="0"/>
              </a:spcAft>
              <a:buFont typeface="Wingdings" pitchFamily="2" charset="2"/>
              <a:buNone/>
              <a:defRPr/>
            </a:pPr>
            <a:r>
              <a:rPr lang="sv-SE" sz="2800" b="1" dirty="0" smtClean="0">
                <a:solidFill>
                  <a:srgbClr val="000000"/>
                </a:solidFill>
                <a:latin typeface="Calibri" pitchFamily="34" charset="0"/>
                <a:cs typeface="Arial" charset="0"/>
              </a:rPr>
              <a:t>Hipotesis ini dirumuskan berdasarkan pengamatan peneliti terhadap populasi dalam bentuk angka-angka (kuantitatif). </a:t>
            </a:r>
          </a:p>
          <a:p>
            <a:pPr marL="609600" indent="-609600" algn="just" fontAlgn="auto">
              <a:spcAft>
                <a:spcPts val="0"/>
              </a:spcAft>
              <a:buFont typeface="Wingdings" pitchFamily="2" charset="2"/>
              <a:buNone/>
              <a:defRPr/>
            </a:pPr>
            <a:endParaRPr lang="sv-SE" sz="2800" b="1" dirty="0" smtClean="0">
              <a:solidFill>
                <a:srgbClr val="000000"/>
              </a:solidFill>
              <a:latin typeface="Calibri" pitchFamily="34" charset="0"/>
              <a:cs typeface="Arial" charset="0"/>
            </a:endParaRPr>
          </a:p>
          <a:p>
            <a:pPr marL="609600" indent="-38100" algn="just" fontAlgn="auto">
              <a:spcAft>
                <a:spcPts val="0"/>
              </a:spcAft>
              <a:buFont typeface="Wingdings" pitchFamily="2" charset="2"/>
              <a:buNone/>
              <a:defRPr/>
            </a:pPr>
            <a:r>
              <a:rPr lang="en-US" sz="2800" b="1" dirty="0" err="1" smtClean="0">
                <a:solidFill>
                  <a:srgbClr val="000000"/>
                </a:solidFill>
                <a:latin typeface="Calibri" pitchFamily="34" charset="0"/>
                <a:cs typeface="Arial" charset="0"/>
              </a:rPr>
              <a:t>Misalnya</a:t>
            </a:r>
            <a:r>
              <a:rPr lang="en-US" sz="2800" b="1" dirty="0" smtClean="0">
                <a:solidFill>
                  <a:srgbClr val="000000"/>
                </a:solidFill>
                <a:latin typeface="Calibri" pitchFamily="34" charset="0"/>
                <a:cs typeface="Arial" charset="0"/>
              </a:rPr>
              <a:t>: H0: r = 0; </a:t>
            </a:r>
            <a:r>
              <a:rPr lang="en-US" sz="2800" b="1" dirty="0" err="1" smtClean="0">
                <a:solidFill>
                  <a:srgbClr val="000000"/>
                </a:solidFill>
                <a:latin typeface="Calibri" pitchFamily="34" charset="0"/>
                <a:cs typeface="Arial" charset="0"/>
              </a:rPr>
              <a:t>atau</a:t>
            </a:r>
            <a:r>
              <a:rPr lang="en-US" sz="2800" b="1" dirty="0" smtClean="0">
                <a:solidFill>
                  <a:srgbClr val="000000"/>
                </a:solidFill>
                <a:latin typeface="Calibri" pitchFamily="34" charset="0"/>
                <a:cs typeface="Arial" charset="0"/>
              </a:rPr>
              <a:t> H0: p = 0</a:t>
            </a:r>
            <a:endParaRPr lang="en-US" sz="2800" b="1" dirty="0" smtClean="0">
              <a:solidFill>
                <a:srgbClr val="000000"/>
              </a:solidFill>
              <a:latin typeface="Calibri" pitchFamily="34" charset="0"/>
              <a:cs typeface="Courier New" pitchFamily="49" charset="0"/>
            </a:endParaRPr>
          </a:p>
          <a:p>
            <a:pPr marL="609600" indent="-609600" algn="just" fontAlgn="auto">
              <a:spcAft>
                <a:spcPts val="0"/>
              </a:spcAft>
              <a:buFont typeface="Wingdings" pitchFamily="2" charset="2"/>
              <a:buAutoNum type="arabicPeriod" startAt="3"/>
              <a:defRPr/>
            </a:pPr>
            <a:endParaRPr lang="en-US" sz="2800" b="1" dirty="0" smtClean="0">
              <a:latin typeface="Calibri" pitchFamily="34" charset="0"/>
            </a:endParaRPr>
          </a:p>
        </p:txBody>
      </p:sp>
      <p:sp>
        <p:nvSpPr>
          <p:cNvPr id="16386" name="Rectangle 2"/>
          <p:cNvSpPr>
            <a:spLocks noGrp="1" noChangeArrowheads="1"/>
          </p:cNvSpPr>
          <p:nvPr>
            <p:ph type="title"/>
          </p:nvPr>
        </p:nvSpPr>
        <p:spPr/>
        <p:txBody>
          <a:bodyPr>
            <a:normAutofit fontScale="90000"/>
          </a:bodyPr>
          <a:lstStyle/>
          <a:p>
            <a:pPr fontAlgn="auto">
              <a:spcAft>
                <a:spcPts val="0"/>
              </a:spcAft>
              <a:defRPr/>
            </a:pPr>
            <a:r>
              <a:rPr lang="sv-SE" b="0" smtClean="0">
                <a:solidFill>
                  <a:srgbClr val="000000"/>
                </a:solidFill>
                <a:latin typeface="Arial Narrow" pitchFamily="34" charset="0"/>
                <a:cs typeface="Times New Roman" pitchFamily="18" charset="0"/>
              </a:rPr>
              <a:t>Menurut bentuknya, </a:t>
            </a:r>
            <a:r>
              <a:rPr lang="sv-SE" sz="3200" b="0" smtClean="0">
                <a:solidFill>
                  <a:srgbClr val="000000"/>
                </a:solidFill>
                <a:latin typeface="Arial Narrow" pitchFamily="34" charset="0"/>
                <a:cs typeface="Times New Roman" pitchFamily="18" charset="0"/>
              </a:rPr>
              <a:t>Hipotesis  dibagi menjadi tiga</a:t>
            </a:r>
            <a:r>
              <a:rPr lang="en-US" sz="3200" b="0" smtClean="0">
                <a:latin typeface="Arial Narrow" pitchFamily="34" charset="0"/>
              </a:rPr>
              <a:t> (3)</a:t>
            </a: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457200" y="1905000"/>
            <a:ext cx="8229600" cy="2895600"/>
          </a:xfrm>
        </p:spPr>
        <p:txBody>
          <a:bodyPr/>
          <a:lstStyle/>
          <a:p>
            <a:pPr algn="just"/>
            <a:r>
              <a:rPr lang="en-US" sz="3200" b="1" smtClean="0">
                <a:solidFill>
                  <a:srgbClr val="000000"/>
                </a:solidFill>
                <a:latin typeface="Calibri" pitchFamily="34" charset="0"/>
                <a:cs typeface="Arial" charset="0"/>
              </a:rPr>
              <a:t>Cara merumuskan Hipotesis  ialah dengan tahapan sebagai berikut: rumuskan Hipotesis penelitian, Hipotesis operasional, dan Hipotesis statistik.</a:t>
            </a:r>
            <a:endParaRPr lang="en-US" sz="3200" b="1" smtClean="0">
              <a:latin typeface="Calibri" pitchFamily="34" charset="0"/>
              <a:cs typeface="Courier New" pitchFamily="49" charset="0"/>
            </a:endParaRPr>
          </a:p>
          <a:p>
            <a:pPr algn="just">
              <a:buFont typeface="Wingdings" pitchFamily="2" charset="2"/>
              <a:buNone/>
            </a:pPr>
            <a:endParaRPr lang="en-US" sz="3200" b="1" smtClean="0">
              <a:latin typeface="Calibri" pitchFamily="34" charset="0"/>
            </a:endParaRPr>
          </a:p>
        </p:txBody>
      </p:sp>
      <p:sp>
        <p:nvSpPr>
          <p:cNvPr id="17410" name="Rectangle 2"/>
          <p:cNvSpPr>
            <a:spLocks noGrp="1" noChangeArrowheads="1"/>
          </p:cNvSpPr>
          <p:nvPr>
            <p:ph type="title"/>
          </p:nvPr>
        </p:nvSpPr>
        <p:spPr>
          <a:xfrm>
            <a:off x="533400" y="609600"/>
            <a:ext cx="8229600" cy="1143000"/>
          </a:xfrm>
        </p:spPr>
        <p:txBody>
          <a:bodyPr/>
          <a:lstStyle/>
          <a:p>
            <a:pPr fontAlgn="auto">
              <a:spcAft>
                <a:spcPts val="0"/>
              </a:spcAft>
              <a:buFont typeface="Wingdings" pitchFamily="2" charset="2"/>
              <a:buNone/>
              <a:defRPr/>
            </a:pPr>
            <a:r>
              <a:rPr lang="en-US" sz="4000" dirty="0" smtClean="0">
                <a:solidFill>
                  <a:srgbClr val="000000"/>
                </a:solidFill>
                <a:latin typeface="Cambria Math" pitchFamily="18" charset="0"/>
                <a:ea typeface="Cambria Math" pitchFamily="18" charset="0"/>
                <a:cs typeface="Times New Roman" pitchFamily="18" charset="0"/>
              </a:rPr>
              <a:t>Cara </a:t>
            </a:r>
            <a:r>
              <a:rPr lang="en-US" sz="4000" dirty="0" err="1" smtClean="0">
                <a:solidFill>
                  <a:srgbClr val="000000"/>
                </a:solidFill>
                <a:latin typeface="Cambria Math" pitchFamily="18" charset="0"/>
                <a:ea typeface="Cambria Math" pitchFamily="18" charset="0"/>
                <a:cs typeface="Times New Roman" pitchFamily="18" charset="0"/>
              </a:rPr>
              <a:t>Merumuskan</a:t>
            </a:r>
            <a:r>
              <a:rPr lang="en-US" sz="4000" dirty="0" smtClean="0">
                <a:solidFill>
                  <a:srgbClr val="000000"/>
                </a:solidFill>
                <a:latin typeface="Cambria Math" pitchFamily="18" charset="0"/>
                <a:ea typeface="Cambria Math" pitchFamily="18" charset="0"/>
                <a:cs typeface="Times New Roman" pitchFamily="18" charset="0"/>
              </a:rPr>
              <a:t> </a:t>
            </a:r>
            <a:r>
              <a:rPr lang="en-US" sz="4000" dirty="0" err="1" smtClean="0">
                <a:solidFill>
                  <a:srgbClr val="000000"/>
                </a:solidFill>
                <a:latin typeface="Cambria Math" pitchFamily="18" charset="0"/>
                <a:ea typeface="Cambria Math" pitchFamily="18" charset="0"/>
                <a:cs typeface="Times New Roman" pitchFamily="18" charset="0"/>
              </a:rPr>
              <a:t>Hipotesis</a:t>
            </a:r>
            <a:r>
              <a:rPr lang="en-US" sz="4000" dirty="0" smtClean="0">
                <a:latin typeface="Cambria Math" pitchFamily="18" charset="0"/>
                <a:ea typeface="Cambria Math" pitchFamily="18" charset="0"/>
              </a:rPr>
              <a:t> </a:t>
            </a: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idx="1"/>
          </p:nvPr>
        </p:nvSpPr>
        <p:spPr/>
        <p:txBody>
          <a:bodyPr/>
          <a:lstStyle/>
          <a:p>
            <a:pPr algn="just">
              <a:lnSpc>
                <a:spcPct val="90000"/>
              </a:lnSpc>
            </a:pPr>
            <a:r>
              <a:rPr lang="en-US" sz="2800" b="1" smtClean="0">
                <a:solidFill>
                  <a:srgbClr val="000000"/>
                </a:solidFill>
                <a:latin typeface="Calibri" pitchFamily="34" charset="0"/>
                <a:cs typeface="Arial" charset="0"/>
              </a:rPr>
              <a:t>Hipotesis penelitian ialah Hipotesis yang kita buat dan dinyatakan dalam bentuk kalimat.</a:t>
            </a:r>
          </a:p>
          <a:p>
            <a:pPr algn="just">
              <a:lnSpc>
                <a:spcPct val="90000"/>
              </a:lnSpc>
              <a:buFont typeface="Wingdings" pitchFamily="2" charset="2"/>
              <a:buNone/>
            </a:pPr>
            <a:endParaRPr lang="en-US" sz="2800" b="1" smtClean="0">
              <a:latin typeface="Calibri" pitchFamily="34" charset="0"/>
              <a:cs typeface="Courier New" pitchFamily="49" charset="0"/>
            </a:endParaRPr>
          </a:p>
          <a:p>
            <a:pPr algn="just">
              <a:lnSpc>
                <a:spcPct val="90000"/>
              </a:lnSpc>
            </a:pPr>
            <a:r>
              <a:rPr lang="en-US" sz="2800" b="1" smtClean="0">
                <a:solidFill>
                  <a:srgbClr val="000000"/>
                </a:solidFill>
                <a:latin typeface="Calibri" pitchFamily="34" charset="0"/>
                <a:cs typeface="Arial" charset="0"/>
              </a:rPr>
              <a:t> Contoh:</a:t>
            </a:r>
            <a:endParaRPr lang="en-US" sz="2800" b="1" smtClean="0">
              <a:latin typeface="Calibri" pitchFamily="34" charset="0"/>
              <a:cs typeface="Courier New" pitchFamily="49" charset="0"/>
            </a:endParaRPr>
          </a:p>
          <a:p>
            <a:pPr algn="just">
              <a:lnSpc>
                <a:spcPct val="90000"/>
              </a:lnSpc>
            </a:pPr>
            <a:r>
              <a:rPr lang="sv-SE" sz="2800" b="1" smtClean="0">
                <a:solidFill>
                  <a:srgbClr val="000000"/>
                </a:solidFill>
                <a:latin typeface="Calibri" pitchFamily="34" charset="0"/>
                <a:cs typeface="Arial" charset="0"/>
              </a:rPr>
              <a:t>Ada hubungan antara gaya kepempininan dengan kinerja pegawai</a:t>
            </a:r>
            <a:endParaRPr lang="en-US" sz="2800" b="1" smtClean="0">
              <a:latin typeface="Calibri" pitchFamily="34" charset="0"/>
              <a:cs typeface="Courier New" pitchFamily="49" charset="0"/>
            </a:endParaRPr>
          </a:p>
          <a:p>
            <a:pPr algn="just">
              <a:lnSpc>
                <a:spcPct val="90000"/>
              </a:lnSpc>
            </a:pPr>
            <a:endParaRPr lang="sv-SE" sz="2800" b="1" smtClean="0">
              <a:solidFill>
                <a:srgbClr val="000000"/>
              </a:solidFill>
              <a:latin typeface="Calibri" pitchFamily="34" charset="0"/>
              <a:cs typeface="Arial" charset="0"/>
            </a:endParaRPr>
          </a:p>
          <a:p>
            <a:pPr algn="just">
              <a:lnSpc>
                <a:spcPct val="90000"/>
              </a:lnSpc>
            </a:pPr>
            <a:r>
              <a:rPr lang="sv-SE" sz="2800" b="1" smtClean="0">
                <a:solidFill>
                  <a:srgbClr val="000000"/>
                </a:solidFill>
                <a:latin typeface="Calibri" pitchFamily="34" charset="0"/>
                <a:cs typeface="Arial" charset="0"/>
              </a:rPr>
              <a:t>Ada hubungan antara promosi dan volume penjualan</a:t>
            </a:r>
            <a:endParaRPr lang="en-US" sz="2800" b="1" smtClean="0">
              <a:latin typeface="Calibri" pitchFamily="34" charset="0"/>
              <a:cs typeface="Courier New" pitchFamily="49" charset="0"/>
            </a:endParaRPr>
          </a:p>
          <a:p>
            <a:pPr algn="just">
              <a:lnSpc>
                <a:spcPct val="90000"/>
              </a:lnSpc>
            </a:pPr>
            <a:endParaRPr lang="en-US" sz="2800" b="1" smtClean="0">
              <a:latin typeface="Calibri" pitchFamily="34" charset="0"/>
            </a:endParaRPr>
          </a:p>
        </p:txBody>
      </p:sp>
      <p:sp>
        <p:nvSpPr>
          <p:cNvPr id="18434" name="Rectangle 2"/>
          <p:cNvSpPr>
            <a:spLocks noGrp="1" noChangeArrowheads="1"/>
          </p:cNvSpPr>
          <p:nvPr>
            <p:ph type="title"/>
          </p:nvPr>
        </p:nvSpPr>
        <p:spPr/>
        <p:txBody>
          <a:bodyPr/>
          <a:lstStyle/>
          <a:p>
            <a:pPr fontAlgn="auto">
              <a:spcAft>
                <a:spcPts val="0"/>
              </a:spcAft>
              <a:defRPr/>
            </a:pPr>
            <a:r>
              <a:rPr lang="en-US" dirty="0" err="1" smtClean="0">
                <a:solidFill>
                  <a:srgbClr val="000000"/>
                </a:solidFill>
                <a:latin typeface="Cambria Math" pitchFamily="18" charset="0"/>
                <a:ea typeface="Cambria Math" pitchFamily="18" charset="0"/>
                <a:cs typeface="Arial" charset="0"/>
              </a:rPr>
              <a:t>Hipotesis</a:t>
            </a:r>
            <a:r>
              <a:rPr lang="en-US" dirty="0" smtClean="0">
                <a:solidFill>
                  <a:srgbClr val="000000"/>
                </a:solidFill>
                <a:latin typeface="Cambria Math" pitchFamily="18" charset="0"/>
                <a:ea typeface="Cambria Math" pitchFamily="18" charset="0"/>
                <a:cs typeface="Arial" charset="0"/>
              </a:rPr>
              <a:t> </a:t>
            </a:r>
            <a:r>
              <a:rPr lang="en-US" dirty="0" err="1" smtClean="0">
                <a:solidFill>
                  <a:srgbClr val="000000"/>
                </a:solidFill>
                <a:latin typeface="Cambria Math" pitchFamily="18" charset="0"/>
                <a:ea typeface="Cambria Math" pitchFamily="18" charset="0"/>
                <a:cs typeface="Arial" charset="0"/>
              </a:rPr>
              <a:t>penelitian</a:t>
            </a:r>
            <a:endParaRPr lang="en-US" dirty="0" smtClean="0">
              <a:solidFill>
                <a:srgbClr val="000000"/>
              </a:solidFill>
              <a:latin typeface="Cambria Math" pitchFamily="18" charset="0"/>
              <a:ea typeface="Cambria Math" pitchFamily="18" charset="0"/>
              <a:cs typeface="Arial" charset="0"/>
            </a:endParaRP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p:txBody>
          <a:bodyPr/>
          <a:lstStyle/>
          <a:p>
            <a:pPr algn="just"/>
            <a:r>
              <a:rPr lang="sv-SE" sz="2800" b="1" smtClean="0">
                <a:solidFill>
                  <a:srgbClr val="000000"/>
                </a:solidFill>
                <a:latin typeface="Calibri" pitchFamily="34" charset="0"/>
                <a:cs typeface="Arial" charset="0"/>
              </a:rPr>
              <a:t>Hipotesis operasional ialah mendefinisikan Hipotesis secara operasional variable-variabel yang ada didalamnya agar dapat dioperasionalisasikan. </a:t>
            </a:r>
          </a:p>
          <a:p>
            <a:pPr algn="just"/>
            <a:r>
              <a:rPr lang="sv-SE" sz="2800" b="1" smtClean="0">
                <a:solidFill>
                  <a:srgbClr val="000000"/>
                </a:solidFill>
                <a:latin typeface="Calibri" pitchFamily="34" charset="0"/>
                <a:cs typeface="Arial" charset="0"/>
              </a:rPr>
              <a:t>Misalnya “gaya kepemimpinan” dioperasionalisasi-kan sebagai cara memberikan instruksi terhadap bawahan. </a:t>
            </a:r>
          </a:p>
          <a:p>
            <a:pPr algn="just"/>
            <a:r>
              <a:rPr lang="sv-SE" sz="2800" b="1" smtClean="0">
                <a:solidFill>
                  <a:srgbClr val="000000"/>
                </a:solidFill>
                <a:latin typeface="Calibri" pitchFamily="34" charset="0"/>
                <a:cs typeface="Arial" charset="0"/>
              </a:rPr>
              <a:t>Kinerja pegawai dioperasionalisasikan sebagai tinggi rendahnya pemasukan perusahaan. </a:t>
            </a:r>
          </a:p>
          <a:p>
            <a:pPr algn="just">
              <a:buFont typeface="Wingdings" pitchFamily="2" charset="2"/>
              <a:buNone/>
            </a:pPr>
            <a:endParaRPr lang="en-US" sz="2800" b="1" smtClean="0">
              <a:latin typeface="Calibri" pitchFamily="34" charset="0"/>
            </a:endParaRPr>
          </a:p>
        </p:txBody>
      </p:sp>
      <p:sp>
        <p:nvSpPr>
          <p:cNvPr id="19458" name="Rectangle 2"/>
          <p:cNvSpPr>
            <a:spLocks noGrp="1" noChangeArrowheads="1"/>
          </p:cNvSpPr>
          <p:nvPr>
            <p:ph type="title"/>
          </p:nvPr>
        </p:nvSpPr>
        <p:spPr/>
        <p:txBody>
          <a:bodyPr/>
          <a:lstStyle/>
          <a:p>
            <a:pPr fontAlgn="auto">
              <a:spcAft>
                <a:spcPts val="0"/>
              </a:spcAft>
              <a:defRPr/>
            </a:pPr>
            <a:r>
              <a:rPr lang="sv-SE" dirty="0" smtClean="0">
                <a:solidFill>
                  <a:srgbClr val="000000"/>
                </a:solidFill>
                <a:latin typeface="Cambria Math" pitchFamily="18" charset="0"/>
                <a:ea typeface="Cambria Math" pitchFamily="18" charset="0"/>
                <a:cs typeface="Arial" charset="0"/>
              </a:rPr>
              <a:t>Hipotesis operasional (1)</a:t>
            </a:r>
            <a:endParaRPr lang="en-US" dirty="0" smtClean="0">
              <a:solidFill>
                <a:srgbClr val="000000"/>
              </a:solidFill>
              <a:latin typeface="Cambria Math" pitchFamily="18" charset="0"/>
              <a:ea typeface="Cambria Math" pitchFamily="18" charset="0"/>
              <a:cs typeface="Arial" charset="0"/>
            </a:endParaRP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idx="1"/>
          </p:nvPr>
        </p:nvSpPr>
        <p:spPr>
          <a:xfrm>
            <a:off x="609600" y="1447800"/>
            <a:ext cx="7696200" cy="4114800"/>
          </a:xfrm>
        </p:spPr>
        <p:txBody>
          <a:bodyPr/>
          <a:lstStyle/>
          <a:p>
            <a:pPr algn="just"/>
            <a:r>
              <a:rPr lang="en-US" sz="3200" b="1" smtClean="0">
                <a:latin typeface="Calibri" pitchFamily="34" charset="0"/>
              </a:rPr>
              <a:t>Hipotesis adalah </a:t>
            </a:r>
            <a:r>
              <a:rPr lang="sv-SE" sz="3200" smtClean="0">
                <a:solidFill>
                  <a:srgbClr val="000000"/>
                </a:solidFill>
                <a:latin typeface="Calibri" pitchFamily="34" charset="0"/>
                <a:cs typeface="Times New Roman" pitchFamily="18" charset="0"/>
              </a:rPr>
              <a:t>pernyataan tentative yang merupakan dugaan mengenai apa saja yang sedang kita amati dalam usaha untuk memahaminya.</a:t>
            </a:r>
          </a:p>
          <a:p>
            <a:pPr algn="just"/>
            <a:r>
              <a:rPr lang="en-US" sz="3200" b="1" smtClean="0">
                <a:latin typeface="Calibri" pitchFamily="34" charset="0"/>
              </a:rPr>
              <a:t>Hipotesis adalah </a:t>
            </a:r>
            <a:r>
              <a:rPr lang="en-US" sz="3200" smtClean="0">
                <a:latin typeface="Calibri" pitchFamily="34" charset="0"/>
              </a:rPr>
              <a:t>pernyataan yang masih lemah tingkat kebenarannya sehingga masih harus diuji menggunakan teknik tertentu.</a:t>
            </a:r>
          </a:p>
          <a:p>
            <a:pPr algn="just"/>
            <a:endParaRPr lang="sv-SE" sz="3200" b="1" smtClean="0">
              <a:solidFill>
                <a:srgbClr val="000000"/>
              </a:solidFill>
              <a:latin typeface="Calibri" pitchFamily="34" charset="0"/>
              <a:cs typeface="Times New Roman" pitchFamily="18" charset="0"/>
            </a:endParaRPr>
          </a:p>
          <a:p>
            <a:pPr algn="just"/>
            <a:endParaRPr lang="en-US" sz="3200" b="1" smtClean="0">
              <a:latin typeface="Calibri" pitchFamily="34" charset="0"/>
            </a:endParaRPr>
          </a:p>
        </p:txBody>
      </p:sp>
      <p:sp>
        <p:nvSpPr>
          <p:cNvPr id="5122" name="Rectangle 2"/>
          <p:cNvSpPr>
            <a:spLocks noGrp="1" noChangeArrowheads="1"/>
          </p:cNvSpPr>
          <p:nvPr>
            <p:ph type="title"/>
          </p:nvPr>
        </p:nvSpPr>
        <p:spPr/>
        <p:txBody>
          <a:bodyPr/>
          <a:lstStyle/>
          <a:p>
            <a:pPr fontAlgn="auto">
              <a:spcAft>
                <a:spcPts val="0"/>
              </a:spcAft>
              <a:defRPr/>
            </a:pPr>
            <a:r>
              <a:rPr lang="en-US" sz="4400" dirty="0" err="1" smtClean="0">
                <a:solidFill>
                  <a:srgbClr val="000000"/>
                </a:solidFill>
                <a:effectLst>
                  <a:outerShdw blurRad="38100" dist="38100" dir="2700000" algn="tl">
                    <a:srgbClr val="C0C0C0"/>
                  </a:outerShdw>
                </a:effectLst>
                <a:latin typeface="Cambria Math" pitchFamily="18" charset="0"/>
                <a:ea typeface="Cambria Math" pitchFamily="18" charset="0"/>
                <a:cs typeface="Times New Roman" pitchFamily="18" charset="0"/>
              </a:rPr>
              <a:t>Pengertian</a:t>
            </a:r>
            <a:r>
              <a:rPr lang="en-US" sz="4400" dirty="0" smtClean="0">
                <a:solidFill>
                  <a:srgbClr val="000000"/>
                </a:solidFill>
                <a:effectLst>
                  <a:outerShdw blurRad="38100" dist="38100" dir="2700000" algn="tl">
                    <a:srgbClr val="C0C0C0"/>
                  </a:outerShdw>
                </a:effectLst>
                <a:latin typeface="Cambria Math" pitchFamily="18" charset="0"/>
                <a:ea typeface="Cambria Math" pitchFamily="18" charset="0"/>
                <a:cs typeface="Times New Roman" pitchFamily="18" charset="0"/>
              </a:rPr>
              <a:t> </a:t>
            </a:r>
            <a:r>
              <a:rPr lang="en-US" sz="4400" dirty="0" err="1" smtClean="0">
                <a:solidFill>
                  <a:srgbClr val="000000"/>
                </a:solidFill>
                <a:effectLst>
                  <a:outerShdw blurRad="38100" dist="38100" dir="2700000" algn="tl">
                    <a:srgbClr val="C0C0C0"/>
                  </a:outerShdw>
                </a:effectLst>
                <a:latin typeface="Cambria Math" pitchFamily="18" charset="0"/>
                <a:ea typeface="Cambria Math" pitchFamily="18" charset="0"/>
                <a:cs typeface="Times New Roman" pitchFamily="18" charset="0"/>
              </a:rPr>
              <a:t>Hipotesis</a:t>
            </a:r>
            <a:r>
              <a:rPr lang="en-US" sz="4400" dirty="0" smtClean="0">
                <a:effectLst>
                  <a:outerShdw blurRad="38100" dist="38100" dir="2700000" algn="tl">
                    <a:srgbClr val="C0C0C0"/>
                  </a:outerShdw>
                </a:effectLst>
                <a:latin typeface="Cambria Math" pitchFamily="18" charset="0"/>
                <a:ea typeface="Cambria Math" pitchFamily="18" charset="0"/>
              </a:rPr>
              <a:t> (1)</a:t>
            </a: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idx="1"/>
          </p:nvPr>
        </p:nvSpPr>
        <p:spPr/>
        <p:txBody>
          <a:bodyPr/>
          <a:lstStyle/>
          <a:p>
            <a:pPr algn="just">
              <a:lnSpc>
                <a:spcPct val="90000"/>
              </a:lnSpc>
            </a:pPr>
            <a:r>
              <a:rPr lang="sv-SE" sz="2800" b="1" smtClean="0">
                <a:solidFill>
                  <a:srgbClr val="000000"/>
                </a:solidFill>
                <a:latin typeface="Calibri" pitchFamily="34" charset="0"/>
                <a:cs typeface="Arial" charset="0"/>
              </a:rPr>
              <a:t>Hipotesis operasional dijadikan menjadi dua, yaitu Hipotesis 0 yang bersifat netral dan Hipotesis 1 yang bersifat tidak netral Maka bunyi Hipotesisnya:</a:t>
            </a:r>
          </a:p>
          <a:p>
            <a:pPr algn="just">
              <a:lnSpc>
                <a:spcPct val="90000"/>
              </a:lnSpc>
              <a:buFont typeface="Wingdings" pitchFamily="2" charset="2"/>
              <a:buNone/>
            </a:pPr>
            <a:endParaRPr lang="en-US" sz="2800" b="1" smtClean="0">
              <a:latin typeface="Calibri" pitchFamily="34" charset="0"/>
              <a:cs typeface="Courier New" pitchFamily="49" charset="0"/>
            </a:endParaRPr>
          </a:p>
          <a:p>
            <a:pPr algn="just">
              <a:lnSpc>
                <a:spcPct val="90000"/>
              </a:lnSpc>
            </a:pPr>
            <a:r>
              <a:rPr lang="sv-SE" sz="2800" b="1" smtClean="0">
                <a:solidFill>
                  <a:srgbClr val="000000"/>
                </a:solidFill>
                <a:latin typeface="Calibri" pitchFamily="34" charset="0"/>
                <a:cs typeface="Times New Roman" pitchFamily="18" charset="0"/>
              </a:rPr>
              <a:t>H0: Tidak ada hubungan antara cara memberikan instruksi terhadap bawahan dengan tinggi-rendahnya pemasukan perusahaan </a:t>
            </a:r>
          </a:p>
          <a:p>
            <a:pPr algn="just">
              <a:lnSpc>
                <a:spcPct val="90000"/>
              </a:lnSpc>
            </a:pPr>
            <a:endParaRPr lang="sv-SE" sz="2800" b="1" smtClean="0">
              <a:solidFill>
                <a:srgbClr val="000000"/>
              </a:solidFill>
              <a:latin typeface="Calibri" pitchFamily="34" charset="0"/>
              <a:cs typeface="Times New Roman" pitchFamily="18" charset="0"/>
            </a:endParaRPr>
          </a:p>
          <a:p>
            <a:pPr algn="just">
              <a:lnSpc>
                <a:spcPct val="90000"/>
              </a:lnSpc>
            </a:pPr>
            <a:r>
              <a:rPr lang="sv-SE" sz="2800" b="1" smtClean="0">
                <a:solidFill>
                  <a:srgbClr val="000000"/>
                </a:solidFill>
                <a:latin typeface="Calibri" pitchFamily="34" charset="0"/>
                <a:cs typeface="Times New Roman" pitchFamily="18" charset="0"/>
              </a:rPr>
              <a:t>H1: Ada hubungan antara cara memberikan instruksi terhadap bawahan dengan tinggi – rendahnya pemasukan perusahaan. </a:t>
            </a:r>
            <a:endParaRPr lang="en-US" sz="2800" b="1" smtClean="0">
              <a:solidFill>
                <a:srgbClr val="000000"/>
              </a:solidFill>
              <a:latin typeface="Calibri" pitchFamily="34" charset="0"/>
              <a:cs typeface="Times New Roman" pitchFamily="18" charset="0"/>
            </a:endParaRPr>
          </a:p>
        </p:txBody>
      </p:sp>
      <p:sp>
        <p:nvSpPr>
          <p:cNvPr id="20482" name="Rectangle 2"/>
          <p:cNvSpPr>
            <a:spLocks noGrp="1" noChangeArrowheads="1"/>
          </p:cNvSpPr>
          <p:nvPr>
            <p:ph type="title"/>
          </p:nvPr>
        </p:nvSpPr>
        <p:spPr/>
        <p:txBody>
          <a:bodyPr/>
          <a:lstStyle/>
          <a:p>
            <a:pPr fontAlgn="auto">
              <a:spcAft>
                <a:spcPts val="0"/>
              </a:spcAft>
              <a:defRPr/>
            </a:pPr>
            <a:r>
              <a:rPr lang="sv-SE" dirty="0" smtClean="0">
                <a:solidFill>
                  <a:srgbClr val="000000"/>
                </a:solidFill>
                <a:latin typeface="Cambria Math" pitchFamily="18" charset="0"/>
                <a:ea typeface="Cambria Math" pitchFamily="18" charset="0"/>
                <a:cs typeface="Arial" charset="0"/>
              </a:rPr>
              <a:t>Hipotesis operasional (2)</a:t>
            </a:r>
            <a:endParaRPr lang="en-US" dirty="0" smtClean="0">
              <a:latin typeface="Cambria Math" pitchFamily="18" charset="0"/>
              <a:ea typeface="Cambria Math" pitchFamily="18" charset="0"/>
            </a:endParaRP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p:txBody>
          <a:bodyPr/>
          <a:lstStyle/>
          <a:p>
            <a:pPr algn="just"/>
            <a:r>
              <a:rPr lang="sv-SE" sz="2800" b="1" smtClean="0">
                <a:solidFill>
                  <a:srgbClr val="000000"/>
                </a:solidFill>
                <a:latin typeface="Calibri" pitchFamily="34" charset="0"/>
                <a:cs typeface="Arial" charset="0"/>
              </a:rPr>
              <a:t>Hipotesis statistik ialah Hipotesis operasional yang diterjemahkan kedalam bentuk angka-angka statistik sesuai dengan alat ukur yang dipilih oleh peneliti. </a:t>
            </a:r>
          </a:p>
          <a:p>
            <a:pPr algn="just"/>
            <a:endParaRPr lang="sv-SE" sz="2800" b="1" smtClean="0">
              <a:solidFill>
                <a:srgbClr val="000000"/>
              </a:solidFill>
              <a:latin typeface="Calibri" pitchFamily="34" charset="0"/>
              <a:cs typeface="Arial" charset="0"/>
            </a:endParaRPr>
          </a:p>
          <a:p>
            <a:pPr algn="just"/>
            <a:r>
              <a:rPr lang="sv-SE" sz="2800" b="1" smtClean="0">
                <a:solidFill>
                  <a:srgbClr val="000000"/>
                </a:solidFill>
                <a:latin typeface="Calibri" pitchFamily="34" charset="0"/>
                <a:cs typeface="Arial" charset="0"/>
              </a:rPr>
              <a:t>Dalam contoh ini asumsi kenaikan pemasukan sebesar 30%, maka Hipotesisnya berbunyi sebagai berikut:</a:t>
            </a:r>
            <a:endParaRPr lang="en-US" sz="2800" b="1" smtClean="0">
              <a:latin typeface="Calibri" pitchFamily="34" charset="0"/>
              <a:cs typeface="Courier New" pitchFamily="49" charset="0"/>
            </a:endParaRPr>
          </a:p>
          <a:p>
            <a:pPr algn="just"/>
            <a:r>
              <a:rPr lang="en-US" sz="2800" b="1" smtClean="0">
                <a:solidFill>
                  <a:srgbClr val="000000"/>
                </a:solidFill>
                <a:latin typeface="Calibri" pitchFamily="34" charset="0"/>
                <a:cs typeface="Arial" charset="0"/>
              </a:rPr>
              <a:t>H0: P = 0,3</a:t>
            </a:r>
            <a:endParaRPr lang="en-US" sz="2800" b="1" smtClean="0">
              <a:latin typeface="Calibri" pitchFamily="34" charset="0"/>
              <a:cs typeface="Courier New" pitchFamily="49" charset="0"/>
            </a:endParaRPr>
          </a:p>
          <a:p>
            <a:pPr algn="just"/>
            <a:r>
              <a:rPr lang="en-US" sz="2800" b="1" smtClean="0">
                <a:solidFill>
                  <a:srgbClr val="000000"/>
                </a:solidFill>
                <a:latin typeface="Calibri" pitchFamily="34" charset="0"/>
                <a:cs typeface="Arial" charset="0"/>
              </a:rPr>
              <a:t>H1: P </a:t>
            </a:r>
            <a:r>
              <a:rPr lang="en-US" sz="2800" b="1" smtClean="0">
                <a:solidFill>
                  <a:srgbClr val="000000"/>
                </a:solidFill>
                <a:latin typeface="Calibri" pitchFamily="34" charset="0"/>
                <a:cs typeface="Arial" charset="0"/>
                <a:sym typeface="Bookshelf Symbol 7" pitchFamily="2" charset="2"/>
              </a:rPr>
              <a:t></a:t>
            </a:r>
            <a:r>
              <a:rPr lang="en-US" sz="2800" b="1" smtClean="0">
                <a:solidFill>
                  <a:srgbClr val="000000"/>
                </a:solidFill>
                <a:latin typeface="Calibri" pitchFamily="34" charset="0"/>
                <a:cs typeface="Arial" charset="0"/>
              </a:rPr>
              <a:t>0,3</a:t>
            </a:r>
            <a:endParaRPr lang="en-US" sz="2800" b="1" smtClean="0">
              <a:latin typeface="Calibri" pitchFamily="34" charset="0"/>
              <a:cs typeface="Courier New" pitchFamily="49" charset="0"/>
            </a:endParaRPr>
          </a:p>
          <a:p>
            <a:pPr algn="just"/>
            <a:endParaRPr lang="en-US" sz="2800" b="1" smtClean="0">
              <a:latin typeface="Calibri" pitchFamily="34" charset="0"/>
            </a:endParaRPr>
          </a:p>
        </p:txBody>
      </p:sp>
      <p:sp>
        <p:nvSpPr>
          <p:cNvPr id="21506" name="Rectangle 2"/>
          <p:cNvSpPr>
            <a:spLocks noGrp="1" noChangeArrowheads="1"/>
          </p:cNvSpPr>
          <p:nvPr>
            <p:ph type="title"/>
          </p:nvPr>
        </p:nvSpPr>
        <p:spPr/>
        <p:txBody>
          <a:bodyPr/>
          <a:lstStyle/>
          <a:p>
            <a:pPr fontAlgn="auto">
              <a:spcAft>
                <a:spcPts val="0"/>
              </a:spcAft>
              <a:defRPr/>
            </a:pPr>
            <a:r>
              <a:rPr lang="sv-SE" sz="4000" dirty="0" smtClean="0">
                <a:solidFill>
                  <a:srgbClr val="000000"/>
                </a:solidFill>
                <a:latin typeface="Cambria Math" pitchFamily="18" charset="0"/>
                <a:ea typeface="Cambria Math" pitchFamily="18" charset="0"/>
                <a:cs typeface="Times New Roman" pitchFamily="18" charset="0"/>
              </a:rPr>
              <a:t>Hipotesis statistik </a:t>
            </a:r>
            <a:endParaRPr lang="en-US" sz="4000" dirty="0" smtClean="0">
              <a:solidFill>
                <a:srgbClr val="000000"/>
              </a:solidFill>
              <a:latin typeface="Cambria Math" pitchFamily="18" charset="0"/>
              <a:ea typeface="Cambria Math"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a:xfrm>
            <a:off x="457200" y="1600200"/>
            <a:ext cx="8229600" cy="3962400"/>
          </a:xfrm>
        </p:spPr>
        <p:txBody>
          <a:bodyPr/>
          <a:lstStyle/>
          <a:p>
            <a:pPr algn="just"/>
            <a:r>
              <a:rPr lang="sv-SE" sz="2800" b="1" smtClean="0">
                <a:solidFill>
                  <a:srgbClr val="000000"/>
                </a:solidFill>
                <a:latin typeface="Calibri" pitchFamily="34" charset="0"/>
                <a:cs typeface="Arial" charset="0"/>
              </a:rPr>
              <a:t>Hipotesis yang sudah dirumuskan kemudian harus diuji. </a:t>
            </a:r>
          </a:p>
          <a:p>
            <a:pPr algn="just"/>
            <a:r>
              <a:rPr lang="sv-SE" sz="2800" b="1" smtClean="0">
                <a:solidFill>
                  <a:srgbClr val="000000"/>
                </a:solidFill>
                <a:latin typeface="Calibri" pitchFamily="34" charset="0"/>
                <a:cs typeface="Arial" charset="0"/>
              </a:rPr>
              <a:t>Pengujian ini akan membuktikan H0 atau H1 yang akan diterima. </a:t>
            </a:r>
          </a:p>
          <a:p>
            <a:pPr algn="just"/>
            <a:r>
              <a:rPr lang="sv-SE" sz="2800" b="1" smtClean="0">
                <a:solidFill>
                  <a:srgbClr val="000000"/>
                </a:solidFill>
                <a:latin typeface="Calibri" pitchFamily="34" charset="0"/>
                <a:cs typeface="Arial" charset="0"/>
              </a:rPr>
              <a:t>Jika H1 diterima maka H0 ditolak, artinya ada hubungan antara cara memberikan instruksi terhadap bawahan dengan tinggi – rendahnya pemasukan perusahaan.</a:t>
            </a:r>
            <a:endParaRPr lang="en-US" sz="2800" b="1" smtClean="0">
              <a:latin typeface="Calibri" pitchFamily="34" charset="0"/>
              <a:cs typeface="Courier New" pitchFamily="49" charset="0"/>
            </a:endParaRPr>
          </a:p>
          <a:p>
            <a:pPr algn="just"/>
            <a:endParaRPr lang="en-US" sz="2800" b="1" smtClean="0">
              <a:latin typeface="Calibri" pitchFamily="34" charset="0"/>
            </a:endParaRPr>
          </a:p>
        </p:txBody>
      </p:sp>
      <p:sp>
        <p:nvSpPr>
          <p:cNvPr id="22530" name="Rectangle 2"/>
          <p:cNvSpPr>
            <a:spLocks noGrp="1" noChangeArrowheads="1"/>
          </p:cNvSpPr>
          <p:nvPr>
            <p:ph type="title"/>
          </p:nvPr>
        </p:nvSpPr>
        <p:spPr/>
        <p:txBody>
          <a:bodyPr/>
          <a:lstStyle/>
          <a:p>
            <a:pPr fontAlgn="auto">
              <a:spcAft>
                <a:spcPts val="0"/>
              </a:spcAft>
              <a:defRPr/>
            </a:pPr>
            <a:r>
              <a:rPr lang="en-US" dirty="0" err="1" smtClean="0">
                <a:solidFill>
                  <a:srgbClr val="000000"/>
                </a:solidFill>
                <a:latin typeface="Cambria Math" pitchFamily="18" charset="0"/>
                <a:ea typeface="Cambria Math" pitchFamily="18" charset="0"/>
                <a:cs typeface="Times New Roman" pitchFamily="18" charset="0"/>
              </a:rPr>
              <a:t>Uji</a:t>
            </a:r>
            <a:r>
              <a:rPr lang="en-US" dirty="0" smtClean="0">
                <a:solidFill>
                  <a:srgbClr val="000000"/>
                </a:solidFill>
                <a:latin typeface="Cambria Math" pitchFamily="18" charset="0"/>
                <a:ea typeface="Cambria Math" pitchFamily="18" charset="0"/>
                <a:cs typeface="Times New Roman" pitchFamily="18" charset="0"/>
              </a:rPr>
              <a:t> </a:t>
            </a:r>
            <a:r>
              <a:rPr lang="en-US" dirty="0" err="1" smtClean="0">
                <a:solidFill>
                  <a:srgbClr val="000000"/>
                </a:solidFill>
                <a:latin typeface="Cambria Math" pitchFamily="18" charset="0"/>
                <a:ea typeface="Cambria Math" pitchFamily="18" charset="0"/>
                <a:cs typeface="Times New Roman" pitchFamily="18" charset="0"/>
              </a:rPr>
              <a:t>Hipotesis</a:t>
            </a:r>
            <a:r>
              <a:rPr lang="en-US" dirty="0" smtClean="0">
                <a:latin typeface="Cambria Math" pitchFamily="18" charset="0"/>
                <a:ea typeface="Cambria Math" pitchFamily="18" charset="0"/>
              </a:rPr>
              <a:t> </a:t>
            </a: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7900"/>
          </a:xfrm>
        </p:spPr>
        <p:txBody>
          <a:bodyPr/>
          <a:lstStyle/>
          <a:p>
            <a:r>
              <a:rPr lang="en-US" sz="3000" dirty="0" err="1"/>
              <a:t>Hipotesis</a:t>
            </a:r>
            <a:r>
              <a:rPr lang="en-US" sz="3000" dirty="0"/>
              <a:t> </a:t>
            </a:r>
            <a:r>
              <a:rPr lang="en-US" sz="3000" dirty="0" err="1"/>
              <a:t>diturunkan</a:t>
            </a:r>
            <a:r>
              <a:rPr lang="en-US" sz="3000" dirty="0"/>
              <a:t> </a:t>
            </a:r>
            <a:r>
              <a:rPr lang="en-US" sz="3000" dirty="0" err="1"/>
              <a:t>dari</a:t>
            </a:r>
            <a:r>
              <a:rPr lang="en-US" sz="3000" dirty="0"/>
              <a:t> </a:t>
            </a:r>
            <a:r>
              <a:rPr lang="en-US" sz="3000" dirty="0" err="1"/>
              <a:t>suatu</a:t>
            </a:r>
            <a:r>
              <a:rPr lang="en-US" sz="3000" dirty="0"/>
              <a:t> </a:t>
            </a:r>
            <a:r>
              <a:rPr lang="en-US" sz="3000" dirty="0" err="1" smtClean="0">
                <a:hlinkClick r:id="rId2" tooltip="Teori"/>
              </a:rPr>
              <a:t>teori</a:t>
            </a:r>
            <a:r>
              <a:rPr lang="en-US" sz="3000" dirty="0" smtClean="0"/>
              <a:t>.</a:t>
            </a:r>
          </a:p>
          <a:p>
            <a:r>
              <a:rPr lang="en-US" sz="3000" dirty="0" err="1" smtClean="0"/>
              <a:t>Hipotesis</a:t>
            </a:r>
            <a:r>
              <a:rPr lang="en-US" sz="3000" dirty="0" smtClean="0"/>
              <a:t> </a:t>
            </a:r>
            <a:r>
              <a:rPr lang="en-US" sz="3000" dirty="0" err="1"/>
              <a:t>harus</a:t>
            </a:r>
            <a:r>
              <a:rPr lang="en-US" sz="3000" dirty="0"/>
              <a:t> </a:t>
            </a:r>
            <a:r>
              <a:rPr lang="en-US" sz="3000" dirty="0" err="1"/>
              <a:t>dinyatakan</a:t>
            </a:r>
            <a:r>
              <a:rPr lang="en-US" sz="3000" dirty="0"/>
              <a:t> </a:t>
            </a:r>
            <a:r>
              <a:rPr lang="en-US" sz="3000" dirty="0" err="1"/>
              <a:t>secara</a:t>
            </a:r>
            <a:r>
              <a:rPr lang="en-US" sz="3000" dirty="0"/>
              <a:t> </a:t>
            </a:r>
            <a:r>
              <a:rPr lang="en-US" sz="3000" dirty="0" err="1" smtClean="0"/>
              <a:t>jelas</a:t>
            </a:r>
            <a:endParaRPr lang="en-US" sz="3000" dirty="0"/>
          </a:p>
          <a:p>
            <a:r>
              <a:rPr lang="en-US" sz="3000" dirty="0" err="1"/>
              <a:t>Hipotesis</a:t>
            </a:r>
            <a:r>
              <a:rPr lang="en-US" sz="3000" dirty="0"/>
              <a:t> </a:t>
            </a:r>
            <a:r>
              <a:rPr lang="en-US" sz="3000" dirty="0" err="1"/>
              <a:t>menyatakan</a:t>
            </a:r>
            <a:r>
              <a:rPr lang="en-US" sz="3000" dirty="0"/>
              <a:t> </a:t>
            </a:r>
            <a:r>
              <a:rPr lang="en-US" sz="3000" dirty="0" err="1"/>
              <a:t>variasi</a:t>
            </a:r>
            <a:r>
              <a:rPr lang="en-US" sz="3000" dirty="0"/>
              <a:t> </a:t>
            </a:r>
            <a:r>
              <a:rPr lang="en-US" sz="3000" dirty="0" err="1" smtClean="0">
                <a:hlinkClick r:id="rId3" tooltip="Nilai"/>
              </a:rPr>
              <a:t>nilai</a:t>
            </a:r>
            <a:endParaRPr lang="en-US" sz="3000" dirty="0"/>
          </a:p>
          <a:p>
            <a:r>
              <a:rPr lang="en-US" sz="3000" dirty="0" err="1"/>
              <a:t>Hipotesis</a:t>
            </a:r>
            <a:r>
              <a:rPr lang="en-US" sz="3000" dirty="0"/>
              <a:t> </a:t>
            </a:r>
            <a:r>
              <a:rPr lang="en-US" sz="3000" dirty="0" err="1"/>
              <a:t>harus</a:t>
            </a:r>
            <a:r>
              <a:rPr lang="en-US" sz="3000" dirty="0"/>
              <a:t> </a:t>
            </a:r>
            <a:r>
              <a:rPr lang="en-US" sz="3000" dirty="0" err="1">
                <a:hlinkClick r:id="rId4" tooltip="Bebas"/>
              </a:rPr>
              <a:t>bebas</a:t>
            </a:r>
            <a:r>
              <a:rPr lang="en-US" sz="3000" dirty="0"/>
              <a:t> </a:t>
            </a:r>
            <a:r>
              <a:rPr lang="en-US" sz="3000" dirty="0" err="1">
                <a:hlinkClick r:id="rId3" tooltip="Nilai"/>
              </a:rPr>
              <a:t>nilai</a:t>
            </a:r>
            <a:r>
              <a:rPr lang="en-US" sz="3000" dirty="0"/>
              <a:t>. </a:t>
            </a:r>
            <a:r>
              <a:rPr lang="en-US" sz="3000" dirty="0" err="1"/>
              <a:t>Artinya</a:t>
            </a:r>
            <a:r>
              <a:rPr lang="en-US" sz="3000" dirty="0"/>
              <a:t> </a:t>
            </a:r>
            <a:r>
              <a:rPr lang="en-US" sz="3000" dirty="0" err="1" smtClean="0"/>
              <a:t>bebas</a:t>
            </a:r>
            <a:r>
              <a:rPr lang="en-US" sz="3000" dirty="0" smtClean="0"/>
              <a:t> </a:t>
            </a:r>
            <a:r>
              <a:rPr lang="en-US" sz="3000" dirty="0" err="1" smtClean="0"/>
              <a:t>dari</a:t>
            </a:r>
            <a:r>
              <a:rPr lang="en-US" sz="3000" dirty="0" smtClean="0"/>
              <a:t> </a:t>
            </a:r>
            <a:r>
              <a:rPr lang="en-US" sz="3000" dirty="0" err="1" smtClean="0">
                <a:hlinkClick r:id="rId5" tooltip="Subyektivitas (halaman belum tersedia)"/>
              </a:rPr>
              <a:t>subyektivitas</a:t>
            </a:r>
            <a:endParaRPr lang="en-US" sz="3000" dirty="0"/>
          </a:p>
          <a:p>
            <a:r>
              <a:rPr lang="en-US" sz="3000" dirty="0" err="1"/>
              <a:t>Hipotesis</a:t>
            </a:r>
            <a:r>
              <a:rPr lang="en-US" sz="3000" dirty="0"/>
              <a:t> </a:t>
            </a:r>
            <a:r>
              <a:rPr lang="en-US" sz="3000" dirty="0" err="1"/>
              <a:t>harus</a:t>
            </a:r>
            <a:r>
              <a:rPr lang="en-US" sz="3000" dirty="0"/>
              <a:t> </a:t>
            </a:r>
            <a:r>
              <a:rPr lang="en-US" sz="3000" dirty="0" err="1"/>
              <a:t>dapat</a:t>
            </a:r>
            <a:r>
              <a:rPr lang="en-US" sz="3000" dirty="0"/>
              <a:t> </a:t>
            </a:r>
            <a:r>
              <a:rPr lang="en-US" sz="3000" dirty="0" err="1"/>
              <a:t>diuji</a:t>
            </a:r>
            <a:r>
              <a:rPr lang="en-US" sz="3000" dirty="0"/>
              <a:t>. </a:t>
            </a:r>
            <a:endParaRPr lang="en-US" sz="3000" dirty="0" smtClean="0"/>
          </a:p>
          <a:p>
            <a:r>
              <a:rPr lang="en-US" sz="3000" dirty="0" err="1" smtClean="0"/>
              <a:t>Hipotesis</a:t>
            </a:r>
            <a:r>
              <a:rPr lang="en-US" sz="3000" dirty="0" smtClean="0"/>
              <a:t> </a:t>
            </a:r>
            <a:r>
              <a:rPr lang="en-US" sz="3000" dirty="0" err="1"/>
              <a:t>harus</a:t>
            </a:r>
            <a:r>
              <a:rPr lang="en-US" sz="3000" dirty="0"/>
              <a:t> </a:t>
            </a:r>
            <a:r>
              <a:rPr lang="en-US" sz="3000" dirty="0" err="1" smtClean="0"/>
              <a:t>spesifik</a:t>
            </a:r>
            <a:r>
              <a:rPr lang="en-US" sz="3000" dirty="0" smtClean="0"/>
              <a:t>.</a:t>
            </a:r>
          </a:p>
          <a:p>
            <a:r>
              <a:rPr lang="en-US" sz="3000" dirty="0" err="1" smtClean="0"/>
              <a:t>Hipotesis</a:t>
            </a:r>
            <a:r>
              <a:rPr lang="en-US" sz="3000" dirty="0" smtClean="0"/>
              <a:t> </a:t>
            </a:r>
            <a:r>
              <a:rPr lang="en-US" sz="3000" dirty="0" err="1"/>
              <a:t>harus</a:t>
            </a:r>
            <a:r>
              <a:rPr lang="en-US" sz="3000" dirty="0"/>
              <a:t> </a:t>
            </a:r>
            <a:r>
              <a:rPr lang="en-US" sz="3000" dirty="0" err="1"/>
              <a:t>menyatakan</a:t>
            </a:r>
            <a:r>
              <a:rPr lang="en-US" sz="3000" dirty="0"/>
              <a:t> </a:t>
            </a:r>
            <a:r>
              <a:rPr lang="en-US" sz="3000" dirty="0" err="1"/>
              <a:t>perbedaan</a:t>
            </a:r>
            <a:r>
              <a:rPr lang="en-US" sz="3000" dirty="0"/>
              <a:t> </a:t>
            </a:r>
            <a:r>
              <a:rPr lang="en-US" sz="3000" dirty="0" err="1"/>
              <a:t>atau</a:t>
            </a:r>
            <a:r>
              <a:rPr lang="en-US" sz="3000" dirty="0"/>
              <a:t> </a:t>
            </a:r>
            <a:r>
              <a:rPr lang="en-US" sz="3000" dirty="0" err="1"/>
              <a:t>hubungan</a:t>
            </a:r>
            <a:r>
              <a:rPr lang="en-US" sz="3000" dirty="0"/>
              <a:t> </a:t>
            </a:r>
            <a:r>
              <a:rPr lang="en-US" sz="3000" dirty="0" err="1"/>
              <a:t>antar-variabel</a:t>
            </a:r>
            <a:r>
              <a:rPr lang="en-US" sz="3000" dirty="0"/>
              <a:t>. </a:t>
            </a:r>
          </a:p>
        </p:txBody>
      </p:sp>
      <p:sp>
        <p:nvSpPr>
          <p:cNvPr id="3" name="Title 2"/>
          <p:cNvSpPr>
            <a:spLocks noGrp="1"/>
          </p:cNvSpPr>
          <p:nvPr>
            <p:ph type="title"/>
          </p:nvPr>
        </p:nvSpPr>
        <p:spPr>
          <a:xfrm>
            <a:off x="457200" y="274638"/>
            <a:ext cx="8229600" cy="715962"/>
          </a:xfrm>
        </p:spPr>
        <p:txBody>
          <a:bodyPr>
            <a:normAutofit fontScale="90000"/>
          </a:bodyPr>
          <a:lstStyle/>
          <a:p>
            <a:r>
              <a:rPr lang="en-US" dirty="0" err="1" smtClean="0"/>
              <a:t>Ciri-ciri</a:t>
            </a:r>
            <a:r>
              <a:rPr lang="en-US" dirty="0" smtClean="0"/>
              <a:t> </a:t>
            </a:r>
            <a:r>
              <a:rPr lang="en-US" dirty="0" err="1" smtClean="0"/>
              <a:t>Hipotesis</a:t>
            </a:r>
            <a:r>
              <a:rPr lang="en-US" dirty="0" smtClean="0"/>
              <a:t> yang </a:t>
            </a:r>
            <a:r>
              <a:rPr lang="en-US" dirty="0" err="1" smtClean="0"/>
              <a:t>Baik</a:t>
            </a:r>
            <a:endParaRPr lang="en-US" dirty="0"/>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23</a:t>
            </a:fld>
            <a:endParaRPr lang="en-US"/>
          </a:p>
        </p:txBody>
      </p:sp>
    </p:spTree>
    <p:extLst>
      <p:ext uri="{BB962C8B-B14F-4D97-AF65-F5344CB8AC3E}">
        <p14:creationId xmlns:p14="http://schemas.microsoft.com/office/powerpoint/2010/main" val="13970455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4919662"/>
          </a:xfrm>
        </p:spPr>
        <p:txBody>
          <a:bodyPr/>
          <a:lstStyle/>
          <a:p>
            <a:pPr algn="just"/>
            <a:r>
              <a:rPr lang="en-US" sz="2800" dirty="0" err="1" smtClean="0">
                <a:latin typeface="Calibri" pitchFamily="34" charset="0"/>
              </a:rPr>
              <a:t>Perlu</a:t>
            </a:r>
            <a:r>
              <a:rPr lang="en-US" sz="2800" dirty="0" smtClean="0">
                <a:latin typeface="Calibri" pitchFamily="34" charset="0"/>
              </a:rPr>
              <a:t> </a:t>
            </a:r>
            <a:r>
              <a:rPr lang="en-US" sz="2800" dirty="0" err="1" smtClean="0">
                <a:latin typeface="Calibri" pitchFamily="34" charset="0"/>
              </a:rPr>
              <a:t>ditegaskan</a:t>
            </a:r>
            <a:r>
              <a:rPr lang="en-US" sz="2800" dirty="0" smtClean="0">
                <a:latin typeface="Calibri" pitchFamily="34" charset="0"/>
              </a:rPr>
              <a:t> </a:t>
            </a:r>
            <a:r>
              <a:rPr lang="en-US" sz="2800" dirty="0" err="1" smtClean="0">
                <a:latin typeface="Calibri" pitchFamily="34" charset="0"/>
              </a:rPr>
              <a:t>bahwa</a:t>
            </a:r>
            <a:r>
              <a:rPr lang="en-US" sz="2800" dirty="0" smtClean="0">
                <a:latin typeface="Calibri" pitchFamily="34" charset="0"/>
              </a:rPr>
              <a:t> </a:t>
            </a:r>
            <a:r>
              <a:rPr lang="en-US" sz="2800" dirty="0" err="1" smtClean="0">
                <a:latin typeface="Calibri" pitchFamily="34" charset="0"/>
              </a:rPr>
              <a:t>prosedur</a:t>
            </a:r>
            <a:r>
              <a:rPr lang="en-US" sz="2800" dirty="0" smtClean="0">
                <a:latin typeface="Calibri" pitchFamily="34" charset="0"/>
              </a:rPr>
              <a:t> </a:t>
            </a:r>
            <a:r>
              <a:rPr lang="en-US" sz="2800" dirty="0" err="1" smtClean="0">
                <a:latin typeface="Calibri" pitchFamily="34" charset="0"/>
              </a:rPr>
              <a:t>pengambilan</a:t>
            </a:r>
            <a:r>
              <a:rPr lang="en-US" sz="2800" dirty="0" smtClean="0">
                <a:latin typeface="Calibri" pitchFamily="34" charset="0"/>
              </a:rPr>
              <a:t> </a:t>
            </a:r>
            <a:r>
              <a:rPr lang="en-US" sz="2800" dirty="0" err="1" smtClean="0">
                <a:latin typeface="Calibri" pitchFamily="34" charset="0"/>
              </a:rPr>
              <a:t>keputusan</a:t>
            </a:r>
            <a:r>
              <a:rPr lang="en-US" sz="2800" dirty="0" smtClean="0">
                <a:latin typeface="Calibri" pitchFamily="34" charset="0"/>
              </a:rPr>
              <a:t> </a:t>
            </a:r>
            <a:r>
              <a:rPr lang="en-US" sz="2800" dirty="0" err="1" smtClean="0">
                <a:latin typeface="Calibri" pitchFamily="34" charset="0"/>
              </a:rPr>
              <a:t>dapat</a:t>
            </a:r>
            <a:r>
              <a:rPr lang="en-US" sz="2800" dirty="0" smtClean="0">
                <a:latin typeface="Calibri" pitchFamily="34" charset="0"/>
              </a:rPr>
              <a:t> </a:t>
            </a:r>
            <a:r>
              <a:rPr lang="en-US" sz="2800" dirty="0" err="1" smtClean="0">
                <a:latin typeface="Calibri" pitchFamily="34" charset="0"/>
              </a:rPr>
              <a:t>membawa</a:t>
            </a:r>
            <a:r>
              <a:rPr lang="en-US" sz="2800" dirty="0" smtClean="0">
                <a:latin typeface="Calibri" pitchFamily="34" charset="0"/>
              </a:rPr>
              <a:t> </a:t>
            </a:r>
            <a:r>
              <a:rPr lang="en-US" sz="2800" dirty="0" err="1" smtClean="0">
                <a:latin typeface="Calibri" pitchFamily="34" charset="0"/>
              </a:rPr>
              <a:t>kita</a:t>
            </a:r>
            <a:r>
              <a:rPr lang="en-US" sz="2800" dirty="0" smtClean="0">
                <a:latin typeface="Calibri" pitchFamily="34" charset="0"/>
              </a:rPr>
              <a:t> </a:t>
            </a:r>
            <a:r>
              <a:rPr lang="en-US" sz="2800" dirty="0" err="1" smtClean="0">
                <a:latin typeface="Calibri" pitchFamily="34" charset="0"/>
              </a:rPr>
              <a:t>pada</a:t>
            </a:r>
            <a:r>
              <a:rPr lang="en-US" sz="2800" dirty="0" smtClean="0">
                <a:latin typeface="Calibri" pitchFamily="34" charset="0"/>
              </a:rPr>
              <a:t> </a:t>
            </a:r>
            <a:r>
              <a:rPr lang="en-US" sz="2800" dirty="0" err="1" smtClean="0">
                <a:latin typeface="Calibri" pitchFamily="34" charset="0"/>
              </a:rPr>
              <a:t>dua</a:t>
            </a:r>
            <a:r>
              <a:rPr lang="en-US" sz="2800" dirty="0" smtClean="0">
                <a:latin typeface="Calibri" pitchFamily="34" charset="0"/>
              </a:rPr>
              <a:t> </a:t>
            </a:r>
            <a:r>
              <a:rPr lang="en-US" sz="2800" dirty="0" err="1" smtClean="0">
                <a:latin typeface="Calibri" pitchFamily="34" charset="0"/>
              </a:rPr>
              <a:t>jenis</a:t>
            </a:r>
            <a:r>
              <a:rPr lang="en-US" sz="2800" dirty="0" smtClean="0">
                <a:latin typeface="Calibri" pitchFamily="34" charset="0"/>
              </a:rPr>
              <a:t> </a:t>
            </a:r>
            <a:r>
              <a:rPr lang="en-US" sz="2800" dirty="0" err="1" smtClean="0">
                <a:latin typeface="Calibri" pitchFamily="34" charset="0"/>
              </a:rPr>
              <a:t>kesimpulan</a:t>
            </a:r>
            <a:r>
              <a:rPr lang="en-US" sz="2800" dirty="0" smtClean="0">
                <a:latin typeface="Calibri" pitchFamily="34" charset="0"/>
              </a:rPr>
              <a:t> yang </a:t>
            </a:r>
            <a:r>
              <a:rPr lang="en-US" sz="2800" dirty="0" err="1" smtClean="0">
                <a:latin typeface="Calibri" pitchFamily="34" charset="0"/>
              </a:rPr>
              <a:t>salah</a:t>
            </a:r>
            <a:r>
              <a:rPr lang="en-US" sz="2800" dirty="0" smtClean="0">
                <a:latin typeface="Calibri" pitchFamily="34" charset="0"/>
              </a:rPr>
              <a:t>, </a:t>
            </a:r>
          </a:p>
          <a:p>
            <a:pPr algn="just"/>
            <a:r>
              <a:rPr lang="en-US" sz="2800" dirty="0" err="1" smtClean="0">
                <a:latin typeface="Calibri" pitchFamily="34" charset="0"/>
              </a:rPr>
              <a:t>Kesalahan</a:t>
            </a:r>
            <a:r>
              <a:rPr lang="en-US" sz="2800" dirty="0" smtClean="0">
                <a:latin typeface="Calibri" pitchFamily="34" charset="0"/>
              </a:rPr>
              <a:t> </a:t>
            </a:r>
            <a:r>
              <a:rPr lang="en-US" sz="2800" dirty="0" err="1" smtClean="0">
                <a:latin typeface="Calibri" pitchFamily="34" charset="0"/>
              </a:rPr>
              <a:t>Tipe</a:t>
            </a:r>
            <a:r>
              <a:rPr lang="en-US" sz="2800" dirty="0" smtClean="0">
                <a:latin typeface="Calibri" pitchFamily="34" charset="0"/>
              </a:rPr>
              <a:t> I; </a:t>
            </a:r>
            <a:r>
              <a:rPr lang="en-US" sz="2800" dirty="0" err="1" smtClean="0">
                <a:latin typeface="Calibri" pitchFamily="34" charset="0"/>
              </a:rPr>
              <a:t>kesalahan</a:t>
            </a:r>
            <a:r>
              <a:rPr lang="en-US" sz="2800" dirty="0" smtClean="0">
                <a:latin typeface="Calibri" pitchFamily="34" charset="0"/>
              </a:rPr>
              <a:t> </a:t>
            </a:r>
            <a:r>
              <a:rPr lang="en-US" sz="2800" dirty="0" err="1" smtClean="0">
                <a:latin typeface="Calibri" pitchFamily="34" charset="0"/>
              </a:rPr>
              <a:t>tipe</a:t>
            </a:r>
            <a:r>
              <a:rPr lang="en-US" sz="2800" dirty="0" smtClean="0">
                <a:latin typeface="Calibri" pitchFamily="34" charset="0"/>
              </a:rPr>
              <a:t> </a:t>
            </a:r>
            <a:r>
              <a:rPr lang="en-US" sz="2800" dirty="0" err="1" smtClean="0">
                <a:latin typeface="Calibri" pitchFamily="34" charset="0"/>
              </a:rPr>
              <a:t>ini</a:t>
            </a:r>
            <a:r>
              <a:rPr lang="en-US" sz="2800" dirty="0" smtClean="0">
                <a:latin typeface="Calibri" pitchFamily="34" charset="0"/>
              </a:rPr>
              <a:t> </a:t>
            </a:r>
            <a:r>
              <a:rPr lang="en-US" sz="2800" dirty="0" err="1" smtClean="0">
                <a:latin typeface="Calibri" pitchFamily="34" charset="0"/>
              </a:rPr>
              <a:t>terjadi</a:t>
            </a:r>
            <a:r>
              <a:rPr lang="en-US" sz="2800" dirty="0" smtClean="0">
                <a:latin typeface="Calibri" pitchFamily="34" charset="0"/>
              </a:rPr>
              <a:t> </a:t>
            </a:r>
            <a:r>
              <a:rPr lang="en-US" sz="2800" dirty="0" err="1" smtClean="0">
                <a:latin typeface="Calibri" pitchFamily="34" charset="0"/>
              </a:rPr>
              <a:t>ketika</a:t>
            </a:r>
            <a:r>
              <a:rPr lang="en-US" sz="2800" dirty="0" smtClean="0">
                <a:latin typeface="Calibri" pitchFamily="34" charset="0"/>
              </a:rPr>
              <a:t> </a:t>
            </a:r>
            <a:r>
              <a:rPr lang="en-US" sz="2800" dirty="0" err="1" smtClean="0">
                <a:latin typeface="Calibri" pitchFamily="34" charset="0"/>
              </a:rPr>
              <a:t>seorang</a:t>
            </a:r>
            <a:r>
              <a:rPr lang="en-US" sz="2800" dirty="0" smtClean="0">
                <a:latin typeface="Calibri" pitchFamily="34" charset="0"/>
              </a:rPr>
              <a:t> </a:t>
            </a:r>
            <a:r>
              <a:rPr lang="en-US" sz="2800" dirty="0" err="1" smtClean="0">
                <a:latin typeface="Calibri" pitchFamily="34" charset="0"/>
              </a:rPr>
              <a:t>peneliti</a:t>
            </a:r>
            <a:r>
              <a:rPr lang="en-US" sz="2800" dirty="0" smtClean="0">
                <a:latin typeface="Calibri" pitchFamily="34" charset="0"/>
              </a:rPr>
              <a:t> </a:t>
            </a:r>
            <a:r>
              <a:rPr lang="en-US" sz="2800" dirty="0" err="1" smtClean="0">
                <a:latin typeface="Calibri" pitchFamily="34" charset="0"/>
              </a:rPr>
              <a:t>menolak</a:t>
            </a:r>
            <a:r>
              <a:rPr lang="en-US" sz="2800" dirty="0" smtClean="0">
                <a:latin typeface="Calibri" pitchFamily="34" charset="0"/>
              </a:rPr>
              <a:t> </a:t>
            </a:r>
            <a:r>
              <a:rPr lang="en-US" sz="2800" dirty="0" err="1" smtClean="0">
                <a:latin typeface="Calibri" pitchFamily="34" charset="0"/>
              </a:rPr>
              <a:t>hipotesis</a:t>
            </a:r>
            <a:r>
              <a:rPr lang="en-US" sz="2800" dirty="0" smtClean="0">
                <a:latin typeface="Calibri" pitchFamily="34" charset="0"/>
              </a:rPr>
              <a:t> </a:t>
            </a:r>
            <a:r>
              <a:rPr lang="en-US" sz="2800" dirty="0" err="1" smtClean="0">
                <a:latin typeface="Calibri" pitchFamily="34" charset="0"/>
              </a:rPr>
              <a:t>padahal</a:t>
            </a:r>
            <a:r>
              <a:rPr lang="en-US" sz="2800" dirty="0" smtClean="0">
                <a:latin typeface="Calibri" pitchFamily="34" charset="0"/>
              </a:rPr>
              <a:t> </a:t>
            </a:r>
            <a:r>
              <a:rPr lang="en-US" sz="2800" dirty="0" err="1" smtClean="0">
                <a:latin typeface="Calibri" pitchFamily="34" charset="0"/>
              </a:rPr>
              <a:t>sebenarnya</a:t>
            </a:r>
            <a:r>
              <a:rPr lang="en-US" sz="2800" dirty="0" smtClean="0">
                <a:latin typeface="Calibri" pitchFamily="34" charset="0"/>
              </a:rPr>
              <a:t> </a:t>
            </a:r>
            <a:r>
              <a:rPr lang="en-US" sz="2800" dirty="0" err="1" smtClean="0">
                <a:latin typeface="Calibri" pitchFamily="34" charset="0"/>
              </a:rPr>
              <a:t>hipotesis</a:t>
            </a:r>
            <a:r>
              <a:rPr lang="en-US" sz="2800" dirty="0" smtClean="0">
                <a:latin typeface="Calibri" pitchFamily="34" charset="0"/>
              </a:rPr>
              <a:t> </a:t>
            </a:r>
            <a:r>
              <a:rPr lang="en-US" sz="2800" dirty="0" err="1" smtClean="0">
                <a:latin typeface="Calibri" pitchFamily="34" charset="0"/>
              </a:rPr>
              <a:t>tersebut</a:t>
            </a:r>
            <a:r>
              <a:rPr lang="en-US" sz="2800" dirty="0" smtClean="0">
                <a:latin typeface="Calibri" pitchFamily="34" charset="0"/>
              </a:rPr>
              <a:t> </a:t>
            </a:r>
            <a:r>
              <a:rPr lang="en-US" sz="2800" dirty="0" err="1" smtClean="0">
                <a:latin typeface="Calibri" pitchFamily="34" charset="0"/>
              </a:rPr>
              <a:t>bernilai</a:t>
            </a:r>
            <a:r>
              <a:rPr lang="en-US" sz="2800" dirty="0" smtClean="0">
                <a:latin typeface="Calibri" pitchFamily="34" charset="0"/>
              </a:rPr>
              <a:t> </a:t>
            </a:r>
            <a:r>
              <a:rPr lang="en-US" sz="2800" dirty="0" err="1" smtClean="0">
                <a:latin typeface="Calibri" pitchFamily="34" charset="0"/>
              </a:rPr>
              <a:t>benar</a:t>
            </a:r>
            <a:r>
              <a:rPr lang="en-US" sz="2800" dirty="0" smtClean="0">
                <a:latin typeface="Calibri" pitchFamily="34" charset="0"/>
              </a:rPr>
              <a:t>, </a:t>
            </a:r>
            <a:r>
              <a:rPr lang="en-US" sz="2800" dirty="0" err="1" smtClean="0">
                <a:latin typeface="Calibri" pitchFamily="34" charset="0"/>
              </a:rPr>
              <a:t>kesalahan</a:t>
            </a:r>
            <a:r>
              <a:rPr lang="en-US" sz="2800" dirty="0" smtClean="0">
                <a:latin typeface="Calibri" pitchFamily="34" charset="0"/>
              </a:rPr>
              <a:t> </a:t>
            </a:r>
            <a:r>
              <a:rPr lang="en-US" sz="2800" dirty="0" err="1" smtClean="0">
                <a:latin typeface="Calibri" pitchFamily="34" charset="0"/>
              </a:rPr>
              <a:t>ini</a:t>
            </a:r>
            <a:r>
              <a:rPr lang="en-US" sz="2800" dirty="0" smtClean="0">
                <a:latin typeface="Calibri" pitchFamily="34" charset="0"/>
              </a:rPr>
              <a:t> </a:t>
            </a:r>
            <a:r>
              <a:rPr lang="en-US" sz="2800" dirty="0" err="1" smtClean="0">
                <a:latin typeface="Calibri" pitchFamily="34" charset="0"/>
              </a:rPr>
              <a:t>biasa</a:t>
            </a:r>
            <a:r>
              <a:rPr lang="en-US" sz="2800" dirty="0" smtClean="0">
                <a:latin typeface="Calibri" pitchFamily="34" charset="0"/>
              </a:rPr>
              <a:t> </a:t>
            </a:r>
            <a:r>
              <a:rPr lang="en-US" sz="2800" dirty="0" err="1" smtClean="0">
                <a:latin typeface="Calibri" pitchFamily="34" charset="0"/>
              </a:rPr>
              <a:t>dilambangkan</a:t>
            </a:r>
            <a:r>
              <a:rPr lang="en-US" sz="2800" dirty="0" smtClean="0">
                <a:latin typeface="Calibri" pitchFamily="34" charset="0"/>
              </a:rPr>
              <a:t> </a:t>
            </a:r>
            <a:r>
              <a:rPr lang="en-US" sz="2800" dirty="0" err="1" smtClean="0">
                <a:latin typeface="Calibri" pitchFamily="34" charset="0"/>
              </a:rPr>
              <a:t>dengan</a:t>
            </a:r>
            <a:r>
              <a:rPr lang="en-US" sz="2800" dirty="0" smtClean="0">
                <a:latin typeface="Calibri" pitchFamily="34" charset="0"/>
              </a:rPr>
              <a:t> alpha (</a:t>
            </a:r>
            <a:r>
              <a:rPr lang="el-GR" sz="2800" i="1" dirty="0" smtClean="0">
                <a:latin typeface="Calibri" pitchFamily="34" charset="0"/>
              </a:rPr>
              <a:t>α).</a:t>
            </a:r>
          </a:p>
          <a:p>
            <a:pPr algn="just"/>
            <a:r>
              <a:rPr lang="en-US" sz="2800" dirty="0" err="1" smtClean="0">
                <a:latin typeface="Calibri" pitchFamily="34" charset="0"/>
              </a:rPr>
              <a:t>Kesalahan</a:t>
            </a:r>
            <a:r>
              <a:rPr lang="en-US" sz="2800" dirty="0" smtClean="0">
                <a:latin typeface="Calibri" pitchFamily="34" charset="0"/>
              </a:rPr>
              <a:t> </a:t>
            </a:r>
            <a:r>
              <a:rPr lang="en-US" sz="2800" dirty="0" err="1" smtClean="0">
                <a:latin typeface="Calibri" pitchFamily="34" charset="0"/>
              </a:rPr>
              <a:t>Tipe</a:t>
            </a:r>
            <a:r>
              <a:rPr lang="en-US" sz="2800" dirty="0" smtClean="0">
                <a:latin typeface="Calibri" pitchFamily="34" charset="0"/>
              </a:rPr>
              <a:t> II; </a:t>
            </a:r>
            <a:r>
              <a:rPr lang="en-US" sz="2800" dirty="0" err="1" smtClean="0">
                <a:latin typeface="Calibri" pitchFamily="34" charset="0"/>
              </a:rPr>
              <a:t>kesalahan</a:t>
            </a:r>
            <a:r>
              <a:rPr lang="en-US" sz="2800" dirty="0" smtClean="0">
                <a:latin typeface="Calibri" pitchFamily="34" charset="0"/>
              </a:rPr>
              <a:t> </a:t>
            </a:r>
            <a:r>
              <a:rPr lang="en-US" sz="2800" dirty="0" err="1" smtClean="0">
                <a:latin typeface="Calibri" pitchFamily="34" charset="0"/>
              </a:rPr>
              <a:t>ini</a:t>
            </a:r>
            <a:r>
              <a:rPr lang="en-US" sz="2800" dirty="0" smtClean="0">
                <a:latin typeface="Calibri" pitchFamily="34" charset="0"/>
              </a:rPr>
              <a:t> </a:t>
            </a:r>
            <a:r>
              <a:rPr lang="en-US" sz="2800" dirty="0" err="1" smtClean="0">
                <a:latin typeface="Calibri" pitchFamily="34" charset="0"/>
              </a:rPr>
              <a:t>terjadi</a:t>
            </a:r>
            <a:r>
              <a:rPr lang="en-US" sz="2800" dirty="0" smtClean="0">
                <a:latin typeface="Calibri" pitchFamily="34" charset="0"/>
              </a:rPr>
              <a:t> </a:t>
            </a:r>
            <a:r>
              <a:rPr lang="en-US" sz="2800" dirty="0" err="1" smtClean="0">
                <a:latin typeface="Calibri" pitchFamily="34" charset="0"/>
              </a:rPr>
              <a:t>jika</a:t>
            </a:r>
            <a:r>
              <a:rPr lang="en-US" sz="2800" dirty="0" smtClean="0">
                <a:latin typeface="Calibri" pitchFamily="34" charset="0"/>
              </a:rPr>
              <a:t> </a:t>
            </a:r>
            <a:r>
              <a:rPr lang="en-US" sz="2800" dirty="0" err="1" smtClean="0">
                <a:latin typeface="Calibri" pitchFamily="34" charset="0"/>
              </a:rPr>
              <a:t>seorang</a:t>
            </a:r>
            <a:r>
              <a:rPr lang="en-US" sz="2800" dirty="0" smtClean="0">
                <a:latin typeface="Calibri" pitchFamily="34" charset="0"/>
              </a:rPr>
              <a:t> </a:t>
            </a:r>
            <a:r>
              <a:rPr lang="en-US" sz="2800" dirty="0" err="1" smtClean="0">
                <a:latin typeface="Calibri" pitchFamily="34" charset="0"/>
              </a:rPr>
              <a:t>peneliti</a:t>
            </a:r>
            <a:r>
              <a:rPr lang="en-US" sz="2800" dirty="0" smtClean="0">
                <a:latin typeface="Calibri" pitchFamily="34" charset="0"/>
              </a:rPr>
              <a:t> </a:t>
            </a:r>
            <a:r>
              <a:rPr lang="en-US" sz="2800" dirty="0" err="1" smtClean="0">
                <a:latin typeface="Calibri" pitchFamily="34" charset="0"/>
              </a:rPr>
              <a:t>menerima</a:t>
            </a:r>
            <a:r>
              <a:rPr lang="en-US" sz="2800" dirty="0" smtClean="0">
                <a:latin typeface="Calibri" pitchFamily="34" charset="0"/>
              </a:rPr>
              <a:t> </a:t>
            </a:r>
            <a:r>
              <a:rPr lang="en-US" sz="2800" dirty="0" err="1" smtClean="0">
                <a:latin typeface="Calibri" pitchFamily="34" charset="0"/>
              </a:rPr>
              <a:t>suatu</a:t>
            </a:r>
            <a:r>
              <a:rPr lang="en-US" sz="2800" dirty="0" smtClean="0">
                <a:latin typeface="Calibri" pitchFamily="34" charset="0"/>
              </a:rPr>
              <a:t> </a:t>
            </a:r>
            <a:r>
              <a:rPr lang="en-US" sz="2800" dirty="0" err="1" smtClean="0">
                <a:latin typeface="Calibri" pitchFamily="34" charset="0"/>
              </a:rPr>
              <a:t>hipotesis</a:t>
            </a:r>
            <a:r>
              <a:rPr lang="en-US" sz="2800" dirty="0" smtClean="0">
                <a:latin typeface="Calibri" pitchFamily="34" charset="0"/>
              </a:rPr>
              <a:t> </a:t>
            </a:r>
            <a:r>
              <a:rPr lang="en-US" sz="2800" dirty="0" err="1" smtClean="0">
                <a:latin typeface="Calibri" pitchFamily="34" charset="0"/>
              </a:rPr>
              <a:t>padahal</a:t>
            </a:r>
            <a:r>
              <a:rPr lang="en-US" sz="2800" dirty="0" smtClean="0">
                <a:latin typeface="Calibri" pitchFamily="34" charset="0"/>
              </a:rPr>
              <a:t> </a:t>
            </a:r>
            <a:r>
              <a:rPr lang="en-US" sz="2800" dirty="0" err="1" smtClean="0">
                <a:latin typeface="Calibri" pitchFamily="34" charset="0"/>
              </a:rPr>
              <a:t>hipotesis</a:t>
            </a:r>
            <a:r>
              <a:rPr lang="en-US" sz="2800" dirty="0" smtClean="0">
                <a:latin typeface="Calibri" pitchFamily="34" charset="0"/>
              </a:rPr>
              <a:t> </a:t>
            </a:r>
            <a:r>
              <a:rPr lang="en-US" sz="2800" dirty="0" err="1" smtClean="0">
                <a:latin typeface="Calibri" pitchFamily="34" charset="0"/>
              </a:rPr>
              <a:t>tersebut</a:t>
            </a:r>
            <a:r>
              <a:rPr lang="en-US" sz="2800" dirty="0" smtClean="0">
                <a:latin typeface="Calibri" pitchFamily="34" charset="0"/>
              </a:rPr>
              <a:t> </a:t>
            </a:r>
            <a:r>
              <a:rPr lang="en-US" sz="2800" dirty="0" err="1" smtClean="0">
                <a:latin typeface="Calibri" pitchFamily="34" charset="0"/>
              </a:rPr>
              <a:t>benar</a:t>
            </a:r>
            <a:r>
              <a:rPr lang="en-US" sz="2800" dirty="0" smtClean="0">
                <a:latin typeface="Calibri" pitchFamily="34" charset="0"/>
              </a:rPr>
              <a:t>, </a:t>
            </a:r>
            <a:r>
              <a:rPr lang="en-US" sz="2800" dirty="0" err="1" smtClean="0">
                <a:latin typeface="Calibri" pitchFamily="34" charset="0"/>
              </a:rPr>
              <a:t>kesalahan</a:t>
            </a:r>
            <a:r>
              <a:rPr lang="en-US" sz="2800" dirty="0" smtClean="0">
                <a:latin typeface="Calibri" pitchFamily="34" charset="0"/>
              </a:rPr>
              <a:t> </a:t>
            </a:r>
            <a:r>
              <a:rPr lang="en-US" sz="2800" dirty="0" err="1" smtClean="0">
                <a:latin typeface="Calibri" pitchFamily="34" charset="0"/>
              </a:rPr>
              <a:t>tipe</a:t>
            </a:r>
            <a:r>
              <a:rPr lang="en-US" sz="2800" dirty="0" smtClean="0">
                <a:latin typeface="Calibri" pitchFamily="34" charset="0"/>
              </a:rPr>
              <a:t> </a:t>
            </a:r>
            <a:r>
              <a:rPr lang="en-US" sz="2800" dirty="0" err="1" smtClean="0">
                <a:latin typeface="Calibri" pitchFamily="34" charset="0"/>
              </a:rPr>
              <a:t>dua</a:t>
            </a:r>
            <a:r>
              <a:rPr lang="en-US" sz="2800" dirty="0" smtClean="0">
                <a:latin typeface="Calibri" pitchFamily="34" charset="0"/>
              </a:rPr>
              <a:t> </a:t>
            </a:r>
            <a:r>
              <a:rPr lang="en-US" sz="2800" dirty="0" err="1" smtClean="0">
                <a:latin typeface="Calibri" pitchFamily="34" charset="0"/>
              </a:rPr>
              <a:t>biasa</a:t>
            </a:r>
            <a:r>
              <a:rPr lang="en-US" sz="2800" dirty="0" smtClean="0">
                <a:latin typeface="Calibri" pitchFamily="34" charset="0"/>
              </a:rPr>
              <a:t> </a:t>
            </a:r>
            <a:r>
              <a:rPr lang="en-US" sz="2800" dirty="0" err="1" smtClean="0">
                <a:latin typeface="Calibri" pitchFamily="34" charset="0"/>
              </a:rPr>
              <a:t>dilambangkan</a:t>
            </a:r>
            <a:r>
              <a:rPr lang="en-US" sz="2800" dirty="0" smtClean="0">
                <a:latin typeface="Calibri" pitchFamily="34" charset="0"/>
              </a:rPr>
              <a:t> </a:t>
            </a:r>
            <a:r>
              <a:rPr lang="en-US" sz="2800" dirty="0" err="1" smtClean="0">
                <a:latin typeface="Calibri" pitchFamily="34" charset="0"/>
              </a:rPr>
              <a:t>dengan</a:t>
            </a:r>
            <a:r>
              <a:rPr lang="en-US" sz="2800" dirty="0" smtClean="0">
                <a:latin typeface="Calibri" pitchFamily="34" charset="0"/>
              </a:rPr>
              <a:t> beta (</a:t>
            </a:r>
            <a:r>
              <a:rPr lang="el-GR" sz="2800" i="1" dirty="0" smtClean="0">
                <a:latin typeface="Calibri" pitchFamily="34" charset="0"/>
              </a:rPr>
              <a:t>β).</a:t>
            </a:r>
          </a:p>
          <a:p>
            <a:pPr algn="just"/>
            <a:endParaRPr lang="en-US" sz="2800" dirty="0">
              <a:latin typeface="Calibri" pitchFamily="34" charset="0"/>
            </a:endParaRPr>
          </a:p>
        </p:txBody>
      </p:sp>
      <p:sp>
        <p:nvSpPr>
          <p:cNvPr id="3" name="Title 2"/>
          <p:cNvSpPr>
            <a:spLocks noGrp="1"/>
          </p:cNvSpPr>
          <p:nvPr>
            <p:ph type="title"/>
          </p:nvPr>
        </p:nvSpPr>
        <p:spPr/>
        <p:txBody>
          <a:bodyPr/>
          <a:lstStyle/>
          <a:p>
            <a:r>
              <a:rPr lang="en-US" dirty="0" smtClean="0"/>
              <a:t>TIPE KESALAHAN/KEKELIRUAN</a:t>
            </a:r>
            <a:endParaRPr lang="en-US" dirty="0"/>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a:xfrm>
            <a:off x="533400" y="2057400"/>
            <a:ext cx="8229600" cy="3200400"/>
          </a:xfrm>
        </p:spPr>
        <p:txBody>
          <a:bodyPr/>
          <a:lstStyle/>
          <a:p>
            <a:pPr algn="just"/>
            <a:r>
              <a:rPr lang="en-US" sz="3200" b="1" smtClean="0">
                <a:solidFill>
                  <a:srgbClr val="000000"/>
                </a:solidFill>
                <a:latin typeface="Calibri" pitchFamily="34" charset="0"/>
                <a:cs typeface="Times New Roman" pitchFamily="18" charset="0"/>
              </a:rPr>
              <a:t>Menolak Hipotesis yang seharusnya diterima. Kesalahan ini disebut sebagai kesalahan alpha (</a:t>
            </a:r>
            <a:r>
              <a:rPr lang="el-GR" sz="3200" b="1" smtClean="0">
                <a:solidFill>
                  <a:srgbClr val="000000"/>
                </a:solidFill>
                <a:latin typeface="Calibri" pitchFamily="34" charset="0"/>
                <a:cs typeface="Times New Roman" pitchFamily="18" charset="0"/>
              </a:rPr>
              <a:t>α</a:t>
            </a:r>
            <a:r>
              <a:rPr lang="en-US" sz="3200" b="1" smtClean="0">
                <a:solidFill>
                  <a:srgbClr val="000000"/>
                </a:solidFill>
                <a:latin typeface="Calibri" pitchFamily="34" charset="0"/>
                <a:cs typeface="Times New Roman" pitchFamily="18" charset="0"/>
              </a:rPr>
              <a:t>). Menerima Hipotesis yang seharusnya ditolak. Kesalahan ini disebut sebagai kesalahan beta (</a:t>
            </a:r>
            <a:r>
              <a:rPr lang="el-GR" sz="3200" b="1" smtClean="0">
                <a:solidFill>
                  <a:srgbClr val="000000"/>
                </a:solidFill>
                <a:latin typeface="Calibri" pitchFamily="34" charset="0"/>
                <a:cs typeface="Times New Roman" pitchFamily="18" charset="0"/>
              </a:rPr>
              <a:t>β</a:t>
            </a:r>
            <a:r>
              <a:rPr lang="en-US" sz="3200" b="1" smtClean="0">
                <a:solidFill>
                  <a:srgbClr val="000000"/>
                </a:solidFill>
                <a:latin typeface="Calibri" pitchFamily="34" charset="0"/>
                <a:cs typeface="Times New Roman" pitchFamily="18" charset="0"/>
              </a:rPr>
              <a:t>)</a:t>
            </a:r>
          </a:p>
        </p:txBody>
      </p:sp>
      <p:sp>
        <p:nvSpPr>
          <p:cNvPr id="25602" name="Rectangle 2"/>
          <p:cNvSpPr>
            <a:spLocks noGrp="1" noChangeArrowheads="1"/>
          </p:cNvSpPr>
          <p:nvPr>
            <p:ph type="title"/>
          </p:nvPr>
        </p:nvSpPr>
        <p:spPr>
          <a:xfrm>
            <a:off x="457200" y="533400"/>
            <a:ext cx="8229600" cy="1143000"/>
          </a:xfrm>
        </p:spPr>
        <p:txBody>
          <a:bodyPr>
            <a:normAutofit fontScale="90000"/>
          </a:bodyPr>
          <a:lstStyle/>
          <a:p>
            <a:pPr fontAlgn="auto">
              <a:spcAft>
                <a:spcPts val="0"/>
              </a:spcAft>
              <a:defRPr/>
            </a:pPr>
            <a:r>
              <a:rPr lang="sv-SE" sz="4000" dirty="0" smtClean="0">
                <a:solidFill>
                  <a:srgbClr val="000000"/>
                </a:solidFill>
                <a:effectLst>
                  <a:outerShdw blurRad="38100" dist="38100" dir="2700000" algn="tl">
                    <a:srgbClr val="C0C0C0"/>
                  </a:outerShdw>
                </a:effectLst>
                <a:latin typeface="Cambria Math" pitchFamily="18" charset="0"/>
                <a:ea typeface="Cambria Math" pitchFamily="18" charset="0"/>
                <a:cs typeface="Arial" charset="0"/>
              </a:rPr>
              <a:t>Dua jenis kekeliruan yang kadang dibuat oleh </a:t>
            </a:r>
            <a:r>
              <a:rPr lang="en-US" sz="4000" dirty="0" err="1" smtClean="0">
                <a:solidFill>
                  <a:srgbClr val="000000"/>
                </a:solidFill>
                <a:effectLst>
                  <a:outerShdw blurRad="38100" dist="38100" dir="2700000" algn="tl">
                    <a:srgbClr val="C0C0C0"/>
                  </a:outerShdw>
                </a:effectLst>
                <a:latin typeface="Cambria Math" pitchFamily="18" charset="0"/>
                <a:ea typeface="Cambria Math" pitchFamily="18" charset="0"/>
                <a:cs typeface="Arial" charset="0"/>
              </a:rPr>
              <a:t>peneliti</a:t>
            </a:r>
            <a:r>
              <a:rPr lang="en-US" sz="4000" dirty="0" smtClean="0">
                <a:solidFill>
                  <a:srgbClr val="000000"/>
                </a:solidFill>
                <a:effectLst>
                  <a:outerShdw blurRad="38100" dist="38100" dir="2700000" algn="tl">
                    <a:srgbClr val="C0C0C0"/>
                  </a:outerShdw>
                </a:effectLst>
                <a:latin typeface="Cambria Math" pitchFamily="18" charset="0"/>
                <a:ea typeface="Cambria Math" pitchFamily="18" charset="0"/>
                <a:cs typeface="Arial" charset="0"/>
              </a:rPr>
              <a:t>, </a:t>
            </a:r>
            <a:r>
              <a:rPr lang="en-US" sz="4000" dirty="0" err="1" smtClean="0">
                <a:solidFill>
                  <a:srgbClr val="000000"/>
                </a:solidFill>
                <a:effectLst>
                  <a:outerShdw blurRad="38100" dist="38100" dir="2700000" algn="tl">
                    <a:srgbClr val="C0C0C0"/>
                  </a:outerShdw>
                </a:effectLst>
                <a:latin typeface="Cambria Math" pitchFamily="18" charset="0"/>
                <a:ea typeface="Cambria Math" pitchFamily="18" charset="0"/>
                <a:cs typeface="Arial" charset="0"/>
              </a:rPr>
              <a:t>yaitu</a:t>
            </a:r>
            <a:r>
              <a:rPr lang="en-US" sz="4000" dirty="0" smtClean="0">
                <a:solidFill>
                  <a:srgbClr val="000000"/>
                </a:solidFill>
                <a:effectLst>
                  <a:outerShdw blurRad="38100" dist="38100" dir="2700000" algn="tl">
                    <a:srgbClr val="C0C0C0"/>
                  </a:outerShdw>
                </a:effectLst>
                <a:latin typeface="Cambria Math" pitchFamily="18" charset="0"/>
                <a:ea typeface="Cambria Math" pitchFamily="18" charset="0"/>
                <a:cs typeface="Arial" charset="0"/>
              </a:rPr>
              <a:t>: </a:t>
            </a:r>
            <a:endParaRPr lang="en-US" sz="4000" dirty="0" smtClean="0">
              <a:effectLst>
                <a:outerShdw blurRad="38100" dist="38100" dir="2700000" algn="tl">
                  <a:srgbClr val="C0C0C0"/>
                </a:outerShdw>
              </a:effectLst>
              <a:latin typeface="Cambria Math" pitchFamily="18" charset="0"/>
              <a:ea typeface="Cambria Math" pitchFamily="18" charset="0"/>
              <a:cs typeface="Courier New" pitchFamily="49" charset="0"/>
            </a:endParaRP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smtClean="0">
                <a:latin typeface="Cambria Math" pitchFamily="18" charset="0"/>
                <a:ea typeface="Cambria Math" pitchFamily="18" charset="0"/>
              </a:rPr>
              <a:t>DUA MACAM KEKELIRUAN</a:t>
            </a:r>
          </a:p>
        </p:txBody>
      </p:sp>
      <p:sp>
        <p:nvSpPr>
          <p:cNvPr id="4" name="Slide Number Placeholder 3"/>
          <p:cNvSpPr>
            <a:spLocks noGrp="1"/>
          </p:cNvSpPr>
          <p:nvPr>
            <p:ph type="sldNum" sz="quarter" idx="12"/>
          </p:nvPr>
        </p:nvSpPr>
        <p:spPr/>
        <p:txBody>
          <a:bodyPr/>
          <a:lstStyle/>
          <a:p>
            <a:pPr>
              <a:defRPr/>
            </a:pPr>
            <a:fld id="{27F12F49-A8FA-4D79-81AB-6ECAFB2E22A9}" type="slidenum">
              <a:rPr lang="en-US" smtClean="0"/>
              <a:pPr>
                <a:defRPr/>
              </a:pPr>
              <a:t>26</a:t>
            </a:fld>
            <a:endParaRPr lang="en-US"/>
          </a:p>
        </p:txBody>
      </p:sp>
      <p:pic>
        <p:nvPicPr>
          <p:cNvPr id="1026" name="Picture 2" descr="Pengertian Pengujian Hipotesi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600200"/>
            <a:ext cx="8229600" cy="4572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a:xfrm>
            <a:off x="533400" y="1524000"/>
            <a:ext cx="8001000" cy="4114800"/>
          </a:xfrm>
        </p:spPr>
        <p:txBody>
          <a:bodyPr/>
          <a:lstStyle/>
          <a:p>
            <a:r>
              <a:rPr lang="en-US" sz="2000" b="1" dirty="0" err="1" smtClean="0">
                <a:latin typeface="Calibri" pitchFamily="34" charset="0"/>
              </a:rPr>
              <a:t>Jika</a:t>
            </a:r>
            <a:r>
              <a:rPr lang="en-US" sz="2000" b="1" dirty="0" smtClean="0">
                <a:latin typeface="Calibri" pitchFamily="34" charset="0"/>
              </a:rPr>
              <a:t> </a:t>
            </a:r>
            <a:r>
              <a:rPr lang="en-US" sz="2000" b="1" dirty="0" err="1" smtClean="0">
                <a:latin typeface="Calibri" pitchFamily="34" charset="0"/>
              </a:rPr>
              <a:t>Rumusan</a:t>
            </a:r>
            <a:r>
              <a:rPr lang="en-US" sz="2000" b="1" dirty="0" smtClean="0">
                <a:latin typeface="Calibri" pitchFamily="34" charset="0"/>
              </a:rPr>
              <a:t> </a:t>
            </a:r>
            <a:r>
              <a:rPr lang="en-US" sz="2000" b="1" dirty="0" err="1" smtClean="0">
                <a:latin typeface="Calibri" pitchFamily="34" charset="0"/>
              </a:rPr>
              <a:t>masalah</a:t>
            </a:r>
            <a:r>
              <a:rPr lang="en-US" sz="2000" b="1" dirty="0" smtClean="0">
                <a:latin typeface="Calibri" pitchFamily="34" charset="0"/>
              </a:rPr>
              <a:t> </a:t>
            </a:r>
            <a:r>
              <a:rPr lang="en-US" sz="2000" b="1" dirty="0" err="1" smtClean="0">
                <a:latin typeface="Calibri" pitchFamily="34" charset="0"/>
              </a:rPr>
              <a:t>anda</a:t>
            </a:r>
            <a:r>
              <a:rPr lang="en-US" sz="2000" b="1" dirty="0" smtClean="0">
                <a:latin typeface="Calibri" pitchFamily="34" charset="0"/>
              </a:rPr>
              <a:t> “</a:t>
            </a:r>
            <a:r>
              <a:rPr lang="en-US" sz="2000" b="1" dirty="0" err="1" smtClean="0">
                <a:latin typeface="Calibri" pitchFamily="34" charset="0"/>
              </a:rPr>
              <a:t>adakah</a:t>
            </a:r>
            <a:r>
              <a:rPr lang="en-US" sz="2000" b="1" dirty="0" smtClean="0">
                <a:latin typeface="Calibri" pitchFamily="34" charset="0"/>
              </a:rPr>
              <a:t> </a:t>
            </a:r>
            <a:r>
              <a:rPr lang="en-US" sz="2000" b="1" dirty="0" err="1" smtClean="0">
                <a:latin typeface="Calibri" pitchFamily="34" charset="0"/>
              </a:rPr>
              <a:t>hubungan</a:t>
            </a:r>
            <a:r>
              <a:rPr lang="en-US" sz="2000" b="1" dirty="0" smtClean="0">
                <a:latin typeface="Calibri" pitchFamily="34" charset="0"/>
              </a:rPr>
              <a:t> jam </a:t>
            </a:r>
            <a:r>
              <a:rPr lang="en-US" sz="2000" b="1" dirty="0" err="1" smtClean="0">
                <a:latin typeface="Calibri" pitchFamily="34" charset="0"/>
              </a:rPr>
              <a:t>produksi</a:t>
            </a:r>
            <a:r>
              <a:rPr lang="en-US" sz="2000" b="1" dirty="0" smtClean="0">
                <a:latin typeface="Calibri" pitchFamily="34" charset="0"/>
              </a:rPr>
              <a:t> </a:t>
            </a:r>
            <a:r>
              <a:rPr lang="en-US" sz="2000" b="1" dirty="0" err="1" smtClean="0">
                <a:latin typeface="Calibri" pitchFamily="34" charset="0"/>
              </a:rPr>
              <a:t>terhadap</a:t>
            </a:r>
            <a:r>
              <a:rPr lang="en-US" sz="2000" b="1" dirty="0" smtClean="0">
                <a:latin typeface="Calibri" pitchFamily="34" charset="0"/>
              </a:rPr>
              <a:t> volume </a:t>
            </a:r>
            <a:r>
              <a:rPr lang="en-US" sz="2000" b="1" dirty="0" err="1" smtClean="0">
                <a:latin typeface="Calibri" pitchFamily="34" charset="0"/>
              </a:rPr>
              <a:t>produksi</a:t>
            </a:r>
            <a:r>
              <a:rPr lang="en-US" sz="2000" b="1" dirty="0" smtClean="0">
                <a:latin typeface="Calibri" pitchFamily="34" charset="0"/>
              </a:rPr>
              <a:t>”</a:t>
            </a:r>
          </a:p>
          <a:p>
            <a:pPr algn="just"/>
            <a:r>
              <a:rPr lang="en-US" sz="2000" b="1" dirty="0" err="1" smtClean="0">
                <a:latin typeface="Calibri" pitchFamily="34" charset="0"/>
              </a:rPr>
              <a:t>Maka</a:t>
            </a:r>
            <a:r>
              <a:rPr lang="en-US" sz="2000" b="1" dirty="0" smtClean="0">
                <a:latin typeface="Calibri" pitchFamily="34" charset="0"/>
              </a:rPr>
              <a:t> </a:t>
            </a:r>
            <a:r>
              <a:rPr lang="en-US" sz="2000" b="1" dirty="0" err="1" smtClean="0">
                <a:latin typeface="Calibri" pitchFamily="34" charset="0"/>
              </a:rPr>
              <a:t>Hipotesis</a:t>
            </a:r>
            <a:r>
              <a:rPr lang="en-US" sz="2000" b="1" dirty="0" smtClean="0">
                <a:latin typeface="Calibri" pitchFamily="34" charset="0"/>
              </a:rPr>
              <a:t> </a:t>
            </a:r>
            <a:r>
              <a:rPr lang="en-US" sz="2000" b="1" dirty="0" err="1" smtClean="0">
                <a:latin typeface="Calibri" pitchFamily="34" charset="0"/>
              </a:rPr>
              <a:t>penelitian</a:t>
            </a:r>
            <a:r>
              <a:rPr lang="en-US" sz="2000" b="1" dirty="0" smtClean="0">
                <a:latin typeface="Calibri" pitchFamily="34" charset="0"/>
              </a:rPr>
              <a:t> </a:t>
            </a:r>
            <a:r>
              <a:rPr lang="en-US" sz="2000" b="1" dirty="0" err="1" smtClean="0">
                <a:latin typeface="Calibri" pitchFamily="34" charset="0"/>
              </a:rPr>
              <a:t>anda</a:t>
            </a:r>
            <a:r>
              <a:rPr lang="en-US" sz="2000" b="1" dirty="0" smtClean="0">
                <a:latin typeface="Calibri" pitchFamily="34" charset="0"/>
              </a:rPr>
              <a:t> </a:t>
            </a:r>
            <a:r>
              <a:rPr lang="en-US" sz="2000" b="1" dirty="0" err="1" smtClean="0">
                <a:latin typeface="Calibri" pitchFamily="34" charset="0"/>
              </a:rPr>
              <a:t>seharusnya</a:t>
            </a:r>
            <a:r>
              <a:rPr lang="en-US" sz="2000" b="1" dirty="0" smtClean="0">
                <a:latin typeface="Calibri" pitchFamily="34" charset="0"/>
              </a:rPr>
              <a:t> “</a:t>
            </a:r>
            <a:r>
              <a:rPr lang="en-US" sz="2000" b="1" dirty="0" err="1" smtClean="0">
                <a:latin typeface="Calibri" pitchFamily="34" charset="0"/>
              </a:rPr>
              <a:t>ada</a:t>
            </a:r>
            <a:r>
              <a:rPr lang="en-US" sz="2000" b="1" dirty="0" smtClean="0">
                <a:latin typeface="Calibri" pitchFamily="34" charset="0"/>
              </a:rPr>
              <a:t> </a:t>
            </a:r>
            <a:r>
              <a:rPr lang="en-US" sz="2000" b="1" dirty="0" err="1" smtClean="0">
                <a:latin typeface="Calibri" pitchFamily="34" charset="0"/>
              </a:rPr>
              <a:t>hubungan</a:t>
            </a:r>
            <a:r>
              <a:rPr lang="en-US" sz="2000" b="1" dirty="0" smtClean="0">
                <a:latin typeface="Calibri" pitchFamily="34" charset="0"/>
              </a:rPr>
              <a:t> jam </a:t>
            </a:r>
            <a:r>
              <a:rPr lang="en-US" sz="2000" b="1" dirty="0" err="1" smtClean="0">
                <a:latin typeface="Calibri" pitchFamily="34" charset="0"/>
              </a:rPr>
              <a:t>produksi</a:t>
            </a:r>
            <a:r>
              <a:rPr lang="en-US" sz="2000" b="1" dirty="0" smtClean="0">
                <a:latin typeface="Calibri" pitchFamily="34" charset="0"/>
              </a:rPr>
              <a:t> </a:t>
            </a:r>
            <a:r>
              <a:rPr lang="en-US" sz="2000" b="1" dirty="0" err="1" smtClean="0">
                <a:latin typeface="Calibri" pitchFamily="34" charset="0"/>
              </a:rPr>
              <a:t>terhadap</a:t>
            </a:r>
            <a:r>
              <a:rPr lang="en-US" sz="2000" b="1" dirty="0" smtClean="0">
                <a:latin typeface="Calibri" pitchFamily="34" charset="0"/>
              </a:rPr>
              <a:t> volume </a:t>
            </a:r>
            <a:r>
              <a:rPr lang="en-US" sz="2000" b="1" dirty="0" err="1" smtClean="0">
                <a:latin typeface="Calibri" pitchFamily="34" charset="0"/>
              </a:rPr>
              <a:t>produksi</a:t>
            </a:r>
            <a:r>
              <a:rPr lang="en-US" sz="2000" b="1" dirty="0" smtClean="0">
                <a:latin typeface="Calibri" pitchFamily="34" charset="0"/>
              </a:rPr>
              <a:t>”</a:t>
            </a:r>
          </a:p>
          <a:p>
            <a:r>
              <a:rPr lang="en-US" sz="2000" b="1" dirty="0" err="1" smtClean="0">
                <a:latin typeface="Calibri" pitchFamily="34" charset="0"/>
              </a:rPr>
              <a:t>Maka</a:t>
            </a:r>
            <a:r>
              <a:rPr lang="en-US" sz="2000" b="1" dirty="0" smtClean="0">
                <a:latin typeface="Calibri" pitchFamily="34" charset="0"/>
              </a:rPr>
              <a:t> </a:t>
            </a:r>
            <a:r>
              <a:rPr lang="en-US" sz="2000" b="1" dirty="0" err="1" smtClean="0">
                <a:latin typeface="Calibri" pitchFamily="34" charset="0"/>
              </a:rPr>
              <a:t>Hipotesis</a:t>
            </a:r>
            <a:r>
              <a:rPr lang="en-US" sz="2000" b="1" dirty="0" smtClean="0">
                <a:latin typeface="Calibri" pitchFamily="34" charset="0"/>
              </a:rPr>
              <a:t> </a:t>
            </a:r>
            <a:r>
              <a:rPr lang="en-US" sz="2000" b="1" dirty="0" err="1" smtClean="0">
                <a:latin typeface="Calibri" pitchFamily="34" charset="0"/>
              </a:rPr>
              <a:t>Operasional</a:t>
            </a:r>
            <a:r>
              <a:rPr lang="en-US" sz="2000" b="1" dirty="0" smtClean="0">
                <a:latin typeface="Calibri" pitchFamily="34" charset="0"/>
              </a:rPr>
              <a:t> </a:t>
            </a:r>
            <a:r>
              <a:rPr lang="en-US" sz="2000" b="1" dirty="0" err="1" smtClean="0">
                <a:latin typeface="Calibri" pitchFamily="34" charset="0"/>
              </a:rPr>
              <a:t>anda</a:t>
            </a:r>
            <a:endParaRPr lang="en-US" sz="2000" b="1" dirty="0" smtClean="0">
              <a:latin typeface="Calibri" pitchFamily="34" charset="0"/>
            </a:endParaRPr>
          </a:p>
          <a:p>
            <a:pPr lvl="1"/>
            <a:r>
              <a:rPr lang="en-US" sz="2000" b="1" dirty="0" smtClean="0">
                <a:latin typeface="Calibri" pitchFamily="34" charset="0"/>
              </a:rPr>
              <a:t>Ho: “</a:t>
            </a:r>
            <a:r>
              <a:rPr lang="en-US" sz="2000" b="1" dirty="0" err="1" smtClean="0">
                <a:latin typeface="Calibri" pitchFamily="34" charset="0"/>
              </a:rPr>
              <a:t>tidak</a:t>
            </a:r>
            <a:r>
              <a:rPr lang="en-US" sz="2000" b="1" dirty="0" smtClean="0">
                <a:latin typeface="Calibri" pitchFamily="34" charset="0"/>
              </a:rPr>
              <a:t> </a:t>
            </a:r>
            <a:r>
              <a:rPr lang="en-US" sz="2000" b="1" dirty="0" err="1" smtClean="0">
                <a:latin typeface="Calibri" pitchFamily="34" charset="0"/>
              </a:rPr>
              <a:t>ada</a:t>
            </a:r>
            <a:r>
              <a:rPr lang="en-US" sz="2000" b="1" dirty="0" smtClean="0">
                <a:latin typeface="Calibri" pitchFamily="34" charset="0"/>
              </a:rPr>
              <a:t> </a:t>
            </a:r>
            <a:r>
              <a:rPr lang="en-US" sz="2000" b="1" dirty="0" err="1" smtClean="0">
                <a:latin typeface="Calibri" pitchFamily="34" charset="0"/>
              </a:rPr>
              <a:t>hubungan</a:t>
            </a:r>
            <a:r>
              <a:rPr lang="en-US" sz="2000" b="1" dirty="0" smtClean="0">
                <a:latin typeface="Calibri" pitchFamily="34" charset="0"/>
              </a:rPr>
              <a:t> jam </a:t>
            </a:r>
            <a:r>
              <a:rPr lang="en-US" sz="2000" b="1" dirty="0" err="1" smtClean="0">
                <a:latin typeface="Calibri" pitchFamily="34" charset="0"/>
              </a:rPr>
              <a:t>produksi</a:t>
            </a:r>
            <a:r>
              <a:rPr lang="en-US" sz="2000" b="1" dirty="0" smtClean="0">
                <a:latin typeface="Calibri" pitchFamily="34" charset="0"/>
              </a:rPr>
              <a:t> </a:t>
            </a:r>
            <a:r>
              <a:rPr lang="en-US" sz="2000" b="1" dirty="0" err="1" smtClean="0">
                <a:latin typeface="Calibri" pitchFamily="34" charset="0"/>
              </a:rPr>
              <a:t>terhadap</a:t>
            </a:r>
            <a:r>
              <a:rPr lang="en-US" sz="2000" b="1" dirty="0" smtClean="0">
                <a:latin typeface="Calibri" pitchFamily="34" charset="0"/>
              </a:rPr>
              <a:t> volume </a:t>
            </a:r>
            <a:r>
              <a:rPr lang="en-US" sz="2000" b="1" dirty="0" err="1" smtClean="0">
                <a:latin typeface="Calibri" pitchFamily="34" charset="0"/>
              </a:rPr>
              <a:t>produksi</a:t>
            </a:r>
            <a:r>
              <a:rPr lang="en-US" sz="2000" b="1" dirty="0" smtClean="0">
                <a:latin typeface="Calibri" pitchFamily="34" charset="0"/>
              </a:rPr>
              <a:t>”</a:t>
            </a:r>
          </a:p>
          <a:p>
            <a:pPr lvl="1"/>
            <a:r>
              <a:rPr lang="en-US" sz="2000" b="1" dirty="0" smtClean="0">
                <a:latin typeface="Calibri" pitchFamily="34" charset="0"/>
              </a:rPr>
              <a:t>H1: “</a:t>
            </a:r>
            <a:r>
              <a:rPr lang="en-US" sz="2000" b="1" dirty="0" err="1" smtClean="0">
                <a:latin typeface="Calibri" pitchFamily="34" charset="0"/>
              </a:rPr>
              <a:t>ada</a:t>
            </a:r>
            <a:r>
              <a:rPr lang="en-US" sz="2000" b="1" dirty="0" smtClean="0">
                <a:latin typeface="Calibri" pitchFamily="34" charset="0"/>
              </a:rPr>
              <a:t> </a:t>
            </a:r>
            <a:r>
              <a:rPr lang="en-US" sz="2000" b="1" dirty="0" err="1" smtClean="0">
                <a:latin typeface="Calibri" pitchFamily="34" charset="0"/>
              </a:rPr>
              <a:t>hubungan</a:t>
            </a:r>
            <a:r>
              <a:rPr lang="en-US" sz="2000" b="1" dirty="0" smtClean="0">
                <a:latin typeface="Calibri" pitchFamily="34" charset="0"/>
              </a:rPr>
              <a:t> jam </a:t>
            </a:r>
            <a:r>
              <a:rPr lang="en-US" sz="2000" b="1" dirty="0" err="1" smtClean="0">
                <a:latin typeface="Calibri" pitchFamily="34" charset="0"/>
              </a:rPr>
              <a:t>produksi</a:t>
            </a:r>
            <a:r>
              <a:rPr lang="en-US" sz="2000" b="1" dirty="0" smtClean="0">
                <a:latin typeface="Calibri" pitchFamily="34" charset="0"/>
              </a:rPr>
              <a:t> </a:t>
            </a:r>
            <a:r>
              <a:rPr lang="en-US" sz="2000" b="1" dirty="0" err="1" smtClean="0">
                <a:latin typeface="Calibri" pitchFamily="34" charset="0"/>
              </a:rPr>
              <a:t>terhadap</a:t>
            </a:r>
            <a:r>
              <a:rPr lang="en-US" sz="2000" b="1" dirty="0" smtClean="0">
                <a:latin typeface="Calibri" pitchFamily="34" charset="0"/>
              </a:rPr>
              <a:t> volume </a:t>
            </a:r>
            <a:r>
              <a:rPr lang="en-US" sz="2000" b="1" dirty="0" err="1" smtClean="0">
                <a:latin typeface="Calibri" pitchFamily="34" charset="0"/>
              </a:rPr>
              <a:t>produksi</a:t>
            </a:r>
            <a:r>
              <a:rPr lang="en-US" sz="2000" b="1" dirty="0" smtClean="0">
                <a:latin typeface="Calibri" pitchFamily="34" charset="0"/>
              </a:rPr>
              <a:t>”</a:t>
            </a:r>
          </a:p>
          <a:p>
            <a:r>
              <a:rPr lang="en-US" sz="2000" b="1" dirty="0" err="1" smtClean="0">
                <a:latin typeface="Calibri" pitchFamily="34" charset="0"/>
              </a:rPr>
              <a:t>Jika</a:t>
            </a:r>
            <a:r>
              <a:rPr lang="en-US" sz="2000" b="1" dirty="0" smtClean="0">
                <a:latin typeface="Calibri" pitchFamily="34" charset="0"/>
              </a:rPr>
              <a:t> </a:t>
            </a:r>
            <a:r>
              <a:rPr lang="en-US" sz="2000" b="1" dirty="0" err="1" smtClean="0">
                <a:latin typeface="Calibri" pitchFamily="34" charset="0"/>
              </a:rPr>
              <a:t>setelah</a:t>
            </a:r>
            <a:r>
              <a:rPr lang="en-US" sz="2000" b="1" dirty="0" smtClean="0">
                <a:latin typeface="Calibri" pitchFamily="34" charset="0"/>
              </a:rPr>
              <a:t> </a:t>
            </a:r>
            <a:r>
              <a:rPr lang="en-US" sz="2000" b="1" dirty="0" err="1" smtClean="0">
                <a:latin typeface="Calibri" pitchFamily="34" charset="0"/>
              </a:rPr>
              <a:t>dilakukan</a:t>
            </a:r>
            <a:r>
              <a:rPr lang="en-US" sz="2000" b="1" dirty="0" smtClean="0">
                <a:latin typeface="Calibri" pitchFamily="34" charset="0"/>
              </a:rPr>
              <a:t> </a:t>
            </a:r>
            <a:r>
              <a:rPr lang="en-US" sz="2000" b="1" dirty="0" err="1" smtClean="0">
                <a:latin typeface="Calibri" pitchFamily="34" charset="0"/>
              </a:rPr>
              <a:t>pengujian</a:t>
            </a:r>
            <a:r>
              <a:rPr lang="en-US" sz="2000" b="1" dirty="0" smtClean="0">
                <a:latin typeface="Calibri" pitchFamily="34" charset="0"/>
              </a:rPr>
              <a:t>, </a:t>
            </a:r>
            <a:r>
              <a:rPr lang="en-US" sz="2000" b="1" dirty="0" err="1" smtClean="0">
                <a:latin typeface="Calibri" pitchFamily="34" charset="0"/>
              </a:rPr>
              <a:t>ternyata</a:t>
            </a:r>
            <a:endParaRPr lang="en-US" sz="2000" b="1" dirty="0" smtClean="0">
              <a:latin typeface="Calibri" pitchFamily="34" charset="0"/>
            </a:endParaRPr>
          </a:p>
          <a:p>
            <a:pPr lvl="1"/>
            <a:r>
              <a:rPr lang="en-US" sz="2000" b="1" dirty="0" smtClean="0">
                <a:latin typeface="Calibri" pitchFamily="34" charset="0"/>
              </a:rPr>
              <a:t>Ho </a:t>
            </a:r>
            <a:r>
              <a:rPr lang="en-US" sz="2000" b="1" dirty="0" err="1" smtClean="0">
                <a:latin typeface="Calibri" pitchFamily="34" charset="0"/>
              </a:rPr>
              <a:t>ditolak</a:t>
            </a:r>
            <a:r>
              <a:rPr lang="en-US" sz="2000" b="1" dirty="0" smtClean="0">
                <a:latin typeface="Calibri" pitchFamily="34" charset="0"/>
              </a:rPr>
              <a:t>, </a:t>
            </a:r>
            <a:r>
              <a:rPr lang="en-US" sz="2000" b="1" dirty="0" err="1" smtClean="0">
                <a:latin typeface="Calibri" pitchFamily="34" charset="0"/>
              </a:rPr>
              <a:t>artinya</a:t>
            </a:r>
            <a:r>
              <a:rPr lang="en-US" sz="2000" b="1" dirty="0" smtClean="0">
                <a:latin typeface="Calibri" pitchFamily="34" charset="0"/>
              </a:rPr>
              <a:t> </a:t>
            </a:r>
            <a:r>
              <a:rPr lang="en-US" sz="2000" b="1" dirty="0" err="1" smtClean="0">
                <a:latin typeface="Calibri" pitchFamily="34" charset="0"/>
              </a:rPr>
              <a:t>penelitian</a:t>
            </a:r>
            <a:r>
              <a:rPr lang="en-US" sz="2000" b="1" dirty="0" smtClean="0">
                <a:latin typeface="Calibri" pitchFamily="34" charset="0"/>
              </a:rPr>
              <a:t> </a:t>
            </a:r>
            <a:r>
              <a:rPr lang="en-US" sz="2000" b="1" dirty="0" err="1" smtClean="0">
                <a:latin typeface="Calibri" pitchFamily="34" charset="0"/>
              </a:rPr>
              <a:t>terbukti</a:t>
            </a:r>
            <a:r>
              <a:rPr lang="en-US" sz="2000" b="1" dirty="0" smtClean="0">
                <a:latin typeface="Calibri" pitchFamily="34" charset="0"/>
              </a:rPr>
              <a:t> </a:t>
            </a:r>
            <a:r>
              <a:rPr lang="en-US" sz="2000" b="1" dirty="0" err="1" smtClean="0">
                <a:latin typeface="Calibri" pitchFamily="34" charset="0"/>
              </a:rPr>
              <a:t>secara</a:t>
            </a:r>
            <a:r>
              <a:rPr lang="en-US" sz="2000" b="1" dirty="0" smtClean="0">
                <a:latin typeface="Calibri" pitchFamily="34" charset="0"/>
              </a:rPr>
              <a:t> </a:t>
            </a:r>
            <a:r>
              <a:rPr lang="en-US" sz="2000" b="1" dirty="0" err="1" smtClean="0">
                <a:latin typeface="Calibri" pitchFamily="34" charset="0"/>
              </a:rPr>
              <a:t>nyata</a:t>
            </a:r>
            <a:r>
              <a:rPr lang="en-US" sz="2000" b="1" dirty="0" smtClean="0">
                <a:latin typeface="Calibri" pitchFamily="34" charset="0"/>
              </a:rPr>
              <a:t> (</a:t>
            </a:r>
            <a:r>
              <a:rPr lang="en-US" sz="2000" b="1" dirty="0" err="1" smtClean="0">
                <a:latin typeface="Calibri" pitchFamily="34" charset="0"/>
              </a:rPr>
              <a:t>empiris</a:t>
            </a:r>
            <a:r>
              <a:rPr lang="en-US" sz="2000" b="1" dirty="0" smtClean="0">
                <a:latin typeface="Calibri" pitchFamily="34" charset="0"/>
              </a:rPr>
              <a:t>)</a:t>
            </a:r>
          </a:p>
          <a:p>
            <a:pPr lvl="1"/>
            <a:r>
              <a:rPr lang="en-US" sz="2000" b="1" dirty="0" smtClean="0">
                <a:latin typeface="Calibri" pitchFamily="34" charset="0"/>
              </a:rPr>
              <a:t>Ho </a:t>
            </a:r>
            <a:r>
              <a:rPr lang="en-US" sz="2000" b="1" dirty="0" err="1" smtClean="0">
                <a:latin typeface="Calibri" pitchFamily="34" charset="0"/>
              </a:rPr>
              <a:t>diterima</a:t>
            </a:r>
            <a:r>
              <a:rPr lang="en-US" sz="2000" b="1" dirty="0" smtClean="0">
                <a:latin typeface="Calibri" pitchFamily="34" charset="0"/>
              </a:rPr>
              <a:t>, </a:t>
            </a:r>
            <a:r>
              <a:rPr lang="en-US" sz="2000" b="1" dirty="0" err="1" smtClean="0">
                <a:latin typeface="Calibri" pitchFamily="34" charset="0"/>
              </a:rPr>
              <a:t>artinya</a:t>
            </a:r>
            <a:r>
              <a:rPr lang="en-US" sz="2000" b="1" dirty="0" smtClean="0">
                <a:latin typeface="Calibri" pitchFamily="34" charset="0"/>
              </a:rPr>
              <a:t> </a:t>
            </a:r>
            <a:r>
              <a:rPr lang="en-US" sz="2000" b="1" dirty="0" err="1" smtClean="0">
                <a:latin typeface="Calibri" pitchFamily="34" charset="0"/>
              </a:rPr>
              <a:t>penelitian</a:t>
            </a:r>
            <a:r>
              <a:rPr lang="en-US" sz="2000" b="1" dirty="0" smtClean="0">
                <a:latin typeface="Calibri" pitchFamily="34" charset="0"/>
              </a:rPr>
              <a:t> </a:t>
            </a:r>
            <a:r>
              <a:rPr lang="en-US" sz="2000" b="1" dirty="0" err="1" smtClean="0">
                <a:latin typeface="Calibri" pitchFamily="34" charset="0"/>
              </a:rPr>
              <a:t>anda</a:t>
            </a:r>
            <a:r>
              <a:rPr lang="en-US" sz="2000" b="1" dirty="0" smtClean="0">
                <a:latin typeface="Calibri" pitchFamily="34" charset="0"/>
              </a:rPr>
              <a:t> </a:t>
            </a:r>
            <a:r>
              <a:rPr lang="en-US" sz="2000" b="1" dirty="0" err="1" smtClean="0">
                <a:latin typeface="Calibri" pitchFamily="34" charset="0"/>
              </a:rPr>
              <a:t>tidak</a:t>
            </a:r>
            <a:r>
              <a:rPr lang="en-US" sz="2000" b="1" dirty="0" smtClean="0">
                <a:latin typeface="Calibri" pitchFamily="34" charset="0"/>
              </a:rPr>
              <a:t> </a:t>
            </a:r>
            <a:r>
              <a:rPr lang="en-US" sz="2000" b="1" dirty="0" err="1" smtClean="0">
                <a:latin typeface="Calibri" pitchFamily="34" charset="0"/>
              </a:rPr>
              <a:t>nyata</a:t>
            </a:r>
            <a:r>
              <a:rPr lang="en-US" sz="2000" b="1" dirty="0" smtClean="0">
                <a:latin typeface="Calibri" pitchFamily="34" charset="0"/>
              </a:rPr>
              <a:t> </a:t>
            </a:r>
            <a:r>
              <a:rPr lang="en-US" sz="2000" b="1" dirty="0" err="1" smtClean="0">
                <a:latin typeface="Calibri" pitchFamily="34" charset="0"/>
              </a:rPr>
              <a:t>secara</a:t>
            </a:r>
            <a:r>
              <a:rPr lang="en-US" sz="2000" b="1" dirty="0" smtClean="0">
                <a:latin typeface="Calibri" pitchFamily="34" charset="0"/>
              </a:rPr>
              <a:t> </a:t>
            </a:r>
            <a:r>
              <a:rPr lang="en-US" sz="2000" b="1" dirty="0" err="1" smtClean="0">
                <a:latin typeface="Calibri" pitchFamily="34" charset="0"/>
              </a:rPr>
              <a:t>empiris</a:t>
            </a:r>
            <a:endParaRPr lang="en-US" sz="2000" b="1" dirty="0" smtClean="0">
              <a:latin typeface="Calibri" pitchFamily="34" charset="0"/>
            </a:endParaRPr>
          </a:p>
          <a:p>
            <a:pPr lvl="1"/>
            <a:endParaRPr lang="en-US" sz="2000" b="1" dirty="0" smtClean="0">
              <a:latin typeface="Calibri" pitchFamily="34" charset="0"/>
            </a:endParaRPr>
          </a:p>
          <a:p>
            <a:pPr lvl="1"/>
            <a:endParaRPr lang="en-US" sz="2000" b="1" dirty="0" smtClean="0">
              <a:latin typeface="Calibri" pitchFamily="34" charset="0"/>
            </a:endParaRPr>
          </a:p>
          <a:p>
            <a:pPr lvl="1"/>
            <a:endParaRPr lang="en-US" sz="2000" b="1" dirty="0" smtClean="0">
              <a:latin typeface="Calibri" pitchFamily="34" charset="0"/>
            </a:endParaRPr>
          </a:p>
        </p:txBody>
      </p:sp>
      <p:sp>
        <p:nvSpPr>
          <p:cNvPr id="26626" name="Rectangle 2"/>
          <p:cNvSpPr>
            <a:spLocks noGrp="1" noChangeArrowheads="1"/>
          </p:cNvSpPr>
          <p:nvPr>
            <p:ph type="title"/>
          </p:nvPr>
        </p:nvSpPr>
        <p:spPr/>
        <p:txBody>
          <a:bodyPr/>
          <a:lstStyle/>
          <a:p>
            <a:pPr fontAlgn="auto">
              <a:spcAft>
                <a:spcPts val="0"/>
              </a:spcAft>
              <a:defRPr/>
            </a:pPr>
            <a:r>
              <a:rPr lang="en-US" b="0" smtClean="0">
                <a:solidFill>
                  <a:srgbClr val="000000"/>
                </a:solidFill>
                <a:effectLst>
                  <a:outerShdw blurRad="38100" dist="38100" dir="2700000" algn="tl">
                    <a:srgbClr val="C0C0C0"/>
                  </a:outerShdw>
                </a:effectLst>
                <a:latin typeface="Arial Narrow" pitchFamily="34" charset="0"/>
                <a:cs typeface="Times New Roman" pitchFamily="18" charset="0"/>
              </a:rPr>
              <a:t>Persisnya!</a:t>
            </a: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8991600" cy="5562600"/>
          </a:xfrm>
        </p:spPr>
        <p:txBody>
          <a:bodyPr/>
          <a:lstStyle/>
          <a:p>
            <a:r>
              <a:rPr lang="en-US" sz="2400" dirty="0" err="1"/>
              <a:t>Hipotesis</a:t>
            </a:r>
            <a:r>
              <a:rPr lang="en-US" sz="2400" dirty="0"/>
              <a:t> </a:t>
            </a:r>
            <a:r>
              <a:rPr lang="en-US" sz="2400" dirty="0" err="1"/>
              <a:t>ini</a:t>
            </a:r>
            <a:r>
              <a:rPr lang="en-US" sz="2400" dirty="0"/>
              <a:t> </a:t>
            </a:r>
            <a:r>
              <a:rPr lang="en-US" sz="2400" dirty="0" err="1"/>
              <a:t>merupakan</a:t>
            </a:r>
            <a:r>
              <a:rPr lang="en-US" sz="2400" dirty="0"/>
              <a:t> </a:t>
            </a:r>
            <a:r>
              <a:rPr lang="en-US" sz="2400" dirty="0" err="1"/>
              <a:t>suatu</a:t>
            </a:r>
            <a:r>
              <a:rPr lang="en-US" sz="2400" dirty="0"/>
              <a:t> </a:t>
            </a:r>
            <a:r>
              <a:rPr lang="en-US" sz="2400" dirty="0" err="1"/>
              <a:t>jenis</a:t>
            </a:r>
            <a:r>
              <a:rPr lang="en-US" sz="2400" dirty="0"/>
              <a:t> </a:t>
            </a:r>
            <a:r>
              <a:rPr lang="en-US" sz="2400" dirty="0" err="1"/>
              <a:t>proposisi</a:t>
            </a:r>
            <a:r>
              <a:rPr lang="en-US" sz="2400" dirty="0"/>
              <a:t> </a:t>
            </a:r>
            <a:r>
              <a:rPr lang="en-US" sz="2400" dirty="0" smtClean="0"/>
              <a:t>yang </a:t>
            </a:r>
            <a:r>
              <a:rPr lang="en-US" sz="2400" dirty="0" err="1" smtClean="0"/>
              <a:t>harus</a:t>
            </a:r>
            <a:r>
              <a:rPr lang="en-US" sz="2400" dirty="0" smtClean="0"/>
              <a:t> </a:t>
            </a:r>
            <a:r>
              <a:rPr lang="en-US" sz="2400" dirty="0" err="1" smtClean="0"/>
              <a:t>diuji</a:t>
            </a:r>
            <a:r>
              <a:rPr lang="en-US" sz="2400" dirty="0" smtClean="0"/>
              <a:t> </a:t>
            </a:r>
            <a:r>
              <a:rPr lang="en-US" sz="2400" dirty="0" err="1"/>
              <a:t>secara</a:t>
            </a:r>
            <a:r>
              <a:rPr lang="en-US" sz="2400" dirty="0"/>
              <a:t> </a:t>
            </a:r>
            <a:r>
              <a:rPr lang="en-US" sz="2400" dirty="0" err="1" smtClean="0">
                <a:hlinkClick r:id="rId2" tooltip="Empiris"/>
              </a:rPr>
              <a:t>empiris</a:t>
            </a:r>
            <a:r>
              <a:rPr lang="en-US" sz="2400" dirty="0" smtClean="0"/>
              <a:t>, OKI </a:t>
            </a:r>
            <a:r>
              <a:rPr lang="en-US" sz="2400" dirty="0" err="1" smtClean="0"/>
              <a:t>pernyataan</a:t>
            </a:r>
            <a:r>
              <a:rPr lang="en-US" sz="2400" dirty="0" smtClean="0"/>
              <a:t> </a:t>
            </a:r>
            <a:r>
              <a:rPr lang="en-US" sz="2400" dirty="0" err="1" smtClean="0"/>
              <a:t>diformulasikan</a:t>
            </a:r>
            <a:r>
              <a:rPr lang="en-US" sz="2400" dirty="0" smtClean="0"/>
              <a:t> </a:t>
            </a:r>
            <a:r>
              <a:rPr lang="en-US" sz="2400" dirty="0" err="1"/>
              <a:t>dalam</a:t>
            </a:r>
            <a:r>
              <a:rPr lang="en-US" sz="2400" dirty="0"/>
              <a:t> </a:t>
            </a:r>
            <a:r>
              <a:rPr lang="en-US" sz="2400" dirty="0" err="1">
                <a:hlinkClick r:id="rId3" tooltip="Kerangka teoritis (halaman belum tersedia)"/>
              </a:rPr>
              <a:t>kerangka</a:t>
            </a:r>
            <a:r>
              <a:rPr lang="en-US" sz="2400" dirty="0">
                <a:hlinkClick r:id="rId3" tooltip="Kerangka teoritis (halaman belum tersedia)"/>
              </a:rPr>
              <a:t> </a:t>
            </a:r>
            <a:r>
              <a:rPr lang="en-US" sz="2400" dirty="0" err="1" smtClean="0">
                <a:hlinkClick r:id="rId3" tooltip="Kerangka teoritis (halaman belum tersedia)"/>
              </a:rPr>
              <a:t>teoritis</a:t>
            </a:r>
            <a:endParaRPr lang="en-US" sz="2400" dirty="0" smtClean="0"/>
          </a:p>
          <a:p>
            <a:r>
              <a:rPr lang="en-US" sz="2400" dirty="0" err="1" smtClean="0"/>
              <a:t>Hipotesis</a:t>
            </a:r>
            <a:r>
              <a:rPr lang="en-US" sz="2400" dirty="0" smtClean="0"/>
              <a:t> </a:t>
            </a:r>
            <a:r>
              <a:rPr lang="en-US" sz="2400" dirty="0" err="1"/>
              <a:t>ini</a:t>
            </a:r>
            <a:r>
              <a:rPr lang="en-US" sz="2400" dirty="0"/>
              <a:t>, </a:t>
            </a:r>
            <a:r>
              <a:rPr lang="en-US" sz="2400" dirty="0" err="1"/>
              <a:t>diturunkan</a:t>
            </a:r>
            <a:r>
              <a:rPr lang="en-US" sz="2400" dirty="0"/>
              <a:t>, </a:t>
            </a:r>
            <a:r>
              <a:rPr lang="en-US" sz="2400" dirty="0" err="1"/>
              <a:t>atau</a:t>
            </a:r>
            <a:r>
              <a:rPr lang="en-US" sz="2400" dirty="0"/>
              <a:t> </a:t>
            </a:r>
            <a:r>
              <a:rPr lang="en-US" sz="2400" dirty="0" err="1"/>
              <a:t>bersumber</a:t>
            </a:r>
            <a:r>
              <a:rPr lang="en-US" sz="2400" dirty="0"/>
              <a:t> </a:t>
            </a:r>
            <a:r>
              <a:rPr lang="en-US" sz="2400" dirty="0" err="1"/>
              <a:t>dari</a:t>
            </a:r>
            <a:r>
              <a:rPr lang="en-US" sz="2400" dirty="0"/>
              <a:t> </a:t>
            </a:r>
            <a:r>
              <a:rPr lang="en-US" sz="2400" dirty="0" err="1">
                <a:hlinkClick r:id="rId4" tooltip="Teori"/>
              </a:rPr>
              <a:t>teori</a:t>
            </a:r>
            <a:r>
              <a:rPr lang="en-US" sz="2400" dirty="0"/>
              <a:t> </a:t>
            </a:r>
            <a:r>
              <a:rPr lang="en-US" sz="2400" dirty="0" err="1"/>
              <a:t>dan</a:t>
            </a:r>
            <a:r>
              <a:rPr lang="en-US" sz="2400" dirty="0"/>
              <a:t> </a:t>
            </a:r>
            <a:r>
              <a:rPr lang="en-US" sz="2400" dirty="0" err="1"/>
              <a:t>tinjauan</a:t>
            </a:r>
            <a:r>
              <a:rPr lang="en-US" sz="2400" dirty="0"/>
              <a:t> </a:t>
            </a:r>
            <a:r>
              <a:rPr lang="en-US" sz="2400" dirty="0" err="1">
                <a:hlinkClick r:id="rId5" tooltip="Literatur"/>
              </a:rPr>
              <a:t>literatur</a:t>
            </a:r>
            <a:r>
              <a:rPr lang="en-US" sz="2400" dirty="0"/>
              <a:t> yang </a:t>
            </a:r>
            <a:r>
              <a:rPr lang="en-US" sz="2400" dirty="0" err="1"/>
              <a:t>berhubungan</a:t>
            </a:r>
            <a:r>
              <a:rPr lang="en-US" sz="2400" dirty="0"/>
              <a:t> </a:t>
            </a:r>
            <a:r>
              <a:rPr lang="en-US" sz="2400" dirty="0" err="1"/>
              <a:t>dengan</a:t>
            </a:r>
            <a:r>
              <a:rPr lang="en-US" sz="2400" dirty="0"/>
              <a:t> </a:t>
            </a:r>
            <a:r>
              <a:rPr lang="en-US" sz="2400" dirty="0" err="1"/>
              <a:t>masalah</a:t>
            </a:r>
            <a:r>
              <a:rPr lang="en-US" sz="2400" dirty="0"/>
              <a:t> yang </a:t>
            </a:r>
            <a:r>
              <a:rPr lang="en-US" sz="2400" dirty="0" err="1"/>
              <a:t>akan</a:t>
            </a:r>
            <a:r>
              <a:rPr lang="en-US" sz="2400" dirty="0"/>
              <a:t> </a:t>
            </a:r>
            <a:r>
              <a:rPr lang="en-US" sz="2400" dirty="0" err="1" smtClean="0"/>
              <a:t>diteliti</a:t>
            </a:r>
            <a:r>
              <a:rPr lang="en-US" sz="2400" dirty="0" smtClean="0"/>
              <a:t>, </a:t>
            </a:r>
            <a:r>
              <a:rPr lang="en-US" sz="2400" dirty="0" err="1" smtClean="0"/>
              <a:t>Sebab</a:t>
            </a:r>
            <a:r>
              <a:rPr lang="en-US" sz="2400" dirty="0" smtClean="0"/>
              <a:t> </a:t>
            </a:r>
            <a:r>
              <a:rPr lang="en-US" sz="2400" dirty="0" err="1" smtClean="0"/>
              <a:t>itu</a:t>
            </a:r>
            <a:r>
              <a:rPr lang="en-US" sz="2400" dirty="0" smtClean="0"/>
              <a:t>, </a:t>
            </a:r>
            <a:r>
              <a:rPr lang="en-US" sz="2400" dirty="0" err="1">
                <a:hlinkClick r:id="rId4" tooltip="Teori"/>
              </a:rPr>
              <a:t>teori</a:t>
            </a:r>
            <a:r>
              <a:rPr lang="en-US" sz="2400" dirty="0"/>
              <a:t> yang </a:t>
            </a:r>
            <a:r>
              <a:rPr lang="en-US" sz="2400" dirty="0" err="1"/>
              <a:t>tepat</a:t>
            </a:r>
            <a:r>
              <a:rPr lang="en-US" sz="2400" dirty="0"/>
              <a:t> </a:t>
            </a:r>
            <a:r>
              <a:rPr lang="en-US" sz="2400" dirty="0" err="1"/>
              <a:t>akan</a:t>
            </a:r>
            <a:r>
              <a:rPr lang="en-US" sz="2400" dirty="0"/>
              <a:t> </a:t>
            </a:r>
            <a:r>
              <a:rPr lang="en-US" sz="2400" dirty="0" err="1"/>
              <a:t>menghasilkan</a:t>
            </a:r>
            <a:r>
              <a:rPr lang="en-US" sz="2400" dirty="0"/>
              <a:t> </a:t>
            </a:r>
            <a:r>
              <a:rPr lang="en-US" sz="2400" dirty="0" err="1"/>
              <a:t>hipotesis</a:t>
            </a:r>
            <a:r>
              <a:rPr lang="en-US" sz="2400" dirty="0"/>
              <a:t> yang </a:t>
            </a:r>
            <a:r>
              <a:rPr lang="en-US" sz="2400" dirty="0" err="1"/>
              <a:t>tepat</a:t>
            </a:r>
            <a:r>
              <a:rPr lang="en-US" sz="2400" dirty="0"/>
              <a:t> </a:t>
            </a:r>
            <a:r>
              <a:rPr lang="en-US" sz="2400" dirty="0" err="1"/>
              <a:t>untuk</a:t>
            </a:r>
            <a:r>
              <a:rPr lang="en-US" sz="2400" dirty="0"/>
              <a:t> </a:t>
            </a:r>
            <a:r>
              <a:rPr lang="en-US" sz="2400" dirty="0" err="1"/>
              <a:t>digunakan</a:t>
            </a:r>
            <a:r>
              <a:rPr lang="en-US" sz="2400" dirty="0"/>
              <a:t> </a:t>
            </a:r>
            <a:r>
              <a:rPr lang="en-US" sz="2400" dirty="0" err="1"/>
              <a:t>sebagai</a:t>
            </a:r>
            <a:r>
              <a:rPr lang="en-US" sz="2400" dirty="0"/>
              <a:t> </a:t>
            </a:r>
            <a:r>
              <a:rPr lang="en-US" sz="2400" dirty="0" err="1"/>
              <a:t>jawaban</a:t>
            </a:r>
            <a:r>
              <a:rPr lang="en-US" sz="2400" dirty="0"/>
              <a:t> </a:t>
            </a:r>
            <a:r>
              <a:rPr lang="en-US" sz="2400" dirty="0" err="1"/>
              <a:t>sementara</a:t>
            </a:r>
            <a:r>
              <a:rPr lang="en-US" sz="2400" dirty="0"/>
              <a:t> </a:t>
            </a:r>
            <a:endParaRPr lang="en-US" sz="2400" dirty="0" smtClean="0"/>
          </a:p>
          <a:p>
            <a:r>
              <a:rPr lang="en-US" sz="2400" dirty="0" smtClean="0"/>
              <a:t>Agar </a:t>
            </a:r>
            <a:r>
              <a:rPr lang="en-US" sz="2400" dirty="0" err="1"/>
              <a:t>teori</a:t>
            </a:r>
            <a:r>
              <a:rPr lang="en-US" sz="2400" dirty="0"/>
              <a:t> yang </a:t>
            </a:r>
            <a:r>
              <a:rPr lang="en-US" sz="2400" dirty="0" err="1"/>
              <a:t>digunakan</a:t>
            </a:r>
            <a:r>
              <a:rPr lang="en-US" sz="2400" dirty="0"/>
              <a:t> </a:t>
            </a:r>
            <a:r>
              <a:rPr lang="en-US" sz="2400" dirty="0" err="1"/>
              <a:t>sebagai</a:t>
            </a:r>
            <a:r>
              <a:rPr lang="en-US" sz="2400" dirty="0"/>
              <a:t> </a:t>
            </a:r>
            <a:r>
              <a:rPr lang="en-US" sz="2400" dirty="0" err="1"/>
              <a:t>dasar</a:t>
            </a:r>
            <a:r>
              <a:rPr lang="en-US" sz="2400" dirty="0"/>
              <a:t> </a:t>
            </a:r>
            <a:r>
              <a:rPr lang="en-US" sz="2400" dirty="0" err="1"/>
              <a:t>penyusunan</a:t>
            </a:r>
            <a:r>
              <a:rPr lang="en-US" sz="2400" dirty="0"/>
              <a:t> </a:t>
            </a:r>
            <a:r>
              <a:rPr lang="en-US" sz="2400" dirty="0" err="1"/>
              <a:t>hipotesis</a:t>
            </a:r>
            <a:r>
              <a:rPr lang="en-US" sz="2400" dirty="0"/>
              <a:t> </a:t>
            </a:r>
            <a:r>
              <a:rPr lang="en-US" sz="2400" dirty="0" err="1"/>
              <a:t>dapat</a:t>
            </a:r>
            <a:r>
              <a:rPr lang="en-US" sz="2400" dirty="0"/>
              <a:t> </a:t>
            </a:r>
            <a:r>
              <a:rPr lang="en-US" sz="2400" dirty="0" err="1"/>
              <a:t>diamati</a:t>
            </a:r>
            <a:r>
              <a:rPr lang="en-US" sz="2400" dirty="0"/>
              <a:t> </a:t>
            </a:r>
            <a:r>
              <a:rPr lang="en-US" sz="2400" dirty="0" err="1"/>
              <a:t>dan</a:t>
            </a:r>
            <a:r>
              <a:rPr lang="en-US" sz="2400" dirty="0"/>
              <a:t> </a:t>
            </a:r>
            <a:r>
              <a:rPr lang="en-US" sz="2400" dirty="0" err="1" smtClean="0"/>
              <a:t>diukur</a:t>
            </a:r>
            <a:r>
              <a:rPr lang="en-US" sz="2400" dirty="0" smtClean="0"/>
              <a:t>, </a:t>
            </a:r>
            <a:r>
              <a:rPr lang="en-US" sz="2400" dirty="0" err="1"/>
              <a:t>teori</a:t>
            </a:r>
            <a:r>
              <a:rPr lang="en-US" sz="2400" dirty="0"/>
              <a:t> </a:t>
            </a:r>
            <a:r>
              <a:rPr lang="en-US" sz="2400" dirty="0" err="1"/>
              <a:t>tersebut</a:t>
            </a:r>
            <a:r>
              <a:rPr lang="en-US" sz="2400" dirty="0"/>
              <a:t> </a:t>
            </a:r>
            <a:r>
              <a:rPr lang="en-US" sz="2400" dirty="0" err="1"/>
              <a:t>harus</a:t>
            </a:r>
            <a:r>
              <a:rPr lang="en-US" sz="2400" dirty="0"/>
              <a:t> </a:t>
            </a:r>
            <a:r>
              <a:rPr lang="en-US" sz="2400" dirty="0" err="1"/>
              <a:t>dijabarkan</a:t>
            </a:r>
            <a:r>
              <a:rPr lang="en-US" sz="2400" dirty="0"/>
              <a:t> </a:t>
            </a:r>
            <a:r>
              <a:rPr lang="en-US" sz="2400" dirty="0" err="1"/>
              <a:t>ke</a:t>
            </a:r>
            <a:r>
              <a:rPr lang="en-US" sz="2400" dirty="0"/>
              <a:t> </a:t>
            </a:r>
            <a:r>
              <a:rPr lang="en-US" sz="2400" dirty="0" err="1"/>
              <a:t>dalam</a:t>
            </a:r>
            <a:r>
              <a:rPr lang="en-US" sz="2400" dirty="0"/>
              <a:t> </a:t>
            </a:r>
            <a:r>
              <a:rPr lang="en-US" sz="2400" dirty="0" err="1"/>
              <a:t>bentuk</a:t>
            </a:r>
            <a:r>
              <a:rPr lang="en-US" sz="2400" dirty="0"/>
              <a:t> yang </a:t>
            </a:r>
            <a:r>
              <a:rPr lang="en-US" sz="2400" dirty="0" err="1"/>
              <a:t>nyata</a:t>
            </a:r>
            <a:r>
              <a:rPr lang="en-US" sz="2400" dirty="0"/>
              <a:t> yang </a:t>
            </a:r>
            <a:r>
              <a:rPr lang="en-US" sz="2400" dirty="0" err="1"/>
              <a:t>dapat</a:t>
            </a:r>
            <a:r>
              <a:rPr lang="en-US" sz="2400" dirty="0"/>
              <a:t> </a:t>
            </a:r>
            <a:r>
              <a:rPr lang="en-US" sz="2400" dirty="0" err="1"/>
              <a:t>diamati</a:t>
            </a:r>
            <a:r>
              <a:rPr lang="en-US" sz="2400" dirty="0"/>
              <a:t> </a:t>
            </a:r>
            <a:r>
              <a:rPr lang="en-US" sz="2400" dirty="0" err="1"/>
              <a:t>dan</a:t>
            </a:r>
            <a:r>
              <a:rPr lang="en-US" sz="2400" dirty="0"/>
              <a:t> </a:t>
            </a:r>
            <a:r>
              <a:rPr lang="en-US" sz="2400" dirty="0" err="1" smtClean="0"/>
              <a:t>diukur</a:t>
            </a:r>
            <a:endParaRPr lang="en-US" sz="2400" dirty="0" smtClean="0"/>
          </a:p>
          <a:p>
            <a:r>
              <a:rPr lang="sv-SE" sz="2400" dirty="0" smtClean="0"/>
              <a:t>Merumuskan </a:t>
            </a:r>
            <a:r>
              <a:rPr lang="sv-SE" sz="2400" dirty="0"/>
              <a:t>hipotesis akan sulit jika tidak memiliki kerangka teori yang menjelaskan fenomena yang diteliti</a:t>
            </a:r>
            <a:endParaRPr lang="en-US" sz="2400" dirty="0"/>
          </a:p>
        </p:txBody>
      </p:sp>
      <p:sp>
        <p:nvSpPr>
          <p:cNvPr id="3" name="Title 2"/>
          <p:cNvSpPr>
            <a:spLocks noGrp="1"/>
          </p:cNvSpPr>
          <p:nvPr>
            <p:ph type="title"/>
          </p:nvPr>
        </p:nvSpPr>
        <p:spPr>
          <a:xfrm>
            <a:off x="457200" y="152400"/>
            <a:ext cx="8229600" cy="715962"/>
          </a:xfrm>
        </p:spPr>
        <p:txBody>
          <a:bodyPr>
            <a:normAutofit fontScale="90000"/>
          </a:bodyPr>
          <a:lstStyle/>
          <a:p>
            <a:r>
              <a:rPr lang="en-US" dirty="0" err="1"/>
              <a:t>Hubungan</a:t>
            </a:r>
            <a:r>
              <a:rPr lang="en-US" dirty="0"/>
              <a:t> </a:t>
            </a:r>
            <a:r>
              <a:rPr lang="en-US" dirty="0" err="1"/>
              <a:t>hipotesis</a:t>
            </a:r>
            <a:r>
              <a:rPr lang="en-US" dirty="0"/>
              <a:t> </a:t>
            </a:r>
            <a:r>
              <a:rPr lang="en-US" dirty="0" err="1"/>
              <a:t>dan</a:t>
            </a:r>
            <a:r>
              <a:rPr lang="en-US" dirty="0"/>
              <a:t> </a:t>
            </a:r>
            <a:r>
              <a:rPr lang="en-US" dirty="0" err="1"/>
              <a:t>teori</a:t>
            </a:r>
            <a:endParaRPr lang="en-US" dirty="0"/>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28</a:t>
            </a:fld>
            <a:endParaRPr lang="en-US"/>
          </a:p>
        </p:txBody>
      </p:sp>
    </p:spTree>
    <p:extLst>
      <p:ext uri="{BB962C8B-B14F-4D97-AF65-F5344CB8AC3E}">
        <p14:creationId xmlns:p14="http://schemas.microsoft.com/office/powerpoint/2010/main" val="430237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685800" y="1524000"/>
            <a:ext cx="8077200" cy="4648200"/>
          </a:xfrm>
        </p:spPr>
        <p:txBody>
          <a:bodyPr/>
          <a:lstStyle/>
          <a:p>
            <a:pPr algn="just"/>
            <a:r>
              <a:rPr lang="en-US" smtClean="0">
                <a:latin typeface="Calibri" pitchFamily="34" charset="0"/>
              </a:rPr>
              <a:t>Hipotesis dirumuskan berdasarkan teori, dugaan, pengalaman pribadi/orang lain, kesan umum, kesimpulan yang masih sangat sementara</a:t>
            </a:r>
          </a:p>
          <a:p>
            <a:pPr algn="just"/>
            <a:r>
              <a:rPr lang="en-US" smtClean="0">
                <a:latin typeface="Calibri" pitchFamily="34" charset="0"/>
              </a:rPr>
              <a:t>Hipotesis adalah jawaban teoritik atau deduktif dan bersifat sementara</a:t>
            </a:r>
          </a:p>
          <a:p>
            <a:pPr algn="just"/>
            <a:r>
              <a:rPr lang="en-US" smtClean="0">
                <a:latin typeface="Calibri" pitchFamily="34" charset="0"/>
              </a:rPr>
              <a:t>Hipotesis adalah pernyataan keadaan populasi yang akan diuji kebenarannya menggunakan data/ informasi yang dikumpulkan melalui sampel</a:t>
            </a:r>
          </a:p>
          <a:p>
            <a:pPr algn="just"/>
            <a:r>
              <a:rPr lang="en-US" smtClean="0">
                <a:latin typeface="Calibri" pitchFamily="34" charset="0"/>
              </a:rPr>
              <a:t>Jika pernyataan dibuat untuk menjelaskan nilai parameter populasi, maka disebut hipotesis statistik </a:t>
            </a:r>
          </a:p>
        </p:txBody>
      </p:sp>
      <p:sp>
        <p:nvSpPr>
          <p:cNvPr id="5" name="Rectangle 2"/>
          <p:cNvSpPr>
            <a:spLocks noGrp="1" noChangeArrowheads="1"/>
          </p:cNvSpPr>
          <p:nvPr>
            <p:ph type="title"/>
          </p:nvPr>
        </p:nvSpPr>
        <p:spPr>
          <a:xfrm>
            <a:off x="762000" y="685800"/>
            <a:ext cx="7391400" cy="838200"/>
          </a:xfrm>
        </p:spPr>
        <p:txBody>
          <a:bodyPr/>
          <a:lstStyle/>
          <a:p>
            <a:pPr fontAlgn="auto">
              <a:spcAft>
                <a:spcPts val="0"/>
              </a:spcAft>
              <a:defRPr/>
            </a:pPr>
            <a:r>
              <a:rPr lang="en-US" sz="4400" dirty="0" err="1" smtClean="0">
                <a:solidFill>
                  <a:srgbClr val="000000"/>
                </a:solidFill>
                <a:effectLst>
                  <a:outerShdw blurRad="38100" dist="38100" dir="2700000" algn="tl">
                    <a:srgbClr val="C0C0C0"/>
                  </a:outerShdw>
                </a:effectLst>
                <a:latin typeface="Cambria Math" pitchFamily="18" charset="0"/>
                <a:ea typeface="Cambria Math" pitchFamily="18" charset="0"/>
                <a:cs typeface="Times New Roman" pitchFamily="18" charset="0"/>
              </a:rPr>
              <a:t>Pengertian</a:t>
            </a:r>
            <a:r>
              <a:rPr lang="en-US" sz="4400" dirty="0" smtClean="0">
                <a:solidFill>
                  <a:srgbClr val="000000"/>
                </a:solidFill>
                <a:effectLst>
                  <a:outerShdw blurRad="38100" dist="38100" dir="2700000" algn="tl">
                    <a:srgbClr val="C0C0C0"/>
                  </a:outerShdw>
                </a:effectLst>
                <a:latin typeface="Cambria Math" pitchFamily="18" charset="0"/>
                <a:ea typeface="Cambria Math" pitchFamily="18" charset="0"/>
                <a:cs typeface="Times New Roman" pitchFamily="18" charset="0"/>
              </a:rPr>
              <a:t> </a:t>
            </a:r>
            <a:r>
              <a:rPr lang="en-US" sz="4400" dirty="0" err="1" smtClean="0">
                <a:solidFill>
                  <a:srgbClr val="000000"/>
                </a:solidFill>
                <a:effectLst>
                  <a:outerShdw blurRad="38100" dist="38100" dir="2700000" algn="tl">
                    <a:srgbClr val="C0C0C0"/>
                  </a:outerShdw>
                </a:effectLst>
                <a:latin typeface="Cambria Math" pitchFamily="18" charset="0"/>
                <a:ea typeface="Cambria Math" pitchFamily="18" charset="0"/>
                <a:cs typeface="Times New Roman" pitchFamily="18" charset="0"/>
              </a:rPr>
              <a:t>Hipotesis</a:t>
            </a:r>
            <a:r>
              <a:rPr lang="en-US" sz="4400" dirty="0" smtClean="0">
                <a:solidFill>
                  <a:srgbClr val="000000"/>
                </a:solidFill>
                <a:effectLst>
                  <a:outerShdw blurRad="38100" dist="38100" dir="2700000" algn="tl">
                    <a:srgbClr val="C0C0C0"/>
                  </a:outerShdw>
                </a:effectLst>
                <a:latin typeface="Cambria Math" pitchFamily="18" charset="0"/>
                <a:ea typeface="Cambria Math" pitchFamily="18" charset="0"/>
                <a:cs typeface="Times New Roman" pitchFamily="18" charset="0"/>
              </a:rPr>
              <a:t> (2)</a:t>
            </a:r>
            <a:r>
              <a:rPr lang="en-US" sz="4400" dirty="0" smtClean="0">
                <a:effectLst>
                  <a:outerShdw blurRad="38100" dist="38100" dir="2700000" algn="tl">
                    <a:srgbClr val="C0C0C0"/>
                  </a:outerShdw>
                </a:effectLst>
                <a:latin typeface="Cambria Math" pitchFamily="18" charset="0"/>
                <a:ea typeface="Cambria Math" pitchFamily="18" charset="0"/>
              </a:rPr>
              <a:t> </a:t>
            </a: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p:txBody>
          <a:bodyPr>
            <a:normAutofit/>
          </a:bodyPr>
          <a:lstStyle/>
          <a:p>
            <a:pPr marL="365760" indent="-256032" algn="just" fontAlgn="auto">
              <a:spcAft>
                <a:spcPts val="0"/>
              </a:spcAft>
              <a:buFont typeface="Wingdings 3"/>
              <a:buChar char=""/>
              <a:defRPr/>
            </a:pPr>
            <a:r>
              <a:rPr lang="sv-SE" sz="2800" b="1" dirty="0" smtClean="0">
                <a:solidFill>
                  <a:srgbClr val="000000"/>
                </a:solidFill>
                <a:latin typeface="Arial Narrow" pitchFamily="34" charset="0"/>
                <a:cs typeface="Arial" charset="0"/>
              </a:rPr>
              <a:t>Hipotesis dapat diturunkan dari teori yang berkaitan dengan masalah yang akan kita teliti. Jadi, Hipotesis tidak jatuh dari langit secara tiba-tiba!!!!!! </a:t>
            </a:r>
          </a:p>
          <a:p>
            <a:pPr marL="365760" indent="-256032" algn="just" fontAlgn="auto">
              <a:spcAft>
                <a:spcPts val="0"/>
              </a:spcAft>
              <a:buFont typeface="Wingdings 3"/>
              <a:buChar char=""/>
              <a:defRPr/>
            </a:pPr>
            <a:endParaRPr lang="sv-SE" sz="2800" b="1" dirty="0" smtClean="0">
              <a:solidFill>
                <a:srgbClr val="000000"/>
              </a:solidFill>
              <a:latin typeface="Arial Narrow" pitchFamily="34" charset="0"/>
              <a:cs typeface="Arial" charset="0"/>
            </a:endParaRPr>
          </a:p>
          <a:p>
            <a:pPr marL="365760" indent="-256032" algn="just" fontAlgn="auto">
              <a:spcAft>
                <a:spcPts val="0"/>
              </a:spcAft>
              <a:buFont typeface="Wingdings 3"/>
              <a:buChar char=""/>
              <a:defRPr/>
            </a:pPr>
            <a:r>
              <a:rPr lang="sv-SE" sz="2800" b="1" dirty="0" smtClean="0">
                <a:solidFill>
                  <a:srgbClr val="000000"/>
                </a:solidFill>
                <a:latin typeface="Arial Narrow" pitchFamily="34" charset="0"/>
                <a:cs typeface="Arial" charset="0"/>
              </a:rPr>
              <a:t>Misalnya seorang peneliti akan melakukan penelitian mengenai kadar vitamin C pada daun singkong rebus, maka agar dapat menurunkan hipotesis yang baik, sebaiknya yang bersangkutan membaca teori mengenai </a:t>
            </a:r>
            <a:r>
              <a:rPr lang="sv-SE" sz="2800" b="1" dirty="0" smtClean="0">
                <a:solidFill>
                  <a:srgbClr val="000000"/>
                </a:solidFill>
                <a:effectLst>
                  <a:outerShdw blurRad="38100" dist="38100" dir="2700000" algn="tl">
                    <a:srgbClr val="C0C0C0"/>
                  </a:outerShdw>
                </a:effectLst>
                <a:latin typeface="Arial Narrow" pitchFamily="34" charset="0"/>
                <a:cs typeface="Arial" charset="0"/>
              </a:rPr>
              <a:t>faktor-faktor yang berpengaruh pada penurunan  kadar vitamin C.</a:t>
            </a:r>
            <a:r>
              <a:rPr lang="sv-SE" sz="2800" b="1" dirty="0" smtClean="0">
                <a:solidFill>
                  <a:srgbClr val="000000"/>
                </a:solidFill>
                <a:latin typeface="Arial Narrow" pitchFamily="34" charset="0"/>
                <a:cs typeface="Arial" charset="0"/>
              </a:rPr>
              <a:t> </a:t>
            </a:r>
            <a:endParaRPr lang="en-US" sz="2800" b="1" dirty="0" smtClean="0">
              <a:latin typeface="Arial Narrow" pitchFamily="34" charset="0"/>
              <a:cs typeface="Courier New" pitchFamily="49" charset="0"/>
            </a:endParaRPr>
          </a:p>
          <a:p>
            <a:pPr marL="365760" indent="-256032" algn="just" fontAlgn="auto">
              <a:spcAft>
                <a:spcPts val="0"/>
              </a:spcAft>
              <a:buFont typeface="Wingdings" pitchFamily="2" charset="2"/>
              <a:buNone/>
              <a:defRPr/>
            </a:pPr>
            <a:endParaRPr lang="en-US" sz="2800" b="1" dirty="0" smtClean="0">
              <a:latin typeface="Arial Narrow" pitchFamily="34" charset="0"/>
            </a:endParaRPr>
          </a:p>
        </p:txBody>
      </p:sp>
      <p:sp>
        <p:nvSpPr>
          <p:cNvPr id="6146" name="Rectangle 2"/>
          <p:cNvSpPr>
            <a:spLocks noGrp="1" noChangeArrowheads="1"/>
          </p:cNvSpPr>
          <p:nvPr>
            <p:ph type="title"/>
          </p:nvPr>
        </p:nvSpPr>
        <p:spPr/>
        <p:txBody>
          <a:bodyPr/>
          <a:lstStyle/>
          <a:p>
            <a:pPr fontAlgn="auto">
              <a:spcAft>
                <a:spcPts val="0"/>
              </a:spcAft>
              <a:defRPr/>
            </a:pPr>
            <a:r>
              <a:rPr lang="sv-SE" dirty="0" smtClean="0">
                <a:solidFill>
                  <a:srgbClr val="000000"/>
                </a:solidFill>
                <a:effectLst>
                  <a:outerShdw blurRad="38100" dist="38100" dir="2700000" algn="tl">
                    <a:srgbClr val="C0C0C0"/>
                  </a:outerShdw>
                </a:effectLst>
                <a:latin typeface="Cambria Math" pitchFamily="18" charset="0"/>
                <a:ea typeface="Cambria Math" pitchFamily="18" charset="0"/>
                <a:cs typeface="Times New Roman" pitchFamily="18" charset="0"/>
              </a:rPr>
              <a:t>Asal dan Fungsi Hipotesis</a:t>
            </a:r>
            <a:r>
              <a:rPr lang="en-US" dirty="0" smtClean="0">
                <a:effectLst>
                  <a:outerShdw blurRad="38100" dist="38100" dir="2700000" algn="tl">
                    <a:srgbClr val="C0C0C0"/>
                  </a:outerShdw>
                </a:effectLst>
                <a:latin typeface="Cambria Math" pitchFamily="18" charset="0"/>
                <a:ea typeface="Cambria Math" pitchFamily="18" charset="0"/>
              </a:rPr>
              <a:t> </a:t>
            </a: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457200" y="1295400"/>
            <a:ext cx="8229600" cy="4876800"/>
          </a:xfrm>
        </p:spPr>
        <p:txBody>
          <a:bodyPr/>
          <a:lstStyle/>
          <a:p>
            <a:pPr algn="just"/>
            <a:r>
              <a:rPr lang="sv-SE" sz="2800" b="1" smtClean="0">
                <a:solidFill>
                  <a:srgbClr val="000000"/>
                </a:solidFill>
                <a:latin typeface="Calibri" pitchFamily="34" charset="0"/>
                <a:cs typeface="Times New Roman" pitchFamily="18" charset="0"/>
              </a:rPr>
              <a:t>Hipotesis merupakan kebenaran sementara yang perlu diuji kebenarannya. Oleh karena itu, hipotesis berfungsi sebagai kemungkinan untuk menguji kebenaran suatu teori. </a:t>
            </a:r>
          </a:p>
          <a:p>
            <a:pPr algn="just">
              <a:buFont typeface="Wingdings" pitchFamily="2" charset="2"/>
              <a:buNone/>
            </a:pPr>
            <a:endParaRPr lang="sv-SE" sz="2800" b="1" smtClean="0">
              <a:solidFill>
                <a:srgbClr val="000000"/>
              </a:solidFill>
              <a:latin typeface="Calibri" pitchFamily="34" charset="0"/>
              <a:cs typeface="Times New Roman" pitchFamily="18" charset="0"/>
            </a:endParaRPr>
          </a:p>
          <a:p>
            <a:pPr algn="just"/>
            <a:r>
              <a:rPr lang="sv-SE" sz="2800" b="1" smtClean="0">
                <a:solidFill>
                  <a:srgbClr val="000000"/>
                </a:solidFill>
                <a:latin typeface="Calibri" pitchFamily="34" charset="0"/>
                <a:cs typeface="Arial" charset="0"/>
              </a:rPr>
              <a:t>Jika hipotesis sudah diuji dan dibuktikan kebenaranya, maka hipotesis tersebut menjadi suatu teori. Jadi sebuah hipotesis diturunkan dari suatu teori yang sudah ada, kemudian diuji kebenarannya dan pada akhirnya memunculkan teori baru. </a:t>
            </a:r>
            <a:endParaRPr lang="en-US" sz="2800" b="1" smtClean="0">
              <a:solidFill>
                <a:srgbClr val="000000"/>
              </a:solidFill>
              <a:latin typeface="Calibri" pitchFamily="34" charset="0"/>
              <a:cs typeface="Courier New" pitchFamily="49" charset="0"/>
            </a:endParaRPr>
          </a:p>
          <a:p>
            <a:pPr algn="just">
              <a:buFont typeface="Wingdings" pitchFamily="2" charset="2"/>
              <a:buNone/>
            </a:pPr>
            <a:endParaRPr lang="sv-SE" sz="2800" b="1" smtClean="0">
              <a:solidFill>
                <a:srgbClr val="000000"/>
              </a:solidFill>
              <a:latin typeface="Calibri" pitchFamily="34" charset="0"/>
              <a:cs typeface="Times New Roman" pitchFamily="18" charset="0"/>
            </a:endParaRPr>
          </a:p>
          <a:p>
            <a:pPr algn="just"/>
            <a:endParaRPr lang="en-US" sz="2800" b="1" smtClean="0">
              <a:solidFill>
                <a:srgbClr val="000000"/>
              </a:solidFill>
              <a:latin typeface="Calibri" pitchFamily="34" charset="0"/>
              <a:cs typeface="Times New Roman" pitchFamily="18" charset="0"/>
            </a:endParaRPr>
          </a:p>
        </p:txBody>
      </p:sp>
      <p:sp>
        <p:nvSpPr>
          <p:cNvPr id="1026" name="Rectangle 2"/>
          <p:cNvSpPr>
            <a:spLocks noGrp="1" noChangeArrowheads="1"/>
          </p:cNvSpPr>
          <p:nvPr>
            <p:ph type="title"/>
          </p:nvPr>
        </p:nvSpPr>
        <p:spPr/>
        <p:txBody>
          <a:bodyPr/>
          <a:lstStyle/>
          <a:p>
            <a:pPr fontAlgn="auto">
              <a:spcAft>
                <a:spcPts val="0"/>
              </a:spcAft>
              <a:defRPr/>
            </a:pPr>
            <a:r>
              <a:rPr lang="en-US" sz="4400" dirty="0" err="1" smtClean="0">
                <a:effectLst>
                  <a:outerShdw blurRad="38100" dist="38100" dir="2700000" algn="tl">
                    <a:srgbClr val="C0C0C0"/>
                  </a:outerShdw>
                </a:effectLst>
                <a:latin typeface="Cambria Math" pitchFamily="18" charset="0"/>
                <a:ea typeface="Cambria Math" pitchFamily="18" charset="0"/>
              </a:rPr>
              <a:t>Fungsi</a:t>
            </a:r>
            <a:r>
              <a:rPr lang="en-US" sz="4400" dirty="0" smtClean="0">
                <a:effectLst>
                  <a:outerShdw blurRad="38100" dist="38100" dir="2700000" algn="tl">
                    <a:srgbClr val="C0C0C0"/>
                  </a:outerShdw>
                </a:effectLst>
                <a:latin typeface="Cambria Math" pitchFamily="18" charset="0"/>
                <a:ea typeface="Cambria Math" pitchFamily="18" charset="0"/>
              </a:rPr>
              <a:t> </a:t>
            </a:r>
            <a:r>
              <a:rPr lang="en-US" sz="4400" dirty="0" err="1" smtClean="0">
                <a:effectLst>
                  <a:outerShdw blurRad="38100" dist="38100" dir="2700000" algn="tl">
                    <a:srgbClr val="C0C0C0"/>
                  </a:outerShdw>
                </a:effectLst>
                <a:latin typeface="Cambria Math" pitchFamily="18" charset="0"/>
                <a:ea typeface="Cambria Math" pitchFamily="18" charset="0"/>
              </a:rPr>
              <a:t>Hipotesis</a:t>
            </a:r>
            <a:endParaRPr lang="en-US" sz="4400" dirty="0" smtClean="0">
              <a:effectLst>
                <a:outerShdw blurRad="38100" dist="38100" dir="2700000" algn="tl">
                  <a:srgbClr val="C0C0C0"/>
                </a:outerShdw>
              </a:effectLst>
              <a:latin typeface="Cambria Math" pitchFamily="18" charset="0"/>
              <a:ea typeface="Cambria Math" pitchFamily="18" charset="0"/>
            </a:endParaRP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609600" y="1905000"/>
            <a:ext cx="7924800" cy="3048000"/>
          </a:xfrm>
        </p:spPr>
        <p:txBody>
          <a:bodyPr/>
          <a:lstStyle/>
          <a:p>
            <a:pPr algn="just"/>
            <a:r>
              <a:rPr lang="sv-SE" sz="2800" b="1" smtClean="0">
                <a:solidFill>
                  <a:srgbClr val="000000"/>
                </a:solidFill>
                <a:latin typeface="Arial Narrow" pitchFamily="34" charset="0"/>
                <a:cs typeface="Arial" charset="0"/>
              </a:rPr>
              <a:t>Untuk menguji  kebenaran suatu teori, </a:t>
            </a:r>
          </a:p>
          <a:p>
            <a:pPr algn="just"/>
            <a:r>
              <a:rPr lang="sv-SE" sz="2800" b="1" smtClean="0">
                <a:solidFill>
                  <a:srgbClr val="000000"/>
                </a:solidFill>
                <a:latin typeface="Arial Narrow" pitchFamily="34" charset="0"/>
                <a:cs typeface="Arial" charset="0"/>
              </a:rPr>
              <a:t>Memberikan gagasan baru untuk mengembangkan suatu teori dan </a:t>
            </a:r>
          </a:p>
          <a:p>
            <a:pPr algn="just"/>
            <a:r>
              <a:rPr lang="sv-SE" sz="2800" b="1" smtClean="0">
                <a:solidFill>
                  <a:srgbClr val="000000"/>
                </a:solidFill>
                <a:latin typeface="Arial Narrow" pitchFamily="34" charset="0"/>
                <a:cs typeface="Arial" charset="0"/>
              </a:rPr>
              <a:t>Memperluas pengetahuan peneliti mengenai suatu gejala yang sedang dipelajari.</a:t>
            </a:r>
            <a:endParaRPr lang="en-US" sz="2800" b="1" smtClean="0">
              <a:latin typeface="Arial Narrow" pitchFamily="34" charset="0"/>
              <a:cs typeface="Courier New" pitchFamily="49" charset="0"/>
            </a:endParaRPr>
          </a:p>
          <a:p>
            <a:pPr algn="just"/>
            <a:endParaRPr lang="en-US" sz="2800" b="1" smtClean="0">
              <a:latin typeface="Arial Narrow" pitchFamily="34" charset="0"/>
            </a:endParaRPr>
          </a:p>
        </p:txBody>
      </p:sp>
      <p:sp>
        <p:nvSpPr>
          <p:cNvPr id="7170" name="Rectangle 2"/>
          <p:cNvSpPr>
            <a:spLocks noGrp="1" noChangeArrowheads="1"/>
          </p:cNvSpPr>
          <p:nvPr>
            <p:ph type="title"/>
          </p:nvPr>
        </p:nvSpPr>
        <p:spPr>
          <a:xfrm>
            <a:off x="533400" y="609600"/>
            <a:ext cx="8229600" cy="1143000"/>
          </a:xfrm>
        </p:spPr>
        <p:txBody>
          <a:bodyPr/>
          <a:lstStyle/>
          <a:p>
            <a:pPr fontAlgn="auto">
              <a:spcAft>
                <a:spcPts val="0"/>
              </a:spcAft>
              <a:defRPr/>
            </a:pPr>
            <a:r>
              <a:rPr lang="sv-SE" sz="3200" dirty="0" smtClean="0">
                <a:solidFill>
                  <a:srgbClr val="000000"/>
                </a:solidFill>
                <a:effectLst>
                  <a:outerShdw blurRad="38100" dist="38100" dir="2700000" algn="tl">
                    <a:srgbClr val="C0C0C0"/>
                  </a:outerShdw>
                </a:effectLst>
                <a:latin typeface="Cambria Math" pitchFamily="18" charset="0"/>
                <a:ea typeface="Cambria Math" pitchFamily="18" charset="0"/>
                <a:cs typeface="Arial" charset="0"/>
              </a:rPr>
              <a:t>Fungsi Hipotesis  menurut Nasution ialah sbb:</a:t>
            </a:r>
            <a:endParaRPr lang="en-US" sz="3200" dirty="0" smtClean="0">
              <a:solidFill>
                <a:srgbClr val="000000"/>
              </a:solidFill>
              <a:effectLst>
                <a:outerShdw blurRad="38100" dist="38100" dir="2700000" algn="tl">
                  <a:srgbClr val="C0C0C0"/>
                </a:outerShdw>
              </a:effectLst>
              <a:latin typeface="Cambria Math" pitchFamily="18" charset="0"/>
              <a:ea typeface="Cambria Math" pitchFamily="18" charset="0"/>
              <a:cs typeface="Arial" charset="0"/>
            </a:endParaRP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953000"/>
          </a:xfrm>
        </p:spPr>
        <p:txBody>
          <a:bodyPr/>
          <a:lstStyle/>
          <a:p>
            <a:pPr algn="just" eaLnBrk="1" hangingPunct="1">
              <a:lnSpc>
                <a:spcPct val="120000"/>
              </a:lnSpc>
            </a:pPr>
            <a:r>
              <a:rPr lang="en-US" sz="3200" dirty="0" err="1" smtClean="0">
                <a:latin typeface="Calibri" pitchFamily="34" charset="0"/>
              </a:rPr>
              <a:t>Rumusan</a:t>
            </a:r>
            <a:r>
              <a:rPr lang="en-US" sz="3200" dirty="0" smtClean="0">
                <a:latin typeface="Calibri" pitchFamily="34" charset="0"/>
              </a:rPr>
              <a:t> </a:t>
            </a:r>
            <a:r>
              <a:rPr lang="en-US" sz="3200" dirty="0" err="1" smtClean="0">
                <a:latin typeface="Calibri" pitchFamily="34" charset="0"/>
              </a:rPr>
              <a:t>hipotesis</a:t>
            </a:r>
            <a:r>
              <a:rPr lang="en-US" sz="3200" dirty="0" smtClean="0">
                <a:latin typeface="Calibri" pitchFamily="34" charset="0"/>
              </a:rPr>
              <a:t> </a:t>
            </a:r>
            <a:r>
              <a:rPr lang="en-US" sz="3200" dirty="0" err="1" smtClean="0">
                <a:latin typeface="Calibri" pitchFamily="34" charset="0"/>
              </a:rPr>
              <a:t>sebenarnya</a:t>
            </a:r>
            <a:r>
              <a:rPr lang="en-US" sz="3200" dirty="0" smtClean="0">
                <a:latin typeface="Calibri" pitchFamily="34" charset="0"/>
              </a:rPr>
              <a:t> </a:t>
            </a:r>
            <a:r>
              <a:rPr lang="en-US" sz="3200" dirty="0" err="1" smtClean="0">
                <a:latin typeface="Calibri" pitchFamily="34" charset="0"/>
              </a:rPr>
              <a:t>sudah</a:t>
            </a:r>
            <a:r>
              <a:rPr lang="en-US" sz="3200" dirty="0" smtClean="0">
                <a:latin typeface="Calibri" pitchFamily="34" charset="0"/>
              </a:rPr>
              <a:t> </a:t>
            </a:r>
            <a:r>
              <a:rPr lang="en-US" sz="3200" dirty="0" err="1" smtClean="0">
                <a:latin typeface="Calibri" pitchFamily="34" charset="0"/>
              </a:rPr>
              <a:t>dapat</a:t>
            </a:r>
            <a:r>
              <a:rPr lang="en-US" sz="3200" dirty="0" smtClean="0">
                <a:latin typeface="Calibri" pitchFamily="34" charset="0"/>
              </a:rPr>
              <a:t> </a:t>
            </a:r>
            <a:r>
              <a:rPr lang="en-US" sz="3200" dirty="0" err="1" smtClean="0">
                <a:solidFill>
                  <a:srgbClr val="FF0000"/>
                </a:solidFill>
                <a:latin typeface="Calibri" pitchFamily="34" charset="0"/>
              </a:rPr>
              <a:t>dibaca</a:t>
            </a:r>
            <a:r>
              <a:rPr lang="en-US" sz="3200" dirty="0" smtClean="0">
                <a:solidFill>
                  <a:srgbClr val="FF0000"/>
                </a:solidFill>
                <a:latin typeface="Calibri" pitchFamily="34" charset="0"/>
              </a:rPr>
              <a:t> </a:t>
            </a:r>
            <a:r>
              <a:rPr lang="en-US" sz="3200" dirty="0" err="1" smtClean="0">
                <a:latin typeface="Calibri" pitchFamily="34" charset="0"/>
              </a:rPr>
              <a:t>dari</a:t>
            </a:r>
            <a:r>
              <a:rPr lang="en-US" sz="3200" dirty="0" smtClean="0">
                <a:latin typeface="Calibri" pitchFamily="34" charset="0"/>
              </a:rPr>
              <a:t> </a:t>
            </a:r>
            <a:r>
              <a:rPr lang="en-US" sz="3200" dirty="0" err="1" smtClean="0">
                <a:latin typeface="Calibri" pitchFamily="34" charset="0"/>
              </a:rPr>
              <a:t>uraian</a:t>
            </a:r>
            <a:r>
              <a:rPr lang="en-US" sz="3200" dirty="0" smtClean="0">
                <a:latin typeface="Calibri" pitchFamily="34" charset="0"/>
              </a:rPr>
              <a:t> </a:t>
            </a:r>
            <a:r>
              <a:rPr lang="en-US" sz="3200" dirty="0" err="1" smtClean="0">
                <a:latin typeface="Calibri" pitchFamily="34" charset="0"/>
              </a:rPr>
              <a:t>masalah</a:t>
            </a:r>
            <a:r>
              <a:rPr lang="en-US" sz="3200" dirty="0" smtClean="0">
                <a:latin typeface="Calibri" pitchFamily="34" charset="0"/>
              </a:rPr>
              <a:t>, </a:t>
            </a:r>
            <a:r>
              <a:rPr lang="en-US" sz="3200" dirty="0" err="1" smtClean="0">
                <a:latin typeface="Calibri" pitchFamily="34" charset="0"/>
              </a:rPr>
              <a:t>tujuan</a:t>
            </a:r>
            <a:r>
              <a:rPr lang="en-US" sz="3200" dirty="0" smtClean="0">
                <a:latin typeface="Calibri" pitchFamily="34" charset="0"/>
              </a:rPr>
              <a:t> </a:t>
            </a:r>
            <a:r>
              <a:rPr lang="en-US" sz="3200" dirty="0" err="1" smtClean="0">
                <a:latin typeface="Calibri" pitchFamily="34" charset="0"/>
              </a:rPr>
              <a:t>penelitian</a:t>
            </a:r>
            <a:r>
              <a:rPr lang="en-US" sz="3200" dirty="0" smtClean="0">
                <a:latin typeface="Calibri" pitchFamily="34" charset="0"/>
              </a:rPr>
              <a:t>, </a:t>
            </a:r>
            <a:r>
              <a:rPr lang="en-US" sz="3200" dirty="0" err="1" smtClean="0">
                <a:latin typeface="Calibri" pitchFamily="34" charset="0"/>
              </a:rPr>
              <a:t>kajian</a:t>
            </a:r>
            <a:r>
              <a:rPr lang="en-US" sz="3200" dirty="0" smtClean="0">
                <a:latin typeface="Calibri" pitchFamily="34" charset="0"/>
              </a:rPr>
              <a:t> </a:t>
            </a:r>
            <a:r>
              <a:rPr lang="en-US" sz="3200" dirty="0" err="1" smtClean="0">
                <a:latin typeface="Calibri" pitchFamily="34" charset="0"/>
              </a:rPr>
              <a:t>teoritik</a:t>
            </a:r>
            <a:r>
              <a:rPr lang="en-US" sz="3200" dirty="0" smtClean="0">
                <a:latin typeface="Calibri" pitchFamily="34" charset="0"/>
              </a:rPr>
              <a:t>, </a:t>
            </a:r>
            <a:r>
              <a:rPr lang="en-US" sz="3200" dirty="0" err="1" smtClean="0">
                <a:latin typeface="Calibri" pitchFamily="34" charset="0"/>
              </a:rPr>
              <a:t>dan</a:t>
            </a:r>
            <a:r>
              <a:rPr lang="en-US" sz="3200" dirty="0" smtClean="0">
                <a:latin typeface="Calibri" pitchFamily="34" charset="0"/>
              </a:rPr>
              <a:t> </a:t>
            </a:r>
            <a:r>
              <a:rPr lang="en-US" sz="3200" dirty="0" err="1" smtClean="0">
                <a:latin typeface="Calibri" pitchFamily="34" charset="0"/>
              </a:rPr>
              <a:t>kerangka</a:t>
            </a:r>
            <a:r>
              <a:rPr lang="en-US" sz="3200" dirty="0" smtClean="0">
                <a:latin typeface="Calibri" pitchFamily="34" charset="0"/>
              </a:rPr>
              <a:t> </a:t>
            </a:r>
            <a:r>
              <a:rPr lang="en-US" sz="3200" dirty="0" err="1" smtClean="0">
                <a:latin typeface="Calibri" pitchFamily="34" charset="0"/>
              </a:rPr>
              <a:t>pikir</a:t>
            </a:r>
            <a:r>
              <a:rPr lang="en-US" sz="3200" dirty="0" smtClean="0">
                <a:latin typeface="Calibri" pitchFamily="34" charset="0"/>
              </a:rPr>
              <a:t> </a:t>
            </a:r>
            <a:r>
              <a:rPr lang="en-US" sz="3200" dirty="0" err="1" smtClean="0">
                <a:latin typeface="Calibri" pitchFamily="34" charset="0"/>
              </a:rPr>
              <a:t>sehingga</a:t>
            </a:r>
            <a:r>
              <a:rPr lang="en-US" sz="3200" dirty="0" smtClean="0">
                <a:latin typeface="Calibri" pitchFamily="34" charset="0"/>
              </a:rPr>
              <a:t> </a:t>
            </a:r>
            <a:r>
              <a:rPr lang="en-US" sz="3200" dirty="0" err="1" smtClean="0">
                <a:latin typeface="Calibri" pitchFamily="34" charset="0"/>
              </a:rPr>
              <a:t>rumusannya</a:t>
            </a:r>
            <a:r>
              <a:rPr lang="en-US" sz="3200" dirty="0" smtClean="0">
                <a:latin typeface="Calibri" pitchFamily="34" charset="0"/>
              </a:rPr>
              <a:t> </a:t>
            </a:r>
            <a:r>
              <a:rPr lang="en-US" sz="3200" dirty="0" err="1" smtClean="0">
                <a:latin typeface="Calibri" pitchFamily="34" charset="0"/>
              </a:rPr>
              <a:t>harus</a:t>
            </a:r>
            <a:r>
              <a:rPr lang="en-US" sz="3200" dirty="0" smtClean="0">
                <a:latin typeface="Calibri" pitchFamily="34" charset="0"/>
              </a:rPr>
              <a:t> </a:t>
            </a:r>
            <a:r>
              <a:rPr lang="en-US" sz="3200" dirty="0" err="1" smtClean="0">
                <a:latin typeface="Calibri" pitchFamily="34" charset="0"/>
              </a:rPr>
              <a:t>sejalan</a:t>
            </a:r>
            <a:endParaRPr lang="en-US" sz="3200" dirty="0" smtClean="0">
              <a:latin typeface="Calibri" pitchFamily="34" charset="0"/>
            </a:endParaRPr>
          </a:p>
          <a:p>
            <a:pPr algn="just" eaLnBrk="1" hangingPunct="1">
              <a:lnSpc>
                <a:spcPct val="120000"/>
              </a:lnSpc>
            </a:pPr>
            <a:r>
              <a:rPr lang="en-US" sz="3200" dirty="0" err="1" smtClean="0">
                <a:latin typeface="Calibri" pitchFamily="34" charset="0"/>
              </a:rPr>
              <a:t>Rumusan</a:t>
            </a:r>
            <a:r>
              <a:rPr lang="en-US" sz="3200" dirty="0" smtClean="0">
                <a:latin typeface="Calibri" pitchFamily="34" charset="0"/>
              </a:rPr>
              <a:t> </a:t>
            </a:r>
            <a:r>
              <a:rPr lang="en-US" sz="3200" dirty="0" err="1" smtClean="0">
                <a:latin typeface="Calibri" pitchFamily="34" charset="0"/>
              </a:rPr>
              <a:t>hipotesis</a:t>
            </a:r>
            <a:r>
              <a:rPr lang="en-US" sz="3200" dirty="0" smtClean="0">
                <a:latin typeface="Calibri" pitchFamily="34" charset="0"/>
              </a:rPr>
              <a:t> </a:t>
            </a:r>
            <a:r>
              <a:rPr lang="en-US" sz="3200" dirty="0" err="1" smtClean="0">
                <a:latin typeface="Calibri" pitchFamily="34" charset="0"/>
              </a:rPr>
              <a:t>sebagai</a:t>
            </a:r>
            <a:r>
              <a:rPr lang="en-US" sz="3200" dirty="0" smtClean="0">
                <a:latin typeface="Calibri" pitchFamily="34" charset="0"/>
              </a:rPr>
              <a:t> </a:t>
            </a:r>
            <a:r>
              <a:rPr lang="en-US" sz="3200" dirty="0" err="1" smtClean="0">
                <a:latin typeface="Calibri" pitchFamily="34" charset="0"/>
              </a:rPr>
              <a:t>petunjuk</a:t>
            </a:r>
            <a:r>
              <a:rPr lang="en-US" sz="3200" dirty="0" smtClean="0">
                <a:latin typeface="Calibri" pitchFamily="34" charset="0"/>
              </a:rPr>
              <a:t> </a:t>
            </a:r>
            <a:r>
              <a:rPr lang="en-US" sz="3200" dirty="0" err="1" smtClean="0">
                <a:latin typeface="Calibri" pitchFamily="34" charset="0"/>
              </a:rPr>
              <a:t>arah</a:t>
            </a:r>
            <a:r>
              <a:rPr lang="en-US" sz="3200" dirty="0" smtClean="0">
                <a:latin typeface="Calibri" pitchFamily="34" charset="0"/>
              </a:rPr>
              <a:t> </a:t>
            </a:r>
            <a:r>
              <a:rPr lang="en-US" sz="3200" dirty="0" err="1" smtClean="0">
                <a:latin typeface="Calibri" pitchFamily="34" charset="0"/>
              </a:rPr>
              <a:t>dalam</a:t>
            </a:r>
            <a:r>
              <a:rPr lang="en-US" sz="3200" dirty="0" smtClean="0">
                <a:latin typeface="Calibri" pitchFamily="34" charset="0"/>
              </a:rPr>
              <a:t> </a:t>
            </a:r>
            <a:r>
              <a:rPr lang="en-US" sz="3200" dirty="0" err="1" smtClean="0">
                <a:latin typeface="Calibri" pitchFamily="34" charset="0"/>
              </a:rPr>
              <a:t>rancangan</a:t>
            </a:r>
            <a:r>
              <a:rPr lang="en-US" sz="3200" dirty="0" smtClean="0">
                <a:latin typeface="Calibri" pitchFamily="34" charset="0"/>
              </a:rPr>
              <a:t> </a:t>
            </a:r>
            <a:r>
              <a:rPr lang="en-US" sz="3200" dirty="0" err="1" smtClean="0">
                <a:latin typeface="Calibri" pitchFamily="34" charset="0"/>
              </a:rPr>
              <a:t>penelitian</a:t>
            </a:r>
            <a:r>
              <a:rPr lang="en-US" sz="3200" dirty="0" smtClean="0">
                <a:latin typeface="Calibri" pitchFamily="34" charset="0"/>
              </a:rPr>
              <a:t>, </a:t>
            </a:r>
            <a:r>
              <a:rPr lang="en-US" sz="3200" dirty="0" err="1" smtClean="0">
                <a:latin typeface="Calibri" pitchFamily="34" charset="0"/>
              </a:rPr>
              <a:t>teknik</a:t>
            </a:r>
            <a:r>
              <a:rPr lang="en-US" sz="3200" dirty="0" smtClean="0">
                <a:latin typeface="Calibri" pitchFamily="34" charset="0"/>
              </a:rPr>
              <a:t> </a:t>
            </a:r>
            <a:r>
              <a:rPr lang="en-US" sz="3200" dirty="0" err="1" smtClean="0">
                <a:latin typeface="Calibri" pitchFamily="34" charset="0"/>
              </a:rPr>
              <a:t>pengumpulan</a:t>
            </a:r>
            <a:r>
              <a:rPr lang="en-US" sz="3200" dirty="0" smtClean="0">
                <a:latin typeface="Calibri" pitchFamily="34" charset="0"/>
              </a:rPr>
              <a:t> data, </a:t>
            </a:r>
            <a:r>
              <a:rPr lang="en-US" sz="3200" dirty="0" err="1" smtClean="0">
                <a:latin typeface="Calibri" pitchFamily="34" charset="0"/>
              </a:rPr>
              <a:t>analisis</a:t>
            </a:r>
            <a:r>
              <a:rPr lang="en-US" sz="3200" dirty="0" smtClean="0">
                <a:latin typeface="Calibri" pitchFamily="34" charset="0"/>
              </a:rPr>
              <a:t> data, </a:t>
            </a:r>
            <a:r>
              <a:rPr lang="en-US" sz="3200" dirty="0" err="1" smtClean="0">
                <a:latin typeface="Calibri" pitchFamily="34" charset="0"/>
              </a:rPr>
              <a:t>dan</a:t>
            </a:r>
            <a:r>
              <a:rPr lang="en-US" sz="3200" dirty="0" smtClean="0">
                <a:latin typeface="Calibri" pitchFamily="34" charset="0"/>
              </a:rPr>
              <a:t> </a:t>
            </a:r>
            <a:r>
              <a:rPr lang="en-US" sz="3200" dirty="0" err="1" smtClean="0">
                <a:latin typeface="Calibri" pitchFamily="34" charset="0"/>
              </a:rPr>
              <a:t>penyimpulan</a:t>
            </a:r>
            <a:endParaRPr lang="en-US" sz="3200" dirty="0" smtClean="0">
              <a:latin typeface="Calibri" pitchFamily="34" charset="0"/>
            </a:endParaRPr>
          </a:p>
          <a:p>
            <a:pPr algn="just"/>
            <a:endParaRPr lang="en-US" sz="3200" dirty="0">
              <a:latin typeface="Calibri" pitchFamily="34" charset="0"/>
            </a:endParaRPr>
          </a:p>
        </p:txBody>
      </p:sp>
      <p:sp>
        <p:nvSpPr>
          <p:cNvPr id="3" name="Title 2"/>
          <p:cNvSpPr>
            <a:spLocks noGrp="1"/>
          </p:cNvSpPr>
          <p:nvPr>
            <p:ph type="title"/>
          </p:nvPr>
        </p:nvSpPr>
        <p:spPr/>
        <p:txBody>
          <a:bodyPr/>
          <a:lstStyle/>
          <a:p>
            <a:r>
              <a:rPr lang="en-US" dirty="0" smtClean="0">
                <a:latin typeface="Cambria Math" pitchFamily="18" charset="0"/>
                <a:ea typeface="Cambria Math" pitchFamily="18" charset="0"/>
              </a:rPr>
              <a:t>PERUMUSAN HIPOTESIS</a:t>
            </a:r>
            <a:endParaRPr lang="en-US" dirty="0">
              <a:latin typeface="Cambria Math" pitchFamily="18" charset="0"/>
              <a:ea typeface="Cambria Math" pitchFamily="18" charset="0"/>
            </a:endParaRP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457200" y="1481138"/>
            <a:ext cx="8077200" cy="4525962"/>
          </a:xfrm>
        </p:spPr>
        <p:txBody>
          <a:bodyPr/>
          <a:lstStyle/>
          <a:p>
            <a:pPr algn="just"/>
            <a:r>
              <a:rPr lang="sv-SE" sz="3200" smtClean="0">
                <a:solidFill>
                  <a:srgbClr val="000000"/>
                </a:solidFill>
                <a:latin typeface="Calibri" pitchFamily="34" charset="0"/>
                <a:cs typeface="Arial" charset="0"/>
              </a:rPr>
              <a:t>Harus mengekpresikan hubungan antara dua variabel atau lebih, maksudnya dalam merumuskan hipotesis seorang peneliti harus setidak-tidaknya mempunyai dua variabel yang akan dikaji. </a:t>
            </a:r>
          </a:p>
          <a:p>
            <a:pPr algn="just"/>
            <a:r>
              <a:rPr lang="sv-SE" sz="3200" smtClean="0">
                <a:solidFill>
                  <a:srgbClr val="000000"/>
                </a:solidFill>
                <a:latin typeface="Calibri" pitchFamily="34" charset="0"/>
                <a:cs typeface="Arial" charset="0"/>
              </a:rPr>
              <a:t>Kedua variabel tersebut adalah variabel bebas dan variable terikat. Jika variabel lebih dari dua, maka biasanya satu variabel terikat dua variabel bebas.</a:t>
            </a:r>
            <a:endParaRPr lang="en-US" sz="3200" smtClean="0">
              <a:latin typeface="Calibri" pitchFamily="34" charset="0"/>
              <a:cs typeface="Courier New" pitchFamily="49" charset="0"/>
            </a:endParaRPr>
          </a:p>
        </p:txBody>
      </p:sp>
      <p:sp>
        <p:nvSpPr>
          <p:cNvPr id="8194" name="Rectangle 2"/>
          <p:cNvSpPr>
            <a:spLocks noGrp="1" noChangeArrowheads="1"/>
          </p:cNvSpPr>
          <p:nvPr>
            <p:ph type="title"/>
          </p:nvPr>
        </p:nvSpPr>
        <p:spPr>
          <a:xfrm>
            <a:off x="609600" y="274638"/>
            <a:ext cx="8077200" cy="1143000"/>
          </a:xfrm>
        </p:spPr>
        <p:txBody>
          <a:bodyPr/>
          <a:lstStyle/>
          <a:p>
            <a:pPr fontAlgn="auto">
              <a:spcAft>
                <a:spcPts val="0"/>
              </a:spcAft>
              <a:defRPr/>
            </a:pPr>
            <a:r>
              <a:rPr lang="sv-SE" sz="2800" dirty="0" smtClean="0">
                <a:solidFill>
                  <a:srgbClr val="000000"/>
                </a:solidFill>
                <a:effectLst>
                  <a:outerShdw blurRad="38100" dist="38100" dir="2700000" algn="tl">
                    <a:srgbClr val="C0C0C0"/>
                  </a:outerShdw>
                </a:effectLst>
                <a:latin typeface="Cambria Math" pitchFamily="18" charset="0"/>
                <a:ea typeface="Cambria Math" pitchFamily="18" charset="0"/>
                <a:cs typeface="Times New Roman" pitchFamily="18" charset="0"/>
              </a:rPr>
              <a:t>Pertimbangan dalam  Merumuskan Hipotesis</a:t>
            </a:r>
            <a:r>
              <a:rPr lang="en-US" sz="2800" dirty="0" smtClean="0">
                <a:effectLst>
                  <a:outerShdw blurRad="38100" dist="38100" dir="2700000" algn="tl">
                    <a:srgbClr val="C0C0C0"/>
                  </a:outerShdw>
                </a:effectLst>
                <a:latin typeface="Cambria Math" pitchFamily="18" charset="0"/>
                <a:ea typeface="Cambria Math" pitchFamily="18" charset="0"/>
              </a:rPr>
              <a:t> (1)</a:t>
            </a: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algn="just"/>
            <a:r>
              <a:rPr lang="sv-SE" sz="3200" b="1" smtClean="0">
                <a:solidFill>
                  <a:srgbClr val="000000"/>
                </a:solidFill>
                <a:latin typeface="Calibri" pitchFamily="34" charset="0"/>
                <a:cs typeface="Arial" charset="0"/>
              </a:rPr>
              <a:t>Harus dinyatakan secara jelas dan tidak bermakna ganda, artinya rumusan hipotesis harus bersifat spesifik dan mengacu pada satu makna tidak boleh menimbulkan penafsiran lebih dari satu makna. Jika hipotesis dirumuskan secara umum, maka hipotesis tersebut tidak dapat diuji secara empiris. </a:t>
            </a:r>
            <a:endParaRPr lang="en-US" sz="3200" b="1" smtClean="0">
              <a:latin typeface="Calibri" pitchFamily="34" charset="0"/>
              <a:cs typeface="Courier New" pitchFamily="49" charset="0"/>
            </a:endParaRPr>
          </a:p>
        </p:txBody>
      </p:sp>
      <p:sp>
        <p:nvSpPr>
          <p:cNvPr id="9218" name="Rectangle 2"/>
          <p:cNvSpPr>
            <a:spLocks noGrp="1" noChangeArrowheads="1"/>
          </p:cNvSpPr>
          <p:nvPr>
            <p:ph type="title"/>
          </p:nvPr>
        </p:nvSpPr>
        <p:spPr>
          <a:xfrm>
            <a:off x="609600" y="304800"/>
            <a:ext cx="8229600" cy="1143000"/>
          </a:xfrm>
        </p:spPr>
        <p:txBody>
          <a:bodyPr/>
          <a:lstStyle/>
          <a:p>
            <a:pPr fontAlgn="auto">
              <a:spcAft>
                <a:spcPts val="0"/>
              </a:spcAft>
              <a:defRPr/>
            </a:pPr>
            <a:r>
              <a:rPr lang="sv-SE" sz="2800" dirty="0" smtClean="0">
                <a:solidFill>
                  <a:srgbClr val="000000"/>
                </a:solidFill>
                <a:effectLst>
                  <a:outerShdw blurRad="38100" dist="38100" dir="2700000" algn="tl">
                    <a:srgbClr val="C0C0C0"/>
                  </a:outerShdw>
                </a:effectLst>
                <a:latin typeface="Cambria Math" pitchFamily="18" charset="0"/>
                <a:ea typeface="Cambria Math" pitchFamily="18" charset="0"/>
                <a:cs typeface="Times New Roman" pitchFamily="18" charset="0"/>
              </a:rPr>
              <a:t>Pertimbangan dalam  Merumuskan Hipoptesis (2)</a:t>
            </a:r>
            <a:endParaRPr lang="en-US" sz="2800" dirty="0" smtClean="0">
              <a:effectLst>
                <a:outerShdw blurRad="38100" dist="38100" dir="2700000" algn="tl">
                  <a:srgbClr val="C0C0C0"/>
                </a:outerShdw>
              </a:effectLst>
              <a:latin typeface="Cambria Math" pitchFamily="18" charset="0"/>
              <a:ea typeface="Cambria Math" pitchFamily="18" charset="0"/>
              <a:cs typeface="Courier New" pitchFamily="49" charset="0"/>
            </a:endParaRPr>
          </a:p>
        </p:txBody>
      </p:sp>
      <p:sp>
        <p:nvSpPr>
          <p:cNvPr id="4" name="Slide Number Placeholder 3"/>
          <p:cNvSpPr>
            <a:spLocks noGrp="1"/>
          </p:cNvSpPr>
          <p:nvPr>
            <p:ph type="sldNum" sz="quarter" idx="12"/>
          </p:nvPr>
        </p:nvSpPr>
        <p:spPr/>
        <p:txBody>
          <a:bodyPr/>
          <a:lstStyle/>
          <a:p>
            <a:pPr>
              <a:defRPr/>
            </a:pPr>
            <a:fld id="{EFCF8F38-1966-421F-A534-551AC2E697F2}" type="slidenum">
              <a:rPr lang="en-US" smtClean="0"/>
              <a:pPr>
                <a:defRPr/>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298</TotalTime>
  <Words>1523</Words>
  <Application>Microsoft Office PowerPoint</Application>
  <PresentationFormat>On-screen Show (4:3)</PresentationFormat>
  <Paragraphs>177</Paragraphs>
  <Slides>28</Slides>
  <Notes>26</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Concourse</vt:lpstr>
      <vt:lpstr> HIPOTESIS </vt:lpstr>
      <vt:lpstr>Pengertian Hipotesis (1)</vt:lpstr>
      <vt:lpstr>Pengertian Hipotesis (2) </vt:lpstr>
      <vt:lpstr>Asal dan Fungsi Hipotesis </vt:lpstr>
      <vt:lpstr>Fungsi Hipotesis</vt:lpstr>
      <vt:lpstr>Fungsi Hipotesis  menurut Nasution ialah sbb:</vt:lpstr>
      <vt:lpstr>PERUMUSAN HIPOTESIS</vt:lpstr>
      <vt:lpstr>Pertimbangan dalam  Merumuskan Hipotesis (1)</vt:lpstr>
      <vt:lpstr>Pertimbangan dalam  Merumuskan Hipoptesis (2)</vt:lpstr>
      <vt:lpstr>Pertimbangan dalam  Merumuskan Hipoptesis (3)</vt:lpstr>
      <vt:lpstr>Jenis-Jenis Hipotesis  (Menurut tingkat abstraksinya hipotesis dibagi menjadi 3)……1</vt:lpstr>
      <vt:lpstr>Jenis-Jenis Hipotesis  (Menurut tingkat abstraksinya hipotesis dibagi menjadi 3)……2</vt:lpstr>
      <vt:lpstr>Jenis-Jenis Hipotesis  (Menurut tingkat abstraksinya hipotesis dibagi menjadi 3)……3</vt:lpstr>
      <vt:lpstr>Menurut bentuknya, Hipotesis  dibagi menjadi tiga (1)</vt:lpstr>
      <vt:lpstr>Menurut bentuknya, Hipotesis  dibagi menjadi tiga (2)</vt:lpstr>
      <vt:lpstr>Menurut bentuknya, Hipotesis  dibagi menjadi tiga (3)</vt:lpstr>
      <vt:lpstr>Cara Merumuskan Hipotesis </vt:lpstr>
      <vt:lpstr>Hipotesis penelitian</vt:lpstr>
      <vt:lpstr>Hipotesis operasional (1)</vt:lpstr>
      <vt:lpstr>Hipotesis operasional (2)</vt:lpstr>
      <vt:lpstr>Hipotesis statistik </vt:lpstr>
      <vt:lpstr>Uji Hipotesis </vt:lpstr>
      <vt:lpstr>Ciri-ciri Hipotesis yang Baik</vt:lpstr>
      <vt:lpstr>TIPE KESALAHAN/KEKELIRUAN</vt:lpstr>
      <vt:lpstr>Dua jenis kekeliruan yang kadang dibuat oleh peneliti, yaitu: </vt:lpstr>
      <vt:lpstr>DUA MACAM KEKELIRUAN</vt:lpstr>
      <vt:lpstr>Persisnya!</vt:lpstr>
      <vt:lpstr>Hubungan hipotesis dan teori</vt:lpstr>
    </vt:vector>
  </TitlesOfParts>
  <Company>Student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HIPOTESIS </dc:title>
  <dc:creator>Rai</dc:creator>
  <cp:lastModifiedBy>ASUS VIVOBOOK S14</cp:lastModifiedBy>
  <cp:revision>49</cp:revision>
  <dcterms:created xsi:type="dcterms:W3CDTF">2008-03-09T13:25:32Z</dcterms:created>
  <dcterms:modified xsi:type="dcterms:W3CDTF">2020-09-15T02:55:35Z</dcterms:modified>
</cp:coreProperties>
</file>