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3"/>
    <p:sldMasterId id="2147483652" r:id="rId4"/>
    <p:sldMasterId id="2147483699" r:id="rId5"/>
  </p:sldMasterIdLst>
  <p:notesMasterIdLst>
    <p:notesMasterId r:id="rId20"/>
  </p:notesMasterIdLst>
  <p:handoutMasterIdLst>
    <p:handoutMasterId r:id="rId21"/>
  </p:handoutMasterIdLst>
  <p:sldIdLst>
    <p:sldId id="261" r:id="rId6"/>
    <p:sldId id="257" r:id="rId7"/>
    <p:sldId id="259" r:id="rId8"/>
    <p:sldId id="264" r:id="rId9"/>
    <p:sldId id="262" r:id="rId10"/>
    <p:sldId id="263" r:id="rId11"/>
    <p:sldId id="266" r:id="rId12"/>
    <p:sldId id="260" r:id="rId13"/>
    <p:sldId id="267" r:id="rId14"/>
    <p:sldId id="293" r:id="rId15"/>
    <p:sldId id="270" r:id="rId16"/>
    <p:sldId id="299" r:id="rId17"/>
    <p:sldId id="272" r:id="rId18"/>
    <p:sldId id="273" r:id="rId19"/>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800000"/>
    <a:srgbClr val="003399"/>
    <a:srgbClr val="006600"/>
    <a:srgbClr val="FF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7" autoAdjust="0"/>
    <p:restoredTop sz="94636" autoAdjust="0"/>
  </p:normalViewPr>
  <p:slideViewPr>
    <p:cSldViewPr>
      <p:cViewPr>
        <p:scale>
          <a:sx n="75" d="100"/>
          <a:sy n="75" d="100"/>
        </p:scale>
        <p:origin x="-1230"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0" d="100"/>
          <a:sy n="80" d="100"/>
        </p:scale>
        <p:origin x="-1488"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6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6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E6E3DD7-FDF6-489C-9091-BCC6ECEE515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7735E59-4253-4205-BAE4-6EF0D223BB1C}" type="datetimeFigureOut">
              <a:rPr lang="en-US"/>
              <a:pPr>
                <a:defRPr/>
              </a:pPr>
              <a:t>5/4/2021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B53E26B-181B-4C5F-9ADE-DB97AC70547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1A4AB5-4B74-4974-A36F-60BBAE9D1A7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AF2697-1271-403A-930F-FB40C4540E1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7975" y="304800"/>
            <a:ext cx="2143125" cy="49450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304800"/>
            <a:ext cx="6276975" cy="49450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D24C4-424F-4D9A-8274-AB12A6CA87D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B000DF-9D56-45D4-9073-BAFD8FBE7C0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9889C6D-FC59-470F-8F43-9898BDB40C0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C369F8B-B186-45B2-B321-A9B782DC3D23}"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143000"/>
            <a:ext cx="421005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1050" y="1143000"/>
            <a:ext cx="421005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1155A14-6FA6-4046-930A-A263DFD2EF7D}"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CF3B29F-BEAD-4A65-B16F-406CCF1EA4DB}"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82E28DC-A5E3-4C70-BC53-978CB885503F}"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C0E2D5D-2C4F-4144-9ACC-442A18F22ADC}"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1871A70-1C00-4BE5-857E-5B79D49D24A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52D07F-683F-4CFE-9019-ED4BB05FBFB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FB23E1-EC86-4376-BA16-50307847E22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911420A-A049-4558-9E2A-89AF0236CCD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7975" y="304800"/>
            <a:ext cx="2143125" cy="5059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304800"/>
            <a:ext cx="6276975" cy="5059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F0F150-736A-4F9F-9A02-CDE25B70A10C}"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8E3EE754-E06D-4FA7-ADC1-08E76F279C11}"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4956C29-6319-49DC-A6D6-FAC4A658AB26}"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6521436-5FA5-4C08-8F7D-A64421B09BF8}"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8294508-442A-4DEE-890D-B6FDB9E53D0B}"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endParaRPr lang="en-US"/>
          </a:p>
        </p:txBody>
      </p:sp>
      <p:sp>
        <p:nvSpPr>
          <p:cNvPr id="8" name="Slide Number Placeholder 26"/>
          <p:cNvSpPr>
            <a:spLocks noGrp="1"/>
          </p:cNvSpPr>
          <p:nvPr>
            <p:ph type="sldNum" sz="quarter" idx="11"/>
          </p:nvPr>
        </p:nvSpPr>
        <p:spPr/>
        <p:txBody>
          <a:bodyPr rtlCol="0"/>
          <a:lstStyle>
            <a:lvl1pPr>
              <a:defRPr/>
            </a:lvl1pPr>
          </a:lstStyle>
          <a:p>
            <a:pPr>
              <a:defRPr/>
            </a:pPr>
            <a:fld id="{9F0A5448-DF7D-4038-B0DF-2CD1CC1C0773}"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50752CF2-0F2A-4B41-BFF3-1763BF25ABFC}"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9891CAA9-716D-4C03-9226-CD39441E32D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B2F6AD-D930-4582-ABF1-4FDAA5D79C57}"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7F1FF9D-4CE3-4D73-9079-8AAD8487E67F}"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EDB9B1F-4385-4601-BDBD-A0CEEA0B732A}"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B63A7C9-ED1B-45D9-8934-FE4F3F27E431}"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31D1225B-1D92-4924-9FBC-47CBA7D5C1D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028700"/>
            <a:ext cx="421005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1050" y="1028700"/>
            <a:ext cx="4210050" cy="4221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A35DE3-3319-4C02-BE55-37F14F3154C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2B55BCB-50F4-4B5D-8C6A-280AE6776CF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75DF9ED-F247-4DCC-99E7-9827598198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91DE779-4D59-425A-8984-644177833BA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DCB77E-168F-41BA-B6E4-5497F03A5C2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82E410E-524A-45C5-8974-61EFBDF5CAA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04800"/>
            <a:ext cx="83820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8600" y="1028700"/>
            <a:ext cx="8572500" cy="4221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a:p>
        </p:txBody>
      </p:sp>
      <p:sp>
        <p:nvSpPr>
          <p:cNvPr id="440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440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E2E933D-A8F6-4909-A834-DE7DB12A5BD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3" r:id="rId4"/>
    <p:sldLayoutId id="2147483934" r:id="rId5"/>
    <p:sldLayoutId id="2147483935" r:id="rId6"/>
    <p:sldLayoutId id="2147483936" r:id="rId7"/>
    <p:sldLayoutId id="2147483937" r:id="rId8"/>
    <p:sldLayoutId id="2147483938" r:id="rId9"/>
    <p:sldLayoutId id="2147483939" r:id="rId10"/>
    <p:sldLayoutId id="2147483940" r:id="rId11"/>
  </p:sldLayoutIdLst>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Arial" charset="0"/>
        </a:defRPr>
      </a:lvl2pPr>
      <a:lvl3pPr algn="l" rtl="0" eaLnBrk="0" fontAlgn="base" hangingPunct="0">
        <a:spcBef>
          <a:spcPct val="0"/>
        </a:spcBef>
        <a:spcAft>
          <a:spcPct val="0"/>
        </a:spcAft>
        <a:defRPr sz="2800" b="1">
          <a:solidFill>
            <a:schemeClr val="tx2"/>
          </a:solidFill>
          <a:latin typeface="Arial" charset="0"/>
        </a:defRPr>
      </a:lvl3pPr>
      <a:lvl4pPr algn="l" rtl="0" eaLnBrk="0" fontAlgn="base" hangingPunct="0">
        <a:spcBef>
          <a:spcPct val="0"/>
        </a:spcBef>
        <a:spcAft>
          <a:spcPct val="0"/>
        </a:spcAft>
        <a:defRPr sz="2800" b="1">
          <a:solidFill>
            <a:schemeClr val="tx2"/>
          </a:solidFill>
          <a:latin typeface="Arial" charset="0"/>
        </a:defRPr>
      </a:lvl4pPr>
      <a:lvl5pPr algn="l" rtl="0" eaLnBrk="0" fontAlgn="base" hangingPunct="0">
        <a:spcBef>
          <a:spcPct val="0"/>
        </a:spcBef>
        <a:spcAft>
          <a:spcPct val="0"/>
        </a:spcAft>
        <a:defRPr sz="2800" b="1">
          <a:solidFill>
            <a:schemeClr val="tx2"/>
          </a:solidFill>
          <a:latin typeface="Arial" charset="0"/>
        </a:defRPr>
      </a:lvl5pPr>
      <a:lvl6pPr marL="457200" algn="l" rtl="0" fontAlgn="base">
        <a:spcBef>
          <a:spcPct val="0"/>
        </a:spcBef>
        <a:spcAft>
          <a:spcPct val="0"/>
        </a:spcAft>
        <a:defRPr sz="2800" b="1">
          <a:solidFill>
            <a:schemeClr val="tx2"/>
          </a:solidFill>
          <a:latin typeface="Arial" charset="0"/>
        </a:defRPr>
      </a:lvl6pPr>
      <a:lvl7pPr marL="914400" algn="l" rtl="0" fontAlgn="base">
        <a:spcBef>
          <a:spcPct val="0"/>
        </a:spcBef>
        <a:spcAft>
          <a:spcPct val="0"/>
        </a:spcAft>
        <a:defRPr sz="2800" b="1">
          <a:solidFill>
            <a:schemeClr val="tx2"/>
          </a:solidFill>
          <a:latin typeface="Arial" charset="0"/>
        </a:defRPr>
      </a:lvl7pPr>
      <a:lvl8pPr marL="1371600" algn="l" rtl="0" fontAlgn="base">
        <a:spcBef>
          <a:spcPct val="0"/>
        </a:spcBef>
        <a:spcAft>
          <a:spcPct val="0"/>
        </a:spcAft>
        <a:defRPr sz="2800" b="1">
          <a:solidFill>
            <a:schemeClr val="tx2"/>
          </a:solidFill>
          <a:latin typeface="Arial" charset="0"/>
        </a:defRPr>
      </a:lvl8pPr>
      <a:lvl9pPr marL="1828800" algn="l" rtl="0" fontAlgn="base">
        <a:spcBef>
          <a:spcPct val="0"/>
        </a:spcBef>
        <a:spcAft>
          <a:spcPct val="0"/>
        </a:spcAft>
        <a:defRPr sz="28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28600" y="304800"/>
            <a:ext cx="8382000" cy="60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228600" y="1143000"/>
            <a:ext cx="8572500" cy="4221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45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a:p>
        </p:txBody>
      </p:sp>
      <p:sp>
        <p:nvSpPr>
          <p:cNvPr id="645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645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7F6C2EB-085B-4D8E-945D-E196729917C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41" r:id="rId1"/>
    <p:sldLayoutId id="2147483942" r:id="rId2"/>
    <p:sldLayoutId id="2147483943" r:id="rId3"/>
    <p:sldLayoutId id="2147483944" r:id="rId4"/>
    <p:sldLayoutId id="2147483945" r:id="rId5"/>
    <p:sldLayoutId id="2147483946" r:id="rId6"/>
    <p:sldLayoutId id="2147483947" r:id="rId7"/>
    <p:sldLayoutId id="2147483948" r:id="rId8"/>
    <p:sldLayoutId id="2147483949" r:id="rId9"/>
    <p:sldLayoutId id="2147483950" r:id="rId10"/>
    <p:sldLayoutId id="2147483951" r:id="rId11"/>
  </p:sldLayoutIdLst>
  <p:txStyles>
    <p:titleStyle>
      <a:lvl1pPr algn="l" rtl="0" eaLnBrk="0" fontAlgn="base" hangingPunct="0">
        <a:spcBef>
          <a:spcPct val="0"/>
        </a:spcBef>
        <a:spcAft>
          <a:spcPct val="0"/>
        </a:spcAft>
        <a:defRPr sz="2800" b="1">
          <a:solidFill>
            <a:srgbClr val="993300"/>
          </a:solidFill>
          <a:latin typeface="+mj-lt"/>
          <a:ea typeface="+mj-ea"/>
          <a:cs typeface="+mj-cs"/>
        </a:defRPr>
      </a:lvl1pPr>
      <a:lvl2pPr algn="l" rtl="0" eaLnBrk="0" fontAlgn="base" hangingPunct="0">
        <a:spcBef>
          <a:spcPct val="0"/>
        </a:spcBef>
        <a:spcAft>
          <a:spcPct val="0"/>
        </a:spcAft>
        <a:defRPr sz="2800" b="1">
          <a:solidFill>
            <a:srgbClr val="993300"/>
          </a:solidFill>
          <a:latin typeface="Arial" charset="0"/>
        </a:defRPr>
      </a:lvl2pPr>
      <a:lvl3pPr algn="l" rtl="0" eaLnBrk="0" fontAlgn="base" hangingPunct="0">
        <a:spcBef>
          <a:spcPct val="0"/>
        </a:spcBef>
        <a:spcAft>
          <a:spcPct val="0"/>
        </a:spcAft>
        <a:defRPr sz="2800" b="1">
          <a:solidFill>
            <a:srgbClr val="993300"/>
          </a:solidFill>
          <a:latin typeface="Arial" charset="0"/>
        </a:defRPr>
      </a:lvl3pPr>
      <a:lvl4pPr algn="l" rtl="0" eaLnBrk="0" fontAlgn="base" hangingPunct="0">
        <a:spcBef>
          <a:spcPct val="0"/>
        </a:spcBef>
        <a:spcAft>
          <a:spcPct val="0"/>
        </a:spcAft>
        <a:defRPr sz="2800" b="1">
          <a:solidFill>
            <a:srgbClr val="993300"/>
          </a:solidFill>
          <a:latin typeface="Arial" charset="0"/>
        </a:defRPr>
      </a:lvl4pPr>
      <a:lvl5pPr algn="l" rtl="0" eaLnBrk="0" fontAlgn="base" hangingPunct="0">
        <a:spcBef>
          <a:spcPct val="0"/>
        </a:spcBef>
        <a:spcAft>
          <a:spcPct val="0"/>
        </a:spcAft>
        <a:defRPr sz="2800" b="1">
          <a:solidFill>
            <a:srgbClr val="993300"/>
          </a:solidFill>
          <a:latin typeface="Arial" charset="0"/>
        </a:defRPr>
      </a:lvl5pPr>
      <a:lvl6pPr marL="457200" algn="l" rtl="0" fontAlgn="base">
        <a:spcBef>
          <a:spcPct val="0"/>
        </a:spcBef>
        <a:spcAft>
          <a:spcPct val="0"/>
        </a:spcAft>
        <a:defRPr sz="2800" b="1">
          <a:solidFill>
            <a:srgbClr val="993300"/>
          </a:solidFill>
          <a:latin typeface="Arial" charset="0"/>
        </a:defRPr>
      </a:lvl6pPr>
      <a:lvl7pPr marL="914400" algn="l" rtl="0" fontAlgn="base">
        <a:spcBef>
          <a:spcPct val="0"/>
        </a:spcBef>
        <a:spcAft>
          <a:spcPct val="0"/>
        </a:spcAft>
        <a:defRPr sz="2800" b="1">
          <a:solidFill>
            <a:srgbClr val="993300"/>
          </a:solidFill>
          <a:latin typeface="Arial" charset="0"/>
        </a:defRPr>
      </a:lvl7pPr>
      <a:lvl8pPr marL="1371600" algn="l" rtl="0" fontAlgn="base">
        <a:spcBef>
          <a:spcPct val="0"/>
        </a:spcBef>
        <a:spcAft>
          <a:spcPct val="0"/>
        </a:spcAft>
        <a:defRPr sz="2800" b="1">
          <a:solidFill>
            <a:srgbClr val="993300"/>
          </a:solidFill>
          <a:latin typeface="Arial" charset="0"/>
        </a:defRPr>
      </a:lvl8pPr>
      <a:lvl9pPr marL="1828800" algn="l" rtl="0" fontAlgn="base">
        <a:spcBef>
          <a:spcPct val="0"/>
        </a:spcBef>
        <a:spcAft>
          <a:spcPct val="0"/>
        </a:spcAft>
        <a:defRPr sz="2800" b="1">
          <a:solidFill>
            <a:srgbClr val="993300"/>
          </a:solidFill>
          <a:latin typeface="Arial" charset="0"/>
        </a:defRPr>
      </a:lvl9pPr>
    </p:titleStyle>
    <p:bodyStyle>
      <a:lvl1pPr marL="342900" indent="-342900" algn="l" rtl="0" eaLnBrk="0" fontAlgn="base" hangingPunct="0">
        <a:spcBef>
          <a:spcPct val="20000"/>
        </a:spcBef>
        <a:spcAft>
          <a:spcPct val="0"/>
        </a:spcAft>
        <a:buChar char="•"/>
        <a:defRPr sz="2800">
          <a:solidFill>
            <a:srgbClr val="993300"/>
          </a:solidFill>
          <a:latin typeface="+mn-lt"/>
          <a:ea typeface="+mn-ea"/>
          <a:cs typeface="+mn-cs"/>
        </a:defRPr>
      </a:lvl1pPr>
      <a:lvl2pPr marL="742950" indent="-285750" algn="l" rtl="0" eaLnBrk="0" fontAlgn="base" hangingPunct="0">
        <a:spcBef>
          <a:spcPct val="20000"/>
        </a:spcBef>
        <a:spcAft>
          <a:spcPct val="0"/>
        </a:spcAft>
        <a:buChar char="–"/>
        <a:defRPr sz="2800">
          <a:solidFill>
            <a:srgbClr val="993300"/>
          </a:solidFill>
          <a:latin typeface="+mn-lt"/>
        </a:defRPr>
      </a:lvl2pPr>
      <a:lvl3pPr marL="1143000" indent="-228600" algn="l" rtl="0" eaLnBrk="0" fontAlgn="base" hangingPunct="0">
        <a:spcBef>
          <a:spcPct val="20000"/>
        </a:spcBef>
        <a:spcAft>
          <a:spcPct val="0"/>
        </a:spcAft>
        <a:buChar char="•"/>
        <a:defRPr sz="2400">
          <a:solidFill>
            <a:srgbClr val="993300"/>
          </a:solidFill>
          <a:latin typeface="+mn-lt"/>
        </a:defRPr>
      </a:lvl3pPr>
      <a:lvl4pPr marL="1600200" indent="-228600" algn="l" rtl="0" eaLnBrk="0" fontAlgn="base" hangingPunct="0">
        <a:spcBef>
          <a:spcPct val="20000"/>
        </a:spcBef>
        <a:spcAft>
          <a:spcPct val="0"/>
        </a:spcAft>
        <a:buChar char="–"/>
        <a:defRPr sz="2000">
          <a:solidFill>
            <a:srgbClr val="993300"/>
          </a:solidFill>
          <a:latin typeface="+mn-lt"/>
        </a:defRPr>
      </a:lvl4pPr>
      <a:lvl5pPr marL="2057400" indent="-228600" algn="l" rtl="0" eaLnBrk="0" fontAlgn="base" hangingPunct="0">
        <a:spcBef>
          <a:spcPct val="20000"/>
        </a:spcBef>
        <a:spcAft>
          <a:spcPct val="0"/>
        </a:spcAft>
        <a:buChar char="»"/>
        <a:defRPr sz="2000">
          <a:solidFill>
            <a:srgbClr val="993300"/>
          </a:solidFill>
          <a:latin typeface="+mn-lt"/>
        </a:defRPr>
      </a:lvl5pPr>
      <a:lvl6pPr marL="2514600" indent="-228600" algn="l" rtl="0" fontAlgn="base">
        <a:spcBef>
          <a:spcPct val="20000"/>
        </a:spcBef>
        <a:spcAft>
          <a:spcPct val="0"/>
        </a:spcAft>
        <a:buChar char="»"/>
        <a:defRPr sz="2000">
          <a:solidFill>
            <a:srgbClr val="993300"/>
          </a:solidFill>
          <a:latin typeface="+mn-lt"/>
        </a:defRPr>
      </a:lvl6pPr>
      <a:lvl7pPr marL="2971800" indent="-228600" algn="l" rtl="0" fontAlgn="base">
        <a:spcBef>
          <a:spcPct val="20000"/>
        </a:spcBef>
        <a:spcAft>
          <a:spcPct val="0"/>
        </a:spcAft>
        <a:buChar char="»"/>
        <a:defRPr sz="2000">
          <a:solidFill>
            <a:srgbClr val="993300"/>
          </a:solidFill>
          <a:latin typeface="+mn-lt"/>
        </a:defRPr>
      </a:lvl7pPr>
      <a:lvl8pPr marL="3429000" indent="-228600" algn="l" rtl="0" fontAlgn="base">
        <a:spcBef>
          <a:spcPct val="20000"/>
        </a:spcBef>
        <a:spcAft>
          <a:spcPct val="0"/>
        </a:spcAft>
        <a:buChar char="»"/>
        <a:defRPr sz="2000">
          <a:solidFill>
            <a:srgbClr val="993300"/>
          </a:solidFill>
          <a:latin typeface="+mn-lt"/>
        </a:defRPr>
      </a:lvl8pPr>
      <a:lvl9pPr marL="3886200" indent="-228600" algn="l" rtl="0" fontAlgn="base">
        <a:spcBef>
          <a:spcPct val="20000"/>
        </a:spcBef>
        <a:spcAft>
          <a:spcPct val="0"/>
        </a:spcAft>
        <a:buChar char="»"/>
        <a:defRPr sz="2000">
          <a:solidFill>
            <a:srgbClr val="99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lang="en-US" dirty="0"/>
          </a:p>
        </p:txBody>
      </p:sp>
      <p:sp>
        <p:nvSpPr>
          <p:cNvPr id="3087" name="Title Placeholder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88" name="Text Placeholder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0A6F4809-024B-469B-99F9-EA89899B85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60" r:id="rId1"/>
    <p:sldLayoutId id="2147483952" r:id="rId2"/>
    <p:sldLayoutId id="2147483953" r:id="rId3"/>
    <p:sldLayoutId id="2147483954" r:id="rId4"/>
    <p:sldLayoutId id="2147483961" r:id="rId5"/>
    <p:sldLayoutId id="2147483962" r:id="rId6"/>
    <p:sldLayoutId id="2147483955" r:id="rId7"/>
    <p:sldLayoutId id="2147483956" r:id="rId8"/>
    <p:sldLayoutId id="2147483957" r:id="rId9"/>
    <p:sldLayoutId id="2147483958" r:id="rId10"/>
    <p:sldLayoutId id="2147483959"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file:///C:\Users\WINDOWS_7_UL\Desktop\LONGMAN%20INTRODUCTORY%20COURSE%20FOR%20THE%20TOEFL%20TEST\COVER%20-%20READING%20COMPREHENSION.ppt" TargetMode="Externa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bwMode="auto">
          <a:xfrm>
            <a:off x="609600" y="1981200"/>
            <a:ext cx="8229600" cy="1470025"/>
          </a:xfrm>
          <a:prstGeom prst="rect">
            <a:avLst/>
          </a:prstGeom>
          <a:noFill/>
          <a:ln w="9525">
            <a:noFill/>
            <a:miter lim="800000"/>
            <a:headEnd/>
            <a:tailEnd/>
          </a:ln>
        </p:spPr>
        <p:txBody>
          <a:bodyPr anchor="ctr"/>
          <a:lstStyle/>
          <a:p>
            <a:pPr algn="l">
              <a:defRPr/>
            </a:pPr>
            <a:r>
              <a:rPr lang="en-US" sz="3200" b="1" dirty="0">
                <a:solidFill>
                  <a:schemeClr val="bg1">
                    <a:lumMod val="95000"/>
                  </a:schemeClr>
                </a:solidFill>
                <a:latin typeface="Times New Roman" pitchFamily="18" charset="0"/>
                <a:ea typeface="+mj-ea"/>
                <a:cs typeface="Times New Roman" pitchFamily="18" charset="0"/>
              </a:rPr>
              <a:t>READING </a:t>
            </a:r>
          </a:p>
          <a:p>
            <a:pPr algn="l">
              <a:defRPr/>
            </a:pPr>
            <a:r>
              <a:rPr lang="en-US" sz="3200" b="1" dirty="0">
                <a:solidFill>
                  <a:schemeClr val="bg1">
                    <a:lumMod val="95000"/>
                  </a:schemeClr>
                </a:solidFill>
                <a:latin typeface="Times New Roman" pitchFamily="18" charset="0"/>
                <a:ea typeface="+mj-ea"/>
                <a:cs typeface="Times New Roman" pitchFamily="18" charset="0"/>
              </a:rPr>
              <a:t>                     COMPREHENSION</a:t>
            </a:r>
          </a:p>
        </p:txBody>
      </p:sp>
      <p:sp>
        <p:nvSpPr>
          <p:cNvPr id="3" name="Action Button: Forward or Next 2">
            <a:hlinkClick r:id="" action="ppaction://hlinkshowjump?jump=nextslide" highlightClick="1"/>
          </p:cNvPr>
          <p:cNvSpPr/>
          <p:nvPr/>
        </p:nvSpPr>
        <p:spPr>
          <a:xfrm>
            <a:off x="83058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 name="Action Button: Home 3">
            <a:hlinkClick r:id="rId2" action="ppaction://hlinkpres?slideindex=1&amp;slidetitle=" highlightClick="1"/>
          </p:cNvPr>
          <p:cNvSpPr/>
          <p:nvPr/>
        </p:nvSpPr>
        <p:spPr>
          <a:xfrm>
            <a:off x="304800" y="6400800"/>
            <a:ext cx="381000" cy="228600"/>
          </a:xfrm>
          <a:prstGeom prst="actionButtonHome">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381000" y="1219200"/>
            <a:ext cx="7620000" cy="3810000"/>
          </a:xfrm>
          <a:prstGeom prst="rect">
            <a:avLst/>
          </a:prstGeom>
          <a:noFill/>
          <a:ln w="9525">
            <a:noFill/>
            <a:miter lim="800000"/>
            <a:headEnd/>
            <a:tailEnd/>
          </a:ln>
        </p:spPr>
        <p:txBody>
          <a:bodyPr/>
          <a:lstStyle/>
          <a:p>
            <a:pPr marL="342900" indent="-342900" algn="just">
              <a:lnSpc>
                <a:spcPct val="150000"/>
              </a:lnSpc>
              <a:spcBef>
                <a:spcPct val="20000"/>
              </a:spcBef>
              <a:buFont typeface="Arial" charset="0"/>
              <a:buChar char="•"/>
              <a:defRPr/>
            </a:pPr>
            <a:r>
              <a:rPr lang="en-US" sz="2400" dirty="0">
                <a:latin typeface="Times New Roman" pitchFamily="18" charset="0"/>
              </a:rPr>
              <a:t>A question about “Main Idea” is almost always asked in every reading passage of  Paper TOEFL Test.</a:t>
            </a:r>
          </a:p>
          <a:p>
            <a:pPr marL="342900" indent="-342900" algn="just">
              <a:lnSpc>
                <a:spcPct val="150000"/>
              </a:lnSpc>
              <a:spcBef>
                <a:spcPct val="20000"/>
              </a:spcBef>
              <a:buFont typeface="Arial" charset="0"/>
              <a:buChar char="•"/>
              <a:defRPr/>
            </a:pPr>
            <a:r>
              <a:rPr lang="en-US" sz="2400" dirty="0">
                <a:latin typeface="Times New Roman" pitchFamily="18" charset="0"/>
              </a:rPr>
              <a:t>The questions may ask about topic sentence, subject, title, primary idea or main idea.</a:t>
            </a:r>
          </a:p>
          <a:p>
            <a:pPr marL="342900" indent="-342900" algn="just">
              <a:lnSpc>
                <a:spcPct val="150000"/>
              </a:lnSpc>
              <a:spcBef>
                <a:spcPct val="20000"/>
              </a:spcBef>
              <a:buFont typeface="Arial" charset="0"/>
              <a:buChar char="•"/>
              <a:defRPr/>
            </a:pPr>
            <a:r>
              <a:rPr lang="en-US" sz="2400" dirty="0">
                <a:latin typeface="Times New Roman" pitchFamily="18" charset="0"/>
              </a:rPr>
              <a:t>Main Idea is usually found in the beginning of the reading passage.</a:t>
            </a:r>
          </a:p>
          <a:p>
            <a:pPr marL="342900" indent="-342900" algn="just">
              <a:lnSpc>
                <a:spcPct val="150000"/>
              </a:lnSpc>
              <a:spcBef>
                <a:spcPct val="20000"/>
              </a:spcBef>
              <a:defRPr/>
            </a:pPr>
            <a:r>
              <a:rPr lang="en-US" sz="2400" dirty="0">
                <a:latin typeface="Times New Roman" pitchFamily="18" charset="0"/>
              </a:rPr>
              <a:t> 	</a:t>
            </a:r>
          </a:p>
          <a:p>
            <a:pPr marL="342900" indent="-342900">
              <a:lnSpc>
                <a:spcPct val="150000"/>
              </a:lnSpc>
              <a:spcBef>
                <a:spcPct val="20000"/>
              </a:spcBef>
              <a:defRPr/>
            </a:pPr>
            <a:endParaRPr lang="en-US" sz="2800" dirty="0">
              <a:latin typeface="Times New Roman" pitchFamily="18" charset="0"/>
            </a:endParaRPr>
          </a:p>
          <a:p>
            <a:pPr marL="342900" indent="-342900">
              <a:lnSpc>
                <a:spcPct val="150000"/>
              </a:lnSpc>
              <a:spcBef>
                <a:spcPct val="20000"/>
              </a:spcBef>
              <a:buFont typeface="Arial" charset="0"/>
              <a:buChar char="•"/>
              <a:defRPr/>
            </a:pPr>
            <a:endParaRPr lang="en-US" sz="2800" dirty="0">
              <a:latin typeface="+mn-lt"/>
            </a:endParaRPr>
          </a:p>
        </p:txBody>
      </p:sp>
      <p:sp>
        <p:nvSpPr>
          <p:cNvPr id="5" name="Action Button: Forward or Next 4">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6" name="Action Button: Back or Previous 5">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trips(down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strips(down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strips(down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strips(down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228600" y="533400"/>
            <a:ext cx="1676400" cy="400050"/>
          </a:xfrm>
          <a:prstGeom prst="rect">
            <a:avLst/>
          </a:prstGeom>
          <a:noFill/>
          <a:ln w="9525">
            <a:noFill/>
            <a:miter lim="800000"/>
            <a:headEnd/>
            <a:tailEnd/>
          </a:ln>
        </p:spPr>
        <p:txBody>
          <a:bodyPr>
            <a:spAutoFit/>
          </a:bodyPr>
          <a:lstStyle/>
          <a:p>
            <a:pPr algn="l">
              <a:spcBef>
                <a:spcPct val="50000"/>
              </a:spcBef>
            </a:pPr>
            <a:r>
              <a:rPr lang="en-US" sz="2000" b="1" i="1">
                <a:solidFill>
                  <a:srgbClr val="993300"/>
                </a:solidFill>
                <a:latin typeface="Times New Roman" pitchFamily="18" charset="0"/>
                <a:cs typeface="Times New Roman" pitchFamily="18" charset="0"/>
              </a:rPr>
              <a:t>Examples I</a:t>
            </a:r>
            <a:endParaRPr lang="en-US" sz="2000" i="1">
              <a:solidFill>
                <a:srgbClr val="993300"/>
              </a:solidFill>
              <a:latin typeface="Times New Roman" pitchFamily="18" charset="0"/>
              <a:cs typeface="Times New Roman" pitchFamily="18" charset="0"/>
            </a:endParaRPr>
          </a:p>
        </p:txBody>
      </p:sp>
      <p:sp>
        <p:nvSpPr>
          <p:cNvPr id="3" name="Action Button: Forward or Next 2">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 name="Action Button: Back or Previous 3">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7413" name="TextBox 4"/>
          <p:cNvSpPr txBox="1">
            <a:spLocks noChangeArrowheads="1"/>
          </p:cNvSpPr>
          <p:nvPr/>
        </p:nvSpPr>
        <p:spPr bwMode="auto">
          <a:xfrm>
            <a:off x="381000" y="1143000"/>
            <a:ext cx="8153400" cy="5354638"/>
          </a:xfrm>
          <a:prstGeom prst="rect">
            <a:avLst/>
          </a:prstGeom>
          <a:noFill/>
          <a:ln w="9525">
            <a:noFill/>
            <a:miter lim="800000"/>
            <a:headEnd/>
            <a:tailEnd/>
          </a:ln>
        </p:spPr>
        <p:txBody>
          <a:bodyPr>
            <a:spAutoFit/>
          </a:bodyPr>
          <a:lstStyle/>
          <a:p>
            <a:pPr algn="just"/>
            <a:r>
              <a:rPr lang="en-US">
                <a:latin typeface="Times New Roman" pitchFamily="18" charset="0"/>
                <a:cs typeface="Times New Roman" pitchFamily="18" charset="0"/>
              </a:rPr>
              <a:t>The passage:</a:t>
            </a:r>
          </a:p>
          <a:p>
            <a:pPr algn="just"/>
            <a:endParaRPr lang="en-US">
              <a:latin typeface="Times New Roman" pitchFamily="18" charset="0"/>
              <a:cs typeface="Times New Roman" pitchFamily="18" charset="0"/>
            </a:endParaRPr>
          </a:p>
          <a:p>
            <a:pPr algn="just"/>
            <a:r>
              <a:rPr lang="en-US" u="sng">
                <a:latin typeface="Times New Roman" pitchFamily="18" charset="0"/>
                <a:cs typeface="Times New Roman" pitchFamily="18" charset="0"/>
              </a:rPr>
              <a:t>Basketball was invented</a:t>
            </a:r>
            <a:r>
              <a:rPr lang="en-US">
                <a:latin typeface="Times New Roman" pitchFamily="18" charset="0"/>
                <a:cs typeface="Times New Roman" pitchFamily="18" charset="0"/>
              </a:rPr>
              <a:t> in 1891 by a physical education instructor in Springfield, Massachusetts, by the name of James Naismith. Because of the terrible weather in winter, his physical  education students were indoors rather than outdoors. They  really did not like the idea of boring, repetitive exercises and preferred the excitement and challenge of a game. Naismith figured out a team sport that could be played indoors on a gymnasium floor, that involved a lot of running, that kept all  team members involved, and that did not allow the tackling and physical contact of American-style football.</a:t>
            </a:r>
          </a:p>
          <a:p>
            <a:pPr algn="just"/>
            <a:r>
              <a:rPr lang="en-US">
                <a:latin typeface="Times New Roman" pitchFamily="18" charset="0"/>
                <a:cs typeface="Times New Roman" pitchFamily="18" charset="0"/>
              </a:rPr>
              <a:t> </a:t>
            </a:r>
          </a:p>
          <a:p>
            <a:pPr algn="just"/>
            <a:r>
              <a:rPr lang="en-US">
                <a:latin typeface="Times New Roman" pitchFamily="18" charset="0"/>
                <a:cs typeface="Times New Roman" pitchFamily="18" charset="0"/>
              </a:rPr>
              <a:t>The question:</a:t>
            </a:r>
          </a:p>
          <a:p>
            <a:pPr algn="just"/>
            <a:endParaRPr lang="en-US">
              <a:latin typeface="Times New Roman" pitchFamily="18" charset="0"/>
              <a:cs typeface="Times New Roman" pitchFamily="18" charset="0"/>
            </a:endParaRPr>
          </a:p>
          <a:p>
            <a:pPr algn="just"/>
            <a:r>
              <a:rPr lang="en-US">
                <a:latin typeface="Times New Roman" pitchFamily="18" charset="0"/>
                <a:cs typeface="Times New Roman" pitchFamily="18" charset="0"/>
              </a:rPr>
              <a:t>1. What is the main idea of this passage?</a:t>
            </a:r>
          </a:p>
          <a:p>
            <a:pPr lvl="1" algn="just"/>
            <a:r>
              <a:rPr lang="en-US">
                <a:latin typeface="Times New Roman" pitchFamily="18" charset="0"/>
                <a:cs typeface="Times New Roman" pitchFamily="18" charset="0"/>
              </a:rPr>
              <a:t>(A) The life of James Naismith</a:t>
            </a:r>
          </a:p>
          <a:p>
            <a:pPr lvl="1" algn="just"/>
            <a:r>
              <a:rPr lang="en-US">
                <a:latin typeface="Times New Roman" pitchFamily="18" charset="0"/>
                <a:cs typeface="Times New Roman" pitchFamily="18" charset="0"/>
              </a:rPr>
              <a:t>(B) The history of sports</a:t>
            </a:r>
          </a:p>
          <a:p>
            <a:pPr lvl="1" algn="just"/>
            <a:r>
              <a:rPr lang="en-US">
                <a:latin typeface="Times New Roman" pitchFamily="18" charset="0"/>
                <a:cs typeface="Times New Roman" pitchFamily="18" charset="0"/>
              </a:rPr>
              <a:t>(C) Physical education and exercise</a:t>
            </a:r>
          </a:p>
          <a:p>
            <a:pPr lvl="1" algn="just"/>
            <a:r>
              <a:rPr lang="en-US">
                <a:latin typeface="Times New Roman" pitchFamily="18" charset="0"/>
                <a:cs typeface="Times New Roman" pitchFamily="18" charset="0"/>
              </a:rPr>
              <a:t>(D) The </a:t>
            </a:r>
            <a:r>
              <a:rPr lang="en-US" u="sng">
                <a:latin typeface="Times New Roman" pitchFamily="18" charset="0"/>
                <a:cs typeface="Times New Roman" pitchFamily="18" charset="0"/>
              </a:rPr>
              <a:t>origin of basketball</a:t>
            </a:r>
            <a:endParaRPr lang="en-US">
              <a:latin typeface="Times New Roman" pitchFamily="18" charset="0"/>
              <a:cs typeface="Times New Roman" pitchFamily="18" charset="0"/>
            </a:endParaRPr>
          </a:p>
          <a:p>
            <a:pPr algn="just"/>
            <a:endParaRPr lang="en-US">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amond(in)">
                                      <p:cBhvr>
                                        <p:cTn id="7" dur="2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3"/>
          <p:cNvSpPr txBox="1">
            <a:spLocks noChangeArrowheads="1"/>
          </p:cNvSpPr>
          <p:nvPr/>
        </p:nvSpPr>
        <p:spPr bwMode="auto">
          <a:xfrm>
            <a:off x="228600" y="533400"/>
            <a:ext cx="1676400" cy="400050"/>
          </a:xfrm>
          <a:prstGeom prst="rect">
            <a:avLst/>
          </a:prstGeom>
          <a:noFill/>
          <a:ln w="9525">
            <a:noFill/>
            <a:miter lim="800000"/>
            <a:headEnd/>
            <a:tailEnd/>
          </a:ln>
        </p:spPr>
        <p:txBody>
          <a:bodyPr>
            <a:spAutoFit/>
          </a:bodyPr>
          <a:lstStyle/>
          <a:p>
            <a:pPr algn="l">
              <a:spcBef>
                <a:spcPct val="50000"/>
              </a:spcBef>
            </a:pPr>
            <a:r>
              <a:rPr lang="en-US" sz="2000" b="1" i="1">
                <a:solidFill>
                  <a:srgbClr val="993300"/>
                </a:solidFill>
                <a:latin typeface="Times New Roman" pitchFamily="18" charset="0"/>
                <a:cs typeface="Times New Roman" pitchFamily="18" charset="0"/>
              </a:rPr>
              <a:t>Examples II</a:t>
            </a:r>
            <a:endParaRPr lang="en-US" sz="2000" i="1">
              <a:solidFill>
                <a:srgbClr val="993300"/>
              </a:solidFill>
              <a:latin typeface="Times New Roman" pitchFamily="18" charset="0"/>
              <a:cs typeface="Times New Roman" pitchFamily="18" charset="0"/>
            </a:endParaRPr>
          </a:p>
        </p:txBody>
      </p:sp>
      <p:sp>
        <p:nvSpPr>
          <p:cNvPr id="3" name="Action Button: Forward or Next 2">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4" name="Action Button: Back or Previous 3">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8437" name="TextBox 4"/>
          <p:cNvSpPr txBox="1">
            <a:spLocks noChangeArrowheads="1"/>
          </p:cNvSpPr>
          <p:nvPr/>
        </p:nvSpPr>
        <p:spPr bwMode="auto">
          <a:xfrm>
            <a:off x="381000" y="1066800"/>
            <a:ext cx="8153400" cy="5848350"/>
          </a:xfrm>
          <a:prstGeom prst="rect">
            <a:avLst/>
          </a:prstGeom>
          <a:noFill/>
          <a:ln w="9525">
            <a:noFill/>
            <a:miter lim="800000"/>
            <a:headEnd/>
            <a:tailEnd/>
          </a:ln>
        </p:spPr>
        <p:txBody>
          <a:bodyPr>
            <a:spAutoFit/>
          </a:bodyPr>
          <a:lstStyle/>
          <a:p>
            <a:pPr algn="just"/>
            <a:r>
              <a:rPr lang="en-US" sz="1700">
                <a:latin typeface="Times New Roman" pitchFamily="18" charset="0"/>
                <a:cs typeface="Times New Roman" pitchFamily="18" charset="0"/>
              </a:rPr>
              <a:t>The passage:</a:t>
            </a:r>
          </a:p>
          <a:p>
            <a:pPr algn="just"/>
            <a:endParaRPr lang="en-US" sz="1700">
              <a:latin typeface="Times New Roman" pitchFamily="18" charset="0"/>
              <a:cs typeface="Times New Roman" pitchFamily="18" charset="0"/>
            </a:endParaRPr>
          </a:p>
          <a:p>
            <a:pPr algn="just"/>
            <a:r>
              <a:rPr lang="en-US" sz="1700" u="sng">
                <a:latin typeface="Times New Roman" pitchFamily="18" charset="0"/>
                <a:cs typeface="Times New Roman" pitchFamily="18" charset="0"/>
              </a:rPr>
              <a:t>Early maps of the North American continent showed a massive river</a:t>
            </a:r>
            <a:r>
              <a:rPr lang="en-US" sz="1700">
                <a:latin typeface="Times New Roman" pitchFamily="18" charset="0"/>
                <a:cs typeface="Times New Roman" pitchFamily="18" charset="0"/>
              </a:rPr>
              <a:t> that began in the Rocky Mountains, flowed into the Great Salt Lake, and from there continued westward into the Pacific Ocean. This river, named the Buenaventura River, on  some maps rivaled the great Mississippi River. </a:t>
            </a:r>
            <a:r>
              <a:rPr lang="en-US" sz="1700" u="sng">
                <a:latin typeface="Times New Roman" pitchFamily="18" charset="0"/>
                <a:cs typeface="Times New Roman" pitchFamily="18" charset="0"/>
              </a:rPr>
              <a:t>This mythical river of course does not exist</a:t>
            </a:r>
            <a:r>
              <a:rPr lang="en-US" sz="1700">
                <a:latin typeface="Times New Roman" pitchFamily="18" charset="0"/>
                <a:cs typeface="Times New Roman" pitchFamily="18" charset="0"/>
              </a:rPr>
              <a:t>. Perhaps an early mapmaker, hypothesized that such a river probably existed; perhaps a smaller river was seen and its path from the Rockies to the Pacific was assumed. As late as the middle of the nineteenth century this river was still on maps and explorers </a:t>
            </a:r>
          </a:p>
          <a:p>
            <a:pPr algn="just"/>
            <a:r>
              <a:rPr lang="en-US" sz="1700">
                <a:latin typeface="Times New Roman" pitchFamily="18" charset="0"/>
                <a:cs typeface="Times New Roman" pitchFamily="18" charset="0"/>
              </a:rPr>
              <a:t>were still searching for it.</a:t>
            </a:r>
          </a:p>
          <a:p>
            <a:pPr algn="just"/>
            <a:r>
              <a:rPr lang="en-US" sz="1700">
                <a:latin typeface="Times New Roman" pitchFamily="18" charset="0"/>
                <a:cs typeface="Times New Roman" pitchFamily="18" charset="0"/>
              </a:rPr>
              <a:t> </a:t>
            </a:r>
          </a:p>
          <a:p>
            <a:pPr algn="just"/>
            <a:r>
              <a:rPr lang="en-US" sz="1700" b="1">
                <a:latin typeface="Times New Roman" pitchFamily="18" charset="0"/>
                <a:cs typeface="Times New Roman" pitchFamily="18" charset="0"/>
              </a:rPr>
              <a:t>The question:</a:t>
            </a:r>
          </a:p>
          <a:p>
            <a:pPr algn="just"/>
            <a:endParaRPr lang="en-US" sz="1700">
              <a:latin typeface="Times New Roman" pitchFamily="18" charset="0"/>
              <a:cs typeface="Times New Roman" pitchFamily="18" charset="0"/>
            </a:endParaRPr>
          </a:p>
          <a:p>
            <a:pPr algn="just"/>
            <a:r>
              <a:rPr lang="en-US" sz="1700">
                <a:latin typeface="Times New Roman" pitchFamily="18" charset="0"/>
                <a:cs typeface="Times New Roman" pitchFamily="18" charset="0"/>
              </a:rPr>
              <a:t>2.  Which of the following would be the best title for this passage?</a:t>
            </a:r>
          </a:p>
          <a:p>
            <a:pPr algn="just"/>
            <a:endParaRPr lang="en-US" sz="1700">
              <a:latin typeface="Times New Roman" pitchFamily="18" charset="0"/>
              <a:cs typeface="Times New Roman" pitchFamily="18" charset="0"/>
            </a:endParaRPr>
          </a:p>
          <a:p>
            <a:pPr lvl="1" algn="just"/>
            <a:r>
              <a:rPr lang="en-US" sz="1700">
                <a:latin typeface="Times New Roman" pitchFamily="18" charset="0"/>
                <a:cs typeface="Times New Roman" pitchFamily="18" charset="0"/>
              </a:rPr>
              <a:t>(A) Early Maps of North America</a:t>
            </a:r>
          </a:p>
          <a:p>
            <a:pPr lvl="1" algn="just"/>
            <a:r>
              <a:rPr lang="en-US" sz="1700">
                <a:latin typeface="Times New Roman" pitchFamily="18" charset="0"/>
                <a:cs typeface="Times New Roman" pitchFamily="18" charset="0"/>
              </a:rPr>
              <a:t>(B) A </a:t>
            </a:r>
            <a:r>
              <a:rPr lang="en-US" sz="1700" u="sng">
                <a:latin typeface="Times New Roman" pitchFamily="18" charset="0"/>
                <a:cs typeface="Times New Roman" pitchFamily="18" charset="0"/>
              </a:rPr>
              <a:t>Non-Existent River</a:t>
            </a:r>
            <a:r>
              <a:rPr lang="en-US" sz="1700">
                <a:latin typeface="Times New Roman" pitchFamily="18" charset="0"/>
                <a:cs typeface="Times New Roman" pitchFamily="18" charset="0"/>
              </a:rPr>
              <a:t> on </a:t>
            </a:r>
            <a:r>
              <a:rPr lang="en-US" sz="1700" u="sng">
                <a:latin typeface="Times New Roman" pitchFamily="18" charset="0"/>
                <a:cs typeface="Times New Roman" pitchFamily="18" charset="0"/>
              </a:rPr>
              <a:t>Maps</a:t>
            </a:r>
            <a:endParaRPr lang="en-US" sz="1700">
              <a:latin typeface="Times New Roman" pitchFamily="18" charset="0"/>
              <a:cs typeface="Times New Roman" pitchFamily="18" charset="0"/>
            </a:endParaRPr>
          </a:p>
          <a:p>
            <a:pPr lvl="1" algn="just"/>
            <a:r>
              <a:rPr lang="en-US" sz="1700">
                <a:latin typeface="Times New Roman" pitchFamily="18" charset="0"/>
                <a:cs typeface="Times New Roman" pitchFamily="18" charset="0"/>
              </a:rPr>
              <a:t>(C) A Comparison of the Buenaventura and the Mississippi Rivers</a:t>
            </a:r>
          </a:p>
          <a:p>
            <a:pPr lvl="1" algn="just"/>
            <a:r>
              <a:rPr lang="en-US" sz="1700">
                <a:latin typeface="Times New Roman" pitchFamily="18" charset="0"/>
                <a:cs typeface="Times New Roman" pitchFamily="18" charset="0"/>
              </a:rPr>
              <a:t>(D) Rivers in Mythology</a:t>
            </a:r>
          </a:p>
          <a:p>
            <a:pPr algn="just"/>
            <a:r>
              <a:rPr lang="en-US" sz="1700">
                <a:latin typeface="Times New Roman" pitchFamily="18" charset="0"/>
                <a:cs typeface="Times New Roman" pitchFamily="18" charset="0"/>
              </a:rPr>
              <a:t> </a:t>
            </a:r>
          </a:p>
          <a:p>
            <a:pPr algn="just"/>
            <a:endParaRPr lang="en-US" sz="1700">
              <a:latin typeface="Times New Roman" pitchFamily="18" charset="0"/>
              <a:cs typeface="Times New Roman" pitchFamily="18" charset="0"/>
            </a:endParaRPr>
          </a:p>
          <a:p>
            <a:pPr algn="just"/>
            <a:endParaRPr lang="en-US" sz="17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diamond(in)">
                                      <p:cBhvr>
                                        <p:cTn id="7" dur="20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304800" y="3429000"/>
            <a:ext cx="3429000" cy="1447800"/>
          </a:xfrm>
          <a:prstGeom prst="rect">
            <a:avLst/>
          </a:prstGeom>
          <a:noFill/>
          <a:ln w="9525">
            <a:noFill/>
            <a:miter lim="800000"/>
            <a:headEnd/>
            <a:tailEnd/>
          </a:ln>
        </p:spPr>
        <p:txBody>
          <a:bodyPr/>
          <a:lstStyle/>
          <a:p>
            <a:pPr marL="342900" indent="-342900" algn="l">
              <a:lnSpc>
                <a:spcPct val="150000"/>
              </a:lnSpc>
              <a:spcBef>
                <a:spcPct val="20000"/>
              </a:spcBef>
              <a:defRPr/>
            </a:pPr>
            <a:r>
              <a:rPr lang="en-US" sz="2000" dirty="0">
                <a:latin typeface="Times New Roman" pitchFamily="18" charset="0"/>
              </a:rPr>
              <a:t>How To Identify The </a:t>
            </a:r>
          </a:p>
          <a:p>
            <a:pPr marL="342900" indent="-342900" algn="l">
              <a:lnSpc>
                <a:spcPct val="150000"/>
              </a:lnSpc>
              <a:spcBef>
                <a:spcPct val="20000"/>
              </a:spcBef>
              <a:defRPr/>
            </a:pPr>
            <a:r>
              <a:rPr lang="en-US" sz="2000" dirty="0">
                <a:latin typeface="Times New Roman" pitchFamily="18" charset="0"/>
              </a:rPr>
              <a:t>Questions</a:t>
            </a:r>
          </a:p>
          <a:p>
            <a:pPr marL="342900" indent="-342900" algn="l">
              <a:lnSpc>
                <a:spcPct val="150000"/>
              </a:lnSpc>
              <a:spcBef>
                <a:spcPct val="20000"/>
              </a:spcBef>
              <a:defRPr/>
            </a:pPr>
            <a:endParaRPr lang="en-US" sz="2000" dirty="0">
              <a:latin typeface="Times New Roman" pitchFamily="18" charset="0"/>
            </a:endParaRPr>
          </a:p>
          <a:p>
            <a:pPr marL="342900" indent="-342900" algn="l">
              <a:lnSpc>
                <a:spcPct val="150000"/>
              </a:lnSpc>
              <a:spcBef>
                <a:spcPct val="20000"/>
              </a:spcBef>
              <a:defRPr/>
            </a:pPr>
            <a:endParaRPr lang="en-US" sz="2000" dirty="0">
              <a:latin typeface="Times New Roman" pitchFamily="18" charset="0"/>
            </a:endParaRPr>
          </a:p>
          <a:p>
            <a:pPr marL="342900" indent="-342900" algn="l">
              <a:lnSpc>
                <a:spcPct val="150000"/>
              </a:lnSpc>
              <a:spcBef>
                <a:spcPct val="20000"/>
              </a:spcBef>
              <a:defRPr/>
            </a:pPr>
            <a:endParaRPr lang="en-US" sz="2000" dirty="0">
              <a:latin typeface="+mn-lt"/>
            </a:endParaRPr>
          </a:p>
        </p:txBody>
      </p:sp>
      <p:sp>
        <p:nvSpPr>
          <p:cNvPr id="5" name="Rectangle 3"/>
          <p:cNvSpPr txBox="1">
            <a:spLocks noChangeArrowheads="1"/>
          </p:cNvSpPr>
          <p:nvPr/>
        </p:nvSpPr>
        <p:spPr bwMode="auto">
          <a:xfrm>
            <a:off x="3657600" y="1752600"/>
            <a:ext cx="5181600" cy="4267200"/>
          </a:xfrm>
          <a:prstGeom prst="rect">
            <a:avLst/>
          </a:prstGeom>
          <a:noFill/>
          <a:ln w="9525">
            <a:noFill/>
            <a:miter lim="800000"/>
            <a:headEnd/>
            <a:tailEnd/>
          </a:ln>
        </p:spPr>
        <p:txBody>
          <a:bodyPr/>
          <a:lstStyle/>
          <a:p>
            <a:pPr marL="342900" indent="-342900" algn="just">
              <a:lnSpc>
                <a:spcPct val="150000"/>
              </a:lnSpc>
              <a:spcBef>
                <a:spcPct val="20000"/>
              </a:spcBef>
              <a:buFont typeface="Arial" charset="0"/>
              <a:buChar char="•"/>
              <a:defRPr/>
            </a:pPr>
            <a:r>
              <a:rPr lang="en-US" sz="2000" dirty="0">
                <a:latin typeface="Times New Roman" pitchFamily="18" charset="0"/>
              </a:rPr>
              <a:t>What is the topic of the passage?</a:t>
            </a:r>
          </a:p>
          <a:p>
            <a:pPr marL="342900" indent="-342900" algn="just">
              <a:lnSpc>
                <a:spcPct val="150000"/>
              </a:lnSpc>
              <a:spcBef>
                <a:spcPct val="20000"/>
              </a:spcBef>
              <a:buFont typeface="Arial" charset="0"/>
              <a:buChar char="•"/>
              <a:defRPr/>
            </a:pPr>
            <a:r>
              <a:rPr lang="en-US" sz="2000" dirty="0">
                <a:latin typeface="Times New Roman" pitchFamily="18" charset="0"/>
              </a:rPr>
              <a:t>What is the subject of this passage?</a:t>
            </a:r>
          </a:p>
          <a:p>
            <a:pPr marL="342900" indent="-342900" algn="just">
              <a:lnSpc>
                <a:spcPct val="150000"/>
              </a:lnSpc>
              <a:spcBef>
                <a:spcPct val="20000"/>
              </a:spcBef>
              <a:buFont typeface="Arial" charset="0"/>
              <a:buChar char="•"/>
              <a:defRPr/>
            </a:pPr>
            <a:r>
              <a:rPr lang="en-US" sz="2000" dirty="0">
                <a:latin typeface="Times New Roman" pitchFamily="18" charset="0"/>
              </a:rPr>
              <a:t>What is the main idea of the  passage?</a:t>
            </a:r>
          </a:p>
          <a:p>
            <a:pPr marL="342900" indent="-342900" algn="just">
              <a:lnSpc>
                <a:spcPct val="150000"/>
              </a:lnSpc>
              <a:spcBef>
                <a:spcPct val="20000"/>
              </a:spcBef>
              <a:buFont typeface="Arial" charset="0"/>
              <a:buChar char="•"/>
              <a:defRPr/>
            </a:pPr>
            <a:r>
              <a:rPr lang="en-US" sz="2000" dirty="0">
                <a:latin typeface="Times New Roman" pitchFamily="18" charset="0"/>
              </a:rPr>
              <a:t>What is the author’s main point in the passage?</a:t>
            </a:r>
          </a:p>
          <a:p>
            <a:pPr marL="342900" indent="-342900" algn="just">
              <a:lnSpc>
                <a:spcPct val="150000"/>
              </a:lnSpc>
              <a:spcBef>
                <a:spcPct val="20000"/>
              </a:spcBef>
              <a:buFont typeface="Arial" charset="0"/>
              <a:buChar char="•"/>
              <a:defRPr/>
            </a:pPr>
            <a:r>
              <a:rPr lang="en-US" sz="2000" dirty="0">
                <a:latin typeface="Times New Roman" pitchFamily="18" charset="0"/>
              </a:rPr>
              <a:t>With what is the author primarily concerned?</a:t>
            </a:r>
          </a:p>
          <a:p>
            <a:pPr marL="342900" indent="-342900" algn="just">
              <a:lnSpc>
                <a:spcPct val="150000"/>
              </a:lnSpc>
              <a:spcBef>
                <a:spcPct val="20000"/>
              </a:spcBef>
              <a:buFont typeface="Arial" charset="0"/>
              <a:buChar char="•"/>
              <a:defRPr/>
            </a:pPr>
            <a:r>
              <a:rPr lang="en-US" sz="2000" dirty="0">
                <a:latin typeface="Times New Roman" pitchFamily="18" charset="0"/>
              </a:rPr>
              <a:t>Which of the following would be the best title?</a:t>
            </a:r>
          </a:p>
          <a:p>
            <a:pPr marL="342900" indent="-342900" algn="just">
              <a:lnSpc>
                <a:spcPct val="150000"/>
              </a:lnSpc>
              <a:spcBef>
                <a:spcPct val="20000"/>
              </a:spcBef>
              <a:buFont typeface="Arial" charset="0"/>
              <a:buChar char="•"/>
              <a:defRPr/>
            </a:pPr>
            <a:endParaRPr lang="en-US" sz="2000" dirty="0">
              <a:latin typeface="Times New Roman" pitchFamily="18" charset="0"/>
            </a:endParaRPr>
          </a:p>
          <a:p>
            <a:pPr marL="342900" indent="-342900" algn="just">
              <a:lnSpc>
                <a:spcPct val="150000"/>
              </a:lnSpc>
              <a:spcBef>
                <a:spcPct val="20000"/>
              </a:spcBef>
              <a:defRPr/>
            </a:pPr>
            <a:endParaRPr lang="en-US" sz="2000" dirty="0">
              <a:latin typeface="Times New Roman" pitchFamily="18" charset="0"/>
            </a:endParaRPr>
          </a:p>
          <a:p>
            <a:pPr marL="342900" indent="-342900">
              <a:lnSpc>
                <a:spcPct val="150000"/>
              </a:lnSpc>
              <a:spcBef>
                <a:spcPct val="20000"/>
              </a:spcBef>
              <a:defRPr/>
            </a:pPr>
            <a:endParaRPr lang="en-US" sz="2000" dirty="0">
              <a:latin typeface="Times New Roman" pitchFamily="18" charset="0"/>
            </a:endParaRPr>
          </a:p>
          <a:p>
            <a:pPr marL="342900" indent="-342900">
              <a:lnSpc>
                <a:spcPct val="150000"/>
              </a:lnSpc>
              <a:spcBef>
                <a:spcPct val="20000"/>
              </a:spcBef>
              <a:buFont typeface="Arial" charset="0"/>
              <a:buChar char="•"/>
              <a:defRPr/>
            </a:pPr>
            <a:endParaRPr lang="en-US" sz="2000" dirty="0">
              <a:latin typeface="+mn-lt"/>
            </a:endParaRPr>
          </a:p>
        </p:txBody>
      </p:sp>
      <p:sp>
        <p:nvSpPr>
          <p:cNvPr id="7" name="Rectangle 6"/>
          <p:cNvSpPr/>
          <p:nvPr/>
        </p:nvSpPr>
        <p:spPr bwMode="auto">
          <a:xfrm>
            <a:off x="304800" y="1752600"/>
            <a:ext cx="3276600" cy="4419600"/>
          </a:xfrm>
          <a:prstGeom prst="rect">
            <a:avLst/>
          </a:prstGeom>
          <a:noFill/>
          <a:ln w="9525">
            <a:solidFill>
              <a:srgbClr val="8000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wrap="none" anchor="ctr"/>
          <a:lstStyle/>
          <a:p>
            <a:pPr>
              <a:defRPr/>
            </a:pPr>
            <a:endParaRPr lang="en-US">
              <a:solidFill>
                <a:schemeClr val="tx1"/>
              </a:solidFill>
            </a:endParaRPr>
          </a:p>
        </p:txBody>
      </p:sp>
      <p:sp>
        <p:nvSpPr>
          <p:cNvPr id="8" name="Rectangle 7"/>
          <p:cNvSpPr/>
          <p:nvPr/>
        </p:nvSpPr>
        <p:spPr bwMode="auto">
          <a:xfrm>
            <a:off x="3581400" y="1752600"/>
            <a:ext cx="5334000" cy="4419600"/>
          </a:xfrm>
          <a:prstGeom prst="rect">
            <a:avLst/>
          </a:prstGeom>
          <a:noFill/>
          <a:ln w="9525">
            <a:solidFill>
              <a:srgbClr val="8000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wrap="none" anchor="ctr"/>
          <a:lstStyle/>
          <a:p>
            <a:pPr>
              <a:defRPr/>
            </a:pPr>
            <a:endParaRPr lang="en-US">
              <a:solidFill>
                <a:schemeClr val="tx1"/>
              </a:solidFill>
            </a:endParaRPr>
          </a:p>
        </p:txBody>
      </p:sp>
      <p:sp>
        <p:nvSpPr>
          <p:cNvPr id="9" name="Action Button: Forward or Next 8">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0" name="Action Button: Back or Previous 9">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1" name="Rectangle 10"/>
          <p:cNvSpPr/>
          <p:nvPr/>
        </p:nvSpPr>
        <p:spPr>
          <a:xfrm>
            <a:off x="304800" y="1295400"/>
            <a:ext cx="8610600" cy="457200"/>
          </a:xfrm>
          <a:prstGeom prst="rect">
            <a:avLst/>
          </a:prstGeom>
          <a:solidFill>
            <a:schemeClr val="accent2">
              <a:lumMod val="50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b="1" dirty="0">
                <a:solidFill>
                  <a:schemeClr val="bg1"/>
                </a:solidFill>
              </a:rPr>
              <a:t>MAIN IDEA QUESTION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to="" calcmode="lin" valueType="num">
                                      <p:cBhvr>
                                        <p:cTn id="7" dur="1" fill="hold"/>
                                        <p:tgtEl>
                                          <p:spTgt spid="11"/>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 to="" calcmode="lin" valueType="num">
                                      <p:cBhvr>
                                        <p:cTn id="10" dur="1" fill="hold"/>
                                        <p:tgtEl>
                                          <p:spTgt spid="4"/>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to="" calcmode="lin" valueType="num">
                                      <p:cBhvr>
                                        <p:cTn id="13" dur="1" fill="hold"/>
                                        <p:tgtEl>
                                          <p:spTgt spid="7"/>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to="" calcmode="lin" valueType="num">
                                      <p:cBhvr>
                                        <p:cTn id="16" dur="1" fill="hold"/>
                                        <p:tgtEl>
                                          <p:spTgt spid="5"/>
                                        </p:tgtEl>
                                        <p:attrNameLst>
                                          <p:attrName/>
                                        </p:attrNameLst>
                                      </p:cBhvr>
                                    </p:anim>
                                  </p:childTnLst>
                                </p:cTn>
                              </p:par>
                              <p:par>
                                <p:cTn id="17" presetID="24"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to="" calcmode="lin" valueType="num">
                                      <p:cBhvr>
                                        <p:cTn id="19" dur="1" fill="hold"/>
                                        <p:tgtEl>
                                          <p:spTgt spid="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animBg="1"/>
      <p:bldP spid="8"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304800" y="1143000"/>
            <a:ext cx="3048000" cy="1295400"/>
          </a:xfrm>
          <a:prstGeom prst="rect">
            <a:avLst/>
          </a:prstGeom>
          <a:noFill/>
          <a:ln w="9525">
            <a:noFill/>
            <a:miter lim="800000"/>
            <a:headEnd/>
            <a:tailEnd/>
          </a:ln>
        </p:spPr>
        <p:txBody>
          <a:bodyPr/>
          <a:lstStyle/>
          <a:p>
            <a:pPr marL="342900" indent="-342900" algn="l">
              <a:lnSpc>
                <a:spcPct val="150000"/>
              </a:lnSpc>
              <a:spcBef>
                <a:spcPct val="20000"/>
              </a:spcBef>
              <a:defRPr/>
            </a:pPr>
            <a:r>
              <a:rPr lang="en-US" sz="2000" dirty="0">
                <a:latin typeface="Times New Roman" pitchFamily="18" charset="0"/>
              </a:rPr>
              <a:t>Where to find the answer</a:t>
            </a:r>
          </a:p>
          <a:p>
            <a:pPr marL="342900" indent="-342900" algn="l">
              <a:lnSpc>
                <a:spcPct val="150000"/>
              </a:lnSpc>
              <a:spcBef>
                <a:spcPct val="20000"/>
              </a:spcBef>
              <a:defRPr/>
            </a:pPr>
            <a:endParaRPr lang="en-US" sz="2000" dirty="0">
              <a:latin typeface="Times New Roman" pitchFamily="18" charset="0"/>
            </a:endParaRPr>
          </a:p>
          <a:p>
            <a:pPr marL="342900" indent="-342900" algn="l">
              <a:lnSpc>
                <a:spcPct val="150000"/>
              </a:lnSpc>
              <a:spcBef>
                <a:spcPct val="20000"/>
              </a:spcBef>
              <a:defRPr/>
            </a:pPr>
            <a:endParaRPr lang="en-US" sz="2000" dirty="0">
              <a:latin typeface="Times New Roman" pitchFamily="18" charset="0"/>
            </a:endParaRPr>
          </a:p>
          <a:p>
            <a:pPr marL="342900" indent="-342900" algn="l">
              <a:lnSpc>
                <a:spcPct val="150000"/>
              </a:lnSpc>
              <a:spcBef>
                <a:spcPct val="20000"/>
              </a:spcBef>
              <a:defRPr/>
            </a:pPr>
            <a:endParaRPr lang="en-US" sz="2000" dirty="0">
              <a:latin typeface="+mn-lt"/>
            </a:endParaRPr>
          </a:p>
        </p:txBody>
      </p:sp>
      <p:sp>
        <p:nvSpPr>
          <p:cNvPr id="5" name="Rectangle 3"/>
          <p:cNvSpPr txBox="1">
            <a:spLocks noChangeArrowheads="1"/>
          </p:cNvSpPr>
          <p:nvPr/>
        </p:nvSpPr>
        <p:spPr bwMode="auto">
          <a:xfrm>
            <a:off x="3657600" y="1143000"/>
            <a:ext cx="5257800" cy="1600200"/>
          </a:xfrm>
          <a:prstGeom prst="rect">
            <a:avLst/>
          </a:prstGeom>
          <a:noFill/>
          <a:ln w="9525">
            <a:noFill/>
            <a:miter lim="800000"/>
            <a:headEnd/>
            <a:tailEnd/>
          </a:ln>
        </p:spPr>
        <p:txBody>
          <a:bodyPr/>
          <a:lstStyle/>
          <a:p>
            <a:pPr marL="342900" indent="-342900" algn="just">
              <a:lnSpc>
                <a:spcPct val="150000"/>
              </a:lnSpc>
              <a:spcBef>
                <a:spcPts val="0"/>
              </a:spcBef>
              <a:defRPr/>
            </a:pPr>
            <a:r>
              <a:rPr lang="en-US" sz="2000" dirty="0">
                <a:latin typeface="Times New Roman" pitchFamily="18" charset="0"/>
              </a:rPr>
              <a:t>The answer to this type of question can be  </a:t>
            </a:r>
          </a:p>
          <a:p>
            <a:pPr marL="342900" indent="-342900" algn="just">
              <a:lnSpc>
                <a:spcPct val="150000"/>
              </a:lnSpc>
              <a:spcBef>
                <a:spcPts val="0"/>
              </a:spcBef>
              <a:defRPr/>
            </a:pPr>
            <a:r>
              <a:rPr lang="en-US" sz="2000" dirty="0">
                <a:latin typeface="Times New Roman" pitchFamily="18" charset="0"/>
              </a:rPr>
              <a:t>generally be determined by looking at the  first </a:t>
            </a:r>
          </a:p>
          <a:p>
            <a:pPr marL="342900" indent="-342900" algn="just">
              <a:lnSpc>
                <a:spcPct val="150000"/>
              </a:lnSpc>
              <a:spcBef>
                <a:spcPts val="0"/>
              </a:spcBef>
              <a:defRPr/>
            </a:pPr>
            <a:r>
              <a:rPr lang="en-US" sz="2000" dirty="0">
                <a:latin typeface="Times New Roman" pitchFamily="18" charset="0"/>
              </a:rPr>
              <a:t>sentence of each paragraph.</a:t>
            </a:r>
          </a:p>
          <a:p>
            <a:pPr marL="342900" indent="-342900" algn="just">
              <a:lnSpc>
                <a:spcPct val="150000"/>
              </a:lnSpc>
              <a:spcBef>
                <a:spcPts val="0"/>
              </a:spcBef>
              <a:defRPr/>
            </a:pPr>
            <a:endParaRPr lang="en-US" sz="2000" dirty="0">
              <a:latin typeface="Times New Roman" pitchFamily="18" charset="0"/>
            </a:endParaRPr>
          </a:p>
          <a:p>
            <a:pPr marL="342900" indent="-342900">
              <a:lnSpc>
                <a:spcPct val="150000"/>
              </a:lnSpc>
              <a:spcBef>
                <a:spcPts val="0"/>
              </a:spcBef>
              <a:defRPr/>
            </a:pPr>
            <a:endParaRPr lang="en-US" sz="2000" dirty="0">
              <a:latin typeface="Times New Roman" pitchFamily="18" charset="0"/>
            </a:endParaRPr>
          </a:p>
          <a:p>
            <a:pPr marL="342900" indent="-342900">
              <a:lnSpc>
                <a:spcPct val="150000"/>
              </a:lnSpc>
              <a:spcBef>
                <a:spcPts val="0"/>
              </a:spcBef>
              <a:buFont typeface="Arial" charset="0"/>
              <a:buChar char="•"/>
              <a:defRPr/>
            </a:pPr>
            <a:endParaRPr lang="en-US" sz="2000" dirty="0">
              <a:latin typeface="+mn-lt"/>
            </a:endParaRPr>
          </a:p>
        </p:txBody>
      </p:sp>
      <p:sp>
        <p:nvSpPr>
          <p:cNvPr id="9" name="Rectangle 3"/>
          <p:cNvSpPr txBox="1">
            <a:spLocks noChangeArrowheads="1"/>
          </p:cNvSpPr>
          <p:nvPr/>
        </p:nvSpPr>
        <p:spPr bwMode="auto">
          <a:xfrm>
            <a:off x="304800" y="2514600"/>
            <a:ext cx="3048000" cy="1295400"/>
          </a:xfrm>
          <a:prstGeom prst="rect">
            <a:avLst/>
          </a:prstGeom>
          <a:noFill/>
          <a:ln w="9525">
            <a:noFill/>
            <a:miter lim="800000"/>
            <a:headEnd/>
            <a:tailEnd/>
          </a:ln>
        </p:spPr>
        <p:txBody>
          <a:bodyPr/>
          <a:lstStyle/>
          <a:p>
            <a:pPr marL="342900" indent="-342900" algn="l">
              <a:lnSpc>
                <a:spcPct val="150000"/>
              </a:lnSpc>
              <a:spcBef>
                <a:spcPct val="20000"/>
              </a:spcBef>
              <a:defRPr/>
            </a:pPr>
            <a:r>
              <a:rPr lang="en-US" sz="2000" dirty="0">
                <a:latin typeface="Times New Roman" pitchFamily="18" charset="0"/>
              </a:rPr>
              <a:t>How To Answer the Questions</a:t>
            </a:r>
          </a:p>
          <a:p>
            <a:pPr marL="342900" indent="-342900" algn="l">
              <a:lnSpc>
                <a:spcPct val="150000"/>
              </a:lnSpc>
              <a:spcBef>
                <a:spcPct val="20000"/>
              </a:spcBef>
              <a:defRPr/>
            </a:pPr>
            <a:endParaRPr lang="en-US" sz="2000" dirty="0">
              <a:latin typeface="Times New Roman" pitchFamily="18" charset="0"/>
            </a:endParaRPr>
          </a:p>
          <a:p>
            <a:pPr marL="342900" indent="-342900" algn="l">
              <a:lnSpc>
                <a:spcPct val="150000"/>
              </a:lnSpc>
              <a:spcBef>
                <a:spcPct val="20000"/>
              </a:spcBef>
              <a:defRPr/>
            </a:pPr>
            <a:endParaRPr lang="en-US" sz="2000" dirty="0">
              <a:latin typeface="Times New Roman" pitchFamily="18" charset="0"/>
            </a:endParaRPr>
          </a:p>
          <a:p>
            <a:pPr marL="342900" indent="-342900" algn="l">
              <a:lnSpc>
                <a:spcPct val="150000"/>
              </a:lnSpc>
              <a:spcBef>
                <a:spcPct val="20000"/>
              </a:spcBef>
              <a:defRPr/>
            </a:pPr>
            <a:endParaRPr lang="en-US" sz="2000" dirty="0">
              <a:latin typeface="+mn-lt"/>
            </a:endParaRPr>
          </a:p>
        </p:txBody>
      </p:sp>
      <p:sp>
        <p:nvSpPr>
          <p:cNvPr id="11" name="Rectangle 3"/>
          <p:cNvSpPr txBox="1">
            <a:spLocks noChangeArrowheads="1"/>
          </p:cNvSpPr>
          <p:nvPr/>
        </p:nvSpPr>
        <p:spPr bwMode="auto">
          <a:xfrm>
            <a:off x="3657600" y="2590800"/>
            <a:ext cx="4876800" cy="3048000"/>
          </a:xfrm>
          <a:prstGeom prst="rect">
            <a:avLst/>
          </a:prstGeom>
          <a:noFill/>
          <a:ln w="9525">
            <a:noFill/>
            <a:miter lim="800000"/>
            <a:headEnd/>
            <a:tailEnd/>
          </a:ln>
        </p:spPr>
        <p:txBody>
          <a:bodyPr/>
          <a:lstStyle/>
          <a:p>
            <a:pPr marL="457200" indent="-457200" algn="just">
              <a:spcBef>
                <a:spcPts val="0"/>
              </a:spcBef>
              <a:buFont typeface="+mj-lt"/>
              <a:buAutoNum type="arabicPeriod"/>
              <a:defRPr/>
            </a:pPr>
            <a:r>
              <a:rPr lang="en-US" sz="2000" dirty="0">
                <a:latin typeface="Times New Roman" pitchFamily="18" charset="0"/>
              </a:rPr>
              <a:t>Read the first line of each paragraph</a:t>
            </a:r>
          </a:p>
          <a:p>
            <a:pPr marL="457200" indent="-457200" algn="just">
              <a:spcBef>
                <a:spcPts val="0"/>
              </a:spcBef>
              <a:buFont typeface="+mj-lt"/>
              <a:buAutoNum type="arabicPeriod"/>
              <a:defRPr/>
            </a:pPr>
            <a:r>
              <a:rPr lang="en-US" sz="2000" dirty="0">
                <a:latin typeface="Times New Roman" pitchFamily="18" charset="0"/>
              </a:rPr>
              <a:t>Look for a common theme or idea in the first lines.</a:t>
            </a:r>
          </a:p>
          <a:p>
            <a:pPr marL="457200" indent="-457200" algn="just">
              <a:spcBef>
                <a:spcPts val="0"/>
              </a:spcBef>
              <a:buFont typeface="+mj-lt"/>
              <a:buAutoNum type="arabicPeriod"/>
              <a:defRPr/>
            </a:pPr>
            <a:r>
              <a:rPr lang="en-US" sz="2000" dirty="0">
                <a:latin typeface="Times New Roman" pitchFamily="18" charset="0"/>
              </a:rPr>
              <a:t>Pass your eyes quickly over the rest of the passage to check that you really have found the topic sentences.</a:t>
            </a:r>
          </a:p>
          <a:p>
            <a:pPr marL="457200" indent="-457200" algn="just">
              <a:spcBef>
                <a:spcPts val="0"/>
              </a:spcBef>
              <a:buFont typeface="+mj-lt"/>
              <a:buAutoNum type="arabicPeriod"/>
              <a:defRPr/>
            </a:pPr>
            <a:r>
              <a:rPr lang="en-US" sz="2000" dirty="0">
                <a:latin typeface="Times New Roman" pitchFamily="18" charset="0"/>
              </a:rPr>
              <a:t>Eliminate any difficulty wrong answer and choose the best answer from the remaining choices.</a:t>
            </a:r>
          </a:p>
          <a:p>
            <a:pPr marL="342900" indent="-342900" algn="just">
              <a:spcBef>
                <a:spcPts val="0"/>
              </a:spcBef>
              <a:defRPr/>
            </a:pPr>
            <a:endParaRPr lang="en-US" sz="2000" dirty="0">
              <a:latin typeface="Times New Roman" pitchFamily="18" charset="0"/>
            </a:endParaRPr>
          </a:p>
          <a:p>
            <a:pPr marL="342900" indent="-342900">
              <a:spcBef>
                <a:spcPts val="0"/>
              </a:spcBef>
              <a:defRPr/>
            </a:pPr>
            <a:endParaRPr lang="en-US" sz="2000" dirty="0">
              <a:latin typeface="Times New Roman" pitchFamily="18" charset="0"/>
            </a:endParaRPr>
          </a:p>
          <a:p>
            <a:pPr marL="342900" indent="-342900">
              <a:spcBef>
                <a:spcPts val="0"/>
              </a:spcBef>
              <a:buFont typeface="Arial" charset="0"/>
              <a:buChar char="•"/>
              <a:defRPr/>
            </a:pPr>
            <a:endParaRPr lang="en-US" sz="2000" dirty="0">
              <a:latin typeface="+mn-lt"/>
            </a:endParaRPr>
          </a:p>
        </p:txBody>
      </p:sp>
      <p:sp>
        <p:nvSpPr>
          <p:cNvPr id="12" name="Rectangle 11"/>
          <p:cNvSpPr/>
          <p:nvPr/>
        </p:nvSpPr>
        <p:spPr bwMode="auto">
          <a:xfrm>
            <a:off x="304800" y="1219200"/>
            <a:ext cx="3276600" cy="1371600"/>
          </a:xfrm>
          <a:prstGeom prst="rect">
            <a:avLst/>
          </a:prstGeom>
          <a:noFill/>
          <a:ln w="9525">
            <a:solidFill>
              <a:srgbClr val="8000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wrap="none" anchor="ctr"/>
          <a:lstStyle/>
          <a:p>
            <a:pPr>
              <a:defRPr/>
            </a:pPr>
            <a:endParaRPr lang="en-US">
              <a:solidFill>
                <a:schemeClr val="tx1"/>
              </a:solidFill>
            </a:endParaRPr>
          </a:p>
        </p:txBody>
      </p:sp>
      <p:sp>
        <p:nvSpPr>
          <p:cNvPr id="13" name="Rectangle 12"/>
          <p:cNvSpPr/>
          <p:nvPr/>
        </p:nvSpPr>
        <p:spPr bwMode="auto">
          <a:xfrm>
            <a:off x="3581400" y="1219200"/>
            <a:ext cx="5334000" cy="1371600"/>
          </a:xfrm>
          <a:prstGeom prst="rect">
            <a:avLst/>
          </a:prstGeom>
          <a:noFill/>
          <a:ln w="9525">
            <a:solidFill>
              <a:srgbClr val="8000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wrap="none" anchor="ctr"/>
          <a:lstStyle/>
          <a:p>
            <a:pPr>
              <a:defRPr/>
            </a:pPr>
            <a:endParaRPr lang="en-US">
              <a:solidFill>
                <a:schemeClr val="tx1"/>
              </a:solidFill>
            </a:endParaRPr>
          </a:p>
        </p:txBody>
      </p:sp>
      <p:sp>
        <p:nvSpPr>
          <p:cNvPr id="14" name="Rectangle 13"/>
          <p:cNvSpPr/>
          <p:nvPr/>
        </p:nvSpPr>
        <p:spPr bwMode="auto">
          <a:xfrm>
            <a:off x="304800" y="2590800"/>
            <a:ext cx="3276600" cy="3124200"/>
          </a:xfrm>
          <a:prstGeom prst="rect">
            <a:avLst/>
          </a:prstGeom>
          <a:noFill/>
          <a:ln w="9525">
            <a:solidFill>
              <a:srgbClr val="8000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wrap="none" anchor="ctr"/>
          <a:lstStyle/>
          <a:p>
            <a:pPr>
              <a:defRPr/>
            </a:pPr>
            <a:endParaRPr lang="en-US">
              <a:solidFill>
                <a:schemeClr val="tx1"/>
              </a:solidFill>
            </a:endParaRPr>
          </a:p>
        </p:txBody>
      </p:sp>
      <p:sp>
        <p:nvSpPr>
          <p:cNvPr id="15" name="Rectangle 14"/>
          <p:cNvSpPr/>
          <p:nvPr/>
        </p:nvSpPr>
        <p:spPr bwMode="auto">
          <a:xfrm>
            <a:off x="3581400" y="2590800"/>
            <a:ext cx="5334000" cy="3124200"/>
          </a:xfrm>
          <a:prstGeom prst="rect">
            <a:avLst/>
          </a:prstGeom>
          <a:noFill/>
          <a:ln w="9525">
            <a:solidFill>
              <a:srgbClr val="800000"/>
            </a:solidFill>
            <a:headEnd type="none" w="med" len="med"/>
            <a:tailEnd type="none" w="med" len="med"/>
          </a:ln>
        </p:spPr>
        <p:style>
          <a:lnRef idx="2">
            <a:schemeClr val="accent3"/>
          </a:lnRef>
          <a:fillRef idx="1">
            <a:schemeClr val="lt1"/>
          </a:fillRef>
          <a:effectRef idx="0">
            <a:schemeClr val="accent3"/>
          </a:effectRef>
          <a:fontRef idx="minor">
            <a:schemeClr val="dk1"/>
          </a:fontRef>
        </p:style>
        <p:txBody>
          <a:bodyPr wrap="none" anchor="ctr"/>
          <a:lstStyle/>
          <a:p>
            <a:pPr>
              <a:defRPr/>
            </a:pPr>
            <a:endParaRPr lang="en-US">
              <a:solidFill>
                <a:schemeClr val="tx1"/>
              </a:solidFill>
            </a:endParaRPr>
          </a:p>
        </p:txBody>
      </p:sp>
      <p:sp>
        <p:nvSpPr>
          <p:cNvPr id="10" name="Action Button: Forward or Next 9">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6" name="Action Button: Back or Previous 15">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ssolv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dissolv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edge">
                                      <p:cBhvr>
                                        <p:cTn id="27" dur="2000"/>
                                        <p:tgtEl>
                                          <p:spTgt spid="13"/>
                                        </p:tgtEl>
                                      </p:cBhvr>
                                    </p:animEffect>
                                  </p:childTnLst>
                                </p:cTn>
                              </p:par>
                              <p:par>
                                <p:cTn id="28" presetID="20" presetClass="entr" presetSubtype="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edge">
                                      <p:cBhvr>
                                        <p:cTn id="30" dur="2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20"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edge">
                                      <p:cBhvr>
                                        <p:cTn id="35" dur="2000"/>
                                        <p:tgtEl>
                                          <p:spTgt spid="14"/>
                                        </p:tgtEl>
                                      </p:cBhvr>
                                    </p:animEffect>
                                  </p:childTnLst>
                                </p:cTn>
                              </p:par>
                              <p:par>
                                <p:cTn id="36" presetID="20" presetClass="entr" presetSubtype="0" fill="hold" grpId="0" nodeType="with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wedge">
                                      <p:cBhvr>
                                        <p:cTn id="38"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1" grpId="0"/>
      <p:bldP spid="12" grpId="0" animBg="1"/>
      <p:bldP spid="13"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381000" y="838200"/>
            <a:ext cx="8534400" cy="3810000"/>
          </a:xfrm>
          <a:prstGeom prst="rect">
            <a:avLst/>
          </a:prstGeom>
          <a:noFill/>
          <a:ln w="9525">
            <a:noFill/>
            <a:miter lim="800000"/>
            <a:headEnd/>
            <a:tailEnd/>
          </a:ln>
        </p:spPr>
        <p:txBody>
          <a:bodyPr/>
          <a:lstStyle/>
          <a:p>
            <a:pPr marL="342900" indent="-342900" algn="just">
              <a:lnSpc>
                <a:spcPct val="150000"/>
              </a:lnSpc>
              <a:spcBef>
                <a:spcPct val="20000"/>
              </a:spcBef>
              <a:buFont typeface="Arial" charset="0"/>
              <a:buChar char="•"/>
              <a:defRPr/>
            </a:pPr>
            <a:r>
              <a:rPr lang="en-US" sz="2300" dirty="0">
                <a:latin typeface="Times New Roman" pitchFamily="18" charset="0"/>
              </a:rPr>
              <a:t>Reading Comprehension is the 3</a:t>
            </a:r>
            <a:r>
              <a:rPr lang="en-US" sz="2300" baseline="30000" dirty="0">
                <a:latin typeface="Times New Roman" pitchFamily="18" charset="0"/>
              </a:rPr>
              <a:t>rd</a:t>
            </a:r>
            <a:r>
              <a:rPr lang="en-US" sz="2300" dirty="0">
                <a:latin typeface="Times New Roman" pitchFamily="18" charset="0"/>
              </a:rPr>
              <a:t> section in Paper TOEFL Test</a:t>
            </a:r>
          </a:p>
          <a:p>
            <a:pPr marL="342900" indent="-342900" algn="just">
              <a:lnSpc>
                <a:spcPct val="150000"/>
              </a:lnSpc>
              <a:spcBef>
                <a:spcPct val="20000"/>
              </a:spcBef>
              <a:buFont typeface="Arial" charset="0"/>
              <a:buChar char="•"/>
              <a:defRPr/>
            </a:pPr>
            <a:r>
              <a:rPr lang="en-US" sz="2300" dirty="0">
                <a:latin typeface="Times New Roman" pitchFamily="18" charset="0"/>
              </a:rPr>
              <a:t>It consists of five reading passages and followed by fifty questions</a:t>
            </a:r>
          </a:p>
          <a:p>
            <a:pPr marL="342900" indent="-342900" algn="just">
              <a:lnSpc>
                <a:spcPct val="150000"/>
              </a:lnSpc>
              <a:spcBef>
                <a:spcPct val="20000"/>
              </a:spcBef>
              <a:buFont typeface="Arial" charset="0"/>
              <a:buChar char="•"/>
              <a:defRPr/>
            </a:pPr>
            <a:r>
              <a:rPr lang="en-US" sz="2300" dirty="0">
                <a:latin typeface="Times New Roman" pitchFamily="18" charset="0"/>
              </a:rPr>
              <a:t>Fifty five minutes are given to finish the test</a:t>
            </a:r>
          </a:p>
          <a:p>
            <a:pPr marL="342900" indent="-342900" algn="just">
              <a:lnSpc>
                <a:spcPct val="150000"/>
              </a:lnSpc>
              <a:spcBef>
                <a:spcPct val="20000"/>
              </a:spcBef>
              <a:buFont typeface="Arial" charset="0"/>
              <a:buChar char="•"/>
              <a:defRPr/>
            </a:pPr>
            <a:r>
              <a:rPr lang="en-US" sz="2300" dirty="0">
                <a:latin typeface="Times New Roman" pitchFamily="18" charset="0"/>
                <a:cs typeface="Times New Roman" pitchFamily="18" charset="0"/>
              </a:rPr>
              <a:t>A multiple – choice question may ask about: </a:t>
            </a:r>
            <a:r>
              <a:rPr lang="en-US" sz="2300" b="1" i="1" dirty="0">
                <a:solidFill>
                  <a:srgbClr val="C00000"/>
                </a:solidFill>
                <a:latin typeface="Times New Roman" pitchFamily="18" charset="0"/>
                <a:cs typeface="Times New Roman" pitchFamily="18" charset="0"/>
              </a:rPr>
              <a:t>main idea, stated detail questions, unstated detail questions, implied detail questions, vocabulary in context questions, </a:t>
            </a:r>
            <a:r>
              <a:rPr lang="en-US" sz="2300" i="1" dirty="0">
                <a:latin typeface="Times New Roman" pitchFamily="18" charset="0"/>
                <a:cs typeface="Times New Roman" pitchFamily="18" charset="0"/>
              </a:rPr>
              <a:t>and</a:t>
            </a:r>
            <a:r>
              <a:rPr lang="en-US" sz="2300" b="1" i="1" dirty="0">
                <a:solidFill>
                  <a:srgbClr val="C00000"/>
                </a:solidFill>
                <a:latin typeface="Times New Roman" pitchFamily="18" charset="0"/>
                <a:cs typeface="Times New Roman" pitchFamily="18" charset="0"/>
              </a:rPr>
              <a:t> “where” questions</a:t>
            </a:r>
            <a:r>
              <a:rPr lang="en-US" sz="2300" b="1" dirty="0">
                <a:solidFill>
                  <a:srgbClr val="C00000"/>
                </a:solidFill>
                <a:latin typeface="Times New Roman" pitchFamily="18" charset="0"/>
                <a:cs typeface="Times New Roman" pitchFamily="18" charset="0"/>
              </a:rPr>
              <a:t>. </a:t>
            </a:r>
          </a:p>
          <a:p>
            <a:pPr marL="342900" indent="-342900" algn="just">
              <a:lnSpc>
                <a:spcPct val="150000"/>
              </a:lnSpc>
              <a:spcBef>
                <a:spcPct val="20000"/>
              </a:spcBef>
              <a:buFont typeface="Arial" charset="0"/>
              <a:buChar char="•"/>
              <a:defRPr/>
            </a:pPr>
            <a:r>
              <a:rPr lang="en-US" sz="2300" dirty="0">
                <a:latin typeface="Times New Roman" pitchFamily="18" charset="0"/>
              </a:rPr>
              <a:t>The passages are given in progress from easy to difficult</a:t>
            </a:r>
          </a:p>
          <a:p>
            <a:pPr marL="342900" indent="-342900" algn="just">
              <a:lnSpc>
                <a:spcPct val="150000"/>
              </a:lnSpc>
              <a:spcBef>
                <a:spcPct val="20000"/>
              </a:spcBef>
              <a:buFont typeface="Arial" charset="0"/>
              <a:buChar char="•"/>
              <a:defRPr/>
            </a:pPr>
            <a:r>
              <a:rPr lang="en-US" sz="2300" dirty="0">
                <a:latin typeface="Times New Roman" pitchFamily="18" charset="0"/>
              </a:rPr>
              <a:t>The questions are presented in order.</a:t>
            </a:r>
          </a:p>
          <a:p>
            <a:pPr marL="342900" indent="-342900" algn="just">
              <a:lnSpc>
                <a:spcPct val="150000"/>
              </a:lnSpc>
              <a:spcBef>
                <a:spcPct val="20000"/>
              </a:spcBef>
              <a:buFont typeface="Arial" charset="0"/>
              <a:buChar char="•"/>
              <a:defRPr/>
            </a:pPr>
            <a:endParaRPr lang="en-US" sz="2300" dirty="0">
              <a:latin typeface="Times New Roman" pitchFamily="18" charset="0"/>
            </a:endParaRPr>
          </a:p>
          <a:p>
            <a:pPr marL="342900" indent="-342900">
              <a:lnSpc>
                <a:spcPct val="150000"/>
              </a:lnSpc>
              <a:spcBef>
                <a:spcPct val="20000"/>
              </a:spcBef>
              <a:defRPr/>
            </a:pPr>
            <a:endParaRPr lang="en-US" sz="2300" dirty="0">
              <a:latin typeface="Times New Roman" pitchFamily="18" charset="0"/>
            </a:endParaRPr>
          </a:p>
          <a:p>
            <a:pPr marL="342900" indent="-342900">
              <a:lnSpc>
                <a:spcPct val="150000"/>
              </a:lnSpc>
              <a:spcBef>
                <a:spcPct val="20000"/>
              </a:spcBef>
              <a:buFont typeface="Arial" charset="0"/>
              <a:buChar char="•"/>
              <a:defRPr/>
            </a:pPr>
            <a:endParaRPr lang="en-US" sz="2300" dirty="0">
              <a:latin typeface="+mn-lt"/>
            </a:endParaRPr>
          </a:p>
        </p:txBody>
      </p:sp>
      <p:sp>
        <p:nvSpPr>
          <p:cNvPr id="6" name="Action Button: Forward or Next 5">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8" name="Action Button: Back or Previous 7">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amond(in)">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diamond(in)">
                                      <p:cBhvr>
                                        <p:cTn id="17" dur="1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diamond(in)">
                                      <p:cBhvr>
                                        <p:cTn id="22" dur="1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diamond(in)">
                                      <p:cBhvr>
                                        <p:cTn id="27" dur="10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diamond(in)">
                                      <p:cBhvr>
                                        <p:cTn id="32" dur="1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a:xfrm>
            <a:off x="381000" y="1676400"/>
            <a:ext cx="8458200" cy="2133600"/>
          </a:xfrm>
        </p:spPr>
        <p:txBody>
          <a:bodyPr>
            <a:normAutofit/>
          </a:bodyPr>
          <a:lstStyle/>
          <a:p>
            <a:pPr marL="514350" indent="-514350" eaLnBrk="1" fontAlgn="auto" hangingPunct="1">
              <a:lnSpc>
                <a:spcPct val="150000"/>
              </a:lnSpc>
              <a:spcAft>
                <a:spcPts val="0"/>
              </a:spcAft>
              <a:buClr>
                <a:schemeClr val="accent3"/>
              </a:buClr>
              <a:buFont typeface="Georgia" pitchFamily="18" charset="0"/>
              <a:buNone/>
              <a:defRPr/>
            </a:pPr>
            <a:r>
              <a:rPr lang="en-US" sz="2400" b="1" i="1" dirty="0" smtClean="0">
                <a:latin typeface="Times New Roman" pitchFamily="18" charset="0"/>
              </a:rPr>
              <a:t>1.    Reading Comprehension questions.</a:t>
            </a:r>
          </a:p>
          <a:p>
            <a:pPr marL="514350" indent="-514350" eaLnBrk="1" fontAlgn="auto" hangingPunct="1">
              <a:lnSpc>
                <a:spcPct val="150000"/>
              </a:lnSpc>
              <a:spcAft>
                <a:spcPts val="0"/>
              </a:spcAft>
              <a:buClr>
                <a:schemeClr val="accent3"/>
              </a:buClr>
              <a:buFontTx/>
              <a:buNone/>
              <a:defRPr/>
            </a:pPr>
            <a:r>
              <a:rPr lang="en-US" sz="2400" dirty="0" smtClean="0">
                <a:latin typeface="Times New Roman" pitchFamily="18" charset="0"/>
              </a:rPr>
              <a:t>       Asks you to answer questions about the information given in the reading passages.</a:t>
            </a:r>
          </a:p>
          <a:p>
            <a:pPr marL="365760" indent="-256032" eaLnBrk="1" fontAlgn="auto" hangingPunct="1">
              <a:lnSpc>
                <a:spcPct val="150000"/>
              </a:lnSpc>
              <a:spcAft>
                <a:spcPts val="0"/>
              </a:spcAft>
              <a:buClr>
                <a:schemeClr val="accent3"/>
              </a:buClr>
              <a:buFontTx/>
              <a:buNone/>
              <a:defRPr/>
            </a:pPr>
            <a:endParaRPr lang="en-US" sz="2400" dirty="0" smtClean="0"/>
          </a:p>
        </p:txBody>
      </p:sp>
      <p:sp>
        <p:nvSpPr>
          <p:cNvPr id="6" name="Titre 1"/>
          <p:cNvSpPr txBox="1">
            <a:spLocks/>
          </p:cNvSpPr>
          <p:nvPr/>
        </p:nvSpPr>
        <p:spPr bwMode="auto">
          <a:xfrm>
            <a:off x="381000" y="914400"/>
            <a:ext cx="2971800" cy="533400"/>
          </a:xfrm>
          <a:prstGeom prst="rect">
            <a:avLst/>
          </a:prstGeom>
          <a:solidFill>
            <a:schemeClr val="accent2">
              <a:lumMod val="50000"/>
            </a:schemeClr>
          </a:solidFill>
          <a:ln w="9525">
            <a:noFill/>
            <a:miter lim="800000"/>
            <a:headEnd/>
            <a:tailEnd/>
          </a:ln>
          <a:effectLst>
            <a:outerShdw blurRad="50800" dist="38100" dir="16200000" rotWithShape="0">
              <a:prstClr val="black">
                <a:alpha val="40000"/>
              </a:prstClr>
            </a:outerShdw>
          </a:effectLst>
        </p:spPr>
        <p:txBody>
          <a:bodyPr/>
          <a:lstStyle/>
          <a:p>
            <a:pPr>
              <a:defRPr/>
            </a:pPr>
            <a:r>
              <a:rPr lang="fr-CA" sz="2400" b="1" kern="0" dirty="0">
                <a:solidFill>
                  <a:schemeClr val="bg1"/>
                </a:solidFill>
                <a:effectLst>
                  <a:glow rad="63500">
                    <a:schemeClr val="accent5">
                      <a:satMod val="175000"/>
                      <a:alpha val="40000"/>
                    </a:schemeClr>
                  </a:glow>
                </a:effectLst>
                <a:latin typeface="Times New Roman" pitchFamily="18" charset="0"/>
                <a:ea typeface="+mj-ea"/>
                <a:cs typeface="Times New Roman" pitchFamily="18" charset="0"/>
              </a:rPr>
              <a:t>Types of Questions</a:t>
            </a:r>
          </a:p>
        </p:txBody>
      </p:sp>
      <p:sp>
        <p:nvSpPr>
          <p:cNvPr id="8" name="Rectangle 3"/>
          <p:cNvSpPr txBox="1">
            <a:spLocks noChangeArrowheads="1"/>
          </p:cNvSpPr>
          <p:nvPr/>
        </p:nvSpPr>
        <p:spPr bwMode="auto">
          <a:xfrm>
            <a:off x="381000" y="3886200"/>
            <a:ext cx="8305800" cy="2362200"/>
          </a:xfrm>
          <a:prstGeom prst="rect">
            <a:avLst/>
          </a:prstGeom>
          <a:noFill/>
          <a:ln w="9525">
            <a:noFill/>
            <a:miter lim="800000"/>
            <a:headEnd/>
            <a:tailEnd/>
          </a:ln>
          <a:effectLst/>
        </p:spPr>
        <p:txBody>
          <a:bodyPr/>
          <a:lstStyle/>
          <a:p>
            <a:pPr marL="342900" indent="-342900" algn="l">
              <a:lnSpc>
                <a:spcPct val="150000"/>
              </a:lnSpc>
              <a:spcBef>
                <a:spcPct val="20000"/>
              </a:spcBef>
              <a:defRPr/>
            </a:pPr>
            <a:r>
              <a:rPr lang="en-US" sz="2400" kern="0" dirty="0">
                <a:latin typeface="Times New Roman" pitchFamily="18" charset="0"/>
              </a:rPr>
              <a:t>2</a:t>
            </a:r>
            <a:r>
              <a:rPr lang="en-US" sz="2400" b="1" i="1" kern="0" dirty="0">
                <a:latin typeface="Times New Roman" pitchFamily="18" charset="0"/>
              </a:rPr>
              <a:t>.  Vocabulary Questions.</a:t>
            </a:r>
          </a:p>
          <a:p>
            <a:pPr marL="342900" indent="-342900" algn="l">
              <a:lnSpc>
                <a:spcPct val="150000"/>
              </a:lnSpc>
              <a:spcBef>
                <a:spcPct val="20000"/>
              </a:spcBef>
              <a:defRPr/>
            </a:pPr>
            <a:r>
              <a:rPr lang="en-US" sz="2400" kern="0" dirty="0">
                <a:latin typeface="Times New Roman" pitchFamily="18" charset="0"/>
              </a:rPr>
              <a:t>      Asks you to identify the meanings of vocabulary words in  </a:t>
            </a:r>
          </a:p>
          <a:p>
            <a:pPr marL="342900" indent="-342900" algn="l">
              <a:lnSpc>
                <a:spcPct val="150000"/>
              </a:lnSpc>
              <a:spcBef>
                <a:spcPct val="20000"/>
              </a:spcBef>
              <a:defRPr/>
            </a:pPr>
            <a:r>
              <a:rPr lang="en-US" sz="2400" kern="0" dirty="0">
                <a:latin typeface="Times New Roman" pitchFamily="18" charset="0"/>
              </a:rPr>
              <a:t>      the reading passages</a:t>
            </a:r>
          </a:p>
          <a:p>
            <a:pPr marL="342900" indent="-342900" algn="l">
              <a:lnSpc>
                <a:spcPct val="150000"/>
              </a:lnSpc>
              <a:spcBef>
                <a:spcPct val="20000"/>
              </a:spcBef>
              <a:defRPr/>
            </a:pPr>
            <a:endParaRPr lang="en-US" sz="2400" kern="0" dirty="0">
              <a:latin typeface="+mn-lt"/>
            </a:endParaRPr>
          </a:p>
        </p:txBody>
      </p:sp>
      <p:sp>
        <p:nvSpPr>
          <p:cNvPr id="5" name="Action Button: Forward or Next 4">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7" name="Action Button: Back or Previous 6">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4275">
                                            <p:txEl>
                                              <p:pRg st="0" end="0"/>
                                            </p:txEl>
                                          </p:spTgt>
                                        </p:tgtEl>
                                        <p:attrNameLst>
                                          <p:attrName>style.visibility</p:attrName>
                                        </p:attrNameLst>
                                      </p:cBhvr>
                                      <p:to>
                                        <p:strVal val="visible"/>
                                      </p:to>
                                    </p:set>
                                    <p:animEffect transition="in" filter="blinds(horizontal)">
                                      <p:cBhvr>
                                        <p:cTn id="12" dur="500"/>
                                        <p:tgtEl>
                                          <p:spTgt spid="542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4275">
                                            <p:txEl>
                                              <p:pRg st="1" end="1"/>
                                            </p:txEl>
                                          </p:spTgt>
                                        </p:tgtEl>
                                        <p:attrNameLst>
                                          <p:attrName>style.visibility</p:attrName>
                                        </p:attrNameLst>
                                      </p:cBhvr>
                                      <p:to>
                                        <p:strVal val="visible"/>
                                      </p:to>
                                    </p:set>
                                    <p:animEffect transition="in" filter="blinds(horizontal)">
                                      <p:cBhvr>
                                        <p:cTn id="17" dur="500"/>
                                        <p:tgtEl>
                                          <p:spTgt spid="542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457200" y="1752600"/>
            <a:ext cx="8305800" cy="4221163"/>
          </a:xfrm>
        </p:spPr>
        <p:txBody>
          <a:bodyPr/>
          <a:lstStyle/>
          <a:p>
            <a:pPr eaLnBrk="1" hangingPunct="1">
              <a:lnSpc>
                <a:spcPct val="150000"/>
              </a:lnSpc>
            </a:pPr>
            <a:r>
              <a:rPr lang="en-US" sz="2400" smtClean="0">
                <a:latin typeface="Times New Roman" pitchFamily="18" charset="0"/>
              </a:rPr>
              <a:t>Be familiar with the direction</a:t>
            </a:r>
          </a:p>
          <a:p>
            <a:pPr eaLnBrk="1" hangingPunct="1">
              <a:lnSpc>
                <a:spcPct val="150000"/>
              </a:lnSpc>
            </a:pPr>
            <a:r>
              <a:rPr lang="en-US" sz="2400" smtClean="0">
                <a:latin typeface="Times New Roman" pitchFamily="18" charset="0"/>
              </a:rPr>
              <a:t>Do not spend too much time reading the passage</a:t>
            </a:r>
          </a:p>
          <a:p>
            <a:pPr eaLnBrk="1" hangingPunct="1">
              <a:lnSpc>
                <a:spcPct val="150000"/>
              </a:lnSpc>
            </a:pPr>
            <a:r>
              <a:rPr lang="en-US" sz="2400" smtClean="0">
                <a:latin typeface="Times New Roman" pitchFamily="18" charset="0"/>
              </a:rPr>
              <a:t>Do not worry if a topic is unfamiliar with you.</a:t>
            </a:r>
          </a:p>
          <a:p>
            <a:pPr eaLnBrk="1" hangingPunct="1">
              <a:lnSpc>
                <a:spcPct val="150000"/>
              </a:lnSpc>
            </a:pPr>
            <a:r>
              <a:rPr lang="en-US" sz="2400" smtClean="0">
                <a:latin typeface="Times New Roman" pitchFamily="18" charset="0"/>
              </a:rPr>
              <a:t>Do not spend too much time on a question</a:t>
            </a:r>
          </a:p>
          <a:p>
            <a:pPr eaLnBrk="1" hangingPunct="1">
              <a:lnSpc>
                <a:spcPct val="150000"/>
              </a:lnSpc>
            </a:pPr>
            <a:r>
              <a:rPr lang="en-US" sz="2400" smtClean="0">
                <a:latin typeface="Times New Roman" pitchFamily="18" charset="0"/>
              </a:rPr>
              <a:t>Guess to complete the section before time is up</a:t>
            </a:r>
          </a:p>
          <a:p>
            <a:pPr eaLnBrk="1" hangingPunct="1">
              <a:lnSpc>
                <a:spcPct val="150000"/>
              </a:lnSpc>
            </a:pPr>
            <a:r>
              <a:rPr lang="en-US" sz="2400" smtClean="0">
                <a:latin typeface="Times New Roman" pitchFamily="18" charset="0"/>
              </a:rPr>
              <a:t>Never leave any answers blank</a:t>
            </a:r>
          </a:p>
          <a:p>
            <a:pPr eaLnBrk="1" hangingPunct="1">
              <a:lnSpc>
                <a:spcPct val="150000"/>
              </a:lnSpc>
              <a:buFontTx/>
              <a:buNone/>
            </a:pPr>
            <a:endParaRPr lang="en-US" sz="2400" smtClean="0"/>
          </a:p>
        </p:txBody>
      </p:sp>
      <p:sp>
        <p:nvSpPr>
          <p:cNvPr id="6" name="Titre 1"/>
          <p:cNvSpPr txBox="1">
            <a:spLocks/>
          </p:cNvSpPr>
          <p:nvPr/>
        </p:nvSpPr>
        <p:spPr bwMode="auto">
          <a:xfrm>
            <a:off x="381000" y="1066800"/>
            <a:ext cx="2819400" cy="533400"/>
          </a:xfrm>
          <a:prstGeom prst="rect">
            <a:avLst/>
          </a:prstGeom>
          <a:solidFill>
            <a:schemeClr val="accent2">
              <a:lumMod val="50000"/>
            </a:schemeClr>
          </a:solidFill>
          <a:ln w="9525">
            <a:solidFill>
              <a:schemeClr val="accent4">
                <a:lumMod val="40000"/>
                <a:lumOff val="60000"/>
              </a:schemeClr>
            </a:solidFill>
            <a:miter lim="800000"/>
            <a:headEnd/>
            <a:tailEnd/>
          </a:ln>
          <a:effectLst>
            <a:outerShdw blurRad="50800" dist="38100" dir="13500000" algn="br" rotWithShape="0">
              <a:prstClr val="black">
                <a:alpha val="40000"/>
              </a:prstClr>
            </a:outerShdw>
          </a:effectLst>
        </p:spPr>
        <p:txBody>
          <a:bodyPr/>
          <a:lstStyle/>
          <a:p>
            <a:pPr>
              <a:defRPr/>
            </a:pPr>
            <a:r>
              <a:rPr lang="fr-CA" sz="2400" b="1" kern="0" dirty="0">
                <a:solidFill>
                  <a:schemeClr val="bg1"/>
                </a:solidFill>
                <a:latin typeface="Times New Roman" pitchFamily="18" charset="0"/>
                <a:ea typeface="+mj-ea"/>
                <a:cs typeface="Times New Roman" pitchFamily="18" charset="0"/>
              </a:rPr>
              <a:t>General Stratégies</a:t>
            </a:r>
          </a:p>
        </p:txBody>
      </p:sp>
      <p:sp>
        <p:nvSpPr>
          <p:cNvPr id="4" name="Action Button: Forward or Next 3">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5" name="Action Button: Back or Previous 4">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9218">
                                            <p:txEl>
                                              <p:pRg st="0" end="0"/>
                                            </p:txEl>
                                          </p:spTgt>
                                        </p:tgtEl>
                                        <p:attrNameLst>
                                          <p:attrName>style.visibility</p:attrName>
                                        </p:attrNameLst>
                                      </p:cBhvr>
                                      <p:to>
                                        <p:strVal val="visible"/>
                                      </p:to>
                                    </p:set>
                                    <p:anim to="" calcmode="lin" valueType="num">
                                      <p:cBhvr>
                                        <p:cTn id="12" dur="1" fill="hold"/>
                                        <p:tgtEl>
                                          <p:spTgt spid="9218">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9218">
                                            <p:txEl>
                                              <p:pRg st="1" end="1"/>
                                            </p:txEl>
                                          </p:spTgt>
                                        </p:tgtEl>
                                        <p:attrNameLst>
                                          <p:attrName>style.visibility</p:attrName>
                                        </p:attrNameLst>
                                      </p:cBhvr>
                                      <p:to>
                                        <p:strVal val="visible"/>
                                      </p:to>
                                    </p:set>
                                    <p:anim to="" calcmode="lin" valueType="num">
                                      <p:cBhvr>
                                        <p:cTn id="17" dur="1" fill="hold"/>
                                        <p:tgtEl>
                                          <p:spTgt spid="9218">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9218">
                                            <p:txEl>
                                              <p:pRg st="2" end="2"/>
                                            </p:txEl>
                                          </p:spTgt>
                                        </p:tgtEl>
                                        <p:attrNameLst>
                                          <p:attrName>style.visibility</p:attrName>
                                        </p:attrNameLst>
                                      </p:cBhvr>
                                      <p:to>
                                        <p:strVal val="visible"/>
                                      </p:to>
                                    </p:set>
                                    <p:anim to="" calcmode="lin" valueType="num">
                                      <p:cBhvr>
                                        <p:cTn id="22" dur="1" fill="hold"/>
                                        <p:tgtEl>
                                          <p:spTgt spid="9218">
                                            <p:txEl>
                                              <p:pRg st="2" end="2"/>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9218">
                                            <p:txEl>
                                              <p:pRg st="3" end="3"/>
                                            </p:txEl>
                                          </p:spTgt>
                                        </p:tgtEl>
                                        <p:attrNameLst>
                                          <p:attrName>style.visibility</p:attrName>
                                        </p:attrNameLst>
                                      </p:cBhvr>
                                      <p:to>
                                        <p:strVal val="visible"/>
                                      </p:to>
                                    </p:set>
                                    <p:anim to="" calcmode="lin" valueType="num">
                                      <p:cBhvr>
                                        <p:cTn id="27" dur="1" fill="hold"/>
                                        <p:tgtEl>
                                          <p:spTgt spid="9218">
                                            <p:txEl>
                                              <p:pRg st="3" end="3"/>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0"/>
                                          </p:stCondLst>
                                        </p:cTn>
                                        <p:tgtEl>
                                          <p:spTgt spid="9218">
                                            <p:txEl>
                                              <p:pRg st="4" end="4"/>
                                            </p:txEl>
                                          </p:spTgt>
                                        </p:tgtEl>
                                        <p:attrNameLst>
                                          <p:attrName>style.visibility</p:attrName>
                                        </p:attrNameLst>
                                      </p:cBhvr>
                                      <p:to>
                                        <p:strVal val="visible"/>
                                      </p:to>
                                    </p:set>
                                    <p:anim to="" calcmode="lin" valueType="num">
                                      <p:cBhvr>
                                        <p:cTn id="32" dur="1" fill="hold"/>
                                        <p:tgtEl>
                                          <p:spTgt spid="9218">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0"/>
                                          </p:stCondLst>
                                        </p:cTn>
                                        <p:tgtEl>
                                          <p:spTgt spid="9218">
                                            <p:txEl>
                                              <p:pRg st="5" end="5"/>
                                            </p:txEl>
                                          </p:spTgt>
                                        </p:tgtEl>
                                        <p:attrNameLst>
                                          <p:attrName>style.visibility</p:attrName>
                                        </p:attrNameLst>
                                      </p:cBhvr>
                                      <p:to>
                                        <p:strVal val="visible"/>
                                      </p:to>
                                    </p:set>
                                    <p:anim to="" calcmode="lin" valueType="num">
                                      <p:cBhvr>
                                        <p:cTn id="37" dur="1" fill="hold"/>
                                        <p:tgtEl>
                                          <p:spTgt spid="9218">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build="p"/>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304800" y="1981200"/>
            <a:ext cx="8534400" cy="3810000"/>
          </a:xfrm>
          <a:prstGeom prst="rect">
            <a:avLst/>
          </a:prstGeom>
          <a:noFill/>
          <a:ln w="9525">
            <a:noFill/>
            <a:miter lim="800000"/>
            <a:headEnd/>
            <a:tailEnd/>
          </a:ln>
        </p:spPr>
        <p:txBody>
          <a:bodyPr/>
          <a:lstStyle/>
          <a:p>
            <a:pPr marL="342900" indent="-342900" algn="just">
              <a:lnSpc>
                <a:spcPct val="150000"/>
              </a:lnSpc>
              <a:spcBef>
                <a:spcPct val="20000"/>
              </a:spcBef>
              <a:buFont typeface="Arial" charset="0"/>
              <a:buChar char="•"/>
              <a:defRPr/>
            </a:pPr>
            <a:r>
              <a:rPr lang="en-US" sz="2400" dirty="0">
                <a:latin typeface="Times New Roman" pitchFamily="18" charset="0"/>
              </a:rPr>
              <a:t>Reading Comprehension consists of 5 reading passages</a:t>
            </a:r>
          </a:p>
          <a:p>
            <a:pPr marL="342900" indent="-342900" algn="just">
              <a:lnSpc>
                <a:spcPct val="150000"/>
              </a:lnSpc>
              <a:spcBef>
                <a:spcPct val="20000"/>
              </a:spcBef>
              <a:buFont typeface="Arial" charset="0"/>
              <a:buChar char="•"/>
              <a:defRPr/>
            </a:pPr>
            <a:r>
              <a:rPr lang="en-US" sz="2400" dirty="0">
                <a:latin typeface="Times New Roman" pitchFamily="18" charset="0"/>
              </a:rPr>
              <a:t>Each reading passage is followed by a number of questions of READING COMPREHENSION &amp; VOCABS QUESTIONS</a:t>
            </a:r>
          </a:p>
          <a:p>
            <a:pPr marL="342900" indent="-342900" algn="just">
              <a:lnSpc>
                <a:spcPct val="150000"/>
              </a:lnSpc>
              <a:spcBef>
                <a:spcPct val="20000"/>
              </a:spcBef>
              <a:buFont typeface="Arial" charset="0"/>
              <a:buChar char="•"/>
              <a:defRPr/>
            </a:pPr>
            <a:r>
              <a:rPr lang="en-US" sz="2400" dirty="0">
                <a:latin typeface="Times New Roman" pitchFamily="18" charset="0"/>
              </a:rPr>
              <a:t>Topics of reading are often information about subjects studied in America: </a:t>
            </a:r>
            <a:r>
              <a:rPr lang="en-US" sz="2400" b="1" i="1" dirty="0">
                <a:solidFill>
                  <a:srgbClr val="C00000"/>
                </a:solidFill>
                <a:latin typeface="Times New Roman" pitchFamily="18" charset="0"/>
              </a:rPr>
              <a:t>American History, Literature, art, architecture, geology, geography, </a:t>
            </a:r>
            <a:r>
              <a:rPr lang="en-US" sz="2400" i="1" dirty="0">
                <a:latin typeface="Times New Roman" pitchFamily="18" charset="0"/>
              </a:rPr>
              <a:t>and</a:t>
            </a:r>
            <a:r>
              <a:rPr lang="en-US" sz="2400" b="1" i="1" dirty="0">
                <a:solidFill>
                  <a:srgbClr val="C00000"/>
                </a:solidFill>
                <a:latin typeface="Times New Roman" pitchFamily="18" charset="0"/>
              </a:rPr>
              <a:t> astronomy</a:t>
            </a:r>
            <a:r>
              <a:rPr lang="en-US" sz="2400" dirty="0">
                <a:latin typeface="Times New Roman" pitchFamily="18" charset="0"/>
              </a:rPr>
              <a:t>.</a:t>
            </a:r>
          </a:p>
          <a:p>
            <a:pPr marL="342900" indent="-342900" algn="just">
              <a:lnSpc>
                <a:spcPct val="150000"/>
              </a:lnSpc>
              <a:spcBef>
                <a:spcPct val="20000"/>
              </a:spcBef>
              <a:defRPr/>
            </a:pPr>
            <a:endParaRPr lang="en-US" sz="2400" dirty="0">
              <a:latin typeface="Times New Roman" pitchFamily="18" charset="0"/>
            </a:endParaRPr>
          </a:p>
          <a:p>
            <a:pPr marL="342900" indent="-342900">
              <a:lnSpc>
                <a:spcPct val="150000"/>
              </a:lnSpc>
              <a:spcBef>
                <a:spcPct val="20000"/>
              </a:spcBef>
              <a:defRPr/>
            </a:pPr>
            <a:endParaRPr lang="en-US" sz="2800" dirty="0">
              <a:latin typeface="Times New Roman" pitchFamily="18" charset="0"/>
            </a:endParaRPr>
          </a:p>
          <a:p>
            <a:pPr marL="342900" indent="-342900">
              <a:lnSpc>
                <a:spcPct val="150000"/>
              </a:lnSpc>
              <a:spcBef>
                <a:spcPct val="20000"/>
              </a:spcBef>
              <a:buFont typeface="Arial" charset="0"/>
              <a:buChar char="•"/>
              <a:defRPr/>
            </a:pPr>
            <a:endParaRPr lang="en-US" sz="2800" dirty="0">
              <a:latin typeface="+mn-lt"/>
            </a:endParaRPr>
          </a:p>
        </p:txBody>
      </p:sp>
      <p:sp>
        <p:nvSpPr>
          <p:cNvPr id="4" name="Titre 1"/>
          <p:cNvSpPr txBox="1">
            <a:spLocks/>
          </p:cNvSpPr>
          <p:nvPr/>
        </p:nvSpPr>
        <p:spPr bwMode="auto">
          <a:xfrm>
            <a:off x="381000" y="1066800"/>
            <a:ext cx="7162800" cy="533400"/>
          </a:xfrm>
          <a:prstGeom prst="rect">
            <a:avLst/>
          </a:prstGeom>
          <a:solidFill>
            <a:schemeClr val="accent2">
              <a:lumMod val="50000"/>
            </a:schemeClr>
          </a:solidFill>
          <a:ln w="9525">
            <a:solidFill>
              <a:schemeClr val="accent4">
                <a:lumMod val="40000"/>
                <a:lumOff val="60000"/>
              </a:schemeClr>
            </a:solidFill>
            <a:miter lim="800000"/>
            <a:headEnd/>
            <a:tailEnd/>
          </a:ln>
          <a:effectLst>
            <a:outerShdw blurRad="50800" dist="38100" dir="13500000" algn="br" rotWithShape="0">
              <a:prstClr val="black">
                <a:alpha val="40000"/>
              </a:prstClr>
            </a:outerShdw>
          </a:effectLst>
        </p:spPr>
        <p:txBody>
          <a:bodyPr/>
          <a:lstStyle/>
          <a:p>
            <a:pPr>
              <a:defRPr/>
            </a:pPr>
            <a:r>
              <a:rPr lang="en-US" sz="2400" b="1" dirty="0">
                <a:solidFill>
                  <a:schemeClr val="bg1">
                    <a:lumMod val="95000"/>
                  </a:schemeClr>
                </a:solidFill>
              </a:rPr>
              <a:t>READING COMPREHENSION QUESTIONS</a:t>
            </a:r>
            <a:endParaRPr lang="fr-CA" sz="2400" b="1" kern="0" dirty="0">
              <a:solidFill>
                <a:schemeClr val="bg1"/>
              </a:solidFill>
              <a:latin typeface="Times New Roman" pitchFamily="18" charset="0"/>
              <a:ea typeface="+mj-ea"/>
              <a:cs typeface="Times New Roman" pitchFamily="18" charset="0"/>
            </a:endParaRPr>
          </a:p>
        </p:txBody>
      </p:sp>
      <p:sp>
        <p:nvSpPr>
          <p:cNvPr id="5" name="Action Button: Forward or Next 4">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7" name="Action Button: Back or Previous 6">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lide(fromBottom)">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228600" y="2057400"/>
            <a:ext cx="8686800" cy="4191000"/>
          </a:xfrm>
          <a:prstGeom prst="rect">
            <a:avLst/>
          </a:prstGeom>
          <a:noFill/>
          <a:ln w="9525">
            <a:noFill/>
            <a:miter lim="800000"/>
            <a:headEnd/>
            <a:tailEnd/>
          </a:ln>
        </p:spPr>
        <p:txBody>
          <a:bodyPr/>
          <a:lstStyle/>
          <a:p>
            <a:pPr marL="514350" indent="-514350" algn="just">
              <a:spcBef>
                <a:spcPct val="20000"/>
              </a:spcBef>
              <a:buFont typeface="+mj-lt"/>
              <a:buAutoNum type="arabicPeriod"/>
              <a:defRPr/>
            </a:pPr>
            <a:r>
              <a:rPr lang="en-US" sz="2400" dirty="0">
                <a:latin typeface="Times New Roman" pitchFamily="18" charset="0"/>
              </a:rPr>
              <a:t>Skim the reading passage to determine the main idea or the overall organization of ideas in the passage.</a:t>
            </a:r>
          </a:p>
          <a:p>
            <a:pPr marL="514350" indent="-514350" algn="just">
              <a:spcBef>
                <a:spcPct val="20000"/>
              </a:spcBef>
              <a:buFont typeface="+mj-lt"/>
              <a:buAutoNum type="arabicPeriod"/>
              <a:defRPr/>
            </a:pPr>
            <a:r>
              <a:rPr lang="en-US" sz="2400" dirty="0">
                <a:latin typeface="Times New Roman" pitchFamily="18" charset="0"/>
              </a:rPr>
              <a:t>Look ahead at the questions to determine what types of questions you must answer.</a:t>
            </a:r>
          </a:p>
          <a:p>
            <a:pPr marL="514350" indent="-514350" algn="just">
              <a:spcBef>
                <a:spcPct val="20000"/>
              </a:spcBef>
              <a:buFont typeface="+mj-lt"/>
              <a:buAutoNum type="arabicPeriod"/>
              <a:defRPr/>
            </a:pPr>
            <a:r>
              <a:rPr lang="en-US" sz="2400" dirty="0">
                <a:latin typeface="Times New Roman" pitchFamily="18" charset="0"/>
              </a:rPr>
              <a:t>Find the section of the passage that deals with each questions.</a:t>
            </a:r>
          </a:p>
          <a:p>
            <a:pPr marL="514350" indent="-514350" algn="just">
              <a:spcBef>
                <a:spcPct val="20000"/>
              </a:spcBef>
              <a:buFont typeface="+mj-lt"/>
              <a:buAutoNum type="arabicPeriod"/>
              <a:defRPr/>
            </a:pPr>
            <a:endParaRPr lang="en-US" sz="2400" dirty="0">
              <a:latin typeface="Times New Roman" pitchFamily="18" charset="0"/>
            </a:endParaRPr>
          </a:p>
          <a:p>
            <a:pPr marL="342900" indent="-342900" algn="l">
              <a:spcBef>
                <a:spcPct val="20000"/>
              </a:spcBef>
              <a:defRPr/>
            </a:pPr>
            <a:r>
              <a:rPr lang="en-US" sz="2400" dirty="0">
                <a:latin typeface="Times New Roman" pitchFamily="18" charset="0"/>
              </a:rPr>
              <a:t>       Main Idea                                         1</a:t>
            </a:r>
            <a:r>
              <a:rPr lang="en-US" sz="2400" baseline="30000" dirty="0">
                <a:latin typeface="Times New Roman" pitchFamily="18" charset="0"/>
              </a:rPr>
              <a:t>st</a:t>
            </a:r>
            <a:r>
              <a:rPr lang="en-US" sz="2400" dirty="0">
                <a:latin typeface="Times New Roman" pitchFamily="18" charset="0"/>
              </a:rPr>
              <a:t> line of each paragraph</a:t>
            </a:r>
          </a:p>
          <a:p>
            <a:pPr marL="342900" indent="-342900" algn="l">
              <a:spcBef>
                <a:spcPct val="20000"/>
              </a:spcBef>
              <a:defRPr/>
            </a:pPr>
            <a:r>
              <a:rPr lang="en-US" sz="2400" dirty="0">
                <a:latin typeface="Times New Roman" pitchFamily="18" charset="0"/>
              </a:rPr>
              <a:t>       </a:t>
            </a:r>
            <a:r>
              <a:rPr lang="en-US" sz="2000" dirty="0">
                <a:latin typeface="Times New Roman" pitchFamily="18" charset="0"/>
              </a:rPr>
              <a:t>Directly Answered Detail Questions            Choose a keyword in the question</a:t>
            </a:r>
          </a:p>
          <a:p>
            <a:pPr marL="342900" indent="-342900" algn="l">
              <a:spcBef>
                <a:spcPct val="20000"/>
              </a:spcBef>
              <a:defRPr/>
            </a:pPr>
            <a:r>
              <a:rPr lang="en-US" sz="2000" dirty="0">
                <a:latin typeface="Times New Roman" pitchFamily="18" charset="0"/>
              </a:rPr>
              <a:t>        Indirectly Answered Detail Questions           Skim that keyword in the passage</a:t>
            </a:r>
          </a:p>
          <a:p>
            <a:pPr marL="342900" indent="-342900">
              <a:spcBef>
                <a:spcPct val="20000"/>
              </a:spcBef>
              <a:defRPr/>
            </a:pPr>
            <a:endParaRPr lang="en-US" sz="2400" dirty="0">
              <a:latin typeface="+mn-lt"/>
            </a:endParaRPr>
          </a:p>
        </p:txBody>
      </p:sp>
      <p:cxnSp>
        <p:nvCxnSpPr>
          <p:cNvPr id="12292" name="Straight Arrow Connector 8"/>
          <p:cNvCxnSpPr>
            <a:cxnSpLocks noChangeShapeType="1"/>
          </p:cNvCxnSpPr>
          <p:nvPr/>
        </p:nvCxnSpPr>
        <p:spPr bwMode="auto">
          <a:xfrm>
            <a:off x="4114800" y="4800600"/>
            <a:ext cx="990600" cy="1588"/>
          </a:xfrm>
          <a:prstGeom prst="straightConnector1">
            <a:avLst/>
          </a:prstGeom>
          <a:ln>
            <a:headEnd/>
            <a:tailEnd type="arrow" w="med" len="med"/>
          </a:ln>
        </p:spPr>
        <p:style>
          <a:lnRef idx="3">
            <a:schemeClr val="accent4"/>
          </a:lnRef>
          <a:fillRef idx="0">
            <a:schemeClr val="accent4"/>
          </a:fillRef>
          <a:effectRef idx="2">
            <a:schemeClr val="accent4"/>
          </a:effectRef>
          <a:fontRef idx="minor">
            <a:schemeClr val="tx1"/>
          </a:fontRef>
        </p:style>
      </p:cxnSp>
      <p:sp>
        <p:nvSpPr>
          <p:cNvPr id="12293" name="Right Brace 13"/>
          <p:cNvSpPr>
            <a:spLocks/>
          </p:cNvSpPr>
          <p:nvPr/>
        </p:nvSpPr>
        <p:spPr bwMode="auto">
          <a:xfrm>
            <a:off x="4800600" y="5181600"/>
            <a:ext cx="304800" cy="533400"/>
          </a:xfrm>
          <a:prstGeom prst="rightBrace">
            <a:avLst>
              <a:gd name="adj1" fmla="val 8337"/>
              <a:gd name="adj2" fmla="val 50000"/>
            </a:avLst>
          </a:prstGeom>
          <a:ln>
            <a:headEnd/>
            <a:tailEnd/>
          </a:ln>
        </p:spPr>
        <p:style>
          <a:lnRef idx="3">
            <a:schemeClr val="accent4"/>
          </a:lnRef>
          <a:fillRef idx="0">
            <a:schemeClr val="accent4"/>
          </a:fillRef>
          <a:effectRef idx="2">
            <a:schemeClr val="accent4"/>
          </a:effectRef>
          <a:fontRef idx="minor">
            <a:schemeClr val="tx1"/>
          </a:fontRef>
        </p:style>
        <p:txBody>
          <a:bodyPr wrap="none" anchor="ctr"/>
          <a:lstStyle/>
          <a:p>
            <a:pPr>
              <a:defRPr/>
            </a:pPr>
            <a:endParaRPr lang="en-US"/>
          </a:p>
        </p:txBody>
      </p:sp>
      <p:sp>
        <p:nvSpPr>
          <p:cNvPr id="12290" name="Rectangle 2"/>
          <p:cNvSpPr>
            <a:spLocks noGrp="1" noChangeArrowheads="1"/>
          </p:cNvSpPr>
          <p:nvPr>
            <p:ph type="title"/>
          </p:nvPr>
        </p:nvSpPr>
        <p:spPr>
          <a:xfrm>
            <a:off x="304800" y="1066800"/>
            <a:ext cx="7543800" cy="609600"/>
          </a:xfrm>
          <a:solidFill>
            <a:schemeClr val="accent2">
              <a:lumMod val="50000"/>
            </a:schemeClr>
          </a:solidFill>
          <a:ln>
            <a:solidFill>
              <a:schemeClr val="accent4">
                <a:lumMod val="40000"/>
                <a:lumOff val="60000"/>
              </a:schemeClr>
            </a:solidFill>
          </a:ln>
        </p:spPr>
        <p:txBody>
          <a:bodyPr/>
          <a:lstStyle/>
          <a:p>
            <a:pPr eaLnBrk="1" hangingPunct="1">
              <a:defRPr/>
            </a:pPr>
            <a:r>
              <a:rPr lang="en-US" sz="2000" b="1" dirty="0" smtClean="0">
                <a:solidFill>
                  <a:schemeClr val="bg1">
                    <a:lumMod val="95000"/>
                  </a:schemeClr>
                </a:solidFill>
                <a:latin typeface="Times New Roman" pitchFamily="18" charset="0"/>
                <a:cs typeface="Times New Roman" pitchFamily="18" charset="0"/>
              </a:rPr>
              <a:t>STRATEGY FOR READING COMPREHENSION QUESTIONS</a:t>
            </a:r>
          </a:p>
        </p:txBody>
      </p:sp>
      <p:sp>
        <p:nvSpPr>
          <p:cNvPr id="6" name="Action Button: Forward or Next 5">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8" name="Action Button: Back or Previous 7">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diamond(in)">
                                      <p:cBhvr>
                                        <p:cTn id="7" dur="5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diamond(in)">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diamond(in)">
                                      <p:cBhvr>
                                        <p:cTn id="17" dur="500"/>
                                        <p:tgtEl>
                                          <p:spTgt spid="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diamond(in)">
                                      <p:cBhvr>
                                        <p:cTn id="22" dur="10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12292"/>
                                        </p:tgtEl>
                                        <p:attrNameLst>
                                          <p:attrName>style.visibility</p:attrName>
                                        </p:attrNameLst>
                                      </p:cBhvr>
                                      <p:to>
                                        <p:strVal val="visible"/>
                                      </p:to>
                                    </p:set>
                                    <p:animEffect transition="in" filter="wedge">
                                      <p:cBhvr>
                                        <p:cTn id="27" dur="2000"/>
                                        <p:tgtEl>
                                          <p:spTgt spid="12292"/>
                                        </p:tgtEl>
                                      </p:cBhvr>
                                    </p:animEffect>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 to="" calcmode="lin" valueType="num">
                                      <p:cBhvr>
                                        <p:cTn id="32" dur="1" fill="hold"/>
                                        <p:tgtEl>
                                          <p:spTgt spid="7">
                                            <p:txEl>
                                              <p:pRg st="4" end="4"/>
                                            </p:txEl>
                                          </p:spTgt>
                                        </p:tgtEl>
                                        <p:attrNameLst>
                                          <p:attrName/>
                                        </p:attrNameLst>
                                      </p:cBhvr>
                                    </p:anim>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strips(downLeft)">
                                      <p:cBhvr>
                                        <p:cTn id="37" dur="500"/>
                                        <p:tgtEl>
                                          <p:spTgt spid="7">
                                            <p:txEl>
                                              <p:pRg st="5" end="5"/>
                                            </p:txEl>
                                          </p:spTgt>
                                        </p:tgtEl>
                                      </p:cBhvr>
                                    </p:animEffect>
                                  </p:childTnLst>
                                </p:cTn>
                              </p:par>
                              <p:par>
                                <p:cTn id="38" presetID="18" presetClass="entr" presetSubtype="12" fill="hold" nodeType="withEffect">
                                  <p:stCondLst>
                                    <p:cond delay="0"/>
                                  </p:stCondLst>
                                  <p:childTnLst>
                                    <p:set>
                                      <p:cBhvr>
                                        <p:cTn id="39" dur="1" fill="hold">
                                          <p:stCondLst>
                                            <p:cond delay="0"/>
                                          </p:stCondLst>
                                        </p:cTn>
                                        <p:tgtEl>
                                          <p:spTgt spid="7">
                                            <p:txEl>
                                              <p:pRg st="6" end="6"/>
                                            </p:txEl>
                                          </p:spTgt>
                                        </p:tgtEl>
                                        <p:attrNameLst>
                                          <p:attrName>style.visibility</p:attrName>
                                        </p:attrNameLst>
                                      </p:cBhvr>
                                      <p:to>
                                        <p:strVal val="visible"/>
                                      </p:to>
                                    </p:set>
                                    <p:animEffect transition="in" filter="strips(downLeft)">
                                      <p:cBhvr>
                                        <p:cTn id="40" dur="500"/>
                                        <p:tgtEl>
                                          <p:spTgt spid="7">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7" presetClass="entr" presetSubtype="4" fill="hold" grpId="0" nodeType="clickEffect">
                                  <p:stCondLst>
                                    <p:cond delay="0"/>
                                  </p:stCondLst>
                                  <p:childTnLst>
                                    <p:set>
                                      <p:cBhvr>
                                        <p:cTn id="44" dur="1" fill="hold">
                                          <p:stCondLst>
                                            <p:cond delay="0"/>
                                          </p:stCondLst>
                                        </p:cTn>
                                        <p:tgtEl>
                                          <p:spTgt spid="12293"/>
                                        </p:tgtEl>
                                        <p:attrNameLst>
                                          <p:attrName>style.visibility</p:attrName>
                                        </p:attrNameLst>
                                      </p:cBhvr>
                                      <p:to>
                                        <p:strVal val="visible"/>
                                      </p:to>
                                    </p:set>
                                    <p:anim calcmode="lin" valueType="num">
                                      <p:cBhvr additive="base">
                                        <p:cTn id="45" dur="500" fill="hold"/>
                                        <p:tgtEl>
                                          <p:spTgt spid="12293"/>
                                        </p:tgtEl>
                                        <p:attrNameLst>
                                          <p:attrName>ppt_x</p:attrName>
                                        </p:attrNameLst>
                                      </p:cBhvr>
                                      <p:tavLst>
                                        <p:tav tm="0">
                                          <p:val>
                                            <p:strVal val="#ppt_x"/>
                                          </p:val>
                                        </p:tav>
                                        <p:tav tm="100000">
                                          <p:val>
                                            <p:strVal val="#ppt_x"/>
                                          </p:val>
                                        </p:tav>
                                      </p:tavLst>
                                    </p:anim>
                                    <p:anim calcmode="lin" valueType="num">
                                      <p:cBhvr additive="base">
                                        <p:cTn id="46" dur="500" fill="hold"/>
                                        <p:tgtEl>
                                          <p:spTgt spid="1229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animBg="1"/>
      <p:bldP spid="1229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txBox="1">
            <a:spLocks noChangeArrowheads="1"/>
          </p:cNvSpPr>
          <p:nvPr/>
        </p:nvSpPr>
        <p:spPr bwMode="auto">
          <a:xfrm>
            <a:off x="381000" y="1295400"/>
            <a:ext cx="8382000" cy="4191000"/>
          </a:xfrm>
          <a:prstGeom prst="rect">
            <a:avLst/>
          </a:prstGeom>
          <a:noFill/>
          <a:ln w="9525">
            <a:noFill/>
            <a:miter lim="800000"/>
            <a:headEnd/>
            <a:tailEnd/>
          </a:ln>
        </p:spPr>
        <p:txBody>
          <a:bodyPr/>
          <a:lstStyle/>
          <a:p>
            <a:pPr marL="342900" indent="-342900" algn="l">
              <a:spcBef>
                <a:spcPct val="20000"/>
              </a:spcBef>
              <a:defRPr/>
            </a:pPr>
            <a:r>
              <a:rPr lang="en-US" sz="2200" dirty="0">
                <a:latin typeface="Times New Roman" pitchFamily="18" charset="0"/>
              </a:rPr>
              <a:t>     Vocabulary Questions           the questions will tell you where the </a:t>
            </a:r>
          </a:p>
          <a:p>
            <a:pPr marL="342900" indent="-342900" algn="l">
              <a:spcBef>
                <a:spcPct val="20000"/>
              </a:spcBef>
              <a:defRPr/>
            </a:pPr>
            <a:r>
              <a:rPr lang="en-US" sz="2200" dirty="0">
                <a:latin typeface="Times New Roman" pitchFamily="18" charset="0"/>
              </a:rPr>
              <a:t>                                                   word is located in the passage.</a:t>
            </a:r>
          </a:p>
          <a:p>
            <a:pPr marL="342900" indent="-342900" algn="l">
              <a:spcBef>
                <a:spcPct val="20000"/>
              </a:spcBef>
              <a:defRPr/>
            </a:pPr>
            <a:r>
              <a:rPr lang="en-US" sz="2400" dirty="0">
                <a:latin typeface="Times New Roman" pitchFamily="18" charset="0"/>
              </a:rPr>
              <a:t>     </a:t>
            </a:r>
            <a:r>
              <a:rPr lang="en-US" sz="2000" dirty="0">
                <a:latin typeface="Times New Roman" pitchFamily="18" charset="0"/>
              </a:rPr>
              <a:t>Where questions                       answered are found anywhere in the passage</a:t>
            </a:r>
          </a:p>
          <a:p>
            <a:pPr marL="342900" indent="-342900" algn="l">
              <a:spcBef>
                <a:spcPct val="20000"/>
              </a:spcBef>
              <a:defRPr/>
            </a:pPr>
            <a:endParaRPr lang="en-US" sz="2000" dirty="0">
              <a:latin typeface="Times New Roman" pitchFamily="18" charset="0"/>
            </a:endParaRPr>
          </a:p>
          <a:p>
            <a:pPr marL="514350" indent="-514350" algn="just">
              <a:spcBef>
                <a:spcPct val="20000"/>
              </a:spcBef>
              <a:defRPr/>
            </a:pPr>
            <a:r>
              <a:rPr lang="en-US" sz="2200" dirty="0">
                <a:latin typeface="Times New Roman" pitchFamily="18" charset="0"/>
              </a:rPr>
              <a:t>4. Read the part  of the passage that contains the answer carefully.</a:t>
            </a:r>
          </a:p>
          <a:p>
            <a:pPr marL="514350" indent="-514350" algn="just">
              <a:spcBef>
                <a:spcPct val="20000"/>
              </a:spcBef>
              <a:defRPr/>
            </a:pPr>
            <a:endParaRPr lang="en-US" sz="2200" dirty="0">
              <a:latin typeface="Times New Roman" pitchFamily="18" charset="0"/>
            </a:endParaRPr>
          </a:p>
          <a:p>
            <a:pPr marL="514350" indent="-514350" algn="just">
              <a:spcBef>
                <a:spcPct val="20000"/>
              </a:spcBef>
              <a:defRPr/>
            </a:pPr>
            <a:r>
              <a:rPr lang="en-US" sz="2200" dirty="0">
                <a:latin typeface="Times New Roman" pitchFamily="18" charset="0"/>
              </a:rPr>
              <a:t>5. Choose the best answer to each questions from the four choices listed </a:t>
            </a:r>
          </a:p>
          <a:p>
            <a:pPr marL="514350" indent="-514350" algn="just">
              <a:spcBef>
                <a:spcPct val="20000"/>
              </a:spcBef>
              <a:defRPr/>
            </a:pPr>
            <a:r>
              <a:rPr lang="en-US" sz="2200" dirty="0">
                <a:latin typeface="Times New Roman" pitchFamily="18" charset="0"/>
              </a:rPr>
              <a:t>     in the test book.</a:t>
            </a:r>
          </a:p>
          <a:p>
            <a:pPr marL="342900" indent="-342900" algn="l">
              <a:spcBef>
                <a:spcPct val="20000"/>
              </a:spcBef>
              <a:defRPr/>
            </a:pPr>
            <a:endParaRPr lang="en-US" sz="2000" dirty="0">
              <a:latin typeface="Times New Roman" pitchFamily="18" charset="0"/>
            </a:endParaRPr>
          </a:p>
          <a:p>
            <a:pPr marL="342900" indent="-342900" algn="l">
              <a:spcBef>
                <a:spcPct val="20000"/>
              </a:spcBef>
              <a:defRPr/>
            </a:pPr>
            <a:r>
              <a:rPr lang="en-US" sz="2000" dirty="0">
                <a:latin typeface="Times New Roman" pitchFamily="18" charset="0"/>
              </a:rPr>
              <a:t>      </a:t>
            </a:r>
          </a:p>
          <a:p>
            <a:pPr marL="342900" indent="-342900">
              <a:spcBef>
                <a:spcPct val="20000"/>
              </a:spcBef>
              <a:defRPr/>
            </a:pPr>
            <a:endParaRPr lang="en-US" sz="2400" dirty="0">
              <a:latin typeface="+mn-lt"/>
            </a:endParaRPr>
          </a:p>
        </p:txBody>
      </p:sp>
      <p:cxnSp>
        <p:nvCxnSpPr>
          <p:cNvPr id="13315" name="Straight Arrow Connector 8"/>
          <p:cNvCxnSpPr>
            <a:cxnSpLocks noChangeShapeType="1"/>
          </p:cNvCxnSpPr>
          <p:nvPr/>
        </p:nvCxnSpPr>
        <p:spPr bwMode="auto">
          <a:xfrm>
            <a:off x="3352800" y="1524000"/>
            <a:ext cx="533400" cy="1588"/>
          </a:xfrm>
          <a:prstGeom prst="straightConnector1">
            <a:avLst/>
          </a:prstGeom>
          <a:ln>
            <a:headEnd/>
            <a:tailEnd type="arrow" w="med" len="med"/>
          </a:ln>
        </p:spPr>
        <p:style>
          <a:lnRef idx="3">
            <a:schemeClr val="accent4"/>
          </a:lnRef>
          <a:fillRef idx="0">
            <a:schemeClr val="accent4"/>
          </a:fillRef>
          <a:effectRef idx="2">
            <a:schemeClr val="accent4"/>
          </a:effectRef>
          <a:fontRef idx="minor">
            <a:schemeClr val="tx1"/>
          </a:fontRef>
        </p:style>
      </p:cxnSp>
      <p:cxnSp>
        <p:nvCxnSpPr>
          <p:cNvPr id="13316" name="Straight Arrow Connector 7"/>
          <p:cNvCxnSpPr>
            <a:cxnSpLocks noChangeShapeType="1"/>
          </p:cNvCxnSpPr>
          <p:nvPr/>
        </p:nvCxnSpPr>
        <p:spPr bwMode="auto">
          <a:xfrm>
            <a:off x="3352800" y="2362200"/>
            <a:ext cx="533400" cy="1588"/>
          </a:xfrm>
          <a:prstGeom prst="straightConnector1">
            <a:avLst/>
          </a:prstGeom>
          <a:ln>
            <a:headEnd/>
            <a:tailEnd type="arrow" w="med" len="med"/>
          </a:ln>
        </p:spPr>
        <p:style>
          <a:lnRef idx="3">
            <a:schemeClr val="accent4"/>
          </a:lnRef>
          <a:fillRef idx="0">
            <a:schemeClr val="accent4"/>
          </a:fillRef>
          <a:effectRef idx="2">
            <a:schemeClr val="accent4"/>
          </a:effectRef>
          <a:fontRef idx="minor">
            <a:schemeClr val="tx1"/>
          </a:fontRef>
        </p:style>
      </p:cxnSp>
      <p:sp>
        <p:nvSpPr>
          <p:cNvPr id="5" name="Action Button: Forward or Next 4">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6" name="Action Button: Back or Previous 5">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trips(downLeft)">
                                      <p:cBhvr>
                                        <p:cTn id="7" dur="500"/>
                                        <p:tgtEl>
                                          <p:spTgt spid="7">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strips(downLeft)">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13315"/>
                                        </p:tgtEl>
                                        <p:attrNameLst>
                                          <p:attrName>style.visibility</p:attrName>
                                        </p:attrNameLst>
                                      </p:cBhvr>
                                      <p:to>
                                        <p:strVal val="visible"/>
                                      </p:to>
                                    </p:set>
                                    <p:animEffect transition="in" filter="diamond(in)">
                                      <p:cBhvr>
                                        <p:cTn id="15" dur="1000"/>
                                        <p:tgtEl>
                                          <p:spTgt spid="13315"/>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wheel(4)">
                                      <p:cBhvr>
                                        <p:cTn id="20" dur="1000"/>
                                        <p:tgtEl>
                                          <p:spTgt spid="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3316"/>
                                        </p:tgtEl>
                                        <p:attrNameLst>
                                          <p:attrName>style.visibility</p:attrName>
                                        </p:attrNameLst>
                                      </p:cBhvr>
                                      <p:to>
                                        <p:strVal val="visible"/>
                                      </p:to>
                                    </p:set>
                                    <p:animEffect transition="in" filter="wipe(down)">
                                      <p:cBhvr>
                                        <p:cTn id="25" dur="500"/>
                                        <p:tgtEl>
                                          <p:spTgt spid="13316"/>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7">
                                            <p:txEl>
                                              <p:pRg st="4" end="4"/>
                                            </p:txEl>
                                          </p:spTgt>
                                        </p:tgtEl>
                                        <p:attrNameLst>
                                          <p:attrName>style.visibility</p:attrName>
                                        </p:attrNameLst>
                                      </p:cBhvr>
                                      <p:to>
                                        <p:strVal val="visible"/>
                                      </p:to>
                                    </p:set>
                                    <p:animEffect transition="in" filter="wheel(4)">
                                      <p:cBhvr>
                                        <p:cTn id="30" dur="500"/>
                                        <p:tgtEl>
                                          <p:spTgt spid="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nodeType="click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circle(in)">
                                      <p:cBhvr>
                                        <p:cTn id="35" dur="500"/>
                                        <p:tgtEl>
                                          <p:spTgt spid="7">
                                            <p:txEl>
                                              <p:pRg st="6" end="6"/>
                                            </p:txEl>
                                          </p:spTgt>
                                        </p:tgtEl>
                                      </p:cBhvr>
                                    </p:animEffect>
                                  </p:childTnLst>
                                </p:cTn>
                              </p:par>
                              <p:par>
                                <p:cTn id="36" presetID="6" presetClass="entr" presetSubtype="16" fill="hold" nodeType="withEffect">
                                  <p:stCondLst>
                                    <p:cond delay="0"/>
                                  </p:stCondLst>
                                  <p:childTnLst>
                                    <p:set>
                                      <p:cBhvr>
                                        <p:cTn id="37" dur="1" fill="hold">
                                          <p:stCondLst>
                                            <p:cond delay="0"/>
                                          </p:stCondLst>
                                        </p:cTn>
                                        <p:tgtEl>
                                          <p:spTgt spid="7">
                                            <p:txEl>
                                              <p:pRg st="7" end="7"/>
                                            </p:txEl>
                                          </p:spTgt>
                                        </p:tgtEl>
                                        <p:attrNameLst>
                                          <p:attrName>style.visibility</p:attrName>
                                        </p:attrNameLst>
                                      </p:cBhvr>
                                      <p:to>
                                        <p:strVal val="visible"/>
                                      </p:to>
                                    </p:set>
                                    <p:animEffect transition="in" filter="circle(in)">
                                      <p:cBhvr>
                                        <p:cTn id="38"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Sequential Access Storage 3"/>
          <p:cNvSpPr/>
          <p:nvPr/>
        </p:nvSpPr>
        <p:spPr>
          <a:xfrm>
            <a:off x="2362200" y="2133600"/>
            <a:ext cx="4191000" cy="1752600"/>
          </a:xfrm>
          <a:prstGeom prst="flowChartMagneticTape">
            <a:avLst/>
          </a:prstGeom>
          <a:solidFill>
            <a:schemeClr val="accent2">
              <a:lumMod val="50000"/>
            </a:schemeClr>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13314" name="Text Box 3"/>
          <p:cNvSpPr txBox="1">
            <a:spLocks noChangeArrowheads="1"/>
          </p:cNvSpPr>
          <p:nvPr/>
        </p:nvSpPr>
        <p:spPr bwMode="auto">
          <a:xfrm>
            <a:off x="609600" y="2514600"/>
            <a:ext cx="7772400" cy="646113"/>
          </a:xfrm>
          <a:prstGeom prst="rect">
            <a:avLst/>
          </a:prstGeom>
          <a:noFill/>
          <a:ln w="9525">
            <a:noFill/>
            <a:miter lim="800000"/>
            <a:headEnd/>
            <a:tailEnd/>
          </a:ln>
        </p:spPr>
        <p:txBody>
          <a:bodyPr>
            <a:spAutoFit/>
          </a:bodyPr>
          <a:lstStyle/>
          <a:p>
            <a:pPr>
              <a:spcBef>
                <a:spcPct val="50000"/>
              </a:spcBef>
            </a:pPr>
            <a:r>
              <a:rPr lang="en-US" sz="3600" b="1">
                <a:solidFill>
                  <a:schemeClr val="bg1"/>
                </a:solidFill>
                <a:latin typeface="Times New Roman" pitchFamily="18" charset="0"/>
                <a:cs typeface="Times New Roman" pitchFamily="18" charset="0"/>
              </a:rPr>
              <a:t>S K I L L  S</a:t>
            </a:r>
            <a:r>
              <a:rPr lang="en-US" sz="3600" b="1">
                <a:solidFill>
                  <a:srgbClr val="993300"/>
                </a:solidFill>
                <a:latin typeface="Times New Roman" pitchFamily="18" charset="0"/>
                <a:cs typeface="Times New Roman" pitchFamily="18" charset="0"/>
              </a:rPr>
              <a:t> </a:t>
            </a:r>
            <a:endParaRPr lang="en-US" sz="3600">
              <a:solidFill>
                <a:srgbClr val="993300"/>
              </a:solidFill>
              <a:latin typeface="Times New Roman" pitchFamily="18" charset="0"/>
              <a:cs typeface="Times New Roman" pitchFamily="18" charset="0"/>
            </a:endParaRPr>
          </a:p>
        </p:txBody>
      </p:sp>
      <p:sp>
        <p:nvSpPr>
          <p:cNvPr id="5" name="Action Button: Forward or Next 4">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6" name="Action Button: Back or Previous 5">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1000" fill="hold"/>
                                        <p:tgtEl>
                                          <p:spTgt spid="13314"/>
                                        </p:tgtEl>
                                        <p:attrNameLst>
                                          <p:attrName>ppt_x</p:attrName>
                                        </p:attrNameLst>
                                      </p:cBhvr>
                                      <p:tavLst>
                                        <p:tav tm="0">
                                          <p:val>
                                            <p:strVal val="#ppt_x"/>
                                          </p:val>
                                        </p:tav>
                                        <p:tav tm="100000">
                                          <p:val>
                                            <p:strVal val="#ppt_x"/>
                                          </p:val>
                                        </p:tav>
                                      </p:tavLst>
                                    </p:anim>
                                    <p:anim calcmode="lin" valueType="num">
                                      <p:cBhvr additive="base">
                                        <p:cTn id="8" dur="1000" fill="hold"/>
                                        <p:tgtEl>
                                          <p:spTgt spid="133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nip Single Corner Rectangle 4"/>
          <p:cNvSpPr/>
          <p:nvPr/>
        </p:nvSpPr>
        <p:spPr>
          <a:xfrm>
            <a:off x="914400" y="2514600"/>
            <a:ext cx="1905000" cy="609600"/>
          </a:xfrm>
          <a:prstGeom prst="snip1Rect">
            <a:avLst/>
          </a:prstGeom>
          <a:solidFill>
            <a:schemeClr val="accent2">
              <a:lumMod val="5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200" dirty="0">
                <a:solidFill>
                  <a:schemeClr val="bg1"/>
                </a:solidFill>
              </a:rPr>
              <a:t>SKILL 1:</a:t>
            </a:r>
          </a:p>
        </p:txBody>
      </p:sp>
      <p:sp>
        <p:nvSpPr>
          <p:cNvPr id="15362" name="Text Box 3"/>
          <p:cNvSpPr txBox="1">
            <a:spLocks noChangeArrowheads="1"/>
          </p:cNvSpPr>
          <p:nvPr/>
        </p:nvSpPr>
        <p:spPr bwMode="auto">
          <a:xfrm>
            <a:off x="2514600" y="2286000"/>
            <a:ext cx="6096000" cy="1570038"/>
          </a:xfrm>
          <a:prstGeom prst="rect">
            <a:avLst/>
          </a:prstGeom>
          <a:noFill/>
          <a:ln w="9525">
            <a:noFill/>
            <a:miter lim="800000"/>
            <a:headEnd/>
            <a:tailEnd/>
          </a:ln>
        </p:spPr>
        <p:txBody>
          <a:bodyPr>
            <a:spAutoFit/>
          </a:bodyPr>
          <a:lstStyle/>
          <a:p>
            <a:pPr algn="l">
              <a:spcBef>
                <a:spcPct val="50000"/>
              </a:spcBef>
            </a:pPr>
            <a:r>
              <a:rPr lang="en-US" sz="2400" b="1">
                <a:solidFill>
                  <a:schemeClr val="bg1"/>
                </a:solidFill>
                <a:latin typeface="Times New Roman" pitchFamily="18" charset="0"/>
                <a:cs typeface="Times New Roman" pitchFamily="18" charset="0"/>
              </a:rPr>
              <a:t>  SKILL 1: </a:t>
            </a:r>
          </a:p>
          <a:p>
            <a:pPr algn="l">
              <a:spcBef>
                <a:spcPct val="50000"/>
              </a:spcBef>
            </a:pPr>
            <a:endParaRPr lang="en-US" sz="2400" b="1">
              <a:latin typeface="Times New Roman" pitchFamily="18" charset="0"/>
              <a:cs typeface="Times New Roman" pitchFamily="18" charset="0"/>
            </a:endParaRPr>
          </a:p>
          <a:p>
            <a:pPr algn="l">
              <a:spcBef>
                <a:spcPct val="50000"/>
              </a:spcBef>
            </a:pPr>
            <a:r>
              <a:rPr lang="en-US" sz="2400" b="1">
                <a:latin typeface="Times New Roman" pitchFamily="18" charset="0"/>
                <a:cs typeface="Times New Roman" pitchFamily="18" charset="0"/>
              </a:rPr>
              <a:t>MAIN IDEA QUESTIONS </a:t>
            </a:r>
            <a:endParaRPr lang="en-US" sz="2400">
              <a:latin typeface="Times New Roman" pitchFamily="18" charset="0"/>
              <a:cs typeface="Times New Roman" pitchFamily="18" charset="0"/>
            </a:endParaRPr>
          </a:p>
        </p:txBody>
      </p:sp>
      <p:sp>
        <p:nvSpPr>
          <p:cNvPr id="6" name="Action Button: Forward or Next 5">
            <a:hlinkClick r:id="" action="ppaction://hlinkshowjump?jump=nextslide" highlightClick="1"/>
          </p:cNvPr>
          <p:cNvSpPr/>
          <p:nvPr/>
        </p:nvSpPr>
        <p:spPr>
          <a:xfrm>
            <a:off x="8458200" y="6477000"/>
            <a:ext cx="381000" cy="228600"/>
          </a:xfrm>
          <a:prstGeom prst="actionButtonForwardNext">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
        <p:nvSpPr>
          <p:cNvPr id="7" name="Action Button: Back or Previous 6">
            <a:hlinkClick r:id="" action="ppaction://hlinkshowjump?jump=previousslide" highlightClick="1"/>
          </p:cNvPr>
          <p:cNvSpPr/>
          <p:nvPr/>
        </p:nvSpPr>
        <p:spPr>
          <a:xfrm>
            <a:off x="228600" y="6477000"/>
            <a:ext cx="457200" cy="228600"/>
          </a:xfrm>
          <a:prstGeom prst="actionButtonBackPrevious">
            <a:avLst/>
          </a:prstGeom>
          <a:solidFill>
            <a:schemeClr val="bg1"/>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 to="" calcmode="lin" valueType="num">
                                      <p:cBhvr>
                                        <p:cTn id="7" dur="1" fill="hold"/>
                                        <p:tgtEl>
                                          <p:spTgt spid="1536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par>
                                <p:cTn id="14" presetID="7" presetClass="entr" presetSubtype="4" fill="hold" grpId="1" nodeType="withEffect">
                                  <p:stCondLst>
                                    <p:cond delay="0"/>
                                  </p:stCondLst>
                                  <p:childTnLst>
                                    <p:set>
                                      <p:cBhvr>
                                        <p:cTn id="15" dur="1" fill="hold">
                                          <p:stCondLst>
                                            <p:cond delay="0"/>
                                          </p:stCondLst>
                                        </p:cTn>
                                        <p:tgtEl>
                                          <p:spTgt spid="15362"/>
                                        </p:tgtEl>
                                        <p:attrNameLst>
                                          <p:attrName>style.visibility</p:attrName>
                                        </p:attrNameLst>
                                      </p:cBhvr>
                                      <p:to>
                                        <p:strVal val="visible"/>
                                      </p:to>
                                    </p:set>
                                    <p:anim calcmode="lin" valueType="num">
                                      <p:cBhvr additive="base">
                                        <p:cTn id="16" dur="500" fill="hold"/>
                                        <p:tgtEl>
                                          <p:spTgt spid="15362"/>
                                        </p:tgtEl>
                                        <p:attrNameLst>
                                          <p:attrName>ppt_x</p:attrName>
                                        </p:attrNameLst>
                                      </p:cBhvr>
                                      <p:tavLst>
                                        <p:tav tm="0">
                                          <p:val>
                                            <p:strVal val="#ppt_x"/>
                                          </p:val>
                                        </p:tav>
                                        <p:tav tm="100000">
                                          <p:val>
                                            <p:strVal val="#ppt_x"/>
                                          </p:val>
                                        </p:tav>
                                      </p:tavLst>
                                    </p:anim>
                                    <p:anim calcmode="lin" valueType="num">
                                      <p:cBhvr additive="base">
                                        <p:cTn id="17" dur="500" fill="hold"/>
                                        <p:tgtEl>
                                          <p:spTgt spid="153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362" grpId="0"/>
      <p:bldP spid="15362" grpId="1"/>
    </p:bldLst>
  </p:timing>
</p:sld>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627EA170-3B9D-4988-97B9-598AC65C0669}">
  <ds:schemaRefs>
    <ds:schemaRef ds:uri="http://schemas.microsoft.com/sharepoint/v3/contenttype/forms"/>
  </ds:schemaRefs>
</ds:datastoreItem>
</file>

<file path=customXml/itemProps2.xml><?xml version="1.0" encoding="utf-8"?>
<ds:datastoreItem xmlns:ds="http://schemas.openxmlformats.org/officeDocument/2006/customXml" ds:itemID="{34242492-B25F-41A9-B2F4-26F34E2D2DDB}">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
  <TotalTime>8014</TotalTime>
  <Words>824</Words>
  <Application>Microsoft Office PowerPoint</Application>
  <PresentationFormat>On-screen Show (4:3)</PresentationFormat>
  <Paragraphs>106</Paragraphs>
  <Slides>14</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14</vt:i4>
      </vt:variant>
    </vt:vector>
  </HeadingPairs>
  <TitlesOfParts>
    <vt:vector size="23" baseType="lpstr">
      <vt:lpstr>Arial</vt:lpstr>
      <vt:lpstr>Calibri</vt:lpstr>
      <vt:lpstr>Trebuchet MS</vt:lpstr>
      <vt:lpstr>Georgia</vt:lpstr>
      <vt:lpstr>Wingdings 2</vt:lpstr>
      <vt:lpstr>Times New Roman</vt:lpstr>
      <vt:lpstr>1_Custom Design</vt:lpstr>
      <vt:lpstr>2_Custom Design</vt:lpstr>
      <vt:lpstr>Urban</vt:lpstr>
      <vt:lpstr>Slide 1</vt:lpstr>
      <vt:lpstr>Slide 2</vt:lpstr>
      <vt:lpstr>Slide 3</vt:lpstr>
      <vt:lpstr>Slide 4</vt:lpstr>
      <vt:lpstr>Slide 5</vt:lpstr>
      <vt:lpstr>STRATEGY FOR READING COMPREHENSION QUESTIONS</vt:lpstr>
      <vt:lpstr>Slide 7</vt:lpstr>
      <vt:lpstr>Slide 8</vt:lpstr>
      <vt:lpstr>Slide 9</vt:lpstr>
      <vt:lpstr>Slide 10</vt:lpstr>
      <vt:lpstr>Slide 11</vt:lpstr>
      <vt:lpstr>Slide 12</vt:lpstr>
      <vt:lpstr>Slide 13</vt:lpstr>
      <vt:lpstr>Slide 14</vt:lpstr>
    </vt:vector>
  </TitlesOfParts>
  <Company>eclipsed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Edisamsuri</dc:creator>
  <cp:lastModifiedBy>user</cp:lastModifiedBy>
  <cp:revision>155</cp:revision>
  <dcterms:created xsi:type="dcterms:W3CDTF">2008-06-20T19:53:10Z</dcterms:created>
  <dcterms:modified xsi:type="dcterms:W3CDTF">2021-05-04T04:42:15Z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TC025698089991</vt:lpwstr>
  </property>
</Properties>
</file>