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5"/>
  </p:notesMasterIdLst>
  <p:sldIdLst>
    <p:sldId id="256" r:id="rId4"/>
    <p:sldId id="303" r:id="rId5"/>
    <p:sldId id="261" r:id="rId6"/>
    <p:sldId id="270" r:id="rId7"/>
    <p:sldId id="293" r:id="rId8"/>
    <p:sldId id="298" r:id="rId9"/>
    <p:sldId id="284" r:id="rId10"/>
    <p:sldId id="301" r:id="rId11"/>
    <p:sldId id="302" r:id="rId12"/>
    <p:sldId id="304" r:id="rId13"/>
    <p:sldId id="273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62768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6893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  <p:sldLayoutId id="2147483677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94156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KONTRAK KULIAH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/>
              <a:t>SEMESTER GANJIL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dirty="0" err="1"/>
              <a:t>Tahun</a:t>
            </a:r>
            <a:r>
              <a:rPr lang="en-US" altLang="ko-KR" dirty="0"/>
              <a:t> </a:t>
            </a:r>
            <a:r>
              <a:rPr lang="en-US" altLang="ko-KR" dirty="0" err="1"/>
              <a:t>Akademik</a:t>
            </a:r>
            <a:r>
              <a:rPr lang="en-US" altLang="ko-KR" dirty="0"/>
              <a:t> 2024/2025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9B019E10-57E6-4B2A-B607-36E70476EFCA}"/>
              </a:ext>
            </a:extLst>
          </p:cNvPr>
          <p:cNvGrpSpPr/>
          <p:nvPr/>
        </p:nvGrpSpPr>
        <p:grpSpPr>
          <a:xfrm>
            <a:off x="66413" y="1563638"/>
            <a:ext cx="3341644" cy="3043050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1" name="Freeform 8">
              <a:extLst>
                <a:ext uri="{FF2B5EF4-FFF2-40B4-BE49-F238E27FC236}">
                  <a16:creationId xmlns:a16="http://schemas.microsoft.com/office/drawing/2014/main" id="{149BD4B5-752C-46E2-9BDC-A658613F76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9">
              <a:extLst>
                <a:ext uri="{FF2B5EF4-FFF2-40B4-BE49-F238E27FC236}">
                  <a16:creationId xmlns:a16="http://schemas.microsoft.com/office/drawing/2014/main" id="{5D07F6CA-5B24-4F8E-8D8F-E88F80D2E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0">
              <a:extLst>
                <a:ext uri="{FF2B5EF4-FFF2-40B4-BE49-F238E27FC236}">
                  <a16:creationId xmlns:a16="http://schemas.microsoft.com/office/drawing/2014/main" id="{78E60100-D04C-421B-BCA4-BE8C8846D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Freeform 11">
              <a:extLst>
                <a:ext uri="{FF2B5EF4-FFF2-40B4-BE49-F238E27FC236}">
                  <a16:creationId xmlns:a16="http://schemas.microsoft.com/office/drawing/2014/main" id="{8E85018C-B18C-47AB-BAE7-93F2DFAD7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9" name="Round Same Side Corner Rectangle 8"/>
          <p:cNvSpPr/>
          <p:nvPr/>
        </p:nvSpPr>
        <p:spPr>
          <a:xfrm>
            <a:off x="2009730" y="2648706"/>
            <a:ext cx="245385" cy="6462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 Same Side Corner Rectangle 20"/>
          <p:cNvSpPr/>
          <p:nvPr/>
        </p:nvSpPr>
        <p:spPr>
          <a:xfrm rot="10800000">
            <a:off x="1259632" y="4375022"/>
            <a:ext cx="305763" cy="65225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B05083-8CBF-4767-9F38-9F511E3E0DB1}"/>
              </a:ext>
            </a:extLst>
          </p:cNvPr>
          <p:cNvSpPr txBox="1"/>
          <p:nvPr/>
        </p:nvSpPr>
        <p:spPr>
          <a:xfrm>
            <a:off x="4111252" y="2283718"/>
            <a:ext cx="4966335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Partisipasi dlm Kelas	: 50%</a:t>
            </a:r>
          </a:p>
          <a:p>
            <a:pPr>
              <a:spcBef>
                <a:spcPct val="0"/>
              </a:spcBef>
            </a:pPr>
            <a:endParaRPr lang="pt-BR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Ujian Tengah Semester 	: 20%</a:t>
            </a:r>
          </a:p>
          <a:p>
            <a:pPr>
              <a:spcBef>
                <a:spcPct val="0"/>
              </a:spcBef>
            </a:pPr>
            <a:endParaRPr lang="pt-BR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Tugas	</a:t>
            </a:r>
            <a:r>
              <a:rPr lang="pt-BR" altLang="en-US" b="1" i="1" dirty="0">
                <a:solidFill>
                  <a:srgbClr val="C00000"/>
                </a:solidFill>
                <a:latin typeface="Arial" panose="020B0604020202020204" pitchFamily="34" charset="0"/>
              </a:rPr>
              <a:t>(Kuantitas &amp; Kualitas)</a:t>
            </a:r>
            <a:r>
              <a:rPr lang="pt-BR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	: 10%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en-US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Ujian Akhir Semester 	: 20%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649CA-9D70-4451-AFDD-A71D093D0AD8}"/>
              </a:ext>
            </a:extLst>
          </p:cNvPr>
          <p:cNvSpPr txBox="1"/>
          <p:nvPr/>
        </p:nvSpPr>
        <p:spPr>
          <a:xfrm>
            <a:off x="2132422" y="236078"/>
            <a:ext cx="4966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en-US" sz="3600" b="1" dirty="0">
                <a:latin typeface="Arial" panose="020B0604020202020204" pitchFamily="34" charset="0"/>
              </a:rPr>
              <a:t>Sistem Penilaian</a:t>
            </a:r>
          </a:p>
        </p:txBody>
      </p:sp>
    </p:spTree>
    <p:extLst>
      <p:ext uri="{BB962C8B-B14F-4D97-AF65-F5344CB8AC3E}">
        <p14:creationId xmlns:p14="http://schemas.microsoft.com/office/powerpoint/2010/main" val="66812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DE978-E6E0-4A06-93A5-D3D750000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48" y="4587974"/>
            <a:ext cx="9144000" cy="288032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Ada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Tanggapan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Pertanyaan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???</a:t>
            </a:r>
            <a:endParaRPr lang="en-ID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0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51720" y="1923678"/>
            <a:ext cx="6804756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Perkuliahan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Dilaksanakan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Sesuai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Jadwal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Yang Telah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Ditetapkan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Oleh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Pimpinan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Fakultas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/Prodi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Atau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Kesepakatan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Dosen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Dengan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Mahasiswa</a:t>
            </a:r>
            <a:endParaRPr lang="en-US" alt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30A71F-5670-4879-B562-CB52EA03138A}"/>
              </a:ext>
            </a:extLst>
          </p:cNvPr>
          <p:cNvSpPr txBox="1"/>
          <p:nvPr/>
        </p:nvSpPr>
        <p:spPr>
          <a:xfrm>
            <a:off x="2523186" y="339502"/>
            <a:ext cx="63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Waktu </a:t>
            </a:r>
            <a:r>
              <a:rPr lang="en-US" sz="3600" b="1" dirty="0" err="1"/>
              <a:t>Perkuliahan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132746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5635BEB7-E4B2-4EE4-B23A-A67A7A0F6E01}"/>
              </a:ext>
            </a:extLst>
          </p:cNvPr>
          <p:cNvSpPr txBox="1"/>
          <p:nvPr/>
        </p:nvSpPr>
        <p:spPr>
          <a:xfrm>
            <a:off x="3707904" y="1628147"/>
            <a:ext cx="51125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Setiap mahasiswa wajib memiliki </a:t>
            </a:r>
            <a:r>
              <a:rPr lang="id-ID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minimal</a:t>
            </a: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(satu) literatur (buku) wajib yang dianjurkan oleh dosen pengampu Mata Kuliah</a:t>
            </a:r>
            <a:endParaRPr lang="en-US" altLang="en-US" sz="32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1FA2AC-B95E-405D-A5DC-B1A2480E0CA3}"/>
              </a:ext>
            </a:extLst>
          </p:cNvPr>
          <p:cNvSpPr txBox="1"/>
          <p:nvPr/>
        </p:nvSpPr>
        <p:spPr>
          <a:xfrm>
            <a:off x="2843808" y="2211710"/>
            <a:ext cx="601317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Setiap mahasiswa wajib mengikuti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perkuliahan </a:t>
            </a:r>
            <a:r>
              <a:rPr lang="id-ID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minimal</a:t>
            </a: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80% dari 16 kali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perkuliahan 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(13 kali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pertemuan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termasuk UTS dan UAS </a:t>
            </a:r>
            <a:endParaRPr lang="en-US" altLang="en-US" sz="2800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BD46DF-1D5F-4D86-AFC6-ECC38DDBC43C}"/>
              </a:ext>
            </a:extLst>
          </p:cNvPr>
          <p:cNvSpPr txBox="1"/>
          <p:nvPr/>
        </p:nvSpPr>
        <p:spPr>
          <a:xfrm>
            <a:off x="2875134" y="411510"/>
            <a:ext cx="630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Batas Minimal </a:t>
            </a:r>
            <a:r>
              <a:rPr lang="en-US" sz="32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Perkuliahan</a:t>
            </a:r>
            <a:endParaRPr lang="en-ID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1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C9133B9E-F4B7-4721-A185-A9CE94898FEA}"/>
              </a:ext>
            </a:extLst>
          </p:cNvPr>
          <p:cNvSpPr txBox="1"/>
          <p:nvPr/>
        </p:nvSpPr>
        <p:spPr>
          <a:xfrm>
            <a:off x="4211960" y="1995686"/>
            <a:ext cx="48245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Setiap mahasiswa wajib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menyelesaikan semua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penugasan yang diatur oleh dosen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pengampu Mata Kuliah</a:t>
            </a:r>
            <a:endParaRPr lang="en-ID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2DB5538-F8F9-431F-8F95-144EFE96A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4038485" cy="408391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7FA4233-DC87-40BE-892E-15BF0EBCE565}"/>
              </a:ext>
            </a:extLst>
          </p:cNvPr>
          <p:cNvSpPr txBox="1"/>
          <p:nvPr/>
        </p:nvSpPr>
        <p:spPr>
          <a:xfrm>
            <a:off x="2523186" y="195486"/>
            <a:ext cx="63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/>
              <a:t>Tugas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428063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9B019E10-57E6-4B2A-B607-36E70476EFCA}"/>
              </a:ext>
            </a:extLst>
          </p:cNvPr>
          <p:cNvGrpSpPr/>
          <p:nvPr/>
        </p:nvGrpSpPr>
        <p:grpSpPr>
          <a:xfrm>
            <a:off x="107504" y="1564155"/>
            <a:ext cx="3341644" cy="3043050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1" name="Freeform 8">
              <a:extLst>
                <a:ext uri="{FF2B5EF4-FFF2-40B4-BE49-F238E27FC236}">
                  <a16:creationId xmlns:a16="http://schemas.microsoft.com/office/drawing/2014/main" id="{149BD4B5-752C-46E2-9BDC-A658613F76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9">
              <a:extLst>
                <a:ext uri="{FF2B5EF4-FFF2-40B4-BE49-F238E27FC236}">
                  <a16:creationId xmlns:a16="http://schemas.microsoft.com/office/drawing/2014/main" id="{5D07F6CA-5B24-4F8E-8D8F-E88F80D2E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0">
              <a:extLst>
                <a:ext uri="{FF2B5EF4-FFF2-40B4-BE49-F238E27FC236}">
                  <a16:creationId xmlns:a16="http://schemas.microsoft.com/office/drawing/2014/main" id="{78E60100-D04C-421B-BCA4-BE8C8846D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Freeform 11">
              <a:extLst>
                <a:ext uri="{FF2B5EF4-FFF2-40B4-BE49-F238E27FC236}">
                  <a16:creationId xmlns:a16="http://schemas.microsoft.com/office/drawing/2014/main" id="{8E85018C-B18C-47AB-BAE7-93F2DFAD7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9" name="Round Same Side Corner Rectangle 8"/>
          <p:cNvSpPr/>
          <p:nvPr/>
        </p:nvSpPr>
        <p:spPr>
          <a:xfrm>
            <a:off x="2009730" y="2648706"/>
            <a:ext cx="245385" cy="6462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 Same Side Corner Rectangle 20"/>
          <p:cNvSpPr/>
          <p:nvPr/>
        </p:nvSpPr>
        <p:spPr>
          <a:xfrm rot="10800000">
            <a:off x="1259632" y="4375022"/>
            <a:ext cx="305763" cy="65225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B05083-8CBF-4767-9F38-9F511E3E0DB1}"/>
              </a:ext>
            </a:extLst>
          </p:cNvPr>
          <p:cNvSpPr txBox="1"/>
          <p:nvPr/>
        </p:nvSpPr>
        <p:spPr>
          <a:xfrm>
            <a:off x="3275856" y="2002352"/>
            <a:ext cx="55474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Setiap mahasiswa wajib mematuhi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peraturan aka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demik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kemahasiswaan, </a:t>
            </a:r>
            <a:endParaRPr lang="en-US" sz="2400" spc="-1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termasuk berpakaian dan berperilaku sopan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(tidak memakai: kaos oblong, dan bagi laki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-laki tidak boleh berambut panjang).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85948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51720" y="1923678"/>
            <a:ext cx="6804756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d-ID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Bagi mahasiswa baru, wajib 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menggunakan pakaian putih-hitam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(atas putih, bawah hitam) selama 2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(dua) semester.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1F59C7-3642-47F3-BED1-C8299516532A}"/>
              </a:ext>
            </a:extLst>
          </p:cNvPr>
          <p:cNvSpPr txBox="1"/>
          <p:nvPr/>
        </p:nvSpPr>
        <p:spPr>
          <a:xfrm>
            <a:off x="2843808" y="339502"/>
            <a:ext cx="63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>
                <a:solidFill>
                  <a:schemeClr val="bg1"/>
                </a:solidFill>
              </a:rPr>
              <a:t>Aturan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Berpakaian</a:t>
            </a:r>
            <a:endParaRPr lang="en-ID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4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ord 14">
            <a:extLst>
              <a:ext uri="{FF2B5EF4-FFF2-40B4-BE49-F238E27FC236}">
                <a16:creationId xmlns:a16="http://schemas.microsoft.com/office/drawing/2014/main" id="{B4AC7704-A903-40D4-9EFD-8733B83C3055}"/>
              </a:ext>
            </a:extLst>
          </p:cNvPr>
          <p:cNvSpPr/>
          <p:nvPr/>
        </p:nvSpPr>
        <p:spPr>
          <a:xfrm>
            <a:off x="7437902" y="3103396"/>
            <a:ext cx="1580935" cy="199501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1A0AFFEE-A1DA-4E30-B55C-0CC27CC7CEFC}"/>
              </a:ext>
            </a:extLst>
          </p:cNvPr>
          <p:cNvGrpSpPr/>
          <p:nvPr/>
        </p:nvGrpSpPr>
        <p:grpSpPr>
          <a:xfrm>
            <a:off x="323528" y="123478"/>
            <a:ext cx="2376264" cy="2304256"/>
            <a:chOff x="395536" y="1376189"/>
            <a:chExt cx="3286833" cy="3490091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37A24CF6-1326-4F62-B356-22B20D9B91B6}"/>
                </a:ext>
              </a:extLst>
            </p:cNvPr>
            <p:cNvGrpSpPr/>
            <p:nvPr/>
          </p:nvGrpSpPr>
          <p:grpSpPr>
            <a:xfrm>
              <a:off x="395536" y="1376189"/>
              <a:ext cx="3286833" cy="3490091"/>
              <a:chOff x="4848046" y="3681671"/>
              <a:chExt cx="2758049" cy="2928608"/>
            </a:xfrm>
            <a:solidFill>
              <a:srgbClr val="797B4F"/>
            </a:solidFill>
          </p:grpSpPr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AC1DFA03-94F8-496F-A710-5A499C42FBAB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ounded Rectangle 5">
                <a:extLst>
                  <a:ext uri="{FF2B5EF4-FFF2-40B4-BE49-F238E27FC236}">
                    <a16:creationId xmlns:a16="http://schemas.microsoft.com/office/drawing/2014/main" id="{25E4C703-7463-432E-BE72-3C8652725598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ounded Rectangle 6">
                <a:extLst>
                  <a:ext uri="{FF2B5EF4-FFF2-40B4-BE49-F238E27FC236}">
                    <a16:creationId xmlns:a16="http://schemas.microsoft.com/office/drawing/2014/main" id="{C78844B2-E89C-47B7-91E0-46264E98F2B8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ounded Rectangle 7">
                <a:extLst>
                  <a:ext uri="{FF2B5EF4-FFF2-40B4-BE49-F238E27FC236}">
                    <a16:creationId xmlns:a16="http://schemas.microsoft.com/office/drawing/2014/main" id="{90D63D81-02D9-43B3-9ACE-D24C91CE3D4F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8">
                <a:extLst>
                  <a:ext uri="{FF2B5EF4-FFF2-40B4-BE49-F238E27FC236}">
                    <a16:creationId xmlns:a16="http://schemas.microsoft.com/office/drawing/2014/main" id="{CE660875-A831-4371-AB56-A9045F1E2E2A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9">
                <a:extLst>
                  <a:ext uri="{FF2B5EF4-FFF2-40B4-BE49-F238E27FC236}">
                    <a16:creationId xmlns:a16="http://schemas.microsoft.com/office/drawing/2014/main" id="{C122F432-52A2-4C2B-8DAA-13E57331117C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10">
                <a:extLst>
                  <a:ext uri="{FF2B5EF4-FFF2-40B4-BE49-F238E27FC236}">
                    <a16:creationId xmlns:a16="http://schemas.microsoft.com/office/drawing/2014/main" id="{506FA3F6-46E5-4188-9D97-E340F0D1F5EF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11">
                <a:extLst>
                  <a:ext uri="{FF2B5EF4-FFF2-40B4-BE49-F238E27FC236}">
                    <a16:creationId xmlns:a16="http://schemas.microsoft.com/office/drawing/2014/main" id="{3EF54EB8-F99F-4749-8A98-27571A76DE08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2">
              <a:extLst>
                <a:ext uri="{FF2B5EF4-FFF2-40B4-BE49-F238E27FC236}">
                  <a16:creationId xmlns:a16="http://schemas.microsoft.com/office/drawing/2014/main" id="{701664DE-3F3A-4D5A-AF32-7C3DB28C3276}"/>
                </a:ext>
              </a:extLst>
            </p:cNvPr>
            <p:cNvGrpSpPr/>
            <p:nvPr/>
          </p:nvGrpSpPr>
          <p:grpSpPr>
            <a:xfrm>
              <a:off x="1195903" y="1998538"/>
              <a:ext cx="1670013" cy="2047118"/>
              <a:chOff x="1195903" y="1537915"/>
              <a:chExt cx="1670013" cy="2047118"/>
            </a:xfrm>
            <a:solidFill>
              <a:srgbClr val="797B4F"/>
            </a:solidFill>
          </p:grpSpPr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id="{82A57BA6-6233-4D27-8904-8CF77D5A5E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4470" y="1768048"/>
                <a:ext cx="264724" cy="26693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Oval 21">
                <a:extLst>
                  <a:ext uri="{FF2B5EF4-FFF2-40B4-BE49-F238E27FC236}">
                    <a16:creationId xmlns:a16="http://schemas.microsoft.com/office/drawing/2014/main" id="{D9F9AA31-DD4B-443A-A844-AD00DAB927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23964" y="190993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Oval 21">
                <a:extLst>
                  <a:ext uri="{FF2B5EF4-FFF2-40B4-BE49-F238E27FC236}">
                    <a16:creationId xmlns:a16="http://schemas.microsoft.com/office/drawing/2014/main" id="{30E21C8F-D4CD-4A82-A17A-8BC583B783B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050853">
                <a:off x="1326433" y="2753031"/>
                <a:ext cx="173268" cy="17471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Oval 21">
                <a:extLst>
                  <a:ext uri="{FF2B5EF4-FFF2-40B4-BE49-F238E27FC236}">
                    <a16:creationId xmlns:a16="http://schemas.microsoft.com/office/drawing/2014/main" id="{A1E7B995-9AAF-4E8E-A599-8727F6E4BC9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8847">
                <a:off x="1195903" y="2266763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Oval 21">
                <a:extLst>
                  <a:ext uri="{FF2B5EF4-FFF2-40B4-BE49-F238E27FC236}">
                    <a16:creationId xmlns:a16="http://schemas.microsoft.com/office/drawing/2014/main" id="{4372BB2C-E791-450C-8ECC-3C81D6D5F9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4470" y="2278418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Oval 21">
                <a:extLst>
                  <a:ext uri="{FF2B5EF4-FFF2-40B4-BE49-F238E27FC236}">
                    <a16:creationId xmlns:a16="http://schemas.microsoft.com/office/drawing/2014/main" id="{3D5B1C1D-4B4A-4EA1-AB6D-ED7BD18057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1800" y="2460930"/>
                <a:ext cx="309554" cy="312141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C548094-A9F5-461F-907B-706C277E04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5429" y="2143218"/>
                <a:ext cx="282537" cy="28489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Oval 21">
                <a:extLst>
                  <a:ext uri="{FF2B5EF4-FFF2-40B4-BE49-F238E27FC236}">
                    <a16:creationId xmlns:a16="http://schemas.microsoft.com/office/drawing/2014/main" id="{A78F63EC-0E1E-4EA3-9503-E58D1B1F536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3757">
                <a:off x="1665484" y="3272892"/>
                <a:ext cx="309554" cy="312141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Oval 21">
                <a:extLst>
                  <a:ext uri="{FF2B5EF4-FFF2-40B4-BE49-F238E27FC236}">
                    <a16:creationId xmlns:a16="http://schemas.microsoft.com/office/drawing/2014/main" id="{3DFF5A64-7B59-403F-902E-43161BB016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364806">
                <a:off x="1656905" y="1674846"/>
                <a:ext cx="267508" cy="269744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Oval 21">
                <a:extLst>
                  <a:ext uri="{FF2B5EF4-FFF2-40B4-BE49-F238E27FC236}">
                    <a16:creationId xmlns:a16="http://schemas.microsoft.com/office/drawing/2014/main" id="{B5EF9332-B24B-45A6-AC64-EAEE1B2A35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63017" y="1930545"/>
                <a:ext cx="424361" cy="42790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Oval 21">
                <a:extLst>
                  <a:ext uri="{FF2B5EF4-FFF2-40B4-BE49-F238E27FC236}">
                    <a16:creationId xmlns:a16="http://schemas.microsoft.com/office/drawing/2014/main" id="{5894D842-FBE8-421E-936D-AFB7A73FC5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145186">
                <a:off x="1260512" y="1980363"/>
                <a:ext cx="333550" cy="336337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Oval 21">
                <a:extLst>
                  <a:ext uri="{FF2B5EF4-FFF2-40B4-BE49-F238E27FC236}">
                    <a16:creationId xmlns:a16="http://schemas.microsoft.com/office/drawing/2014/main" id="{FE0F4C41-21ED-467A-9C59-B43C302DBB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2827">
                <a:off x="1766846" y="2371713"/>
                <a:ext cx="405789" cy="40918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Oval 21">
                <a:extLst>
                  <a:ext uri="{FF2B5EF4-FFF2-40B4-BE49-F238E27FC236}">
                    <a16:creationId xmlns:a16="http://schemas.microsoft.com/office/drawing/2014/main" id="{73C2A428-F200-43F2-9D27-D5B4763614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2245" y="1873583"/>
                <a:ext cx="591365" cy="596307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Oval 21">
                <a:extLst>
                  <a:ext uri="{FF2B5EF4-FFF2-40B4-BE49-F238E27FC236}">
                    <a16:creationId xmlns:a16="http://schemas.microsoft.com/office/drawing/2014/main" id="{1A039A61-622C-4C8D-99A2-27701AF71D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80219" y="1680508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Oval 21">
                <a:extLst>
                  <a:ext uri="{FF2B5EF4-FFF2-40B4-BE49-F238E27FC236}">
                    <a16:creationId xmlns:a16="http://schemas.microsoft.com/office/drawing/2014/main" id="{0EE6C5DB-4BA7-4598-ABAB-AEF3DD3BF6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03558">
                <a:off x="1468306" y="2867514"/>
                <a:ext cx="139314" cy="14047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Oval 21">
                <a:extLst>
                  <a:ext uri="{FF2B5EF4-FFF2-40B4-BE49-F238E27FC236}">
                    <a16:creationId xmlns:a16="http://schemas.microsoft.com/office/drawing/2014/main" id="{9C177EA5-8782-45DD-94CF-59D957512E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4605" y="2685223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Oval 21">
                <a:extLst>
                  <a:ext uri="{FF2B5EF4-FFF2-40B4-BE49-F238E27FC236}">
                    <a16:creationId xmlns:a16="http://schemas.microsoft.com/office/drawing/2014/main" id="{83F6C52A-E287-4842-9347-599892B337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1800405" y="2755645"/>
                <a:ext cx="216579" cy="21839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Oval 21">
                <a:extLst>
                  <a:ext uri="{FF2B5EF4-FFF2-40B4-BE49-F238E27FC236}">
                    <a16:creationId xmlns:a16="http://schemas.microsoft.com/office/drawing/2014/main" id="{3A5799AB-DC7A-4405-AA98-B7461BB591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85792">
                <a:off x="1591521" y="2830231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Oval 21">
                <a:extLst>
                  <a:ext uri="{FF2B5EF4-FFF2-40B4-BE49-F238E27FC236}">
                    <a16:creationId xmlns:a16="http://schemas.microsoft.com/office/drawing/2014/main" id="{6D4567C4-A1F3-4FEC-923B-847CB22E95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66870" y="2430818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Oval 21">
                <a:extLst>
                  <a:ext uri="{FF2B5EF4-FFF2-40B4-BE49-F238E27FC236}">
                    <a16:creationId xmlns:a16="http://schemas.microsoft.com/office/drawing/2014/main" id="{BE3684CD-B6B2-4CAC-B7ED-249A818AEA0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61415">
                <a:off x="1961493" y="1831077"/>
                <a:ext cx="309554" cy="312141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Oval 21">
                <a:extLst>
                  <a:ext uri="{FF2B5EF4-FFF2-40B4-BE49-F238E27FC236}">
                    <a16:creationId xmlns:a16="http://schemas.microsoft.com/office/drawing/2014/main" id="{AF22AF94-6F60-4CA0-B204-05697629F5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1487267" y="2639444"/>
                <a:ext cx="216579" cy="21839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Oval 21">
                <a:extLst>
                  <a:ext uri="{FF2B5EF4-FFF2-40B4-BE49-F238E27FC236}">
                    <a16:creationId xmlns:a16="http://schemas.microsoft.com/office/drawing/2014/main" id="{1619038E-D439-41EC-B8D5-8EFC574588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1171" y="2361128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Oval 21">
                <a:extLst>
                  <a:ext uri="{FF2B5EF4-FFF2-40B4-BE49-F238E27FC236}">
                    <a16:creationId xmlns:a16="http://schemas.microsoft.com/office/drawing/2014/main" id="{56F0310E-0C3F-41BD-A31A-A278F1DABD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99336" y="2285667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Oval 21">
                <a:extLst>
                  <a:ext uri="{FF2B5EF4-FFF2-40B4-BE49-F238E27FC236}">
                    <a16:creationId xmlns:a16="http://schemas.microsoft.com/office/drawing/2014/main" id="{894CD3A0-D92E-44C2-A609-8CC3A7A1A11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59187">
                <a:off x="1875957" y="3147672"/>
                <a:ext cx="196820" cy="19846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Oval 21">
                <a:extLst>
                  <a:ext uri="{FF2B5EF4-FFF2-40B4-BE49-F238E27FC236}">
                    <a16:creationId xmlns:a16="http://schemas.microsoft.com/office/drawing/2014/main" id="{80C75FA3-B82D-40A4-88F4-E020D66978C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2827">
                <a:off x="2016649" y="3174821"/>
                <a:ext cx="405789" cy="40918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Oval 21">
                <a:extLst>
                  <a:ext uri="{FF2B5EF4-FFF2-40B4-BE49-F238E27FC236}">
                    <a16:creationId xmlns:a16="http://schemas.microsoft.com/office/drawing/2014/main" id="{71DB317F-91BF-46D1-8B92-0FE3A72A4C3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2827">
                <a:off x="2373855" y="2474192"/>
                <a:ext cx="405789" cy="40918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Oval 21">
                <a:extLst>
                  <a:ext uri="{FF2B5EF4-FFF2-40B4-BE49-F238E27FC236}">
                    <a16:creationId xmlns:a16="http://schemas.microsoft.com/office/drawing/2014/main" id="{EFAD2E65-915C-49B4-A274-4A559B8929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67966" y="2356564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4A58FD0F-A85D-4A81-A709-E94FAF8BA0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1720" y="2905247"/>
                <a:ext cx="282537" cy="28489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Oval 21">
                <a:extLst>
                  <a:ext uri="{FF2B5EF4-FFF2-40B4-BE49-F238E27FC236}">
                    <a16:creationId xmlns:a16="http://schemas.microsoft.com/office/drawing/2014/main" id="{2E50CB5C-82EE-46E8-B852-5C5558EF17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1788" y="2312226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Oval 21">
                <a:extLst>
                  <a:ext uri="{FF2B5EF4-FFF2-40B4-BE49-F238E27FC236}">
                    <a16:creationId xmlns:a16="http://schemas.microsoft.com/office/drawing/2014/main" id="{69CB5DD8-06CE-4A90-9ACA-E93B1951E6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1770483" y="2955490"/>
                <a:ext cx="216579" cy="21839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Oval 21">
                <a:extLst>
                  <a:ext uri="{FF2B5EF4-FFF2-40B4-BE49-F238E27FC236}">
                    <a16:creationId xmlns:a16="http://schemas.microsoft.com/office/drawing/2014/main" id="{BB164D44-3EEC-4A0B-A690-7A39E7FF6C3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2115911" y="2614000"/>
                <a:ext cx="275390" cy="277693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Oval 21">
                <a:extLst>
                  <a:ext uri="{FF2B5EF4-FFF2-40B4-BE49-F238E27FC236}">
                    <a16:creationId xmlns:a16="http://schemas.microsoft.com/office/drawing/2014/main" id="{12CD992B-DEDF-41FC-8178-394DDA0298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4293" y="2894551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Oval 21">
                <a:extLst>
                  <a:ext uri="{FF2B5EF4-FFF2-40B4-BE49-F238E27FC236}">
                    <a16:creationId xmlns:a16="http://schemas.microsoft.com/office/drawing/2014/main" id="{E07468FA-8F37-429E-A21B-FCF1AE4831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52479" y="2464579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Oval 21">
                <a:extLst>
                  <a:ext uri="{FF2B5EF4-FFF2-40B4-BE49-F238E27FC236}">
                    <a16:creationId xmlns:a16="http://schemas.microsoft.com/office/drawing/2014/main" id="{14D99C3E-599D-4150-9B8E-D5764647B5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80435" y="2877367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Oval 21">
                <a:extLst>
                  <a:ext uri="{FF2B5EF4-FFF2-40B4-BE49-F238E27FC236}">
                    <a16:creationId xmlns:a16="http://schemas.microsoft.com/office/drawing/2014/main" id="{774EB336-DAC1-4EE4-B10C-BEC6EE828E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00241" y="303937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Oval 21">
                <a:extLst>
                  <a:ext uri="{FF2B5EF4-FFF2-40B4-BE49-F238E27FC236}">
                    <a16:creationId xmlns:a16="http://schemas.microsoft.com/office/drawing/2014/main" id="{0964D6BB-1846-4554-8515-AE478D7A9D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1493" y="3484382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Oval 21">
                <a:extLst>
                  <a:ext uri="{FF2B5EF4-FFF2-40B4-BE49-F238E27FC236}">
                    <a16:creationId xmlns:a16="http://schemas.microsoft.com/office/drawing/2014/main" id="{2AADE010-CE11-4714-9A78-D332D424D4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9662" y="300355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Oval 21">
                <a:extLst>
                  <a:ext uri="{FF2B5EF4-FFF2-40B4-BE49-F238E27FC236}">
                    <a16:creationId xmlns:a16="http://schemas.microsoft.com/office/drawing/2014/main" id="{D7DA77A2-283D-497C-9E15-FF9A161A4A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8031" y="3057800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Oval 21">
                <a:extLst>
                  <a:ext uri="{FF2B5EF4-FFF2-40B4-BE49-F238E27FC236}">
                    <a16:creationId xmlns:a16="http://schemas.microsoft.com/office/drawing/2014/main" id="{9FDE87E5-36AF-4C71-BE1B-DC2EF8CC98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222" y="3161559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21">
                <a:extLst>
                  <a:ext uri="{FF2B5EF4-FFF2-40B4-BE49-F238E27FC236}">
                    <a16:creationId xmlns:a16="http://schemas.microsoft.com/office/drawing/2014/main" id="{0B4EC4C1-7FE9-42CB-B03A-7DBAF9D201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61060" y="2871624"/>
                <a:ext cx="228226" cy="230133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Oval 21">
                <a:extLst>
                  <a:ext uri="{FF2B5EF4-FFF2-40B4-BE49-F238E27FC236}">
                    <a16:creationId xmlns:a16="http://schemas.microsoft.com/office/drawing/2014/main" id="{C4D8CB95-923B-4054-8D52-50A9554B1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9001" y="3119404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21">
                <a:extLst>
                  <a:ext uri="{FF2B5EF4-FFF2-40B4-BE49-F238E27FC236}">
                    <a16:creationId xmlns:a16="http://schemas.microsoft.com/office/drawing/2014/main" id="{F3ED5D06-1FFD-4B39-8642-92EA528C27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89480" y="2513009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Oval 21">
                <a:extLst>
                  <a:ext uri="{FF2B5EF4-FFF2-40B4-BE49-F238E27FC236}">
                    <a16:creationId xmlns:a16="http://schemas.microsoft.com/office/drawing/2014/main" id="{AAB4FAE9-CC59-4AFB-A7B5-2F5135A1E0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2300" y="244457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Oval 21">
                <a:extLst>
                  <a:ext uri="{FF2B5EF4-FFF2-40B4-BE49-F238E27FC236}">
                    <a16:creationId xmlns:a16="http://schemas.microsoft.com/office/drawing/2014/main" id="{2602F7D4-6C0E-4B52-9495-0DF23B0598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9364" y="2506052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Oval 21">
                <a:extLst>
                  <a:ext uri="{FF2B5EF4-FFF2-40B4-BE49-F238E27FC236}">
                    <a16:creationId xmlns:a16="http://schemas.microsoft.com/office/drawing/2014/main" id="{FC958C87-F534-4185-9578-894CB1B278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432" y="2794749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Oval 21">
                <a:extLst>
                  <a:ext uri="{FF2B5EF4-FFF2-40B4-BE49-F238E27FC236}">
                    <a16:creationId xmlns:a16="http://schemas.microsoft.com/office/drawing/2014/main" id="{26949356-2010-4010-B663-2E4A68E73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2196" y="3210761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Oval 21">
                <a:extLst>
                  <a:ext uri="{FF2B5EF4-FFF2-40B4-BE49-F238E27FC236}">
                    <a16:creationId xmlns:a16="http://schemas.microsoft.com/office/drawing/2014/main" id="{C67E3BDD-2A5A-42E2-AE53-BA9DA0FEAE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48211" y="1600868"/>
                <a:ext cx="282537" cy="28489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Oval 21">
                <a:extLst>
                  <a:ext uri="{FF2B5EF4-FFF2-40B4-BE49-F238E27FC236}">
                    <a16:creationId xmlns:a16="http://schemas.microsoft.com/office/drawing/2014/main" id="{0A036E23-E5F6-4239-B32A-26B6FFCDAA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55627" y="1537915"/>
                <a:ext cx="228226" cy="230133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Oval 21">
                <a:extLst>
                  <a:ext uri="{FF2B5EF4-FFF2-40B4-BE49-F238E27FC236}">
                    <a16:creationId xmlns:a16="http://schemas.microsoft.com/office/drawing/2014/main" id="{5273EF79-FE42-47A9-88F1-574E606F7F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20246" y="1755731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Oval 21">
                <a:extLst>
                  <a:ext uri="{FF2B5EF4-FFF2-40B4-BE49-F238E27FC236}">
                    <a16:creationId xmlns:a16="http://schemas.microsoft.com/office/drawing/2014/main" id="{C1D28056-DE39-4C29-A8EB-B1DE8D5A10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69089" y="1901516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Oval 21">
                <a:extLst>
                  <a:ext uri="{FF2B5EF4-FFF2-40B4-BE49-F238E27FC236}">
                    <a16:creationId xmlns:a16="http://schemas.microsoft.com/office/drawing/2014/main" id="{FCD906A7-EAF5-4F01-8CB7-CEDE9BC988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42856" y="1699484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Oval 21">
                <a:extLst>
                  <a:ext uri="{FF2B5EF4-FFF2-40B4-BE49-F238E27FC236}">
                    <a16:creationId xmlns:a16="http://schemas.microsoft.com/office/drawing/2014/main" id="{48F54DBD-1F9A-4BE0-B821-3DFDC2095B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6404" y="1732638"/>
                <a:ext cx="152882" cy="15415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Oval 21">
                <a:extLst>
                  <a:ext uri="{FF2B5EF4-FFF2-40B4-BE49-F238E27FC236}">
                    <a16:creationId xmlns:a16="http://schemas.microsoft.com/office/drawing/2014/main" id="{ECFD6986-816F-484D-A8F2-782FD1418F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9216" y="1600868"/>
                <a:ext cx="66122" cy="66674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Oval 21">
                <a:extLst>
                  <a:ext uri="{FF2B5EF4-FFF2-40B4-BE49-F238E27FC236}">
                    <a16:creationId xmlns:a16="http://schemas.microsoft.com/office/drawing/2014/main" id="{9A9D98ED-7141-48F1-9C13-67D3BC9455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64289" y="1954875"/>
                <a:ext cx="66122" cy="66674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C64A3181-E5A4-43C5-94BC-05866C2D65FC}"/>
              </a:ext>
            </a:extLst>
          </p:cNvPr>
          <p:cNvSpPr txBox="1"/>
          <p:nvPr/>
        </p:nvSpPr>
        <p:spPr>
          <a:xfrm>
            <a:off x="3012840" y="449704"/>
            <a:ext cx="57659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d-ID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Mahasiswa yang terlambat </a:t>
            </a:r>
            <a:r>
              <a:rPr lang="en-US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mengisi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</a:p>
          <a:p>
            <a:pPr algn="r"/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daftar </a:t>
            </a:r>
            <a:r>
              <a:rPr lang="en-US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hadir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lebih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id-ID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15 </a:t>
            </a:r>
            <a:r>
              <a:rPr lang="id-ID" sz="2400" spc="-1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menit </a:t>
            </a:r>
            <a:endParaRPr lang="en-US" sz="2400" spc="-10" dirty="0">
              <a:effectLst/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algn="r"/>
            <a:r>
              <a:rPr lang="en-US" sz="2400" spc="-1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dari</a:t>
            </a:r>
            <a:r>
              <a:rPr lang="en-US" sz="2400" spc="-1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jam </a:t>
            </a:r>
            <a:r>
              <a:rPr lang="en-US" sz="2400" spc="-1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perkuliahan</a:t>
            </a:r>
            <a:r>
              <a:rPr lang="en-US" sz="2400" spc="-1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), </a:t>
            </a:r>
          </a:p>
          <a:p>
            <a:pPr algn="r"/>
            <a:r>
              <a:rPr lang="en-US" sz="2400" spc="-1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dinyatakan</a:t>
            </a:r>
            <a:r>
              <a:rPr lang="en-US" sz="2400" spc="-1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sz="2400" spc="-1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alpa</a:t>
            </a:r>
            <a:r>
              <a:rPr lang="en-US" sz="2400" spc="-1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.</a:t>
            </a:r>
          </a:p>
          <a:p>
            <a:pPr algn="r"/>
            <a:r>
              <a:rPr lang="en-US" sz="2400" spc="-10" dirty="0">
                <a:solidFill>
                  <a:srgbClr val="00B0F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(</a:t>
            </a:r>
            <a:r>
              <a:rPr lang="en-US" sz="2400" spc="-10" dirty="0" err="1">
                <a:solidFill>
                  <a:srgbClr val="00B0F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Kuliah</a:t>
            </a:r>
            <a:r>
              <a:rPr lang="en-US" sz="2400" spc="-10" dirty="0">
                <a:solidFill>
                  <a:srgbClr val="00B0F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Daring)</a:t>
            </a:r>
            <a:endParaRPr lang="en-ID" sz="2400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1DBEFF-9629-4082-AE72-5EC59489D3E3}"/>
              </a:ext>
            </a:extLst>
          </p:cNvPr>
          <p:cNvSpPr txBox="1"/>
          <p:nvPr/>
        </p:nvSpPr>
        <p:spPr>
          <a:xfrm>
            <a:off x="323526" y="3187184"/>
            <a:ext cx="68407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Mahasiswa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yg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terlambat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 ATAU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tiba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di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ruangan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setelah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namanya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disebut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dalam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daftar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hadir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,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tidak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diperkenankan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masuk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dan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dinyatakan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alpa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(</a:t>
            </a:r>
            <a:r>
              <a:rPr lang="en-US" altLang="en-US" sz="2000" b="1" i="1" dirty="0" err="1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Kuliah</a:t>
            </a:r>
            <a:r>
              <a:rPr lang="en-US" altLang="en-US" sz="2000" b="1" i="1" dirty="0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i="1" dirty="0" err="1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Tatap</a:t>
            </a:r>
            <a:r>
              <a:rPr lang="en-US" altLang="en-US" sz="2000" b="1" i="1" dirty="0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i="1" dirty="0" err="1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Muka</a:t>
            </a:r>
            <a:r>
              <a:rPr lang="en-US" altLang="en-US" sz="2000" b="1" i="1" dirty="0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9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843808" y="1347614"/>
            <a:ext cx="612068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d-ID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Izin meninggalkan perkuliahan </a:t>
            </a:r>
            <a:endParaRPr lang="en-US" sz="2800" b="1" dirty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r"/>
            <a:r>
              <a:rPr lang="id-ID" sz="2800" b="1" u="sng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hanya</a:t>
            </a:r>
            <a:r>
              <a:rPr lang="id-ID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id-ID" sz="2800" b="1" u="sng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sah</a:t>
            </a:r>
            <a:r>
              <a:rPr lang="id-ID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apabila disetujui </a:t>
            </a:r>
            <a:endParaRPr lang="en-US" sz="2800" b="1" dirty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r"/>
            <a:r>
              <a:rPr lang="id-ID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oleh dosen pengampu</a:t>
            </a:r>
            <a:r>
              <a:rPr 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mata</a:t>
            </a:r>
            <a:r>
              <a:rPr 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</a:p>
          <a:p>
            <a:pPr algn="r"/>
            <a:r>
              <a:rPr lang="en-US" sz="2800" b="1" dirty="0" err="1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kuliah</a:t>
            </a:r>
            <a:endParaRPr lang="en-ID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7C5EB-CF8A-4166-9B34-8EE366C5CA14}"/>
              </a:ext>
            </a:extLst>
          </p:cNvPr>
          <p:cNvSpPr txBox="1"/>
          <p:nvPr/>
        </p:nvSpPr>
        <p:spPr>
          <a:xfrm>
            <a:off x="539552" y="3651870"/>
            <a:ext cx="612068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Tidak</a:t>
            </a:r>
            <a:r>
              <a:rPr lang="en-US" sz="2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mengikuti</a:t>
            </a:r>
            <a:r>
              <a:rPr lang="en-US" sz="2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id-ID" sz="2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perkuliahan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karena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sakit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</a:p>
          <a:p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wajib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memperlihatkan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surat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keterangan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sakit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dari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dokter</a:t>
            </a:r>
            <a:endParaRPr lang="en-ID" sz="28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23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260</Words>
  <Application>Microsoft Office PowerPoint</Application>
  <PresentationFormat>On-screen Show (16:9)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맑은 고딕</vt:lpstr>
      <vt:lpstr>Aharoni</vt:lpstr>
      <vt:lpstr>Arial</vt:lpstr>
      <vt:lpstr>Arial Black</vt:lpstr>
      <vt:lpstr>Arial Narrow</vt:lpstr>
      <vt:lpstr>Bookman Old Style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Nasir Nasir</cp:lastModifiedBy>
  <cp:revision>97</cp:revision>
  <dcterms:created xsi:type="dcterms:W3CDTF">2016-12-05T23:26:54Z</dcterms:created>
  <dcterms:modified xsi:type="dcterms:W3CDTF">2024-10-12T07:59:36Z</dcterms:modified>
</cp:coreProperties>
</file>