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22" r:id="rId1"/>
  </p:sldMasterIdLst>
  <p:notesMasterIdLst>
    <p:notesMasterId r:id="rId14"/>
  </p:notesMasterIdLst>
  <p:handoutMasterIdLst>
    <p:handoutMasterId r:id="rId15"/>
  </p:handoutMasterIdLst>
  <p:sldIdLst>
    <p:sldId id="1479" r:id="rId2"/>
    <p:sldId id="1229" r:id="rId3"/>
    <p:sldId id="1484" r:id="rId4"/>
    <p:sldId id="1485" r:id="rId5"/>
    <p:sldId id="1486" r:id="rId6"/>
    <p:sldId id="1487" r:id="rId7"/>
    <p:sldId id="1488" r:id="rId8"/>
    <p:sldId id="1489" r:id="rId9"/>
    <p:sldId id="1490" r:id="rId10"/>
    <p:sldId id="1491" r:id="rId11"/>
    <p:sldId id="1492" r:id="rId12"/>
    <p:sldId id="1493" r:id="rId13"/>
  </p:sldIdLst>
  <p:sldSz cx="24384000" cy="13716000"/>
  <p:notesSz cx="6858000" cy="9144000"/>
  <p:defaultTextStyle>
    <a:defPPr>
      <a:defRPr lang="en-US"/>
    </a:defPPr>
    <a:lvl1pPr algn="l" defTabSz="1827213" rtl="0" eaLnBrk="0" fontAlgn="base" hangingPunct="0">
      <a:spcBef>
        <a:spcPct val="0"/>
      </a:spcBef>
      <a:spcAft>
        <a:spcPct val="0"/>
      </a:spcAft>
      <a:defRPr sz="3600" kern="1200">
        <a:solidFill>
          <a:schemeClr val="tx1"/>
        </a:solidFill>
        <a:latin typeface="Lato Light"/>
        <a:ea typeface="+mn-ea"/>
        <a:cs typeface="+mn-cs"/>
      </a:defRPr>
    </a:lvl1pPr>
    <a:lvl2pPr marL="912813" indent="-455613" algn="l" defTabSz="1827213" rtl="0" eaLnBrk="0" fontAlgn="base" hangingPunct="0">
      <a:spcBef>
        <a:spcPct val="0"/>
      </a:spcBef>
      <a:spcAft>
        <a:spcPct val="0"/>
      </a:spcAft>
      <a:defRPr sz="3600" kern="1200">
        <a:solidFill>
          <a:schemeClr val="tx1"/>
        </a:solidFill>
        <a:latin typeface="Lato Light"/>
        <a:ea typeface="+mn-ea"/>
        <a:cs typeface="+mn-cs"/>
      </a:defRPr>
    </a:lvl2pPr>
    <a:lvl3pPr marL="1827213" indent="-912813" algn="l" defTabSz="1827213" rtl="0" eaLnBrk="0" fontAlgn="base" hangingPunct="0">
      <a:spcBef>
        <a:spcPct val="0"/>
      </a:spcBef>
      <a:spcAft>
        <a:spcPct val="0"/>
      </a:spcAft>
      <a:defRPr sz="3600" kern="1200">
        <a:solidFill>
          <a:schemeClr val="tx1"/>
        </a:solidFill>
        <a:latin typeface="Lato Light"/>
        <a:ea typeface="+mn-ea"/>
        <a:cs typeface="+mn-cs"/>
      </a:defRPr>
    </a:lvl3pPr>
    <a:lvl4pPr marL="2741613" indent="-1370013" algn="l" defTabSz="1827213" rtl="0" eaLnBrk="0" fontAlgn="base" hangingPunct="0">
      <a:spcBef>
        <a:spcPct val="0"/>
      </a:spcBef>
      <a:spcAft>
        <a:spcPct val="0"/>
      </a:spcAft>
      <a:defRPr sz="3600" kern="1200">
        <a:solidFill>
          <a:schemeClr val="tx1"/>
        </a:solidFill>
        <a:latin typeface="Lato Light"/>
        <a:ea typeface="+mn-ea"/>
        <a:cs typeface="+mn-cs"/>
      </a:defRPr>
    </a:lvl4pPr>
    <a:lvl5pPr marL="3656013" indent="-1827213" algn="l" defTabSz="1827213" rtl="0" eaLnBrk="0" fontAlgn="base" hangingPunct="0">
      <a:spcBef>
        <a:spcPct val="0"/>
      </a:spcBef>
      <a:spcAft>
        <a:spcPct val="0"/>
      </a:spcAft>
      <a:defRPr sz="3600" kern="1200">
        <a:solidFill>
          <a:schemeClr val="tx1"/>
        </a:solidFill>
        <a:latin typeface="Lato Light"/>
        <a:ea typeface="+mn-ea"/>
        <a:cs typeface="+mn-cs"/>
      </a:defRPr>
    </a:lvl5pPr>
    <a:lvl6pPr marL="2286000" algn="l" defTabSz="914400" rtl="0" eaLnBrk="1" latinLnBrk="0" hangingPunct="1">
      <a:defRPr sz="3600" kern="1200">
        <a:solidFill>
          <a:schemeClr val="tx1"/>
        </a:solidFill>
        <a:latin typeface="Lato Light"/>
        <a:ea typeface="+mn-ea"/>
        <a:cs typeface="+mn-cs"/>
      </a:defRPr>
    </a:lvl6pPr>
    <a:lvl7pPr marL="2743200" algn="l" defTabSz="914400" rtl="0" eaLnBrk="1" latinLnBrk="0" hangingPunct="1">
      <a:defRPr sz="3600" kern="1200">
        <a:solidFill>
          <a:schemeClr val="tx1"/>
        </a:solidFill>
        <a:latin typeface="Lato Light"/>
        <a:ea typeface="+mn-ea"/>
        <a:cs typeface="+mn-cs"/>
      </a:defRPr>
    </a:lvl7pPr>
    <a:lvl8pPr marL="3200400" algn="l" defTabSz="914400" rtl="0" eaLnBrk="1" latinLnBrk="0" hangingPunct="1">
      <a:defRPr sz="3600" kern="1200">
        <a:solidFill>
          <a:schemeClr val="tx1"/>
        </a:solidFill>
        <a:latin typeface="Lato Light"/>
        <a:ea typeface="+mn-ea"/>
        <a:cs typeface="+mn-cs"/>
      </a:defRPr>
    </a:lvl8pPr>
    <a:lvl9pPr marL="3657600" algn="l" defTabSz="914400" rtl="0" eaLnBrk="1" latinLnBrk="0" hangingPunct="1">
      <a:defRPr sz="3600" kern="1200">
        <a:solidFill>
          <a:schemeClr val="tx1"/>
        </a:solidFill>
        <a:latin typeface="Lato Ligh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32E"/>
    <a:srgbClr val="2F2F2F"/>
    <a:srgbClr val="445469"/>
    <a:srgbClr val="FBB62B"/>
    <a:srgbClr val="364D65"/>
    <a:srgbClr val="FBC81F"/>
    <a:srgbClr val="2C4054"/>
    <a:srgbClr val="FAD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01" autoAdjust="0"/>
    <p:restoredTop sz="99409" autoAdjust="0"/>
  </p:normalViewPr>
  <p:slideViewPr>
    <p:cSldViewPr snapToGrid="0" snapToObjects="1">
      <p:cViewPr varScale="1">
        <p:scale>
          <a:sx n="44" d="100"/>
          <a:sy n="44" d="100"/>
        </p:scale>
        <p:origin x="426" y="108"/>
      </p:cViewPr>
      <p:guideLst>
        <p:guide orient="horz" pos="4320"/>
        <p:guide pos="76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5" d="100"/>
        <a:sy n="65" d="100"/>
      </p:scale>
      <p:origin x="0" y="28992"/>
    </p:cViewPr>
  </p:sorterViewPr>
  <p:notesViewPr>
    <p:cSldViewPr snapToGrid="0" snapToObjects="1">
      <p:cViewPr varScale="1">
        <p:scale>
          <a:sx n="69" d="100"/>
          <a:sy n="69" d="100"/>
        </p:scale>
        <p:origin x="278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1B79A9-3CFA-41DB-AFF2-592DE0727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a:extLst>
              <a:ext uri="{FF2B5EF4-FFF2-40B4-BE49-F238E27FC236}">
                <a16:creationId xmlns:a16="http://schemas.microsoft.com/office/drawing/2014/main" id="{510F28C3-B98C-40F1-8F62-3DBD131AD24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E3B69050-4F48-430B-8E10-A6C3816CD2C1}" type="datetimeFigureOut">
              <a:rPr lang="id-ID"/>
              <a:pPr>
                <a:defRPr/>
              </a:pPr>
              <a:t>06/05/2020</a:t>
            </a:fld>
            <a:endParaRPr lang="id-ID"/>
          </a:p>
        </p:txBody>
      </p:sp>
      <p:sp>
        <p:nvSpPr>
          <p:cNvPr id="4" name="Footer Placeholder 3">
            <a:extLst>
              <a:ext uri="{FF2B5EF4-FFF2-40B4-BE49-F238E27FC236}">
                <a16:creationId xmlns:a16="http://schemas.microsoft.com/office/drawing/2014/main" id="{3E05C9B2-06FE-4FC1-ABD1-518FB82BF4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id-ID"/>
          </a:p>
        </p:txBody>
      </p:sp>
      <p:sp>
        <p:nvSpPr>
          <p:cNvPr id="5" name="Slide Number Placeholder 4">
            <a:extLst>
              <a:ext uri="{FF2B5EF4-FFF2-40B4-BE49-F238E27FC236}">
                <a16:creationId xmlns:a16="http://schemas.microsoft.com/office/drawing/2014/main" id="{69281806-9674-48E2-B39A-AEA66677A32F}"/>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1362A2C-64A2-443C-BCAB-15FB4F1C8D95}" type="slidenum">
              <a:rPr lang="id-ID"/>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F1BF91-004A-406C-A2EB-CA12568648D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Lato Light"/>
              </a:defRPr>
            </a:lvl1pPr>
          </a:lstStyle>
          <a:p>
            <a:pPr>
              <a:defRPr/>
            </a:pPr>
            <a:endParaRPr lang="en-US"/>
          </a:p>
        </p:txBody>
      </p:sp>
      <p:sp>
        <p:nvSpPr>
          <p:cNvPr id="3" name="Date Placeholder 2">
            <a:extLst>
              <a:ext uri="{FF2B5EF4-FFF2-40B4-BE49-F238E27FC236}">
                <a16:creationId xmlns:a16="http://schemas.microsoft.com/office/drawing/2014/main" id="{30349429-8D0A-452D-9D3C-E44073ACFBD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Lato Light"/>
              </a:defRPr>
            </a:lvl1pPr>
          </a:lstStyle>
          <a:p>
            <a:pPr>
              <a:defRPr/>
            </a:pPr>
            <a:fld id="{1C16431D-6F1D-4892-8655-E5D3F9C9EA39}" type="datetimeFigureOut">
              <a:rPr lang="en-US"/>
              <a:pPr>
                <a:defRPr/>
              </a:pPr>
              <a:t>5/6/2020</a:t>
            </a:fld>
            <a:endParaRPr lang="en-US" dirty="0"/>
          </a:p>
        </p:txBody>
      </p:sp>
      <p:sp>
        <p:nvSpPr>
          <p:cNvPr id="4" name="Slide Image Placeholder 3">
            <a:extLst>
              <a:ext uri="{FF2B5EF4-FFF2-40B4-BE49-F238E27FC236}">
                <a16:creationId xmlns:a16="http://schemas.microsoft.com/office/drawing/2014/main" id="{B06D73B2-DD44-41BF-A980-1186DCFC0BA1}"/>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C2B0B50-C86C-4ED8-8C19-9219FA7531A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69345AE5-306C-4A33-A0EF-584A6CE5A82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Lato Light"/>
              </a:defRPr>
            </a:lvl1pPr>
          </a:lstStyle>
          <a:p>
            <a:pPr>
              <a:defRPr/>
            </a:pPr>
            <a:endParaRPr lang="en-US"/>
          </a:p>
        </p:txBody>
      </p:sp>
      <p:sp>
        <p:nvSpPr>
          <p:cNvPr id="7" name="Slide Number Placeholder 6">
            <a:extLst>
              <a:ext uri="{FF2B5EF4-FFF2-40B4-BE49-F238E27FC236}">
                <a16:creationId xmlns:a16="http://schemas.microsoft.com/office/drawing/2014/main" id="{F591FB40-DD57-48B7-9B10-F4C01910CD7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A956054-0D1B-457E-9FCF-64390D6D8F9A}"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2400" kern="1200">
        <a:solidFill>
          <a:schemeClr val="tx1"/>
        </a:solidFill>
        <a:latin typeface="Lato Light"/>
        <a:ea typeface="+mn-ea"/>
        <a:cs typeface="+mn-cs"/>
      </a:defRPr>
    </a:lvl1pPr>
    <a:lvl2pPr marL="912813" algn="l" defTabSz="912813" rtl="0" eaLnBrk="0" fontAlgn="base" hangingPunct="0">
      <a:spcBef>
        <a:spcPct val="30000"/>
      </a:spcBef>
      <a:spcAft>
        <a:spcPct val="0"/>
      </a:spcAft>
      <a:defRPr sz="2400" kern="1200">
        <a:solidFill>
          <a:schemeClr val="tx1"/>
        </a:solidFill>
        <a:latin typeface="Lato Light"/>
        <a:ea typeface="+mn-ea"/>
        <a:cs typeface="+mn-cs"/>
      </a:defRPr>
    </a:lvl2pPr>
    <a:lvl3pPr marL="1827213" algn="l" defTabSz="912813" rtl="0" eaLnBrk="0" fontAlgn="base" hangingPunct="0">
      <a:spcBef>
        <a:spcPct val="30000"/>
      </a:spcBef>
      <a:spcAft>
        <a:spcPct val="0"/>
      </a:spcAft>
      <a:defRPr sz="2400" kern="1200">
        <a:solidFill>
          <a:schemeClr val="tx1"/>
        </a:solidFill>
        <a:latin typeface="Lato Light"/>
        <a:ea typeface="+mn-ea"/>
        <a:cs typeface="+mn-cs"/>
      </a:defRPr>
    </a:lvl3pPr>
    <a:lvl4pPr marL="2741613" algn="l" defTabSz="912813" rtl="0" eaLnBrk="0" fontAlgn="base" hangingPunct="0">
      <a:spcBef>
        <a:spcPct val="30000"/>
      </a:spcBef>
      <a:spcAft>
        <a:spcPct val="0"/>
      </a:spcAft>
      <a:defRPr sz="2400" kern="1200">
        <a:solidFill>
          <a:schemeClr val="tx1"/>
        </a:solidFill>
        <a:latin typeface="Lato Light"/>
        <a:ea typeface="+mn-ea"/>
        <a:cs typeface="+mn-cs"/>
      </a:defRPr>
    </a:lvl4pPr>
    <a:lvl5pPr marL="3656013" algn="l" defTabSz="912813" rtl="0" eaLnBrk="0" fontAlgn="base" hangingPunct="0">
      <a:spcBef>
        <a:spcPct val="30000"/>
      </a:spcBef>
      <a:spcAft>
        <a:spcPct val="0"/>
      </a:spcAft>
      <a:defRPr sz="2400" kern="1200">
        <a:solidFill>
          <a:schemeClr val="tx1"/>
        </a:solidFill>
        <a:latin typeface="Lato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71450" indent="-171450">
              <a:buFont typeface="Arial" panose="020B0604020202020204" pitchFamily="34" charset="0"/>
              <a:buChar char="•"/>
            </a:pPr>
            <a:r>
              <a:rPr lang="id-ID" sz="1800" smtClean="0"/>
              <a:t>Assalamu’alikum....</a:t>
            </a:r>
          </a:p>
          <a:p>
            <a:pPr marL="171450" indent="-171450">
              <a:buFont typeface="Arial" panose="020B0604020202020204" pitchFamily="34" charset="0"/>
              <a:buChar char="•"/>
            </a:pPr>
            <a:r>
              <a:rPr lang="id-ID" sz="1800" smtClean="0"/>
              <a:t>Pada kesempatan ini saya akan membahas materi kuliahTermodinamika Teknik.</a:t>
            </a:r>
          </a:p>
          <a:p>
            <a:pPr marL="171450" indent="-171450">
              <a:buFont typeface="Arial" panose="020B0604020202020204" pitchFamily="34" charset="0"/>
              <a:buChar char="•"/>
            </a:pPr>
            <a:r>
              <a:rPr lang="id-ID" sz="1800" smtClean="0"/>
              <a:t>Materi yang disampaikan untuk pertemuan minggu pertama tentang Pendahuluan Termodinamika</a:t>
            </a:r>
          </a:p>
        </p:txBody>
      </p:sp>
      <p:sp>
        <p:nvSpPr>
          <p:cNvPr id="4" name="Slide Number Placeholder 3"/>
          <p:cNvSpPr>
            <a:spLocks noGrp="1"/>
          </p:cNvSpPr>
          <p:nvPr>
            <p:ph type="sldNum" sz="quarter" idx="10"/>
          </p:nvPr>
        </p:nvSpPr>
        <p:spPr/>
        <p:txBody>
          <a:bodyPr/>
          <a:lstStyle/>
          <a:p>
            <a:fld id="{DA956054-0D1B-457E-9FCF-64390D6D8F9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10</a:t>
            </a:fld>
            <a:endParaRPr lang="en-US"/>
          </a:p>
        </p:txBody>
      </p:sp>
    </p:spTree>
    <p:extLst>
      <p:ext uri="{BB962C8B-B14F-4D97-AF65-F5344CB8AC3E}">
        <p14:creationId xmlns:p14="http://schemas.microsoft.com/office/powerpoint/2010/main" val="1405540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11</a:t>
            </a:fld>
            <a:endParaRPr lang="en-US"/>
          </a:p>
        </p:txBody>
      </p:sp>
    </p:spTree>
    <p:extLst>
      <p:ext uri="{BB962C8B-B14F-4D97-AF65-F5344CB8AC3E}">
        <p14:creationId xmlns:p14="http://schemas.microsoft.com/office/powerpoint/2010/main" val="1304892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12</a:t>
            </a:fld>
            <a:endParaRPr lang="en-US"/>
          </a:p>
        </p:txBody>
      </p:sp>
    </p:spTree>
    <p:extLst>
      <p:ext uri="{BB962C8B-B14F-4D97-AF65-F5344CB8AC3E}">
        <p14:creationId xmlns:p14="http://schemas.microsoft.com/office/powerpoint/2010/main" val="538221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3</a:t>
            </a:fld>
            <a:endParaRPr lang="en-US"/>
          </a:p>
        </p:txBody>
      </p:sp>
    </p:spTree>
    <p:extLst>
      <p:ext uri="{BB962C8B-B14F-4D97-AF65-F5344CB8AC3E}">
        <p14:creationId xmlns:p14="http://schemas.microsoft.com/office/powerpoint/2010/main" val="3747834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4</a:t>
            </a:fld>
            <a:endParaRPr lang="en-US"/>
          </a:p>
        </p:txBody>
      </p:sp>
    </p:spTree>
    <p:extLst>
      <p:ext uri="{BB962C8B-B14F-4D97-AF65-F5344CB8AC3E}">
        <p14:creationId xmlns:p14="http://schemas.microsoft.com/office/powerpoint/2010/main" val="376617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5</a:t>
            </a:fld>
            <a:endParaRPr lang="en-US"/>
          </a:p>
        </p:txBody>
      </p:sp>
    </p:spTree>
    <p:extLst>
      <p:ext uri="{BB962C8B-B14F-4D97-AF65-F5344CB8AC3E}">
        <p14:creationId xmlns:p14="http://schemas.microsoft.com/office/powerpoint/2010/main" val="3796021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6</a:t>
            </a:fld>
            <a:endParaRPr lang="en-US"/>
          </a:p>
        </p:txBody>
      </p:sp>
    </p:spTree>
    <p:extLst>
      <p:ext uri="{BB962C8B-B14F-4D97-AF65-F5344CB8AC3E}">
        <p14:creationId xmlns:p14="http://schemas.microsoft.com/office/powerpoint/2010/main" val="2680627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7</a:t>
            </a:fld>
            <a:endParaRPr lang="en-US"/>
          </a:p>
        </p:txBody>
      </p:sp>
    </p:spTree>
    <p:extLst>
      <p:ext uri="{BB962C8B-B14F-4D97-AF65-F5344CB8AC3E}">
        <p14:creationId xmlns:p14="http://schemas.microsoft.com/office/powerpoint/2010/main" val="990523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8</a:t>
            </a:fld>
            <a:endParaRPr lang="en-US"/>
          </a:p>
        </p:txBody>
      </p:sp>
    </p:spTree>
    <p:extLst>
      <p:ext uri="{BB962C8B-B14F-4D97-AF65-F5344CB8AC3E}">
        <p14:creationId xmlns:p14="http://schemas.microsoft.com/office/powerpoint/2010/main" val="1771518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normAutofit/>
          </a:bodyPr>
          <a:lstStyle/>
          <a:p>
            <a:pPr marL="109538" indent="-109538">
              <a:buFont typeface="Arial" pitchFamily="34" charset="0"/>
              <a:buChar char="•"/>
            </a:pPr>
            <a:r>
              <a:rPr lang="en-US" sz="1600" smtClean="0"/>
              <a:t>Pada pertemuan kali ini kita membahas tentang defenisi termodinamika</a:t>
            </a:r>
          </a:p>
          <a:p>
            <a:pPr marL="109538" indent="-109538">
              <a:buFont typeface="Arial" pitchFamily="34" charset="0"/>
              <a:buChar char="•"/>
            </a:pPr>
            <a:r>
              <a:rPr lang="en-US" sz="1600" smtClean="0"/>
              <a:t>Istilah termodinamika berasal dari bahasa Yunani yang terdiri dari 2 kata, yaitu therme atau thermo dan dynamis atau dynamics </a:t>
            </a:r>
          </a:p>
          <a:p>
            <a:pPr marL="109538" indent="-109538">
              <a:buFont typeface="Arial" pitchFamily="34" charset="0"/>
              <a:buChar char="•"/>
            </a:pPr>
            <a:r>
              <a:rPr lang="en-US" sz="1600" smtClean="0"/>
              <a:t>Thermo artinya panas dan dynamics artinya gerak</a:t>
            </a:r>
          </a:p>
          <a:p>
            <a:pPr marL="109538" indent="-109538">
              <a:buFont typeface="Arial" pitchFamily="34" charset="0"/>
              <a:buChar char="•"/>
            </a:pPr>
            <a:r>
              <a:rPr lang="en-US" sz="1600" smtClean="0"/>
              <a:t>Jadi termodinamika merupakan cabang ilmu Fisika yang membahas tentang pergerakan atau perpindahan panas</a:t>
            </a:r>
          </a:p>
          <a:p>
            <a:pPr marL="109538" indent="-109538">
              <a:buFont typeface="Arial" pitchFamily="34" charset="0"/>
              <a:buChar char="•"/>
            </a:pPr>
            <a:endParaRPr lang="en-US" sz="1600"/>
          </a:p>
        </p:txBody>
      </p:sp>
      <p:sp>
        <p:nvSpPr>
          <p:cNvPr id="4" name="Slide Number Placeholder 3"/>
          <p:cNvSpPr>
            <a:spLocks noGrp="1"/>
          </p:cNvSpPr>
          <p:nvPr>
            <p:ph type="sldNum" sz="quarter" idx="10"/>
          </p:nvPr>
        </p:nvSpPr>
        <p:spPr/>
        <p:txBody>
          <a:bodyPr/>
          <a:lstStyle/>
          <a:p>
            <a:fld id="{DA956054-0D1B-457E-9FCF-64390D6D8F9A}" type="slidenum">
              <a:rPr lang="en-US" smtClean="0"/>
              <a:pPr/>
              <a:t>9</a:t>
            </a:fld>
            <a:endParaRPr lang="en-US"/>
          </a:p>
        </p:txBody>
      </p:sp>
    </p:spTree>
    <p:extLst>
      <p:ext uri="{BB962C8B-B14F-4D97-AF65-F5344CB8AC3E}">
        <p14:creationId xmlns:p14="http://schemas.microsoft.com/office/powerpoint/2010/main" val="301537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2244726"/>
            <a:ext cx="18288000" cy="4775200"/>
          </a:xfrm>
        </p:spPr>
        <p:txBody>
          <a:bodyPr anchor="b"/>
          <a:lstStyle>
            <a:lvl1pPr algn="ctr">
              <a:defRPr sz="12000"/>
            </a:lvl1pPr>
          </a:lstStyle>
          <a:p>
            <a:r>
              <a:rPr lang="en-US" smtClean="0"/>
              <a:t>Click to edit Master title style</a:t>
            </a:r>
            <a:endParaRPr lang="en-US" dirty="0"/>
          </a:p>
        </p:txBody>
      </p:sp>
      <p:sp>
        <p:nvSpPr>
          <p:cNvPr id="3" name="Subtitle 2"/>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5/6/2020</a:t>
            </a:fld>
            <a:endParaRPr lang="en-US" dirty="0"/>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283628485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5/6/2020</a:t>
            </a:fld>
            <a:endParaRPr lang="en-US" dirty="0"/>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79643467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0" y="730250"/>
            <a:ext cx="5257800" cy="1162367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676400" y="730250"/>
            <a:ext cx="15468600" cy="1162367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5/6/2020</a:t>
            </a:fld>
            <a:endParaRPr lang="en-US" dirty="0"/>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89817195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Halaman Depan Slide">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11F7C84E-B1F1-4F5C-B02C-3091B252907B}"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11"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12"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2" name="Title Placeholder 1">
            <a:extLst>
              <a:ext uri="{FF2B5EF4-FFF2-40B4-BE49-F238E27FC236}">
                <a16:creationId xmlns:a16="http://schemas.microsoft.com/office/drawing/2014/main" id="{F914CC4B-4200-49B6-A38D-ED9A74134DBA}"/>
              </a:ext>
            </a:extLst>
          </p:cNvPr>
          <p:cNvSpPr>
            <a:spLocks noGrp="1"/>
          </p:cNvSpPr>
          <p:nvPr>
            <p:ph type="title"/>
          </p:nvPr>
        </p:nvSpPr>
        <p:spPr bwMode="auto">
          <a:xfrm>
            <a:off x="736594" y="2246811"/>
            <a:ext cx="1306138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43" tIns="91422" rIns="182843" bIns="91422" numCol="1" anchor="ctr" anchorCtr="0" compatLnSpc="1">
            <a:prstTxWarp prst="textNoShape">
              <a:avLst/>
            </a:prstTxWarp>
          </a:bodyPr>
          <a:lstStyle>
            <a:lvl1pPr algn="r">
              <a:defRPr sz="3600"/>
            </a:lvl1pPr>
          </a:lstStyle>
          <a:p>
            <a:pPr lvl="0"/>
            <a:r>
              <a:rPr lang="id-ID" altLang="id-ID" dirty="0"/>
              <a:t>Kode Mata Kuliah – Nama Mata Kuliah</a:t>
            </a:r>
            <a:endParaRPr lang="en-US" altLang="id-ID" dirty="0"/>
          </a:p>
        </p:txBody>
      </p:sp>
      <p:sp>
        <p:nvSpPr>
          <p:cNvPr id="3" name="Text Placeholder 2">
            <a:extLst>
              <a:ext uri="{FF2B5EF4-FFF2-40B4-BE49-F238E27FC236}">
                <a16:creationId xmlns:a16="http://schemas.microsoft.com/office/drawing/2014/main" id="{D9F0F126-9AA0-4A74-9886-9EE9699122DB}"/>
              </a:ext>
            </a:extLst>
          </p:cNvPr>
          <p:cNvSpPr>
            <a:spLocks noGrp="1"/>
          </p:cNvSpPr>
          <p:nvPr>
            <p:ph idx="1"/>
          </p:nvPr>
        </p:nvSpPr>
        <p:spPr bwMode="auto">
          <a:xfrm>
            <a:off x="736594" y="3651255"/>
            <a:ext cx="13061380" cy="458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43" tIns="91422" rIns="182843" bIns="91422" numCol="1" anchor="t" anchorCtr="0" compatLnSpc="1">
            <a:prstTxWarp prst="textNoShape">
              <a:avLst/>
            </a:prstTxWarp>
          </a:bodyPr>
          <a:lstStyle>
            <a:lvl1pPr algn="r">
              <a:defRPr sz="8000"/>
            </a:lvl1pPr>
          </a:lstStyle>
          <a:p>
            <a:pPr lvl="0"/>
            <a:endParaRPr lang="en-US" altLang="id-ID" noProof="0" dirty="0"/>
          </a:p>
        </p:txBody>
      </p:sp>
      <p:sp>
        <p:nvSpPr>
          <p:cNvPr id="7" name="Text Placeholder 6">
            <a:extLst>
              <a:ext uri="{FF2B5EF4-FFF2-40B4-BE49-F238E27FC236}">
                <a16:creationId xmlns:a16="http://schemas.microsoft.com/office/drawing/2014/main" id="{A3041D80-A403-4086-842E-86ADAB96DAEF}"/>
              </a:ext>
            </a:extLst>
          </p:cNvPr>
          <p:cNvSpPr>
            <a:spLocks noGrp="1"/>
          </p:cNvSpPr>
          <p:nvPr>
            <p:ph type="body" sz="quarter" idx="10"/>
          </p:nvPr>
        </p:nvSpPr>
        <p:spPr>
          <a:xfrm>
            <a:off x="736594" y="8543109"/>
            <a:ext cx="13061380" cy="1045029"/>
          </a:xfrm>
          <a:prstGeom prst="rect">
            <a:avLst/>
          </a:prstGeom>
        </p:spPr>
        <p:txBody>
          <a:bodyPr/>
          <a:lstStyle>
            <a:lvl1pPr algn="r">
              <a:defRPr sz="4400"/>
            </a:lvl1pPr>
          </a:lstStyle>
          <a:p>
            <a:pPr lvl="0"/>
            <a:r>
              <a:rPr lang="en-US" dirty="0"/>
              <a:t>Edit Master text styles</a:t>
            </a:r>
          </a:p>
        </p:txBody>
      </p:sp>
      <p:sp>
        <p:nvSpPr>
          <p:cNvPr id="8" name="Text Placeholder 6">
            <a:extLst>
              <a:ext uri="{FF2B5EF4-FFF2-40B4-BE49-F238E27FC236}">
                <a16:creationId xmlns:a16="http://schemas.microsoft.com/office/drawing/2014/main" id="{34C64EB4-5A7B-4B64-8628-30300DFFD3EE}"/>
              </a:ext>
            </a:extLst>
          </p:cNvPr>
          <p:cNvSpPr>
            <a:spLocks noGrp="1"/>
          </p:cNvSpPr>
          <p:nvPr>
            <p:ph type="body" sz="quarter" idx="11"/>
          </p:nvPr>
        </p:nvSpPr>
        <p:spPr>
          <a:xfrm>
            <a:off x="736592" y="9898178"/>
            <a:ext cx="13061380" cy="1045029"/>
          </a:xfrm>
          <a:prstGeom prst="rect">
            <a:avLst/>
          </a:prstGeom>
        </p:spPr>
        <p:txBody>
          <a:bodyPr/>
          <a:lstStyle>
            <a:lvl1pPr algn="r">
              <a:defRPr sz="4400"/>
            </a:lvl1pPr>
          </a:lstStyle>
          <a:p>
            <a:pPr lvl="0"/>
            <a:r>
              <a:rPr lang="en-US" dirty="0"/>
              <a:t>Edit Master text styles</a:t>
            </a:r>
          </a:p>
        </p:txBody>
      </p:sp>
      <p:sp>
        <p:nvSpPr>
          <p:cNvPr id="10" name="Picture Placeholder 9">
            <a:extLst>
              <a:ext uri="{FF2B5EF4-FFF2-40B4-BE49-F238E27FC236}">
                <a16:creationId xmlns:a16="http://schemas.microsoft.com/office/drawing/2014/main" id="{C02B15A3-53D5-4879-B0E1-463DB8845CA0}"/>
              </a:ext>
            </a:extLst>
          </p:cNvPr>
          <p:cNvSpPr>
            <a:spLocks noGrp="1"/>
          </p:cNvSpPr>
          <p:nvPr>
            <p:ph type="pic" sz="quarter" idx="12"/>
          </p:nvPr>
        </p:nvSpPr>
        <p:spPr>
          <a:xfrm>
            <a:off x="14764421" y="2246314"/>
            <a:ext cx="8882788" cy="8696325"/>
          </a:xfrm>
          <a:prstGeom prst="rect">
            <a:avLst/>
          </a:prstGeom>
        </p:spPr>
        <p:txBody>
          <a:bodyPr/>
          <a:lstStyle/>
          <a:p>
            <a:pPr lvl="0"/>
            <a:endParaRPr lang="id-ID" noProof="0" dirty="0"/>
          </a:p>
        </p:txBody>
      </p:sp>
      <p:sp>
        <p:nvSpPr>
          <p:cNvPr id="13" name="Footer Placeholder 4">
            <a:extLst>
              <a:ext uri="{FF2B5EF4-FFF2-40B4-BE49-F238E27FC236}">
                <a16:creationId xmlns:a16="http://schemas.microsoft.com/office/drawing/2014/main" id="{8A1781C9-2EA5-4690-BD72-09EA1CFB6C97}"/>
              </a:ext>
            </a:extLst>
          </p:cNvPr>
          <p:cNvSpPr>
            <a:spLocks noGrp="1"/>
          </p:cNvSpPr>
          <p:nvPr>
            <p:ph type="ftr" sz="quarter" idx="13"/>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14" name="Slide Number Placeholder 5">
            <a:extLst>
              <a:ext uri="{FF2B5EF4-FFF2-40B4-BE49-F238E27FC236}">
                <a16:creationId xmlns:a16="http://schemas.microsoft.com/office/drawing/2014/main" id="{C6E72A52-DBDC-4FAE-8454-A91644EABF26}"/>
              </a:ext>
            </a:extLst>
          </p:cNvPr>
          <p:cNvSpPr>
            <a:spLocks noGrp="1"/>
          </p:cNvSpPr>
          <p:nvPr>
            <p:ph type="sldNum" sz="quarter" idx="14"/>
          </p:nvPr>
        </p:nvSpPr>
        <p:spPr/>
        <p:txBody>
          <a:bodyPr/>
          <a:lstStyle>
            <a:lvl1pPr>
              <a:defRPr/>
            </a:lvl1pPr>
          </a:lstStyle>
          <a:p>
            <a:fld id="{FD6243E2-9D06-4C57-BB04-C12DB4A3E8B2}" type="slidenum">
              <a:rPr lang="en-US"/>
              <a:pPr/>
              <a:t>‹#›</a:t>
            </a:fld>
            <a:endParaRPr lang="en-US"/>
          </a:p>
        </p:txBody>
      </p:sp>
    </p:spTree>
    <p:extLst>
      <p:ext uri="{BB962C8B-B14F-4D97-AF65-F5344CB8AC3E}">
        <p14:creationId xmlns:p14="http://schemas.microsoft.com/office/powerpoint/2010/main" val="4140246714"/>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Helium_Break">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42E18D69-2B60-4CE9-8223-6B1E780DD71B}"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4"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6" name="Rectangle 5">
            <a:extLst>
              <a:ext uri="{FF2B5EF4-FFF2-40B4-BE49-F238E27FC236}">
                <a16:creationId xmlns:a16="http://schemas.microsoft.com/office/drawing/2014/main" id="{7180FF1A-C05F-45CF-8DA0-79DD26C5AB25}"/>
              </a:ext>
            </a:extLst>
          </p:cNvPr>
          <p:cNvSpPr/>
          <p:nvPr userDrawn="1"/>
        </p:nvSpPr>
        <p:spPr>
          <a:xfrm>
            <a:off x="7741080" y="12533313"/>
            <a:ext cx="8165051" cy="1003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sz="3600"/>
          </a:p>
        </p:txBody>
      </p:sp>
      <p:sp>
        <p:nvSpPr>
          <p:cNvPr id="22" name="Picture Placeholder 21"/>
          <p:cNvSpPr>
            <a:spLocks noGrp="1"/>
          </p:cNvSpPr>
          <p:nvPr>
            <p:ph type="pic" sz="quarter" idx="14"/>
          </p:nvPr>
        </p:nvSpPr>
        <p:spPr>
          <a:xfrm>
            <a:off x="13292316" y="1619795"/>
            <a:ext cx="11091684" cy="12050934"/>
          </a:xfrm>
          <a:custGeom>
            <a:avLst/>
            <a:gdLst>
              <a:gd name="connsiteX0" fmla="*/ 490691 w 11088796"/>
              <a:gd name="connsiteY0" fmla="*/ 11756903 h 13491341"/>
              <a:gd name="connsiteX1" fmla="*/ 733817 w 11088796"/>
              <a:gd name="connsiteY1" fmla="*/ 11837830 h 13491341"/>
              <a:gd name="connsiteX2" fmla="*/ 1808437 w 11088796"/>
              <a:gd name="connsiteY2" fmla="*/ 12656501 h 13491341"/>
              <a:gd name="connsiteX3" fmla="*/ 1856663 w 11088796"/>
              <a:gd name="connsiteY3" fmla="*/ 13306044 h 13491341"/>
              <a:gd name="connsiteX4" fmla="*/ 1236430 w 11088796"/>
              <a:gd name="connsiteY4" fmla="*/ 13407341 h 13491341"/>
              <a:gd name="connsiteX5" fmla="*/ 161810 w 11088796"/>
              <a:gd name="connsiteY5" fmla="*/ 12588671 h 13491341"/>
              <a:gd name="connsiteX6" fmla="*/ 97910 w 11088796"/>
              <a:gd name="connsiteY6" fmla="*/ 11966183 h 13491341"/>
              <a:gd name="connsiteX7" fmla="*/ 490691 w 11088796"/>
              <a:gd name="connsiteY7" fmla="*/ 11756903 h 13491341"/>
              <a:gd name="connsiteX8" fmla="*/ 1287637 w 11088796"/>
              <a:gd name="connsiteY8" fmla="*/ 10710803 h 13491341"/>
              <a:gd name="connsiteX9" fmla="*/ 1523741 w 11088796"/>
              <a:gd name="connsiteY9" fmla="*/ 10800947 h 13491341"/>
              <a:gd name="connsiteX10" fmla="*/ 2598361 w 11088796"/>
              <a:gd name="connsiteY10" fmla="*/ 11619618 h 13491341"/>
              <a:gd name="connsiteX11" fmla="*/ 2667707 w 11088796"/>
              <a:gd name="connsiteY11" fmla="*/ 12241437 h 13491341"/>
              <a:gd name="connsiteX12" fmla="*/ 2049794 w 11088796"/>
              <a:gd name="connsiteY12" fmla="*/ 12339687 h 13491341"/>
              <a:gd name="connsiteX13" fmla="*/ 975175 w 11088796"/>
              <a:gd name="connsiteY13" fmla="*/ 11521017 h 13491341"/>
              <a:gd name="connsiteX14" fmla="*/ 908953 w 11088796"/>
              <a:gd name="connsiteY14" fmla="*/ 10901578 h 13491341"/>
              <a:gd name="connsiteX15" fmla="*/ 1287637 w 11088796"/>
              <a:gd name="connsiteY15" fmla="*/ 10710803 h 13491341"/>
              <a:gd name="connsiteX16" fmla="*/ 1721569 w 11088796"/>
              <a:gd name="connsiteY16" fmla="*/ 9334566 h 13491341"/>
              <a:gd name="connsiteX17" fmla="*/ 1947183 w 11088796"/>
              <a:gd name="connsiteY17" fmla="*/ 9405678 h 13491341"/>
              <a:gd name="connsiteX18" fmla="*/ 3834230 w 11088796"/>
              <a:gd name="connsiteY18" fmla="*/ 10843275 h 13491341"/>
              <a:gd name="connsiteX19" fmla="*/ 3878894 w 11088796"/>
              <a:gd name="connsiteY19" fmla="*/ 11451101 h 13491341"/>
              <a:gd name="connsiteX20" fmla="*/ 3262230 w 11088796"/>
              <a:gd name="connsiteY20" fmla="*/ 11594106 h 13491341"/>
              <a:gd name="connsiteX21" fmla="*/ 1375183 w 11088796"/>
              <a:gd name="connsiteY21" fmla="*/ 10156508 h 13491341"/>
              <a:gd name="connsiteX22" fmla="*/ 1349316 w 11088796"/>
              <a:gd name="connsiteY22" fmla="*/ 9524008 h 13491341"/>
              <a:gd name="connsiteX23" fmla="*/ 1721569 w 11088796"/>
              <a:gd name="connsiteY23" fmla="*/ 9334566 h 13491341"/>
              <a:gd name="connsiteX24" fmla="*/ 2101387 w 11088796"/>
              <a:gd name="connsiteY24" fmla="*/ 7936576 h 13491341"/>
              <a:gd name="connsiteX25" fmla="*/ 2344041 w 11088796"/>
              <a:gd name="connsiteY25" fmla="*/ 8020670 h 13491341"/>
              <a:gd name="connsiteX26" fmla="*/ 5052676 w 11088796"/>
              <a:gd name="connsiteY26" fmla="*/ 10084172 h 13491341"/>
              <a:gd name="connsiteX27" fmla="*/ 5120124 w 11088796"/>
              <a:gd name="connsiteY27" fmla="*/ 10709361 h 13491341"/>
              <a:gd name="connsiteX28" fmla="*/ 4480668 w 11088796"/>
              <a:gd name="connsiteY28" fmla="*/ 10835011 h 13491341"/>
              <a:gd name="connsiteX29" fmla="*/ 1772034 w 11088796"/>
              <a:gd name="connsiteY29" fmla="*/ 8771509 h 13491341"/>
              <a:gd name="connsiteX30" fmla="*/ 1723383 w 11088796"/>
              <a:gd name="connsiteY30" fmla="*/ 8121644 h 13491341"/>
              <a:gd name="connsiteX31" fmla="*/ 2101387 w 11088796"/>
              <a:gd name="connsiteY31" fmla="*/ 7936576 h 13491341"/>
              <a:gd name="connsiteX32" fmla="*/ 1945410 w 11088796"/>
              <a:gd name="connsiteY32" fmla="*/ 6115309 h 13491341"/>
              <a:gd name="connsiteX33" fmla="*/ 2188908 w 11088796"/>
              <a:gd name="connsiteY33" fmla="*/ 6197004 h 13491341"/>
              <a:gd name="connsiteX34" fmla="*/ 6859286 w 11088796"/>
              <a:gd name="connsiteY34" fmla="*/ 9755006 h 13491341"/>
              <a:gd name="connsiteX35" fmla="*/ 6889502 w 11088796"/>
              <a:gd name="connsiteY35" fmla="*/ 10387978 h 13491341"/>
              <a:gd name="connsiteX36" fmla="*/ 6287266 w 11088796"/>
              <a:gd name="connsiteY36" fmla="*/ 10505862 h 13491341"/>
              <a:gd name="connsiteX37" fmla="*/ 1616888 w 11088796"/>
              <a:gd name="connsiteY37" fmla="*/ 6947860 h 13491341"/>
              <a:gd name="connsiteX38" fmla="*/ 1551927 w 11088796"/>
              <a:gd name="connsiteY38" fmla="*/ 6321692 h 13491341"/>
              <a:gd name="connsiteX39" fmla="*/ 1945410 w 11088796"/>
              <a:gd name="connsiteY39" fmla="*/ 6115309 h 13491341"/>
              <a:gd name="connsiteX40" fmla="*/ 1120711 w 11088796"/>
              <a:gd name="connsiteY40" fmla="*/ 3826332 h 13491341"/>
              <a:gd name="connsiteX41" fmla="*/ 1362501 w 11088796"/>
              <a:gd name="connsiteY41" fmla="*/ 3910611 h 13491341"/>
              <a:gd name="connsiteX42" fmla="*/ 9297658 w 11088796"/>
              <a:gd name="connsiteY42" fmla="*/ 9955798 h 13491341"/>
              <a:gd name="connsiteX43" fmla="*/ 9344772 w 11088796"/>
              <a:gd name="connsiteY43" fmla="*/ 10560687 h 13491341"/>
              <a:gd name="connsiteX44" fmla="*/ 8749084 w 11088796"/>
              <a:gd name="connsiteY44" fmla="*/ 10675877 h 13491341"/>
              <a:gd name="connsiteX45" fmla="*/ 813928 w 11088796"/>
              <a:gd name="connsiteY45" fmla="*/ 4630689 h 13491341"/>
              <a:gd name="connsiteX46" fmla="*/ 744971 w 11088796"/>
              <a:gd name="connsiteY46" fmla="*/ 4009160 h 13491341"/>
              <a:gd name="connsiteX47" fmla="*/ 1120711 w 11088796"/>
              <a:gd name="connsiteY47" fmla="*/ 3826332 h 13491341"/>
              <a:gd name="connsiteX48" fmla="*/ 4227254 w 11088796"/>
              <a:gd name="connsiteY48" fmla="*/ 2790686 h 13491341"/>
              <a:gd name="connsiteX49" fmla="*/ 4454070 w 11088796"/>
              <a:gd name="connsiteY49" fmla="*/ 2860658 h 13491341"/>
              <a:gd name="connsiteX50" fmla="*/ 9475564 w 11088796"/>
              <a:gd name="connsiteY50" fmla="*/ 6686148 h 13491341"/>
              <a:gd name="connsiteX51" fmla="*/ 9504938 w 11088796"/>
              <a:gd name="connsiteY51" fmla="*/ 7321320 h 13491341"/>
              <a:gd name="connsiteX52" fmla="*/ 8903564 w 11088796"/>
              <a:gd name="connsiteY52" fmla="*/ 7436978 h 13491341"/>
              <a:gd name="connsiteX53" fmla="*/ 3882070 w 11088796"/>
              <a:gd name="connsiteY53" fmla="*/ 3611488 h 13491341"/>
              <a:gd name="connsiteX54" fmla="*/ 3837020 w 11088796"/>
              <a:gd name="connsiteY54" fmla="*/ 3003370 h 13491341"/>
              <a:gd name="connsiteX55" fmla="*/ 4227254 w 11088796"/>
              <a:gd name="connsiteY55" fmla="*/ 2790686 h 13491341"/>
              <a:gd name="connsiteX56" fmla="*/ 5978286 w 11088796"/>
              <a:gd name="connsiteY56" fmla="*/ 2454748 h 13491341"/>
              <a:gd name="connsiteX57" fmla="*/ 6213830 w 11088796"/>
              <a:gd name="connsiteY57" fmla="*/ 2544466 h 13491341"/>
              <a:gd name="connsiteX58" fmla="*/ 9303674 w 11088796"/>
              <a:gd name="connsiteY58" fmla="*/ 4898383 h 13491341"/>
              <a:gd name="connsiteX59" fmla="*/ 9350860 w 11088796"/>
              <a:gd name="connsiteY59" fmla="*/ 5503319 h 13491341"/>
              <a:gd name="connsiteX60" fmla="*/ 8755108 w 11088796"/>
              <a:gd name="connsiteY60" fmla="*/ 5618451 h 13491341"/>
              <a:gd name="connsiteX61" fmla="*/ 5665264 w 11088796"/>
              <a:gd name="connsiteY61" fmla="*/ 3264535 h 13491341"/>
              <a:gd name="connsiteX62" fmla="*/ 5596232 w 11088796"/>
              <a:gd name="connsiteY62" fmla="*/ 2642955 h 13491341"/>
              <a:gd name="connsiteX63" fmla="*/ 5978286 w 11088796"/>
              <a:gd name="connsiteY63" fmla="*/ 2454748 h 13491341"/>
              <a:gd name="connsiteX64" fmla="*/ 1124504 w 11088796"/>
              <a:gd name="connsiteY64" fmla="*/ 2113497 h 13491341"/>
              <a:gd name="connsiteX65" fmla="*/ 1366063 w 11088796"/>
              <a:gd name="connsiteY65" fmla="*/ 2195470 h 13491341"/>
              <a:gd name="connsiteX66" fmla="*/ 10938820 w 11088796"/>
              <a:gd name="connsiteY66" fmla="*/ 9488219 h 13491341"/>
              <a:gd name="connsiteX67" fmla="*/ 10982418 w 11088796"/>
              <a:gd name="connsiteY67" fmla="*/ 10098117 h 13491341"/>
              <a:gd name="connsiteX68" fmla="*/ 10366800 w 11088796"/>
              <a:gd name="connsiteY68" fmla="*/ 10239076 h 13491341"/>
              <a:gd name="connsiteX69" fmla="*/ 794043 w 11088796"/>
              <a:gd name="connsiteY69" fmla="*/ 2946327 h 13491341"/>
              <a:gd name="connsiteX70" fmla="*/ 744627 w 11088796"/>
              <a:gd name="connsiteY70" fmla="*/ 2298728 h 13491341"/>
              <a:gd name="connsiteX71" fmla="*/ 1124504 w 11088796"/>
              <a:gd name="connsiteY71" fmla="*/ 2113497 h 13491341"/>
              <a:gd name="connsiteX72" fmla="*/ 7356102 w 11088796"/>
              <a:gd name="connsiteY72" fmla="*/ 1797588 h 13491341"/>
              <a:gd name="connsiteX73" fmla="*/ 7581448 w 11088796"/>
              <a:gd name="connsiteY73" fmla="*/ 1868497 h 13491341"/>
              <a:gd name="connsiteX74" fmla="*/ 9593352 w 11088796"/>
              <a:gd name="connsiteY74" fmla="*/ 3401213 h 13491341"/>
              <a:gd name="connsiteX75" fmla="*/ 9637536 w 11088796"/>
              <a:gd name="connsiteY75" fmla="*/ 4008670 h 13491341"/>
              <a:gd name="connsiteX76" fmla="*/ 9021352 w 11088796"/>
              <a:gd name="connsiteY76" fmla="*/ 4152044 h 13491341"/>
              <a:gd name="connsiteX77" fmla="*/ 7009448 w 11088796"/>
              <a:gd name="connsiteY77" fmla="*/ 2619328 h 13491341"/>
              <a:gd name="connsiteX78" fmla="*/ 6984064 w 11088796"/>
              <a:gd name="connsiteY78" fmla="*/ 1987194 h 13491341"/>
              <a:gd name="connsiteX79" fmla="*/ 7356102 w 11088796"/>
              <a:gd name="connsiteY79" fmla="*/ 1797588 h 13491341"/>
              <a:gd name="connsiteX80" fmla="*/ 8626238 w 11088796"/>
              <a:gd name="connsiteY80" fmla="*/ 1077861 h 13491341"/>
              <a:gd name="connsiteX81" fmla="*/ 8867664 w 11088796"/>
              <a:gd name="connsiteY81" fmla="*/ 1161018 h 13491341"/>
              <a:gd name="connsiteX82" fmla="*/ 9942284 w 11088796"/>
              <a:gd name="connsiteY82" fmla="*/ 1979689 h 13491341"/>
              <a:gd name="connsiteX83" fmla="*/ 10009308 w 11088796"/>
              <a:gd name="connsiteY83" fmla="*/ 2604557 h 13491341"/>
              <a:gd name="connsiteX84" fmla="*/ 9370276 w 11088796"/>
              <a:gd name="connsiteY84" fmla="*/ 2730530 h 13491341"/>
              <a:gd name="connsiteX85" fmla="*/ 8295656 w 11088796"/>
              <a:gd name="connsiteY85" fmla="*/ 1911858 h 13491341"/>
              <a:gd name="connsiteX86" fmla="*/ 8250554 w 11088796"/>
              <a:gd name="connsiteY86" fmla="*/ 1264696 h 13491341"/>
              <a:gd name="connsiteX87" fmla="*/ 8626238 w 11088796"/>
              <a:gd name="connsiteY87" fmla="*/ 1077861 h 13491341"/>
              <a:gd name="connsiteX88" fmla="*/ 9447378 w 11088796"/>
              <a:gd name="connsiteY88" fmla="*/ 1 h 13491341"/>
              <a:gd name="connsiteX89" fmla="*/ 9689796 w 11088796"/>
              <a:gd name="connsiteY89" fmla="*/ 81858 h 13491341"/>
              <a:gd name="connsiteX90" fmla="*/ 10764416 w 11088796"/>
              <a:gd name="connsiteY90" fmla="*/ 900529 h 13491341"/>
              <a:gd name="connsiteX91" fmla="*/ 10812642 w 11088796"/>
              <a:gd name="connsiteY91" fmla="*/ 1550070 h 13491341"/>
              <a:gd name="connsiteX92" fmla="*/ 10192408 w 11088796"/>
              <a:gd name="connsiteY92" fmla="*/ 1651368 h 13491341"/>
              <a:gd name="connsiteX93" fmla="*/ 9117788 w 11088796"/>
              <a:gd name="connsiteY93" fmla="*/ 832697 h 13491341"/>
              <a:gd name="connsiteX94" fmla="*/ 9053888 w 11088796"/>
              <a:gd name="connsiteY94" fmla="*/ 210211 h 13491341"/>
              <a:gd name="connsiteX95" fmla="*/ 9447378 w 11088796"/>
              <a:gd name="connsiteY95" fmla="*/ 1 h 13491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1088796" h="13491341">
                <a:moveTo>
                  <a:pt x="490691" y="11756903"/>
                </a:moveTo>
                <a:cubicBezTo>
                  <a:pt x="576640" y="11756478"/>
                  <a:pt x="661187" y="11782498"/>
                  <a:pt x="733817" y="11837830"/>
                </a:cubicBezTo>
                <a:cubicBezTo>
                  <a:pt x="733817" y="11837830"/>
                  <a:pt x="733817" y="11837830"/>
                  <a:pt x="1808437" y="12656501"/>
                </a:cubicBezTo>
                <a:cubicBezTo>
                  <a:pt x="2002119" y="12804053"/>
                  <a:pt x="2020477" y="13091014"/>
                  <a:pt x="1856663" y="13306044"/>
                </a:cubicBezTo>
                <a:cubicBezTo>
                  <a:pt x="1708962" y="13499922"/>
                  <a:pt x="1430112" y="13554893"/>
                  <a:pt x="1236430" y="13407341"/>
                </a:cubicBezTo>
                <a:cubicBezTo>
                  <a:pt x="1236430" y="13407341"/>
                  <a:pt x="1236430" y="13407341"/>
                  <a:pt x="161810" y="12588671"/>
                </a:cubicBezTo>
                <a:cubicBezTo>
                  <a:pt x="-31872" y="12441120"/>
                  <a:pt x="-49792" y="12160062"/>
                  <a:pt x="97910" y="11966183"/>
                </a:cubicBezTo>
                <a:cubicBezTo>
                  <a:pt x="200294" y="11831790"/>
                  <a:pt x="347442" y="11757613"/>
                  <a:pt x="490691" y="11756903"/>
                </a:cubicBezTo>
                <a:close/>
                <a:moveTo>
                  <a:pt x="1287637" y="10710803"/>
                </a:moveTo>
                <a:cubicBezTo>
                  <a:pt x="1369716" y="10715457"/>
                  <a:pt x="1451110" y="10745615"/>
                  <a:pt x="1523741" y="10800947"/>
                </a:cubicBezTo>
                <a:cubicBezTo>
                  <a:pt x="1523741" y="10800947"/>
                  <a:pt x="1523741" y="10800947"/>
                  <a:pt x="2598361" y="11619618"/>
                </a:cubicBezTo>
                <a:cubicBezTo>
                  <a:pt x="2792042" y="11767170"/>
                  <a:pt x="2832808" y="12024717"/>
                  <a:pt x="2667707" y="12241437"/>
                </a:cubicBezTo>
                <a:cubicBezTo>
                  <a:pt x="2521245" y="12433688"/>
                  <a:pt x="2243477" y="12487239"/>
                  <a:pt x="2049794" y="12339687"/>
                </a:cubicBezTo>
                <a:cubicBezTo>
                  <a:pt x="2049794" y="12339687"/>
                  <a:pt x="2049794" y="12339687"/>
                  <a:pt x="975175" y="11521017"/>
                </a:cubicBezTo>
                <a:cubicBezTo>
                  <a:pt x="781493" y="11373465"/>
                  <a:pt x="762492" y="11093830"/>
                  <a:pt x="908953" y="10901578"/>
                </a:cubicBezTo>
                <a:cubicBezTo>
                  <a:pt x="1012143" y="10766128"/>
                  <a:pt x="1150840" y="10703045"/>
                  <a:pt x="1287637" y="10710803"/>
                </a:cubicBezTo>
                <a:close/>
                <a:moveTo>
                  <a:pt x="1721569" y="9334566"/>
                </a:moveTo>
                <a:cubicBezTo>
                  <a:pt x="1803463" y="9333793"/>
                  <a:pt x="1882852" y="9356669"/>
                  <a:pt x="1947183" y="9405678"/>
                </a:cubicBezTo>
                <a:cubicBezTo>
                  <a:pt x="1947183" y="9405678"/>
                  <a:pt x="1947183" y="9405678"/>
                  <a:pt x="3834230" y="10843275"/>
                </a:cubicBezTo>
                <a:cubicBezTo>
                  <a:pt x="4005780" y="10973966"/>
                  <a:pt x="4026594" y="11257225"/>
                  <a:pt x="3878894" y="11451101"/>
                </a:cubicBezTo>
                <a:cubicBezTo>
                  <a:pt x="3712398" y="11669653"/>
                  <a:pt x="3433780" y="11724797"/>
                  <a:pt x="3262230" y="11594106"/>
                </a:cubicBezTo>
                <a:cubicBezTo>
                  <a:pt x="3262230" y="11594106"/>
                  <a:pt x="3262230" y="11594106"/>
                  <a:pt x="1375183" y="10156508"/>
                </a:cubicBezTo>
                <a:cubicBezTo>
                  <a:pt x="1203633" y="10025818"/>
                  <a:pt x="1182818" y="9742560"/>
                  <a:pt x="1349316" y="9524008"/>
                </a:cubicBezTo>
                <a:cubicBezTo>
                  <a:pt x="1441628" y="9402835"/>
                  <a:pt x="1585080" y="9335855"/>
                  <a:pt x="1721569" y="9334566"/>
                </a:cubicBezTo>
                <a:close/>
                <a:moveTo>
                  <a:pt x="2101387" y="7936576"/>
                </a:moveTo>
                <a:cubicBezTo>
                  <a:pt x="2186631" y="7938355"/>
                  <a:pt x="2271321" y="7965270"/>
                  <a:pt x="2344041" y="8020670"/>
                </a:cubicBezTo>
                <a:cubicBezTo>
                  <a:pt x="2344041" y="8020670"/>
                  <a:pt x="2344041" y="8020670"/>
                  <a:pt x="5052676" y="10084172"/>
                </a:cubicBezTo>
                <a:cubicBezTo>
                  <a:pt x="5246596" y="10231905"/>
                  <a:pt x="5267826" y="10515482"/>
                  <a:pt x="5120124" y="10709361"/>
                </a:cubicBezTo>
                <a:cubicBezTo>
                  <a:pt x="4953624" y="10927915"/>
                  <a:pt x="4674590" y="10982744"/>
                  <a:pt x="4480668" y="10835011"/>
                </a:cubicBezTo>
                <a:cubicBezTo>
                  <a:pt x="4480668" y="10835011"/>
                  <a:pt x="4480668" y="10835011"/>
                  <a:pt x="1772034" y="8771509"/>
                </a:cubicBezTo>
                <a:cubicBezTo>
                  <a:pt x="1578113" y="8623776"/>
                  <a:pt x="1556883" y="8340198"/>
                  <a:pt x="1723383" y="8121644"/>
                </a:cubicBezTo>
                <a:cubicBezTo>
                  <a:pt x="1815697" y="8000470"/>
                  <a:pt x="1959313" y="7933611"/>
                  <a:pt x="2101387" y="7936576"/>
                </a:cubicBezTo>
                <a:close/>
                <a:moveTo>
                  <a:pt x="1945410" y="6115309"/>
                </a:moveTo>
                <a:cubicBezTo>
                  <a:pt x="2031653" y="6115412"/>
                  <a:pt x="2116421" y="6141783"/>
                  <a:pt x="2188908" y="6197004"/>
                </a:cubicBezTo>
                <a:cubicBezTo>
                  <a:pt x="2188908" y="6197004"/>
                  <a:pt x="2188908" y="6197004"/>
                  <a:pt x="6859286" y="9755006"/>
                </a:cubicBezTo>
                <a:cubicBezTo>
                  <a:pt x="7052586" y="9902268"/>
                  <a:pt x="7052554" y="10173950"/>
                  <a:pt x="6889502" y="10387978"/>
                </a:cubicBezTo>
                <a:cubicBezTo>
                  <a:pt x="6742488" y="10580955"/>
                  <a:pt x="6480566" y="10653123"/>
                  <a:pt x="6287266" y="10505862"/>
                </a:cubicBezTo>
                <a:cubicBezTo>
                  <a:pt x="6287266" y="10505862"/>
                  <a:pt x="6287266" y="10505862"/>
                  <a:pt x="1616888" y="6947860"/>
                </a:cubicBezTo>
                <a:cubicBezTo>
                  <a:pt x="1423588" y="6800599"/>
                  <a:pt x="1404912" y="6514668"/>
                  <a:pt x="1551927" y="6321692"/>
                </a:cubicBezTo>
                <a:cubicBezTo>
                  <a:pt x="1653834" y="6187921"/>
                  <a:pt x="1801671" y="6115135"/>
                  <a:pt x="1945410" y="6115309"/>
                </a:cubicBezTo>
                <a:close/>
                <a:moveTo>
                  <a:pt x="1120711" y="3826332"/>
                </a:moveTo>
                <a:cubicBezTo>
                  <a:pt x="1205571" y="3828346"/>
                  <a:pt x="1289952" y="3855341"/>
                  <a:pt x="1362501" y="3910611"/>
                </a:cubicBezTo>
                <a:cubicBezTo>
                  <a:pt x="1362501" y="3910611"/>
                  <a:pt x="1362501" y="3910611"/>
                  <a:pt x="9297658" y="9955798"/>
                </a:cubicBezTo>
                <a:cubicBezTo>
                  <a:pt x="9491122" y="10103183"/>
                  <a:pt x="9491234" y="10368433"/>
                  <a:pt x="9344772" y="10560687"/>
                </a:cubicBezTo>
                <a:cubicBezTo>
                  <a:pt x="9179666" y="10777410"/>
                  <a:pt x="8942548" y="10823263"/>
                  <a:pt x="8749084" y="10675877"/>
                </a:cubicBezTo>
                <a:cubicBezTo>
                  <a:pt x="8749084" y="10675877"/>
                  <a:pt x="8749084" y="10675877"/>
                  <a:pt x="813928" y="4630689"/>
                </a:cubicBezTo>
                <a:cubicBezTo>
                  <a:pt x="620463" y="4483305"/>
                  <a:pt x="579867" y="4225882"/>
                  <a:pt x="744971" y="4009160"/>
                </a:cubicBezTo>
                <a:cubicBezTo>
                  <a:pt x="836511" y="3889001"/>
                  <a:pt x="979277" y="3822972"/>
                  <a:pt x="1120711" y="3826332"/>
                </a:cubicBezTo>
                <a:close/>
                <a:moveTo>
                  <a:pt x="4227254" y="2790686"/>
                </a:moveTo>
                <a:cubicBezTo>
                  <a:pt x="4310200" y="2788659"/>
                  <a:pt x="4389662" y="2811590"/>
                  <a:pt x="4454070" y="2860658"/>
                </a:cubicBezTo>
                <a:cubicBezTo>
                  <a:pt x="4454070" y="2860658"/>
                  <a:pt x="4454070" y="2860658"/>
                  <a:pt x="9475564" y="6686148"/>
                </a:cubicBezTo>
                <a:cubicBezTo>
                  <a:pt x="9647320" y="6816995"/>
                  <a:pt x="9671436" y="7102770"/>
                  <a:pt x="9504938" y="7321320"/>
                </a:cubicBezTo>
                <a:cubicBezTo>
                  <a:pt x="9357238" y="7515197"/>
                  <a:pt x="9075320" y="7567825"/>
                  <a:pt x="8903564" y="7436978"/>
                </a:cubicBezTo>
                <a:cubicBezTo>
                  <a:pt x="8903564" y="7436978"/>
                  <a:pt x="8903564" y="7436978"/>
                  <a:pt x="3882070" y="3611488"/>
                </a:cubicBezTo>
                <a:cubicBezTo>
                  <a:pt x="3710313" y="3480640"/>
                  <a:pt x="3689321" y="3197246"/>
                  <a:pt x="3837020" y="3003370"/>
                </a:cubicBezTo>
                <a:cubicBezTo>
                  <a:pt x="3941082" y="2866775"/>
                  <a:pt x="4089010" y="2794065"/>
                  <a:pt x="4227254" y="2790686"/>
                </a:cubicBezTo>
                <a:close/>
                <a:moveTo>
                  <a:pt x="5978286" y="2454748"/>
                </a:moveTo>
                <a:cubicBezTo>
                  <a:pt x="6060956" y="2459853"/>
                  <a:pt x="6142436" y="2490076"/>
                  <a:pt x="6213830" y="2544466"/>
                </a:cubicBezTo>
                <a:cubicBezTo>
                  <a:pt x="6213830" y="2544466"/>
                  <a:pt x="6213830" y="2544466"/>
                  <a:pt x="9303674" y="4898383"/>
                </a:cubicBezTo>
                <a:cubicBezTo>
                  <a:pt x="9497180" y="5045798"/>
                  <a:pt x="9515962" y="5286598"/>
                  <a:pt x="9350860" y="5503319"/>
                </a:cubicBezTo>
                <a:cubicBezTo>
                  <a:pt x="9204398" y="5695570"/>
                  <a:pt x="8948614" y="5765868"/>
                  <a:pt x="8755108" y="5618451"/>
                </a:cubicBezTo>
                <a:cubicBezTo>
                  <a:pt x="8755108" y="5618451"/>
                  <a:pt x="8755108" y="5618451"/>
                  <a:pt x="5665264" y="3264535"/>
                </a:cubicBezTo>
                <a:cubicBezTo>
                  <a:pt x="5474880" y="3119496"/>
                  <a:pt x="5449770" y="2835207"/>
                  <a:pt x="5596232" y="2642955"/>
                </a:cubicBezTo>
                <a:cubicBezTo>
                  <a:pt x="5699420" y="2507505"/>
                  <a:pt x="5840504" y="2446239"/>
                  <a:pt x="5978286" y="2454748"/>
                </a:cubicBezTo>
                <a:close/>
                <a:moveTo>
                  <a:pt x="1124504" y="2113497"/>
                </a:moveTo>
                <a:cubicBezTo>
                  <a:pt x="1210071" y="2114841"/>
                  <a:pt x="1294642" y="2141060"/>
                  <a:pt x="1366063" y="2195470"/>
                </a:cubicBezTo>
                <a:cubicBezTo>
                  <a:pt x="1366063" y="2195470"/>
                  <a:pt x="1366063" y="2195470"/>
                  <a:pt x="10938820" y="9488219"/>
                </a:cubicBezTo>
                <a:cubicBezTo>
                  <a:pt x="11132398" y="9635692"/>
                  <a:pt x="11129432" y="9905139"/>
                  <a:pt x="10982418" y="10098117"/>
                </a:cubicBezTo>
                <a:cubicBezTo>
                  <a:pt x="10819366" y="10312145"/>
                  <a:pt x="10560378" y="10386547"/>
                  <a:pt x="10366800" y="10239076"/>
                </a:cubicBezTo>
                <a:cubicBezTo>
                  <a:pt x="10366800" y="10239076"/>
                  <a:pt x="10366800" y="10239076"/>
                  <a:pt x="794043" y="2946327"/>
                </a:cubicBezTo>
                <a:cubicBezTo>
                  <a:pt x="603587" y="2801233"/>
                  <a:pt x="581575" y="2512756"/>
                  <a:pt x="744627" y="2298728"/>
                </a:cubicBezTo>
                <a:cubicBezTo>
                  <a:pt x="836511" y="2178117"/>
                  <a:pt x="981892" y="2111258"/>
                  <a:pt x="1124504" y="2113497"/>
                </a:cubicBezTo>
                <a:close/>
                <a:moveTo>
                  <a:pt x="7356102" y="1797588"/>
                </a:moveTo>
                <a:cubicBezTo>
                  <a:pt x="7437918" y="1796756"/>
                  <a:pt x="7517214" y="1819562"/>
                  <a:pt x="7581448" y="1868497"/>
                </a:cubicBezTo>
                <a:cubicBezTo>
                  <a:pt x="7581448" y="1868497"/>
                  <a:pt x="7581448" y="1868497"/>
                  <a:pt x="9593352" y="3401213"/>
                </a:cubicBezTo>
                <a:cubicBezTo>
                  <a:pt x="9764644" y="3531709"/>
                  <a:pt x="9785234" y="3814795"/>
                  <a:pt x="9637536" y="4008670"/>
                </a:cubicBezTo>
                <a:cubicBezTo>
                  <a:pt x="9471038" y="4227222"/>
                  <a:pt x="9192646" y="4282538"/>
                  <a:pt x="9021352" y="4152044"/>
                </a:cubicBezTo>
                <a:cubicBezTo>
                  <a:pt x="9021352" y="4152044"/>
                  <a:pt x="9021352" y="4152044"/>
                  <a:pt x="7009448" y="2619328"/>
                </a:cubicBezTo>
                <a:cubicBezTo>
                  <a:pt x="6838156" y="2488833"/>
                  <a:pt x="6817566" y="2205746"/>
                  <a:pt x="6984064" y="1987194"/>
                </a:cubicBezTo>
                <a:cubicBezTo>
                  <a:pt x="7076376" y="1866022"/>
                  <a:pt x="7219740" y="1798975"/>
                  <a:pt x="7356102" y="1797588"/>
                </a:cubicBezTo>
                <a:close/>
                <a:moveTo>
                  <a:pt x="8626238" y="1077861"/>
                </a:moveTo>
                <a:cubicBezTo>
                  <a:pt x="8710866" y="1079170"/>
                  <a:pt x="8795034" y="1105687"/>
                  <a:pt x="8867664" y="1161018"/>
                </a:cubicBezTo>
                <a:cubicBezTo>
                  <a:pt x="8867664" y="1161018"/>
                  <a:pt x="8867664" y="1161018"/>
                  <a:pt x="9942284" y="1979689"/>
                </a:cubicBezTo>
                <a:cubicBezTo>
                  <a:pt x="10135964" y="2127242"/>
                  <a:pt x="10157008" y="2410678"/>
                  <a:pt x="10009308" y="2604557"/>
                </a:cubicBezTo>
                <a:cubicBezTo>
                  <a:pt x="9842808" y="2823111"/>
                  <a:pt x="9563958" y="2878081"/>
                  <a:pt x="9370276" y="2730530"/>
                </a:cubicBezTo>
                <a:cubicBezTo>
                  <a:pt x="9370276" y="2730530"/>
                  <a:pt x="9370276" y="2730530"/>
                  <a:pt x="8295656" y="1911858"/>
                </a:cubicBezTo>
                <a:cubicBezTo>
                  <a:pt x="8101974" y="1764307"/>
                  <a:pt x="8084054" y="1483251"/>
                  <a:pt x="8250554" y="1264696"/>
                </a:cubicBezTo>
                <a:cubicBezTo>
                  <a:pt x="8342868" y="1143522"/>
                  <a:pt x="8485190" y="1075680"/>
                  <a:pt x="8626238" y="1077861"/>
                </a:cubicBezTo>
                <a:close/>
                <a:moveTo>
                  <a:pt x="9447378" y="1"/>
                </a:moveTo>
                <a:cubicBezTo>
                  <a:pt x="9532998" y="9"/>
                  <a:pt x="9617166" y="26526"/>
                  <a:pt x="9689796" y="81858"/>
                </a:cubicBezTo>
                <a:cubicBezTo>
                  <a:pt x="9689796" y="81858"/>
                  <a:pt x="9689796" y="81858"/>
                  <a:pt x="10764416" y="900529"/>
                </a:cubicBezTo>
                <a:cubicBezTo>
                  <a:pt x="10958096" y="1048080"/>
                  <a:pt x="10979140" y="1331516"/>
                  <a:pt x="10812642" y="1550070"/>
                </a:cubicBezTo>
                <a:cubicBezTo>
                  <a:pt x="10664940" y="1743949"/>
                  <a:pt x="10386090" y="1798919"/>
                  <a:pt x="10192408" y="1651368"/>
                </a:cubicBezTo>
                <a:cubicBezTo>
                  <a:pt x="10192408" y="1651368"/>
                  <a:pt x="10192408" y="1651368"/>
                  <a:pt x="9117788" y="832697"/>
                </a:cubicBezTo>
                <a:cubicBezTo>
                  <a:pt x="8924106" y="685146"/>
                  <a:pt x="8906186" y="404090"/>
                  <a:pt x="9053888" y="210211"/>
                </a:cubicBezTo>
                <a:cubicBezTo>
                  <a:pt x="9157950" y="73615"/>
                  <a:pt x="9304680" y="-11"/>
                  <a:pt x="9447378" y="1"/>
                </a:cubicBezTo>
                <a:close/>
              </a:path>
            </a:pathLst>
          </a:custGeom>
          <a:effectLst/>
        </p:spPr>
        <p:txBody>
          <a:bodyPr rtlCol="0">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7" name="Footer Placeholder 4">
            <a:extLst>
              <a:ext uri="{FF2B5EF4-FFF2-40B4-BE49-F238E27FC236}">
                <a16:creationId xmlns:a16="http://schemas.microsoft.com/office/drawing/2014/main" id="{C53FF953-399A-4973-B476-46ECC07B396D}"/>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8" name="Slide Number Placeholder 5">
            <a:extLst>
              <a:ext uri="{FF2B5EF4-FFF2-40B4-BE49-F238E27FC236}">
                <a16:creationId xmlns:a16="http://schemas.microsoft.com/office/drawing/2014/main" id="{ECF3C9AC-31D8-46BD-80FE-C78DAA90EA41}"/>
              </a:ext>
            </a:extLst>
          </p:cNvPr>
          <p:cNvSpPr>
            <a:spLocks noGrp="1"/>
          </p:cNvSpPr>
          <p:nvPr>
            <p:ph type="sldNum" sz="quarter" idx="16"/>
          </p:nvPr>
        </p:nvSpPr>
        <p:spPr/>
        <p:txBody>
          <a:bodyPr/>
          <a:lstStyle>
            <a:lvl1pPr>
              <a:defRPr/>
            </a:lvl1pPr>
          </a:lstStyle>
          <a:p>
            <a:fld id="{D4DDD70E-F193-4B29-807E-2A014B04ADA5}" type="slidenum">
              <a:rPr lang="en-US"/>
              <a:pPr/>
              <a:t>‹#›</a:t>
            </a:fld>
            <a:endParaRPr lang="en-US"/>
          </a:p>
        </p:txBody>
      </p:sp>
    </p:spTree>
    <p:extLst>
      <p:ext uri="{BB962C8B-B14F-4D97-AF65-F5344CB8AC3E}">
        <p14:creationId xmlns:p14="http://schemas.microsoft.com/office/powerpoint/2010/main" val="149270866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75E06D93-6D24-4114-8DF5-DCF101E1BB0C}"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5"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7"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2" name="Title 1">
            <a:extLst>
              <a:ext uri="{FF2B5EF4-FFF2-40B4-BE49-F238E27FC236}">
                <a16:creationId xmlns:a16="http://schemas.microsoft.com/office/drawing/2014/main" id="{BAB3328A-8EF3-4843-B504-799FE34C0531}"/>
              </a:ext>
            </a:extLst>
          </p:cNvPr>
          <p:cNvSpPr>
            <a:spLocks noGrp="1"/>
          </p:cNvSpPr>
          <p:nvPr>
            <p:ph type="title"/>
          </p:nvPr>
        </p:nvSpPr>
        <p:spPr>
          <a:xfrm>
            <a:off x="1301419" y="2743201"/>
            <a:ext cx="21781162" cy="1963737"/>
          </a:xfrm>
          <a:prstGeom prst="rect">
            <a:avLst/>
          </a:prstGeom>
        </p:spPr>
        <p:txBody>
          <a:bodyPr/>
          <a:lstStyle/>
          <a:p>
            <a:r>
              <a:rPr lang="en-US" dirty="0"/>
              <a:t>Click to edit Master title style</a:t>
            </a:r>
            <a:endParaRPr lang="id-ID" dirty="0"/>
          </a:p>
        </p:txBody>
      </p:sp>
      <p:sp>
        <p:nvSpPr>
          <p:cNvPr id="6" name="Text Placeholder 5">
            <a:extLst>
              <a:ext uri="{FF2B5EF4-FFF2-40B4-BE49-F238E27FC236}">
                <a16:creationId xmlns:a16="http://schemas.microsoft.com/office/drawing/2014/main" id="{B7D6B470-9CEE-4F3F-8FB4-1DA6B358B3A6}"/>
              </a:ext>
            </a:extLst>
          </p:cNvPr>
          <p:cNvSpPr>
            <a:spLocks noGrp="1"/>
          </p:cNvSpPr>
          <p:nvPr>
            <p:ph type="body" sz="quarter" idx="12"/>
          </p:nvPr>
        </p:nvSpPr>
        <p:spPr>
          <a:xfrm>
            <a:off x="1300749" y="5094288"/>
            <a:ext cx="21781162" cy="6792912"/>
          </a:xfrm>
          <a:prstGeom prst="rect">
            <a:avLst/>
          </a:prstGeom>
        </p:spPr>
        <p:txBody>
          <a:bodyPr/>
          <a:lstStyle>
            <a:lvl1pPr marL="857250" indent="-857250">
              <a:buFont typeface="Arial" panose="020B0604020202020204" pitchFamily="34" charset="0"/>
              <a:buChar char="•"/>
              <a:defRPr/>
            </a:lvl1pPr>
            <a:lvl2pPr marL="1485900" indent="-571500">
              <a:buFont typeface="Arial" panose="020B0604020202020204" pitchFamily="34" charset="0"/>
              <a:buChar char="•"/>
              <a:defRPr/>
            </a:lvl2pPr>
            <a:lvl3pPr marL="2400300" indent="-571500">
              <a:buFont typeface="Arial" panose="020B0604020202020204" pitchFamily="34" charset="0"/>
              <a:buChar char="•"/>
              <a:defRPr/>
            </a:lvl3pPr>
            <a:lvl4pPr marL="3200400" indent="-457200">
              <a:buFont typeface="Arial" panose="020B0604020202020204" pitchFamily="34" charset="0"/>
              <a:buChar char="•"/>
              <a:defRPr/>
            </a:lvl4pPr>
            <a:lvl5pPr marL="4114800" indent="-457200">
              <a:buFont typeface="Arial" panose="020B0604020202020204" pitchFamily="34" charset="0"/>
              <a:buChar char="•"/>
              <a:defRPr/>
            </a:lvl5pPr>
          </a:lstStyle>
          <a:p>
            <a:pPr lvl="0"/>
            <a:r>
              <a:rPr lang="en-US" dirty="0"/>
              <a:t>Edit Master text styles</a:t>
            </a:r>
          </a:p>
        </p:txBody>
      </p:sp>
      <p:sp>
        <p:nvSpPr>
          <p:cNvPr id="8" name="Footer Placeholder 2">
            <a:extLst>
              <a:ext uri="{FF2B5EF4-FFF2-40B4-BE49-F238E27FC236}">
                <a16:creationId xmlns:a16="http://schemas.microsoft.com/office/drawing/2014/main" id="{E09225B1-F6A8-4CAE-8582-AA6091647A80}"/>
              </a:ext>
            </a:extLst>
          </p:cNvPr>
          <p:cNvSpPr>
            <a:spLocks noGrp="1"/>
          </p:cNvSpPr>
          <p:nvPr>
            <p:ph type="ftr" sz="quarter" idx="13"/>
          </p:nvPr>
        </p:nvSpPr>
        <p:spPr/>
        <p:txBody>
          <a:bodyPr/>
          <a:lstStyle>
            <a:lvl1pPr>
              <a:defRPr/>
            </a:lvl1pPr>
          </a:lstStyle>
          <a:p>
            <a:pPr>
              <a:defRPr/>
            </a:pPr>
            <a:endParaRPr lang="en-US"/>
          </a:p>
        </p:txBody>
      </p:sp>
      <p:sp>
        <p:nvSpPr>
          <p:cNvPr id="9" name="Slide Number Placeholder 3">
            <a:extLst>
              <a:ext uri="{FF2B5EF4-FFF2-40B4-BE49-F238E27FC236}">
                <a16:creationId xmlns:a16="http://schemas.microsoft.com/office/drawing/2014/main" id="{71228972-77E6-4071-83EE-94CDC6C3B35E}"/>
              </a:ext>
            </a:extLst>
          </p:cNvPr>
          <p:cNvSpPr>
            <a:spLocks noGrp="1"/>
          </p:cNvSpPr>
          <p:nvPr>
            <p:ph type="sldNum" sz="quarter" idx="14"/>
          </p:nvPr>
        </p:nvSpPr>
        <p:spPr/>
        <p:txBody>
          <a:bodyPr/>
          <a:lstStyle>
            <a:lvl1pPr>
              <a:defRPr/>
            </a:lvl1pPr>
          </a:lstStyle>
          <a:p>
            <a:fld id="{A6CFD17D-D05D-4EEE-ADC3-CE85FDE2F735}"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mpetitors">
    <p:spTree>
      <p:nvGrpSpPr>
        <p:cNvPr id="1" name=""/>
        <p:cNvGrpSpPr/>
        <p:nvPr/>
      </p:nvGrpSpPr>
      <p:grpSpPr>
        <a:xfrm>
          <a:off x="0" y="0"/>
          <a:ext cx="0" cy="0"/>
          <a:chOff x="0" y="0"/>
          <a:chExt cx="0" cy="0"/>
        </a:xfrm>
      </p:grpSpPr>
      <p:sp>
        <p:nvSpPr>
          <p:cNvPr id="8"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6631BBA7-BE8D-4608-813D-FBA20D5EE19D}"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9"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10"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2" name="Picture Placeholder 13"/>
          <p:cNvSpPr>
            <a:spLocks noGrp="1"/>
          </p:cNvSpPr>
          <p:nvPr>
            <p:ph type="pic" sz="quarter" idx="13"/>
          </p:nvPr>
        </p:nvSpPr>
        <p:spPr>
          <a:xfrm>
            <a:off x="16152310" y="3612999"/>
            <a:ext cx="5821368"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Picture Placeholder 13"/>
          <p:cNvSpPr>
            <a:spLocks noGrp="1"/>
          </p:cNvSpPr>
          <p:nvPr>
            <p:ph type="pic" sz="quarter" idx="14"/>
          </p:nvPr>
        </p:nvSpPr>
        <p:spPr>
          <a:xfrm>
            <a:off x="2410376" y="3612999"/>
            <a:ext cx="5821368"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7" name="Picture Placeholder 13"/>
          <p:cNvSpPr>
            <a:spLocks noGrp="1"/>
          </p:cNvSpPr>
          <p:nvPr>
            <p:ph type="pic" sz="quarter" idx="15"/>
          </p:nvPr>
        </p:nvSpPr>
        <p:spPr>
          <a:xfrm>
            <a:off x="9281343" y="3612999"/>
            <a:ext cx="5821368" cy="2795183"/>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4" name="Text Placeholder 3">
            <a:extLst>
              <a:ext uri="{FF2B5EF4-FFF2-40B4-BE49-F238E27FC236}">
                <a16:creationId xmlns:a16="http://schemas.microsoft.com/office/drawing/2014/main" id="{A0C13841-8713-4B2C-A4D0-BADC4B00C629}"/>
              </a:ext>
            </a:extLst>
          </p:cNvPr>
          <p:cNvSpPr>
            <a:spLocks noGrp="1"/>
          </p:cNvSpPr>
          <p:nvPr>
            <p:ph type="body" sz="quarter" idx="16"/>
          </p:nvPr>
        </p:nvSpPr>
        <p:spPr>
          <a:xfrm>
            <a:off x="2410376" y="7068973"/>
            <a:ext cx="19563303" cy="2545290"/>
          </a:xfrm>
          <a:prstGeom prst="rect">
            <a:avLst/>
          </a:prstGeom>
        </p:spPr>
        <p:txBody>
          <a:bodyPr/>
          <a:lstStyle>
            <a:lvl1pPr>
              <a:defRPr sz="3600"/>
            </a:lvl1pPr>
          </a:lstStyle>
          <a:p>
            <a:pPr lvl="0"/>
            <a:endParaRPr lang="id-ID" dirty="0"/>
          </a:p>
        </p:txBody>
      </p:sp>
      <p:sp>
        <p:nvSpPr>
          <p:cNvPr id="11" name="Footer Placeholder 4">
            <a:extLst>
              <a:ext uri="{FF2B5EF4-FFF2-40B4-BE49-F238E27FC236}">
                <a16:creationId xmlns:a16="http://schemas.microsoft.com/office/drawing/2014/main" id="{0E4D9142-B302-4594-9640-763B8DB10D6F}"/>
              </a:ext>
            </a:extLst>
          </p:cNvPr>
          <p:cNvSpPr>
            <a:spLocks noGrp="1"/>
          </p:cNvSpPr>
          <p:nvPr>
            <p:ph type="ftr" sz="quarter" idx="17"/>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12" name="Slide Number Placeholder 5">
            <a:extLst>
              <a:ext uri="{FF2B5EF4-FFF2-40B4-BE49-F238E27FC236}">
                <a16:creationId xmlns:a16="http://schemas.microsoft.com/office/drawing/2014/main" id="{C94DD855-BBAC-4BCD-B56B-1775A59AE39D}"/>
              </a:ext>
            </a:extLst>
          </p:cNvPr>
          <p:cNvSpPr>
            <a:spLocks noGrp="1"/>
          </p:cNvSpPr>
          <p:nvPr>
            <p:ph type="sldNum" sz="quarter" idx="18"/>
          </p:nvPr>
        </p:nvSpPr>
        <p:spPr/>
        <p:txBody>
          <a:bodyPr/>
          <a:lstStyle>
            <a:lvl1pPr>
              <a:defRPr/>
            </a:lvl1pPr>
          </a:lstStyle>
          <a:p>
            <a:fld id="{EB599073-B3B2-4151-9D79-AE48F58BC01B}"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mpetitors">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C671FBC0-8F72-47A2-8E8A-5810D78386F3}"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6"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7"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34" name="Picture Placeholder 13"/>
          <p:cNvSpPr>
            <a:spLocks noGrp="1"/>
          </p:cNvSpPr>
          <p:nvPr>
            <p:ph type="pic" sz="quarter" idx="14"/>
          </p:nvPr>
        </p:nvSpPr>
        <p:spPr>
          <a:xfrm>
            <a:off x="1132530" y="2653564"/>
            <a:ext cx="7436688" cy="8016884"/>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5" name="Text Placeholder 4">
            <a:extLst>
              <a:ext uri="{FF2B5EF4-FFF2-40B4-BE49-F238E27FC236}">
                <a16:creationId xmlns:a16="http://schemas.microsoft.com/office/drawing/2014/main" id="{62DE6430-2778-4EE6-BE6D-5C8DDC542CAD}"/>
              </a:ext>
            </a:extLst>
          </p:cNvPr>
          <p:cNvSpPr>
            <a:spLocks noGrp="1"/>
          </p:cNvSpPr>
          <p:nvPr>
            <p:ph type="body" sz="quarter" idx="15"/>
          </p:nvPr>
        </p:nvSpPr>
        <p:spPr>
          <a:xfrm>
            <a:off x="10610438" y="5121276"/>
            <a:ext cx="12641380" cy="2873375"/>
          </a:xfrm>
          <a:prstGeom prst="rect">
            <a:avLst/>
          </a:prstGeom>
        </p:spPr>
        <p:txBody>
          <a:bodyPr/>
          <a:lstStyle/>
          <a:p>
            <a:pPr lvl="0"/>
            <a:endParaRPr lang="id-ID" dirty="0"/>
          </a:p>
        </p:txBody>
      </p:sp>
      <p:sp>
        <p:nvSpPr>
          <p:cNvPr id="8" name="Footer Placeholder 4">
            <a:extLst>
              <a:ext uri="{FF2B5EF4-FFF2-40B4-BE49-F238E27FC236}">
                <a16:creationId xmlns:a16="http://schemas.microsoft.com/office/drawing/2014/main" id="{0FA2A9EF-C15E-4016-BF4E-2951930E1454}"/>
              </a:ext>
            </a:extLst>
          </p:cNvPr>
          <p:cNvSpPr>
            <a:spLocks noGrp="1"/>
          </p:cNvSpPr>
          <p:nvPr>
            <p:ph type="ftr" sz="quarter" idx="16"/>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9" name="Slide Number Placeholder 5">
            <a:extLst>
              <a:ext uri="{FF2B5EF4-FFF2-40B4-BE49-F238E27FC236}">
                <a16:creationId xmlns:a16="http://schemas.microsoft.com/office/drawing/2014/main" id="{F77EE74B-83D7-468C-AF97-BA684318D67A}"/>
              </a:ext>
            </a:extLst>
          </p:cNvPr>
          <p:cNvSpPr>
            <a:spLocks noGrp="1"/>
          </p:cNvSpPr>
          <p:nvPr>
            <p:ph type="sldNum" sz="quarter" idx="17"/>
          </p:nvPr>
        </p:nvSpPr>
        <p:spPr/>
        <p:txBody>
          <a:bodyPr/>
          <a:lstStyle>
            <a:lvl1pPr>
              <a:defRPr/>
            </a:lvl1pPr>
          </a:lstStyle>
          <a:p>
            <a:fld id="{7469C94D-787C-49E5-A9EF-6A590EB576A9}"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No Footer">
    <p:spTree>
      <p:nvGrpSpPr>
        <p:cNvPr id="1" name=""/>
        <p:cNvGrpSpPr/>
        <p:nvPr/>
      </p:nvGrpSpPr>
      <p:grpSpPr>
        <a:xfrm>
          <a:off x="0" y="0"/>
          <a:ext cx="0" cy="0"/>
          <a:chOff x="0" y="0"/>
          <a:chExt cx="0" cy="0"/>
        </a:xfrm>
      </p:grpSpPr>
      <p:sp>
        <p:nvSpPr>
          <p:cNvPr id="2"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1AD70714-7629-4FEF-A136-26C4A3799727}"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3"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4"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5" name="Footer Placeholder 4">
            <a:extLst>
              <a:ext uri="{FF2B5EF4-FFF2-40B4-BE49-F238E27FC236}">
                <a16:creationId xmlns:a16="http://schemas.microsoft.com/office/drawing/2014/main" id="{87C11088-FB41-46F6-9202-220CACAE23A0}"/>
              </a:ext>
            </a:extLst>
          </p:cNvPr>
          <p:cNvSpPr>
            <a:spLocks noGrp="1"/>
          </p:cNvSpPr>
          <p:nvPr>
            <p:ph type="ftr" sz="quarter" idx="10"/>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6" name="Slide Number Placeholder 5">
            <a:extLst>
              <a:ext uri="{FF2B5EF4-FFF2-40B4-BE49-F238E27FC236}">
                <a16:creationId xmlns:a16="http://schemas.microsoft.com/office/drawing/2014/main" id="{A81482EC-FE32-48A8-83C5-0C8AD280CEFE}"/>
              </a:ext>
            </a:extLst>
          </p:cNvPr>
          <p:cNvSpPr>
            <a:spLocks noGrp="1"/>
          </p:cNvSpPr>
          <p:nvPr>
            <p:ph type="sldNum" sz="quarter" idx="11"/>
          </p:nvPr>
        </p:nvSpPr>
        <p:spPr/>
        <p:txBody>
          <a:bodyPr/>
          <a:lstStyle>
            <a:lvl1pPr>
              <a:defRPr/>
            </a:lvl1pPr>
          </a:lstStyle>
          <a:p>
            <a:fld id="{682D3682-D64E-4D6A-97CF-DE96D3B6E09D}"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Our Mission 2">
    <p:spTree>
      <p:nvGrpSpPr>
        <p:cNvPr id="1" name=""/>
        <p:cNvGrpSpPr/>
        <p:nvPr/>
      </p:nvGrpSpPr>
      <p:grpSpPr>
        <a:xfrm>
          <a:off x="0" y="0"/>
          <a:ext cx="0" cy="0"/>
          <a:chOff x="0" y="0"/>
          <a:chExt cx="0" cy="0"/>
        </a:xfrm>
      </p:grpSpPr>
      <p:sp>
        <p:nvSpPr>
          <p:cNvPr id="5"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D5361E2D-461A-453D-8005-9ACB21964058}"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7"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8"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4" name="Picture Placeholder 13"/>
          <p:cNvSpPr>
            <a:spLocks noGrp="1"/>
          </p:cNvSpPr>
          <p:nvPr>
            <p:ph type="pic" sz="quarter" idx="13"/>
          </p:nvPr>
        </p:nvSpPr>
        <p:spPr>
          <a:xfrm>
            <a:off x="12249030" y="3125033"/>
            <a:ext cx="12108837" cy="6769604"/>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Text Placeholder 5">
            <a:extLst>
              <a:ext uri="{FF2B5EF4-FFF2-40B4-BE49-F238E27FC236}">
                <a16:creationId xmlns:a16="http://schemas.microsoft.com/office/drawing/2014/main" id="{C4B7A209-DC34-421F-B9C0-0DF92AF51367}"/>
              </a:ext>
            </a:extLst>
          </p:cNvPr>
          <p:cNvSpPr>
            <a:spLocks noGrp="1"/>
          </p:cNvSpPr>
          <p:nvPr>
            <p:ph type="body" sz="quarter" idx="14"/>
          </p:nvPr>
        </p:nvSpPr>
        <p:spPr>
          <a:xfrm>
            <a:off x="3580745" y="6008688"/>
            <a:ext cx="7760133" cy="3886200"/>
          </a:xfrm>
          <a:prstGeom prst="rect">
            <a:avLst/>
          </a:prstGeom>
        </p:spPr>
        <p:txBody>
          <a:bodyPr/>
          <a:lstStyle>
            <a:lvl1pPr algn="r">
              <a:defRPr sz="4000"/>
            </a:lvl1pPr>
          </a:lstStyle>
          <a:p>
            <a:pPr lvl="0"/>
            <a:endParaRPr lang="id-ID" dirty="0"/>
          </a:p>
        </p:txBody>
      </p:sp>
      <p:sp>
        <p:nvSpPr>
          <p:cNvPr id="9" name="Footer Placeholder 4">
            <a:extLst>
              <a:ext uri="{FF2B5EF4-FFF2-40B4-BE49-F238E27FC236}">
                <a16:creationId xmlns:a16="http://schemas.microsoft.com/office/drawing/2014/main" id="{B70FA2A2-F1AF-44D3-B583-0DB26AF593C7}"/>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10" name="Slide Number Placeholder 5">
            <a:extLst>
              <a:ext uri="{FF2B5EF4-FFF2-40B4-BE49-F238E27FC236}">
                <a16:creationId xmlns:a16="http://schemas.microsoft.com/office/drawing/2014/main" id="{733583FD-5D5D-482B-BF43-B775411AE091}"/>
              </a:ext>
            </a:extLst>
          </p:cNvPr>
          <p:cNvSpPr>
            <a:spLocks noGrp="1"/>
          </p:cNvSpPr>
          <p:nvPr>
            <p:ph type="sldNum" sz="quarter" idx="16"/>
          </p:nvPr>
        </p:nvSpPr>
        <p:spPr/>
        <p:txBody>
          <a:bodyPr/>
          <a:lstStyle>
            <a:lvl1pPr>
              <a:defRPr/>
            </a:lvl1pPr>
          </a:lstStyle>
          <a:p>
            <a:fld id="{CC1D47C6-B0FD-4864-B0E2-90B9E6CAF421}"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ig Picture v4">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EB4E66E3-595D-41D7-ADB4-5E732549AAB4}"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5"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6"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4" name="Picture Placeholder 13"/>
          <p:cNvSpPr>
            <a:spLocks noGrp="1"/>
          </p:cNvSpPr>
          <p:nvPr>
            <p:ph type="pic" sz="quarter" idx="13"/>
          </p:nvPr>
        </p:nvSpPr>
        <p:spPr>
          <a:xfrm>
            <a:off x="3" y="5"/>
            <a:ext cx="24383998" cy="13715999"/>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7" name="Footer Placeholder 4">
            <a:extLst>
              <a:ext uri="{FF2B5EF4-FFF2-40B4-BE49-F238E27FC236}">
                <a16:creationId xmlns:a16="http://schemas.microsoft.com/office/drawing/2014/main" id="{C5FBABEE-B001-414B-9DCC-D128B957A4B6}"/>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8" name="Slide Number Placeholder 5">
            <a:extLst>
              <a:ext uri="{FF2B5EF4-FFF2-40B4-BE49-F238E27FC236}">
                <a16:creationId xmlns:a16="http://schemas.microsoft.com/office/drawing/2014/main" id="{3A63E4C8-2AB1-47B1-AED2-93D842479259}"/>
              </a:ext>
            </a:extLst>
          </p:cNvPr>
          <p:cNvSpPr>
            <a:spLocks noGrp="1"/>
          </p:cNvSpPr>
          <p:nvPr>
            <p:ph type="sldNum" sz="quarter" idx="15"/>
          </p:nvPr>
        </p:nvSpPr>
        <p:spPr/>
        <p:txBody>
          <a:bodyPr/>
          <a:lstStyle>
            <a:lvl1pPr>
              <a:defRPr/>
            </a:lvl1pPr>
          </a:lstStyle>
          <a:p>
            <a:fld id="{39542AFB-25E6-4F3F-8612-E2091FCB2C49}"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5/6/2020</a:t>
            </a:fld>
            <a:endParaRPr lang="en-US" dirty="0"/>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3334561644"/>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Half Picture Right">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7910BD2D-28E1-4341-81DB-6BF45081DDF3}"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4"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38" name="Picture Placeholder 13"/>
          <p:cNvSpPr>
            <a:spLocks noGrp="1"/>
          </p:cNvSpPr>
          <p:nvPr>
            <p:ph type="pic" sz="quarter" idx="13"/>
          </p:nvPr>
        </p:nvSpPr>
        <p:spPr>
          <a:xfrm>
            <a:off x="0" y="0"/>
            <a:ext cx="12171405" cy="13716000"/>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Footer Placeholder 4">
            <a:extLst>
              <a:ext uri="{FF2B5EF4-FFF2-40B4-BE49-F238E27FC236}">
                <a16:creationId xmlns:a16="http://schemas.microsoft.com/office/drawing/2014/main" id="{BCFBA404-7185-46A1-9D21-66BBB9C53717}"/>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7" name="Slide Number Placeholder 5">
            <a:extLst>
              <a:ext uri="{FF2B5EF4-FFF2-40B4-BE49-F238E27FC236}">
                <a16:creationId xmlns:a16="http://schemas.microsoft.com/office/drawing/2014/main" id="{AE3BD700-E9D8-4BAC-A76C-E55FE031FE59}"/>
              </a:ext>
            </a:extLst>
          </p:cNvPr>
          <p:cNvSpPr>
            <a:spLocks noGrp="1"/>
          </p:cNvSpPr>
          <p:nvPr>
            <p:ph type="sldNum" sz="quarter" idx="15"/>
          </p:nvPr>
        </p:nvSpPr>
        <p:spPr/>
        <p:txBody>
          <a:bodyPr/>
          <a:lstStyle>
            <a:lvl1pPr>
              <a:defRPr/>
            </a:lvl1pPr>
          </a:lstStyle>
          <a:p>
            <a:fld id="{9A7AD346-C6F7-482D-AE45-77475781924A}"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Half Picture Left">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BFAE84AE-1D6B-4DA3-B798-691B4CB1B534}"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4"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38" name="Picture Placeholder 13"/>
          <p:cNvSpPr>
            <a:spLocks noGrp="1"/>
          </p:cNvSpPr>
          <p:nvPr>
            <p:ph type="pic" sz="quarter" idx="13"/>
          </p:nvPr>
        </p:nvSpPr>
        <p:spPr>
          <a:xfrm>
            <a:off x="2" y="0"/>
            <a:ext cx="12171405" cy="13716000"/>
          </a:xfrm>
          <a:prstGeom prst="rect">
            <a:avLst/>
          </a:prstGeom>
          <a:effectLst/>
        </p:spPr>
        <p:txBody>
          <a:bodyPr rtlCol="0">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Footer Placeholder 4">
            <a:extLst>
              <a:ext uri="{FF2B5EF4-FFF2-40B4-BE49-F238E27FC236}">
                <a16:creationId xmlns:a16="http://schemas.microsoft.com/office/drawing/2014/main" id="{1ABAC77F-CDCE-4483-836D-F10AA3E4059F}"/>
              </a:ext>
            </a:extLst>
          </p:cNvPr>
          <p:cNvSpPr>
            <a:spLocks noGrp="1"/>
          </p:cNvSpPr>
          <p:nvPr>
            <p:ph type="ftr" sz="quarter" idx="14"/>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7" name="Slide Number Placeholder 5">
            <a:extLst>
              <a:ext uri="{FF2B5EF4-FFF2-40B4-BE49-F238E27FC236}">
                <a16:creationId xmlns:a16="http://schemas.microsoft.com/office/drawing/2014/main" id="{A4CA29F9-DF43-463F-B663-8B90B9858A24}"/>
              </a:ext>
            </a:extLst>
          </p:cNvPr>
          <p:cNvSpPr>
            <a:spLocks noGrp="1"/>
          </p:cNvSpPr>
          <p:nvPr>
            <p:ph type="sldNum" sz="quarter" idx="15"/>
          </p:nvPr>
        </p:nvSpPr>
        <p:spPr/>
        <p:txBody>
          <a:bodyPr/>
          <a:lstStyle>
            <a:lvl1pPr>
              <a:defRPr/>
            </a:lvl1pPr>
          </a:lstStyle>
          <a:p>
            <a:fld id="{EF5249A8-E518-4020-8CEC-60E9E14C3FF7}"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Contact us no footer">
    <p:spTree>
      <p:nvGrpSpPr>
        <p:cNvPr id="1" name=""/>
        <p:cNvGrpSpPr/>
        <p:nvPr/>
      </p:nvGrpSpPr>
      <p:grpSpPr>
        <a:xfrm>
          <a:off x="0" y="0"/>
          <a:ext cx="0" cy="0"/>
          <a:chOff x="0" y="0"/>
          <a:chExt cx="0" cy="0"/>
        </a:xfrm>
      </p:grpSpPr>
      <p:sp>
        <p:nvSpPr>
          <p:cNvPr id="2"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5C8ED194-A48E-4071-878F-4FE91A17267C}"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3"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4"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5" name="Footer Placeholder 4">
            <a:extLst>
              <a:ext uri="{FF2B5EF4-FFF2-40B4-BE49-F238E27FC236}">
                <a16:creationId xmlns:a16="http://schemas.microsoft.com/office/drawing/2014/main" id="{6F1F9392-0965-470E-8D68-7C066ADE2590}"/>
              </a:ext>
            </a:extLst>
          </p:cNvPr>
          <p:cNvSpPr>
            <a:spLocks noGrp="1"/>
          </p:cNvSpPr>
          <p:nvPr>
            <p:ph type="ftr" sz="quarter" idx="10"/>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6" name="Slide Number Placeholder 5">
            <a:extLst>
              <a:ext uri="{FF2B5EF4-FFF2-40B4-BE49-F238E27FC236}">
                <a16:creationId xmlns:a16="http://schemas.microsoft.com/office/drawing/2014/main" id="{6820CD2E-A4B4-48F2-A81A-688260776950}"/>
              </a:ext>
            </a:extLst>
          </p:cNvPr>
          <p:cNvSpPr>
            <a:spLocks noGrp="1"/>
          </p:cNvSpPr>
          <p:nvPr>
            <p:ph type="sldNum" sz="quarter" idx="11"/>
          </p:nvPr>
        </p:nvSpPr>
        <p:spPr/>
        <p:txBody>
          <a:bodyPr/>
          <a:lstStyle>
            <a:lvl1pPr>
              <a:defRPr/>
            </a:lvl1pPr>
          </a:lstStyle>
          <a:p>
            <a:fld id="{CF527636-0E34-408A-B7B0-0FDD221F124A}"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Our vision 2">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8D6DAD83-B6A6-4F90-9185-ADE5E9D49053}"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5"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6"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4" name="Picture Placeholder 3"/>
          <p:cNvSpPr>
            <a:spLocks noGrp="1"/>
          </p:cNvSpPr>
          <p:nvPr>
            <p:ph type="pic" sz="quarter" idx="10"/>
          </p:nvPr>
        </p:nvSpPr>
        <p:spPr>
          <a:xfrm>
            <a:off x="0" y="0"/>
            <a:ext cx="8677908" cy="13716000"/>
          </a:xfrm>
          <a:prstGeom prst="rect">
            <a:avLst/>
          </a:prstGeom>
        </p:spPr>
        <p:txBody>
          <a:bodyPr rtlCol="0">
            <a:normAutofit/>
          </a:bodyPr>
          <a:lstStyle/>
          <a:p>
            <a:pPr lvl="0"/>
            <a:endParaRPr lang="en-US" noProof="0"/>
          </a:p>
        </p:txBody>
      </p:sp>
      <p:sp>
        <p:nvSpPr>
          <p:cNvPr id="7" name="Footer Placeholder 4">
            <a:extLst>
              <a:ext uri="{FF2B5EF4-FFF2-40B4-BE49-F238E27FC236}">
                <a16:creationId xmlns:a16="http://schemas.microsoft.com/office/drawing/2014/main" id="{5353C485-E6D2-4A67-8144-D6DD56A95A23}"/>
              </a:ext>
            </a:extLst>
          </p:cNvPr>
          <p:cNvSpPr>
            <a:spLocks noGrp="1"/>
          </p:cNvSpPr>
          <p:nvPr>
            <p:ph type="ftr" sz="quarter" idx="11"/>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8" name="Slide Number Placeholder 5">
            <a:extLst>
              <a:ext uri="{FF2B5EF4-FFF2-40B4-BE49-F238E27FC236}">
                <a16:creationId xmlns:a16="http://schemas.microsoft.com/office/drawing/2014/main" id="{8E46C6FD-6019-4CBB-95FE-16768CDF5960}"/>
              </a:ext>
            </a:extLst>
          </p:cNvPr>
          <p:cNvSpPr>
            <a:spLocks noGrp="1"/>
          </p:cNvSpPr>
          <p:nvPr>
            <p:ph type="sldNum" sz="quarter" idx="12"/>
          </p:nvPr>
        </p:nvSpPr>
        <p:spPr/>
        <p:txBody>
          <a:bodyPr/>
          <a:lstStyle>
            <a:lvl1pPr>
              <a:defRPr/>
            </a:lvl1pPr>
          </a:lstStyle>
          <a:p>
            <a:fld id="{9D3C9071-E2C1-434C-86B8-7F6D34C0645B}"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Leadership skils">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E3670A7B-AF23-4375-B6DD-6BBA8DAD3907}"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4"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34" name="Picture Placeholder 3"/>
          <p:cNvSpPr>
            <a:spLocks noGrp="1"/>
          </p:cNvSpPr>
          <p:nvPr>
            <p:ph type="pic" sz="quarter" idx="14"/>
          </p:nvPr>
        </p:nvSpPr>
        <p:spPr>
          <a:xfrm>
            <a:off x="2683063" y="3945706"/>
            <a:ext cx="2935989"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6" name="Footer Placeholder 4">
            <a:extLst>
              <a:ext uri="{FF2B5EF4-FFF2-40B4-BE49-F238E27FC236}">
                <a16:creationId xmlns:a16="http://schemas.microsoft.com/office/drawing/2014/main" id="{FA8CF865-D3BD-4804-BCD2-21CC19FE00BF}"/>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7" name="Slide Number Placeholder 5">
            <a:extLst>
              <a:ext uri="{FF2B5EF4-FFF2-40B4-BE49-F238E27FC236}">
                <a16:creationId xmlns:a16="http://schemas.microsoft.com/office/drawing/2014/main" id="{CB0A42D5-F8A0-4AD7-9146-71E2273B8D32}"/>
              </a:ext>
            </a:extLst>
          </p:cNvPr>
          <p:cNvSpPr>
            <a:spLocks noGrp="1"/>
          </p:cNvSpPr>
          <p:nvPr>
            <p:ph type="sldNum" sz="quarter" idx="16"/>
          </p:nvPr>
        </p:nvSpPr>
        <p:spPr/>
        <p:txBody>
          <a:bodyPr/>
          <a:lstStyle>
            <a:lvl1pPr>
              <a:defRPr/>
            </a:lvl1pPr>
          </a:lstStyle>
          <a:p>
            <a:fld id="{1765AD97-FE84-412F-A8D9-376FC3B5681F}"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_Master-Placeholder">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6E71B35D-40F2-49EC-90E5-ECB59C9502E5}"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4"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6"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5" name="Picture Placeholder 4"/>
          <p:cNvSpPr>
            <a:spLocks noGrp="1"/>
          </p:cNvSpPr>
          <p:nvPr>
            <p:ph type="pic" sz="quarter" idx="10"/>
          </p:nvPr>
        </p:nvSpPr>
        <p:spPr>
          <a:xfrm>
            <a:off x="0" y="5"/>
            <a:ext cx="10616336" cy="13715999"/>
          </a:xfrm>
          <a:prstGeom prst="rect">
            <a:avLst/>
          </a:prstGeom>
          <a:solidFill>
            <a:schemeClr val="bg1">
              <a:lumMod val="95000"/>
            </a:schemeClr>
          </a:solidFill>
        </p:spPr>
        <p:txBody>
          <a:bodyPr rtlCol="0">
            <a:normAutofit/>
          </a:bodyPr>
          <a:lstStyle>
            <a:lvl1pPr>
              <a:defRPr sz="2400"/>
            </a:lvl1pPr>
          </a:lstStyle>
          <a:p>
            <a:pPr lvl="0"/>
            <a:endParaRPr lang="en-US" noProof="0"/>
          </a:p>
        </p:txBody>
      </p:sp>
      <p:sp>
        <p:nvSpPr>
          <p:cNvPr id="7" name="Footer Placeholder 4">
            <a:extLst>
              <a:ext uri="{FF2B5EF4-FFF2-40B4-BE49-F238E27FC236}">
                <a16:creationId xmlns:a16="http://schemas.microsoft.com/office/drawing/2014/main" id="{8C2172E4-915B-482E-91B9-C8C10B59C375}"/>
              </a:ext>
            </a:extLst>
          </p:cNvPr>
          <p:cNvSpPr>
            <a:spLocks noGrp="1"/>
          </p:cNvSpPr>
          <p:nvPr>
            <p:ph type="ftr" sz="quarter" idx="11"/>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8" name="Slide Number Placeholder 5">
            <a:extLst>
              <a:ext uri="{FF2B5EF4-FFF2-40B4-BE49-F238E27FC236}">
                <a16:creationId xmlns:a16="http://schemas.microsoft.com/office/drawing/2014/main" id="{8E359B2B-36FF-48EB-B6B2-3DBA5D5DED25}"/>
              </a:ext>
            </a:extLst>
          </p:cNvPr>
          <p:cNvSpPr>
            <a:spLocks noGrp="1"/>
          </p:cNvSpPr>
          <p:nvPr>
            <p:ph type="sldNum" sz="quarter" idx="12"/>
          </p:nvPr>
        </p:nvSpPr>
        <p:spPr/>
        <p:txBody>
          <a:bodyPr/>
          <a:lstStyle>
            <a:lvl1pPr>
              <a:defRPr/>
            </a:lvl1pPr>
          </a:lstStyle>
          <a:p>
            <a:fld id="{B2629214-7B2A-48FE-99B2-00614A74E697}" type="slidenum">
              <a:rPr lang="en-US"/>
              <a:pPr/>
              <a:t>‹#›</a:t>
            </a:fld>
            <a:endParaRPr 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iphone_devices of 3">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1D0DBAB0-4DA6-42BC-B938-8CADA27ADF8A}"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4"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7" name="Picture Placeholder 13"/>
          <p:cNvSpPr>
            <a:spLocks noGrp="1"/>
          </p:cNvSpPr>
          <p:nvPr>
            <p:ph type="pic" sz="quarter" idx="21"/>
          </p:nvPr>
        </p:nvSpPr>
        <p:spPr>
          <a:xfrm>
            <a:off x="2285243" y="2124292"/>
            <a:ext cx="7243514" cy="12875172"/>
          </a:xfrm>
          <a:prstGeom prst="rect">
            <a:avLst/>
          </a:prstGeom>
          <a:effectLst/>
        </p:spPr>
        <p:txBody>
          <a:bodyPr rtlCol="0">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6" name="Footer Placeholder 4">
            <a:extLst>
              <a:ext uri="{FF2B5EF4-FFF2-40B4-BE49-F238E27FC236}">
                <a16:creationId xmlns:a16="http://schemas.microsoft.com/office/drawing/2014/main" id="{0E6EBBEF-6F40-4A85-B411-3B80DFCBA1A1}"/>
              </a:ext>
            </a:extLst>
          </p:cNvPr>
          <p:cNvSpPr>
            <a:spLocks noGrp="1"/>
          </p:cNvSpPr>
          <p:nvPr>
            <p:ph type="ftr" sz="quarter" idx="22"/>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8" name="Slide Number Placeholder 5">
            <a:extLst>
              <a:ext uri="{FF2B5EF4-FFF2-40B4-BE49-F238E27FC236}">
                <a16:creationId xmlns:a16="http://schemas.microsoft.com/office/drawing/2014/main" id="{33E29DF4-3AA8-4F0C-B737-F9DA37D24C10}"/>
              </a:ext>
            </a:extLst>
          </p:cNvPr>
          <p:cNvSpPr>
            <a:spLocks noGrp="1"/>
          </p:cNvSpPr>
          <p:nvPr>
            <p:ph type="sldNum" sz="quarter" idx="23"/>
          </p:nvPr>
        </p:nvSpPr>
        <p:spPr/>
        <p:txBody>
          <a:bodyPr/>
          <a:lstStyle>
            <a:lvl1pPr>
              <a:defRPr/>
            </a:lvl1pPr>
          </a:lstStyle>
          <a:p>
            <a:fld id="{E441176E-4BBC-47C7-9EC9-C8366742D04C}" type="slidenum">
              <a:rPr lang="en-US"/>
              <a:pPr/>
              <a:t>‹#›</a:t>
            </a:fld>
            <a:endParaRPr 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2_iphone_devices of 3">
    <p:spTree>
      <p:nvGrpSpPr>
        <p:cNvPr id="1" name=""/>
        <p:cNvGrpSpPr/>
        <p:nvPr/>
      </p:nvGrpSpPr>
      <p:grpSpPr>
        <a:xfrm>
          <a:off x="0" y="0"/>
          <a:ext cx="0" cy="0"/>
          <a:chOff x="0" y="0"/>
          <a:chExt cx="0" cy="0"/>
        </a:xfrm>
      </p:grpSpPr>
      <p:sp>
        <p:nvSpPr>
          <p:cNvPr id="3"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C1CCEF93-CD86-47AA-BC7F-A6149B8618C2}"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4"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6"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5" name="Picture Placeholder 13"/>
          <p:cNvSpPr>
            <a:spLocks noGrp="1"/>
          </p:cNvSpPr>
          <p:nvPr>
            <p:ph type="pic" sz="quarter" idx="21"/>
          </p:nvPr>
        </p:nvSpPr>
        <p:spPr>
          <a:xfrm>
            <a:off x="9255618" y="6230198"/>
            <a:ext cx="5757835" cy="10206700"/>
          </a:xfrm>
          <a:prstGeom prst="rect">
            <a:avLst/>
          </a:prstGeom>
          <a:effectLst/>
        </p:spPr>
        <p:txBody>
          <a:bodyPr rtlCol="0">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7" name="Footer Placeholder 4">
            <a:extLst>
              <a:ext uri="{FF2B5EF4-FFF2-40B4-BE49-F238E27FC236}">
                <a16:creationId xmlns:a16="http://schemas.microsoft.com/office/drawing/2014/main" id="{077482E7-CC21-4D18-85A1-821CD0653DF5}"/>
              </a:ext>
            </a:extLst>
          </p:cNvPr>
          <p:cNvSpPr>
            <a:spLocks noGrp="1"/>
          </p:cNvSpPr>
          <p:nvPr>
            <p:ph type="ftr" sz="quarter" idx="22"/>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8" name="Slide Number Placeholder 5">
            <a:extLst>
              <a:ext uri="{FF2B5EF4-FFF2-40B4-BE49-F238E27FC236}">
                <a16:creationId xmlns:a16="http://schemas.microsoft.com/office/drawing/2014/main" id="{22D96352-B740-4151-AB63-5C4CD841610B}"/>
              </a:ext>
            </a:extLst>
          </p:cNvPr>
          <p:cNvSpPr>
            <a:spLocks noGrp="1"/>
          </p:cNvSpPr>
          <p:nvPr>
            <p:ph type="sldNum" sz="quarter" idx="23"/>
          </p:nvPr>
        </p:nvSpPr>
        <p:spPr/>
        <p:txBody>
          <a:bodyPr/>
          <a:lstStyle>
            <a:lvl1pPr>
              <a:defRPr/>
            </a:lvl1pPr>
          </a:lstStyle>
          <a:p>
            <a:fld id="{C885322A-6F36-4B2F-8489-B50B92C4C2F1}" type="slidenum">
              <a:rPr lang="en-US"/>
              <a:pPr/>
              <a:t>‹#›</a:t>
            </a:fld>
            <a:endParaRPr 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Team 2">
    <p:spTree>
      <p:nvGrpSpPr>
        <p:cNvPr id="1" name=""/>
        <p:cNvGrpSpPr/>
        <p:nvPr/>
      </p:nvGrpSpPr>
      <p:grpSpPr>
        <a:xfrm>
          <a:off x="0" y="0"/>
          <a:ext cx="0" cy="0"/>
          <a:chOff x="0" y="0"/>
          <a:chExt cx="0" cy="0"/>
        </a:xfrm>
      </p:grpSpPr>
      <p:sp>
        <p:nvSpPr>
          <p:cNvPr id="6"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5A1D3306-276B-48D7-BF13-4806742D1446}"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7" name="Picture 11"/>
          <p:cNvPicPr>
            <a:picLocks noChangeAspect="1" noChangeArrowheads="1"/>
          </p:cNvPicPr>
          <p:nvPr userDrawn="1"/>
        </p:nvPicPr>
        <p:blipFill>
          <a:blip r:embed="rId2" cstate="print"/>
          <a:srcRect/>
          <a:stretch>
            <a:fillRect/>
          </a:stretch>
        </p:blipFill>
        <p:spPr bwMode="auto">
          <a:xfrm>
            <a:off x="25407" y="26988"/>
            <a:ext cx="4704988" cy="4494212"/>
          </a:xfrm>
          <a:prstGeom prst="rect">
            <a:avLst/>
          </a:prstGeom>
          <a:noFill/>
          <a:ln w="9525">
            <a:noFill/>
            <a:miter lim="800000"/>
            <a:headEnd/>
            <a:tailEnd/>
          </a:ln>
        </p:spPr>
      </p:pic>
      <p:pic>
        <p:nvPicPr>
          <p:cNvPr id="8" name="Picture 18"/>
          <p:cNvPicPr>
            <a:picLocks noChangeAspect="1" noChangeArrowheads="1"/>
          </p:cNvPicPr>
          <p:nvPr userDrawn="1"/>
        </p:nvPicPr>
        <p:blipFill>
          <a:blip r:embed="rId3" cstate="print"/>
          <a:srcRect/>
          <a:stretch>
            <a:fillRect/>
          </a:stretch>
        </p:blipFill>
        <p:spPr bwMode="auto">
          <a:xfrm>
            <a:off x="20122040" y="9644064"/>
            <a:ext cx="4261960" cy="4071937"/>
          </a:xfrm>
          <a:prstGeom prst="rect">
            <a:avLst/>
          </a:prstGeom>
          <a:noFill/>
          <a:ln w="9525">
            <a:noFill/>
            <a:miter lim="800000"/>
            <a:headEnd/>
            <a:tailEnd/>
          </a:ln>
        </p:spPr>
      </p:pic>
      <p:sp>
        <p:nvSpPr>
          <p:cNvPr id="4" name="Picture Placeholder 3"/>
          <p:cNvSpPr>
            <a:spLocks noGrp="1"/>
          </p:cNvSpPr>
          <p:nvPr>
            <p:ph type="pic" sz="quarter" idx="11"/>
          </p:nvPr>
        </p:nvSpPr>
        <p:spPr>
          <a:xfrm>
            <a:off x="18734963" y="4665515"/>
            <a:ext cx="2935989"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15" name="Picture Placeholder 3"/>
          <p:cNvSpPr>
            <a:spLocks noGrp="1"/>
          </p:cNvSpPr>
          <p:nvPr>
            <p:ph type="pic" sz="quarter" idx="12"/>
          </p:nvPr>
        </p:nvSpPr>
        <p:spPr>
          <a:xfrm>
            <a:off x="13407193" y="4665515"/>
            <a:ext cx="2935989"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25" name="Picture Placeholder 3"/>
          <p:cNvSpPr>
            <a:spLocks noGrp="1"/>
          </p:cNvSpPr>
          <p:nvPr>
            <p:ph type="pic" sz="quarter" idx="13"/>
          </p:nvPr>
        </p:nvSpPr>
        <p:spPr>
          <a:xfrm>
            <a:off x="8010830" y="4665515"/>
            <a:ext cx="2935989"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34" name="Picture Placeholder 3"/>
          <p:cNvSpPr>
            <a:spLocks noGrp="1"/>
          </p:cNvSpPr>
          <p:nvPr>
            <p:ph type="pic" sz="quarter" idx="14"/>
          </p:nvPr>
        </p:nvSpPr>
        <p:spPr>
          <a:xfrm>
            <a:off x="2683063" y="4665515"/>
            <a:ext cx="2935989" cy="2935154"/>
          </a:xfrm>
          <a:prstGeom prst="ellipse">
            <a:avLst/>
          </a:prstGeom>
        </p:spPr>
        <p:txBody>
          <a:bodyPr rtlCol="0">
            <a:normAutofit/>
          </a:bodyPr>
          <a:lstStyle>
            <a:lvl1pPr>
              <a:defRPr sz="2300" b="0" i="0">
                <a:latin typeface="Lato Light" charset="0"/>
                <a:ea typeface="Lato Light" charset="0"/>
                <a:cs typeface="Lato Light" charset="0"/>
              </a:defRPr>
            </a:lvl1pPr>
          </a:lstStyle>
          <a:p>
            <a:pPr lvl="0"/>
            <a:endParaRPr lang="en-US" noProof="0" dirty="0"/>
          </a:p>
        </p:txBody>
      </p:sp>
      <p:sp>
        <p:nvSpPr>
          <p:cNvPr id="9" name="Footer Placeholder 4">
            <a:extLst>
              <a:ext uri="{FF2B5EF4-FFF2-40B4-BE49-F238E27FC236}">
                <a16:creationId xmlns:a16="http://schemas.microsoft.com/office/drawing/2014/main" id="{ADDBAB89-210E-4736-B462-01E6906C1778}"/>
              </a:ext>
            </a:extLst>
          </p:cNvPr>
          <p:cNvSpPr>
            <a:spLocks noGrp="1"/>
          </p:cNvSpPr>
          <p:nvPr>
            <p:ph type="ftr" sz="quarter" idx="15"/>
          </p:nvPr>
        </p:nvSpPr>
        <p:spPr/>
        <p:txBody>
          <a:bodyPr/>
          <a:lstStyle>
            <a:lvl1pPr algn="ctr" defTabSz="1828434" eaLnBrk="1" fontAlgn="auto" hangingPunct="1">
              <a:spcBef>
                <a:spcPts val="0"/>
              </a:spcBef>
              <a:spcAft>
                <a:spcPts val="0"/>
              </a:spcAft>
              <a:defRPr sz="2400" b="1" i="0">
                <a:solidFill>
                  <a:schemeClr val="tx1">
                    <a:tint val="75000"/>
                  </a:schemeClr>
                </a:solidFill>
                <a:latin typeface="Lato Bold" charset="0"/>
              </a:defRPr>
            </a:lvl1pPr>
          </a:lstStyle>
          <a:p>
            <a:pPr>
              <a:defRPr/>
            </a:pPr>
            <a:endParaRPr lang="en-US"/>
          </a:p>
        </p:txBody>
      </p:sp>
      <p:sp>
        <p:nvSpPr>
          <p:cNvPr id="10" name="Slide Number Placeholder 5">
            <a:extLst>
              <a:ext uri="{FF2B5EF4-FFF2-40B4-BE49-F238E27FC236}">
                <a16:creationId xmlns:a16="http://schemas.microsoft.com/office/drawing/2014/main" id="{39A7E26E-C911-408B-94A1-2C65D5DB70CB}"/>
              </a:ext>
            </a:extLst>
          </p:cNvPr>
          <p:cNvSpPr>
            <a:spLocks noGrp="1"/>
          </p:cNvSpPr>
          <p:nvPr>
            <p:ph type="sldNum" sz="quarter" idx="16"/>
          </p:nvPr>
        </p:nvSpPr>
        <p:spPr/>
        <p:txBody>
          <a:bodyPr/>
          <a:lstStyle>
            <a:lvl1pPr>
              <a:defRPr/>
            </a:lvl1pPr>
          </a:lstStyle>
          <a:p>
            <a:fld id="{82F9EEAE-920A-4D58-B10F-15D7746666AF}" type="slidenum">
              <a:rPr lang="en-US"/>
              <a:pPr/>
              <a:t>‹#›</a:t>
            </a:fld>
            <a:endParaRPr lang="en-US"/>
          </a:p>
        </p:txBody>
      </p:sp>
    </p:spTree>
  </p:cSld>
  <p:clrMapOvr>
    <a:masterClrMapping/>
  </p:clrMapOvr>
  <p:transition spd="slow">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7012-5A56-44F1-B7EB-715958BD2C64}"/>
              </a:ext>
            </a:extLst>
          </p:cNvPr>
          <p:cNvSpPr>
            <a:spLocks noGrp="1"/>
          </p:cNvSpPr>
          <p:nvPr>
            <p:ph type="title"/>
          </p:nvPr>
        </p:nvSpPr>
        <p:spPr>
          <a:xfrm>
            <a:off x="1676837" y="730251"/>
            <a:ext cx="21030327" cy="2651125"/>
          </a:xfrm>
          <a:prstGeom prst="rect">
            <a:avLst/>
          </a:prstGeom>
        </p:spPr>
        <p:txBody>
          <a:bodyPr/>
          <a:lstStyle/>
          <a:p>
            <a:r>
              <a:rPr lang="en-US"/>
              <a:t>Click to edit Master title style</a:t>
            </a:r>
            <a:endParaRPr lang="id-ID"/>
          </a:p>
        </p:txBody>
      </p:sp>
      <p:sp>
        <p:nvSpPr>
          <p:cNvPr id="3" name="Footer Placeholder 4">
            <a:extLst>
              <a:ext uri="{FF2B5EF4-FFF2-40B4-BE49-F238E27FC236}">
                <a16:creationId xmlns:a16="http://schemas.microsoft.com/office/drawing/2014/main" id="{E949BF60-D5F3-4686-AE44-B51407E54D44}"/>
              </a:ext>
            </a:extLst>
          </p:cNvPr>
          <p:cNvSpPr>
            <a:spLocks noGrp="1"/>
          </p:cNvSpPr>
          <p:nvPr>
            <p:ph type="ftr" sz="quarter" idx="10"/>
          </p:nvPr>
        </p:nvSpPr>
        <p:spPr/>
        <p:txBody>
          <a:bodyPr/>
          <a:lstStyle>
            <a:lvl1pPr>
              <a:defRPr/>
            </a:lvl1pPr>
          </a:lstStyle>
          <a:p>
            <a:pPr>
              <a:defRPr/>
            </a:pPr>
            <a:endParaRPr lang="id-ID"/>
          </a:p>
        </p:txBody>
      </p:sp>
      <p:sp>
        <p:nvSpPr>
          <p:cNvPr id="4" name="Slide Number Placeholder 5">
            <a:extLst>
              <a:ext uri="{FF2B5EF4-FFF2-40B4-BE49-F238E27FC236}">
                <a16:creationId xmlns:a16="http://schemas.microsoft.com/office/drawing/2014/main" id="{3BE432EA-40EE-46D6-84D1-0B32A2C4231D}"/>
              </a:ext>
            </a:extLst>
          </p:cNvPr>
          <p:cNvSpPr>
            <a:spLocks noGrp="1"/>
          </p:cNvSpPr>
          <p:nvPr>
            <p:ph type="sldNum" sz="quarter" idx="11"/>
          </p:nvPr>
        </p:nvSpPr>
        <p:spPr/>
        <p:txBody>
          <a:bodyPr/>
          <a:lstStyle>
            <a:lvl1pPr>
              <a:defRPr/>
            </a:lvl1pPr>
          </a:lstStyle>
          <a:p>
            <a:fld id="{0B315E6A-0281-43A6-B30F-C9C39AE823F7}"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700" y="3419477"/>
            <a:ext cx="21031200" cy="5705474"/>
          </a:xfrm>
        </p:spPr>
        <p:txBody>
          <a:bodyPr anchor="b"/>
          <a:lstStyle>
            <a:lvl1pPr>
              <a:defRPr sz="12000"/>
            </a:lvl1pPr>
          </a:lstStyle>
          <a:p>
            <a:r>
              <a:rPr lang="en-US" smtClean="0"/>
              <a:t>Click to edit Master title style</a:t>
            </a:r>
            <a:endParaRPr lang="en-US" dirty="0"/>
          </a:p>
        </p:txBody>
      </p:sp>
      <p:sp>
        <p:nvSpPr>
          <p:cNvPr id="3" name="Text Placeholder 2"/>
          <p:cNvSpPr>
            <a:spLocks noGrp="1"/>
          </p:cNvSpPr>
          <p:nvPr>
            <p:ph type="body" idx="1"/>
          </p:nvPr>
        </p:nvSpPr>
        <p:spPr>
          <a:xfrm>
            <a:off x="1663700" y="9178927"/>
            <a:ext cx="21031200"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5/6/2020</a:t>
            </a:fld>
            <a:endParaRPr lang="en-US" dirty="0"/>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123106837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676400" y="3651250"/>
            <a:ext cx="10363200" cy="87026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2344400" y="3651250"/>
            <a:ext cx="10363200" cy="87026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5/6/2020</a:t>
            </a:fld>
            <a:endParaRPr lang="en-US" dirty="0"/>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121925933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576" y="730251"/>
            <a:ext cx="21031200" cy="265112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679577"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4" name="Content Placeholder 3"/>
          <p:cNvSpPr>
            <a:spLocks noGrp="1"/>
          </p:cNvSpPr>
          <p:nvPr>
            <p:ph sz="half" idx="2"/>
          </p:nvPr>
        </p:nvSpPr>
        <p:spPr>
          <a:xfrm>
            <a:off x="1679577" y="5010150"/>
            <a:ext cx="10315574" cy="73691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6" name="Content Placeholder 5"/>
          <p:cNvSpPr>
            <a:spLocks noGrp="1"/>
          </p:cNvSpPr>
          <p:nvPr>
            <p:ph sz="quarter" idx="4"/>
          </p:nvPr>
        </p:nvSpPr>
        <p:spPr>
          <a:xfrm>
            <a:off x="12344400" y="5010150"/>
            <a:ext cx="10366376" cy="73691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5/6/2020</a:t>
            </a:fld>
            <a:endParaRPr lang="en-US" dirty="0"/>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167818322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5/6/2020</a:t>
            </a:fld>
            <a:endParaRPr lang="en-US" dirty="0"/>
          </a:p>
        </p:txBody>
      </p:sp>
      <p:sp>
        <p:nvSpPr>
          <p:cNvPr id="4" name="Footer Placeholder 3"/>
          <p:cNvSpPr>
            <a:spLocks noGrp="1"/>
          </p:cNvSpPr>
          <p:nvPr>
            <p:ph type="ftr" sz="quarter" idx="11"/>
          </p:nvPr>
        </p:nvSpPr>
        <p:spPr/>
        <p:txBody>
          <a:bodyPr/>
          <a:lstStyle/>
          <a:p>
            <a:pPr>
              <a:defRPr/>
            </a:pPr>
            <a:endParaRPr lang="id-ID"/>
          </a:p>
        </p:txBody>
      </p:sp>
      <p:sp>
        <p:nvSpPr>
          <p:cNvPr id="5" name="Slide Number Placeholder 4"/>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287646467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5/6/2020</a:t>
            </a:fld>
            <a:endParaRPr lang="en-US" dirty="0"/>
          </a:p>
        </p:txBody>
      </p:sp>
      <p:sp>
        <p:nvSpPr>
          <p:cNvPr id="3" name="Footer Placeholder 2"/>
          <p:cNvSpPr>
            <a:spLocks noGrp="1"/>
          </p:cNvSpPr>
          <p:nvPr>
            <p:ph type="ftr" sz="quarter" idx="11"/>
          </p:nvPr>
        </p:nvSpPr>
        <p:spPr/>
        <p:txBody>
          <a:bodyPr/>
          <a:lstStyle/>
          <a:p>
            <a:pPr>
              <a:defRPr/>
            </a:pPr>
            <a:endParaRPr lang="id-ID"/>
          </a:p>
        </p:txBody>
      </p:sp>
      <p:sp>
        <p:nvSpPr>
          <p:cNvPr id="4" name="Slide Number Placeholder 3"/>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359832087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en-US" smtClean="0"/>
              <a:t>Click to edit Master title style</a:t>
            </a:r>
            <a:endParaRPr lang="en-US" dirty="0"/>
          </a:p>
        </p:txBody>
      </p:sp>
      <p:sp>
        <p:nvSpPr>
          <p:cNvPr id="3" name="Content Placeholder 2"/>
          <p:cNvSpPr>
            <a:spLocks noGrp="1"/>
          </p:cNvSpPr>
          <p:nvPr>
            <p:ph idx="1"/>
          </p:nvPr>
        </p:nvSpPr>
        <p:spPr>
          <a:xfrm>
            <a:off x="10366376" y="1974851"/>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5/6/2020</a:t>
            </a:fld>
            <a:endParaRPr lang="en-US" dirty="0"/>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353332640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366376" y="1974851"/>
            <a:ext cx="12344400"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smtClean="0"/>
              <a:t>Click icon to add picture</a:t>
            </a:r>
            <a:endParaRPr lang="en-US" dirty="0"/>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5/6/2020</a:t>
            </a:fld>
            <a:endParaRPr lang="en-US" dirty="0"/>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fld id="{AD4EE688-C2FD-4E7D-8E66-415AF0C2001E}" type="slidenum">
              <a:rPr lang="en-US" smtClean="0"/>
              <a:pPr/>
              <a:t>‹#›</a:t>
            </a:fld>
            <a:endParaRPr lang="en-US"/>
          </a:p>
        </p:txBody>
      </p:sp>
    </p:spTree>
    <p:extLst>
      <p:ext uri="{BB962C8B-B14F-4D97-AF65-F5344CB8AC3E}">
        <p14:creationId xmlns:p14="http://schemas.microsoft.com/office/powerpoint/2010/main" val="214839027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C764DE79-268F-4C1A-8933-263129D2AF90}" type="datetimeFigureOut">
              <a:rPr lang="en-US" dirty="0"/>
              <a:t>5/6/2020</a:t>
            </a:fld>
            <a:endParaRPr lang="en-US" dirty="0"/>
          </a:p>
        </p:txBody>
      </p:sp>
      <p:sp>
        <p:nvSpPr>
          <p:cNvPr id="5" name="Footer Placeholder 4"/>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pPr>
              <a:defRPr/>
            </a:pPr>
            <a:endParaRPr lang="id-ID"/>
          </a:p>
        </p:txBody>
      </p:sp>
      <p:sp>
        <p:nvSpPr>
          <p:cNvPr id="6" name="Slide Number Placeholder 5"/>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AD4EE688-C2FD-4E7D-8E66-415AF0C2001E}" type="slidenum">
              <a:rPr lang="en-US" smtClean="0"/>
              <a:pPr/>
              <a:t>‹#›</a:t>
            </a:fld>
            <a:endParaRPr lang="en-US"/>
          </a:p>
        </p:txBody>
      </p:sp>
      <p:sp>
        <p:nvSpPr>
          <p:cNvPr id="7" name="TextBox 8">
            <a:extLst>
              <a:ext uri="{FF2B5EF4-FFF2-40B4-BE49-F238E27FC236}">
                <a16:creationId xmlns:a16="http://schemas.microsoft.com/office/drawing/2014/main" id="{98BBFB5A-115E-482E-9E56-A51815BDFE57}"/>
              </a:ext>
            </a:extLst>
          </p:cNvPr>
          <p:cNvSpPr txBox="1">
            <a:spLocks noChangeArrowheads="1"/>
          </p:cNvSpPr>
          <p:nvPr userDrawn="1"/>
        </p:nvSpPr>
        <p:spPr bwMode="auto">
          <a:xfrm>
            <a:off x="23104142" y="606425"/>
            <a:ext cx="830479"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07" tIns="91404" rIns="182807" bIns="91404">
            <a:spAutoFit/>
          </a:bodyPr>
          <a:lstStyle/>
          <a:p>
            <a:pPr algn="ctr" eaLnBrk="1" hangingPunct="1"/>
            <a:fld id="{35886296-E053-4FF7-83F9-B01EF2B44692}" type="slidenum">
              <a:rPr lang="id-ID" altLang="id-ID" sz="2800" b="1">
                <a:solidFill>
                  <a:schemeClr val="bg1"/>
                </a:solidFill>
                <a:latin typeface="Lato Bold"/>
                <a:ea typeface="Lato Bold"/>
                <a:cs typeface="Lato Bold"/>
              </a:rPr>
              <a:pPr algn="ctr" eaLnBrk="1" hangingPunct="1"/>
              <a:t>‹#›</a:t>
            </a:fld>
            <a:endParaRPr lang="id-ID" altLang="id-ID" sz="2800" b="1">
              <a:solidFill>
                <a:schemeClr val="bg1"/>
              </a:solidFill>
              <a:latin typeface="Lato Bold"/>
              <a:ea typeface="Lato Bold"/>
              <a:cs typeface="Lato Bold"/>
            </a:endParaRPr>
          </a:p>
        </p:txBody>
      </p:sp>
      <p:pic>
        <p:nvPicPr>
          <p:cNvPr id="8" name="Picture 11"/>
          <p:cNvPicPr>
            <a:picLocks noChangeAspect="1" noChangeArrowheads="1"/>
          </p:cNvPicPr>
          <p:nvPr userDrawn="1"/>
        </p:nvPicPr>
        <p:blipFill>
          <a:blip r:embed="rId31" cstate="print"/>
          <a:srcRect/>
          <a:stretch>
            <a:fillRect/>
          </a:stretch>
        </p:blipFill>
        <p:spPr bwMode="auto">
          <a:xfrm>
            <a:off x="25407" y="26988"/>
            <a:ext cx="4704988" cy="4494212"/>
          </a:xfrm>
          <a:prstGeom prst="rect">
            <a:avLst/>
          </a:prstGeom>
          <a:noFill/>
          <a:ln w="9525">
            <a:noFill/>
            <a:miter lim="800000"/>
            <a:headEnd/>
            <a:tailEnd/>
          </a:ln>
        </p:spPr>
      </p:pic>
      <p:pic>
        <p:nvPicPr>
          <p:cNvPr id="9" name="Picture 18"/>
          <p:cNvPicPr>
            <a:picLocks noChangeAspect="1" noChangeArrowheads="1"/>
          </p:cNvPicPr>
          <p:nvPr userDrawn="1"/>
        </p:nvPicPr>
        <p:blipFill>
          <a:blip r:embed="rId32" cstate="print"/>
          <a:srcRect/>
          <a:stretch>
            <a:fillRect/>
          </a:stretch>
        </p:blipFill>
        <p:spPr bwMode="auto">
          <a:xfrm>
            <a:off x="20122040" y="9644064"/>
            <a:ext cx="4261960" cy="4071937"/>
          </a:xfrm>
          <a:prstGeom prst="rect">
            <a:avLst/>
          </a:prstGeom>
          <a:noFill/>
          <a:ln w="9525">
            <a:noFill/>
            <a:miter lim="800000"/>
            <a:headEnd/>
            <a:tailEnd/>
          </a:ln>
        </p:spPr>
      </p:pic>
    </p:spTree>
    <p:extLst>
      <p:ext uri="{BB962C8B-B14F-4D97-AF65-F5344CB8AC3E}">
        <p14:creationId xmlns:p14="http://schemas.microsoft.com/office/powerpoint/2010/main" val="4207415435"/>
      </p:ext>
    </p:extLst>
  </p:cSld>
  <p:clrMap bg1="lt1" tx1="dk1" bg2="lt2" tx2="dk2" accent1="accent1" accent2="accent2" accent3="accent3" accent4="accent4" accent5="accent5" accent6="accent6" hlink="hlink" folHlink="folHlink"/>
  <p:sldLayoutIdLst>
    <p:sldLayoutId id="2147484723" r:id="rId1"/>
    <p:sldLayoutId id="2147484724" r:id="rId2"/>
    <p:sldLayoutId id="2147484725" r:id="rId3"/>
    <p:sldLayoutId id="2147484726" r:id="rId4"/>
    <p:sldLayoutId id="2147484727" r:id="rId5"/>
    <p:sldLayoutId id="2147484728" r:id="rId6"/>
    <p:sldLayoutId id="2147484729" r:id="rId7"/>
    <p:sldLayoutId id="2147484730" r:id="rId8"/>
    <p:sldLayoutId id="2147484731" r:id="rId9"/>
    <p:sldLayoutId id="2147484732" r:id="rId10"/>
    <p:sldLayoutId id="2147484733" r:id="rId11"/>
    <p:sldLayoutId id="2147484734" r:id="rId12"/>
    <p:sldLayoutId id="2147484735" r:id="rId13"/>
    <p:sldLayoutId id="2147484654" r:id="rId14"/>
    <p:sldLayoutId id="2147484655" r:id="rId15"/>
    <p:sldLayoutId id="2147484656" r:id="rId16"/>
    <p:sldLayoutId id="2147484657" r:id="rId17"/>
    <p:sldLayoutId id="2147484658" r:id="rId18"/>
    <p:sldLayoutId id="2147484659" r:id="rId19"/>
    <p:sldLayoutId id="2147484660" r:id="rId20"/>
    <p:sldLayoutId id="2147484661" r:id="rId21"/>
    <p:sldLayoutId id="2147484663" r:id="rId22"/>
    <p:sldLayoutId id="2147484664" r:id="rId23"/>
    <p:sldLayoutId id="2147484670" r:id="rId24"/>
    <p:sldLayoutId id="2147484676" r:id="rId25"/>
    <p:sldLayoutId id="2147484712" r:id="rId26"/>
    <p:sldLayoutId id="2147484713" r:id="rId27"/>
    <p:sldLayoutId id="2147484721" r:id="rId28"/>
    <p:sldLayoutId id="2147484652" r:id="rId29"/>
  </p:sldLayoutIdLst>
  <p:hf hdr="0" ft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0.wmf"/><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1.w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3.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9.xml"/><Relationship Id="rId7" Type="http://schemas.openxmlformats.org/officeDocument/2006/relationships/image" Target="../media/image6.w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739775" y="2246313"/>
            <a:ext cx="13057188" cy="914400"/>
          </a:xfrm>
          <a:noFill/>
          <a:ln>
            <a:miter lim="800000"/>
            <a:headEnd/>
            <a:tailEnd/>
          </a:ln>
        </p:spPr>
        <p:txBody>
          <a:bodyPr/>
          <a:lstStyle/>
          <a:p>
            <a:r>
              <a:rPr lang="en-US" altLang="en-US" b="1" smtClean="0">
                <a:latin typeface="Lato"/>
              </a:rPr>
              <a:t>Termodinamika Teknik </a:t>
            </a:r>
            <a:r>
              <a:rPr lang="en-US" altLang="en-US" b="1" smtClean="0">
                <a:latin typeface="+mj-lt"/>
              </a:rPr>
              <a:t>(</a:t>
            </a:r>
            <a:r>
              <a:rPr lang="en-US" b="1" smtClean="0">
                <a:solidFill>
                  <a:srgbClr val="445469"/>
                </a:solidFill>
                <a:latin typeface="+mj-lt"/>
              </a:rPr>
              <a:t>TFH2F3)</a:t>
            </a:r>
            <a:endParaRPr lang="id-ID" altLang="en-US" b="1" smtClean="0">
              <a:solidFill>
                <a:srgbClr val="445469"/>
              </a:solidFill>
              <a:latin typeface="+mj-lt"/>
            </a:endParaRPr>
          </a:p>
        </p:txBody>
      </p:sp>
      <p:sp>
        <p:nvSpPr>
          <p:cNvPr id="88067" name="Content Placeholder 2"/>
          <p:cNvSpPr>
            <a:spLocks noGrp="1"/>
          </p:cNvSpPr>
          <p:nvPr>
            <p:ph idx="1"/>
          </p:nvPr>
        </p:nvSpPr>
        <p:spPr>
          <a:xfrm>
            <a:off x="739774" y="3651251"/>
            <a:ext cx="19137539" cy="4581525"/>
          </a:xfrm>
          <a:noFill/>
          <a:ln>
            <a:miter lim="800000"/>
            <a:headEnd/>
            <a:tailEnd/>
          </a:ln>
        </p:spPr>
        <p:txBody>
          <a:bodyPr/>
          <a:lstStyle/>
          <a:p>
            <a:endParaRPr lang="id-ID" altLang="en-US" b="1" dirty="0" smtClean="0">
              <a:latin typeface="Lato"/>
            </a:endParaRPr>
          </a:p>
          <a:p>
            <a:pPr marL="0" indent="0">
              <a:buNone/>
            </a:pPr>
            <a:r>
              <a:rPr lang="en-US" altLang="en-US" b="1" dirty="0" smtClean="0">
                <a:latin typeface="Lato"/>
              </a:rPr>
              <a:t>S</a:t>
            </a:r>
            <a:r>
              <a:rPr lang="id-ID" altLang="en-US" b="1" dirty="0" smtClean="0">
                <a:latin typeface="Lato"/>
              </a:rPr>
              <a:t>istem Tenaga Uap</a:t>
            </a:r>
          </a:p>
          <a:p>
            <a:pPr marL="0" indent="0">
              <a:buNone/>
            </a:pPr>
            <a:r>
              <a:rPr lang="id-ID" altLang="en-US" sz="3600" b="1" dirty="0">
                <a:solidFill>
                  <a:srgbClr val="2F2F2F"/>
                </a:solidFill>
                <a:latin typeface="Lato"/>
              </a:rPr>
              <a:t>Model Sistem Tenaga Uap</a:t>
            </a:r>
            <a:endParaRPr lang="en-US" altLang="en-US" sz="3600" b="1" dirty="0">
              <a:solidFill>
                <a:srgbClr val="2F2F2F"/>
              </a:solidFill>
              <a:latin typeface="Lato"/>
            </a:endParaRPr>
          </a:p>
        </p:txBody>
      </p:sp>
      <p:sp>
        <p:nvSpPr>
          <p:cNvPr id="88068" name="Text Placeholder 3"/>
          <p:cNvSpPr>
            <a:spLocks noGrp="1" noChangeArrowheads="1"/>
          </p:cNvSpPr>
          <p:nvPr>
            <p:ph type="body" sz="quarter" idx="10"/>
          </p:nvPr>
        </p:nvSpPr>
        <p:spPr bwMode="auto">
          <a:xfrm>
            <a:off x="739775" y="8542338"/>
            <a:ext cx="13057188" cy="1046162"/>
          </a:xfrm>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n-US" altLang="en-US" dirty="0" err="1" smtClean="0">
                <a:latin typeface="Lato"/>
              </a:rPr>
              <a:t>Mukhammad</a:t>
            </a:r>
            <a:r>
              <a:rPr lang="en-US" altLang="en-US" dirty="0" smtClean="0">
                <a:latin typeface="Lato"/>
              </a:rPr>
              <a:t> </a:t>
            </a:r>
            <a:r>
              <a:rPr lang="en-US" altLang="en-US" dirty="0" err="1" smtClean="0">
                <a:latin typeface="Lato"/>
              </a:rPr>
              <a:t>Ramdlan</a:t>
            </a:r>
            <a:r>
              <a:rPr lang="en-US" altLang="en-US" dirty="0" smtClean="0">
                <a:latin typeface="Lato"/>
              </a:rPr>
              <a:t> </a:t>
            </a:r>
            <a:r>
              <a:rPr lang="en-US" altLang="en-US" dirty="0" err="1" smtClean="0">
                <a:latin typeface="Lato"/>
              </a:rPr>
              <a:t>Kirom</a:t>
            </a:r>
            <a:endParaRPr lang="id-ID" altLang="en-US" dirty="0" smtClean="0">
              <a:latin typeface="Lato"/>
            </a:endParaRPr>
          </a:p>
        </p:txBody>
      </p:sp>
      <p:sp>
        <p:nvSpPr>
          <p:cNvPr id="88069" name="Text Placeholder 4"/>
          <p:cNvSpPr>
            <a:spLocks noGrp="1" noChangeArrowheads="1"/>
          </p:cNvSpPr>
          <p:nvPr>
            <p:ph type="body" sz="quarter" idx="11"/>
          </p:nvPr>
        </p:nvSpPr>
        <p:spPr bwMode="auto">
          <a:xfrm>
            <a:off x="739775" y="9898064"/>
            <a:ext cx="13057188" cy="1044575"/>
          </a:xfrm>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n-US" altLang="en-US" dirty="0" smtClean="0">
                <a:latin typeface="Lato"/>
              </a:rPr>
              <a:t>Prodi </a:t>
            </a:r>
            <a:r>
              <a:rPr lang="en-US" altLang="en-US" dirty="0" err="1" smtClean="0">
                <a:latin typeface="Lato"/>
              </a:rPr>
              <a:t>Teknik</a:t>
            </a:r>
            <a:r>
              <a:rPr lang="en-US" altLang="en-US" dirty="0" smtClean="0">
                <a:latin typeface="Lato"/>
              </a:rPr>
              <a:t> </a:t>
            </a:r>
            <a:r>
              <a:rPr lang="en-US" altLang="en-US" dirty="0" err="1" smtClean="0">
                <a:latin typeface="Lato"/>
              </a:rPr>
              <a:t>Fisika</a:t>
            </a:r>
            <a:r>
              <a:rPr lang="id-ID" altLang="en-US" dirty="0" smtClean="0">
                <a:latin typeface="Lato"/>
              </a:rPr>
              <a:t> – Fakultas</a:t>
            </a:r>
            <a:r>
              <a:rPr lang="en-US" altLang="en-US" dirty="0" smtClean="0">
                <a:latin typeface="Lato"/>
              </a:rPr>
              <a:t> </a:t>
            </a:r>
            <a:r>
              <a:rPr lang="en-US" altLang="en-US" dirty="0" err="1" smtClean="0">
                <a:latin typeface="Lato"/>
              </a:rPr>
              <a:t>Teknik</a:t>
            </a:r>
            <a:r>
              <a:rPr lang="en-US" altLang="en-US" dirty="0" smtClean="0">
                <a:latin typeface="Lato"/>
              </a:rPr>
              <a:t> </a:t>
            </a:r>
            <a:r>
              <a:rPr lang="en-US" altLang="en-US" dirty="0" err="1" smtClean="0">
                <a:latin typeface="Lato"/>
              </a:rPr>
              <a:t>Elektro</a:t>
            </a:r>
            <a:endParaRPr lang="id-ID" altLang="en-US" dirty="0" smtClean="0">
              <a:latin typeface="Lato"/>
            </a:endParaRPr>
          </a:p>
        </p:txBody>
      </p:sp>
      <p:sp>
        <p:nvSpPr>
          <p:cNvPr id="88072" name="AutoShape 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8074" name="AutoShape 1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8076" name="AutoShape 12"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10</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24" name="Group 23"/>
          <p:cNvGrpSpPr/>
          <p:nvPr/>
        </p:nvGrpSpPr>
        <p:grpSpPr>
          <a:xfrm>
            <a:off x="1566831" y="4547384"/>
            <a:ext cx="6596743" cy="6179420"/>
            <a:chOff x="4419600" y="3505200"/>
            <a:chExt cx="4448628" cy="3225755"/>
          </a:xfrm>
        </p:grpSpPr>
        <p:cxnSp>
          <p:nvCxnSpPr>
            <p:cNvPr id="25" name="Straight Arrow Connector 24"/>
            <p:cNvCxnSpPr/>
            <p:nvPr/>
          </p:nvCxnSpPr>
          <p:spPr>
            <a:xfrm flipV="1">
              <a:off x="4724400" y="3661621"/>
              <a:ext cx="0" cy="281558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4724400" y="6477207"/>
              <a:ext cx="38862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7" name="Freeform 26"/>
            <p:cNvSpPr/>
            <p:nvPr/>
          </p:nvSpPr>
          <p:spPr>
            <a:xfrm>
              <a:off x="5105400" y="3970741"/>
              <a:ext cx="2971800" cy="2350045"/>
            </a:xfrm>
            <a:custGeom>
              <a:avLst/>
              <a:gdLst>
                <a:gd name="connsiteX0" fmla="*/ 0 w 2438400"/>
                <a:gd name="connsiteY0" fmla="*/ 2061028 h 2061028"/>
                <a:gd name="connsiteX1" fmla="*/ 508000 w 2438400"/>
                <a:gd name="connsiteY1" fmla="*/ 1436914 h 2061028"/>
                <a:gd name="connsiteX2" fmla="*/ 1016000 w 2438400"/>
                <a:gd name="connsiteY2" fmla="*/ 232228 h 2061028"/>
                <a:gd name="connsiteX3" fmla="*/ 1465942 w 2438400"/>
                <a:gd name="connsiteY3" fmla="*/ 232228 h 2061028"/>
                <a:gd name="connsiteX4" fmla="*/ 2133600 w 2438400"/>
                <a:gd name="connsiteY4" fmla="*/ 1625599 h 2061028"/>
                <a:gd name="connsiteX5" fmla="*/ 2438400 w 2438400"/>
                <a:gd name="connsiteY5" fmla="*/ 1959428 h 206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38400" h="2061028">
                  <a:moveTo>
                    <a:pt x="0" y="2061028"/>
                  </a:moveTo>
                  <a:cubicBezTo>
                    <a:pt x="169333" y="1901371"/>
                    <a:pt x="338667" y="1741714"/>
                    <a:pt x="508000" y="1436914"/>
                  </a:cubicBezTo>
                  <a:cubicBezTo>
                    <a:pt x="677333" y="1132114"/>
                    <a:pt x="856343" y="433009"/>
                    <a:pt x="1016000" y="232228"/>
                  </a:cubicBezTo>
                  <a:cubicBezTo>
                    <a:pt x="1175657" y="31447"/>
                    <a:pt x="1279675" y="0"/>
                    <a:pt x="1465942" y="232228"/>
                  </a:cubicBezTo>
                  <a:cubicBezTo>
                    <a:pt x="1652209" y="464457"/>
                    <a:pt x="1971524" y="1337732"/>
                    <a:pt x="2133600" y="1625599"/>
                  </a:cubicBezTo>
                  <a:cubicBezTo>
                    <a:pt x="2295676" y="1913466"/>
                    <a:pt x="2367038" y="1936447"/>
                    <a:pt x="2438400" y="1959428"/>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28" name="Straight Connector 27"/>
            <p:cNvCxnSpPr/>
            <p:nvPr/>
          </p:nvCxnSpPr>
          <p:spPr>
            <a:xfrm>
              <a:off x="6077856" y="4831056"/>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239000" y="4834782"/>
              <a:ext cx="0" cy="1094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5500914" y="5929732"/>
              <a:ext cx="1752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5500914" y="5680203"/>
              <a:ext cx="0" cy="2346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5490030" y="4834782"/>
              <a:ext cx="529770" cy="8603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390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4864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19800" y="4834782"/>
              <a:ext cx="5334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7239000" y="5147625"/>
              <a:ext cx="0" cy="39105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019800" y="5929732"/>
              <a:ext cx="381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5678712" y="5138752"/>
              <a:ext cx="152400" cy="2346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239000" y="4690337"/>
              <a:ext cx="304800" cy="273129"/>
            </a:xfrm>
            <a:prstGeom prst="rect">
              <a:avLst/>
            </a:prstGeom>
            <a:noFill/>
          </p:spPr>
          <p:txBody>
            <a:bodyPr wrap="square" rtlCol="0">
              <a:spAutoFit/>
            </a:bodyPr>
            <a:lstStyle/>
            <a:p>
              <a:r>
                <a:rPr lang="en-US" sz="2800"/>
                <a:t>1</a:t>
              </a:r>
              <a:endParaRPr lang="en-US" sz="2800"/>
            </a:p>
          </p:txBody>
        </p:sp>
        <p:sp>
          <p:nvSpPr>
            <p:cNvPr id="40" name="TextBox 39"/>
            <p:cNvSpPr txBox="1"/>
            <p:nvPr/>
          </p:nvSpPr>
          <p:spPr>
            <a:xfrm>
              <a:off x="7210476" y="5889124"/>
              <a:ext cx="304800" cy="273129"/>
            </a:xfrm>
            <a:prstGeom prst="rect">
              <a:avLst/>
            </a:prstGeom>
            <a:noFill/>
          </p:spPr>
          <p:txBody>
            <a:bodyPr wrap="square" rtlCol="0">
              <a:spAutoFit/>
            </a:bodyPr>
            <a:lstStyle/>
            <a:p>
              <a:r>
                <a:rPr lang="en-US" sz="2800" dirty="0"/>
                <a:t>2</a:t>
              </a:r>
              <a:endParaRPr lang="en-US" sz="2800" dirty="0"/>
            </a:p>
          </p:txBody>
        </p:sp>
        <p:sp>
          <p:nvSpPr>
            <p:cNvPr id="41" name="TextBox 40"/>
            <p:cNvSpPr txBox="1"/>
            <p:nvPr/>
          </p:nvSpPr>
          <p:spPr>
            <a:xfrm>
              <a:off x="5287163" y="5770548"/>
              <a:ext cx="304800" cy="273129"/>
            </a:xfrm>
            <a:prstGeom prst="rect">
              <a:avLst/>
            </a:prstGeom>
            <a:noFill/>
          </p:spPr>
          <p:txBody>
            <a:bodyPr wrap="square" rtlCol="0">
              <a:spAutoFit/>
            </a:bodyPr>
            <a:lstStyle/>
            <a:p>
              <a:r>
                <a:rPr lang="en-US" sz="2800" dirty="0"/>
                <a:t>3</a:t>
              </a:r>
              <a:endParaRPr lang="en-US" sz="2800" dirty="0"/>
            </a:p>
          </p:txBody>
        </p:sp>
        <p:sp>
          <p:nvSpPr>
            <p:cNvPr id="42" name="TextBox 41"/>
            <p:cNvSpPr txBox="1"/>
            <p:nvPr/>
          </p:nvSpPr>
          <p:spPr>
            <a:xfrm>
              <a:off x="5275944" y="5499439"/>
              <a:ext cx="304800" cy="273129"/>
            </a:xfrm>
            <a:prstGeom prst="rect">
              <a:avLst/>
            </a:prstGeom>
            <a:noFill/>
          </p:spPr>
          <p:txBody>
            <a:bodyPr wrap="square" rtlCol="0">
              <a:spAutoFit/>
            </a:bodyPr>
            <a:lstStyle/>
            <a:p>
              <a:r>
                <a:rPr lang="en-US" sz="2800" dirty="0"/>
                <a:t>4</a:t>
              </a:r>
              <a:endParaRPr lang="en-US" sz="2800" dirty="0"/>
            </a:p>
          </p:txBody>
        </p:sp>
        <p:sp>
          <p:nvSpPr>
            <p:cNvPr id="45" name="TextBox 44"/>
            <p:cNvSpPr txBox="1"/>
            <p:nvPr/>
          </p:nvSpPr>
          <p:spPr>
            <a:xfrm>
              <a:off x="5838372" y="4613053"/>
              <a:ext cx="304800" cy="273129"/>
            </a:xfrm>
            <a:prstGeom prst="rect">
              <a:avLst/>
            </a:prstGeom>
            <a:noFill/>
          </p:spPr>
          <p:txBody>
            <a:bodyPr wrap="square" rtlCol="0">
              <a:spAutoFit/>
            </a:bodyPr>
            <a:lstStyle/>
            <a:p>
              <a:r>
                <a:rPr lang="en-US" sz="2800" dirty="0"/>
                <a:t>a</a:t>
              </a:r>
              <a:endParaRPr lang="en-US" sz="2800" dirty="0"/>
            </a:p>
          </p:txBody>
        </p:sp>
        <p:sp>
          <p:nvSpPr>
            <p:cNvPr id="46" name="TextBox 45"/>
            <p:cNvSpPr txBox="1"/>
            <p:nvPr/>
          </p:nvSpPr>
          <p:spPr>
            <a:xfrm>
              <a:off x="7145157" y="6457826"/>
              <a:ext cx="304800" cy="273129"/>
            </a:xfrm>
            <a:prstGeom prst="rect">
              <a:avLst/>
            </a:prstGeom>
            <a:noFill/>
          </p:spPr>
          <p:txBody>
            <a:bodyPr wrap="square" rtlCol="0">
              <a:spAutoFit/>
            </a:bodyPr>
            <a:lstStyle/>
            <a:p>
              <a:r>
                <a:rPr lang="en-US" sz="2800" dirty="0"/>
                <a:t>b</a:t>
              </a:r>
              <a:endParaRPr lang="en-US" sz="2800" dirty="0"/>
            </a:p>
          </p:txBody>
        </p:sp>
        <p:sp>
          <p:nvSpPr>
            <p:cNvPr id="47" name="TextBox 46"/>
            <p:cNvSpPr txBox="1"/>
            <p:nvPr/>
          </p:nvSpPr>
          <p:spPr>
            <a:xfrm>
              <a:off x="5366826" y="6424307"/>
              <a:ext cx="304800" cy="273129"/>
            </a:xfrm>
            <a:prstGeom prst="rect">
              <a:avLst/>
            </a:prstGeom>
            <a:noFill/>
          </p:spPr>
          <p:txBody>
            <a:bodyPr wrap="square" rtlCol="0">
              <a:spAutoFit/>
            </a:bodyPr>
            <a:lstStyle/>
            <a:p>
              <a:r>
                <a:rPr lang="en-US" sz="2800" dirty="0"/>
                <a:t>c</a:t>
              </a:r>
              <a:endParaRPr lang="en-US" sz="2800" dirty="0"/>
            </a:p>
          </p:txBody>
        </p:sp>
        <p:sp>
          <p:nvSpPr>
            <p:cNvPr id="48" name="TextBox 47"/>
            <p:cNvSpPr txBox="1"/>
            <p:nvPr/>
          </p:nvSpPr>
          <p:spPr>
            <a:xfrm>
              <a:off x="8563428" y="6246301"/>
              <a:ext cx="304800" cy="273129"/>
            </a:xfrm>
            <a:prstGeom prst="rect">
              <a:avLst/>
            </a:prstGeom>
            <a:noFill/>
          </p:spPr>
          <p:txBody>
            <a:bodyPr wrap="square" rtlCol="0">
              <a:spAutoFit/>
            </a:bodyPr>
            <a:lstStyle/>
            <a:p>
              <a:r>
                <a:rPr lang="en-US" sz="2800" b="1"/>
                <a:t>s</a:t>
              </a:r>
              <a:endParaRPr lang="en-US" sz="2800" b="1"/>
            </a:p>
          </p:txBody>
        </p:sp>
        <p:sp>
          <p:nvSpPr>
            <p:cNvPr id="49" name="TextBox 48"/>
            <p:cNvSpPr txBox="1"/>
            <p:nvPr/>
          </p:nvSpPr>
          <p:spPr>
            <a:xfrm>
              <a:off x="4419600" y="3505200"/>
              <a:ext cx="381000" cy="273129"/>
            </a:xfrm>
            <a:prstGeom prst="rect">
              <a:avLst/>
            </a:prstGeom>
            <a:noFill/>
          </p:spPr>
          <p:txBody>
            <a:bodyPr wrap="square" rtlCol="0">
              <a:spAutoFit/>
            </a:bodyPr>
            <a:lstStyle/>
            <a:p>
              <a:r>
                <a:rPr lang="en-US" sz="2800" b="1"/>
                <a:t>T</a:t>
              </a:r>
              <a:endParaRPr lang="en-US" sz="2800" b="1"/>
            </a:p>
          </p:txBody>
        </p:sp>
        <p:cxnSp>
          <p:nvCxnSpPr>
            <p:cNvPr id="50" name="Straight Connector 49"/>
            <p:cNvCxnSpPr/>
            <p:nvPr/>
          </p:nvCxnSpPr>
          <p:spPr>
            <a:xfrm>
              <a:off x="7239000" y="5929732"/>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7790544" y="5460468"/>
              <a:ext cx="439056" cy="469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7235370" y="4365518"/>
              <a:ext cx="384630" cy="469264"/>
            </a:xfrm>
            <a:prstGeom prst="line">
              <a:avLst/>
            </a:prstGeom>
          </p:spPr>
          <p:style>
            <a:lnRef idx="1">
              <a:schemeClr val="accent1"/>
            </a:lnRef>
            <a:fillRef idx="0">
              <a:schemeClr val="accent1"/>
            </a:fillRef>
            <a:effectRef idx="0">
              <a:schemeClr val="accent1"/>
            </a:effectRef>
            <a:fontRef idx="minor">
              <a:schemeClr val="tx1"/>
            </a:fontRef>
          </p:style>
        </p:cxnSp>
      </p:grpSp>
      <p:sp>
        <p:nvSpPr>
          <p:cNvPr id="43" name="TextBox 42"/>
          <p:cNvSpPr txBox="1"/>
          <p:nvPr/>
        </p:nvSpPr>
        <p:spPr>
          <a:xfrm>
            <a:off x="8610171" y="3099429"/>
            <a:ext cx="13665175" cy="3970318"/>
          </a:xfrm>
          <a:prstGeom prst="rect">
            <a:avLst/>
          </a:prstGeom>
          <a:noFill/>
        </p:spPr>
        <p:txBody>
          <a:bodyPr wrap="square" rtlCol="0">
            <a:spAutoFit/>
          </a:bodyPr>
          <a:lstStyle/>
          <a:p>
            <a:pPr marL="719138" indent="-719138">
              <a:buFont typeface="Wingdings" panose="05000000000000000000" pitchFamily="2" charset="2"/>
              <a:buChar char="Ø"/>
            </a:pPr>
            <a:r>
              <a:rPr lang="en-US" dirty="0"/>
              <a:t>Area yang </a:t>
            </a:r>
            <a:r>
              <a:rPr lang="en-US" dirty="0" err="1"/>
              <a:t>dibentuk</a:t>
            </a:r>
            <a:r>
              <a:rPr lang="en-US" dirty="0"/>
              <a:t> </a:t>
            </a:r>
            <a:r>
              <a:rPr lang="en-US" dirty="0" err="1"/>
              <a:t>oleh</a:t>
            </a:r>
            <a:r>
              <a:rPr lang="en-US" dirty="0"/>
              <a:t> </a:t>
            </a:r>
            <a:r>
              <a:rPr lang="en-US" dirty="0" err="1"/>
              <a:t>titik</a:t>
            </a:r>
            <a:r>
              <a:rPr lang="en-US" dirty="0"/>
              <a:t> 1-b-c-4-a-1 </a:t>
            </a:r>
            <a:r>
              <a:rPr lang="en-US" dirty="0" err="1"/>
              <a:t>menyatakan</a:t>
            </a:r>
            <a:r>
              <a:rPr lang="en-US" dirty="0"/>
              <a:t> </a:t>
            </a:r>
            <a:r>
              <a:rPr lang="en-US" dirty="0" err="1"/>
              <a:t>kalor</a:t>
            </a:r>
            <a:r>
              <a:rPr lang="en-US" dirty="0"/>
              <a:t> yang </a:t>
            </a:r>
            <a:r>
              <a:rPr lang="en-US" dirty="0" err="1"/>
              <a:t>masuk</a:t>
            </a:r>
            <a:r>
              <a:rPr lang="en-US" dirty="0"/>
              <a:t> </a:t>
            </a:r>
            <a:r>
              <a:rPr lang="en-US" dirty="0" err="1"/>
              <a:t>melalui</a:t>
            </a:r>
            <a:r>
              <a:rPr lang="en-US" dirty="0"/>
              <a:t> boiler</a:t>
            </a:r>
            <a:endParaRPr lang="id-ID" dirty="0"/>
          </a:p>
          <a:p>
            <a:pPr marL="719138" indent="-719138">
              <a:buFont typeface="Wingdings" panose="05000000000000000000" pitchFamily="2" charset="2"/>
              <a:buChar char="Ø"/>
            </a:pPr>
            <a:r>
              <a:rPr lang="id-ID" dirty="0"/>
              <a:t>S</a:t>
            </a:r>
            <a:r>
              <a:rPr lang="en-US" dirty="0" err="1"/>
              <a:t>edangkan</a:t>
            </a:r>
            <a:r>
              <a:rPr lang="en-US" dirty="0"/>
              <a:t> 2-b-c-3-2 </a:t>
            </a:r>
            <a:r>
              <a:rPr lang="en-US" dirty="0" err="1"/>
              <a:t>menyatakan</a:t>
            </a:r>
            <a:r>
              <a:rPr lang="en-US" dirty="0"/>
              <a:t> </a:t>
            </a:r>
            <a:r>
              <a:rPr lang="en-US" dirty="0" err="1"/>
              <a:t>kalor</a:t>
            </a:r>
            <a:r>
              <a:rPr lang="en-US" dirty="0"/>
              <a:t> yang </a:t>
            </a:r>
            <a:r>
              <a:rPr lang="en-US" dirty="0" err="1"/>
              <a:t>dibuang</a:t>
            </a:r>
            <a:r>
              <a:rPr lang="en-US" dirty="0"/>
              <a:t> </a:t>
            </a:r>
            <a:r>
              <a:rPr lang="en-US" dirty="0" err="1"/>
              <a:t>melalui</a:t>
            </a:r>
            <a:r>
              <a:rPr lang="en-US" dirty="0"/>
              <a:t> </a:t>
            </a:r>
            <a:r>
              <a:rPr lang="en-US" dirty="0" err="1"/>
              <a:t>kondenser</a:t>
            </a:r>
            <a:r>
              <a:rPr lang="en-US" dirty="0"/>
              <a:t>. </a:t>
            </a:r>
            <a:endParaRPr lang="id-ID" dirty="0"/>
          </a:p>
          <a:p>
            <a:pPr marL="719138" indent="-719138">
              <a:buFont typeface="Wingdings" panose="05000000000000000000" pitchFamily="2" charset="2"/>
              <a:buChar char="Ø"/>
            </a:pPr>
            <a:r>
              <a:rPr lang="id-ID" dirty="0"/>
              <a:t>K</a:t>
            </a:r>
            <a:r>
              <a:rPr lang="en-US" dirty="0" err="1"/>
              <a:t>urva</a:t>
            </a:r>
            <a:r>
              <a:rPr lang="en-US" dirty="0"/>
              <a:t> </a:t>
            </a:r>
            <a:r>
              <a:rPr lang="en-US" dirty="0" err="1"/>
              <a:t>tertutup</a:t>
            </a:r>
            <a:r>
              <a:rPr lang="en-US" dirty="0"/>
              <a:t> 1-2-3-4-a-1 </a:t>
            </a:r>
            <a:r>
              <a:rPr lang="en-US" dirty="0" err="1"/>
              <a:t>menyatakan</a:t>
            </a:r>
            <a:r>
              <a:rPr lang="en-US" dirty="0"/>
              <a:t> </a:t>
            </a:r>
            <a:r>
              <a:rPr lang="en-US" dirty="0" err="1"/>
              <a:t>kerja</a:t>
            </a:r>
            <a:r>
              <a:rPr lang="en-US" dirty="0"/>
              <a:t> </a:t>
            </a:r>
            <a:r>
              <a:rPr lang="en-US" dirty="0" err="1"/>
              <a:t>siklus</a:t>
            </a:r>
            <a:r>
              <a:rPr lang="en-US" dirty="0"/>
              <a:t> yang </a:t>
            </a:r>
            <a:r>
              <a:rPr lang="en-US" dirty="0" err="1"/>
              <a:t>terjadi</a:t>
            </a:r>
            <a:r>
              <a:rPr lang="en-US" dirty="0"/>
              <a:t> </a:t>
            </a:r>
            <a:r>
              <a:rPr lang="en-US" dirty="0" err="1"/>
              <a:t>sebagai</a:t>
            </a:r>
            <a:r>
              <a:rPr lang="en-US" dirty="0"/>
              <a:t> </a:t>
            </a:r>
            <a:r>
              <a:rPr lang="en-US" dirty="0" err="1"/>
              <a:t>selisih</a:t>
            </a:r>
            <a:r>
              <a:rPr lang="en-US" dirty="0"/>
              <a:t> </a:t>
            </a:r>
            <a:r>
              <a:rPr lang="en-US" dirty="0" err="1"/>
              <a:t>dari</a:t>
            </a:r>
            <a:r>
              <a:rPr lang="en-US" dirty="0"/>
              <a:t> </a:t>
            </a:r>
            <a:r>
              <a:rPr lang="en-US" dirty="0" err="1"/>
              <a:t>kalor</a:t>
            </a:r>
            <a:r>
              <a:rPr lang="en-US" dirty="0"/>
              <a:t> yang </a:t>
            </a:r>
            <a:r>
              <a:rPr lang="en-US" dirty="0" err="1"/>
              <a:t>masuk</a:t>
            </a:r>
            <a:r>
              <a:rPr lang="en-US" dirty="0"/>
              <a:t> </a:t>
            </a:r>
            <a:r>
              <a:rPr lang="en-US" dirty="0" err="1"/>
              <a:t>dan</a:t>
            </a:r>
            <a:r>
              <a:rPr lang="en-US" dirty="0"/>
              <a:t> </a:t>
            </a:r>
            <a:r>
              <a:rPr lang="en-US" dirty="0" err="1"/>
              <a:t>kalor</a:t>
            </a:r>
            <a:r>
              <a:rPr lang="en-US" dirty="0"/>
              <a:t> yang </a:t>
            </a:r>
            <a:r>
              <a:rPr lang="en-US" dirty="0" err="1"/>
              <a:t>keluar</a:t>
            </a:r>
            <a:r>
              <a:rPr lang="en-US" dirty="0"/>
              <a:t>. </a:t>
            </a:r>
          </a:p>
        </p:txBody>
      </p:sp>
      <p:sp>
        <p:nvSpPr>
          <p:cNvPr id="44" name="TextBox 43"/>
          <p:cNvSpPr txBox="1"/>
          <p:nvPr/>
        </p:nvSpPr>
        <p:spPr>
          <a:xfrm>
            <a:off x="9313630" y="7337798"/>
            <a:ext cx="6172200" cy="1200329"/>
          </a:xfrm>
          <a:prstGeom prst="rect">
            <a:avLst/>
          </a:prstGeom>
          <a:noFill/>
        </p:spPr>
        <p:txBody>
          <a:bodyPr wrap="square" rtlCol="0">
            <a:spAutoFit/>
          </a:bodyPr>
          <a:lstStyle/>
          <a:p>
            <a:r>
              <a:rPr lang="en-US"/>
              <a:t>Parameter performansi :</a:t>
            </a:r>
          </a:p>
          <a:p>
            <a:r>
              <a:rPr lang="en-US"/>
              <a:t>1. Efisiensi termal </a:t>
            </a:r>
            <a:endParaRPr lang="en-US"/>
          </a:p>
        </p:txBody>
      </p:sp>
      <p:graphicFrame>
        <p:nvGraphicFramePr>
          <p:cNvPr id="53" name="Object 52"/>
          <p:cNvGraphicFramePr>
            <a:graphicFrameLocks noChangeAspect="1"/>
          </p:cNvGraphicFramePr>
          <p:nvPr>
            <p:extLst/>
          </p:nvPr>
        </p:nvGraphicFramePr>
        <p:xfrm>
          <a:off x="15053413" y="8008656"/>
          <a:ext cx="3469749" cy="1573819"/>
        </p:xfrm>
        <a:graphic>
          <a:graphicData uri="http://schemas.openxmlformats.org/presentationml/2006/ole">
            <mc:AlternateContent xmlns:mc="http://schemas.openxmlformats.org/markup-compatibility/2006">
              <mc:Choice xmlns:v="urn:schemas-microsoft-com:vml" Requires="v">
                <p:oleObj spid="_x0000_s2050" name="Equation" r:id="rId4" imgW="1041120" imgH="482400" progId="Equation.DSMT4">
                  <p:embed/>
                </p:oleObj>
              </mc:Choice>
              <mc:Fallback>
                <p:oleObj name="Equation" r:id="rId4" imgW="1041120" imgH="482400" progId="Equation.DSMT4">
                  <p:embed/>
                  <p:pic>
                    <p:nvPicPr>
                      <p:cNvPr id="53" name="Object 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53413" y="8008656"/>
                        <a:ext cx="3469749" cy="1573819"/>
                      </a:xfrm>
                      <a:prstGeom prst="rect">
                        <a:avLst/>
                      </a:prstGeom>
                      <a:noFill/>
                    </p:spPr>
                  </p:pic>
                </p:oleObj>
              </mc:Fallback>
            </mc:AlternateContent>
          </a:graphicData>
        </a:graphic>
      </p:graphicFrame>
      <p:sp>
        <p:nvSpPr>
          <p:cNvPr id="55" name="TextBox 54"/>
          <p:cNvSpPr txBox="1"/>
          <p:nvPr/>
        </p:nvSpPr>
        <p:spPr>
          <a:xfrm>
            <a:off x="9313630" y="9736732"/>
            <a:ext cx="5211088" cy="646331"/>
          </a:xfrm>
          <a:prstGeom prst="rect">
            <a:avLst/>
          </a:prstGeom>
          <a:noFill/>
        </p:spPr>
        <p:txBody>
          <a:bodyPr wrap="square" rtlCol="0">
            <a:spAutoFit/>
          </a:bodyPr>
          <a:lstStyle/>
          <a:p>
            <a:r>
              <a:rPr lang="en-US" dirty="0"/>
              <a:t>2. </a:t>
            </a:r>
            <a:r>
              <a:rPr lang="en-US" dirty="0" err="1"/>
              <a:t>bwr</a:t>
            </a:r>
            <a:r>
              <a:rPr lang="en-US" dirty="0"/>
              <a:t> (back work ratio)</a:t>
            </a:r>
            <a:endParaRPr lang="en-US" dirty="0"/>
          </a:p>
        </p:txBody>
      </p:sp>
      <p:graphicFrame>
        <p:nvGraphicFramePr>
          <p:cNvPr id="56" name="Object 55"/>
          <p:cNvGraphicFramePr>
            <a:graphicFrameLocks noChangeAspect="1"/>
          </p:cNvGraphicFramePr>
          <p:nvPr>
            <p:extLst/>
          </p:nvPr>
        </p:nvGraphicFramePr>
        <p:xfrm>
          <a:off x="15053412" y="10074382"/>
          <a:ext cx="2757732" cy="1398417"/>
        </p:xfrm>
        <a:graphic>
          <a:graphicData uri="http://schemas.openxmlformats.org/presentationml/2006/ole">
            <mc:AlternateContent xmlns:mc="http://schemas.openxmlformats.org/markup-compatibility/2006">
              <mc:Choice xmlns:v="urn:schemas-microsoft-com:vml" Requires="v">
                <p:oleObj spid="_x0000_s2051" name="Equation" r:id="rId6" imgW="850680" imgH="431640" progId="Equation.DSMT4">
                  <p:embed/>
                </p:oleObj>
              </mc:Choice>
              <mc:Fallback>
                <p:oleObj name="Equation" r:id="rId6" imgW="850680" imgH="431640" progId="Equation.DSMT4">
                  <p:embed/>
                  <p:pic>
                    <p:nvPicPr>
                      <p:cNvPr id="56" name="Object 5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053412" y="10074382"/>
                        <a:ext cx="2757732" cy="1398417"/>
                      </a:xfrm>
                      <a:prstGeom prst="rect">
                        <a:avLst/>
                      </a:prstGeom>
                      <a:noFill/>
                    </p:spPr>
                  </p:pic>
                </p:oleObj>
              </mc:Fallback>
            </mc:AlternateContent>
          </a:graphicData>
        </a:graphic>
      </p:graphicFrame>
    </p:spTree>
    <p:extLst>
      <p:ext uri="{BB962C8B-B14F-4D97-AF65-F5344CB8AC3E}">
        <p14:creationId xmlns:p14="http://schemas.microsoft.com/office/powerpoint/2010/main" val="15378658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11</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 name="TextBox 44"/>
          <p:cNvSpPr txBox="1"/>
          <p:nvPr/>
        </p:nvSpPr>
        <p:spPr>
          <a:xfrm>
            <a:off x="5141233" y="2253338"/>
            <a:ext cx="17482456" cy="2308324"/>
          </a:xfrm>
          <a:prstGeom prst="rect">
            <a:avLst/>
          </a:prstGeom>
          <a:noFill/>
        </p:spPr>
        <p:txBody>
          <a:bodyPr wrap="square" rtlCol="0">
            <a:spAutoFit/>
          </a:bodyPr>
          <a:lstStyle/>
          <a:p>
            <a:r>
              <a:rPr lang="en-US" dirty="0" err="1"/>
              <a:t>Untuk</a:t>
            </a:r>
            <a:r>
              <a:rPr lang="en-US" dirty="0"/>
              <a:t> </a:t>
            </a:r>
            <a:r>
              <a:rPr lang="en-US" dirty="0" err="1"/>
              <a:t>meningkatkan</a:t>
            </a:r>
            <a:r>
              <a:rPr lang="en-US" dirty="0"/>
              <a:t> </a:t>
            </a:r>
            <a:r>
              <a:rPr lang="en-US" dirty="0" err="1"/>
              <a:t>efisiensi</a:t>
            </a:r>
            <a:r>
              <a:rPr lang="en-US" dirty="0"/>
              <a:t> </a:t>
            </a:r>
            <a:r>
              <a:rPr lang="en-US" dirty="0" err="1"/>
              <a:t>termal</a:t>
            </a:r>
            <a:r>
              <a:rPr lang="en-US" dirty="0"/>
              <a:t> </a:t>
            </a:r>
            <a:r>
              <a:rPr lang="en-US" dirty="0" err="1"/>
              <a:t>dari</a:t>
            </a:r>
            <a:r>
              <a:rPr lang="en-US" dirty="0"/>
              <a:t> </a:t>
            </a:r>
            <a:r>
              <a:rPr lang="en-US" dirty="0" err="1"/>
              <a:t>sistem</a:t>
            </a:r>
            <a:r>
              <a:rPr lang="en-US" dirty="0"/>
              <a:t> </a:t>
            </a:r>
            <a:r>
              <a:rPr lang="en-US" dirty="0" err="1"/>
              <a:t>idealnya</a:t>
            </a:r>
            <a:r>
              <a:rPr lang="id-ID" dirty="0"/>
              <a:t> </a:t>
            </a:r>
            <a:r>
              <a:rPr lang="en-US" dirty="0" err="1"/>
              <a:t>dapat</a:t>
            </a:r>
            <a:r>
              <a:rPr lang="en-US" dirty="0"/>
              <a:t> </a:t>
            </a:r>
            <a:r>
              <a:rPr lang="en-US" dirty="0" err="1"/>
              <a:t>ditentukan</a:t>
            </a:r>
            <a:r>
              <a:rPr lang="en-US" dirty="0"/>
              <a:t> </a:t>
            </a:r>
            <a:r>
              <a:rPr lang="en-US" dirty="0" err="1"/>
              <a:t>dengan</a:t>
            </a:r>
            <a:r>
              <a:rPr lang="en-US" dirty="0"/>
              <a:t> </a:t>
            </a:r>
            <a:r>
              <a:rPr lang="en-US" dirty="0" err="1"/>
              <a:t>menaikkan</a:t>
            </a:r>
            <a:r>
              <a:rPr lang="en-US" dirty="0"/>
              <a:t> </a:t>
            </a:r>
            <a:r>
              <a:rPr lang="en-US" dirty="0" err="1"/>
              <a:t>temperatur</a:t>
            </a:r>
            <a:r>
              <a:rPr lang="en-US" dirty="0"/>
              <a:t> </a:t>
            </a:r>
            <a:r>
              <a:rPr lang="en-US" dirty="0" err="1"/>
              <a:t>dari</a:t>
            </a:r>
            <a:r>
              <a:rPr lang="en-US" dirty="0"/>
              <a:t> </a:t>
            </a:r>
            <a:r>
              <a:rPr lang="en-US" dirty="0" err="1"/>
              <a:t>kalor</a:t>
            </a:r>
            <a:r>
              <a:rPr lang="en-US" dirty="0"/>
              <a:t> yang </a:t>
            </a:r>
            <a:r>
              <a:rPr lang="en-US" dirty="0" err="1"/>
              <a:t>masuk</a:t>
            </a:r>
            <a:r>
              <a:rPr lang="en-US" dirty="0"/>
              <a:t>, </a:t>
            </a:r>
            <a:r>
              <a:rPr lang="en-US" dirty="0" err="1"/>
              <a:t>atau</a:t>
            </a:r>
            <a:r>
              <a:rPr lang="en-US" dirty="0"/>
              <a:t> </a:t>
            </a:r>
            <a:r>
              <a:rPr lang="en-US" dirty="0" err="1"/>
              <a:t>menurunkan</a:t>
            </a:r>
            <a:r>
              <a:rPr lang="en-US" dirty="0"/>
              <a:t> </a:t>
            </a:r>
            <a:r>
              <a:rPr lang="en-US" dirty="0" err="1"/>
              <a:t>temperatur</a:t>
            </a:r>
            <a:r>
              <a:rPr lang="en-US" dirty="0"/>
              <a:t> </a:t>
            </a:r>
            <a:r>
              <a:rPr lang="en-US" dirty="0" err="1"/>
              <a:t>dari</a:t>
            </a:r>
            <a:r>
              <a:rPr lang="en-US" dirty="0"/>
              <a:t> </a:t>
            </a:r>
            <a:r>
              <a:rPr lang="en-US" dirty="0" err="1"/>
              <a:t>kalor</a:t>
            </a:r>
            <a:r>
              <a:rPr lang="en-US" dirty="0"/>
              <a:t> yang </a:t>
            </a:r>
            <a:r>
              <a:rPr lang="en-US" dirty="0" err="1"/>
              <a:t>keluar</a:t>
            </a:r>
            <a:r>
              <a:rPr lang="en-US" dirty="0"/>
              <a:t>.</a:t>
            </a:r>
            <a:endParaRPr lang="id-ID" dirty="0"/>
          </a:p>
          <a:p>
            <a:r>
              <a:rPr lang="id-ID" dirty="0"/>
              <a:t>Dari defenisi efisiensi Carnot </a:t>
            </a:r>
            <a:endParaRPr lang="en-US" dirty="0"/>
          </a:p>
        </p:txBody>
      </p:sp>
      <p:graphicFrame>
        <p:nvGraphicFramePr>
          <p:cNvPr id="46" name="Object 45"/>
          <p:cNvGraphicFramePr>
            <a:graphicFrameLocks noChangeAspect="1"/>
          </p:cNvGraphicFramePr>
          <p:nvPr>
            <p:extLst/>
          </p:nvPr>
        </p:nvGraphicFramePr>
        <p:xfrm>
          <a:off x="5446032" y="5290457"/>
          <a:ext cx="3003177" cy="1458686"/>
        </p:xfrm>
        <a:graphic>
          <a:graphicData uri="http://schemas.openxmlformats.org/presentationml/2006/ole">
            <mc:AlternateContent xmlns:mc="http://schemas.openxmlformats.org/markup-compatibility/2006">
              <mc:Choice xmlns:v="urn:schemas-microsoft-com:vml" Requires="v">
                <p:oleObj spid="_x0000_s3074" name="Equation" r:id="rId4" imgW="888840" imgH="431640" progId="Equation.DSMT4">
                  <p:embed/>
                </p:oleObj>
              </mc:Choice>
              <mc:Fallback>
                <p:oleObj name="Equation" r:id="rId4" imgW="888840" imgH="431640" progId="Equation.DSMT4">
                  <p:embed/>
                  <p:pic>
                    <p:nvPicPr>
                      <p:cNvPr id="46" name="Object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6032" y="5290457"/>
                        <a:ext cx="3003177" cy="1458686"/>
                      </a:xfrm>
                      <a:prstGeom prst="rect">
                        <a:avLst/>
                      </a:prstGeom>
                      <a:noFill/>
                    </p:spPr>
                  </p:pic>
                </p:oleObj>
              </mc:Fallback>
            </mc:AlternateContent>
          </a:graphicData>
        </a:graphic>
      </p:graphicFrame>
      <p:sp>
        <p:nvSpPr>
          <p:cNvPr id="47" name="TextBox 46"/>
          <p:cNvSpPr txBox="1"/>
          <p:nvPr/>
        </p:nvSpPr>
        <p:spPr>
          <a:xfrm>
            <a:off x="16288205" y="4799650"/>
            <a:ext cx="6923235" cy="2862322"/>
          </a:xfrm>
          <a:prstGeom prst="rect">
            <a:avLst/>
          </a:prstGeom>
          <a:noFill/>
        </p:spPr>
        <p:txBody>
          <a:bodyPr wrap="square" rtlCol="0">
            <a:spAutoFit/>
          </a:bodyPr>
          <a:lstStyle/>
          <a:p>
            <a:r>
              <a:rPr lang="en-US" dirty="0" err="1"/>
              <a:t>Dalam</a:t>
            </a:r>
            <a:r>
              <a:rPr lang="en-US" dirty="0"/>
              <a:t> </a:t>
            </a:r>
            <a:r>
              <a:rPr lang="en-US" dirty="0" err="1"/>
              <a:t>prakteknya</a:t>
            </a:r>
            <a:r>
              <a:rPr lang="en-US" dirty="0"/>
              <a:t> </a:t>
            </a:r>
            <a:r>
              <a:rPr lang="en-US" dirty="0" err="1"/>
              <a:t>kasus</a:t>
            </a:r>
            <a:r>
              <a:rPr lang="en-US" dirty="0"/>
              <a:t> di </a:t>
            </a:r>
            <a:r>
              <a:rPr lang="en-US" dirty="0" err="1"/>
              <a:t>atas</a:t>
            </a:r>
            <a:r>
              <a:rPr lang="en-US" dirty="0"/>
              <a:t> </a:t>
            </a:r>
            <a:r>
              <a:rPr lang="en-US" dirty="0" err="1"/>
              <a:t>bisa</a:t>
            </a:r>
            <a:r>
              <a:rPr lang="en-US" dirty="0"/>
              <a:t> </a:t>
            </a:r>
            <a:r>
              <a:rPr lang="en-US" dirty="0" err="1"/>
              <a:t>dilakukan</a:t>
            </a:r>
            <a:r>
              <a:rPr lang="en-US" dirty="0"/>
              <a:t> </a:t>
            </a:r>
            <a:r>
              <a:rPr lang="en-US" dirty="0" err="1"/>
              <a:t>dengan</a:t>
            </a:r>
            <a:r>
              <a:rPr lang="en-US" dirty="0"/>
              <a:t> </a:t>
            </a:r>
            <a:r>
              <a:rPr lang="en-US" dirty="0" err="1"/>
              <a:t>cara</a:t>
            </a:r>
            <a:r>
              <a:rPr lang="en-US" dirty="0"/>
              <a:t> </a:t>
            </a:r>
            <a:r>
              <a:rPr lang="en-US" dirty="0" err="1"/>
              <a:t>menaikkan</a:t>
            </a:r>
            <a:r>
              <a:rPr lang="en-US" dirty="0"/>
              <a:t> </a:t>
            </a:r>
            <a:r>
              <a:rPr lang="en-US" dirty="0" err="1"/>
              <a:t>tekanan</a:t>
            </a:r>
            <a:r>
              <a:rPr lang="en-US" dirty="0"/>
              <a:t> di boiler </a:t>
            </a:r>
            <a:r>
              <a:rPr lang="en-US" dirty="0" err="1"/>
              <a:t>atau</a:t>
            </a:r>
            <a:r>
              <a:rPr lang="en-US" dirty="0"/>
              <a:t> </a:t>
            </a:r>
            <a:r>
              <a:rPr lang="en-US" dirty="0" err="1"/>
              <a:t>menurunkan</a:t>
            </a:r>
            <a:r>
              <a:rPr lang="en-US" dirty="0"/>
              <a:t> </a:t>
            </a:r>
            <a:r>
              <a:rPr lang="en-US" dirty="0" err="1"/>
              <a:t>tekanan</a:t>
            </a:r>
            <a:r>
              <a:rPr lang="en-US" dirty="0"/>
              <a:t> di </a:t>
            </a:r>
            <a:r>
              <a:rPr lang="en-US" dirty="0" err="1"/>
              <a:t>kondenser</a:t>
            </a:r>
            <a:r>
              <a:rPr lang="en-US" dirty="0"/>
              <a:t>.</a:t>
            </a:r>
            <a:endParaRPr lang="en-US" dirty="0"/>
          </a:p>
        </p:txBody>
      </p:sp>
      <p:grpSp>
        <p:nvGrpSpPr>
          <p:cNvPr id="6" name="Group 5"/>
          <p:cNvGrpSpPr/>
          <p:nvPr/>
        </p:nvGrpSpPr>
        <p:grpSpPr>
          <a:xfrm>
            <a:off x="1470244" y="7532916"/>
            <a:ext cx="14026931" cy="4969911"/>
            <a:chOff x="1467068" y="7532915"/>
            <a:chExt cx="14026931" cy="4969911"/>
          </a:xfrm>
        </p:grpSpPr>
        <p:grpSp>
          <p:nvGrpSpPr>
            <p:cNvPr id="123" name="Group 122"/>
            <p:cNvGrpSpPr/>
            <p:nvPr/>
          </p:nvGrpSpPr>
          <p:grpSpPr>
            <a:xfrm>
              <a:off x="1467068" y="7733050"/>
              <a:ext cx="6820203" cy="4650113"/>
              <a:chOff x="381000" y="3810000"/>
              <a:chExt cx="4191000" cy="2961168"/>
            </a:xfrm>
          </p:grpSpPr>
          <p:grpSp>
            <p:nvGrpSpPr>
              <p:cNvPr id="158" name="Group 157"/>
              <p:cNvGrpSpPr/>
              <p:nvPr/>
            </p:nvGrpSpPr>
            <p:grpSpPr>
              <a:xfrm>
                <a:off x="381000" y="3810000"/>
                <a:ext cx="4038600" cy="2961168"/>
                <a:chOff x="4419600" y="3505200"/>
                <a:chExt cx="4448628" cy="3264878"/>
              </a:xfrm>
            </p:grpSpPr>
            <p:cxnSp>
              <p:nvCxnSpPr>
                <p:cNvPr id="166" name="Straight Arrow Connector 165"/>
                <p:cNvCxnSpPr/>
                <p:nvPr/>
              </p:nvCxnSpPr>
              <p:spPr>
                <a:xfrm flipV="1">
                  <a:off x="4724400" y="3661621"/>
                  <a:ext cx="0" cy="281558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67" name="Straight Arrow Connector 166"/>
                <p:cNvCxnSpPr/>
                <p:nvPr/>
              </p:nvCxnSpPr>
              <p:spPr>
                <a:xfrm>
                  <a:off x="4724400" y="6477207"/>
                  <a:ext cx="38862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68" name="Freeform 167"/>
                <p:cNvSpPr/>
                <p:nvPr/>
              </p:nvSpPr>
              <p:spPr>
                <a:xfrm>
                  <a:off x="5105400" y="3970741"/>
                  <a:ext cx="2971800" cy="2350045"/>
                </a:xfrm>
                <a:custGeom>
                  <a:avLst/>
                  <a:gdLst>
                    <a:gd name="connsiteX0" fmla="*/ 0 w 2438400"/>
                    <a:gd name="connsiteY0" fmla="*/ 2061028 h 2061028"/>
                    <a:gd name="connsiteX1" fmla="*/ 508000 w 2438400"/>
                    <a:gd name="connsiteY1" fmla="*/ 1436914 h 2061028"/>
                    <a:gd name="connsiteX2" fmla="*/ 1016000 w 2438400"/>
                    <a:gd name="connsiteY2" fmla="*/ 232228 h 2061028"/>
                    <a:gd name="connsiteX3" fmla="*/ 1465942 w 2438400"/>
                    <a:gd name="connsiteY3" fmla="*/ 232228 h 2061028"/>
                    <a:gd name="connsiteX4" fmla="*/ 2133600 w 2438400"/>
                    <a:gd name="connsiteY4" fmla="*/ 1625599 h 2061028"/>
                    <a:gd name="connsiteX5" fmla="*/ 2438400 w 2438400"/>
                    <a:gd name="connsiteY5" fmla="*/ 1959428 h 206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38400" h="2061028">
                      <a:moveTo>
                        <a:pt x="0" y="2061028"/>
                      </a:moveTo>
                      <a:cubicBezTo>
                        <a:pt x="169333" y="1901371"/>
                        <a:pt x="338667" y="1741714"/>
                        <a:pt x="508000" y="1436914"/>
                      </a:cubicBezTo>
                      <a:cubicBezTo>
                        <a:pt x="677333" y="1132114"/>
                        <a:pt x="856343" y="433009"/>
                        <a:pt x="1016000" y="232228"/>
                      </a:cubicBezTo>
                      <a:cubicBezTo>
                        <a:pt x="1175657" y="31447"/>
                        <a:pt x="1279675" y="0"/>
                        <a:pt x="1465942" y="232228"/>
                      </a:cubicBezTo>
                      <a:cubicBezTo>
                        <a:pt x="1652209" y="464457"/>
                        <a:pt x="1971524" y="1337732"/>
                        <a:pt x="2133600" y="1625599"/>
                      </a:cubicBezTo>
                      <a:cubicBezTo>
                        <a:pt x="2295676" y="1913466"/>
                        <a:pt x="2367038" y="1936447"/>
                        <a:pt x="2438400" y="1959428"/>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69" name="Straight Connector 168"/>
                <p:cNvCxnSpPr/>
                <p:nvPr/>
              </p:nvCxnSpPr>
              <p:spPr>
                <a:xfrm>
                  <a:off x="6077856" y="4831056"/>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7239000" y="4834782"/>
                  <a:ext cx="0" cy="1094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a:off x="5500914" y="5929732"/>
                  <a:ext cx="1752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V="1">
                  <a:off x="5500914" y="5680203"/>
                  <a:ext cx="0" cy="2346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5490030" y="4834782"/>
                  <a:ext cx="529770" cy="8603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72390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54864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6" name="Straight Arrow Connector 175"/>
                <p:cNvCxnSpPr/>
                <p:nvPr/>
              </p:nvCxnSpPr>
              <p:spPr>
                <a:xfrm>
                  <a:off x="6019800" y="4834782"/>
                  <a:ext cx="5334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7" name="Straight Arrow Connector 176"/>
                <p:cNvCxnSpPr/>
                <p:nvPr/>
              </p:nvCxnSpPr>
              <p:spPr>
                <a:xfrm>
                  <a:off x="7239000" y="5147625"/>
                  <a:ext cx="0" cy="39105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8" name="Straight Arrow Connector 177"/>
                <p:cNvCxnSpPr/>
                <p:nvPr/>
              </p:nvCxnSpPr>
              <p:spPr>
                <a:xfrm flipH="1">
                  <a:off x="6019800" y="5929732"/>
                  <a:ext cx="381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9" name="Straight Arrow Connector 178"/>
                <p:cNvCxnSpPr/>
                <p:nvPr/>
              </p:nvCxnSpPr>
              <p:spPr>
                <a:xfrm flipV="1">
                  <a:off x="5678712" y="5138752"/>
                  <a:ext cx="152400" cy="2346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0" name="TextBox 179"/>
                <p:cNvSpPr txBox="1"/>
                <p:nvPr/>
              </p:nvSpPr>
              <p:spPr>
                <a:xfrm>
                  <a:off x="7239000" y="4690337"/>
                  <a:ext cx="304800" cy="367356"/>
                </a:xfrm>
                <a:prstGeom prst="rect">
                  <a:avLst/>
                </a:prstGeom>
                <a:noFill/>
              </p:spPr>
              <p:txBody>
                <a:bodyPr wrap="square" rtlCol="0">
                  <a:spAutoFit/>
                </a:bodyPr>
                <a:lstStyle/>
                <a:p>
                  <a:r>
                    <a:rPr lang="en-US" sz="2800"/>
                    <a:t>1</a:t>
                  </a:r>
                  <a:endParaRPr lang="en-US" sz="2800"/>
                </a:p>
              </p:txBody>
            </p:sp>
            <p:sp>
              <p:nvSpPr>
                <p:cNvPr id="181" name="TextBox 180"/>
                <p:cNvSpPr txBox="1"/>
                <p:nvPr/>
              </p:nvSpPr>
              <p:spPr>
                <a:xfrm>
                  <a:off x="7166430" y="5847796"/>
                  <a:ext cx="304800" cy="367356"/>
                </a:xfrm>
                <a:prstGeom prst="rect">
                  <a:avLst/>
                </a:prstGeom>
                <a:noFill/>
              </p:spPr>
              <p:txBody>
                <a:bodyPr wrap="square" rtlCol="0">
                  <a:spAutoFit/>
                </a:bodyPr>
                <a:lstStyle/>
                <a:p>
                  <a:r>
                    <a:rPr lang="en-US" sz="2800"/>
                    <a:t>2</a:t>
                  </a:r>
                  <a:endParaRPr lang="en-US" sz="2800"/>
                </a:p>
              </p:txBody>
            </p:sp>
            <p:sp>
              <p:nvSpPr>
                <p:cNvPr id="182" name="TextBox 181"/>
                <p:cNvSpPr txBox="1"/>
                <p:nvPr/>
              </p:nvSpPr>
              <p:spPr>
                <a:xfrm>
                  <a:off x="5257799" y="5713723"/>
                  <a:ext cx="304800" cy="367356"/>
                </a:xfrm>
                <a:prstGeom prst="rect">
                  <a:avLst/>
                </a:prstGeom>
                <a:noFill/>
              </p:spPr>
              <p:txBody>
                <a:bodyPr wrap="square" rtlCol="0">
                  <a:spAutoFit/>
                </a:bodyPr>
                <a:lstStyle/>
                <a:p>
                  <a:r>
                    <a:rPr lang="en-US" sz="2800"/>
                    <a:t>3</a:t>
                  </a:r>
                  <a:endParaRPr lang="en-US" sz="2800"/>
                </a:p>
              </p:txBody>
            </p:sp>
            <p:sp>
              <p:nvSpPr>
                <p:cNvPr id="183" name="TextBox 182"/>
                <p:cNvSpPr txBox="1"/>
                <p:nvPr/>
              </p:nvSpPr>
              <p:spPr>
                <a:xfrm>
                  <a:off x="5275944" y="5397154"/>
                  <a:ext cx="304800" cy="367356"/>
                </a:xfrm>
                <a:prstGeom prst="rect">
                  <a:avLst/>
                </a:prstGeom>
                <a:noFill/>
              </p:spPr>
              <p:txBody>
                <a:bodyPr wrap="square" rtlCol="0">
                  <a:spAutoFit/>
                </a:bodyPr>
                <a:lstStyle/>
                <a:p>
                  <a:r>
                    <a:rPr lang="en-US" sz="2800"/>
                    <a:t>4</a:t>
                  </a:r>
                  <a:endParaRPr lang="en-US" sz="2800"/>
                </a:p>
              </p:txBody>
            </p:sp>
            <p:sp>
              <p:nvSpPr>
                <p:cNvPr id="184" name="TextBox 183"/>
                <p:cNvSpPr txBox="1"/>
                <p:nvPr/>
              </p:nvSpPr>
              <p:spPr>
                <a:xfrm>
                  <a:off x="5838372" y="4510768"/>
                  <a:ext cx="304800" cy="367356"/>
                </a:xfrm>
                <a:prstGeom prst="rect">
                  <a:avLst/>
                </a:prstGeom>
                <a:noFill/>
              </p:spPr>
              <p:txBody>
                <a:bodyPr wrap="square" rtlCol="0">
                  <a:spAutoFit/>
                </a:bodyPr>
                <a:lstStyle/>
                <a:p>
                  <a:r>
                    <a:rPr lang="en-US" sz="2800"/>
                    <a:t>a</a:t>
                  </a:r>
                  <a:endParaRPr lang="en-US" sz="2800"/>
                </a:p>
              </p:txBody>
            </p:sp>
            <p:sp>
              <p:nvSpPr>
                <p:cNvPr id="185" name="TextBox 184"/>
                <p:cNvSpPr txBox="1"/>
                <p:nvPr/>
              </p:nvSpPr>
              <p:spPr>
                <a:xfrm>
                  <a:off x="7101114" y="6402722"/>
                  <a:ext cx="304800" cy="367356"/>
                </a:xfrm>
                <a:prstGeom prst="rect">
                  <a:avLst/>
                </a:prstGeom>
                <a:noFill/>
              </p:spPr>
              <p:txBody>
                <a:bodyPr wrap="square" rtlCol="0">
                  <a:spAutoFit/>
                </a:bodyPr>
                <a:lstStyle/>
                <a:p>
                  <a:r>
                    <a:rPr lang="en-US" sz="2800"/>
                    <a:t>b</a:t>
                  </a:r>
                  <a:endParaRPr lang="en-US" sz="2800"/>
                </a:p>
              </p:txBody>
            </p:sp>
            <p:sp>
              <p:nvSpPr>
                <p:cNvPr id="186" name="TextBox 185"/>
                <p:cNvSpPr txBox="1"/>
                <p:nvPr/>
              </p:nvSpPr>
              <p:spPr>
                <a:xfrm>
                  <a:off x="5352144" y="6369203"/>
                  <a:ext cx="304800" cy="367357"/>
                </a:xfrm>
                <a:prstGeom prst="rect">
                  <a:avLst/>
                </a:prstGeom>
                <a:noFill/>
              </p:spPr>
              <p:txBody>
                <a:bodyPr wrap="square" rtlCol="0">
                  <a:spAutoFit/>
                </a:bodyPr>
                <a:lstStyle/>
                <a:p>
                  <a:r>
                    <a:rPr lang="en-US" sz="2800"/>
                    <a:t>c</a:t>
                  </a:r>
                  <a:endParaRPr lang="en-US" sz="2800"/>
                </a:p>
              </p:txBody>
            </p:sp>
            <p:sp>
              <p:nvSpPr>
                <p:cNvPr id="187" name="TextBox 186"/>
                <p:cNvSpPr txBox="1"/>
                <p:nvPr/>
              </p:nvSpPr>
              <p:spPr>
                <a:xfrm>
                  <a:off x="8563428" y="6246301"/>
                  <a:ext cx="304800" cy="367357"/>
                </a:xfrm>
                <a:prstGeom prst="rect">
                  <a:avLst/>
                </a:prstGeom>
                <a:noFill/>
              </p:spPr>
              <p:txBody>
                <a:bodyPr wrap="square" rtlCol="0">
                  <a:spAutoFit/>
                </a:bodyPr>
                <a:lstStyle/>
                <a:p>
                  <a:r>
                    <a:rPr lang="en-US" sz="2800" b="1"/>
                    <a:t>s</a:t>
                  </a:r>
                  <a:endParaRPr lang="en-US" sz="2800" b="1"/>
                </a:p>
              </p:txBody>
            </p:sp>
            <p:sp>
              <p:nvSpPr>
                <p:cNvPr id="188" name="TextBox 187"/>
                <p:cNvSpPr txBox="1"/>
                <p:nvPr/>
              </p:nvSpPr>
              <p:spPr>
                <a:xfrm>
                  <a:off x="4419600" y="3505200"/>
                  <a:ext cx="381000" cy="367357"/>
                </a:xfrm>
                <a:prstGeom prst="rect">
                  <a:avLst/>
                </a:prstGeom>
                <a:noFill/>
              </p:spPr>
              <p:txBody>
                <a:bodyPr wrap="square" rtlCol="0">
                  <a:spAutoFit/>
                </a:bodyPr>
                <a:lstStyle/>
                <a:p>
                  <a:r>
                    <a:rPr lang="en-US" sz="2800" b="1"/>
                    <a:t>T</a:t>
                  </a:r>
                  <a:endParaRPr lang="en-US" sz="2800" b="1"/>
                </a:p>
              </p:txBody>
            </p:sp>
            <p:cxnSp>
              <p:nvCxnSpPr>
                <p:cNvPr id="189" name="Straight Connector 188"/>
                <p:cNvCxnSpPr/>
                <p:nvPr/>
              </p:nvCxnSpPr>
              <p:spPr>
                <a:xfrm>
                  <a:off x="7239000" y="5929732"/>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7790544" y="5460468"/>
                  <a:ext cx="439056" cy="469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7235370" y="4365518"/>
                  <a:ext cx="384630" cy="469264"/>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59" name="Straight Connector 158"/>
              <p:cNvCxnSpPr/>
              <p:nvPr/>
            </p:nvCxnSpPr>
            <p:spPr>
              <a:xfrm>
                <a:off x="2757714" y="4724400"/>
                <a:ext cx="0" cy="129540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flipH="1">
                <a:off x="1371600" y="6005286"/>
                <a:ext cx="1371600" cy="0"/>
              </a:xfrm>
              <a:prstGeom prst="line">
                <a:avLst/>
              </a:prstGeom>
              <a:ln>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cxnSp>
            <p:nvCxnSpPr>
              <p:cNvPr id="161" name="Straight Connector 160"/>
              <p:cNvCxnSpPr/>
              <p:nvPr/>
            </p:nvCxnSpPr>
            <p:spPr>
              <a:xfrm>
                <a:off x="1357086" y="5464626"/>
                <a:ext cx="0" cy="53340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H="1">
                <a:off x="1981200" y="4724400"/>
                <a:ext cx="762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H="1">
                <a:off x="1357086" y="4709886"/>
                <a:ext cx="609600" cy="76200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64" name="Down Arrow 163"/>
              <p:cNvSpPr/>
              <p:nvPr/>
            </p:nvSpPr>
            <p:spPr>
              <a:xfrm rot="10800000">
                <a:off x="2743201" y="3962400"/>
                <a:ext cx="228600" cy="457200"/>
              </a:xfrm>
              <a:prstGeom prst="downArrow">
                <a:avLst>
                  <a:gd name="adj1" fmla="val 50000"/>
                  <a:gd name="adj2" fmla="val 69048"/>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65" name="TextBox 164"/>
              <p:cNvSpPr txBox="1"/>
              <p:nvPr/>
            </p:nvSpPr>
            <p:spPr>
              <a:xfrm>
                <a:off x="2895600" y="3886200"/>
                <a:ext cx="1676400" cy="607570"/>
              </a:xfrm>
              <a:prstGeom prst="rect">
                <a:avLst/>
              </a:prstGeom>
              <a:noFill/>
            </p:spPr>
            <p:txBody>
              <a:bodyPr wrap="square" rtlCol="0">
                <a:spAutoFit/>
              </a:bodyPr>
              <a:lstStyle/>
              <a:p>
                <a:r>
                  <a:rPr lang="en-US" sz="2800"/>
                  <a:t>Tekanan boiler ditambah</a:t>
                </a:r>
                <a:endParaRPr lang="en-US" sz="2800"/>
              </a:p>
            </p:txBody>
          </p:sp>
        </p:grpSp>
        <p:cxnSp>
          <p:nvCxnSpPr>
            <p:cNvPr id="124" name="Straight Arrow Connector 123"/>
            <p:cNvCxnSpPr/>
            <p:nvPr/>
          </p:nvCxnSpPr>
          <p:spPr>
            <a:xfrm flipV="1">
              <a:off x="9357587" y="8075499"/>
              <a:ext cx="0" cy="4010194"/>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25" name="Straight Arrow Connector 124"/>
            <p:cNvCxnSpPr/>
            <p:nvPr/>
          </p:nvCxnSpPr>
          <p:spPr>
            <a:xfrm>
              <a:off x="9357587" y="12085693"/>
              <a:ext cx="574129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26" name="Freeform 125"/>
            <p:cNvSpPr/>
            <p:nvPr/>
          </p:nvSpPr>
          <p:spPr>
            <a:xfrm>
              <a:off x="9920458" y="8515775"/>
              <a:ext cx="4390399" cy="3347131"/>
            </a:xfrm>
            <a:custGeom>
              <a:avLst/>
              <a:gdLst>
                <a:gd name="connsiteX0" fmla="*/ 0 w 2438400"/>
                <a:gd name="connsiteY0" fmla="*/ 2061028 h 2061028"/>
                <a:gd name="connsiteX1" fmla="*/ 508000 w 2438400"/>
                <a:gd name="connsiteY1" fmla="*/ 1436914 h 2061028"/>
                <a:gd name="connsiteX2" fmla="*/ 1016000 w 2438400"/>
                <a:gd name="connsiteY2" fmla="*/ 232228 h 2061028"/>
                <a:gd name="connsiteX3" fmla="*/ 1465942 w 2438400"/>
                <a:gd name="connsiteY3" fmla="*/ 232228 h 2061028"/>
                <a:gd name="connsiteX4" fmla="*/ 2133600 w 2438400"/>
                <a:gd name="connsiteY4" fmla="*/ 1625599 h 2061028"/>
                <a:gd name="connsiteX5" fmla="*/ 2438400 w 2438400"/>
                <a:gd name="connsiteY5" fmla="*/ 1959428 h 206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38400" h="2061028">
                  <a:moveTo>
                    <a:pt x="0" y="2061028"/>
                  </a:moveTo>
                  <a:cubicBezTo>
                    <a:pt x="169333" y="1901371"/>
                    <a:pt x="338667" y="1741714"/>
                    <a:pt x="508000" y="1436914"/>
                  </a:cubicBezTo>
                  <a:cubicBezTo>
                    <a:pt x="677333" y="1132114"/>
                    <a:pt x="856343" y="433009"/>
                    <a:pt x="1016000" y="232228"/>
                  </a:cubicBezTo>
                  <a:cubicBezTo>
                    <a:pt x="1175657" y="31447"/>
                    <a:pt x="1279675" y="0"/>
                    <a:pt x="1465942" y="232228"/>
                  </a:cubicBezTo>
                  <a:cubicBezTo>
                    <a:pt x="1652209" y="464457"/>
                    <a:pt x="1971524" y="1337732"/>
                    <a:pt x="2133600" y="1625599"/>
                  </a:cubicBezTo>
                  <a:cubicBezTo>
                    <a:pt x="2295676" y="1913466"/>
                    <a:pt x="2367038" y="1936447"/>
                    <a:pt x="2438400" y="1959428"/>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27" name="Straight Connector 126"/>
            <p:cNvCxnSpPr/>
            <p:nvPr/>
          </p:nvCxnSpPr>
          <p:spPr>
            <a:xfrm>
              <a:off x="11357119" y="9741108"/>
              <a:ext cx="168861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13072539" y="9746414"/>
              <a:ext cx="0" cy="155951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10504772" y="11305934"/>
              <a:ext cx="258921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V="1">
              <a:off x="10504772" y="10950533"/>
              <a:ext cx="0" cy="33418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V="1">
              <a:off x="10488693" y="9746414"/>
              <a:ext cx="782657" cy="122533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13072539" y="11305934"/>
              <a:ext cx="0" cy="77976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10483331" y="11305934"/>
              <a:ext cx="0" cy="77976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a:off x="11271350" y="9746414"/>
              <a:ext cx="788021"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a:off x="13072539" y="10191991"/>
              <a:ext cx="0" cy="55697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flipH="1">
              <a:off x="11271350" y="11305934"/>
              <a:ext cx="562871"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flipV="1">
              <a:off x="10767442" y="10179354"/>
              <a:ext cx="225148" cy="33418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8" name="TextBox 137"/>
            <p:cNvSpPr txBox="1"/>
            <p:nvPr/>
          </p:nvSpPr>
          <p:spPr>
            <a:xfrm>
              <a:off x="13072539" y="9540684"/>
              <a:ext cx="450298" cy="523220"/>
            </a:xfrm>
            <a:prstGeom prst="rect">
              <a:avLst/>
            </a:prstGeom>
            <a:noFill/>
          </p:spPr>
          <p:txBody>
            <a:bodyPr wrap="square" rtlCol="0">
              <a:spAutoFit/>
            </a:bodyPr>
            <a:lstStyle/>
            <a:p>
              <a:r>
                <a:rPr lang="en-US" sz="2800"/>
                <a:t>1</a:t>
              </a:r>
              <a:endParaRPr lang="en-US" sz="2800"/>
            </a:p>
          </p:txBody>
        </p:sp>
        <p:sp>
          <p:nvSpPr>
            <p:cNvPr id="139" name="TextBox 138"/>
            <p:cNvSpPr txBox="1"/>
            <p:nvPr/>
          </p:nvSpPr>
          <p:spPr>
            <a:xfrm>
              <a:off x="13176560" y="11261635"/>
              <a:ext cx="450298" cy="523220"/>
            </a:xfrm>
            <a:prstGeom prst="rect">
              <a:avLst/>
            </a:prstGeom>
            <a:noFill/>
          </p:spPr>
          <p:txBody>
            <a:bodyPr wrap="square" rtlCol="0">
              <a:spAutoFit/>
            </a:bodyPr>
            <a:lstStyle/>
            <a:p>
              <a:r>
                <a:rPr lang="en-US" sz="2800"/>
                <a:t>2</a:t>
              </a:r>
              <a:endParaRPr lang="en-US" sz="2800"/>
            </a:p>
          </p:txBody>
        </p:sp>
        <p:sp>
          <p:nvSpPr>
            <p:cNvPr id="140" name="TextBox 139"/>
            <p:cNvSpPr txBox="1"/>
            <p:nvPr/>
          </p:nvSpPr>
          <p:spPr>
            <a:xfrm>
              <a:off x="10145606" y="10998276"/>
              <a:ext cx="450298" cy="523220"/>
            </a:xfrm>
            <a:prstGeom prst="rect">
              <a:avLst/>
            </a:prstGeom>
            <a:noFill/>
          </p:spPr>
          <p:txBody>
            <a:bodyPr wrap="square" rtlCol="0">
              <a:spAutoFit/>
            </a:bodyPr>
            <a:lstStyle/>
            <a:p>
              <a:r>
                <a:rPr lang="en-US" sz="2800"/>
                <a:t>3</a:t>
              </a:r>
              <a:endParaRPr lang="en-US" sz="2800"/>
            </a:p>
          </p:txBody>
        </p:sp>
        <p:sp>
          <p:nvSpPr>
            <p:cNvPr id="141" name="TextBox 140"/>
            <p:cNvSpPr txBox="1"/>
            <p:nvPr/>
          </p:nvSpPr>
          <p:spPr>
            <a:xfrm>
              <a:off x="10172412" y="10547391"/>
              <a:ext cx="450298" cy="523220"/>
            </a:xfrm>
            <a:prstGeom prst="rect">
              <a:avLst/>
            </a:prstGeom>
            <a:noFill/>
          </p:spPr>
          <p:txBody>
            <a:bodyPr wrap="square" rtlCol="0">
              <a:spAutoFit/>
            </a:bodyPr>
            <a:lstStyle/>
            <a:p>
              <a:r>
                <a:rPr lang="en-US" sz="2800"/>
                <a:t>4</a:t>
              </a:r>
              <a:endParaRPr lang="en-US" sz="2800"/>
            </a:p>
          </p:txBody>
        </p:sp>
        <p:sp>
          <p:nvSpPr>
            <p:cNvPr id="142" name="TextBox 141"/>
            <p:cNvSpPr txBox="1"/>
            <p:nvPr/>
          </p:nvSpPr>
          <p:spPr>
            <a:xfrm>
              <a:off x="11003316" y="9284927"/>
              <a:ext cx="450298" cy="523220"/>
            </a:xfrm>
            <a:prstGeom prst="rect">
              <a:avLst/>
            </a:prstGeom>
            <a:noFill/>
          </p:spPr>
          <p:txBody>
            <a:bodyPr wrap="square" rtlCol="0">
              <a:spAutoFit/>
            </a:bodyPr>
            <a:lstStyle/>
            <a:p>
              <a:r>
                <a:rPr lang="en-US" sz="2800"/>
                <a:t>a</a:t>
              </a:r>
              <a:endParaRPr lang="en-US" sz="2800"/>
            </a:p>
          </p:txBody>
        </p:sp>
        <p:sp>
          <p:nvSpPr>
            <p:cNvPr id="143" name="TextBox 142"/>
            <p:cNvSpPr txBox="1"/>
            <p:nvPr/>
          </p:nvSpPr>
          <p:spPr>
            <a:xfrm>
              <a:off x="12868833" y="11979606"/>
              <a:ext cx="450298" cy="523220"/>
            </a:xfrm>
            <a:prstGeom prst="rect">
              <a:avLst/>
            </a:prstGeom>
            <a:noFill/>
          </p:spPr>
          <p:txBody>
            <a:bodyPr wrap="square" rtlCol="0">
              <a:spAutoFit/>
            </a:bodyPr>
            <a:lstStyle/>
            <a:p>
              <a:r>
                <a:rPr lang="en-US" sz="2800"/>
                <a:t>b</a:t>
              </a:r>
              <a:endParaRPr lang="en-US" sz="2800"/>
            </a:p>
          </p:txBody>
        </p:sp>
        <p:sp>
          <p:nvSpPr>
            <p:cNvPr id="144" name="TextBox 143"/>
            <p:cNvSpPr txBox="1"/>
            <p:nvPr/>
          </p:nvSpPr>
          <p:spPr>
            <a:xfrm>
              <a:off x="10284987" y="11931865"/>
              <a:ext cx="450298" cy="523220"/>
            </a:xfrm>
            <a:prstGeom prst="rect">
              <a:avLst/>
            </a:prstGeom>
            <a:noFill/>
          </p:spPr>
          <p:txBody>
            <a:bodyPr wrap="square" rtlCol="0">
              <a:spAutoFit/>
            </a:bodyPr>
            <a:lstStyle/>
            <a:p>
              <a:r>
                <a:rPr lang="en-US" sz="2800"/>
                <a:t>c</a:t>
              </a:r>
              <a:endParaRPr lang="en-US" sz="2800"/>
            </a:p>
          </p:txBody>
        </p:sp>
        <p:sp>
          <p:nvSpPr>
            <p:cNvPr id="145" name="TextBox 144"/>
            <p:cNvSpPr txBox="1"/>
            <p:nvPr/>
          </p:nvSpPr>
          <p:spPr>
            <a:xfrm>
              <a:off x="15029187" y="11756818"/>
              <a:ext cx="450298" cy="523220"/>
            </a:xfrm>
            <a:prstGeom prst="rect">
              <a:avLst/>
            </a:prstGeom>
            <a:noFill/>
          </p:spPr>
          <p:txBody>
            <a:bodyPr wrap="square" rtlCol="0">
              <a:spAutoFit/>
            </a:bodyPr>
            <a:lstStyle/>
            <a:p>
              <a:r>
                <a:rPr lang="en-US" sz="2800" b="1"/>
                <a:t>s</a:t>
              </a:r>
              <a:endParaRPr lang="en-US" sz="2800" b="1"/>
            </a:p>
          </p:txBody>
        </p:sp>
        <p:sp>
          <p:nvSpPr>
            <p:cNvPr id="146" name="TextBox 145"/>
            <p:cNvSpPr txBox="1"/>
            <p:nvPr/>
          </p:nvSpPr>
          <p:spPr>
            <a:xfrm>
              <a:off x="8907289" y="7852712"/>
              <a:ext cx="562871" cy="523220"/>
            </a:xfrm>
            <a:prstGeom prst="rect">
              <a:avLst/>
            </a:prstGeom>
            <a:noFill/>
          </p:spPr>
          <p:txBody>
            <a:bodyPr wrap="square" rtlCol="0">
              <a:spAutoFit/>
            </a:bodyPr>
            <a:lstStyle/>
            <a:p>
              <a:r>
                <a:rPr lang="en-US" sz="2800" b="1"/>
                <a:t>T</a:t>
              </a:r>
              <a:endParaRPr lang="en-US" sz="2800" b="1"/>
            </a:p>
          </p:txBody>
        </p:sp>
        <p:cxnSp>
          <p:nvCxnSpPr>
            <p:cNvPr id="147" name="Straight Connector 146"/>
            <p:cNvCxnSpPr/>
            <p:nvPr/>
          </p:nvCxnSpPr>
          <p:spPr>
            <a:xfrm>
              <a:off x="13072539" y="11305934"/>
              <a:ext cx="7880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V="1">
              <a:off x="13887365" y="10637569"/>
              <a:ext cx="648640" cy="6683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13067177" y="9078048"/>
              <a:ext cx="568235" cy="6683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13076176" y="9790092"/>
              <a:ext cx="0" cy="1914588"/>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a:off x="10519337" y="11300111"/>
              <a:ext cx="2232066" cy="0"/>
            </a:xfrm>
            <a:prstGeom prst="line">
              <a:avLst/>
            </a:prstGeom>
            <a:ln>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cxnSp>
          <p:nvCxnSpPr>
            <p:cNvPr id="152" name="Straight Connector 151"/>
            <p:cNvCxnSpPr/>
            <p:nvPr/>
          </p:nvCxnSpPr>
          <p:spPr>
            <a:xfrm>
              <a:off x="10147326" y="11083579"/>
              <a:ext cx="0" cy="598309"/>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H="1">
              <a:off x="11239740" y="9723758"/>
              <a:ext cx="1860055"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H="1">
              <a:off x="10147326" y="9767300"/>
              <a:ext cx="1116033" cy="1316279"/>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Down Arrow 154"/>
            <p:cNvSpPr/>
            <p:nvPr/>
          </p:nvSpPr>
          <p:spPr>
            <a:xfrm>
              <a:off x="12875407" y="8519397"/>
              <a:ext cx="372011" cy="717971"/>
            </a:xfrm>
            <a:prstGeom prst="downArrow">
              <a:avLst>
                <a:gd name="adj1" fmla="val 50000"/>
                <a:gd name="adj2" fmla="val 69048"/>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56" name="TextBox 155"/>
            <p:cNvSpPr txBox="1"/>
            <p:nvPr/>
          </p:nvSpPr>
          <p:spPr>
            <a:xfrm>
              <a:off x="12007381" y="7532915"/>
              <a:ext cx="3486618" cy="954106"/>
            </a:xfrm>
            <a:prstGeom prst="rect">
              <a:avLst/>
            </a:prstGeom>
            <a:noFill/>
          </p:spPr>
          <p:txBody>
            <a:bodyPr wrap="square" rtlCol="0">
              <a:spAutoFit/>
            </a:bodyPr>
            <a:lstStyle/>
            <a:p>
              <a:r>
                <a:rPr lang="en-US" sz="2800" dirty="0" err="1"/>
                <a:t>Tekanan</a:t>
              </a:r>
              <a:r>
                <a:rPr lang="en-US" sz="2800" dirty="0"/>
                <a:t> </a:t>
              </a:r>
              <a:r>
                <a:rPr lang="en-US" sz="2800" dirty="0" err="1"/>
                <a:t>kondenser</a:t>
              </a:r>
              <a:r>
                <a:rPr lang="en-US" sz="2800" dirty="0"/>
                <a:t>  </a:t>
              </a:r>
              <a:r>
                <a:rPr lang="en-US" sz="2800" dirty="0" err="1"/>
                <a:t>dikurangi</a:t>
              </a:r>
              <a:endParaRPr lang="en-US" sz="2800" dirty="0"/>
            </a:p>
          </p:txBody>
        </p:sp>
        <p:cxnSp>
          <p:nvCxnSpPr>
            <p:cNvPr id="157" name="Straight Connector 156"/>
            <p:cNvCxnSpPr/>
            <p:nvPr/>
          </p:nvCxnSpPr>
          <p:spPr>
            <a:xfrm flipH="1">
              <a:off x="10147326" y="11681888"/>
              <a:ext cx="297608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3313037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12</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4" name="TextBox 53"/>
          <p:cNvSpPr txBox="1"/>
          <p:nvPr/>
        </p:nvSpPr>
        <p:spPr>
          <a:xfrm>
            <a:off x="5163004" y="2100943"/>
            <a:ext cx="17504228" cy="2308324"/>
          </a:xfrm>
          <a:prstGeom prst="rect">
            <a:avLst/>
          </a:prstGeom>
          <a:noFill/>
        </p:spPr>
        <p:txBody>
          <a:bodyPr wrap="square" rtlCol="0">
            <a:spAutoFit/>
          </a:bodyPr>
          <a:lstStyle/>
          <a:p>
            <a:r>
              <a:rPr lang="en-US" dirty="0" err="1"/>
              <a:t>Dalam</a:t>
            </a:r>
            <a:r>
              <a:rPr lang="en-US" dirty="0"/>
              <a:t> </a:t>
            </a:r>
            <a:r>
              <a:rPr lang="en-US" dirty="0" err="1"/>
              <a:t>kenyataannya</a:t>
            </a:r>
            <a:r>
              <a:rPr lang="en-US" dirty="0"/>
              <a:t> </a:t>
            </a:r>
            <a:r>
              <a:rPr lang="en-US" dirty="0" err="1"/>
              <a:t>untuk</a:t>
            </a:r>
            <a:r>
              <a:rPr lang="en-US" dirty="0"/>
              <a:t> proses </a:t>
            </a:r>
            <a:r>
              <a:rPr lang="en-US" dirty="0" err="1"/>
              <a:t>adiabatik</a:t>
            </a:r>
            <a:r>
              <a:rPr lang="en-US" dirty="0"/>
              <a:t> di </a:t>
            </a:r>
            <a:r>
              <a:rPr lang="id-ID" dirty="0"/>
              <a:t>turbin</a:t>
            </a:r>
            <a:r>
              <a:rPr lang="en-US" dirty="0"/>
              <a:t> </a:t>
            </a:r>
            <a:r>
              <a:rPr lang="en-US" dirty="0" err="1"/>
              <a:t>dan</a:t>
            </a:r>
            <a:r>
              <a:rPr lang="en-US" dirty="0"/>
              <a:t> </a:t>
            </a:r>
            <a:r>
              <a:rPr lang="en-US" dirty="0" err="1"/>
              <a:t>pompa</a:t>
            </a:r>
            <a:r>
              <a:rPr lang="en-US" dirty="0"/>
              <a:t> </a:t>
            </a:r>
            <a:r>
              <a:rPr lang="en-US" dirty="0" err="1"/>
              <a:t>terjadi</a:t>
            </a:r>
            <a:r>
              <a:rPr lang="en-US" dirty="0"/>
              <a:t> </a:t>
            </a:r>
            <a:r>
              <a:rPr lang="en-US" dirty="0" err="1"/>
              <a:t>ireversibilitas</a:t>
            </a:r>
            <a:r>
              <a:rPr lang="en-US" dirty="0"/>
              <a:t> yang </a:t>
            </a:r>
            <a:r>
              <a:rPr lang="en-US" dirty="0" err="1"/>
              <a:t>dicirikan</a:t>
            </a:r>
            <a:r>
              <a:rPr lang="en-US" dirty="0"/>
              <a:t> </a:t>
            </a:r>
            <a:r>
              <a:rPr lang="en-US" dirty="0" err="1"/>
              <a:t>oleh</a:t>
            </a:r>
            <a:r>
              <a:rPr lang="en-US" dirty="0"/>
              <a:t> </a:t>
            </a:r>
            <a:r>
              <a:rPr lang="en-US" dirty="0" err="1"/>
              <a:t>penambahan</a:t>
            </a:r>
            <a:r>
              <a:rPr lang="en-US" dirty="0"/>
              <a:t> </a:t>
            </a:r>
            <a:r>
              <a:rPr lang="en-US" dirty="0" err="1"/>
              <a:t>entropi</a:t>
            </a:r>
            <a:r>
              <a:rPr lang="en-US" dirty="0"/>
              <a:t>, </a:t>
            </a:r>
            <a:r>
              <a:rPr lang="en-US" dirty="0" err="1"/>
              <a:t>dengan</a:t>
            </a:r>
            <a:r>
              <a:rPr lang="en-US" dirty="0"/>
              <a:t> kata lain </a:t>
            </a:r>
            <a:r>
              <a:rPr lang="en-US" dirty="0" err="1"/>
              <a:t>tidak</a:t>
            </a:r>
            <a:r>
              <a:rPr lang="en-US" dirty="0"/>
              <a:t> </a:t>
            </a:r>
            <a:r>
              <a:rPr lang="en-US" dirty="0" err="1"/>
              <a:t>terjadi</a:t>
            </a:r>
            <a:r>
              <a:rPr lang="en-US" dirty="0"/>
              <a:t> proses </a:t>
            </a:r>
            <a:r>
              <a:rPr lang="en-US" dirty="0" err="1"/>
              <a:t>isentropik</a:t>
            </a:r>
            <a:r>
              <a:rPr lang="en-US" dirty="0"/>
              <a:t>. </a:t>
            </a:r>
            <a:r>
              <a:rPr lang="en-US" dirty="0" err="1"/>
              <a:t>Untuk</a:t>
            </a:r>
            <a:r>
              <a:rPr lang="en-US" dirty="0"/>
              <a:t> </a:t>
            </a:r>
            <a:r>
              <a:rPr lang="en-US" dirty="0" err="1"/>
              <a:t>siklus</a:t>
            </a:r>
            <a:r>
              <a:rPr lang="en-US" dirty="0"/>
              <a:t> ideal </a:t>
            </a:r>
            <a:r>
              <a:rPr lang="en-US" dirty="0" err="1"/>
              <a:t>seperti</a:t>
            </a:r>
            <a:r>
              <a:rPr lang="en-US" dirty="0"/>
              <a:t> </a:t>
            </a:r>
            <a:r>
              <a:rPr lang="en-US" dirty="0" err="1"/>
              <a:t>sudah</a:t>
            </a:r>
            <a:r>
              <a:rPr lang="en-US" dirty="0"/>
              <a:t> </a:t>
            </a:r>
            <a:r>
              <a:rPr lang="en-US" dirty="0" err="1"/>
              <a:t>dibahas</a:t>
            </a:r>
            <a:r>
              <a:rPr lang="en-US" dirty="0"/>
              <a:t> 1-2s-3-4s-a-1, </a:t>
            </a:r>
            <a:r>
              <a:rPr lang="en-US" dirty="0" err="1"/>
              <a:t>sedangkan</a:t>
            </a:r>
            <a:r>
              <a:rPr lang="en-US" dirty="0"/>
              <a:t> </a:t>
            </a:r>
            <a:r>
              <a:rPr lang="en-US" dirty="0" err="1"/>
              <a:t>dalam</a:t>
            </a:r>
            <a:r>
              <a:rPr lang="en-US" dirty="0"/>
              <a:t> </a:t>
            </a:r>
            <a:r>
              <a:rPr lang="en-US" dirty="0" err="1"/>
              <a:t>kasus</a:t>
            </a:r>
            <a:r>
              <a:rPr lang="en-US" dirty="0"/>
              <a:t> </a:t>
            </a:r>
            <a:r>
              <a:rPr lang="en-US" dirty="0" err="1"/>
              <a:t>nyata</a:t>
            </a:r>
            <a:r>
              <a:rPr lang="en-US" dirty="0"/>
              <a:t> 1-2-3-4-a-1. </a:t>
            </a:r>
            <a:endParaRPr lang="en-US" dirty="0"/>
          </a:p>
        </p:txBody>
      </p:sp>
      <p:grpSp>
        <p:nvGrpSpPr>
          <p:cNvPr id="55" name="Group 54"/>
          <p:cNvGrpSpPr/>
          <p:nvPr/>
        </p:nvGrpSpPr>
        <p:grpSpPr>
          <a:xfrm>
            <a:off x="2866577" y="5910343"/>
            <a:ext cx="9021793" cy="5119588"/>
            <a:chOff x="1600200" y="2209800"/>
            <a:chExt cx="4087920" cy="2809031"/>
          </a:xfrm>
        </p:grpSpPr>
        <p:grpSp>
          <p:nvGrpSpPr>
            <p:cNvPr id="56" name="Group 17"/>
            <p:cNvGrpSpPr/>
            <p:nvPr/>
          </p:nvGrpSpPr>
          <p:grpSpPr>
            <a:xfrm>
              <a:off x="1600200" y="2209800"/>
              <a:ext cx="4087920" cy="2809031"/>
              <a:chOff x="4419600" y="3505200"/>
              <a:chExt cx="4502958" cy="3097137"/>
            </a:xfrm>
          </p:grpSpPr>
          <p:cxnSp>
            <p:nvCxnSpPr>
              <p:cNvPr id="61" name="Straight Arrow Connector 60"/>
              <p:cNvCxnSpPr/>
              <p:nvPr/>
            </p:nvCxnSpPr>
            <p:spPr>
              <a:xfrm flipV="1">
                <a:off x="4724400" y="3661621"/>
                <a:ext cx="0" cy="281558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2" name="Straight Arrow Connector 61"/>
              <p:cNvCxnSpPr/>
              <p:nvPr/>
            </p:nvCxnSpPr>
            <p:spPr>
              <a:xfrm>
                <a:off x="4724400" y="6477207"/>
                <a:ext cx="38862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3" name="Freeform 62"/>
              <p:cNvSpPr/>
              <p:nvPr/>
            </p:nvSpPr>
            <p:spPr>
              <a:xfrm>
                <a:off x="5105400" y="3970741"/>
                <a:ext cx="2971800" cy="2350045"/>
              </a:xfrm>
              <a:custGeom>
                <a:avLst/>
                <a:gdLst>
                  <a:gd name="connsiteX0" fmla="*/ 0 w 2438400"/>
                  <a:gd name="connsiteY0" fmla="*/ 2061028 h 2061028"/>
                  <a:gd name="connsiteX1" fmla="*/ 508000 w 2438400"/>
                  <a:gd name="connsiteY1" fmla="*/ 1436914 h 2061028"/>
                  <a:gd name="connsiteX2" fmla="*/ 1016000 w 2438400"/>
                  <a:gd name="connsiteY2" fmla="*/ 232228 h 2061028"/>
                  <a:gd name="connsiteX3" fmla="*/ 1465942 w 2438400"/>
                  <a:gd name="connsiteY3" fmla="*/ 232228 h 2061028"/>
                  <a:gd name="connsiteX4" fmla="*/ 2133600 w 2438400"/>
                  <a:gd name="connsiteY4" fmla="*/ 1625599 h 2061028"/>
                  <a:gd name="connsiteX5" fmla="*/ 2438400 w 2438400"/>
                  <a:gd name="connsiteY5" fmla="*/ 1959428 h 206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38400" h="2061028">
                    <a:moveTo>
                      <a:pt x="0" y="2061028"/>
                    </a:moveTo>
                    <a:cubicBezTo>
                      <a:pt x="169333" y="1901371"/>
                      <a:pt x="338667" y="1741714"/>
                      <a:pt x="508000" y="1436914"/>
                    </a:cubicBezTo>
                    <a:cubicBezTo>
                      <a:pt x="677333" y="1132114"/>
                      <a:pt x="856343" y="433009"/>
                      <a:pt x="1016000" y="232228"/>
                    </a:cubicBezTo>
                    <a:cubicBezTo>
                      <a:pt x="1175657" y="31447"/>
                      <a:pt x="1279675" y="0"/>
                      <a:pt x="1465942" y="232228"/>
                    </a:cubicBezTo>
                    <a:cubicBezTo>
                      <a:pt x="1652209" y="464457"/>
                      <a:pt x="1971524" y="1337732"/>
                      <a:pt x="2133600" y="1625599"/>
                    </a:cubicBezTo>
                    <a:cubicBezTo>
                      <a:pt x="2295676" y="1913466"/>
                      <a:pt x="2367038" y="1936447"/>
                      <a:pt x="2438400" y="1959428"/>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65" name="Straight Connector 64"/>
              <p:cNvCxnSpPr/>
              <p:nvPr/>
            </p:nvCxnSpPr>
            <p:spPr>
              <a:xfrm>
                <a:off x="6077856" y="4831056"/>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239000" y="4834782"/>
                <a:ext cx="0" cy="1094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5500914" y="5929732"/>
                <a:ext cx="1752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5500914" y="5680203"/>
                <a:ext cx="0" cy="2346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5490030" y="4834782"/>
                <a:ext cx="529770" cy="8603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6019800" y="4834782"/>
                <a:ext cx="5334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7239000" y="5147625"/>
                <a:ext cx="0" cy="39105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H="1">
                <a:off x="6019800" y="5929732"/>
                <a:ext cx="381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V="1">
                <a:off x="5678712" y="5138752"/>
                <a:ext cx="152400" cy="2346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239000" y="4690337"/>
                <a:ext cx="304800" cy="316526"/>
              </a:xfrm>
              <a:prstGeom prst="rect">
                <a:avLst/>
              </a:prstGeom>
              <a:noFill/>
            </p:spPr>
            <p:txBody>
              <a:bodyPr wrap="square" rtlCol="0">
                <a:spAutoFit/>
              </a:bodyPr>
              <a:lstStyle/>
              <a:p>
                <a:r>
                  <a:rPr lang="en-US" sz="2800"/>
                  <a:t>1</a:t>
                </a:r>
                <a:endParaRPr lang="en-US" sz="2800"/>
              </a:p>
            </p:txBody>
          </p:sp>
          <p:sp>
            <p:nvSpPr>
              <p:cNvPr id="77" name="TextBox 76"/>
              <p:cNvSpPr txBox="1"/>
              <p:nvPr/>
            </p:nvSpPr>
            <p:spPr>
              <a:xfrm>
                <a:off x="7113677" y="5900479"/>
                <a:ext cx="442752" cy="316526"/>
              </a:xfrm>
              <a:prstGeom prst="rect">
                <a:avLst/>
              </a:prstGeom>
              <a:noFill/>
            </p:spPr>
            <p:txBody>
              <a:bodyPr wrap="square" rtlCol="0">
                <a:spAutoFit/>
              </a:bodyPr>
              <a:lstStyle/>
              <a:p>
                <a:r>
                  <a:rPr lang="en-US" sz="2800" dirty="0"/>
                  <a:t>2s</a:t>
                </a:r>
                <a:endParaRPr lang="en-US" sz="2800" dirty="0"/>
              </a:p>
            </p:txBody>
          </p:sp>
          <p:sp>
            <p:nvSpPr>
              <p:cNvPr id="78" name="TextBox 77"/>
              <p:cNvSpPr txBox="1"/>
              <p:nvPr/>
            </p:nvSpPr>
            <p:spPr>
              <a:xfrm>
                <a:off x="5420797" y="5911280"/>
                <a:ext cx="304800" cy="316526"/>
              </a:xfrm>
              <a:prstGeom prst="rect">
                <a:avLst/>
              </a:prstGeom>
              <a:noFill/>
            </p:spPr>
            <p:txBody>
              <a:bodyPr wrap="square" rtlCol="0">
                <a:spAutoFit/>
              </a:bodyPr>
              <a:lstStyle/>
              <a:p>
                <a:r>
                  <a:rPr lang="en-US" sz="2800" dirty="0"/>
                  <a:t>3</a:t>
                </a:r>
                <a:endParaRPr lang="en-US" sz="2800" dirty="0"/>
              </a:p>
            </p:txBody>
          </p:sp>
          <p:sp>
            <p:nvSpPr>
              <p:cNvPr id="79" name="TextBox 78"/>
              <p:cNvSpPr txBox="1"/>
              <p:nvPr/>
            </p:nvSpPr>
            <p:spPr>
              <a:xfrm>
                <a:off x="5240718" y="5505350"/>
                <a:ext cx="299571" cy="316526"/>
              </a:xfrm>
              <a:prstGeom prst="rect">
                <a:avLst/>
              </a:prstGeom>
              <a:noFill/>
            </p:spPr>
            <p:txBody>
              <a:bodyPr wrap="square" rtlCol="0">
                <a:spAutoFit/>
              </a:bodyPr>
              <a:lstStyle/>
              <a:p>
                <a:r>
                  <a:rPr lang="en-US" sz="2800" dirty="0"/>
                  <a:t>4s</a:t>
                </a:r>
                <a:endParaRPr lang="en-US" sz="2800" dirty="0"/>
              </a:p>
            </p:txBody>
          </p:sp>
          <p:sp>
            <p:nvSpPr>
              <p:cNvPr id="80" name="TextBox 79"/>
              <p:cNvSpPr txBox="1"/>
              <p:nvPr/>
            </p:nvSpPr>
            <p:spPr>
              <a:xfrm>
                <a:off x="5849239" y="4616131"/>
                <a:ext cx="304800" cy="316526"/>
              </a:xfrm>
              <a:prstGeom prst="rect">
                <a:avLst/>
              </a:prstGeom>
              <a:noFill/>
            </p:spPr>
            <p:txBody>
              <a:bodyPr wrap="square" rtlCol="0">
                <a:spAutoFit/>
              </a:bodyPr>
              <a:lstStyle/>
              <a:p>
                <a:r>
                  <a:rPr lang="en-US" sz="2800" dirty="0"/>
                  <a:t>a</a:t>
                </a:r>
                <a:endParaRPr lang="en-US" sz="2800" dirty="0"/>
              </a:p>
            </p:txBody>
          </p:sp>
          <p:sp>
            <p:nvSpPr>
              <p:cNvPr id="81" name="TextBox 80"/>
              <p:cNvSpPr txBox="1"/>
              <p:nvPr/>
            </p:nvSpPr>
            <p:spPr>
              <a:xfrm>
                <a:off x="8617758" y="6285811"/>
                <a:ext cx="304800" cy="316526"/>
              </a:xfrm>
              <a:prstGeom prst="rect">
                <a:avLst/>
              </a:prstGeom>
              <a:noFill/>
            </p:spPr>
            <p:txBody>
              <a:bodyPr wrap="square" rtlCol="0">
                <a:spAutoFit/>
              </a:bodyPr>
              <a:lstStyle/>
              <a:p>
                <a:r>
                  <a:rPr lang="en-US" sz="2800" b="1" dirty="0"/>
                  <a:t>s</a:t>
                </a:r>
                <a:endParaRPr lang="en-US" sz="2800" b="1" dirty="0"/>
              </a:p>
            </p:txBody>
          </p:sp>
          <p:sp>
            <p:nvSpPr>
              <p:cNvPr id="82" name="TextBox 81"/>
              <p:cNvSpPr txBox="1"/>
              <p:nvPr/>
            </p:nvSpPr>
            <p:spPr>
              <a:xfrm>
                <a:off x="4419600" y="3505200"/>
                <a:ext cx="381000" cy="316526"/>
              </a:xfrm>
              <a:prstGeom prst="rect">
                <a:avLst/>
              </a:prstGeom>
              <a:noFill/>
            </p:spPr>
            <p:txBody>
              <a:bodyPr wrap="square" rtlCol="0">
                <a:spAutoFit/>
              </a:bodyPr>
              <a:lstStyle/>
              <a:p>
                <a:r>
                  <a:rPr lang="en-US" sz="2800" b="1"/>
                  <a:t>T</a:t>
                </a:r>
                <a:endParaRPr lang="en-US" sz="2800" b="1"/>
              </a:p>
            </p:txBody>
          </p:sp>
          <p:cxnSp>
            <p:nvCxnSpPr>
              <p:cNvPr id="83" name="Straight Connector 82"/>
              <p:cNvCxnSpPr/>
              <p:nvPr/>
            </p:nvCxnSpPr>
            <p:spPr>
              <a:xfrm>
                <a:off x="7239000" y="5929732"/>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7790544" y="5460468"/>
                <a:ext cx="439056" cy="469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V="1">
                <a:off x="7235370" y="4365518"/>
                <a:ext cx="384630" cy="469264"/>
              </a:xfrm>
              <a:prstGeom prst="line">
                <a:avLst/>
              </a:prstGeom>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7410581" y="5907479"/>
                <a:ext cx="313059" cy="316526"/>
              </a:xfrm>
              <a:prstGeom prst="rect">
                <a:avLst/>
              </a:prstGeom>
              <a:noFill/>
            </p:spPr>
            <p:txBody>
              <a:bodyPr wrap="square" rtlCol="0">
                <a:spAutoFit/>
              </a:bodyPr>
              <a:lstStyle/>
              <a:p>
                <a:r>
                  <a:rPr lang="en-US" sz="2800" dirty="0"/>
                  <a:t>2</a:t>
                </a:r>
                <a:endParaRPr lang="en-US" sz="2800" dirty="0"/>
              </a:p>
            </p:txBody>
          </p:sp>
          <p:sp>
            <p:nvSpPr>
              <p:cNvPr id="87" name="TextBox 86"/>
              <p:cNvSpPr txBox="1"/>
              <p:nvPr/>
            </p:nvSpPr>
            <p:spPr>
              <a:xfrm>
                <a:off x="5489783" y="5137500"/>
                <a:ext cx="275860" cy="316526"/>
              </a:xfrm>
              <a:prstGeom prst="rect">
                <a:avLst/>
              </a:prstGeom>
              <a:noFill/>
            </p:spPr>
            <p:txBody>
              <a:bodyPr wrap="square" rtlCol="0">
                <a:spAutoFit/>
              </a:bodyPr>
              <a:lstStyle/>
              <a:p>
                <a:r>
                  <a:rPr lang="en-US" sz="2800" dirty="0"/>
                  <a:t>4</a:t>
                </a:r>
                <a:endParaRPr lang="en-US" sz="2800" dirty="0"/>
              </a:p>
            </p:txBody>
          </p:sp>
        </p:grpSp>
        <p:cxnSp>
          <p:nvCxnSpPr>
            <p:cNvPr id="58" name="Straight Connector 57"/>
            <p:cNvCxnSpPr/>
            <p:nvPr/>
          </p:nvCxnSpPr>
          <p:spPr>
            <a:xfrm flipH="1">
              <a:off x="2590800" y="4405086"/>
              <a:ext cx="1371600" cy="0"/>
            </a:xfrm>
            <a:prstGeom prst="line">
              <a:avLst/>
            </a:prstGeom>
            <a:ln>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cxnSp>
          <p:nvCxnSpPr>
            <p:cNvPr id="59" name="Straight Connector 58"/>
            <p:cNvCxnSpPr/>
            <p:nvPr/>
          </p:nvCxnSpPr>
          <p:spPr>
            <a:xfrm flipH="1">
              <a:off x="2576286" y="3886200"/>
              <a:ext cx="166914" cy="511626"/>
            </a:xfrm>
            <a:prstGeom prst="line">
              <a:avLst/>
            </a:prstGeom>
            <a:ln w="285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161972" y="3429000"/>
              <a:ext cx="228600" cy="990600"/>
            </a:xfrm>
            <a:prstGeom prst="line">
              <a:avLst/>
            </a:prstGeom>
            <a:ln w="28575">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88" name="TextBox 87"/>
          <p:cNvSpPr txBox="1"/>
          <p:nvPr/>
        </p:nvSpPr>
        <p:spPr>
          <a:xfrm>
            <a:off x="11888370" y="4594746"/>
            <a:ext cx="10778862" cy="2308324"/>
          </a:xfrm>
          <a:prstGeom prst="rect">
            <a:avLst/>
          </a:prstGeom>
          <a:noFill/>
        </p:spPr>
        <p:txBody>
          <a:bodyPr wrap="square" rtlCol="0">
            <a:spAutoFit/>
          </a:bodyPr>
          <a:lstStyle/>
          <a:p>
            <a:r>
              <a:rPr lang="en-US" dirty="0" err="1"/>
              <a:t>Terdapat</a:t>
            </a:r>
            <a:r>
              <a:rPr lang="en-US" dirty="0"/>
              <a:t> </a:t>
            </a:r>
            <a:r>
              <a:rPr lang="en-US" dirty="0" err="1"/>
              <a:t>besaran</a:t>
            </a:r>
            <a:r>
              <a:rPr lang="en-US" dirty="0"/>
              <a:t> </a:t>
            </a:r>
            <a:r>
              <a:rPr lang="en-US" dirty="0" err="1"/>
              <a:t>efisiensi</a:t>
            </a:r>
            <a:r>
              <a:rPr lang="en-US" dirty="0"/>
              <a:t> di </a:t>
            </a:r>
            <a:r>
              <a:rPr lang="id-ID" dirty="0"/>
              <a:t>turbin</a:t>
            </a:r>
            <a:r>
              <a:rPr lang="en-US" dirty="0"/>
              <a:t> </a:t>
            </a:r>
            <a:r>
              <a:rPr lang="en-US" dirty="0" err="1"/>
              <a:t>dan</a:t>
            </a:r>
            <a:r>
              <a:rPr lang="en-US" dirty="0"/>
              <a:t> </a:t>
            </a:r>
            <a:r>
              <a:rPr lang="en-US" dirty="0" err="1"/>
              <a:t>pompa</a:t>
            </a:r>
            <a:r>
              <a:rPr lang="en-US" dirty="0"/>
              <a:t> yang </a:t>
            </a:r>
            <a:r>
              <a:rPr lang="en-US" dirty="0" err="1"/>
              <a:t>menyatakan</a:t>
            </a:r>
            <a:r>
              <a:rPr lang="en-US" dirty="0"/>
              <a:t> </a:t>
            </a:r>
            <a:r>
              <a:rPr lang="en-US" dirty="0" err="1"/>
              <a:t>efisiensi</a:t>
            </a:r>
            <a:r>
              <a:rPr lang="en-US" dirty="0"/>
              <a:t> </a:t>
            </a:r>
            <a:r>
              <a:rPr lang="en-US" dirty="0" err="1"/>
              <a:t>isentropik</a:t>
            </a:r>
            <a:r>
              <a:rPr lang="en-US" dirty="0"/>
              <a:t> </a:t>
            </a:r>
            <a:r>
              <a:rPr lang="id-ID" dirty="0"/>
              <a:t>seperti yang sudah dibahas di bab tentang entropi </a:t>
            </a:r>
            <a:r>
              <a:rPr lang="en-US" dirty="0"/>
              <a:t>yang </a:t>
            </a:r>
            <a:r>
              <a:rPr lang="en-US" dirty="0" err="1"/>
              <a:t>dinyatakan</a:t>
            </a:r>
            <a:r>
              <a:rPr lang="en-US" dirty="0"/>
              <a:t> </a:t>
            </a:r>
            <a:r>
              <a:rPr lang="en-US" dirty="0" err="1"/>
              <a:t>oleh</a:t>
            </a:r>
            <a:r>
              <a:rPr lang="en-US" dirty="0"/>
              <a:t> </a:t>
            </a:r>
            <a:r>
              <a:rPr lang="en-US" dirty="0" err="1"/>
              <a:t>persamaan</a:t>
            </a:r>
            <a:r>
              <a:rPr lang="en-US" dirty="0"/>
              <a:t> : </a:t>
            </a:r>
            <a:endParaRPr lang="en-US" dirty="0"/>
          </a:p>
        </p:txBody>
      </p:sp>
      <p:graphicFrame>
        <p:nvGraphicFramePr>
          <p:cNvPr id="89" name="Object 88"/>
          <p:cNvGraphicFramePr>
            <a:graphicFrameLocks noChangeAspect="1"/>
          </p:cNvGraphicFramePr>
          <p:nvPr>
            <p:extLst/>
          </p:nvPr>
        </p:nvGraphicFramePr>
        <p:xfrm>
          <a:off x="13681714" y="7180892"/>
          <a:ext cx="3810000" cy="1523999"/>
        </p:xfrm>
        <a:graphic>
          <a:graphicData uri="http://schemas.openxmlformats.org/presentationml/2006/ole">
            <mc:AlternateContent xmlns:mc="http://schemas.openxmlformats.org/markup-compatibility/2006">
              <mc:Choice xmlns:v="urn:schemas-microsoft-com:vml" Requires="v">
                <p:oleObj spid="_x0000_s4098" name="Equation" r:id="rId4" imgW="1511280" imgH="520560" progId="Equation.DSMT4">
                  <p:embed/>
                </p:oleObj>
              </mc:Choice>
              <mc:Fallback>
                <p:oleObj name="Equation" r:id="rId4" imgW="1511280" imgH="520560" progId="Equation.DSMT4">
                  <p:embed/>
                  <p:pic>
                    <p:nvPicPr>
                      <p:cNvPr id="89" name="Object 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81714" y="7180892"/>
                        <a:ext cx="3810000" cy="1523999"/>
                      </a:xfrm>
                      <a:prstGeom prst="rect">
                        <a:avLst/>
                      </a:prstGeom>
                      <a:noFill/>
                    </p:spPr>
                  </p:pic>
                </p:oleObj>
              </mc:Fallback>
            </mc:AlternateContent>
          </a:graphicData>
        </a:graphic>
      </p:graphicFrame>
      <p:sp>
        <p:nvSpPr>
          <p:cNvPr id="90" name="TextBox 89"/>
          <p:cNvSpPr txBox="1"/>
          <p:nvPr/>
        </p:nvSpPr>
        <p:spPr>
          <a:xfrm>
            <a:off x="18111369" y="7546217"/>
            <a:ext cx="2795177" cy="646331"/>
          </a:xfrm>
          <a:prstGeom prst="rect">
            <a:avLst/>
          </a:prstGeom>
          <a:noFill/>
        </p:spPr>
        <p:txBody>
          <a:bodyPr wrap="square" rtlCol="0">
            <a:spAutoFit/>
          </a:bodyPr>
          <a:lstStyle/>
          <a:p>
            <a:r>
              <a:rPr lang="en-US" dirty="0"/>
              <a:t>(</a:t>
            </a:r>
            <a:r>
              <a:rPr lang="en-US" dirty="0" err="1"/>
              <a:t>Turbin</a:t>
            </a:r>
            <a:r>
              <a:rPr lang="en-US" dirty="0"/>
              <a:t>)</a:t>
            </a:r>
            <a:endParaRPr lang="en-US" dirty="0"/>
          </a:p>
        </p:txBody>
      </p:sp>
      <p:graphicFrame>
        <p:nvGraphicFramePr>
          <p:cNvPr id="91" name="Object 90"/>
          <p:cNvGraphicFramePr>
            <a:graphicFrameLocks noChangeAspect="1"/>
          </p:cNvGraphicFramePr>
          <p:nvPr>
            <p:extLst/>
          </p:nvPr>
        </p:nvGraphicFramePr>
        <p:xfrm>
          <a:off x="13636370" y="9020292"/>
          <a:ext cx="3741931" cy="1497694"/>
        </p:xfrm>
        <a:graphic>
          <a:graphicData uri="http://schemas.openxmlformats.org/presentationml/2006/ole">
            <mc:AlternateContent xmlns:mc="http://schemas.openxmlformats.org/markup-compatibility/2006">
              <mc:Choice xmlns:v="urn:schemas-microsoft-com:vml" Requires="v">
                <p:oleObj spid="_x0000_s4099" name="Equation" r:id="rId6" imgW="1549080" imgH="533160" progId="Equation.DSMT4">
                  <p:embed/>
                </p:oleObj>
              </mc:Choice>
              <mc:Fallback>
                <p:oleObj name="Equation" r:id="rId6" imgW="1549080" imgH="533160" progId="Equation.DSMT4">
                  <p:embed/>
                  <p:pic>
                    <p:nvPicPr>
                      <p:cNvPr id="91" name="Object 9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636370" y="9020292"/>
                        <a:ext cx="3741931" cy="1497694"/>
                      </a:xfrm>
                      <a:prstGeom prst="rect">
                        <a:avLst/>
                      </a:prstGeom>
                      <a:noFill/>
                    </p:spPr>
                  </p:pic>
                </p:oleObj>
              </mc:Fallback>
            </mc:AlternateContent>
          </a:graphicData>
        </a:graphic>
      </p:graphicFrame>
      <p:sp>
        <p:nvSpPr>
          <p:cNvPr id="92" name="TextBox 91"/>
          <p:cNvSpPr txBox="1"/>
          <p:nvPr/>
        </p:nvSpPr>
        <p:spPr>
          <a:xfrm>
            <a:off x="18111369" y="9376396"/>
            <a:ext cx="2403291" cy="646331"/>
          </a:xfrm>
          <a:prstGeom prst="rect">
            <a:avLst/>
          </a:prstGeom>
          <a:noFill/>
        </p:spPr>
        <p:txBody>
          <a:bodyPr wrap="square" rtlCol="0">
            <a:spAutoFit/>
          </a:bodyPr>
          <a:lstStyle/>
          <a:p>
            <a:r>
              <a:rPr lang="en-US" dirty="0"/>
              <a:t>(</a:t>
            </a:r>
            <a:r>
              <a:rPr lang="en-US" dirty="0" err="1"/>
              <a:t>Pompa</a:t>
            </a:r>
            <a:r>
              <a:rPr lang="en-US" dirty="0"/>
              <a:t>)</a:t>
            </a:r>
            <a:endParaRPr lang="en-US" dirty="0"/>
          </a:p>
        </p:txBody>
      </p:sp>
    </p:spTree>
    <p:extLst>
      <p:ext uri="{BB962C8B-B14F-4D97-AF65-F5344CB8AC3E}">
        <p14:creationId xmlns:p14="http://schemas.microsoft.com/office/powerpoint/2010/main" val="75518826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2</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3" name="TextBox 42"/>
          <p:cNvSpPr txBox="1"/>
          <p:nvPr/>
        </p:nvSpPr>
        <p:spPr>
          <a:xfrm>
            <a:off x="6544730" y="1533900"/>
            <a:ext cx="13658371" cy="830997"/>
          </a:xfrm>
          <a:prstGeom prst="rect">
            <a:avLst/>
          </a:prstGeom>
          <a:noFill/>
        </p:spPr>
        <p:txBody>
          <a:bodyPr wrap="square" rtlCol="0">
            <a:spAutoFit/>
          </a:bodyPr>
          <a:lstStyle/>
          <a:p>
            <a:pPr algn="ctr"/>
            <a:r>
              <a:rPr lang="id-ID" sz="4800" dirty="0"/>
              <a:t>Model Sistem Tenaga Uap</a:t>
            </a:r>
            <a:endParaRPr lang="en-US" sz="4800" dirty="0"/>
          </a:p>
        </p:txBody>
      </p:sp>
      <p:pic>
        <p:nvPicPr>
          <p:cNvPr id="14" name="Picture 13" descr="Model sistem Tenaga Uap.png"/>
          <p:cNvPicPr>
            <a:picLocks noChangeAspect="1"/>
          </p:cNvPicPr>
          <p:nvPr/>
        </p:nvPicPr>
        <p:blipFill>
          <a:blip r:embed="rId3" cstate="print"/>
          <a:stretch>
            <a:fillRect/>
          </a:stretch>
        </p:blipFill>
        <p:spPr>
          <a:xfrm>
            <a:off x="1211834" y="4716630"/>
            <a:ext cx="12667513" cy="7956608"/>
          </a:xfrm>
          <a:prstGeom prst="rect">
            <a:avLst/>
          </a:prstGeom>
        </p:spPr>
      </p:pic>
      <p:sp>
        <p:nvSpPr>
          <p:cNvPr id="15" name="TextBox 14"/>
          <p:cNvSpPr txBox="1"/>
          <p:nvPr/>
        </p:nvSpPr>
        <p:spPr>
          <a:xfrm>
            <a:off x="14459404" y="5605594"/>
            <a:ext cx="9144000" cy="4524315"/>
          </a:xfrm>
          <a:prstGeom prst="rect">
            <a:avLst/>
          </a:prstGeom>
          <a:noFill/>
        </p:spPr>
        <p:txBody>
          <a:bodyPr wrap="square" rtlCol="0">
            <a:spAutoFit/>
          </a:bodyPr>
          <a:lstStyle/>
          <a:p>
            <a:r>
              <a:rPr lang="en-US" dirty="0" err="1"/>
              <a:t>Sebuah</a:t>
            </a:r>
            <a:r>
              <a:rPr lang="en-US" dirty="0"/>
              <a:t> </a:t>
            </a:r>
            <a:r>
              <a:rPr lang="en-US" dirty="0" err="1"/>
              <a:t>sistem</a:t>
            </a:r>
            <a:r>
              <a:rPr lang="en-US" dirty="0"/>
              <a:t> </a:t>
            </a:r>
            <a:r>
              <a:rPr lang="en-US" dirty="0" err="1"/>
              <a:t>pembangkit</a:t>
            </a:r>
            <a:r>
              <a:rPr lang="en-US" dirty="0"/>
              <a:t> </a:t>
            </a:r>
            <a:r>
              <a:rPr lang="en-US" dirty="0" err="1"/>
              <a:t>tenaga</a:t>
            </a:r>
            <a:r>
              <a:rPr lang="en-US" dirty="0"/>
              <a:t> </a:t>
            </a:r>
            <a:r>
              <a:rPr lang="en-US" dirty="0" err="1"/>
              <a:t>uap</a:t>
            </a:r>
            <a:r>
              <a:rPr lang="en-US" dirty="0"/>
              <a:t> </a:t>
            </a:r>
            <a:r>
              <a:rPr lang="en-US" dirty="0" err="1"/>
              <a:t>terdiri</a:t>
            </a:r>
            <a:r>
              <a:rPr lang="en-US" dirty="0"/>
              <a:t> </a:t>
            </a:r>
            <a:r>
              <a:rPr lang="en-US" dirty="0" err="1"/>
              <a:t>dari</a:t>
            </a:r>
            <a:r>
              <a:rPr lang="en-US" dirty="0"/>
              <a:t> 4 </a:t>
            </a:r>
            <a:r>
              <a:rPr lang="en-US" dirty="0" err="1"/>
              <a:t>buah</a:t>
            </a:r>
            <a:r>
              <a:rPr lang="en-US" dirty="0"/>
              <a:t> </a:t>
            </a:r>
            <a:r>
              <a:rPr lang="en-US" dirty="0" err="1"/>
              <a:t>subsistem</a:t>
            </a:r>
            <a:r>
              <a:rPr lang="en-US" dirty="0"/>
              <a:t>.</a:t>
            </a:r>
          </a:p>
          <a:p>
            <a:pPr lvl="0"/>
            <a:r>
              <a:rPr lang="en-US" b="1" dirty="0" err="1"/>
              <a:t>Subsistem</a:t>
            </a:r>
            <a:r>
              <a:rPr lang="en-US" b="1" dirty="0"/>
              <a:t> A</a:t>
            </a:r>
            <a:r>
              <a:rPr lang="en-US" dirty="0"/>
              <a:t> : </a:t>
            </a:r>
            <a:r>
              <a:rPr lang="en-US" dirty="0" err="1"/>
              <a:t>Merubah</a:t>
            </a:r>
            <a:r>
              <a:rPr lang="en-US" dirty="0"/>
              <a:t> </a:t>
            </a:r>
            <a:r>
              <a:rPr lang="en-US" dirty="0" err="1"/>
              <a:t>kalor</a:t>
            </a:r>
            <a:r>
              <a:rPr lang="en-US" dirty="0"/>
              <a:t> </a:t>
            </a:r>
            <a:r>
              <a:rPr lang="en-US" dirty="0" err="1"/>
              <a:t>menjadi</a:t>
            </a:r>
            <a:r>
              <a:rPr lang="en-US" dirty="0"/>
              <a:t> </a:t>
            </a:r>
            <a:r>
              <a:rPr lang="en-US" dirty="0" err="1"/>
              <a:t>kerja</a:t>
            </a:r>
            <a:r>
              <a:rPr lang="en-US" dirty="0"/>
              <a:t> </a:t>
            </a:r>
          </a:p>
          <a:p>
            <a:pPr lvl="0"/>
            <a:r>
              <a:rPr lang="en-US" b="1" dirty="0" err="1">
                <a:solidFill>
                  <a:schemeClr val="accent1">
                    <a:lumMod val="75000"/>
                  </a:schemeClr>
                </a:solidFill>
              </a:rPr>
              <a:t>Subsistem</a:t>
            </a:r>
            <a:r>
              <a:rPr lang="en-US" b="1" dirty="0">
                <a:solidFill>
                  <a:schemeClr val="accent1">
                    <a:lumMod val="75000"/>
                  </a:schemeClr>
                </a:solidFill>
              </a:rPr>
              <a:t> B</a:t>
            </a:r>
            <a:r>
              <a:rPr lang="en-US" dirty="0"/>
              <a:t> : Boiler </a:t>
            </a:r>
          </a:p>
          <a:p>
            <a:pPr lvl="0"/>
            <a:r>
              <a:rPr lang="en-US" b="1" dirty="0" err="1">
                <a:solidFill>
                  <a:schemeClr val="accent2">
                    <a:lumMod val="75000"/>
                  </a:schemeClr>
                </a:solidFill>
              </a:rPr>
              <a:t>Subsistem</a:t>
            </a:r>
            <a:r>
              <a:rPr lang="en-US" b="1" dirty="0">
                <a:solidFill>
                  <a:schemeClr val="accent2">
                    <a:lumMod val="75000"/>
                  </a:schemeClr>
                </a:solidFill>
              </a:rPr>
              <a:t> C</a:t>
            </a:r>
            <a:r>
              <a:rPr lang="en-US" dirty="0"/>
              <a:t> : </a:t>
            </a:r>
            <a:r>
              <a:rPr lang="en-US" dirty="0" err="1"/>
              <a:t>Pembuangan</a:t>
            </a:r>
            <a:r>
              <a:rPr lang="en-US" dirty="0"/>
              <a:t> </a:t>
            </a:r>
            <a:r>
              <a:rPr lang="en-US" dirty="0" err="1"/>
              <a:t>kalor</a:t>
            </a:r>
            <a:r>
              <a:rPr lang="en-US" dirty="0"/>
              <a:t> </a:t>
            </a:r>
            <a:r>
              <a:rPr lang="en-US" dirty="0" err="1"/>
              <a:t>Q</a:t>
            </a:r>
            <a:r>
              <a:rPr lang="en-US" baseline="-25000" dirty="0" err="1"/>
              <a:t>out</a:t>
            </a:r>
            <a:r>
              <a:rPr lang="en-US" baseline="-25000" dirty="0"/>
              <a:t> </a:t>
            </a:r>
            <a:r>
              <a:rPr lang="en-US" dirty="0" err="1"/>
              <a:t>melalui</a:t>
            </a:r>
            <a:r>
              <a:rPr lang="en-US" dirty="0"/>
              <a:t> </a:t>
            </a:r>
            <a:r>
              <a:rPr lang="en-US" dirty="0" err="1"/>
              <a:t>kondenser</a:t>
            </a:r>
            <a:endParaRPr lang="en-US" dirty="0"/>
          </a:p>
          <a:p>
            <a:r>
              <a:rPr lang="en-US" b="1" dirty="0" err="1">
                <a:solidFill>
                  <a:schemeClr val="accent4">
                    <a:lumMod val="75000"/>
                  </a:schemeClr>
                </a:solidFill>
              </a:rPr>
              <a:t>Subsistem</a:t>
            </a:r>
            <a:r>
              <a:rPr lang="en-US" b="1" dirty="0">
                <a:solidFill>
                  <a:schemeClr val="accent4">
                    <a:lumMod val="75000"/>
                  </a:schemeClr>
                </a:solidFill>
              </a:rPr>
              <a:t> D</a:t>
            </a:r>
            <a:r>
              <a:rPr lang="en-US" dirty="0"/>
              <a:t> : </a:t>
            </a:r>
            <a:r>
              <a:rPr lang="en-US" dirty="0" err="1"/>
              <a:t>Merubah</a:t>
            </a:r>
            <a:r>
              <a:rPr lang="en-US" dirty="0"/>
              <a:t> </a:t>
            </a:r>
            <a:r>
              <a:rPr lang="en-US" dirty="0" err="1"/>
              <a:t>dari</a:t>
            </a:r>
            <a:r>
              <a:rPr lang="en-US" dirty="0"/>
              <a:t> </a:t>
            </a:r>
            <a:r>
              <a:rPr lang="en-US" dirty="0" err="1"/>
              <a:t>gerak</a:t>
            </a:r>
            <a:r>
              <a:rPr lang="en-US" dirty="0"/>
              <a:t> </a:t>
            </a:r>
            <a:r>
              <a:rPr lang="en-US" dirty="0" err="1"/>
              <a:t>rotasi</a:t>
            </a:r>
            <a:r>
              <a:rPr lang="en-US" dirty="0"/>
              <a:t> </a:t>
            </a:r>
            <a:r>
              <a:rPr lang="en-US" dirty="0" err="1"/>
              <a:t>menjadi</a:t>
            </a:r>
            <a:r>
              <a:rPr lang="en-US" dirty="0"/>
              <a:t> </a:t>
            </a:r>
            <a:r>
              <a:rPr lang="en-US" dirty="0" err="1"/>
              <a:t>energi</a:t>
            </a:r>
            <a:r>
              <a:rPr lang="en-US" dirty="0"/>
              <a:t> </a:t>
            </a:r>
            <a:r>
              <a:rPr lang="en-US" dirty="0" err="1"/>
              <a:t>listrik</a:t>
            </a:r>
            <a:endParaRPr lang="en-US" dirty="0"/>
          </a:p>
        </p:txBody>
      </p:sp>
      <p:sp>
        <p:nvSpPr>
          <p:cNvPr id="16" name="TextBox 15"/>
          <p:cNvSpPr txBox="1"/>
          <p:nvPr/>
        </p:nvSpPr>
        <p:spPr>
          <a:xfrm>
            <a:off x="4403329" y="3146970"/>
            <a:ext cx="18133276" cy="2308324"/>
          </a:xfrm>
          <a:prstGeom prst="rect">
            <a:avLst/>
          </a:prstGeom>
          <a:noFill/>
        </p:spPr>
        <p:txBody>
          <a:bodyPr wrap="square" rtlCol="0">
            <a:spAutoFit/>
          </a:bodyPr>
          <a:lstStyle/>
          <a:p>
            <a:r>
              <a:rPr lang="en-US" b="1" dirty="0" err="1"/>
              <a:t>Sistem</a:t>
            </a:r>
            <a:r>
              <a:rPr lang="en-US" b="1" dirty="0"/>
              <a:t> </a:t>
            </a:r>
            <a:r>
              <a:rPr lang="en-US" b="1" dirty="0" err="1"/>
              <a:t>tenaga</a:t>
            </a:r>
            <a:r>
              <a:rPr lang="en-US" b="1" dirty="0"/>
              <a:t> </a:t>
            </a:r>
            <a:r>
              <a:rPr lang="en-US" b="1" dirty="0" err="1"/>
              <a:t>uap</a:t>
            </a:r>
            <a:r>
              <a:rPr lang="en-US" b="1" dirty="0"/>
              <a:t> </a:t>
            </a:r>
            <a:r>
              <a:rPr lang="en-US" dirty="0" err="1"/>
              <a:t>merupakan</a:t>
            </a:r>
            <a:r>
              <a:rPr lang="en-US" dirty="0"/>
              <a:t> </a:t>
            </a:r>
            <a:r>
              <a:rPr lang="en-US" dirty="0" err="1"/>
              <a:t>sistem</a:t>
            </a:r>
            <a:r>
              <a:rPr lang="en-US" dirty="0"/>
              <a:t> yang </a:t>
            </a:r>
            <a:r>
              <a:rPr lang="en-US" dirty="0" err="1"/>
              <a:t>menghasilkan</a:t>
            </a:r>
            <a:r>
              <a:rPr lang="en-US" dirty="0"/>
              <a:t> </a:t>
            </a:r>
            <a:r>
              <a:rPr lang="en-US" dirty="0" err="1"/>
              <a:t>energi</a:t>
            </a:r>
            <a:r>
              <a:rPr lang="en-US" dirty="0"/>
              <a:t> </a:t>
            </a:r>
            <a:r>
              <a:rPr lang="en-US" dirty="0" err="1"/>
              <a:t>mekanik</a:t>
            </a:r>
            <a:r>
              <a:rPr lang="en-US" dirty="0"/>
              <a:t> </a:t>
            </a:r>
            <a:r>
              <a:rPr lang="en-US" dirty="0" err="1"/>
              <a:t>atau</a:t>
            </a:r>
            <a:r>
              <a:rPr lang="en-US" dirty="0"/>
              <a:t> </a:t>
            </a:r>
            <a:r>
              <a:rPr lang="en-US" dirty="0" err="1"/>
              <a:t>listrik</a:t>
            </a:r>
            <a:r>
              <a:rPr lang="en-US" dirty="0"/>
              <a:t> </a:t>
            </a:r>
            <a:r>
              <a:rPr lang="en-US" dirty="0" err="1"/>
              <a:t>dari</a:t>
            </a:r>
            <a:r>
              <a:rPr lang="en-US" dirty="0"/>
              <a:t> </a:t>
            </a:r>
            <a:r>
              <a:rPr lang="en-US" dirty="0" err="1"/>
              <a:t>sumber</a:t>
            </a:r>
            <a:r>
              <a:rPr lang="en-US" dirty="0"/>
              <a:t> </a:t>
            </a:r>
            <a:r>
              <a:rPr lang="en-US" dirty="0" err="1"/>
              <a:t>energi</a:t>
            </a:r>
            <a:r>
              <a:rPr lang="en-US" dirty="0"/>
              <a:t> lain </a:t>
            </a:r>
            <a:r>
              <a:rPr lang="en-US" dirty="0" err="1"/>
              <a:t>seperti</a:t>
            </a:r>
            <a:r>
              <a:rPr lang="en-US" dirty="0"/>
              <a:t>, </a:t>
            </a:r>
            <a:r>
              <a:rPr lang="en-US" dirty="0" err="1"/>
              <a:t>energi</a:t>
            </a:r>
            <a:r>
              <a:rPr lang="en-US" dirty="0"/>
              <a:t> </a:t>
            </a:r>
            <a:r>
              <a:rPr lang="en-US" dirty="0" err="1"/>
              <a:t>kimia</a:t>
            </a:r>
            <a:r>
              <a:rPr lang="en-US" dirty="0"/>
              <a:t>, </a:t>
            </a:r>
            <a:r>
              <a:rPr lang="en-US" dirty="0" err="1"/>
              <a:t>panas</a:t>
            </a:r>
            <a:r>
              <a:rPr lang="en-US" dirty="0"/>
              <a:t> </a:t>
            </a:r>
            <a:r>
              <a:rPr lang="en-US" dirty="0" err="1"/>
              <a:t>matahari</a:t>
            </a:r>
            <a:r>
              <a:rPr lang="en-US" dirty="0"/>
              <a:t>, </a:t>
            </a:r>
            <a:r>
              <a:rPr lang="en-US" dirty="0" err="1"/>
              <a:t>dan</a:t>
            </a:r>
            <a:r>
              <a:rPr lang="en-US" dirty="0"/>
              <a:t> </a:t>
            </a:r>
            <a:r>
              <a:rPr lang="en-US" dirty="0" err="1"/>
              <a:t>nuklir</a:t>
            </a:r>
            <a:r>
              <a:rPr lang="en-US" dirty="0"/>
              <a:t>. </a:t>
            </a:r>
            <a:r>
              <a:rPr lang="en-US" dirty="0" err="1"/>
              <a:t>Sistem</a:t>
            </a:r>
            <a:r>
              <a:rPr lang="en-US" dirty="0"/>
              <a:t> </a:t>
            </a:r>
            <a:r>
              <a:rPr lang="en-US" dirty="0" err="1"/>
              <a:t>tenaga</a:t>
            </a:r>
            <a:r>
              <a:rPr lang="en-US" dirty="0"/>
              <a:t> </a:t>
            </a:r>
            <a:r>
              <a:rPr lang="en-US" dirty="0" err="1"/>
              <a:t>uap</a:t>
            </a:r>
            <a:r>
              <a:rPr lang="en-US" dirty="0"/>
              <a:t> </a:t>
            </a:r>
            <a:r>
              <a:rPr lang="en-US" dirty="0" err="1"/>
              <a:t>merupakan</a:t>
            </a:r>
            <a:r>
              <a:rPr lang="en-US" dirty="0"/>
              <a:t> </a:t>
            </a:r>
            <a:r>
              <a:rPr lang="en-US" dirty="0" err="1"/>
              <a:t>subsistem</a:t>
            </a:r>
            <a:r>
              <a:rPr lang="en-US" dirty="0"/>
              <a:t> </a:t>
            </a:r>
            <a:r>
              <a:rPr lang="en-US" dirty="0" err="1"/>
              <a:t>dari</a:t>
            </a:r>
            <a:r>
              <a:rPr lang="en-US" dirty="0"/>
              <a:t> </a:t>
            </a:r>
            <a:r>
              <a:rPr lang="en-US" dirty="0" err="1"/>
              <a:t>sistem</a:t>
            </a:r>
            <a:r>
              <a:rPr lang="en-US" dirty="0"/>
              <a:t> </a:t>
            </a:r>
            <a:r>
              <a:rPr lang="en-US" dirty="0" err="1"/>
              <a:t>pembangkit</a:t>
            </a:r>
            <a:r>
              <a:rPr lang="en-US" dirty="0"/>
              <a:t> </a:t>
            </a:r>
            <a:r>
              <a:rPr lang="en-US" dirty="0" err="1"/>
              <a:t>listrik</a:t>
            </a:r>
            <a:r>
              <a:rPr lang="en-US" dirty="0"/>
              <a:t> </a:t>
            </a:r>
            <a:r>
              <a:rPr lang="en-US" dirty="0" err="1"/>
              <a:t>tenaga</a:t>
            </a:r>
            <a:r>
              <a:rPr lang="en-US" dirty="0"/>
              <a:t> </a:t>
            </a:r>
            <a:r>
              <a:rPr lang="en-US" dirty="0" err="1"/>
              <a:t>uap</a:t>
            </a:r>
            <a:r>
              <a:rPr lang="en-US" dirty="0"/>
              <a:t> yang </a:t>
            </a:r>
            <a:r>
              <a:rPr lang="en-US" dirty="0" err="1"/>
              <a:t>merubah</a:t>
            </a:r>
            <a:r>
              <a:rPr lang="en-US" dirty="0"/>
              <a:t> </a:t>
            </a:r>
            <a:r>
              <a:rPr lang="en-US" dirty="0" err="1"/>
              <a:t>kalor</a:t>
            </a:r>
            <a:r>
              <a:rPr lang="en-US" dirty="0"/>
              <a:t> </a:t>
            </a:r>
            <a:r>
              <a:rPr lang="en-US" dirty="0" err="1"/>
              <a:t>menjadi</a:t>
            </a:r>
            <a:r>
              <a:rPr lang="en-US" dirty="0"/>
              <a:t> </a:t>
            </a:r>
            <a:r>
              <a:rPr lang="en-US" dirty="0" err="1"/>
              <a:t>kerja</a:t>
            </a:r>
            <a:r>
              <a:rPr lang="en-US" dirty="0"/>
              <a: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3</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3" name="TextBox 42"/>
          <p:cNvSpPr txBox="1"/>
          <p:nvPr/>
        </p:nvSpPr>
        <p:spPr>
          <a:xfrm>
            <a:off x="6544730" y="1773381"/>
            <a:ext cx="13658371" cy="830997"/>
          </a:xfrm>
          <a:prstGeom prst="rect">
            <a:avLst/>
          </a:prstGeom>
          <a:noFill/>
        </p:spPr>
        <p:txBody>
          <a:bodyPr wrap="square" rtlCol="0">
            <a:spAutoFit/>
          </a:bodyPr>
          <a:lstStyle/>
          <a:p>
            <a:pPr algn="ctr"/>
            <a:r>
              <a:rPr lang="id-ID" sz="4800" dirty="0"/>
              <a:t>Subsistem A</a:t>
            </a:r>
            <a:endParaRPr lang="en-US" sz="4800" dirty="0"/>
          </a:p>
        </p:txBody>
      </p:sp>
      <p:sp>
        <p:nvSpPr>
          <p:cNvPr id="44" name="TextBox 43"/>
          <p:cNvSpPr txBox="1"/>
          <p:nvPr/>
        </p:nvSpPr>
        <p:spPr>
          <a:xfrm>
            <a:off x="8482604" y="3698837"/>
            <a:ext cx="14293486" cy="6740307"/>
          </a:xfrm>
          <a:prstGeom prst="rect">
            <a:avLst/>
          </a:prstGeom>
          <a:noFill/>
        </p:spPr>
        <p:txBody>
          <a:bodyPr wrap="square" rtlCol="0">
            <a:spAutoFit/>
          </a:bodyPr>
          <a:lstStyle/>
          <a:p>
            <a:pPr marL="571500" indent="-571500">
              <a:buFont typeface="Arial" panose="020B0604020202020204" pitchFamily="34" charset="0"/>
              <a:buChar char="•"/>
            </a:pPr>
            <a:r>
              <a:rPr lang="id-ID" dirty="0"/>
              <a:t>Subsistem A merupakan subsistem utama dari sistem pembangkit tenaga uap di mana subsistem tersebut merupakan siklus pompa daya. Pada materi ini dibahas siklus Rankine sebagai siklus pompa daya untuk sistem tenaga uap.</a:t>
            </a:r>
          </a:p>
          <a:p>
            <a:pPr marL="571500" indent="-571500">
              <a:buFont typeface="Arial" panose="020B0604020202020204" pitchFamily="34" charset="0"/>
              <a:buChar char="•"/>
            </a:pPr>
            <a:r>
              <a:rPr lang="id-ID" dirty="0"/>
              <a:t>Kerja W yang dihasilkan akan digunakan oleh generator listrik pada subsistem D untuk menghasilkan listrik.</a:t>
            </a:r>
          </a:p>
          <a:p>
            <a:pPr marL="571500" indent="-571500">
              <a:buFont typeface="Arial" panose="020B0604020202020204" pitchFamily="34" charset="0"/>
              <a:buChar char="•"/>
            </a:pPr>
            <a:r>
              <a:rPr lang="id-ID" dirty="0"/>
              <a:t>Kalor yang masuk melalui boiler berasal dari proses pembakaran bahan bakar seperti minyak bumi, batu bara, biomassa, dan nuklir. Atau bisa juga berasal dari panas matahari, panas bumi, dan lainnya</a:t>
            </a:r>
          </a:p>
          <a:p>
            <a:pPr marL="571500" indent="-571500">
              <a:buFont typeface="Arial" panose="020B0604020202020204" pitchFamily="34" charset="0"/>
              <a:buChar char="•"/>
            </a:pPr>
            <a:r>
              <a:rPr lang="id-ID" dirty="0"/>
              <a:t>Kalor yang dibuang melalui kondenser yang selanjutnya menggunakan menara pendingin untuk membuang kalornya</a:t>
            </a:r>
          </a:p>
        </p:txBody>
      </p:sp>
      <p:pic>
        <p:nvPicPr>
          <p:cNvPr id="12" name="Picture 11" descr="Model sistem Tenaga Uap.png"/>
          <p:cNvPicPr>
            <a:picLocks noChangeAspect="1"/>
          </p:cNvPicPr>
          <p:nvPr/>
        </p:nvPicPr>
        <p:blipFill rotWithShape="1">
          <a:blip r:embed="rId3" cstate="print"/>
          <a:srcRect l="18989" t="25545" r="57637"/>
          <a:stretch/>
        </p:blipFill>
        <p:spPr>
          <a:xfrm>
            <a:off x="3224028" y="3590260"/>
            <a:ext cx="4072576" cy="8148270"/>
          </a:xfrm>
          <a:prstGeom prst="rect">
            <a:avLst/>
          </a:prstGeom>
        </p:spPr>
      </p:pic>
      <p:sp>
        <p:nvSpPr>
          <p:cNvPr id="3" name="TextBox 2"/>
          <p:cNvSpPr txBox="1"/>
          <p:nvPr/>
        </p:nvSpPr>
        <p:spPr>
          <a:xfrm>
            <a:off x="7470776" y="5758526"/>
            <a:ext cx="762000" cy="646331"/>
          </a:xfrm>
          <a:prstGeom prst="rect">
            <a:avLst/>
          </a:prstGeom>
          <a:noFill/>
        </p:spPr>
        <p:txBody>
          <a:bodyPr wrap="square" rtlCol="0">
            <a:spAutoFit/>
          </a:bodyPr>
          <a:lstStyle/>
          <a:p>
            <a:r>
              <a:rPr lang="id-ID" dirty="0"/>
              <a:t>W</a:t>
            </a:r>
            <a:endParaRPr lang="id-ID" dirty="0"/>
          </a:p>
        </p:txBody>
      </p:sp>
      <p:sp>
        <p:nvSpPr>
          <p:cNvPr id="16" name="TextBox 15"/>
          <p:cNvSpPr txBox="1"/>
          <p:nvPr/>
        </p:nvSpPr>
        <p:spPr>
          <a:xfrm>
            <a:off x="7405463" y="8528644"/>
            <a:ext cx="762000" cy="646331"/>
          </a:xfrm>
          <a:prstGeom prst="rect">
            <a:avLst/>
          </a:prstGeom>
          <a:noFill/>
        </p:spPr>
        <p:txBody>
          <a:bodyPr wrap="square" rtlCol="0">
            <a:spAutoFit/>
          </a:bodyPr>
          <a:lstStyle/>
          <a:p>
            <a:r>
              <a:rPr lang="id-ID" dirty="0"/>
              <a:t>Q</a:t>
            </a:r>
            <a:r>
              <a:rPr lang="id-ID" baseline="-25000" dirty="0"/>
              <a:t>c</a:t>
            </a:r>
            <a:endParaRPr lang="id-ID" dirty="0"/>
          </a:p>
        </p:txBody>
      </p:sp>
      <p:sp>
        <p:nvSpPr>
          <p:cNvPr id="17" name="TextBox 16"/>
          <p:cNvSpPr txBox="1"/>
          <p:nvPr/>
        </p:nvSpPr>
        <p:spPr>
          <a:xfrm>
            <a:off x="2483799" y="7467593"/>
            <a:ext cx="762000" cy="646331"/>
          </a:xfrm>
          <a:prstGeom prst="rect">
            <a:avLst/>
          </a:prstGeom>
          <a:noFill/>
        </p:spPr>
        <p:txBody>
          <a:bodyPr wrap="square" rtlCol="0">
            <a:spAutoFit/>
          </a:bodyPr>
          <a:lstStyle/>
          <a:p>
            <a:r>
              <a:rPr lang="id-ID" dirty="0"/>
              <a:t>Q</a:t>
            </a:r>
            <a:r>
              <a:rPr lang="id-ID" baseline="-25000" dirty="0"/>
              <a:t>h</a:t>
            </a:r>
            <a:endParaRPr lang="id-ID" dirty="0"/>
          </a:p>
        </p:txBody>
      </p:sp>
    </p:spTree>
    <p:extLst>
      <p:ext uri="{BB962C8B-B14F-4D97-AF65-F5344CB8AC3E}">
        <p14:creationId xmlns:p14="http://schemas.microsoft.com/office/powerpoint/2010/main" val="8189609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4</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Picture 9" descr="Model sistem Tenaga Uap.png"/>
          <p:cNvPicPr>
            <a:picLocks noChangeAspect="1"/>
          </p:cNvPicPr>
          <p:nvPr/>
        </p:nvPicPr>
        <p:blipFill rotWithShape="1">
          <a:blip r:embed="rId3" cstate="print"/>
          <a:srcRect r="79464" b="11247"/>
          <a:stretch/>
        </p:blipFill>
        <p:spPr>
          <a:xfrm>
            <a:off x="3846173" y="3867547"/>
            <a:ext cx="3189169" cy="8657453"/>
          </a:xfrm>
          <a:prstGeom prst="rect">
            <a:avLst/>
          </a:prstGeom>
        </p:spPr>
      </p:pic>
      <p:sp>
        <p:nvSpPr>
          <p:cNvPr id="13" name="TextBox 12"/>
          <p:cNvSpPr txBox="1"/>
          <p:nvPr/>
        </p:nvSpPr>
        <p:spPr>
          <a:xfrm>
            <a:off x="6544730" y="1773381"/>
            <a:ext cx="13658371" cy="830997"/>
          </a:xfrm>
          <a:prstGeom prst="rect">
            <a:avLst/>
          </a:prstGeom>
          <a:noFill/>
        </p:spPr>
        <p:txBody>
          <a:bodyPr wrap="square" rtlCol="0">
            <a:spAutoFit/>
          </a:bodyPr>
          <a:lstStyle/>
          <a:p>
            <a:pPr algn="ctr"/>
            <a:r>
              <a:rPr lang="id-ID" sz="4800" dirty="0"/>
              <a:t>Subsistem B</a:t>
            </a:r>
            <a:endParaRPr lang="en-US" sz="4800" dirty="0"/>
          </a:p>
        </p:txBody>
      </p:sp>
      <p:sp>
        <p:nvSpPr>
          <p:cNvPr id="14" name="TextBox 13"/>
          <p:cNvSpPr txBox="1"/>
          <p:nvPr/>
        </p:nvSpPr>
        <p:spPr>
          <a:xfrm>
            <a:off x="8482604" y="3698837"/>
            <a:ext cx="14293486" cy="7294305"/>
          </a:xfrm>
          <a:prstGeom prst="rect">
            <a:avLst/>
          </a:prstGeom>
          <a:noFill/>
        </p:spPr>
        <p:txBody>
          <a:bodyPr wrap="square" rtlCol="0">
            <a:spAutoFit/>
          </a:bodyPr>
          <a:lstStyle/>
          <a:p>
            <a:pPr marL="571500" indent="-571500">
              <a:buFont typeface="Arial" panose="020B0604020202020204" pitchFamily="34" charset="0"/>
              <a:buChar char="•"/>
            </a:pPr>
            <a:r>
              <a:rPr lang="id-ID" dirty="0"/>
              <a:t>Subsistem B merupakan subsistem pendukung untuk subsistem A sebagai sumber kalor yang digunakan pada boiler untuk memanaskan fluida kerja yang umumnya menggunakan air</a:t>
            </a:r>
          </a:p>
          <a:p>
            <a:pPr marL="571500" indent="-571500">
              <a:buFont typeface="Arial" panose="020B0604020202020204" pitchFamily="34" charset="0"/>
              <a:buChar char="•"/>
            </a:pPr>
            <a:r>
              <a:rPr lang="id-ID" dirty="0"/>
              <a:t>Untuk bahan bakar minyak bumi, batubara, atau biomassa dalam proses pembakarannya memerlukan oksigen. </a:t>
            </a:r>
          </a:p>
          <a:p>
            <a:pPr marL="571500" indent="-571500">
              <a:buFont typeface="Arial" panose="020B0604020202020204" pitchFamily="34" charset="0"/>
              <a:buChar char="•"/>
            </a:pPr>
            <a:r>
              <a:rPr lang="id-ID" dirty="0"/>
              <a:t>Produk yang dihasilkan selain kalor juga gas karbon dioksida, gas nitrat, gas sulfat, partikel debu, dan abu sisa pembakaran. Semua ini menyebabkan polusi udara dan meningkatnya temperatur permukaan Bumi</a:t>
            </a:r>
          </a:p>
          <a:p>
            <a:pPr marL="571500" indent="-571500">
              <a:buFont typeface="Arial" panose="020B0604020202020204" pitchFamily="34" charset="0"/>
              <a:buChar char="•"/>
            </a:pPr>
            <a:r>
              <a:rPr lang="id-ID" dirty="0"/>
              <a:t>Namun untuk sumber panas menggunakan panas matahari yang difokuskan menggunakan cermin parabola tidak menghasilkan polusi. Kelemahannya adalah biaya instalasi yang jauh lebih mahal.</a:t>
            </a:r>
          </a:p>
        </p:txBody>
      </p:sp>
    </p:spTree>
    <p:extLst>
      <p:ext uri="{BB962C8B-B14F-4D97-AF65-F5344CB8AC3E}">
        <p14:creationId xmlns:p14="http://schemas.microsoft.com/office/powerpoint/2010/main" val="97841942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5</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 name="TextBox 12"/>
          <p:cNvSpPr txBox="1"/>
          <p:nvPr/>
        </p:nvSpPr>
        <p:spPr>
          <a:xfrm>
            <a:off x="6544730" y="1773381"/>
            <a:ext cx="13658371" cy="830997"/>
          </a:xfrm>
          <a:prstGeom prst="rect">
            <a:avLst/>
          </a:prstGeom>
          <a:noFill/>
        </p:spPr>
        <p:txBody>
          <a:bodyPr wrap="square" rtlCol="0">
            <a:spAutoFit/>
          </a:bodyPr>
          <a:lstStyle/>
          <a:p>
            <a:pPr algn="ctr"/>
            <a:r>
              <a:rPr lang="id-ID" sz="4800" dirty="0"/>
              <a:t>Subsistem </a:t>
            </a:r>
            <a:r>
              <a:rPr lang="id-ID" sz="4800" dirty="0"/>
              <a:t>C</a:t>
            </a:r>
            <a:endParaRPr lang="en-US" sz="4800" dirty="0"/>
          </a:p>
        </p:txBody>
      </p:sp>
      <p:sp>
        <p:nvSpPr>
          <p:cNvPr id="14" name="TextBox 13"/>
          <p:cNvSpPr txBox="1"/>
          <p:nvPr/>
        </p:nvSpPr>
        <p:spPr>
          <a:xfrm>
            <a:off x="10649404" y="3698837"/>
            <a:ext cx="12126686" cy="6740307"/>
          </a:xfrm>
          <a:prstGeom prst="rect">
            <a:avLst/>
          </a:prstGeom>
          <a:noFill/>
        </p:spPr>
        <p:txBody>
          <a:bodyPr wrap="square" rtlCol="0">
            <a:spAutoFit/>
          </a:bodyPr>
          <a:lstStyle/>
          <a:p>
            <a:pPr marL="571500" indent="-571500">
              <a:buFont typeface="Arial" panose="020B0604020202020204" pitchFamily="34" charset="0"/>
              <a:buChar char="•"/>
            </a:pPr>
            <a:r>
              <a:rPr lang="id-ID" dirty="0"/>
              <a:t>Subsistem </a:t>
            </a:r>
            <a:r>
              <a:rPr lang="id-ID" dirty="0"/>
              <a:t>C</a:t>
            </a:r>
            <a:r>
              <a:rPr lang="id-ID" dirty="0"/>
              <a:t> merupakan subsistem pendukung untuk subsistem A sebagai sistem yang digunakan untuk membuang kalor dari kondenser. </a:t>
            </a:r>
            <a:endParaRPr lang="id-ID" dirty="0"/>
          </a:p>
          <a:p>
            <a:pPr marL="571500" indent="-571500">
              <a:buFont typeface="Arial" panose="020B0604020202020204" pitchFamily="34" charset="0"/>
              <a:buChar char="•"/>
            </a:pPr>
            <a:r>
              <a:rPr lang="id-ID" dirty="0"/>
              <a:t>Kondenser yang merupakan alat penukar kalor di mana fluida kerja yang mengalir dari turbin berupa uap air temperatur tinggi didinginkan menggunakan air dingin tanpa terjadi pencampuran</a:t>
            </a:r>
          </a:p>
          <a:p>
            <a:pPr marL="571500" indent="-571500">
              <a:buFont typeface="Arial" panose="020B0604020202020204" pitchFamily="34" charset="0"/>
              <a:buChar char="•"/>
            </a:pPr>
            <a:r>
              <a:rPr lang="id-ID" dirty="0"/>
              <a:t>Air dingin masuk kondenser setelah keluar menjadi hangat karena menerima kalor dari uap air temperatur tinggi.</a:t>
            </a:r>
          </a:p>
          <a:p>
            <a:pPr marL="571500" indent="-571500">
              <a:buFont typeface="Arial" panose="020B0604020202020204" pitchFamily="34" charset="0"/>
              <a:buChar char="•"/>
            </a:pPr>
            <a:r>
              <a:rPr lang="id-ID" dirty="0"/>
              <a:t>Air hangat tadi dialirkan melalui menara pendingin untuk membuang kalor ke udara.   </a:t>
            </a:r>
          </a:p>
        </p:txBody>
      </p:sp>
      <p:pic>
        <p:nvPicPr>
          <p:cNvPr id="8" name="Picture 7" descr="Model sistem Tenaga Uap.png"/>
          <p:cNvPicPr>
            <a:picLocks noChangeAspect="1"/>
          </p:cNvPicPr>
          <p:nvPr/>
        </p:nvPicPr>
        <p:blipFill rotWithShape="1">
          <a:blip r:embed="rId3" cstate="print"/>
          <a:srcRect l="42191"/>
          <a:stretch/>
        </p:blipFill>
        <p:spPr>
          <a:xfrm>
            <a:off x="2681063" y="3410344"/>
            <a:ext cx="7322971" cy="7956608"/>
          </a:xfrm>
          <a:prstGeom prst="rect">
            <a:avLst/>
          </a:prstGeom>
        </p:spPr>
      </p:pic>
      <p:sp>
        <p:nvSpPr>
          <p:cNvPr id="3" name="Rectangle 2"/>
          <p:cNvSpPr/>
          <p:nvPr/>
        </p:nvSpPr>
        <p:spPr>
          <a:xfrm>
            <a:off x="2681063" y="5486400"/>
            <a:ext cx="3661485" cy="2677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97396952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6</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 name="TextBox 12"/>
          <p:cNvSpPr txBox="1"/>
          <p:nvPr/>
        </p:nvSpPr>
        <p:spPr>
          <a:xfrm>
            <a:off x="6544730" y="1773381"/>
            <a:ext cx="13658371" cy="830997"/>
          </a:xfrm>
          <a:prstGeom prst="rect">
            <a:avLst/>
          </a:prstGeom>
          <a:noFill/>
        </p:spPr>
        <p:txBody>
          <a:bodyPr wrap="square" rtlCol="0">
            <a:spAutoFit/>
          </a:bodyPr>
          <a:lstStyle/>
          <a:p>
            <a:pPr algn="ctr"/>
            <a:r>
              <a:rPr lang="id-ID" sz="4800" dirty="0"/>
              <a:t>Subsistem D</a:t>
            </a:r>
            <a:endParaRPr lang="en-US" sz="4800" dirty="0"/>
          </a:p>
        </p:txBody>
      </p:sp>
      <p:sp>
        <p:nvSpPr>
          <p:cNvPr id="14" name="TextBox 13"/>
          <p:cNvSpPr txBox="1"/>
          <p:nvPr/>
        </p:nvSpPr>
        <p:spPr>
          <a:xfrm>
            <a:off x="8929458" y="3698837"/>
            <a:ext cx="13846633" cy="6740307"/>
          </a:xfrm>
          <a:prstGeom prst="rect">
            <a:avLst/>
          </a:prstGeom>
          <a:noFill/>
        </p:spPr>
        <p:txBody>
          <a:bodyPr wrap="square" rtlCol="0">
            <a:spAutoFit/>
          </a:bodyPr>
          <a:lstStyle/>
          <a:p>
            <a:pPr marL="571500" indent="-571500">
              <a:buFont typeface="Arial" panose="020B0604020202020204" pitchFamily="34" charset="0"/>
              <a:buChar char="•"/>
            </a:pPr>
            <a:r>
              <a:rPr lang="id-ID" dirty="0"/>
              <a:t>Subsistem D merupakan subsistem yang merubah kerja dari subsistem A menjadi energi listrik menggunakan generator listrik</a:t>
            </a:r>
          </a:p>
          <a:p>
            <a:pPr marL="571500" indent="-571500">
              <a:buFont typeface="Arial" panose="020B0604020202020204" pitchFamily="34" charset="0"/>
              <a:buChar char="•"/>
            </a:pPr>
            <a:r>
              <a:rPr lang="id-ID" dirty="0"/>
              <a:t>Generator listrik merubah kerja dalam bentuk gerak rotasi berdasarkan prinsip hukum Faraday diperoleh tegangan listrik AC yang besarnya bergantung pada kecepatan rotasi yang dihasilkan turbin pada subsistem A</a:t>
            </a:r>
          </a:p>
          <a:p>
            <a:pPr marL="571500" indent="-571500">
              <a:buFont typeface="Arial" panose="020B0604020202020204" pitchFamily="34" charset="0"/>
              <a:buChar char="•"/>
            </a:pPr>
            <a:r>
              <a:rPr lang="id-ID" dirty="0"/>
              <a:t>Secara keseluruhan interaksi sistem sebuah sistem tenaga uap dengan lingkungan sebagai input yang masuk ke sistem berupa udara, bahan bakar, daya listrik untuk pompa pada subsistem A, dan daya listrik untuk pompa pada subsistem C</a:t>
            </a:r>
          </a:p>
          <a:p>
            <a:pPr marL="571500" indent="-571500">
              <a:buFont typeface="Arial" panose="020B0604020202020204" pitchFamily="34" charset="0"/>
              <a:buChar char="•"/>
            </a:pPr>
            <a:r>
              <a:rPr lang="id-ID" dirty="0"/>
              <a:t>Sedangkan outputnya berupa energi listrik, kalor yang dibuang ke udara, dan gas buang hasil pembakaran</a:t>
            </a:r>
            <a:endParaRPr lang="id-ID" dirty="0"/>
          </a:p>
        </p:txBody>
      </p:sp>
      <p:sp>
        <p:nvSpPr>
          <p:cNvPr id="3" name="Rectangle 2"/>
          <p:cNvSpPr/>
          <p:nvPr/>
        </p:nvSpPr>
        <p:spPr>
          <a:xfrm>
            <a:off x="2681063" y="5486400"/>
            <a:ext cx="3661485" cy="2677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9" name="Picture 8" descr="Model sistem Tenaga Uap.png"/>
          <p:cNvPicPr>
            <a:picLocks noChangeAspect="1"/>
          </p:cNvPicPr>
          <p:nvPr/>
        </p:nvPicPr>
        <p:blipFill rotWithShape="1">
          <a:blip r:embed="rId3" cstate="print"/>
          <a:srcRect l="41331" t="22807" r="29795" b="38064"/>
          <a:stretch/>
        </p:blipFill>
        <p:spPr>
          <a:xfrm>
            <a:off x="3573689" y="5268685"/>
            <a:ext cx="4463143" cy="3798986"/>
          </a:xfrm>
          <a:prstGeom prst="rect">
            <a:avLst/>
          </a:prstGeom>
        </p:spPr>
      </p:pic>
    </p:spTree>
    <p:extLst>
      <p:ext uri="{BB962C8B-B14F-4D97-AF65-F5344CB8AC3E}">
        <p14:creationId xmlns:p14="http://schemas.microsoft.com/office/powerpoint/2010/main" val="96200941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7</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3" name="TextBox 42"/>
          <p:cNvSpPr txBox="1"/>
          <p:nvPr/>
        </p:nvSpPr>
        <p:spPr>
          <a:xfrm>
            <a:off x="6544730" y="1533900"/>
            <a:ext cx="13658371" cy="830997"/>
          </a:xfrm>
          <a:prstGeom prst="rect">
            <a:avLst/>
          </a:prstGeom>
          <a:noFill/>
        </p:spPr>
        <p:txBody>
          <a:bodyPr wrap="square" rtlCol="0">
            <a:spAutoFit/>
          </a:bodyPr>
          <a:lstStyle/>
          <a:p>
            <a:pPr algn="ctr"/>
            <a:r>
              <a:rPr lang="id-ID" sz="4800" dirty="0"/>
              <a:t>Siklus Rankine</a:t>
            </a:r>
            <a:endParaRPr lang="en-US" sz="4800" dirty="0"/>
          </a:p>
        </p:txBody>
      </p:sp>
      <p:sp>
        <p:nvSpPr>
          <p:cNvPr id="16" name="TextBox 15"/>
          <p:cNvSpPr txBox="1"/>
          <p:nvPr/>
        </p:nvSpPr>
        <p:spPr>
          <a:xfrm>
            <a:off x="11104560" y="3146970"/>
            <a:ext cx="11432045" cy="1754326"/>
          </a:xfrm>
          <a:prstGeom prst="rect">
            <a:avLst/>
          </a:prstGeom>
          <a:noFill/>
        </p:spPr>
        <p:txBody>
          <a:bodyPr wrap="square" rtlCol="0">
            <a:spAutoFit/>
          </a:bodyPr>
          <a:lstStyle/>
          <a:p>
            <a:r>
              <a:rPr lang="id-ID" dirty="0"/>
              <a:t>Siklus Rankine adalah siklus pompa daya untuk sistem tenaga uap sederhana terdiri dari boiler, turbin, kondenser, dan pompa </a:t>
            </a:r>
            <a:endParaRPr lang="en-US" dirty="0"/>
          </a:p>
        </p:txBody>
      </p:sp>
      <p:grpSp>
        <p:nvGrpSpPr>
          <p:cNvPr id="9" name="Group 8"/>
          <p:cNvGrpSpPr/>
          <p:nvPr/>
        </p:nvGrpSpPr>
        <p:grpSpPr>
          <a:xfrm>
            <a:off x="1699530" y="7119248"/>
            <a:ext cx="11671302" cy="5493797"/>
            <a:chOff x="1143000" y="2743200"/>
            <a:chExt cx="7848600" cy="3738714"/>
          </a:xfrm>
        </p:grpSpPr>
        <p:grpSp>
          <p:nvGrpSpPr>
            <p:cNvPr id="10" name="Group 9"/>
            <p:cNvGrpSpPr/>
            <p:nvPr/>
          </p:nvGrpSpPr>
          <p:grpSpPr>
            <a:xfrm>
              <a:off x="1143000" y="2743200"/>
              <a:ext cx="7848600" cy="3738714"/>
              <a:chOff x="533400" y="2971800"/>
              <a:chExt cx="7848600" cy="3738714"/>
            </a:xfrm>
          </p:grpSpPr>
          <p:sp>
            <p:nvSpPr>
              <p:cNvPr id="18" name="Rectangle 17"/>
              <p:cNvSpPr/>
              <p:nvPr/>
            </p:nvSpPr>
            <p:spPr>
              <a:xfrm>
                <a:off x="3505200" y="3657600"/>
                <a:ext cx="1676400" cy="6096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505200" y="5638800"/>
                <a:ext cx="1763484" cy="609600"/>
              </a:xfrm>
              <a:prstGeom prst="rect">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rapezoid 19"/>
              <p:cNvSpPr/>
              <p:nvPr/>
            </p:nvSpPr>
            <p:spPr>
              <a:xfrm rot="16200000">
                <a:off x="6096000" y="4405087"/>
                <a:ext cx="1524000" cy="1066800"/>
              </a:xfrm>
              <a:prstGeom prst="trapezoid">
                <a:avLst>
                  <a:gd name="adj" fmla="val 39966"/>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a:endCxn id="18" idx="1"/>
              </p:cNvCxnSpPr>
              <p:nvPr/>
            </p:nvCxnSpPr>
            <p:spPr>
              <a:xfrm>
                <a:off x="2895600" y="3962400"/>
                <a:ext cx="609600"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086428" y="3962400"/>
                <a:ext cx="838200" cy="0"/>
              </a:xfrm>
              <a:prstGeom prst="straightConnector1">
                <a:avLst/>
              </a:prstGeom>
              <a:ln w="3810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629400" y="3947886"/>
                <a:ext cx="0" cy="5334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071914" y="3947886"/>
                <a:ext cx="0" cy="6096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019800" y="3962400"/>
                <a:ext cx="609600"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181600" y="3962400"/>
                <a:ext cx="914400" cy="0"/>
              </a:xfrm>
              <a:prstGeom prst="straightConnector1">
                <a:avLst/>
              </a:prstGeom>
              <a:ln w="3810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729514" y="5947230"/>
                <a:ext cx="914400" cy="0"/>
              </a:xfrm>
              <a:prstGeom prst="straightConnector1">
                <a:avLst/>
              </a:prstGeom>
              <a:ln w="38100">
                <a:solidFill>
                  <a:schemeClr val="tx1">
                    <a:lumMod val="85000"/>
                    <a:lumOff val="1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629400" y="5410200"/>
                <a:ext cx="0" cy="5334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257800" y="5943600"/>
                <a:ext cx="609600"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667000" y="5943600"/>
                <a:ext cx="838200" cy="0"/>
              </a:xfrm>
              <a:prstGeom prst="straightConnector1">
                <a:avLst/>
              </a:prstGeom>
              <a:ln w="38100">
                <a:solidFill>
                  <a:schemeClr val="tx1">
                    <a:lumMod val="85000"/>
                    <a:lumOff val="1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071914" y="5943600"/>
                <a:ext cx="609600"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071914" y="5334000"/>
                <a:ext cx="0" cy="6096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00800" y="4724400"/>
                <a:ext cx="990600" cy="272288"/>
              </a:xfrm>
              <a:prstGeom prst="rect">
                <a:avLst/>
              </a:prstGeom>
              <a:noFill/>
            </p:spPr>
            <p:txBody>
              <a:bodyPr wrap="square" rtlCol="0">
                <a:spAutoFit/>
              </a:bodyPr>
              <a:lstStyle/>
              <a:p>
                <a:pPr algn="ctr"/>
                <a:r>
                  <a:rPr lang="en-US" sz="2000" dirty="0" err="1">
                    <a:solidFill>
                      <a:srgbClr val="2F2F2F"/>
                    </a:solidFill>
                  </a:rPr>
                  <a:t>Turbin</a:t>
                </a:r>
                <a:endParaRPr lang="en-US" sz="2000" dirty="0">
                  <a:solidFill>
                    <a:srgbClr val="2F2F2F"/>
                  </a:solidFill>
                </a:endParaRPr>
              </a:p>
            </p:txBody>
          </p:sp>
          <p:sp>
            <p:nvSpPr>
              <p:cNvPr id="34" name="TextBox 33"/>
              <p:cNvSpPr txBox="1"/>
              <p:nvPr/>
            </p:nvSpPr>
            <p:spPr>
              <a:xfrm>
                <a:off x="3733800" y="5759326"/>
                <a:ext cx="1295400" cy="272288"/>
              </a:xfrm>
              <a:prstGeom prst="rect">
                <a:avLst/>
              </a:prstGeom>
              <a:noFill/>
            </p:spPr>
            <p:txBody>
              <a:bodyPr wrap="square" rtlCol="0">
                <a:spAutoFit/>
              </a:bodyPr>
              <a:lstStyle/>
              <a:p>
                <a:pPr algn="ctr"/>
                <a:r>
                  <a:rPr lang="en-US" sz="2000" dirty="0" err="1">
                    <a:solidFill>
                      <a:schemeClr val="accent1">
                        <a:lumMod val="40000"/>
                        <a:lumOff val="60000"/>
                      </a:schemeClr>
                    </a:solidFill>
                  </a:rPr>
                  <a:t>Kondenser</a:t>
                </a:r>
                <a:endParaRPr lang="en-US" sz="2000" dirty="0">
                  <a:solidFill>
                    <a:schemeClr val="accent1">
                      <a:lumMod val="40000"/>
                      <a:lumOff val="60000"/>
                    </a:schemeClr>
                  </a:solidFill>
                </a:endParaRPr>
              </a:p>
            </p:txBody>
          </p:sp>
          <p:sp>
            <p:nvSpPr>
              <p:cNvPr id="35" name="TextBox 34"/>
              <p:cNvSpPr txBox="1"/>
              <p:nvPr/>
            </p:nvSpPr>
            <p:spPr>
              <a:xfrm>
                <a:off x="3715656" y="3766458"/>
                <a:ext cx="1295400" cy="272288"/>
              </a:xfrm>
              <a:prstGeom prst="rect">
                <a:avLst/>
              </a:prstGeom>
              <a:noFill/>
            </p:spPr>
            <p:txBody>
              <a:bodyPr wrap="square" rtlCol="0">
                <a:spAutoFit/>
              </a:bodyPr>
              <a:lstStyle/>
              <a:p>
                <a:pPr algn="ctr"/>
                <a:r>
                  <a:rPr lang="en-US" sz="2000" dirty="0">
                    <a:solidFill>
                      <a:schemeClr val="accent3">
                        <a:lumMod val="40000"/>
                        <a:lumOff val="60000"/>
                      </a:schemeClr>
                    </a:solidFill>
                  </a:rPr>
                  <a:t>Boiler</a:t>
                </a:r>
                <a:endParaRPr lang="en-US" sz="2000" dirty="0">
                  <a:solidFill>
                    <a:schemeClr val="accent3">
                      <a:lumMod val="40000"/>
                      <a:lumOff val="60000"/>
                    </a:schemeClr>
                  </a:solidFill>
                </a:endParaRPr>
              </a:p>
            </p:txBody>
          </p:sp>
          <p:sp>
            <p:nvSpPr>
              <p:cNvPr id="36" name="Oval 35"/>
              <p:cNvSpPr/>
              <p:nvPr/>
            </p:nvSpPr>
            <p:spPr>
              <a:xfrm>
                <a:off x="1614714" y="4495800"/>
                <a:ext cx="928914" cy="928914"/>
              </a:xfrm>
              <a:prstGeom prst="ellipse">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585686" y="4753428"/>
                <a:ext cx="990600" cy="272288"/>
              </a:xfrm>
              <a:prstGeom prst="rect">
                <a:avLst/>
              </a:prstGeom>
              <a:noFill/>
            </p:spPr>
            <p:txBody>
              <a:bodyPr wrap="square" rtlCol="0">
                <a:spAutoFit/>
              </a:bodyPr>
              <a:lstStyle/>
              <a:p>
                <a:pPr algn="ctr"/>
                <a:r>
                  <a:rPr lang="en-US" sz="2000" dirty="0" err="1">
                    <a:solidFill>
                      <a:srgbClr val="FFFF00"/>
                    </a:solidFill>
                  </a:rPr>
                  <a:t>Pompa</a:t>
                </a:r>
                <a:endParaRPr lang="en-US" sz="2000" dirty="0">
                  <a:solidFill>
                    <a:srgbClr val="FFFF00"/>
                  </a:solidFill>
                </a:endParaRPr>
              </a:p>
            </p:txBody>
          </p:sp>
          <p:cxnSp>
            <p:nvCxnSpPr>
              <p:cNvPr id="38" name="Curved Connector 37"/>
              <p:cNvCxnSpPr>
                <a:endCxn id="18" idx="0"/>
              </p:cNvCxnSpPr>
              <p:nvPr/>
            </p:nvCxnSpPr>
            <p:spPr>
              <a:xfrm rot="5400000">
                <a:off x="4229100" y="3314700"/>
                <a:ext cx="457200" cy="228600"/>
              </a:xfrm>
              <a:prstGeom prst="curvedConnector3">
                <a:avLst>
                  <a:gd name="adj1" fmla="val 4365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Curved Connector 38"/>
              <p:cNvCxnSpPr/>
              <p:nvPr/>
            </p:nvCxnSpPr>
            <p:spPr>
              <a:xfrm rot="5400000">
                <a:off x="4229100" y="6362700"/>
                <a:ext cx="457200" cy="228600"/>
              </a:xfrm>
              <a:prstGeom prst="curvedConnector3">
                <a:avLst>
                  <a:gd name="adj1" fmla="val 43651"/>
                </a:avLst>
              </a:prstGeom>
              <a:ln w="38100">
                <a:solidFill>
                  <a:srgbClr val="FF99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838200" y="4967514"/>
                <a:ext cx="7620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391400" y="4953000"/>
                <a:ext cx="7620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91000" y="2971800"/>
                <a:ext cx="1295400" cy="314179"/>
              </a:xfrm>
              <a:prstGeom prst="rect">
                <a:avLst/>
              </a:prstGeom>
              <a:noFill/>
            </p:spPr>
            <p:txBody>
              <a:bodyPr wrap="square" rtlCol="0">
                <a:spAutoFit/>
              </a:bodyPr>
              <a:lstStyle/>
              <a:p>
                <a:pPr algn="ctr"/>
                <a:r>
                  <a:rPr lang="en-US" sz="2400"/>
                  <a:t>Q</a:t>
                </a:r>
                <a:r>
                  <a:rPr lang="en-US" sz="2400" baseline="-25000"/>
                  <a:t>in</a:t>
                </a:r>
                <a:endParaRPr lang="en-US" sz="2400"/>
              </a:p>
            </p:txBody>
          </p:sp>
          <p:sp>
            <p:nvSpPr>
              <p:cNvPr id="44" name="TextBox 43"/>
              <p:cNvSpPr txBox="1"/>
              <p:nvPr/>
            </p:nvSpPr>
            <p:spPr>
              <a:xfrm>
                <a:off x="4038600" y="6396335"/>
                <a:ext cx="1295400" cy="314179"/>
              </a:xfrm>
              <a:prstGeom prst="rect">
                <a:avLst/>
              </a:prstGeom>
              <a:noFill/>
            </p:spPr>
            <p:txBody>
              <a:bodyPr wrap="square" rtlCol="0">
                <a:spAutoFit/>
              </a:bodyPr>
              <a:lstStyle/>
              <a:p>
                <a:pPr algn="ctr"/>
                <a:r>
                  <a:rPr lang="en-US" sz="2400"/>
                  <a:t>Q</a:t>
                </a:r>
                <a:r>
                  <a:rPr lang="en-US" sz="2400" baseline="-25000"/>
                  <a:t>out</a:t>
                </a:r>
                <a:endParaRPr lang="en-US" sz="2400"/>
              </a:p>
            </p:txBody>
          </p:sp>
          <p:sp>
            <p:nvSpPr>
              <p:cNvPr id="45" name="TextBox 44"/>
              <p:cNvSpPr txBox="1"/>
              <p:nvPr/>
            </p:nvSpPr>
            <p:spPr>
              <a:xfrm>
                <a:off x="7315200" y="4495800"/>
                <a:ext cx="1066800" cy="314179"/>
              </a:xfrm>
              <a:prstGeom prst="rect">
                <a:avLst/>
              </a:prstGeom>
              <a:noFill/>
            </p:spPr>
            <p:txBody>
              <a:bodyPr wrap="square" rtlCol="0">
                <a:spAutoFit/>
              </a:bodyPr>
              <a:lstStyle/>
              <a:p>
                <a:pPr algn="ctr"/>
                <a:r>
                  <a:rPr lang="en-US" sz="2400"/>
                  <a:t>W</a:t>
                </a:r>
                <a:r>
                  <a:rPr lang="en-US" sz="2400" baseline="-25000"/>
                  <a:t>t</a:t>
                </a:r>
                <a:endParaRPr lang="en-US" sz="2400"/>
              </a:p>
            </p:txBody>
          </p:sp>
          <p:sp>
            <p:nvSpPr>
              <p:cNvPr id="46" name="TextBox 45"/>
              <p:cNvSpPr txBox="1"/>
              <p:nvPr/>
            </p:nvSpPr>
            <p:spPr>
              <a:xfrm>
                <a:off x="533400" y="4419600"/>
                <a:ext cx="1066800" cy="314179"/>
              </a:xfrm>
              <a:prstGeom prst="rect">
                <a:avLst/>
              </a:prstGeom>
              <a:noFill/>
            </p:spPr>
            <p:txBody>
              <a:bodyPr wrap="square" rtlCol="0">
                <a:spAutoFit/>
              </a:bodyPr>
              <a:lstStyle/>
              <a:p>
                <a:pPr algn="ctr"/>
                <a:r>
                  <a:rPr lang="en-US" sz="2400"/>
                  <a:t>W</a:t>
                </a:r>
                <a:r>
                  <a:rPr lang="en-US" sz="2400" baseline="-25000"/>
                  <a:t>p</a:t>
                </a:r>
                <a:endParaRPr lang="en-US" sz="2400"/>
              </a:p>
            </p:txBody>
          </p:sp>
        </p:grpSp>
        <p:sp>
          <p:nvSpPr>
            <p:cNvPr id="11" name="TextBox 10"/>
            <p:cNvSpPr txBox="1"/>
            <p:nvPr/>
          </p:nvSpPr>
          <p:spPr>
            <a:xfrm>
              <a:off x="7010400" y="3352800"/>
              <a:ext cx="381000" cy="439850"/>
            </a:xfrm>
            <a:prstGeom prst="rect">
              <a:avLst/>
            </a:prstGeom>
            <a:noFill/>
          </p:spPr>
          <p:txBody>
            <a:bodyPr wrap="square" rtlCol="0">
              <a:spAutoFit/>
            </a:bodyPr>
            <a:lstStyle/>
            <a:p>
              <a:r>
                <a:rPr lang="en-US"/>
                <a:t>1</a:t>
              </a:r>
              <a:endParaRPr lang="en-US"/>
            </a:p>
          </p:txBody>
        </p:sp>
        <p:sp>
          <p:nvSpPr>
            <p:cNvPr id="12" name="TextBox 11"/>
            <p:cNvSpPr txBox="1"/>
            <p:nvPr/>
          </p:nvSpPr>
          <p:spPr>
            <a:xfrm>
              <a:off x="7086600" y="5715000"/>
              <a:ext cx="381000" cy="439850"/>
            </a:xfrm>
            <a:prstGeom prst="rect">
              <a:avLst/>
            </a:prstGeom>
            <a:noFill/>
          </p:spPr>
          <p:txBody>
            <a:bodyPr wrap="square" rtlCol="0">
              <a:spAutoFit/>
            </a:bodyPr>
            <a:lstStyle/>
            <a:p>
              <a:r>
                <a:rPr lang="en-US"/>
                <a:t>2</a:t>
              </a:r>
              <a:endParaRPr lang="en-US"/>
            </a:p>
          </p:txBody>
        </p:sp>
        <p:sp>
          <p:nvSpPr>
            <p:cNvPr id="13" name="TextBox 12"/>
            <p:cNvSpPr txBox="1"/>
            <p:nvPr/>
          </p:nvSpPr>
          <p:spPr>
            <a:xfrm>
              <a:off x="2514600" y="5715000"/>
              <a:ext cx="381000" cy="439850"/>
            </a:xfrm>
            <a:prstGeom prst="rect">
              <a:avLst/>
            </a:prstGeom>
            <a:noFill/>
          </p:spPr>
          <p:txBody>
            <a:bodyPr wrap="square" rtlCol="0">
              <a:spAutoFit/>
            </a:bodyPr>
            <a:lstStyle/>
            <a:p>
              <a:r>
                <a:rPr lang="en-US"/>
                <a:t>3</a:t>
              </a:r>
              <a:endParaRPr lang="en-US"/>
            </a:p>
          </p:txBody>
        </p:sp>
        <p:sp>
          <p:nvSpPr>
            <p:cNvPr id="17" name="TextBox 16"/>
            <p:cNvSpPr txBox="1"/>
            <p:nvPr/>
          </p:nvSpPr>
          <p:spPr>
            <a:xfrm>
              <a:off x="2590800" y="3352800"/>
              <a:ext cx="381000" cy="439850"/>
            </a:xfrm>
            <a:prstGeom prst="rect">
              <a:avLst/>
            </a:prstGeom>
            <a:noFill/>
          </p:spPr>
          <p:txBody>
            <a:bodyPr wrap="square" rtlCol="0">
              <a:spAutoFit/>
            </a:bodyPr>
            <a:lstStyle/>
            <a:p>
              <a:r>
                <a:rPr lang="en-US"/>
                <a:t>4</a:t>
              </a:r>
              <a:endParaRPr lang="en-US"/>
            </a:p>
          </p:txBody>
        </p:sp>
      </p:grpSp>
      <p:sp>
        <p:nvSpPr>
          <p:cNvPr id="47" name="TextBox 46"/>
          <p:cNvSpPr txBox="1"/>
          <p:nvPr/>
        </p:nvSpPr>
        <p:spPr>
          <a:xfrm>
            <a:off x="13828698" y="8223448"/>
            <a:ext cx="4549563" cy="707886"/>
          </a:xfrm>
          <a:prstGeom prst="rect">
            <a:avLst/>
          </a:prstGeom>
          <a:noFill/>
        </p:spPr>
        <p:txBody>
          <a:bodyPr wrap="square" rtlCol="0">
            <a:spAutoFit/>
          </a:bodyPr>
          <a:lstStyle/>
          <a:p>
            <a:pPr algn="ctr"/>
            <a:r>
              <a:rPr lang="en-US" sz="4000" i="1" dirty="0" err="1"/>
              <a:t>W</a:t>
            </a:r>
            <a:r>
              <a:rPr lang="en-US" sz="4000" i="1" baseline="-25000" dirty="0" err="1"/>
              <a:t>siklus</a:t>
            </a:r>
            <a:r>
              <a:rPr lang="en-US" sz="4000" dirty="0"/>
              <a:t> = </a:t>
            </a:r>
            <a:r>
              <a:rPr lang="en-US" sz="4000" i="1" dirty="0"/>
              <a:t>Q</a:t>
            </a:r>
            <a:r>
              <a:rPr lang="en-US" sz="4000" i="1" baseline="-25000" dirty="0"/>
              <a:t>in</a:t>
            </a:r>
            <a:r>
              <a:rPr lang="en-US" sz="4000" dirty="0"/>
              <a:t> </a:t>
            </a:r>
            <a:r>
              <a:rPr lang="en-US" sz="4000" dirty="0">
                <a:sym typeface="Symbol"/>
              </a:rPr>
              <a:t></a:t>
            </a:r>
            <a:r>
              <a:rPr lang="en-US" sz="4000" dirty="0"/>
              <a:t> </a:t>
            </a:r>
            <a:r>
              <a:rPr lang="en-US" sz="4000" i="1" dirty="0" err="1"/>
              <a:t>Q</a:t>
            </a:r>
            <a:r>
              <a:rPr lang="en-US" sz="4000" i="1" baseline="-25000" dirty="0" err="1"/>
              <a:t>out</a:t>
            </a:r>
            <a:endParaRPr lang="en-US" sz="4000" i="1" dirty="0"/>
          </a:p>
        </p:txBody>
      </p:sp>
      <p:sp>
        <p:nvSpPr>
          <p:cNvPr id="48" name="TextBox 47"/>
          <p:cNvSpPr txBox="1"/>
          <p:nvPr/>
        </p:nvSpPr>
        <p:spPr>
          <a:xfrm>
            <a:off x="13970214" y="9391146"/>
            <a:ext cx="4186206" cy="707886"/>
          </a:xfrm>
          <a:prstGeom prst="rect">
            <a:avLst/>
          </a:prstGeom>
          <a:noFill/>
        </p:spPr>
        <p:txBody>
          <a:bodyPr wrap="square" rtlCol="0">
            <a:spAutoFit/>
          </a:bodyPr>
          <a:lstStyle/>
          <a:p>
            <a:pPr algn="ctr"/>
            <a:r>
              <a:rPr lang="en-US" sz="4000" i="1" dirty="0" err="1"/>
              <a:t>W</a:t>
            </a:r>
            <a:r>
              <a:rPr lang="en-US" sz="4000" i="1" baseline="-25000" dirty="0" err="1"/>
              <a:t>siklus</a:t>
            </a:r>
            <a:r>
              <a:rPr lang="en-US" sz="4000" dirty="0"/>
              <a:t> = </a:t>
            </a:r>
            <a:r>
              <a:rPr lang="en-US" sz="4000" i="1" dirty="0" err="1"/>
              <a:t>W</a:t>
            </a:r>
            <a:r>
              <a:rPr lang="en-US" sz="4000" i="1" baseline="-25000" dirty="0" err="1"/>
              <a:t>t</a:t>
            </a:r>
            <a:r>
              <a:rPr lang="en-US" sz="4000" dirty="0"/>
              <a:t> </a:t>
            </a:r>
            <a:r>
              <a:rPr lang="en-US" sz="4000" dirty="0">
                <a:sym typeface="Symbol"/>
              </a:rPr>
              <a:t></a:t>
            </a:r>
            <a:r>
              <a:rPr lang="en-US" sz="4000" dirty="0"/>
              <a:t> </a:t>
            </a:r>
            <a:r>
              <a:rPr lang="en-US" sz="4000" i="1" dirty="0" err="1"/>
              <a:t>W</a:t>
            </a:r>
            <a:r>
              <a:rPr lang="en-US" sz="4000" i="1" baseline="-25000" dirty="0" err="1"/>
              <a:t>p</a:t>
            </a:r>
            <a:endParaRPr lang="en-US" sz="4000" i="1" dirty="0"/>
          </a:p>
        </p:txBody>
      </p:sp>
      <p:sp>
        <p:nvSpPr>
          <p:cNvPr id="4" name="TextBox 3"/>
          <p:cNvSpPr txBox="1"/>
          <p:nvPr/>
        </p:nvSpPr>
        <p:spPr>
          <a:xfrm>
            <a:off x="13828697" y="5203371"/>
            <a:ext cx="8707908" cy="2308324"/>
          </a:xfrm>
          <a:prstGeom prst="rect">
            <a:avLst/>
          </a:prstGeom>
          <a:noFill/>
        </p:spPr>
        <p:txBody>
          <a:bodyPr wrap="square" rtlCol="0">
            <a:spAutoFit/>
          </a:bodyPr>
          <a:lstStyle/>
          <a:p>
            <a:pPr marL="571500" indent="-571500">
              <a:buFont typeface="Arial" panose="020B0604020202020204" pitchFamily="34" charset="0"/>
              <a:buChar char="•"/>
            </a:pPr>
            <a:r>
              <a:rPr lang="id-ID" dirty="0"/>
              <a:t>Boiler menerima kalor Q</a:t>
            </a:r>
            <a:r>
              <a:rPr lang="id-ID" baseline="-25000" dirty="0"/>
              <a:t>in</a:t>
            </a:r>
            <a:endParaRPr lang="id-ID" dirty="0"/>
          </a:p>
          <a:p>
            <a:pPr marL="571500" indent="-571500">
              <a:buFont typeface="Arial" panose="020B0604020202020204" pitchFamily="34" charset="0"/>
              <a:buChar char="•"/>
            </a:pPr>
            <a:r>
              <a:rPr lang="id-ID" dirty="0"/>
              <a:t>Turbin menghasilkan kerja W</a:t>
            </a:r>
            <a:r>
              <a:rPr lang="id-ID" baseline="-25000" dirty="0"/>
              <a:t>t</a:t>
            </a:r>
            <a:endParaRPr lang="id-ID" dirty="0"/>
          </a:p>
          <a:p>
            <a:pPr marL="571500" indent="-571500">
              <a:buFont typeface="Arial" panose="020B0604020202020204" pitchFamily="34" charset="0"/>
              <a:buChar char="•"/>
            </a:pPr>
            <a:r>
              <a:rPr lang="id-ID" dirty="0"/>
              <a:t>Kondenser membuang kalor Q</a:t>
            </a:r>
            <a:r>
              <a:rPr lang="id-ID" baseline="-25000" dirty="0"/>
              <a:t>out</a:t>
            </a:r>
            <a:endParaRPr lang="id-ID" dirty="0"/>
          </a:p>
          <a:p>
            <a:pPr marL="571500" indent="-571500">
              <a:buFont typeface="Arial" panose="020B0604020202020204" pitchFamily="34" charset="0"/>
              <a:buChar char="•"/>
            </a:pPr>
            <a:r>
              <a:rPr lang="id-ID" dirty="0"/>
              <a:t>Pompa memerlukan kerja W</a:t>
            </a:r>
            <a:r>
              <a:rPr lang="id-ID" baseline="-25000" dirty="0"/>
              <a:t>p</a:t>
            </a:r>
            <a:endParaRPr lang="id-ID" dirty="0"/>
          </a:p>
        </p:txBody>
      </p:sp>
      <p:pic>
        <p:nvPicPr>
          <p:cNvPr id="14338" name="Picture 2" descr="Hasil gambar untuk William John Macquorn Rank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4029" y="1275692"/>
            <a:ext cx="4274081" cy="5536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1452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8</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5" name="Group 4"/>
          <p:cNvGrpSpPr/>
          <p:nvPr/>
        </p:nvGrpSpPr>
        <p:grpSpPr>
          <a:xfrm>
            <a:off x="8744687" y="5245635"/>
            <a:ext cx="14829974" cy="4472027"/>
            <a:chOff x="6658422" y="2221382"/>
            <a:chExt cx="14829974" cy="4472027"/>
          </a:xfrm>
        </p:grpSpPr>
        <p:sp>
          <p:nvSpPr>
            <p:cNvPr id="11" name="TextBox 10"/>
            <p:cNvSpPr txBox="1"/>
            <p:nvPr/>
          </p:nvSpPr>
          <p:spPr>
            <a:xfrm>
              <a:off x="6669943" y="2221382"/>
              <a:ext cx="14622514" cy="3416320"/>
            </a:xfrm>
            <a:prstGeom prst="rect">
              <a:avLst/>
            </a:prstGeom>
            <a:noFill/>
          </p:spPr>
          <p:txBody>
            <a:bodyPr wrap="square" rtlCol="0">
              <a:spAutoFit/>
            </a:bodyPr>
            <a:lstStyle/>
            <a:p>
              <a:pPr marL="2873375" indent="-2873375"/>
              <a:r>
                <a:rPr lang="en-US" b="1" dirty="0"/>
                <a:t>Proses 1–2:  </a:t>
              </a:r>
              <a:r>
                <a:rPr lang="en-US" dirty="0" err="1"/>
                <a:t>Ekspansi</a:t>
              </a:r>
              <a:r>
                <a:rPr lang="en-US" dirty="0"/>
                <a:t> </a:t>
              </a:r>
              <a:r>
                <a:rPr lang="en-US" dirty="0" err="1"/>
                <a:t>isentropik</a:t>
              </a:r>
              <a:r>
                <a:rPr lang="en-US" dirty="0"/>
                <a:t> </a:t>
              </a:r>
              <a:r>
                <a:rPr lang="en-US" dirty="0" err="1"/>
                <a:t>dari</a:t>
              </a:r>
              <a:r>
                <a:rPr lang="en-US" dirty="0"/>
                <a:t> </a:t>
              </a:r>
              <a:r>
                <a:rPr lang="en-US" dirty="0" err="1"/>
                <a:t>fluida</a:t>
              </a:r>
              <a:r>
                <a:rPr lang="en-US" dirty="0"/>
                <a:t> </a:t>
              </a:r>
              <a:r>
                <a:rPr lang="en-US" dirty="0" err="1"/>
                <a:t>kerja</a:t>
              </a:r>
              <a:r>
                <a:rPr lang="en-US" dirty="0"/>
                <a:t> yang </a:t>
              </a:r>
              <a:r>
                <a:rPr lang="en-US" dirty="0" err="1"/>
                <a:t>mela</a:t>
              </a:r>
              <a:r>
                <a:rPr lang="id-ID" dirty="0"/>
                <a:t>l</a:t>
              </a:r>
              <a:r>
                <a:rPr lang="en-US" dirty="0" err="1"/>
                <a:t>ui</a:t>
              </a:r>
              <a:r>
                <a:rPr lang="en-US" dirty="0"/>
                <a:t> </a:t>
              </a:r>
              <a:r>
                <a:rPr lang="en-US" dirty="0" err="1"/>
                <a:t>turbin</a:t>
              </a:r>
              <a:r>
                <a:rPr lang="en-US" dirty="0"/>
                <a:t> </a:t>
              </a:r>
              <a:r>
                <a:rPr lang="id-ID" dirty="0"/>
                <a:t>  </a:t>
              </a:r>
              <a:r>
                <a:rPr lang="en-US" dirty="0" err="1"/>
                <a:t>dari</a:t>
              </a:r>
              <a:r>
                <a:rPr lang="en-US" dirty="0"/>
                <a:t> </a:t>
              </a:r>
              <a:r>
                <a:rPr lang="en-US" dirty="0" err="1"/>
                <a:t>kondisi</a:t>
              </a:r>
              <a:r>
                <a:rPr lang="en-US" dirty="0"/>
                <a:t> </a:t>
              </a:r>
              <a:r>
                <a:rPr lang="en-US" dirty="0" err="1"/>
                <a:t>uap</a:t>
              </a:r>
              <a:r>
                <a:rPr lang="en-US" dirty="0"/>
                <a:t> </a:t>
              </a:r>
              <a:r>
                <a:rPr lang="en-US" dirty="0" err="1"/>
                <a:t>jenuh</a:t>
              </a:r>
              <a:r>
                <a:rPr lang="en-US" dirty="0"/>
                <a:t> </a:t>
              </a:r>
              <a:r>
                <a:rPr lang="en-US" dirty="0" err="1"/>
                <a:t>mencadi</a:t>
              </a:r>
              <a:r>
                <a:rPr lang="en-US" dirty="0"/>
                <a:t> </a:t>
              </a:r>
              <a:r>
                <a:rPr lang="en-US" dirty="0" err="1"/>
                <a:t>campuran</a:t>
              </a:r>
              <a:r>
                <a:rPr lang="en-US" dirty="0"/>
                <a:t> 2 </a:t>
              </a:r>
              <a:r>
                <a:rPr lang="en-US" dirty="0" err="1"/>
                <a:t>fase</a:t>
              </a:r>
              <a:r>
                <a:rPr lang="en-US" dirty="0"/>
                <a:t>.</a:t>
              </a:r>
            </a:p>
            <a:p>
              <a:pPr marL="2786063" indent="-2786063"/>
              <a:r>
                <a:rPr lang="en-US" b="1" dirty="0"/>
                <a:t>Proses 2–3:  </a:t>
              </a:r>
              <a:r>
                <a:rPr lang="en-US" dirty="0"/>
                <a:t>Transfer </a:t>
              </a:r>
              <a:r>
                <a:rPr lang="en-US" dirty="0" err="1"/>
                <a:t>kalor</a:t>
              </a:r>
              <a:r>
                <a:rPr lang="en-US" dirty="0"/>
                <a:t> </a:t>
              </a:r>
              <a:r>
                <a:rPr lang="en-US" dirty="0" err="1"/>
                <a:t>fluida</a:t>
              </a:r>
              <a:r>
                <a:rPr lang="en-US" dirty="0"/>
                <a:t> </a:t>
              </a:r>
              <a:r>
                <a:rPr lang="en-US" dirty="0" err="1"/>
                <a:t>kerja</a:t>
              </a:r>
              <a:r>
                <a:rPr lang="en-US" dirty="0"/>
                <a:t> yang </a:t>
              </a:r>
              <a:r>
                <a:rPr lang="en-US" dirty="0" err="1"/>
                <a:t>melalui</a:t>
              </a:r>
              <a:r>
                <a:rPr lang="en-US" dirty="0"/>
                <a:t> </a:t>
              </a:r>
              <a:r>
                <a:rPr lang="en-US" dirty="0" err="1"/>
                <a:t>kondenser</a:t>
              </a:r>
              <a:r>
                <a:rPr lang="en-US" dirty="0"/>
                <a:t> </a:t>
              </a:r>
              <a:r>
                <a:rPr lang="en-US" dirty="0" err="1"/>
                <a:t>pada</a:t>
              </a:r>
              <a:r>
                <a:rPr lang="en-US" dirty="0"/>
                <a:t> </a:t>
              </a:r>
              <a:r>
                <a:rPr lang="en-US" dirty="0" err="1"/>
                <a:t>tekanan</a:t>
              </a:r>
              <a:r>
                <a:rPr lang="en-US" dirty="0"/>
                <a:t> </a:t>
              </a:r>
              <a:r>
                <a:rPr lang="en-US" dirty="0" err="1"/>
                <a:t>konstan</a:t>
              </a:r>
              <a:r>
                <a:rPr lang="en-US" dirty="0"/>
                <a:t> </a:t>
              </a:r>
              <a:r>
                <a:rPr lang="en-US" dirty="0" err="1"/>
                <a:t>sehingga</a:t>
              </a:r>
              <a:r>
                <a:rPr lang="en-US" dirty="0"/>
                <a:t> </a:t>
              </a:r>
              <a:r>
                <a:rPr lang="en-US" dirty="0" err="1"/>
                <a:t>menjadi</a:t>
              </a:r>
              <a:r>
                <a:rPr lang="en-US" dirty="0"/>
                <a:t> </a:t>
              </a:r>
              <a:r>
                <a:rPr lang="en-US" dirty="0" err="1"/>
                <a:t>cair</a:t>
              </a:r>
              <a:r>
                <a:rPr lang="en-US" dirty="0"/>
                <a:t> </a:t>
              </a:r>
              <a:r>
                <a:rPr lang="en-US" dirty="0" err="1"/>
                <a:t>jenuh</a:t>
              </a:r>
              <a:r>
                <a:rPr lang="en-US" dirty="0"/>
                <a:t>.</a:t>
              </a:r>
            </a:p>
            <a:p>
              <a:pPr marL="2786063" indent="-2786063"/>
              <a:r>
                <a:rPr lang="en-US" b="1" dirty="0"/>
                <a:t>Proses 3–4:  </a:t>
              </a:r>
              <a:r>
                <a:rPr lang="en-US" dirty="0" err="1"/>
                <a:t>Kompresi</a:t>
              </a:r>
              <a:r>
                <a:rPr lang="en-US" dirty="0"/>
                <a:t> </a:t>
              </a:r>
              <a:r>
                <a:rPr lang="en-US" dirty="0" err="1"/>
                <a:t>isentropik</a:t>
              </a:r>
              <a:r>
                <a:rPr lang="en-US" dirty="0"/>
                <a:t> </a:t>
              </a:r>
              <a:r>
                <a:rPr lang="en-US" dirty="0" err="1"/>
                <a:t>pada</a:t>
              </a:r>
              <a:r>
                <a:rPr lang="en-US" dirty="0"/>
                <a:t> </a:t>
              </a:r>
              <a:r>
                <a:rPr lang="en-US" dirty="0" err="1"/>
                <a:t>pompa</a:t>
              </a:r>
              <a:r>
                <a:rPr lang="en-US" dirty="0"/>
                <a:t> </a:t>
              </a:r>
              <a:r>
                <a:rPr lang="en-US" dirty="0" err="1"/>
                <a:t>menjadi</a:t>
              </a:r>
              <a:r>
                <a:rPr lang="en-US" dirty="0"/>
                <a:t> </a:t>
              </a:r>
              <a:r>
                <a:rPr lang="en-US" dirty="0" err="1"/>
                <a:t>cairan</a:t>
              </a:r>
              <a:r>
                <a:rPr lang="en-US" dirty="0"/>
                <a:t> </a:t>
              </a:r>
              <a:r>
                <a:rPr lang="en-US" dirty="0" err="1"/>
                <a:t>terkompresi</a:t>
              </a:r>
              <a:r>
                <a:rPr lang="en-US" dirty="0"/>
                <a:t> di </a:t>
              </a:r>
              <a:r>
                <a:rPr lang="en-US" dirty="0" err="1"/>
                <a:t>keadaan</a:t>
              </a:r>
              <a:r>
                <a:rPr lang="en-US" dirty="0"/>
                <a:t> 4.</a:t>
              </a:r>
            </a:p>
          </p:txBody>
        </p:sp>
        <p:sp>
          <p:nvSpPr>
            <p:cNvPr id="42" name="TextBox 41"/>
            <p:cNvSpPr txBox="1"/>
            <p:nvPr/>
          </p:nvSpPr>
          <p:spPr>
            <a:xfrm>
              <a:off x="6658422" y="5493080"/>
              <a:ext cx="14829974" cy="1200329"/>
            </a:xfrm>
            <a:prstGeom prst="rect">
              <a:avLst/>
            </a:prstGeom>
            <a:noFill/>
          </p:spPr>
          <p:txBody>
            <a:bodyPr wrap="square" rtlCol="0">
              <a:spAutoFit/>
            </a:bodyPr>
            <a:lstStyle/>
            <a:p>
              <a:pPr marL="2786063" indent="-2786063"/>
              <a:r>
                <a:rPr lang="en-US" b="1" dirty="0"/>
                <a:t>Proses 4–1: </a:t>
              </a:r>
              <a:r>
                <a:rPr lang="en-US" dirty="0"/>
                <a:t>Transfer </a:t>
              </a:r>
              <a:r>
                <a:rPr lang="en-US" dirty="0" err="1"/>
                <a:t>kalor</a:t>
              </a:r>
              <a:r>
                <a:rPr lang="en-US" dirty="0"/>
                <a:t> </a:t>
              </a:r>
              <a:r>
                <a:rPr lang="en-US" dirty="0" err="1"/>
                <a:t>fluida</a:t>
              </a:r>
              <a:r>
                <a:rPr lang="en-US" dirty="0"/>
                <a:t> </a:t>
              </a:r>
              <a:r>
                <a:rPr lang="en-US" dirty="0" err="1"/>
                <a:t>kerja</a:t>
              </a:r>
              <a:r>
                <a:rPr lang="en-US" dirty="0"/>
                <a:t> di boiler </a:t>
              </a:r>
              <a:r>
                <a:rPr lang="en-US" dirty="0" err="1"/>
                <a:t>sehingga</a:t>
              </a:r>
              <a:r>
                <a:rPr lang="en-US" dirty="0"/>
                <a:t> </a:t>
              </a:r>
              <a:r>
                <a:rPr lang="en-US" dirty="0" err="1"/>
                <a:t>menjadi</a:t>
              </a:r>
              <a:r>
                <a:rPr lang="en-US" dirty="0"/>
                <a:t> </a:t>
              </a:r>
              <a:r>
                <a:rPr lang="en-US" dirty="0" err="1"/>
                <a:t>uap</a:t>
              </a:r>
              <a:r>
                <a:rPr lang="en-US" dirty="0"/>
                <a:t> </a:t>
              </a:r>
              <a:r>
                <a:rPr lang="en-US" dirty="0" err="1"/>
                <a:t>jenuh</a:t>
              </a:r>
              <a:r>
                <a:rPr lang="en-US" dirty="0"/>
                <a:t> </a:t>
              </a:r>
              <a:r>
                <a:rPr lang="en-US" dirty="0" err="1"/>
                <a:t>pada</a:t>
              </a:r>
              <a:r>
                <a:rPr lang="en-US" dirty="0"/>
                <a:t> </a:t>
              </a:r>
              <a:r>
                <a:rPr lang="en-US" dirty="0" err="1"/>
                <a:t>tekanan</a:t>
              </a:r>
              <a:r>
                <a:rPr lang="en-US" dirty="0"/>
                <a:t> </a:t>
              </a:r>
              <a:r>
                <a:rPr lang="en-US" dirty="0" err="1"/>
                <a:t>tetap</a:t>
              </a:r>
              <a:r>
                <a:rPr lang="en-US" dirty="0"/>
                <a:t>.</a:t>
              </a:r>
            </a:p>
          </p:txBody>
        </p:sp>
      </p:grpSp>
      <p:grpSp>
        <p:nvGrpSpPr>
          <p:cNvPr id="13" name="Group 12"/>
          <p:cNvGrpSpPr/>
          <p:nvPr/>
        </p:nvGrpSpPr>
        <p:grpSpPr>
          <a:xfrm>
            <a:off x="1701348" y="5181600"/>
            <a:ext cx="6596743" cy="6179420"/>
            <a:chOff x="4419600" y="3505200"/>
            <a:chExt cx="4448628" cy="3225755"/>
          </a:xfrm>
        </p:grpSpPr>
        <p:cxnSp>
          <p:nvCxnSpPr>
            <p:cNvPr id="14" name="Straight Arrow Connector 13"/>
            <p:cNvCxnSpPr/>
            <p:nvPr/>
          </p:nvCxnSpPr>
          <p:spPr>
            <a:xfrm flipV="1">
              <a:off x="4724400" y="3661621"/>
              <a:ext cx="0" cy="281558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4724400" y="6477207"/>
              <a:ext cx="38862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8" name="Freeform 17"/>
            <p:cNvSpPr/>
            <p:nvPr/>
          </p:nvSpPr>
          <p:spPr>
            <a:xfrm>
              <a:off x="5105400" y="3970741"/>
              <a:ext cx="2971800" cy="2350045"/>
            </a:xfrm>
            <a:custGeom>
              <a:avLst/>
              <a:gdLst>
                <a:gd name="connsiteX0" fmla="*/ 0 w 2438400"/>
                <a:gd name="connsiteY0" fmla="*/ 2061028 h 2061028"/>
                <a:gd name="connsiteX1" fmla="*/ 508000 w 2438400"/>
                <a:gd name="connsiteY1" fmla="*/ 1436914 h 2061028"/>
                <a:gd name="connsiteX2" fmla="*/ 1016000 w 2438400"/>
                <a:gd name="connsiteY2" fmla="*/ 232228 h 2061028"/>
                <a:gd name="connsiteX3" fmla="*/ 1465942 w 2438400"/>
                <a:gd name="connsiteY3" fmla="*/ 232228 h 2061028"/>
                <a:gd name="connsiteX4" fmla="*/ 2133600 w 2438400"/>
                <a:gd name="connsiteY4" fmla="*/ 1625599 h 2061028"/>
                <a:gd name="connsiteX5" fmla="*/ 2438400 w 2438400"/>
                <a:gd name="connsiteY5" fmla="*/ 1959428 h 206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38400" h="2061028">
                  <a:moveTo>
                    <a:pt x="0" y="2061028"/>
                  </a:moveTo>
                  <a:cubicBezTo>
                    <a:pt x="169333" y="1901371"/>
                    <a:pt x="338667" y="1741714"/>
                    <a:pt x="508000" y="1436914"/>
                  </a:cubicBezTo>
                  <a:cubicBezTo>
                    <a:pt x="677333" y="1132114"/>
                    <a:pt x="856343" y="433009"/>
                    <a:pt x="1016000" y="232228"/>
                  </a:cubicBezTo>
                  <a:cubicBezTo>
                    <a:pt x="1175657" y="31447"/>
                    <a:pt x="1279675" y="0"/>
                    <a:pt x="1465942" y="232228"/>
                  </a:cubicBezTo>
                  <a:cubicBezTo>
                    <a:pt x="1652209" y="464457"/>
                    <a:pt x="1971524" y="1337732"/>
                    <a:pt x="2133600" y="1625599"/>
                  </a:cubicBezTo>
                  <a:cubicBezTo>
                    <a:pt x="2295676" y="1913466"/>
                    <a:pt x="2367038" y="1936447"/>
                    <a:pt x="2438400" y="1959428"/>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9" name="Straight Connector 18"/>
            <p:cNvCxnSpPr/>
            <p:nvPr/>
          </p:nvCxnSpPr>
          <p:spPr>
            <a:xfrm>
              <a:off x="6077856" y="4831056"/>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239000" y="4834782"/>
              <a:ext cx="0" cy="1094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5500914" y="5929732"/>
              <a:ext cx="1752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500914" y="5680203"/>
              <a:ext cx="0" cy="2346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5490030" y="4834782"/>
              <a:ext cx="529770" cy="8603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2390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4864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019800" y="4834782"/>
              <a:ext cx="5334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239000" y="5147625"/>
              <a:ext cx="0" cy="39105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6019800" y="5929732"/>
              <a:ext cx="381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678712" y="5138752"/>
              <a:ext cx="152400" cy="2346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239000" y="4690337"/>
              <a:ext cx="304800" cy="273129"/>
            </a:xfrm>
            <a:prstGeom prst="rect">
              <a:avLst/>
            </a:prstGeom>
            <a:noFill/>
          </p:spPr>
          <p:txBody>
            <a:bodyPr wrap="square" rtlCol="0">
              <a:spAutoFit/>
            </a:bodyPr>
            <a:lstStyle/>
            <a:p>
              <a:r>
                <a:rPr lang="en-US" sz="2800"/>
                <a:t>1</a:t>
              </a:r>
              <a:endParaRPr lang="en-US" sz="2800"/>
            </a:p>
          </p:txBody>
        </p:sp>
        <p:sp>
          <p:nvSpPr>
            <p:cNvPr id="31" name="TextBox 30"/>
            <p:cNvSpPr txBox="1"/>
            <p:nvPr/>
          </p:nvSpPr>
          <p:spPr>
            <a:xfrm>
              <a:off x="7210476" y="5889124"/>
              <a:ext cx="304800" cy="273129"/>
            </a:xfrm>
            <a:prstGeom prst="rect">
              <a:avLst/>
            </a:prstGeom>
            <a:noFill/>
          </p:spPr>
          <p:txBody>
            <a:bodyPr wrap="square" rtlCol="0">
              <a:spAutoFit/>
            </a:bodyPr>
            <a:lstStyle/>
            <a:p>
              <a:r>
                <a:rPr lang="en-US" sz="2800" dirty="0"/>
                <a:t>2</a:t>
              </a:r>
              <a:endParaRPr lang="en-US" sz="2800" dirty="0"/>
            </a:p>
          </p:txBody>
        </p:sp>
        <p:sp>
          <p:nvSpPr>
            <p:cNvPr id="32" name="TextBox 31"/>
            <p:cNvSpPr txBox="1"/>
            <p:nvPr/>
          </p:nvSpPr>
          <p:spPr>
            <a:xfrm>
              <a:off x="5287163" y="5770548"/>
              <a:ext cx="304800" cy="273129"/>
            </a:xfrm>
            <a:prstGeom prst="rect">
              <a:avLst/>
            </a:prstGeom>
            <a:noFill/>
          </p:spPr>
          <p:txBody>
            <a:bodyPr wrap="square" rtlCol="0">
              <a:spAutoFit/>
            </a:bodyPr>
            <a:lstStyle/>
            <a:p>
              <a:r>
                <a:rPr lang="en-US" sz="2800" dirty="0"/>
                <a:t>3</a:t>
              </a:r>
              <a:endParaRPr lang="en-US" sz="2800" dirty="0"/>
            </a:p>
          </p:txBody>
        </p:sp>
        <p:sp>
          <p:nvSpPr>
            <p:cNvPr id="33" name="TextBox 32"/>
            <p:cNvSpPr txBox="1"/>
            <p:nvPr/>
          </p:nvSpPr>
          <p:spPr>
            <a:xfrm>
              <a:off x="5275944" y="5499439"/>
              <a:ext cx="304800" cy="273129"/>
            </a:xfrm>
            <a:prstGeom prst="rect">
              <a:avLst/>
            </a:prstGeom>
            <a:noFill/>
          </p:spPr>
          <p:txBody>
            <a:bodyPr wrap="square" rtlCol="0">
              <a:spAutoFit/>
            </a:bodyPr>
            <a:lstStyle/>
            <a:p>
              <a:r>
                <a:rPr lang="en-US" sz="2800" dirty="0"/>
                <a:t>4</a:t>
              </a:r>
              <a:endParaRPr lang="en-US" sz="2800" dirty="0"/>
            </a:p>
          </p:txBody>
        </p:sp>
        <p:sp>
          <p:nvSpPr>
            <p:cNvPr id="34" name="TextBox 33"/>
            <p:cNvSpPr txBox="1"/>
            <p:nvPr/>
          </p:nvSpPr>
          <p:spPr>
            <a:xfrm>
              <a:off x="5838372" y="4613053"/>
              <a:ext cx="304800" cy="273129"/>
            </a:xfrm>
            <a:prstGeom prst="rect">
              <a:avLst/>
            </a:prstGeom>
            <a:noFill/>
          </p:spPr>
          <p:txBody>
            <a:bodyPr wrap="square" rtlCol="0">
              <a:spAutoFit/>
            </a:bodyPr>
            <a:lstStyle/>
            <a:p>
              <a:r>
                <a:rPr lang="en-US" sz="2800" dirty="0"/>
                <a:t>a</a:t>
              </a:r>
              <a:endParaRPr lang="en-US" sz="2800" dirty="0"/>
            </a:p>
          </p:txBody>
        </p:sp>
        <p:sp>
          <p:nvSpPr>
            <p:cNvPr id="35" name="TextBox 34"/>
            <p:cNvSpPr txBox="1"/>
            <p:nvPr/>
          </p:nvSpPr>
          <p:spPr>
            <a:xfrm>
              <a:off x="7145157" y="6457826"/>
              <a:ext cx="304800" cy="273129"/>
            </a:xfrm>
            <a:prstGeom prst="rect">
              <a:avLst/>
            </a:prstGeom>
            <a:noFill/>
          </p:spPr>
          <p:txBody>
            <a:bodyPr wrap="square" rtlCol="0">
              <a:spAutoFit/>
            </a:bodyPr>
            <a:lstStyle/>
            <a:p>
              <a:r>
                <a:rPr lang="en-US" sz="2800" dirty="0"/>
                <a:t>b</a:t>
              </a:r>
              <a:endParaRPr lang="en-US" sz="2800" dirty="0"/>
            </a:p>
          </p:txBody>
        </p:sp>
        <p:sp>
          <p:nvSpPr>
            <p:cNvPr id="36" name="TextBox 35"/>
            <p:cNvSpPr txBox="1"/>
            <p:nvPr/>
          </p:nvSpPr>
          <p:spPr>
            <a:xfrm>
              <a:off x="5366826" y="6424307"/>
              <a:ext cx="304800" cy="273129"/>
            </a:xfrm>
            <a:prstGeom prst="rect">
              <a:avLst/>
            </a:prstGeom>
            <a:noFill/>
          </p:spPr>
          <p:txBody>
            <a:bodyPr wrap="square" rtlCol="0">
              <a:spAutoFit/>
            </a:bodyPr>
            <a:lstStyle/>
            <a:p>
              <a:r>
                <a:rPr lang="en-US" sz="2800" dirty="0"/>
                <a:t>c</a:t>
              </a:r>
              <a:endParaRPr lang="en-US" sz="2800" dirty="0"/>
            </a:p>
          </p:txBody>
        </p:sp>
        <p:sp>
          <p:nvSpPr>
            <p:cNvPr id="37" name="TextBox 36"/>
            <p:cNvSpPr txBox="1"/>
            <p:nvPr/>
          </p:nvSpPr>
          <p:spPr>
            <a:xfrm>
              <a:off x="8563428" y="6246301"/>
              <a:ext cx="304800" cy="273129"/>
            </a:xfrm>
            <a:prstGeom prst="rect">
              <a:avLst/>
            </a:prstGeom>
            <a:noFill/>
          </p:spPr>
          <p:txBody>
            <a:bodyPr wrap="square" rtlCol="0">
              <a:spAutoFit/>
            </a:bodyPr>
            <a:lstStyle/>
            <a:p>
              <a:r>
                <a:rPr lang="en-US" sz="2800" b="1"/>
                <a:t>s</a:t>
              </a:r>
              <a:endParaRPr lang="en-US" sz="2800" b="1"/>
            </a:p>
          </p:txBody>
        </p:sp>
        <p:sp>
          <p:nvSpPr>
            <p:cNvPr id="38" name="TextBox 37"/>
            <p:cNvSpPr txBox="1"/>
            <p:nvPr/>
          </p:nvSpPr>
          <p:spPr>
            <a:xfrm>
              <a:off x="4419600" y="3505200"/>
              <a:ext cx="381000" cy="273129"/>
            </a:xfrm>
            <a:prstGeom prst="rect">
              <a:avLst/>
            </a:prstGeom>
            <a:noFill/>
          </p:spPr>
          <p:txBody>
            <a:bodyPr wrap="square" rtlCol="0">
              <a:spAutoFit/>
            </a:bodyPr>
            <a:lstStyle/>
            <a:p>
              <a:r>
                <a:rPr lang="en-US" sz="2800" b="1"/>
                <a:t>T</a:t>
              </a:r>
              <a:endParaRPr lang="en-US" sz="2800" b="1"/>
            </a:p>
          </p:txBody>
        </p:sp>
        <p:cxnSp>
          <p:nvCxnSpPr>
            <p:cNvPr id="39" name="Straight Connector 38"/>
            <p:cNvCxnSpPr/>
            <p:nvPr/>
          </p:nvCxnSpPr>
          <p:spPr>
            <a:xfrm>
              <a:off x="7239000" y="5929732"/>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7790544" y="5460468"/>
              <a:ext cx="439056" cy="469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7235370" y="4365518"/>
              <a:ext cx="384630" cy="469264"/>
            </a:xfrm>
            <a:prstGeom prst="line">
              <a:avLst/>
            </a:prstGeom>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6673119" y="2285998"/>
            <a:ext cx="11226171" cy="1107996"/>
          </a:xfrm>
          <a:prstGeom prst="rect">
            <a:avLst/>
          </a:prstGeom>
          <a:noFill/>
        </p:spPr>
        <p:txBody>
          <a:bodyPr wrap="square" rtlCol="0">
            <a:spAutoFit/>
          </a:bodyPr>
          <a:lstStyle/>
          <a:p>
            <a:pPr algn="ctr"/>
            <a:r>
              <a:rPr lang="id-ID" sz="6600" dirty="0"/>
              <a:t>Diagram TS</a:t>
            </a:r>
            <a:endParaRPr lang="id-ID" sz="6600" dirty="0"/>
          </a:p>
        </p:txBody>
      </p:sp>
    </p:spTree>
    <p:extLst>
      <p:ext uri="{BB962C8B-B14F-4D97-AF65-F5344CB8AC3E}">
        <p14:creationId xmlns:p14="http://schemas.microsoft.com/office/powerpoint/2010/main" val="383154323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45F2EE-CFC1-4B2A-9305-8E36F791EE75}"/>
              </a:ext>
            </a:extLst>
          </p:cNvPr>
          <p:cNvSpPr>
            <a:spLocks noGrp="1"/>
          </p:cNvSpPr>
          <p:nvPr>
            <p:ph type="sldNum" sz="quarter" idx="16"/>
          </p:nvPr>
        </p:nvSpPr>
        <p:spPr/>
        <p:txBody>
          <a:bodyPr/>
          <a:lstStyle/>
          <a:p>
            <a:fld id="{8544EA45-CFB8-4F03-BA7D-5475ABD8B53C}" type="slidenum">
              <a:rPr lang="en-US"/>
              <a:pPr/>
              <a:t>9</a:t>
            </a:fld>
            <a:endParaRPr lang="en-US"/>
          </a:p>
        </p:txBody>
      </p:sp>
      <p:sp>
        <p:nvSpPr>
          <p:cNvPr id="90170" name="AutoShape 58"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72" name="AutoShape 60" descr="blob:https://web.whatsapp.com/9a5d0398-5165-49ee-af49-c2c2729fd34e"/>
          <p:cNvSpPr>
            <a:spLocks noChangeAspect="1" noChangeArrowheads="1"/>
          </p:cNvSpPr>
          <p:nvPr/>
        </p:nvSpPr>
        <p:spPr bwMode="auto">
          <a:xfrm>
            <a:off x="222250" y="-27463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8635534" y="4662777"/>
            <a:ext cx="11516636" cy="6295350"/>
            <a:chOff x="6019790" y="3523564"/>
            <a:chExt cx="11516636" cy="6295350"/>
          </a:xfrm>
        </p:grpSpPr>
        <p:sp>
          <p:nvSpPr>
            <p:cNvPr id="15" name="TextBox 14"/>
            <p:cNvSpPr txBox="1"/>
            <p:nvPr/>
          </p:nvSpPr>
          <p:spPr>
            <a:xfrm>
              <a:off x="6019791" y="3984165"/>
              <a:ext cx="7913914" cy="646331"/>
            </a:xfrm>
            <a:prstGeom prst="rect">
              <a:avLst/>
            </a:prstGeom>
            <a:noFill/>
          </p:spPr>
          <p:txBody>
            <a:bodyPr wrap="square" rtlCol="0">
              <a:spAutoFit/>
            </a:bodyPr>
            <a:lstStyle/>
            <a:p>
              <a:pPr algn="r"/>
              <a:r>
                <a:rPr lang="en-US" dirty="0" err="1"/>
                <a:t>Persamaan</a:t>
              </a:r>
              <a:r>
                <a:rPr lang="en-US" dirty="0"/>
                <a:t> </a:t>
              </a:r>
              <a:r>
                <a:rPr lang="en-US" dirty="0" err="1"/>
                <a:t>energi</a:t>
              </a:r>
              <a:r>
                <a:rPr lang="en-US" dirty="0"/>
                <a:t> </a:t>
              </a:r>
              <a:r>
                <a:rPr lang="en-US" dirty="0" err="1"/>
                <a:t>untuk</a:t>
              </a:r>
              <a:r>
                <a:rPr lang="en-US" dirty="0"/>
                <a:t> </a:t>
              </a:r>
              <a:r>
                <a:rPr lang="en-US" dirty="0" err="1"/>
                <a:t>turbin</a:t>
              </a:r>
              <a:r>
                <a:rPr lang="en-US" dirty="0"/>
                <a:t> :</a:t>
              </a:r>
              <a:endParaRPr lang="en-US" dirty="0"/>
            </a:p>
          </p:txBody>
        </p:sp>
        <p:graphicFrame>
          <p:nvGraphicFramePr>
            <p:cNvPr id="16" name="Object 15"/>
            <p:cNvGraphicFramePr>
              <a:graphicFrameLocks noChangeAspect="1"/>
            </p:cNvGraphicFramePr>
            <p:nvPr>
              <p:extLst/>
            </p:nvPr>
          </p:nvGraphicFramePr>
          <p:xfrm>
            <a:off x="14654150" y="3523564"/>
            <a:ext cx="2572083" cy="1463427"/>
          </p:xfrm>
          <a:graphic>
            <a:graphicData uri="http://schemas.openxmlformats.org/presentationml/2006/ole">
              <mc:AlternateContent xmlns:mc="http://schemas.openxmlformats.org/markup-compatibility/2006">
                <mc:Choice xmlns:v="urn:schemas-microsoft-com:vml" Requires="v">
                  <p:oleObj spid="_x0000_s1026" name="Equation" r:id="rId4" imgW="736560" imgH="419040" progId="Equation.DSMT4">
                    <p:embed/>
                  </p:oleObj>
                </mc:Choice>
                <mc:Fallback>
                  <p:oleObj name="Equation" r:id="rId4" imgW="736560" imgH="419040" progId="Equation.DSMT4">
                    <p:embed/>
                    <p:pic>
                      <p:nvPicPr>
                        <p:cNvPr id="16"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54150" y="3523564"/>
                          <a:ext cx="2572083" cy="1463427"/>
                        </a:xfrm>
                        <a:prstGeom prst="rect">
                          <a:avLst/>
                        </a:prstGeom>
                        <a:noFill/>
                      </p:spPr>
                    </p:pic>
                  </p:oleObj>
                </mc:Fallback>
              </mc:AlternateContent>
            </a:graphicData>
          </a:graphic>
        </p:graphicFrame>
        <p:sp>
          <p:nvSpPr>
            <p:cNvPr id="17" name="TextBox 16"/>
            <p:cNvSpPr txBox="1"/>
            <p:nvPr/>
          </p:nvSpPr>
          <p:spPr>
            <a:xfrm>
              <a:off x="6019791" y="5683676"/>
              <a:ext cx="7913914" cy="646331"/>
            </a:xfrm>
            <a:prstGeom prst="rect">
              <a:avLst/>
            </a:prstGeom>
            <a:noFill/>
          </p:spPr>
          <p:txBody>
            <a:bodyPr wrap="square" rtlCol="0">
              <a:spAutoFit/>
            </a:bodyPr>
            <a:lstStyle/>
            <a:p>
              <a:pPr algn="r"/>
              <a:r>
                <a:rPr lang="en-US" dirty="0" err="1"/>
                <a:t>Persamaan</a:t>
              </a:r>
              <a:r>
                <a:rPr lang="en-US" dirty="0"/>
                <a:t> </a:t>
              </a:r>
              <a:r>
                <a:rPr lang="en-US" dirty="0" err="1"/>
                <a:t>energi</a:t>
              </a:r>
              <a:r>
                <a:rPr lang="en-US" dirty="0"/>
                <a:t> </a:t>
              </a:r>
              <a:r>
                <a:rPr lang="en-US" dirty="0" err="1"/>
                <a:t>untuk</a:t>
              </a:r>
              <a:r>
                <a:rPr lang="en-US" dirty="0"/>
                <a:t> </a:t>
              </a:r>
              <a:r>
                <a:rPr lang="en-US" dirty="0" err="1"/>
                <a:t>kondenser</a:t>
              </a:r>
              <a:r>
                <a:rPr lang="en-US" dirty="0"/>
                <a:t> :</a:t>
              </a:r>
              <a:endParaRPr lang="en-US" dirty="0"/>
            </a:p>
          </p:txBody>
        </p:sp>
        <p:graphicFrame>
          <p:nvGraphicFramePr>
            <p:cNvPr id="18" name="Object 17"/>
            <p:cNvGraphicFramePr>
              <a:graphicFrameLocks noChangeAspect="1"/>
            </p:cNvGraphicFramePr>
            <p:nvPr>
              <p:extLst/>
            </p:nvPr>
          </p:nvGraphicFramePr>
          <p:xfrm>
            <a:off x="14654149" y="5176122"/>
            <a:ext cx="2882277" cy="1442391"/>
          </p:xfrm>
          <a:graphic>
            <a:graphicData uri="http://schemas.openxmlformats.org/presentationml/2006/ole">
              <mc:AlternateContent xmlns:mc="http://schemas.openxmlformats.org/markup-compatibility/2006">
                <mc:Choice xmlns:v="urn:schemas-microsoft-com:vml" Requires="v">
                  <p:oleObj spid="_x0000_s1027" name="Equation" r:id="rId6" imgW="838080" imgH="419040" progId="Equation.DSMT4">
                    <p:embed/>
                  </p:oleObj>
                </mc:Choice>
                <mc:Fallback>
                  <p:oleObj name="Equation" r:id="rId6" imgW="838080" imgH="419040" progId="Equation.DSMT4">
                    <p:embed/>
                    <p:pic>
                      <p:nvPicPr>
                        <p:cNvPr id="18"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654149" y="5176122"/>
                          <a:ext cx="2882277" cy="1442391"/>
                        </a:xfrm>
                        <a:prstGeom prst="rect">
                          <a:avLst/>
                        </a:prstGeom>
                        <a:noFill/>
                      </p:spPr>
                    </p:pic>
                  </p:oleObj>
                </mc:Fallback>
              </mc:AlternateContent>
            </a:graphicData>
          </a:graphic>
        </p:graphicFrame>
        <p:sp>
          <p:nvSpPr>
            <p:cNvPr id="19" name="TextBox 18"/>
            <p:cNvSpPr txBox="1"/>
            <p:nvPr/>
          </p:nvSpPr>
          <p:spPr>
            <a:xfrm>
              <a:off x="6019790" y="7229439"/>
              <a:ext cx="7913915" cy="646331"/>
            </a:xfrm>
            <a:prstGeom prst="rect">
              <a:avLst/>
            </a:prstGeom>
            <a:noFill/>
          </p:spPr>
          <p:txBody>
            <a:bodyPr wrap="square" rtlCol="0">
              <a:spAutoFit/>
            </a:bodyPr>
            <a:lstStyle/>
            <a:p>
              <a:pPr algn="r"/>
              <a:r>
                <a:rPr lang="en-US" dirty="0" err="1"/>
                <a:t>Persamaan</a:t>
              </a:r>
              <a:r>
                <a:rPr lang="en-US" dirty="0"/>
                <a:t> </a:t>
              </a:r>
              <a:r>
                <a:rPr lang="en-US" dirty="0" err="1"/>
                <a:t>energi</a:t>
              </a:r>
              <a:r>
                <a:rPr lang="en-US" dirty="0"/>
                <a:t> </a:t>
              </a:r>
              <a:r>
                <a:rPr lang="en-US" dirty="0" err="1"/>
                <a:t>untuk</a:t>
              </a:r>
              <a:r>
                <a:rPr lang="en-US" dirty="0"/>
                <a:t> </a:t>
              </a:r>
              <a:r>
                <a:rPr lang="en-US" dirty="0" err="1"/>
                <a:t>pompa</a:t>
              </a:r>
              <a:r>
                <a:rPr lang="en-US" dirty="0"/>
                <a:t> :</a:t>
              </a:r>
              <a:endParaRPr lang="en-US" dirty="0"/>
            </a:p>
          </p:txBody>
        </p:sp>
        <p:graphicFrame>
          <p:nvGraphicFramePr>
            <p:cNvPr id="20" name="Object 19"/>
            <p:cNvGraphicFramePr>
              <a:graphicFrameLocks noChangeAspect="1"/>
            </p:cNvGraphicFramePr>
            <p:nvPr>
              <p:extLst/>
            </p:nvPr>
          </p:nvGraphicFramePr>
          <p:xfrm>
            <a:off x="14654150" y="6807643"/>
            <a:ext cx="2634253" cy="1443727"/>
          </p:xfrm>
          <a:graphic>
            <a:graphicData uri="http://schemas.openxmlformats.org/presentationml/2006/ole">
              <mc:AlternateContent xmlns:mc="http://schemas.openxmlformats.org/markup-compatibility/2006">
                <mc:Choice xmlns:v="urn:schemas-microsoft-com:vml" Requires="v">
                  <p:oleObj spid="_x0000_s1028" name="Equation" r:id="rId8" imgW="787320" imgH="431640" progId="Equation.DSMT4">
                    <p:embed/>
                  </p:oleObj>
                </mc:Choice>
                <mc:Fallback>
                  <p:oleObj name="Equation" r:id="rId8" imgW="787320" imgH="431640" progId="Equation.DSMT4">
                    <p:embed/>
                    <p:pic>
                      <p:nvPicPr>
                        <p:cNvPr id="20" name="Object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654150" y="6807643"/>
                          <a:ext cx="2634253" cy="1443727"/>
                        </a:xfrm>
                        <a:prstGeom prst="rect">
                          <a:avLst/>
                        </a:prstGeom>
                        <a:noFill/>
                      </p:spPr>
                    </p:pic>
                  </p:oleObj>
                </mc:Fallback>
              </mc:AlternateContent>
            </a:graphicData>
          </a:graphic>
        </p:graphicFrame>
        <p:sp>
          <p:nvSpPr>
            <p:cNvPr id="21" name="TextBox 20"/>
            <p:cNvSpPr txBox="1"/>
            <p:nvPr/>
          </p:nvSpPr>
          <p:spPr>
            <a:xfrm>
              <a:off x="6095991" y="8720785"/>
              <a:ext cx="7837714" cy="646331"/>
            </a:xfrm>
            <a:prstGeom prst="rect">
              <a:avLst/>
            </a:prstGeom>
            <a:noFill/>
          </p:spPr>
          <p:txBody>
            <a:bodyPr wrap="square" rtlCol="0">
              <a:spAutoFit/>
            </a:bodyPr>
            <a:lstStyle/>
            <a:p>
              <a:pPr algn="r"/>
              <a:r>
                <a:rPr lang="en-US" dirty="0" err="1"/>
                <a:t>Persamaan</a:t>
              </a:r>
              <a:r>
                <a:rPr lang="en-US" dirty="0"/>
                <a:t> </a:t>
              </a:r>
              <a:r>
                <a:rPr lang="en-US" dirty="0" err="1"/>
                <a:t>energi</a:t>
              </a:r>
              <a:r>
                <a:rPr lang="en-US" dirty="0"/>
                <a:t> </a:t>
              </a:r>
              <a:r>
                <a:rPr lang="en-US" dirty="0" err="1"/>
                <a:t>untuk</a:t>
              </a:r>
              <a:r>
                <a:rPr lang="en-US" dirty="0"/>
                <a:t> boiler :</a:t>
              </a:r>
              <a:endParaRPr lang="en-US" dirty="0"/>
            </a:p>
          </p:txBody>
        </p:sp>
        <p:graphicFrame>
          <p:nvGraphicFramePr>
            <p:cNvPr id="22" name="Object 21"/>
            <p:cNvGraphicFramePr>
              <a:graphicFrameLocks noChangeAspect="1"/>
            </p:cNvGraphicFramePr>
            <p:nvPr>
              <p:extLst/>
            </p:nvPr>
          </p:nvGraphicFramePr>
          <p:xfrm>
            <a:off x="14613163" y="8440500"/>
            <a:ext cx="2546237" cy="1378414"/>
          </p:xfrm>
          <a:graphic>
            <a:graphicData uri="http://schemas.openxmlformats.org/presentationml/2006/ole">
              <mc:AlternateContent xmlns:mc="http://schemas.openxmlformats.org/markup-compatibility/2006">
                <mc:Choice xmlns:v="urn:schemas-microsoft-com:vml" Requires="v">
                  <p:oleObj spid="_x0000_s1029" name="Equation" r:id="rId10" imgW="774360" imgH="419040" progId="Equation.DSMT4">
                    <p:embed/>
                  </p:oleObj>
                </mc:Choice>
                <mc:Fallback>
                  <p:oleObj name="Equation" r:id="rId10" imgW="774360" imgH="419040" progId="Equation.DSMT4">
                    <p:embed/>
                    <p:pic>
                      <p:nvPicPr>
                        <p:cNvPr id="22" name="Object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613163" y="8440500"/>
                          <a:ext cx="2546237" cy="1378414"/>
                        </a:xfrm>
                        <a:prstGeom prst="rect">
                          <a:avLst/>
                        </a:prstGeom>
                        <a:noFill/>
                      </p:spPr>
                    </p:pic>
                  </p:oleObj>
                </mc:Fallback>
              </mc:AlternateContent>
            </a:graphicData>
          </a:graphic>
        </p:graphicFrame>
      </p:grpSp>
      <p:grpSp>
        <p:nvGrpSpPr>
          <p:cNvPr id="24" name="Group 23"/>
          <p:cNvGrpSpPr/>
          <p:nvPr/>
        </p:nvGrpSpPr>
        <p:grpSpPr>
          <a:xfrm>
            <a:off x="1566831" y="4547384"/>
            <a:ext cx="6596743" cy="6179420"/>
            <a:chOff x="4419600" y="3505200"/>
            <a:chExt cx="4448628" cy="3225755"/>
          </a:xfrm>
        </p:grpSpPr>
        <p:cxnSp>
          <p:nvCxnSpPr>
            <p:cNvPr id="25" name="Straight Arrow Connector 24"/>
            <p:cNvCxnSpPr/>
            <p:nvPr/>
          </p:nvCxnSpPr>
          <p:spPr>
            <a:xfrm flipV="1">
              <a:off x="4724400" y="3661621"/>
              <a:ext cx="0" cy="281558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4724400" y="6477207"/>
              <a:ext cx="38862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7" name="Freeform 26"/>
            <p:cNvSpPr/>
            <p:nvPr/>
          </p:nvSpPr>
          <p:spPr>
            <a:xfrm>
              <a:off x="5105400" y="3970741"/>
              <a:ext cx="2971800" cy="2350045"/>
            </a:xfrm>
            <a:custGeom>
              <a:avLst/>
              <a:gdLst>
                <a:gd name="connsiteX0" fmla="*/ 0 w 2438400"/>
                <a:gd name="connsiteY0" fmla="*/ 2061028 h 2061028"/>
                <a:gd name="connsiteX1" fmla="*/ 508000 w 2438400"/>
                <a:gd name="connsiteY1" fmla="*/ 1436914 h 2061028"/>
                <a:gd name="connsiteX2" fmla="*/ 1016000 w 2438400"/>
                <a:gd name="connsiteY2" fmla="*/ 232228 h 2061028"/>
                <a:gd name="connsiteX3" fmla="*/ 1465942 w 2438400"/>
                <a:gd name="connsiteY3" fmla="*/ 232228 h 2061028"/>
                <a:gd name="connsiteX4" fmla="*/ 2133600 w 2438400"/>
                <a:gd name="connsiteY4" fmla="*/ 1625599 h 2061028"/>
                <a:gd name="connsiteX5" fmla="*/ 2438400 w 2438400"/>
                <a:gd name="connsiteY5" fmla="*/ 1959428 h 206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38400" h="2061028">
                  <a:moveTo>
                    <a:pt x="0" y="2061028"/>
                  </a:moveTo>
                  <a:cubicBezTo>
                    <a:pt x="169333" y="1901371"/>
                    <a:pt x="338667" y="1741714"/>
                    <a:pt x="508000" y="1436914"/>
                  </a:cubicBezTo>
                  <a:cubicBezTo>
                    <a:pt x="677333" y="1132114"/>
                    <a:pt x="856343" y="433009"/>
                    <a:pt x="1016000" y="232228"/>
                  </a:cubicBezTo>
                  <a:cubicBezTo>
                    <a:pt x="1175657" y="31447"/>
                    <a:pt x="1279675" y="0"/>
                    <a:pt x="1465942" y="232228"/>
                  </a:cubicBezTo>
                  <a:cubicBezTo>
                    <a:pt x="1652209" y="464457"/>
                    <a:pt x="1971524" y="1337732"/>
                    <a:pt x="2133600" y="1625599"/>
                  </a:cubicBezTo>
                  <a:cubicBezTo>
                    <a:pt x="2295676" y="1913466"/>
                    <a:pt x="2367038" y="1936447"/>
                    <a:pt x="2438400" y="1959428"/>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28" name="Straight Connector 27"/>
            <p:cNvCxnSpPr/>
            <p:nvPr/>
          </p:nvCxnSpPr>
          <p:spPr>
            <a:xfrm>
              <a:off x="6077856" y="4831056"/>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239000" y="4834782"/>
              <a:ext cx="0" cy="1094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5500914" y="5929732"/>
              <a:ext cx="1752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5500914" y="5680203"/>
              <a:ext cx="0" cy="2346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5490030" y="4834782"/>
              <a:ext cx="529770" cy="8603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390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486400" y="5929732"/>
              <a:ext cx="0" cy="5474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19800" y="4834782"/>
              <a:ext cx="5334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7239000" y="5147625"/>
              <a:ext cx="0" cy="39105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019800" y="5929732"/>
              <a:ext cx="381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5678712" y="5138752"/>
              <a:ext cx="152400" cy="2346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239000" y="4690337"/>
              <a:ext cx="304800" cy="273129"/>
            </a:xfrm>
            <a:prstGeom prst="rect">
              <a:avLst/>
            </a:prstGeom>
            <a:noFill/>
          </p:spPr>
          <p:txBody>
            <a:bodyPr wrap="square" rtlCol="0">
              <a:spAutoFit/>
            </a:bodyPr>
            <a:lstStyle/>
            <a:p>
              <a:r>
                <a:rPr lang="en-US" sz="2800"/>
                <a:t>1</a:t>
              </a:r>
              <a:endParaRPr lang="en-US" sz="2800"/>
            </a:p>
          </p:txBody>
        </p:sp>
        <p:sp>
          <p:nvSpPr>
            <p:cNvPr id="40" name="TextBox 39"/>
            <p:cNvSpPr txBox="1"/>
            <p:nvPr/>
          </p:nvSpPr>
          <p:spPr>
            <a:xfrm>
              <a:off x="7210476" y="5889124"/>
              <a:ext cx="304800" cy="273129"/>
            </a:xfrm>
            <a:prstGeom prst="rect">
              <a:avLst/>
            </a:prstGeom>
            <a:noFill/>
          </p:spPr>
          <p:txBody>
            <a:bodyPr wrap="square" rtlCol="0">
              <a:spAutoFit/>
            </a:bodyPr>
            <a:lstStyle/>
            <a:p>
              <a:r>
                <a:rPr lang="en-US" sz="2800" dirty="0"/>
                <a:t>2</a:t>
              </a:r>
              <a:endParaRPr lang="en-US" sz="2800" dirty="0"/>
            </a:p>
          </p:txBody>
        </p:sp>
        <p:sp>
          <p:nvSpPr>
            <p:cNvPr id="41" name="TextBox 40"/>
            <p:cNvSpPr txBox="1"/>
            <p:nvPr/>
          </p:nvSpPr>
          <p:spPr>
            <a:xfrm>
              <a:off x="5287163" y="5770548"/>
              <a:ext cx="304800" cy="273129"/>
            </a:xfrm>
            <a:prstGeom prst="rect">
              <a:avLst/>
            </a:prstGeom>
            <a:noFill/>
          </p:spPr>
          <p:txBody>
            <a:bodyPr wrap="square" rtlCol="0">
              <a:spAutoFit/>
            </a:bodyPr>
            <a:lstStyle/>
            <a:p>
              <a:r>
                <a:rPr lang="en-US" sz="2800" dirty="0"/>
                <a:t>3</a:t>
              </a:r>
              <a:endParaRPr lang="en-US" sz="2800" dirty="0"/>
            </a:p>
          </p:txBody>
        </p:sp>
        <p:sp>
          <p:nvSpPr>
            <p:cNvPr id="42" name="TextBox 41"/>
            <p:cNvSpPr txBox="1"/>
            <p:nvPr/>
          </p:nvSpPr>
          <p:spPr>
            <a:xfrm>
              <a:off x="5275944" y="5499439"/>
              <a:ext cx="304800" cy="273129"/>
            </a:xfrm>
            <a:prstGeom prst="rect">
              <a:avLst/>
            </a:prstGeom>
            <a:noFill/>
          </p:spPr>
          <p:txBody>
            <a:bodyPr wrap="square" rtlCol="0">
              <a:spAutoFit/>
            </a:bodyPr>
            <a:lstStyle/>
            <a:p>
              <a:r>
                <a:rPr lang="en-US" sz="2800" dirty="0"/>
                <a:t>4</a:t>
              </a:r>
              <a:endParaRPr lang="en-US" sz="2800" dirty="0"/>
            </a:p>
          </p:txBody>
        </p:sp>
        <p:sp>
          <p:nvSpPr>
            <p:cNvPr id="45" name="TextBox 44"/>
            <p:cNvSpPr txBox="1"/>
            <p:nvPr/>
          </p:nvSpPr>
          <p:spPr>
            <a:xfrm>
              <a:off x="5838372" y="4613053"/>
              <a:ext cx="304800" cy="273129"/>
            </a:xfrm>
            <a:prstGeom prst="rect">
              <a:avLst/>
            </a:prstGeom>
            <a:noFill/>
          </p:spPr>
          <p:txBody>
            <a:bodyPr wrap="square" rtlCol="0">
              <a:spAutoFit/>
            </a:bodyPr>
            <a:lstStyle/>
            <a:p>
              <a:r>
                <a:rPr lang="en-US" sz="2800" dirty="0"/>
                <a:t>a</a:t>
              </a:r>
              <a:endParaRPr lang="en-US" sz="2800" dirty="0"/>
            </a:p>
          </p:txBody>
        </p:sp>
        <p:sp>
          <p:nvSpPr>
            <p:cNvPr id="46" name="TextBox 45"/>
            <p:cNvSpPr txBox="1"/>
            <p:nvPr/>
          </p:nvSpPr>
          <p:spPr>
            <a:xfrm>
              <a:off x="7145157" y="6457826"/>
              <a:ext cx="304800" cy="273129"/>
            </a:xfrm>
            <a:prstGeom prst="rect">
              <a:avLst/>
            </a:prstGeom>
            <a:noFill/>
          </p:spPr>
          <p:txBody>
            <a:bodyPr wrap="square" rtlCol="0">
              <a:spAutoFit/>
            </a:bodyPr>
            <a:lstStyle/>
            <a:p>
              <a:r>
                <a:rPr lang="en-US" sz="2800" dirty="0"/>
                <a:t>b</a:t>
              </a:r>
              <a:endParaRPr lang="en-US" sz="2800" dirty="0"/>
            </a:p>
          </p:txBody>
        </p:sp>
        <p:sp>
          <p:nvSpPr>
            <p:cNvPr id="47" name="TextBox 46"/>
            <p:cNvSpPr txBox="1"/>
            <p:nvPr/>
          </p:nvSpPr>
          <p:spPr>
            <a:xfrm>
              <a:off x="5366826" y="6424307"/>
              <a:ext cx="304800" cy="273129"/>
            </a:xfrm>
            <a:prstGeom prst="rect">
              <a:avLst/>
            </a:prstGeom>
            <a:noFill/>
          </p:spPr>
          <p:txBody>
            <a:bodyPr wrap="square" rtlCol="0">
              <a:spAutoFit/>
            </a:bodyPr>
            <a:lstStyle/>
            <a:p>
              <a:r>
                <a:rPr lang="en-US" sz="2800" dirty="0"/>
                <a:t>c</a:t>
              </a:r>
              <a:endParaRPr lang="en-US" sz="2800" dirty="0"/>
            </a:p>
          </p:txBody>
        </p:sp>
        <p:sp>
          <p:nvSpPr>
            <p:cNvPr id="48" name="TextBox 47"/>
            <p:cNvSpPr txBox="1"/>
            <p:nvPr/>
          </p:nvSpPr>
          <p:spPr>
            <a:xfrm>
              <a:off x="8563428" y="6246301"/>
              <a:ext cx="304800" cy="273129"/>
            </a:xfrm>
            <a:prstGeom prst="rect">
              <a:avLst/>
            </a:prstGeom>
            <a:noFill/>
          </p:spPr>
          <p:txBody>
            <a:bodyPr wrap="square" rtlCol="0">
              <a:spAutoFit/>
            </a:bodyPr>
            <a:lstStyle/>
            <a:p>
              <a:r>
                <a:rPr lang="en-US" sz="2800" b="1"/>
                <a:t>s</a:t>
              </a:r>
              <a:endParaRPr lang="en-US" sz="2800" b="1"/>
            </a:p>
          </p:txBody>
        </p:sp>
        <p:sp>
          <p:nvSpPr>
            <p:cNvPr id="49" name="TextBox 48"/>
            <p:cNvSpPr txBox="1"/>
            <p:nvPr/>
          </p:nvSpPr>
          <p:spPr>
            <a:xfrm>
              <a:off x="4419600" y="3505200"/>
              <a:ext cx="381000" cy="273129"/>
            </a:xfrm>
            <a:prstGeom prst="rect">
              <a:avLst/>
            </a:prstGeom>
            <a:noFill/>
          </p:spPr>
          <p:txBody>
            <a:bodyPr wrap="square" rtlCol="0">
              <a:spAutoFit/>
            </a:bodyPr>
            <a:lstStyle/>
            <a:p>
              <a:r>
                <a:rPr lang="en-US" sz="2800" b="1"/>
                <a:t>T</a:t>
              </a:r>
              <a:endParaRPr lang="en-US" sz="2800" b="1"/>
            </a:p>
          </p:txBody>
        </p:sp>
        <p:cxnSp>
          <p:nvCxnSpPr>
            <p:cNvPr id="50" name="Straight Connector 49"/>
            <p:cNvCxnSpPr/>
            <p:nvPr/>
          </p:nvCxnSpPr>
          <p:spPr>
            <a:xfrm>
              <a:off x="7239000" y="5929732"/>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7790544" y="5460468"/>
              <a:ext cx="439056" cy="469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7235370" y="4365518"/>
              <a:ext cx="384630" cy="469264"/>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6673119" y="2285998"/>
            <a:ext cx="11226171" cy="1107996"/>
          </a:xfrm>
          <a:prstGeom prst="rect">
            <a:avLst/>
          </a:prstGeom>
          <a:noFill/>
        </p:spPr>
        <p:txBody>
          <a:bodyPr wrap="square" rtlCol="0">
            <a:spAutoFit/>
          </a:bodyPr>
          <a:lstStyle/>
          <a:p>
            <a:pPr algn="ctr"/>
            <a:r>
              <a:rPr lang="id-ID" sz="6600" dirty="0"/>
              <a:t>Persamaan Energi</a:t>
            </a:r>
            <a:endParaRPr lang="id-ID" sz="6600" dirty="0"/>
          </a:p>
        </p:txBody>
      </p:sp>
    </p:spTree>
    <p:extLst>
      <p:ext uri="{BB962C8B-B14F-4D97-AF65-F5344CB8AC3E}">
        <p14:creationId xmlns:p14="http://schemas.microsoft.com/office/powerpoint/2010/main" val="43636579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Halaman Depan Slid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24541</TotalTime>
  <Words>1465</Words>
  <Application>Microsoft Office PowerPoint</Application>
  <PresentationFormat>Custom</PresentationFormat>
  <Paragraphs>205</Paragraphs>
  <Slides>12</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vt:lpstr>
      <vt:lpstr>Calibri</vt:lpstr>
      <vt:lpstr>Calibri Light</vt:lpstr>
      <vt:lpstr>Lato</vt:lpstr>
      <vt:lpstr>Lato Bold</vt:lpstr>
      <vt:lpstr>Lato Light</vt:lpstr>
      <vt:lpstr>Symbol</vt:lpstr>
      <vt:lpstr>Wingdings</vt:lpstr>
      <vt:lpstr>Halaman Depan Slide</vt:lpstr>
      <vt:lpstr>Equation</vt:lpstr>
      <vt:lpstr>Termodinamika Teknik (TFH2F3)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Jetfabrik</dc:creator>
  <cp:lastModifiedBy>user</cp:lastModifiedBy>
  <cp:revision>3228</cp:revision>
  <dcterms:created xsi:type="dcterms:W3CDTF">2014-11-12T21:47:38Z</dcterms:created>
  <dcterms:modified xsi:type="dcterms:W3CDTF">2020-05-05T20:37:21Z</dcterms:modified>
</cp:coreProperties>
</file>