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4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930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01850-90D0-4DA7-8585-504FCA93ACED}" type="datetimeFigureOut">
              <a:rPr lang="en-US" smtClean="0"/>
              <a:pPr/>
              <a:t>3/18/2009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976F32-7025-4462-9EE0-317A8DDF03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932E55-FF89-4698-9455-B2893DE3884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183776-6BA0-4380-BEC7-9D08DAE2ECB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27A7-FAB3-41C3-9577-E96AAE5535D3}" type="datetime1">
              <a:rPr lang="en-US" smtClean="0"/>
              <a:pPr/>
              <a:t>3/18/2009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A4A-9AA1-419A-8866-A215B054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BABB-7B57-4EFE-911B-87ED5BA0A881}" type="datetime1">
              <a:rPr lang="en-US" smtClean="0"/>
              <a:pPr/>
              <a:t>3/18/2009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A4A-9AA1-419A-8866-A215B054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0E2D-4E60-478E-99A1-670CE5766D27}" type="datetime1">
              <a:rPr lang="en-US" smtClean="0"/>
              <a:pPr/>
              <a:t>3/18/2009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A4A-9AA1-419A-8866-A215B054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135" y="24765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135" y="1676400"/>
            <a:ext cx="381586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6673" y="1676400"/>
            <a:ext cx="381586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SKB Pertemuan 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37535" y="63992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334C3B4-1B8A-421D-A051-BADC4E61B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135" y="24765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70135" y="16764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SKB Pertemuan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37535" y="63992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A3C3178-904E-4259-BCE6-294BD3D3A3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370135" y="247650"/>
            <a:ext cx="7772400" cy="5543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67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SKB Pertemuan II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37535" y="63992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6F2834D-133C-4150-9FC4-711A56A2F1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6109A-4274-424B-91E4-E9D1F9F5D69A}" type="datetime1">
              <a:rPr lang="en-US" smtClean="0"/>
              <a:pPr/>
              <a:t>3/18/2009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A4A-9AA1-419A-8866-A215B054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E7AD-0ECE-4361-AE78-BC7814AA6A6D}" type="datetime1">
              <a:rPr lang="en-US" smtClean="0"/>
              <a:pPr/>
              <a:t>3/18/2009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A4A-9AA1-419A-8866-A215B054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5877F-5825-4BFF-92C4-C581375AB9EF}" type="datetime1">
              <a:rPr lang="en-US" smtClean="0"/>
              <a:pPr/>
              <a:t>3/18/2009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A4A-9AA1-419A-8866-A215B054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87B53-CD9E-4274-9930-E66AED57F4D8}" type="datetime1">
              <a:rPr lang="en-US" smtClean="0"/>
              <a:pPr/>
              <a:t>3/18/2009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A4A-9AA1-419A-8866-A215B054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1D92-F488-420F-9510-C0D53EBD38CA}" type="datetime1">
              <a:rPr lang="en-US" smtClean="0"/>
              <a:pPr/>
              <a:t>3/18/2009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A4A-9AA1-419A-8866-A215B054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5A31-D3C5-43CF-BDEA-A53E320ABE0A}" type="datetime1">
              <a:rPr lang="en-US" smtClean="0"/>
              <a:pPr/>
              <a:t>3/18/2009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A4A-9AA1-419A-8866-A215B054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FAAC6-BD18-4A9D-A819-268BCB0F6C15}" type="datetime1">
              <a:rPr lang="en-US" smtClean="0"/>
              <a:pPr/>
              <a:t>3/18/2009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A4A-9AA1-419A-8866-A215B054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1890-3963-4B75-94DE-4B1A62D77918}" type="datetime1">
              <a:rPr lang="en-US" smtClean="0"/>
              <a:pPr/>
              <a:t>3/18/2009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A4A-9AA1-419A-8866-A215B054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06E6E-D182-404A-A2B0-19FE4D83BF30}" type="datetime1">
              <a:rPr lang="en-US" smtClean="0"/>
              <a:pPr/>
              <a:t>3/18/2009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AAA4A-9AA1-419A-8866-A215B0543E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Mengukur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Meramalkan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Feasibility Study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A4A-9AA1-419A-8866-A215B0543ED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Plot Data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A4A-9AA1-419A-8866-A215B0543ED2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143000"/>
            <a:ext cx="7056438" cy="517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0232-B102-4A3B-A1FF-86F77A966F7E}" type="slidenum">
              <a:rPr lang="en-US"/>
              <a:pPr/>
              <a:t>11</a:t>
            </a:fld>
            <a:endParaRPr 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135" y="-76200"/>
            <a:ext cx="7772400" cy="1143000"/>
          </a:xfrm>
        </p:spPr>
        <p:txBody>
          <a:bodyPr/>
          <a:lstStyle/>
          <a:p>
            <a:r>
              <a:rPr lang="en-US" sz="2000">
                <a:solidFill>
                  <a:srgbClr val="000000"/>
                </a:solidFill>
                <a:latin typeface="Arial" charset="0"/>
              </a:rPr>
              <a:t>Contoh-contoh aplikasi metoda peramalan: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46336" y="1066800"/>
            <a:ext cx="7275634" cy="5334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GB" sz="2000" i="1">
                <a:solidFill>
                  <a:srgbClr val="000000"/>
                </a:solidFill>
              </a:rPr>
              <a:t>Analisis time series dengan metoda least square</a:t>
            </a:r>
            <a:endParaRPr lang="en-US" sz="2000" i="1">
              <a:solidFill>
                <a:srgbClr val="000000"/>
              </a:solidFill>
            </a:endParaRP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76200" y="2254250"/>
            <a:ext cx="184731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1924051" y="2363789"/>
            <a:ext cx="5581977" cy="7078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r>
              <a:rPr lang="en-GB" sz="20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Harga-harga a dan b ditentukan dengan rumus:</a:t>
            </a: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2743200" y="2865439"/>
            <a:ext cx="255198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en-GB" sz="20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</a:t>
            </a:r>
            <a:endParaRPr lang="en-GB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3505200" y="2787651"/>
            <a:ext cx="5287108" cy="1920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marL="576263" indent="-576263"/>
            <a:r>
              <a:rPr lang="en-GB" sz="2000">
                <a:solidFill>
                  <a:srgbClr val="000000"/>
                </a:solidFill>
                <a:latin typeface="Arial" charset="0"/>
              </a:rPr>
              <a:t>dimana :</a:t>
            </a: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 marL="576263" indent="-576263"/>
            <a:r>
              <a:rPr lang="en-GB" sz="2000">
                <a:solidFill>
                  <a:srgbClr val="000000"/>
                </a:solidFill>
                <a:latin typeface="Arial" charset="0"/>
              </a:rPr>
              <a:t>Y  = Permintaan</a:t>
            </a:r>
          </a:p>
          <a:p>
            <a:pPr marL="576263" indent="-576263"/>
            <a:r>
              <a:rPr lang="en-US" sz="2000">
                <a:solidFill>
                  <a:srgbClr val="000000"/>
                </a:solidFill>
                <a:latin typeface="Arial" charset="0"/>
              </a:rPr>
              <a:t>     = Permintaan perioda ke-t</a:t>
            </a:r>
          </a:p>
          <a:p>
            <a:pPr marL="576263" indent="-576263"/>
            <a:r>
              <a:rPr lang="en-GB" sz="2000">
                <a:solidFill>
                  <a:srgbClr val="000000"/>
                </a:solidFill>
                <a:latin typeface="Arial" charset="0"/>
              </a:rPr>
              <a:t>n   = Jumlah deret waktu </a:t>
            </a: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 marL="576263" indent="-576263"/>
            <a:r>
              <a:rPr lang="nl-BE" sz="2000">
                <a:solidFill>
                  <a:srgbClr val="000000"/>
                </a:solidFill>
                <a:latin typeface="Arial" charset="0"/>
              </a:rPr>
              <a:t>t    = Periode tertentu yang telah transformasikan kedalam bentuk kode</a:t>
            </a:r>
          </a:p>
        </p:txBody>
      </p:sp>
      <p:sp>
        <p:nvSpPr>
          <p:cNvPr id="87048" name="Rectangle 8"/>
          <p:cNvSpPr>
            <a:spLocks noChangeArrowheads="1"/>
          </p:cNvSpPr>
          <p:nvPr/>
        </p:nvSpPr>
        <p:spPr bwMode="auto">
          <a:xfrm>
            <a:off x="0" y="3314700"/>
            <a:ext cx="184731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7049" name="Object 9"/>
          <p:cNvGraphicFramePr>
            <a:graphicFrameLocks noChangeAspect="1"/>
          </p:cNvGraphicFramePr>
          <p:nvPr>
            <p:ph sz="half" idx="2"/>
          </p:nvPr>
        </p:nvGraphicFramePr>
        <p:xfrm>
          <a:off x="3593124" y="3411538"/>
          <a:ext cx="274027" cy="381000"/>
        </p:xfrm>
        <a:graphic>
          <a:graphicData uri="http://schemas.openxmlformats.org/presentationml/2006/ole">
            <p:oleObj spid="_x0000_s2050" name="Equation" r:id="rId3" imgW="177480" imgH="228600" progId="Equation.3">
              <p:embed/>
            </p:oleObj>
          </a:graphicData>
        </a:graphic>
      </p:graphicFrame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-4753708" y="1609725"/>
            <a:ext cx="255198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nl-BE" sz="2000" i="1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 </a:t>
            </a:r>
            <a:endParaRPr lang="nl-BE" sz="200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87051" name="Object 11"/>
          <p:cNvGraphicFramePr>
            <a:graphicFrameLocks noChangeAspect="1"/>
          </p:cNvGraphicFramePr>
          <p:nvPr/>
        </p:nvGraphicFramePr>
        <p:xfrm>
          <a:off x="2031023" y="1854200"/>
          <a:ext cx="1195754" cy="431800"/>
        </p:xfrm>
        <a:graphic>
          <a:graphicData uri="http://schemas.openxmlformats.org/presentationml/2006/ole">
            <p:oleObj spid="_x0000_s2051" name="Equation" r:id="rId4" imgW="685800" imgH="228600" progId="Equation.3">
              <p:embed/>
            </p:oleObj>
          </a:graphicData>
        </a:graphic>
      </p:graphicFrame>
      <p:graphicFrame>
        <p:nvGraphicFramePr>
          <p:cNvPr id="87052" name="Object 12"/>
          <p:cNvGraphicFramePr>
            <a:graphicFrameLocks noChangeAspect="1"/>
          </p:cNvGraphicFramePr>
          <p:nvPr/>
        </p:nvGraphicFramePr>
        <p:xfrm>
          <a:off x="1981200" y="2801939"/>
          <a:ext cx="838200" cy="630237"/>
        </p:xfrm>
        <a:graphic>
          <a:graphicData uri="http://schemas.openxmlformats.org/presentationml/2006/ole">
            <p:oleObj spid="_x0000_s2052" name="Equation" r:id="rId5" imgW="583947" imgH="444307" progId="Equation.3">
              <p:embed/>
            </p:oleObj>
          </a:graphicData>
        </a:graphic>
      </p:graphicFrame>
      <p:graphicFrame>
        <p:nvGraphicFramePr>
          <p:cNvPr id="87053" name="Object 13"/>
          <p:cNvGraphicFramePr>
            <a:graphicFrameLocks noChangeAspect="1"/>
          </p:cNvGraphicFramePr>
          <p:nvPr/>
        </p:nvGraphicFramePr>
        <p:xfrm>
          <a:off x="1981200" y="3716338"/>
          <a:ext cx="838200" cy="677862"/>
        </p:xfrm>
        <a:graphic>
          <a:graphicData uri="http://schemas.openxmlformats.org/presentationml/2006/ole">
            <p:oleObj spid="_x0000_s2053" name="Equation" r:id="rId6" imgW="634725" imgH="507780" progId="Equation.3">
              <p:embed/>
            </p:oleObj>
          </a:graphicData>
        </a:graphic>
      </p:graphicFrame>
      <p:sp>
        <p:nvSpPr>
          <p:cNvPr id="87054" name="Rectangle 14"/>
          <p:cNvSpPr>
            <a:spLocks noChangeArrowheads="1"/>
          </p:cNvSpPr>
          <p:nvPr/>
        </p:nvSpPr>
        <p:spPr bwMode="auto">
          <a:xfrm>
            <a:off x="1676400" y="4784726"/>
            <a:ext cx="7086600" cy="193899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algn="just" eaLnBrk="0" hangingPunct="0"/>
            <a:r>
              <a:rPr lang="de-DE" sz="2000" b="1" i="1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Catatan:</a:t>
            </a:r>
            <a:r>
              <a:rPr lang="de-DE" sz="2000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de-DE" sz="20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Penentuan </a:t>
            </a:r>
            <a:r>
              <a:rPr lang="de-DE" sz="2000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t, digunakan cara koding, yaitu apabila deret waktu berjumlah ganjil, data dapat diubah menjadi bilangan …, -3, -2, -1, 0, 1, 2, 3,… sedangkan apabila deret waktunya berjumlah genap, data dapat diubah menjadi …, -5, -3, -1, 1, 3, 5,… dimana apabila dijumlahkan keduanya akan bernilai 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1874B-1920-4E6A-9A1B-13D1874287E3}" type="slidenum">
              <a:rPr lang="en-US"/>
              <a:pPr/>
              <a:t>12</a:t>
            </a:fld>
            <a:endParaRPr lang="en-US"/>
          </a:p>
        </p:txBody>
      </p:sp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1984131" y="1106488"/>
            <a:ext cx="184731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1371600" y="1143001"/>
            <a:ext cx="7214089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en-US" sz="2000" b="1" i="1">
                <a:latin typeface="Arial" charset="0"/>
                <a:ea typeface="Times New Roman" pitchFamily="18" charset="0"/>
                <a:cs typeface="Arial" charset="0"/>
              </a:rPr>
              <a:t>Contoh kasus: </a:t>
            </a:r>
            <a:endParaRPr lang="en-US" sz="2000">
              <a:latin typeface="Arial" charset="0"/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88068" name="Group 4"/>
          <p:cNvGraphicFramePr>
            <a:graphicFrameLocks noGrp="1"/>
          </p:cNvGraphicFramePr>
          <p:nvPr/>
        </p:nvGraphicFramePr>
        <p:xfrm>
          <a:off x="1524000" y="2895600"/>
          <a:ext cx="6781800" cy="966788"/>
        </p:xfrm>
        <a:graphic>
          <a:graphicData uri="http://schemas.openxmlformats.org/drawingml/2006/table">
            <a:tbl>
              <a:tblPr/>
              <a:tblGrid>
                <a:gridCol w="1524000"/>
                <a:gridCol w="1143000"/>
                <a:gridCol w="1066800"/>
                <a:gridCol w="1066800"/>
                <a:gridCol w="990600"/>
                <a:gridCol w="9906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Tahun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1999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2000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2001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2002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2003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Permintaan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120000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125000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132000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140000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150000</a:t>
                      </a:r>
                    </a:p>
                  </a:txBody>
                  <a:tcPr marL="84406" marR="844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8091" name="Rectangle 27"/>
          <p:cNvSpPr>
            <a:spLocks noChangeArrowheads="1"/>
          </p:cNvSpPr>
          <p:nvPr/>
        </p:nvSpPr>
        <p:spPr bwMode="auto">
          <a:xfrm>
            <a:off x="1524000" y="1951039"/>
            <a:ext cx="6858000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000" b="1">
                <a:latin typeface="Arial" charset="0"/>
              </a:rPr>
              <a:t>Data Permintaan Produk Tas Anak Sekolah PT Mimisoft di Garut Tahun 1999-2003 (dalam Unit)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EE2AD-E83B-449C-90B0-398F5C1EF32E}" type="slidenum">
              <a:rPr lang="en-US"/>
              <a:pPr/>
              <a:t>13</a:t>
            </a:fld>
            <a:endParaRPr lang="en-US"/>
          </a:p>
        </p:txBody>
      </p:sp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0" y="3328988"/>
            <a:ext cx="184731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0" y="3328988"/>
            <a:ext cx="184731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1828800" y="685800"/>
            <a:ext cx="4638514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b="1" dirty="0" err="1"/>
              <a:t>Peramalan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Metoda</a:t>
            </a:r>
            <a:r>
              <a:rPr lang="en-US" b="1" dirty="0"/>
              <a:t> Least Square (unit)</a:t>
            </a:r>
          </a:p>
        </p:txBody>
      </p:sp>
      <p:graphicFrame>
        <p:nvGraphicFramePr>
          <p:cNvPr id="89136" name="Group 48"/>
          <p:cNvGraphicFramePr>
            <a:graphicFrameLocks noGrp="1"/>
          </p:cNvGraphicFramePr>
          <p:nvPr>
            <p:ph/>
          </p:nvPr>
        </p:nvGraphicFramePr>
        <p:xfrm>
          <a:off x="1143000" y="1600200"/>
          <a:ext cx="7139355" cy="3596640"/>
        </p:xfrm>
        <a:graphic>
          <a:graphicData uri="http://schemas.openxmlformats.org/drawingml/2006/table">
            <a:tbl>
              <a:tblPr/>
              <a:tblGrid>
                <a:gridCol w="890954"/>
                <a:gridCol w="990600"/>
                <a:gridCol w="1371600"/>
                <a:gridCol w="990600"/>
                <a:gridCol w="533400"/>
                <a:gridCol w="1143000"/>
                <a:gridCol w="1219201"/>
              </a:tblGrid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Tahun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Koding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(t)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Permintaan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(Y)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 .Y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Y</a:t>
                      </a:r>
                      <a:r>
                        <a:rPr kumimoji="0" lang="en-US" sz="1600" b="1" i="0" u="none" strike="noStrike" cap="none" normalizeH="0" baseline="-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= a +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bt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1999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2001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2002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2003</a:t>
                      </a:r>
                    </a:p>
                  </a:txBody>
                  <a:tcPr marL="84406" marR="844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-2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-1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84406" marR="844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120000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125000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132000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140000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150000</a:t>
                      </a:r>
                    </a:p>
                  </a:txBody>
                  <a:tcPr marL="84406" marR="844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-240000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-125000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140000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300000</a:t>
                      </a:r>
                    </a:p>
                  </a:txBody>
                  <a:tcPr marL="84406" marR="844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84406" marR="844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118400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125900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133400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140900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148400</a:t>
                      </a:r>
                    </a:p>
                  </a:txBody>
                  <a:tcPr marL="84406" marR="844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2560000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810000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1960000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810000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2560000</a:t>
                      </a:r>
                    </a:p>
                  </a:txBody>
                  <a:tcPr marL="84406" marR="844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667000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75000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84406" marR="844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8700000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5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2004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2005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2006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2007</a:t>
                      </a:r>
                    </a:p>
                  </a:txBody>
                  <a:tcPr marL="84406" marR="844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L="84406" marR="844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84406" marR="844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84406" marR="844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84406" marR="844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155900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163400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170900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178400</a:t>
                      </a:r>
                    </a:p>
                  </a:txBody>
                  <a:tcPr marL="84406" marR="844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84406" marR="844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52007-6FA4-42BB-89CE-CE01E42D13CD}" type="slidenum">
              <a:rPr lang="en-US"/>
              <a:pPr/>
              <a:t>14</a:t>
            </a:fld>
            <a:endParaRPr lang="en-US"/>
          </a:p>
        </p:txBody>
      </p:sp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1660281" y="533400"/>
            <a:ext cx="6645519" cy="9159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Dengan memasukkan data tersebut kedalam rumusnya maka akan diperoleh:</a:t>
            </a:r>
            <a:endParaRPr lang="en-US" sz="1800">
              <a:solidFill>
                <a:srgbClr val="000000"/>
              </a:solidFill>
            </a:endParaRPr>
          </a:p>
          <a:p>
            <a:pPr algn="just" eaLnBrk="0" hangingPunct="0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3581400" y="1296988"/>
            <a:ext cx="697627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  dan 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1676400" y="1797050"/>
            <a:ext cx="3312638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solidFill>
                  <a:srgbClr val="000000"/>
                </a:solidFill>
                <a:cs typeface="Times New Roman" pitchFamily="18" charset="0"/>
              </a:rPr>
              <a:t>sehingga persamaannya menjadi:</a:t>
            </a:r>
            <a:endParaRPr lang="en-US" sz="1800">
              <a:solidFill>
                <a:srgbClr val="000000"/>
              </a:solidFill>
            </a:endParaRPr>
          </a:p>
          <a:p>
            <a:pPr eaLnBrk="0" hangingPunct="0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1676400" y="2590800"/>
            <a:ext cx="693420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r>
              <a:rPr lang="nl-BE" sz="1800">
                <a:solidFill>
                  <a:srgbClr val="000000"/>
                </a:solidFill>
                <a:cs typeface="Times New Roman" pitchFamily="18" charset="0"/>
              </a:rPr>
              <a:t>dimana: </a:t>
            </a:r>
            <a:endParaRPr lang="en-US" sz="1800">
              <a:solidFill>
                <a:srgbClr val="000000"/>
              </a:solidFill>
            </a:endParaRPr>
          </a:p>
          <a:p>
            <a:pPr eaLnBrk="0" hangingPunct="0"/>
            <a:r>
              <a:rPr lang="nl-BE" sz="1800">
                <a:solidFill>
                  <a:srgbClr val="000000"/>
                </a:solidFill>
                <a:cs typeface="Times New Roman" pitchFamily="18" charset="0"/>
              </a:rPr>
              <a:t>t = 0 berada pada tahun 2001, t mempunyai jarak interval tahunan</a:t>
            </a:r>
            <a:endParaRPr lang="nl-BE" sz="1800">
              <a:solidFill>
                <a:srgbClr val="000000"/>
              </a:solidFill>
            </a:endParaRPr>
          </a:p>
        </p:txBody>
      </p:sp>
      <p:graphicFrame>
        <p:nvGraphicFramePr>
          <p:cNvPr id="90118" name="Object 6"/>
          <p:cNvGraphicFramePr>
            <a:graphicFrameLocks noChangeAspect="1"/>
          </p:cNvGraphicFramePr>
          <p:nvPr/>
        </p:nvGraphicFramePr>
        <p:xfrm>
          <a:off x="1752600" y="3276600"/>
          <a:ext cx="190500" cy="304800"/>
        </p:xfrm>
        <a:graphic>
          <a:graphicData uri="http://schemas.openxmlformats.org/presentationml/2006/ole">
            <p:oleObj spid="_x0000_s3074" name="Equation" r:id="rId3" imgW="139700" imgH="228600" progId="Equation.3">
              <p:embed/>
            </p:oleObj>
          </a:graphicData>
        </a:graphic>
      </p:graphicFrame>
      <p:sp>
        <p:nvSpPr>
          <p:cNvPr id="90119" name="Rectangle 7"/>
          <p:cNvSpPr>
            <a:spLocks noChangeArrowheads="1"/>
          </p:cNvSpPr>
          <p:nvPr/>
        </p:nvSpPr>
        <p:spPr bwMode="auto">
          <a:xfrm>
            <a:off x="1828800" y="3276601"/>
            <a:ext cx="67818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r>
              <a:rPr lang="nl-BE" sz="1800">
                <a:solidFill>
                  <a:srgbClr val="000000"/>
                </a:solidFill>
                <a:cs typeface="Times New Roman" pitchFamily="18" charset="0"/>
              </a:rPr>
              <a:t> = dinyatakan dalam unit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1676400" y="3657600"/>
            <a:ext cx="6477000" cy="9159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nl-BE" sz="1800">
                <a:solidFill>
                  <a:srgbClr val="000000"/>
                </a:solidFill>
              </a:rPr>
              <a:t>Dengan rumus diatas, kita dapat melakukan melakukan peramalan masa yang akan datang, misal 2004, maka kita merubahnya dari tahun 2004 menjadi 3, sehingga hasilnya: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90121" name="Rectangle 9"/>
          <p:cNvSpPr>
            <a:spLocks noChangeArrowheads="1"/>
          </p:cNvSpPr>
          <p:nvPr/>
        </p:nvSpPr>
        <p:spPr bwMode="auto">
          <a:xfrm>
            <a:off x="304800" y="3181350"/>
            <a:ext cx="184731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0122" name="Object 10"/>
          <p:cNvGraphicFramePr>
            <a:graphicFrameLocks noChangeAspect="1"/>
          </p:cNvGraphicFramePr>
          <p:nvPr/>
        </p:nvGraphicFramePr>
        <p:xfrm>
          <a:off x="1752601" y="1219201"/>
          <a:ext cx="2001715" cy="588963"/>
        </p:xfrm>
        <a:graphic>
          <a:graphicData uri="http://schemas.openxmlformats.org/presentationml/2006/ole">
            <p:oleObj spid="_x0000_s3075" name="Equation" r:id="rId4" imgW="1345616" imgH="393529" progId="Equation.3">
              <p:embed/>
            </p:oleObj>
          </a:graphicData>
        </a:graphic>
      </p:graphicFrame>
      <p:graphicFrame>
        <p:nvGraphicFramePr>
          <p:cNvPr id="90123" name="Object 11"/>
          <p:cNvGraphicFramePr>
            <a:graphicFrameLocks noChangeAspect="1"/>
          </p:cNvGraphicFramePr>
          <p:nvPr/>
        </p:nvGraphicFramePr>
        <p:xfrm>
          <a:off x="4267200" y="1211264"/>
          <a:ext cx="1752600" cy="617537"/>
        </p:xfrm>
        <a:graphic>
          <a:graphicData uri="http://schemas.openxmlformats.org/presentationml/2006/ole">
            <p:oleObj spid="_x0000_s3076" name="Equation" r:id="rId5" imgW="1129810" imgH="393529" progId="Equation.3">
              <p:embed/>
            </p:oleObj>
          </a:graphicData>
        </a:graphic>
      </p:graphicFrame>
      <p:graphicFrame>
        <p:nvGraphicFramePr>
          <p:cNvPr id="90124" name="Object 12"/>
          <p:cNvGraphicFramePr>
            <a:graphicFrameLocks noChangeAspect="1"/>
          </p:cNvGraphicFramePr>
          <p:nvPr/>
        </p:nvGraphicFramePr>
        <p:xfrm>
          <a:off x="1825869" y="2209800"/>
          <a:ext cx="1758462" cy="342900"/>
        </p:xfrm>
        <a:graphic>
          <a:graphicData uri="http://schemas.openxmlformats.org/presentationml/2006/ole">
            <p:oleObj spid="_x0000_s3077" name="Equation" r:id="rId6" imgW="1270000" imgH="228600" progId="Equation.3">
              <p:embed/>
            </p:oleObj>
          </a:graphicData>
        </a:graphic>
      </p:graphicFrame>
      <p:graphicFrame>
        <p:nvGraphicFramePr>
          <p:cNvPr id="90125" name="Object 13"/>
          <p:cNvGraphicFramePr>
            <a:graphicFrameLocks noChangeAspect="1"/>
          </p:cNvGraphicFramePr>
          <p:nvPr/>
        </p:nvGraphicFramePr>
        <p:xfrm>
          <a:off x="1765789" y="4629151"/>
          <a:ext cx="2958611" cy="327025"/>
        </p:xfrm>
        <a:graphic>
          <a:graphicData uri="http://schemas.openxmlformats.org/presentationml/2006/ole">
            <p:oleObj spid="_x0000_s3078" name="Equation" r:id="rId7" imgW="2031840" imgH="228600" progId="Equation.3">
              <p:embed/>
            </p:oleObj>
          </a:graphicData>
        </a:graphic>
      </p:graphicFrame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1676400" y="4845050"/>
            <a:ext cx="6629400" cy="9159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r>
              <a:rPr lang="en-GB" sz="18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Jadi diperkirakan pada tahun 2004, permintaanya sebesar 155900 unit.</a:t>
            </a:r>
            <a:endParaRPr lang="en-US" sz="1800">
              <a:ea typeface="Times New Roman" pitchFamily="18" charset="0"/>
              <a:cs typeface="Arial" charset="0"/>
            </a:endParaRPr>
          </a:p>
          <a:p>
            <a:pPr eaLnBrk="0" hangingPunct="0"/>
            <a:endParaRPr lang="en-GB" sz="1800">
              <a:ea typeface="Times New Roman" pitchFamily="18" charset="0"/>
              <a:cs typeface="Arial" charset="0"/>
            </a:endParaRPr>
          </a:p>
        </p:txBody>
      </p:sp>
      <p:sp>
        <p:nvSpPr>
          <p:cNvPr id="90127" name="Rectangle 15"/>
          <p:cNvSpPr>
            <a:spLocks noChangeArrowheads="1"/>
          </p:cNvSpPr>
          <p:nvPr/>
        </p:nvSpPr>
        <p:spPr bwMode="auto">
          <a:xfrm>
            <a:off x="0" y="3208338"/>
            <a:ext cx="184731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0128" name="Object 16"/>
          <p:cNvGraphicFramePr>
            <a:graphicFrameLocks noChangeAspect="1"/>
          </p:cNvGraphicFramePr>
          <p:nvPr/>
        </p:nvGraphicFramePr>
        <p:xfrm>
          <a:off x="1752600" y="5543550"/>
          <a:ext cx="3276600" cy="628650"/>
        </p:xfrm>
        <a:graphic>
          <a:graphicData uri="http://schemas.openxmlformats.org/presentationml/2006/ole">
            <p:oleObj spid="_x0000_s3079" name="Equation" r:id="rId8" imgW="2298700" imgH="4445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6AB43-606F-476D-A167-67F42D63F87E}" type="slidenum">
              <a:rPr lang="en-US"/>
              <a:pPr/>
              <a:t>15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396875" indent="-396875">
              <a:buFontTx/>
              <a:buAutoNum type="arabicPeriod" startAt="2"/>
            </a:pPr>
            <a:r>
              <a:rPr lang="en-GB" sz="2000" b="1" i="1">
                <a:solidFill>
                  <a:srgbClr val="000000"/>
                </a:solidFill>
              </a:rPr>
              <a:t>Analisis time series dengan metoda Quadratic</a:t>
            </a:r>
            <a:endParaRPr lang="en-US" sz="2000" b="1" i="1">
              <a:solidFill>
                <a:srgbClr val="000000"/>
              </a:solidFill>
            </a:endParaRPr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793631" y="1468439"/>
            <a:ext cx="6207369" cy="1920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de-DE" sz="20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Metoda ini digunakan jika pola masa lalu yang tersedia cenderung berbentuk parabola.</a:t>
            </a:r>
            <a:endParaRPr lang="en-US" sz="200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algn="just" eaLnBrk="0" hangingPunct="0"/>
            <a:r>
              <a:rPr lang="de-DE" sz="20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Fungsi persamaan dari metoda ini adalah:</a:t>
            </a:r>
            <a:endParaRPr lang="en-US" sz="200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algn="just" eaLnBrk="0" hangingPunct="0"/>
            <a:r>
              <a:rPr lang="de-DE" sz="20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Y = a + bt + ct</a:t>
            </a:r>
            <a:r>
              <a:rPr lang="de-DE" sz="2000" baseline="300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2</a:t>
            </a:r>
            <a:endParaRPr lang="en-US" sz="200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algn="just" eaLnBrk="0" hangingPunct="0"/>
            <a:r>
              <a:rPr lang="nl-BE" sz="20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Koefisien a, b dan c diperoleh dengan:</a:t>
            </a:r>
            <a:endParaRPr lang="en-US" sz="200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algn="just" eaLnBrk="0" hangingPunct="0"/>
            <a:endParaRPr lang="en-US" sz="200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91140" name="Object 4"/>
          <p:cNvGraphicFramePr>
            <a:graphicFrameLocks noChangeAspect="1"/>
          </p:cNvGraphicFramePr>
          <p:nvPr/>
        </p:nvGraphicFramePr>
        <p:xfrm>
          <a:off x="1905000" y="3276601"/>
          <a:ext cx="2057400" cy="784225"/>
        </p:xfrm>
        <a:graphic>
          <a:graphicData uri="http://schemas.openxmlformats.org/presentationml/2006/ole">
            <p:oleObj spid="_x0000_s4098" name="Equation" r:id="rId3" imgW="1155199" imgH="444307" progId="Equation.3">
              <p:embed/>
            </p:oleObj>
          </a:graphicData>
        </a:graphic>
      </p:graphicFrame>
      <p:graphicFrame>
        <p:nvGraphicFramePr>
          <p:cNvPr id="91141" name="Object 5"/>
          <p:cNvGraphicFramePr>
            <a:graphicFrameLocks noChangeAspect="1"/>
          </p:cNvGraphicFramePr>
          <p:nvPr/>
        </p:nvGraphicFramePr>
        <p:xfrm>
          <a:off x="1981200" y="4038600"/>
          <a:ext cx="1066800" cy="863600"/>
        </p:xfrm>
        <a:graphic>
          <a:graphicData uri="http://schemas.openxmlformats.org/presentationml/2006/ole">
            <p:oleObj spid="_x0000_s4099" name="Equation" r:id="rId4" imgW="634725" imgH="507780" progId="Equation.3">
              <p:embed/>
            </p:oleObj>
          </a:graphicData>
        </a:graphic>
      </p:graphicFrame>
      <p:graphicFrame>
        <p:nvGraphicFramePr>
          <p:cNvPr id="91142" name="Object 6"/>
          <p:cNvGraphicFramePr>
            <a:graphicFrameLocks noChangeAspect="1"/>
          </p:cNvGraphicFramePr>
          <p:nvPr/>
        </p:nvGraphicFramePr>
        <p:xfrm>
          <a:off x="2050074" y="5132388"/>
          <a:ext cx="2417885" cy="887412"/>
        </p:xfrm>
        <a:graphic>
          <a:graphicData uri="http://schemas.openxmlformats.org/presentationml/2006/ole">
            <p:oleObj spid="_x0000_s4100" name="Equation" r:id="rId5" imgW="1574800" imgH="533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2EB39-6567-46E3-A291-57384A4C844B}" type="slidenum">
              <a:rPr lang="en-US"/>
              <a:pPr/>
              <a:t>16</a:t>
            </a:fld>
            <a:endParaRPr 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22031" y="381000"/>
            <a:ext cx="8581292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nl-BE" sz="2400">
                <a:solidFill>
                  <a:srgbClr val="000000"/>
                </a:solidFill>
              </a:rPr>
              <a:t>Dengan contoh kasus yang sama dengan permasalahan sebelumnya, maka akan diperoleh hasil perhitungan sebagai berikut: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2031" y="1828800"/>
            <a:ext cx="8340969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de-DE" sz="1800">
                <a:solidFill>
                  <a:srgbClr val="000000"/>
                </a:solidFill>
                <a:latin typeface="Times New Roman" pitchFamily="18" charset="0"/>
              </a:rPr>
              <a:t>Peramalan Dengan Metoda Trend Quadratic </a:t>
            </a:r>
            <a:r>
              <a:rPr lang="en-US" sz="1800">
                <a:solidFill>
                  <a:srgbClr val="000000"/>
                </a:solidFill>
                <a:latin typeface="Times New Roman" pitchFamily="18" charset="0"/>
              </a:rPr>
              <a:t>(unit)</a:t>
            </a:r>
          </a:p>
        </p:txBody>
      </p:sp>
      <p:graphicFrame>
        <p:nvGraphicFramePr>
          <p:cNvPr id="92232" name="Group 72"/>
          <p:cNvGraphicFramePr>
            <a:graphicFrameLocks noGrp="1"/>
          </p:cNvGraphicFramePr>
          <p:nvPr>
            <p:ph sz="half" idx="2"/>
          </p:nvPr>
        </p:nvGraphicFramePr>
        <p:xfrm>
          <a:off x="422031" y="2362200"/>
          <a:ext cx="8581291" cy="3618230"/>
        </p:xfrm>
        <a:graphic>
          <a:graphicData uri="http://schemas.openxmlformats.org/drawingml/2006/table">
            <a:tbl>
              <a:tblPr/>
              <a:tblGrid>
                <a:gridCol w="984738"/>
                <a:gridCol w="984738"/>
                <a:gridCol w="1266092"/>
                <a:gridCol w="1055077"/>
                <a:gridCol w="703385"/>
                <a:gridCol w="1055077"/>
                <a:gridCol w="492369"/>
                <a:gridCol w="1266092"/>
                <a:gridCol w="773723"/>
              </a:tblGrid>
              <a:tr h="4794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Tahun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Koding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(t)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Permintaan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(Y)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 .Y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Y = a+bt+ct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0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1999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2000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2001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2002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2003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-2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-1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120000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125000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132000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140000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150000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-240000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-125000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140000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300000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480000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125000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140000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600000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119971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125114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131829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140114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149971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816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13061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29388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13061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816</a:t>
                      </a:r>
                    </a:p>
                  </a:txBody>
                  <a:tcPr marL="84406" marR="844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667000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75000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1345000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34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57143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2004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2005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2006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2007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161400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174400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188971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205114</a:t>
                      </a: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4406" marR="8440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542D2-3C68-436F-880B-D5C305327C80}" type="slidenum">
              <a:rPr lang="en-US"/>
              <a:pPr/>
              <a:t>17</a:t>
            </a:fld>
            <a:endParaRPr lang="en-US"/>
          </a:p>
        </p:txBody>
      </p:sp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-112835" y="2217738"/>
            <a:ext cx="184731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graphicFrame>
        <p:nvGraphicFramePr>
          <p:cNvPr id="93187" name="Object 3"/>
          <p:cNvGraphicFramePr>
            <a:graphicFrameLocks noChangeAspect="1"/>
          </p:cNvGraphicFramePr>
          <p:nvPr/>
        </p:nvGraphicFramePr>
        <p:xfrm>
          <a:off x="1752600" y="914401"/>
          <a:ext cx="4038600" cy="760413"/>
        </p:xfrm>
        <a:graphic>
          <a:graphicData uri="http://schemas.openxmlformats.org/presentationml/2006/ole">
            <p:oleObj spid="_x0000_s5122" name="Equation" r:id="rId3" imgW="2311400" imgH="431800" progId="Equation.3">
              <p:embed/>
            </p:oleObj>
          </a:graphicData>
        </a:graphic>
      </p:graphicFrame>
      <p:graphicFrame>
        <p:nvGraphicFramePr>
          <p:cNvPr id="93188" name="Object 4"/>
          <p:cNvGraphicFramePr>
            <a:graphicFrameLocks noChangeAspect="1"/>
          </p:cNvGraphicFramePr>
          <p:nvPr/>
        </p:nvGraphicFramePr>
        <p:xfrm>
          <a:off x="1715966" y="1838326"/>
          <a:ext cx="3465634" cy="676275"/>
        </p:xfrm>
        <a:graphic>
          <a:graphicData uri="http://schemas.openxmlformats.org/presentationml/2006/ole">
            <p:oleObj spid="_x0000_s5123" name="Equation" r:id="rId4" imgW="2032000" imgH="393700" progId="Equation.3">
              <p:embed/>
            </p:oleObj>
          </a:graphicData>
        </a:graphic>
      </p:graphicFrame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-112835" y="3309938"/>
            <a:ext cx="184731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3190" name="Object 6"/>
          <p:cNvGraphicFramePr>
            <a:graphicFrameLocks noChangeAspect="1"/>
          </p:cNvGraphicFramePr>
          <p:nvPr/>
        </p:nvGraphicFramePr>
        <p:xfrm>
          <a:off x="1752600" y="2590801"/>
          <a:ext cx="1905000" cy="671513"/>
        </p:xfrm>
        <a:graphic>
          <a:graphicData uri="http://schemas.openxmlformats.org/presentationml/2006/ole">
            <p:oleObj spid="_x0000_s5124" name="Equation" r:id="rId5" imgW="1129810" imgH="393529" progId="Equation.3">
              <p:embed/>
            </p:oleObj>
          </a:graphicData>
        </a:graphic>
      </p:graphicFrame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1676400" y="3260726"/>
            <a:ext cx="7086600" cy="2225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de-DE" sz="20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Sehingga fungsi persamaannya adalah:</a:t>
            </a:r>
            <a:endParaRPr lang="en-US" sz="200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algn="just" eaLnBrk="0" hangingPunct="0"/>
            <a:r>
              <a:rPr lang="de-DE" sz="20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Y</a:t>
            </a:r>
            <a:r>
              <a:rPr lang="de-DE" sz="2000" baseline="-300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t</a:t>
            </a:r>
            <a:r>
              <a:rPr lang="de-DE" sz="20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= 131829 +7500 t + 786 t</a:t>
            </a:r>
            <a:r>
              <a:rPr lang="de-DE" sz="2000" baseline="300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2</a:t>
            </a:r>
            <a:endParaRPr lang="en-US" sz="200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algn="just" eaLnBrk="0" hangingPunct="0"/>
            <a:r>
              <a:rPr lang="de-DE" sz="20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Dengan rumus diatas, misalnya kita meramalkan untuk tahun 2005, maka kita tinggal merubah koding dari tahun 2005 menjadi 4, sehingga hasilnya:</a:t>
            </a:r>
            <a:endParaRPr lang="en-US" sz="200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algn="just" eaLnBrk="0" hangingPunct="0"/>
            <a:r>
              <a:rPr lang="nl-BE" sz="20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Y</a:t>
            </a:r>
            <a:r>
              <a:rPr lang="nl-BE" sz="2000" baseline="-300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4</a:t>
            </a:r>
            <a:r>
              <a:rPr lang="nl-BE" sz="20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= 131829 +7500.(4) + 786.(4)</a:t>
            </a:r>
            <a:r>
              <a:rPr lang="nl-BE" sz="2000" baseline="300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2</a:t>
            </a:r>
            <a:r>
              <a:rPr lang="nl-BE" sz="20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= 174400</a:t>
            </a:r>
            <a:endParaRPr lang="en-US" sz="200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algn="just" eaLnBrk="0" hangingPunct="0"/>
            <a:r>
              <a:rPr lang="nl-BE" sz="20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Jadi diperkirakan tahun 2005 permintaan  sebesar 174400 unit.</a:t>
            </a:r>
          </a:p>
        </p:txBody>
      </p:sp>
      <p:sp>
        <p:nvSpPr>
          <p:cNvPr id="93192" name="Rectangle 8"/>
          <p:cNvSpPr>
            <a:spLocks noChangeArrowheads="1"/>
          </p:cNvSpPr>
          <p:nvPr/>
        </p:nvSpPr>
        <p:spPr bwMode="auto">
          <a:xfrm>
            <a:off x="0" y="3208338"/>
            <a:ext cx="184731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3193" name="Object 9"/>
          <p:cNvGraphicFramePr>
            <a:graphicFrameLocks noChangeAspect="1"/>
          </p:cNvGraphicFramePr>
          <p:nvPr/>
        </p:nvGraphicFramePr>
        <p:xfrm>
          <a:off x="1752600" y="5562601"/>
          <a:ext cx="3522785" cy="715963"/>
        </p:xfrm>
        <a:graphic>
          <a:graphicData uri="http://schemas.openxmlformats.org/presentationml/2006/ole">
            <p:oleObj spid="_x0000_s5125" name="Equation" r:id="rId6" imgW="2171700" imgH="4445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dirty="0" err="1" smtClean="0"/>
              <a:t>Latihan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ABD2D6-B01C-4396-9C09-5EF204FB101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57200" y="1600200"/>
            <a:ext cx="8305800" cy="838200"/>
            <a:chOff x="0" y="0"/>
            <a:chExt cx="4862" cy="924"/>
          </a:xfrm>
        </p:grpSpPr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0" y="0"/>
              <a:ext cx="374" cy="385"/>
              <a:chOff x="0" y="0"/>
              <a:chExt cx="374" cy="385"/>
            </a:xfrm>
          </p:grpSpPr>
          <p:sp>
            <p:nvSpPr>
              <p:cNvPr id="37972" name="Rectangle 8"/>
              <p:cNvSpPr>
                <a:spLocks noChangeArrowheads="1"/>
              </p:cNvSpPr>
              <p:nvPr/>
            </p:nvSpPr>
            <p:spPr bwMode="auto">
              <a:xfrm>
                <a:off x="43" y="0"/>
                <a:ext cx="288" cy="3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en-US" sz="1600" b="1" dirty="0">
                    <a:solidFill>
                      <a:srgbClr val="FF0000"/>
                    </a:solidFill>
                    <a:latin typeface="TimesNewRomanPS"/>
                    <a:ea typeface="MS Mincho" pitchFamily="49" charset="-128"/>
                  </a:rPr>
                  <a:t>t</a:t>
                </a:r>
              </a:p>
              <a:p>
                <a:pPr algn="just" eaLnBrk="0" hangingPunct="0"/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7973" name="Rectangle 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74" cy="385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10"/>
            <p:cNvGrpSpPr>
              <a:grpSpLocks/>
            </p:cNvGrpSpPr>
            <p:nvPr/>
          </p:nvGrpSpPr>
          <p:grpSpPr bwMode="auto">
            <a:xfrm>
              <a:off x="374" y="0"/>
              <a:ext cx="374" cy="385"/>
              <a:chOff x="374" y="0"/>
              <a:chExt cx="374" cy="385"/>
            </a:xfrm>
          </p:grpSpPr>
          <p:sp>
            <p:nvSpPr>
              <p:cNvPr id="37970" name="Rectangle 11"/>
              <p:cNvSpPr>
                <a:spLocks noChangeArrowheads="1"/>
              </p:cNvSpPr>
              <p:nvPr/>
            </p:nvSpPr>
            <p:spPr bwMode="auto">
              <a:xfrm>
                <a:off x="417" y="0"/>
                <a:ext cx="288" cy="3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>
                    <a:latin typeface="TimesNewRomanPS"/>
                    <a:ea typeface="MS Mincho" pitchFamily="49" charset="-128"/>
                  </a:rPr>
                  <a:t>1</a:t>
                </a:r>
              </a:p>
              <a:p>
                <a:pPr algn="ctr" eaLnBrk="0" hangingPunct="0"/>
                <a:endParaRPr lang="en-US"/>
              </a:p>
            </p:txBody>
          </p:sp>
          <p:sp>
            <p:nvSpPr>
              <p:cNvPr id="37971" name="Rectangle 12"/>
              <p:cNvSpPr>
                <a:spLocks noChangeArrowheads="1"/>
              </p:cNvSpPr>
              <p:nvPr/>
            </p:nvSpPr>
            <p:spPr bwMode="auto">
              <a:xfrm>
                <a:off x="374" y="0"/>
                <a:ext cx="374" cy="385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13"/>
            <p:cNvGrpSpPr>
              <a:grpSpLocks/>
            </p:cNvGrpSpPr>
            <p:nvPr/>
          </p:nvGrpSpPr>
          <p:grpSpPr bwMode="auto">
            <a:xfrm>
              <a:off x="748" y="0"/>
              <a:ext cx="374" cy="385"/>
              <a:chOff x="748" y="0"/>
              <a:chExt cx="374" cy="385"/>
            </a:xfrm>
          </p:grpSpPr>
          <p:sp>
            <p:nvSpPr>
              <p:cNvPr id="37968" name="Rectangle 14"/>
              <p:cNvSpPr>
                <a:spLocks noChangeArrowheads="1"/>
              </p:cNvSpPr>
              <p:nvPr/>
            </p:nvSpPr>
            <p:spPr bwMode="auto">
              <a:xfrm>
                <a:off x="791" y="0"/>
                <a:ext cx="288" cy="3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>
                    <a:latin typeface="TimesNewRomanPS"/>
                    <a:ea typeface="MS Mincho" pitchFamily="49" charset="-128"/>
                  </a:rPr>
                  <a:t>2</a:t>
                </a:r>
              </a:p>
              <a:p>
                <a:pPr algn="ctr" eaLnBrk="0" hangingPunct="0"/>
                <a:endParaRPr lang="en-US"/>
              </a:p>
            </p:txBody>
          </p:sp>
          <p:sp>
            <p:nvSpPr>
              <p:cNvPr id="37969" name="Rectangle 15"/>
              <p:cNvSpPr>
                <a:spLocks noChangeArrowheads="1"/>
              </p:cNvSpPr>
              <p:nvPr/>
            </p:nvSpPr>
            <p:spPr bwMode="auto">
              <a:xfrm>
                <a:off x="748" y="0"/>
                <a:ext cx="374" cy="385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16"/>
            <p:cNvGrpSpPr>
              <a:grpSpLocks/>
            </p:cNvGrpSpPr>
            <p:nvPr/>
          </p:nvGrpSpPr>
          <p:grpSpPr bwMode="auto">
            <a:xfrm>
              <a:off x="1122" y="0"/>
              <a:ext cx="374" cy="385"/>
              <a:chOff x="1122" y="0"/>
              <a:chExt cx="374" cy="385"/>
            </a:xfrm>
          </p:grpSpPr>
          <p:sp>
            <p:nvSpPr>
              <p:cNvPr id="37966" name="Rectangle 17"/>
              <p:cNvSpPr>
                <a:spLocks noChangeArrowheads="1"/>
              </p:cNvSpPr>
              <p:nvPr/>
            </p:nvSpPr>
            <p:spPr bwMode="auto">
              <a:xfrm>
                <a:off x="1165" y="0"/>
                <a:ext cx="288" cy="3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>
                    <a:latin typeface="TimesNewRomanPS"/>
                    <a:ea typeface="MS Mincho" pitchFamily="49" charset="-128"/>
                  </a:rPr>
                  <a:t>3</a:t>
                </a:r>
              </a:p>
              <a:p>
                <a:pPr algn="ctr" eaLnBrk="0" hangingPunct="0"/>
                <a:endParaRPr lang="en-US"/>
              </a:p>
            </p:txBody>
          </p:sp>
          <p:sp>
            <p:nvSpPr>
              <p:cNvPr id="37967" name="Rectangle 18"/>
              <p:cNvSpPr>
                <a:spLocks noChangeArrowheads="1"/>
              </p:cNvSpPr>
              <p:nvPr/>
            </p:nvSpPr>
            <p:spPr bwMode="auto">
              <a:xfrm>
                <a:off x="1122" y="0"/>
                <a:ext cx="374" cy="385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19"/>
            <p:cNvGrpSpPr>
              <a:grpSpLocks/>
            </p:cNvGrpSpPr>
            <p:nvPr/>
          </p:nvGrpSpPr>
          <p:grpSpPr bwMode="auto">
            <a:xfrm>
              <a:off x="1496" y="0"/>
              <a:ext cx="374" cy="385"/>
              <a:chOff x="1496" y="0"/>
              <a:chExt cx="374" cy="385"/>
            </a:xfrm>
          </p:grpSpPr>
          <p:sp>
            <p:nvSpPr>
              <p:cNvPr id="37964" name="Rectangle 20"/>
              <p:cNvSpPr>
                <a:spLocks noChangeArrowheads="1"/>
              </p:cNvSpPr>
              <p:nvPr/>
            </p:nvSpPr>
            <p:spPr bwMode="auto">
              <a:xfrm>
                <a:off x="1539" y="0"/>
                <a:ext cx="288" cy="3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>
                    <a:latin typeface="TimesNewRomanPS"/>
                    <a:ea typeface="MS Mincho" pitchFamily="49" charset="-128"/>
                  </a:rPr>
                  <a:t>4</a:t>
                </a:r>
              </a:p>
              <a:p>
                <a:pPr algn="ctr" eaLnBrk="0" hangingPunct="0"/>
                <a:endParaRPr lang="en-US"/>
              </a:p>
            </p:txBody>
          </p:sp>
          <p:sp>
            <p:nvSpPr>
              <p:cNvPr id="37965" name="Rectangle 21"/>
              <p:cNvSpPr>
                <a:spLocks noChangeArrowheads="1"/>
              </p:cNvSpPr>
              <p:nvPr/>
            </p:nvSpPr>
            <p:spPr bwMode="auto">
              <a:xfrm>
                <a:off x="1496" y="0"/>
                <a:ext cx="374" cy="385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22"/>
            <p:cNvGrpSpPr>
              <a:grpSpLocks/>
            </p:cNvGrpSpPr>
            <p:nvPr/>
          </p:nvGrpSpPr>
          <p:grpSpPr bwMode="auto">
            <a:xfrm>
              <a:off x="1870" y="0"/>
              <a:ext cx="374" cy="385"/>
              <a:chOff x="1870" y="0"/>
              <a:chExt cx="374" cy="385"/>
            </a:xfrm>
          </p:grpSpPr>
          <p:sp>
            <p:nvSpPr>
              <p:cNvPr id="37962" name="Rectangle 23"/>
              <p:cNvSpPr>
                <a:spLocks noChangeArrowheads="1"/>
              </p:cNvSpPr>
              <p:nvPr/>
            </p:nvSpPr>
            <p:spPr bwMode="auto">
              <a:xfrm>
                <a:off x="1913" y="0"/>
                <a:ext cx="288" cy="3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>
                    <a:latin typeface="TimesNewRomanPS"/>
                    <a:ea typeface="MS Mincho" pitchFamily="49" charset="-128"/>
                  </a:rPr>
                  <a:t>5</a:t>
                </a:r>
              </a:p>
              <a:p>
                <a:pPr algn="ctr" eaLnBrk="0" hangingPunct="0"/>
                <a:endParaRPr lang="en-US"/>
              </a:p>
            </p:txBody>
          </p:sp>
          <p:sp>
            <p:nvSpPr>
              <p:cNvPr id="37963" name="Rectangle 24"/>
              <p:cNvSpPr>
                <a:spLocks noChangeArrowheads="1"/>
              </p:cNvSpPr>
              <p:nvPr/>
            </p:nvSpPr>
            <p:spPr bwMode="auto">
              <a:xfrm>
                <a:off x="1870" y="0"/>
                <a:ext cx="374" cy="385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25"/>
            <p:cNvGrpSpPr>
              <a:grpSpLocks/>
            </p:cNvGrpSpPr>
            <p:nvPr/>
          </p:nvGrpSpPr>
          <p:grpSpPr bwMode="auto">
            <a:xfrm>
              <a:off x="2244" y="0"/>
              <a:ext cx="374" cy="385"/>
              <a:chOff x="2244" y="0"/>
              <a:chExt cx="374" cy="385"/>
            </a:xfrm>
          </p:grpSpPr>
          <p:sp>
            <p:nvSpPr>
              <p:cNvPr id="37960" name="Rectangle 26"/>
              <p:cNvSpPr>
                <a:spLocks noChangeArrowheads="1"/>
              </p:cNvSpPr>
              <p:nvPr/>
            </p:nvSpPr>
            <p:spPr bwMode="auto">
              <a:xfrm>
                <a:off x="2287" y="0"/>
                <a:ext cx="288" cy="3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>
                    <a:latin typeface="TimesNewRomanPS"/>
                    <a:ea typeface="MS Mincho" pitchFamily="49" charset="-128"/>
                  </a:rPr>
                  <a:t>6</a:t>
                </a:r>
              </a:p>
              <a:p>
                <a:pPr algn="ctr" eaLnBrk="0" hangingPunct="0"/>
                <a:endParaRPr lang="en-US"/>
              </a:p>
            </p:txBody>
          </p:sp>
          <p:sp>
            <p:nvSpPr>
              <p:cNvPr id="37961" name="Rectangle 27"/>
              <p:cNvSpPr>
                <a:spLocks noChangeArrowheads="1"/>
              </p:cNvSpPr>
              <p:nvPr/>
            </p:nvSpPr>
            <p:spPr bwMode="auto">
              <a:xfrm>
                <a:off x="2244" y="0"/>
                <a:ext cx="374" cy="385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28"/>
            <p:cNvGrpSpPr>
              <a:grpSpLocks/>
            </p:cNvGrpSpPr>
            <p:nvPr/>
          </p:nvGrpSpPr>
          <p:grpSpPr bwMode="auto">
            <a:xfrm>
              <a:off x="2618" y="0"/>
              <a:ext cx="374" cy="385"/>
              <a:chOff x="2618" y="0"/>
              <a:chExt cx="374" cy="385"/>
            </a:xfrm>
          </p:grpSpPr>
          <p:sp>
            <p:nvSpPr>
              <p:cNvPr id="37958" name="Rectangle 29"/>
              <p:cNvSpPr>
                <a:spLocks noChangeArrowheads="1"/>
              </p:cNvSpPr>
              <p:nvPr/>
            </p:nvSpPr>
            <p:spPr bwMode="auto">
              <a:xfrm>
                <a:off x="2661" y="0"/>
                <a:ext cx="288" cy="3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>
                    <a:latin typeface="TimesNewRomanPS"/>
                    <a:ea typeface="MS Mincho" pitchFamily="49" charset="-128"/>
                  </a:rPr>
                  <a:t>7</a:t>
                </a:r>
              </a:p>
              <a:p>
                <a:pPr algn="ctr" eaLnBrk="0" hangingPunct="0"/>
                <a:endParaRPr lang="en-US"/>
              </a:p>
            </p:txBody>
          </p:sp>
          <p:sp>
            <p:nvSpPr>
              <p:cNvPr id="37959" name="Rectangle 30"/>
              <p:cNvSpPr>
                <a:spLocks noChangeArrowheads="1"/>
              </p:cNvSpPr>
              <p:nvPr/>
            </p:nvSpPr>
            <p:spPr bwMode="auto">
              <a:xfrm>
                <a:off x="2618" y="0"/>
                <a:ext cx="374" cy="385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" name="Group 31"/>
            <p:cNvGrpSpPr>
              <a:grpSpLocks/>
            </p:cNvGrpSpPr>
            <p:nvPr/>
          </p:nvGrpSpPr>
          <p:grpSpPr bwMode="auto">
            <a:xfrm>
              <a:off x="2992" y="0"/>
              <a:ext cx="374" cy="385"/>
              <a:chOff x="2992" y="0"/>
              <a:chExt cx="374" cy="385"/>
            </a:xfrm>
          </p:grpSpPr>
          <p:sp>
            <p:nvSpPr>
              <p:cNvPr id="37956" name="Rectangle 32"/>
              <p:cNvSpPr>
                <a:spLocks noChangeArrowheads="1"/>
              </p:cNvSpPr>
              <p:nvPr/>
            </p:nvSpPr>
            <p:spPr bwMode="auto">
              <a:xfrm>
                <a:off x="3035" y="0"/>
                <a:ext cx="288" cy="3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>
                    <a:latin typeface="TimesNewRomanPS"/>
                    <a:ea typeface="MS Mincho" pitchFamily="49" charset="-128"/>
                  </a:rPr>
                  <a:t>8</a:t>
                </a:r>
              </a:p>
              <a:p>
                <a:pPr algn="ctr" eaLnBrk="0" hangingPunct="0"/>
                <a:endParaRPr lang="en-US"/>
              </a:p>
            </p:txBody>
          </p:sp>
          <p:sp>
            <p:nvSpPr>
              <p:cNvPr id="37957" name="Rectangle 33"/>
              <p:cNvSpPr>
                <a:spLocks noChangeArrowheads="1"/>
              </p:cNvSpPr>
              <p:nvPr/>
            </p:nvSpPr>
            <p:spPr bwMode="auto">
              <a:xfrm>
                <a:off x="2992" y="0"/>
                <a:ext cx="374" cy="385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" name="Group 34"/>
            <p:cNvGrpSpPr>
              <a:grpSpLocks/>
            </p:cNvGrpSpPr>
            <p:nvPr/>
          </p:nvGrpSpPr>
          <p:grpSpPr bwMode="auto">
            <a:xfrm>
              <a:off x="3366" y="0"/>
              <a:ext cx="374" cy="385"/>
              <a:chOff x="3366" y="0"/>
              <a:chExt cx="374" cy="385"/>
            </a:xfrm>
          </p:grpSpPr>
          <p:sp>
            <p:nvSpPr>
              <p:cNvPr id="37954" name="Rectangle 35"/>
              <p:cNvSpPr>
                <a:spLocks noChangeArrowheads="1"/>
              </p:cNvSpPr>
              <p:nvPr/>
            </p:nvSpPr>
            <p:spPr bwMode="auto">
              <a:xfrm>
                <a:off x="3409" y="0"/>
                <a:ext cx="288" cy="3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>
                    <a:latin typeface="TimesNewRomanPS"/>
                    <a:ea typeface="MS Mincho" pitchFamily="49" charset="-128"/>
                  </a:rPr>
                  <a:t>9</a:t>
                </a:r>
              </a:p>
              <a:p>
                <a:pPr algn="ctr" eaLnBrk="0" hangingPunct="0"/>
                <a:endParaRPr lang="en-US"/>
              </a:p>
            </p:txBody>
          </p:sp>
          <p:sp>
            <p:nvSpPr>
              <p:cNvPr id="37955" name="Rectangle 36"/>
              <p:cNvSpPr>
                <a:spLocks noChangeArrowheads="1"/>
              </p:cNvSpPr>
              <p:nvPr/>
            </p:nvSpPr>
            <p:spPr bwMode="auto">
              <a:xfrm>
                <a:off x="3366" y="0"/>
                <a:ext cx="374" cy="385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" name="Group 37"/>
            <p:cNvGrpSpPr>
              <a:grpSpLocks/>
            </p:cNvGrpSpPr>
            <p:nvPr/>
          </p:nvGrpSpPr>
          <p:grpSpPr bwMode="auto">
            <a:xfrm>
              <a:off x="3740" y="0"/>
              <a:ext cx="374" cy="385"/>
              <a:chOff x="3740" y="0"/>
              <a:chExt cx="374" cy="385"/>
            </a:xfrm>
          </p:grpSpPr>
          <p:sp>
            <p:nvSpPr>
              <p:cNvPr id="37952" name="Rectangle 38"/>
              <p:cNvSpPr>
                <a:spLocks noChangeArrowheads="1"/>
              </p:cNvSpPr>
              <p:nvPr/>
            </p:nvSpPr>
            <p:spPr bwMode="auto">
              <a:xfrm>
                <a:off x="3783" y="0"/>
                <a:ext cx="288" cy="3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>
                    <a:latin typeface="TimesNewRomanPS"/>
                    <a:ea typeface="MS Mincho" pitchFamily="49" charset="-128"/>
                  </a:rPr>
                  <a:t>10</a:t>
                </a:r>
              </a:p>
              <a:p>
                <a:pPr algn="ctr" eaLnBrk="0" hangingPunct="0"/>
                <a:endParaRPr lang="en-US"/>
              </a:p>
            </p:txBody>
          </p:sp>
          <p:sp>
            <p:nvSpPr>
              <p:cNvPr id="37953" name="Rectangle 39"/>
              <p:cNvSpPr>
                <a:spLocks noChangeArrowheads="1"/>
              </p:cNvSpPr>
              <p:nvPr/>
            </p:nvSpPr>
            <p:spPr bwMode="auto">
              <a:xfrm>
                <a:off x="3740" y="0"/>
                <a:ext cx="374" cy="385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" name="Group 40"/>
            <p:cNvGrpSpPr>
              <a:grpSpLocks/>
            </p:cNvGrpSpPr>
            <p:nvPr/>
          </p:nvGrpSpPr>
          <p:grpSpPr bwMode="auto">
            <a:xfrm>
              <a:off x="4114" y="0"/>
              <a:ext cx="374" cy="385"/>
              <a:chOff x="4114" y="0"/>
              <a:chExt cx="374" cy="385"/>
            </a:xfrm>
          </p:grpSpPr>
          <p:sp>
            <p:nvSpPr>
              <p:cNvPr id="37950" name="Rectangle 41"/>
              <p:cNvSpPr>
                <a:spLocks noChangeArrowheads="1"/>
              </p:cNvSpPr>
              <p:nvPr/>
            </p:nvSpPr>
            <p:spPr bwMode="auto">
              <a:xfrm>
                <a:off x="4157" y="0"/>
                <a:ext cx="288" cy="3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>
                    <a:latin typeface="TimesNewRomanPS"/>
                    <a:ea typeface="MS Mincho" pitchFamily="49" charset="-128"/>
                  </a:rPr>
                  <a:t>11</a:t>
                </a:r>
              </a:p>
              <a:p>
                <a:pPr algn="ctr" eaLnBrk="0" hangingPunct="0"/>
                <a:endParaRPr lang="en-US"/>
              </a:p>
            </p:txBody>
          </p:sp>
          <p:sp>
            <p:nvSpPr>
              <p:cNvPr id="37951" name="Rectangle 42"/>
              <p:cNvSpPr>
                <a:spLocks noChangeArrowheads="1"/>
              </p:cNvSpPr>
              <p:nvPr/>
            </p:nvSpPr>
            <p:spPr bwMode="auto">
              <a:xfrm>
                <a:off x="4114" y="0"/>
                <a:ext cx="374" cy="385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" name="Group 43"/>
            <p:cNvGrpSpPr>
              <a:grpSpLocks/>
            </p:cNvGrpSpPr>
            <p:nvPr/>
          </p:nvGrpSpPr>
          <p:grpSpPr bwMode="auto">
            <a:xfrm>
              <a:off x="4488" y="0"/>
              <a:ext cx="374" cy="385"/>
              <a:chOff x="4488" y="0"/>
              <a:chExt cx="374" cy="385"/>
            </a:xfrm>
          </p:grpSpPr>
          <p:sp>
            <p:nvSpPr>
              <p:cNvPr id="37948" name="Rectangle 44"/>
              <p:cNvSpPr>
                <a:spLocks noChangeArrowheads="1"/>
              </p:cNvSpPr>
              <p:nvPr/>
            </p:nvSpPr>
            <p:spPr bwMode="auto">
              <a:xfrm>
                <a:off x="4531" y="0"/>
                <a:ext cx="288" cy="3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>
                    <a:latin typeface="TimesNewRomanPS"/>
                    <a:ea typeface="MS Mincho" pitchFamily="49" charset="-128"/>
                  </a:rPr>
                  <a:t>12</a:t>
                </a:r>
              </a:p>
              <a:p>
                <a:pPr algn="ctr" eaLnBrk="0" hangingPunct="0"/>
                <a:endParaRPr lang="en-US"/>
              </a:p>
            </p:txBody>
          </p:sp>
          <p:sp>
            <p:nvSpPr>
              <p:cNvPr id="37949" name="Rectangle 45"/>
              <p:cNvSpPr>
                <a:spLocks noChangeArrowheads="1"/>
              </p:cNvSpPr>
              <p:nvPr/>
            </p:nvSpPr>
            <p:spPr bwMode="auto">
              <a:xfrm>
                <a:off x="4488" y="0"/>
                <a:ext cx="374" cy="385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" name="Group 46"/>
            <p:cNvGrpSpPr>
              <a:grpSpLocks/>
            </p:cNvGrpSpPr>
            <p:nvPr/>
          </p:nvGrpSpPr>
          <p:grpSpPr bwMode="auto">
            <a:xfrm>
              <a:off x="0" y="385"/>
              <a:ext cx="374" cy="539"/>
              <a:chOff x="0" y="385"/>
              <a:chExt cx="374" cy="539"/>
            </a:xfrm>
          </p:grpSpPr>
          <p:sp>
            <p:nvSpPr>
              <p:cNvPr id="37946" name="Rectangle 47"/>
              <p:cNvSpPr>
                <a:spLocks noChangeArrowheads="1"/>
              </p:cNvSpPr>
              <p:nvPr/>
            </p:nvSpPr>
            <p:spPr bwMode="auto">
              <a:xfrm>
                <a:off x="43" y="385"/>
                <a:ext cx="288" cy="5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en-US" sz="1600" b="1">
                    <a:solidFill>
                      <a:srgbClr val="FF0000"/>
                    </a:solidFill>
                    <a:latin typeface="TimesNewRomanPS"/>
                    <a:ea typeface="MS Mincho" pitchFamily="49" charset="-128"/>
                  </a:rPr>
                  <a:t>d</a:t>
                </a:r>
                <a:r>
                  <a:rPr lang="en-US" sz="1400" b="1" baseline="-25000">
                    <a:solidFill>
                      <a:srgbClr val="FF0000"/>
                    </a:solidFill>
                    <a:latin typeface="TimesNewRomanPS"/>
                    <a:ea typeface="MS Mincho" pitchFamily="49" charset="-128"/>
                  </a:rPr>
                  <a:t>t</a:t>
                </a:r>
                <a:endParaRPr lang="en-US" sz="1600" b="1" baseline="-25000">
                  <a:solidFill>
                    <a:srgbClr val="FF0000"/>
                  </a:solidFill>
                  <a:latin typeface="TimesNewRomanPS"/>
                  <a:ea typeface="MS Mincho" pitchFamily="49" charset="-128"/>
                </a:endParaRPr>
              </a:p>
              <a:p>
                <a:pPr algn="just" eaLnBrk="0" hangingPunct="0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37947" name="Rectangle 48"/>
              <p:cNvSpPr>
                <a:spLocks noChangeArrowheads="1"/>
              </p:cNvSpPr>
              <p:nvPr/>
            </p:nvSpPr>
            <p:spPr bwMode="auto">
              <a:xfrm>
                <a:off x="0" y="385"/>
                <a:ext cx="374" cy="539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" name="Group 49"/>
            <p:cNvGrpSpPr>
              <a:grpSpLocks/>
            </p:cNvGrpSpPr>
            <p:nvPr/>
          </p:nvGrpSpPr>
          <p:grpSpPr bwMode="auto">
            <a:xfrm>
              <a:off x="374" y="385"/>
              <a:ext cx="374" cy="539"/>
              <a:chOff x="374" y="385"/>
              <a:chExt cx="374" cy="539"/>
            </a:xfrm>
          </p:grpSpPr>
          <p:sp>
            <p:nvSpPr>
              <p:cNvPr id="37944" name="Rectangle 50"/>
              <p:cNvSpPr>
                <a:spLocks noChangeArrowheads="1"/>
              </p:cNvSpPr>
              <p:nvPr/>
            </p:nvSpPr>
            <p:spPr bwMode="auto">
              <a:xfrm>
                <a:off x="417" y="385"/>
                <a:ext cx="288" cy="5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>
                    <a:latin typeface="TimesNewRomanPS"/>
                    <a:ea typeface="MS Mincho" pitchFamily="49" charset="-128"/>
                  </a:rPr>
                  <a:t>140</a:t>
                </a:r>
                <a:endParaRPr lang="en-US" sz="1600">
                  <a:latin typeface="TimesNewRomanPS"/>
                  <a:ea typeface="MS Mincho" pitchFamily="49" charset="-128"/>
                </a:endParaRPr>
              </a:p>
              <a:p>
                <a:pPr algn="ctr" eaLnBrk="0" hangingPunct="0"/>
                <a:endParaRPr lang="en-US"/>
              </a:p>
            </p:txBody>
          </p:sp>
          <p:sp>
            <p:nvSpPr>
              <p:cNvPr id="37945" name="Rectangle 51"/>
              <p:cNvSpPr>
                <a:spLocks noChangeArrowheads="1"/>
              </p:cNvSpPr>
              <p:nvPr/>
            </p:nvSpPr>
            <p:spPr bwMode="auto">
              <a:xfrm>
                <a:off x="374" y="385"/>
                <a:ext cx="374" cy="539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" name="Group 52"/>
            <p:cNvGrpSpPr>
              <a:grpSpLocks/>
            </p:cNvGrpSpPr>
            <p:nvPr/>
          </p:nvGrpSpPr>
          <p:grpSpPr bwMode="auto">
            <a:xfrm>
              <a:off x="748" y="385"/>
              <a:ext cx="374" cy="539"/>
              <a:chOff x="748" y="385"/>
              <a:chExt cx="374" cy="539"/>
            </a:xfrm>
          </p:grpSpPr>
          <p:sp>
            <p:nvSpPr>
              <p:cNvPr id="37942" name="Rectangle 53"/>
              <p:cNvSpPr>
                <a:spLocks noChangeArrowheads="1"/>
              </p:cNvSpPr>
              <p:nvPr/>
            </p:nvSpPr>
            <p:spPr bwMode="auto">
              <a:xfrm>
                <a:off x="791" y="385"/>
                <a:ext cx="288" cy="5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>
                    <a:latin typeface="TimesNewRomanPS"/>
                    <a:ea typeface="MS Mincho" pitchFamily="49" charset="-128"/>
                  </a:rPr>
                  <a:t>159</a:t>
                </a:r>
              </a:p>
              <a:p>
                <a:pPr algn="ctr" eaLnBrk="0" hangingPunct="0"/>
                <a:endParaRPr lang="en-US" sz="1600"/>
              </a:p>
            </p:txBody>
          </p:sp>
          <p:sp>
            <p:nvSpPr>
              <p:cNvPr id="37943" name="Rectangle 54"/>
              <p:cNvSpPr>
                <a:spLocks noChangeArrowheads="1"/>
              </p:cNvSpPr>
              <p:nvPr/>
            </p:nvSpPr>
            <p:spPr bwMode="auto">
              <a:xfrm>
                <a:off x="748" y="385"/>
                <a:ext cx="374" cy="539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" name="Group 55"/>
            <p:cNvGrpSpPr>
              <a:grpSpLocks/>
            </p:cNvGrpSpPr>
            <p:nvPr/>
          </p:nvGrpSpPr>
          <p:grpSpPr bwMode="auto">
            <a:xfrm>
              <a:off x="1122" y="385"/>
              <a:ext cx="374" cy="539"/>
              <a:chOff x="1122" y="385"/>
              <a:chExt cx="374" cy="539"/>
            </a:xfrm>
          </p:grpSpPr>
          <p:sp>
            <p:nvSpPr>
              <p:cNvPr id="37940" name="Rectangle 56"/>
              <p:cNvSpPr>
                <a:spLocks noChangeArrowheads="1"/>
              </p:cNvSpPr>
              <p:nvPr/>
            </p:nvSpPr>
            <p:spPr bwMode="auto">
              <a:xfrm>
                <a:off x="1165" y="385"/>
                <a:ext cx="288" cy="5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>
                    <a:latin typeface="TimesNewRomanPS"/>
                    <a:ea typeface="MS Mincho" pitchFamily="49" charset="-128"/>
                  </a:rPr>
                  <a:t>136</a:t>
                </a:r>
              </a:p>
              <a:p>
                <a:pPr algn="ctr" eaLnBrk="0" hangingPunct="0"/>
                <a:endParaRPr lang="en-US" sz="1600"/>
              </a:p>
            </p:txBody>
          </p:sp>
          <p:sp>
            <p:nvSpPr>
              <p:cNvPr id="37941" name="Rectangle 57"/>
              <p:cNvSpPr>
                <a:spLocks noChangeArrowheads="1"/>
              </p:cNvSpPr>
              <p:nvPr/>
            </p:nvSpPr>
            <p:spPr bwMode="auto">
              <a:xfrm>
                <a:off x="1122" y="385"/>
                <a:ext cx="374" cy="539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" name="Group 58"/>
            <p:cNvGrpSpPr>
              <a:grpSpLocks/>
            </p:cNvGrpSpPr>
            <p:nvPr/>
          </p:nvGrpSpPr>
          <p:grpSpPr bwMode="auto">
            <a:xfrm>
              <a:off x="1496" y="385"/>
              <a:ext cx="374" cy="539"/>
              <a:chOff x="1496" y="385"/>
              <a:chExt cx="374" cy="539"/>
            </a:xfrm>
          </p:grpSpPr>
          <p:sp>
            <p:nvSpPr>
              <p:cNvPr id="37938" name="Rectangle 59"/>
              <p:cNvSpPr>
                <a:spLocks noChangeArrowheads="1"/>
              </p:cNvSpPr>
              <p:nvPr/>
            </p:nvSpPr>
            <p:spPr bwMode="auto">
              <a:xfrm>
                <a:off x="1539" y="385"/>
                <a:ext cx="288" cy="5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>
                    <a:latin typeface="TimesNewRomanPS"/>
                    <a:ea typeface="MS Mincho" pitchFamily="49" charset="-128"/>
                  </a:rPr>
                  <a:t>157</a:t>
                </a:r>
              </a:p>
              <a:p>
                <a:pPr algn="ctr" eaLnBrk="0" hangingPunct="0"/>
                <a:endParaRPr lang="en-US" sz="1600"/>
              </a:p>
            </p:txBody>
          </p:sp>
          <p:sp>
            <p:nvSpPr>
              <p:cNvPr id="37939" name="Rectangle 60"/>
              <p:cNvSpPr>
                <a:spLocks noChangeArrowheads="1"/>
              </p:cNvSpPr>
              <p:nvPr/>
            </p:nvSpPr>
            <p:spPr bwMode="auto">
              <a:xfrm>
                <a:off x="1496" y="385"/>
                <a:ext cx="374" cy="539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" name="Group 61"/>
            <p:cNvGrpSpPr>
              <a:grpSpLocks/>
            </p:cNvGrpSpPr>
            <p:nvPr/>
          </p:nvGrpSpPr>
          <p:grpSpPr bwMode="auto">
            <a:xfrm>
              <a:off x="1870" y="385"/>
              <a:ext cx="374" cy="539"/>
              <a:chOff x="1870" y="385"/>
              <a:chExt cx="374" cy="539"/>
            </a:xfrm>
          </p:grpSpPr>
          <p:sp>
            <p:nvSpPr>
              <p:cNvPr id="37936" name="Rectangle 62"/>
              <p:cNvSpPr>
                <a:spLocks noChangeArrowheads="1"/>
              </p:cNvSpPr>
              <p:nvPr/>
            </p:nvSpPr>
            <p:spPr bwMode="auto">
              <a:xfrm>
                <a:off x="1913" y="385"/>
                <a:ext cx="288" cy="5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>
                    <a:latin typeface="TimesNewRomanPS"/>
                    <a:ea typeface="MS Mincho" pitchFamily="49" charset="-128"/>
                  </a:rPr>
                  <a:t>173</a:t>
                </a:r>
              </a:p>
              <a:p>
                <a:pPr algn="ctr" eaLnBrk="0" hangingPunct="0"/>
                <a:endParaRPr lang="en-US" sz="1600"/>
              </a:p>
            </p:txBody>
          </p:sp>
          <p:sp>
            <p:nvSpPr>
              <p:cNvPr id="37937" name="Rectangle 63"/>
              <p:cNvSpPr>
                <a:spLocks noChangeArrowheads="1"/>
              </p:cNvSpPr>
              <p:nvPr/>
            </p:nvSpPr>
            <p:spPr bwMode="auto">
              <a:xfrm>
                <a:off x="1870" y="385"/>
                <a:ext cx="374" cy="539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" name="Group 64"/>
            <p:cNvGrpSpPr>
              <a:grpSpLocks/>
            </p:cNvGrpSpPr>
            <p:nvPr/>
          </p:nvGrpSpPr>
          <p:grpSpPr bwMode="auto">
            <a:xfrm>
              <a:off x="2244" y="385"/>
              <a:ext cx="374" cy="539"/>
              <a:chOff x="2244" y="385"/>
              <a:chExt cx="374" cy="539"/>
            </a:xfrm>
          </p:grpSpPr>
          <p:sp>
            <p:nvSpPr>
              <p:cNvPr id="37934" name="Rectangle 65"/>
              <p:cNvSpPr>
                <a:spLocks noChangeArrowheads="1"/>
              </p:cNvSpPr>
              <p:nvPr/>
            </p:nvSpPr>
            <p:spPr bwMode="auto">
              <a:xfrm>
                <a:off x="2287" y="385"/>
                <a:ext cx="288" cy="5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>
                    <a:latin typeface="TimesNewRomanPS"/>
                    <a:ea typeface="MS Mincho" pitchFamily="49" charset="-128"/>
                  </a:rPr>
                  <a:t>181</a:t>
                </a:r>
              </a:p>
              <a:p>
                <a:pPr algn="ctr" eaLnBrk="0" hangingPunct="0"/>
                <a:endParaRPr lang="en-US" sz="1600"/>
              </a:p>
            </p:txBody>
          </p:sp>
          <p:sp>
            <p:nvSpPr>
              <p:cNvPr id="37935" name="Rectangle 66"/>
              <p:cNvSpPr>
                <a:spLocks noChangeArrowheads="1"/>
              </p:cNvSpPr>
              <p:nvPr/>
            </p:nvSpPr>
            <p:spPr bwMode="auto">
              <a:xfrm>
                <a:off x="2244" y="385"/>
                <a:ext cx="374" cy="539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" name="Group 67"/>
            <p:cNvGrpSpPr>
              <a:grpSpLocks/>
            </p:cNvGrpSpPr>
            <p:nvPr/>
          </p:nvGrpSpPr>
          <p:grpSpPr bwMode="auto">
            <a:xfrm>
              <a:off x="2618" y="385"/>
              <a:ext cx="374" cy="539"/>
              <a:chOff x="2618" y="385"/>
              <a:chExt cx="374" cy="539"/>
            </a:xfrm>
          </p:grpSpPr>
          <p:sp>
            <p:nvSpPr>
              <p:cNvPr id="37932" name="Rectangle 68"/>
              <p:cNvSpPr>
                <a:spLocks noChangeArrowheads="1"/>
              </p:cNvSpPr>
              <p:nvPr/>
            </p:nvSpPr>
            <p:spPr bwMode="auto">
              <a:xfrm>
                <a:off x="2661" y="385"/>
                <a:ext cx="288" cy="5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>
                    <a:latin typeface="TimesNewRomanPS"/>
                    <a:ea typeface="MS Mincho" pitchFamily="49" charset="-128"/>
                  </a:rPr>
                  <a:t>177</a:t>
                </a:r>
              </a:p>
              <a:p>
                <a:pPr algn="ctr" eaLnBrk="0" hangingPunct="0"/>
                <a:endParaRPr lang="en-US" sz="1600"/>
              </a:p>
            </p:txBody>
          </p:sp>
          <p:sp>
            <p:nvSpPr>
              <p:cNvPr id="37933" name="Rectangle 69"/>
              <p:cNvSpPr>
                <a:spLocks noChangeArrowheads="1"/>
              </p:cNvSpPr>
              <p:nvPr/>
            </p:nvSpPr>
            <p:spPr bwMode="auto">
              <a:xfrm>
                <a:off x="2618" y="385"/>
                <a:ext cx="374" cy="539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" name="Group 70"/>
            <p:cNvGrpSpPr>
              <a:grpSpLocks/>
            </p:cNvGrpSpPr>
            <p:nvPr/>
          </p:nvGrpSpPr>
          <p:grpSpPr bwMode="auto">
            <a:xfrm>
              <a:off x="2992" y="385"/>
              <a:ext cx="374" cy="539"/>
              <a:chOff x="2992" y="385"/>
              <a:chExt cx="374" cy="539"/>
            </a:xfrm>
          </p:grpSpPr>
          <p:sp>
            <p:nvSpPr>
              <p:cNvPr id="37930" name="Rectangle 71"/>
              <p:cNvSpPr>
                <a:spLocks noChangeArrowheads="1"/>
              </p:cNvSpPr>
              <p:nvPr/>
            </p:nvSpPr>
            <p:spPr bwMode="auto">
              <a:xfrm>
                <a:off x="3035" y="385"/>
                <a:ext cx="288" cy="5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>
                    <a:latin typeface="TimesNewRomanPS"/>
                    <a:ea typeface="MS Mincho" pitchFamily="49" charset="-128"/>
                  </a:rPr>
                  <a:t>188</a:t>
                </a:r>
              </a:p>
              <a:p>
                <a:pPr algn="ctr" eaLnBrk="0" hangingPunct="0"/>
                <a:endParaRPr lang="en-US" sz="1600"/>
              </a:p>
            </p:txBody>
          </p:sp>
          <p:sp>
            <p:nvSpPr>
              <p:cNvPr id="37931" name="Rectangle 72"/>
              <p:cNvSpPr>
                <a:spLocks noChangeArrowheads="1"/>
              </p:cNvSpPr>
              <p:nvPr/>
            </p:nvSpPr>
            <p:spPr bwMode="auto">
              <a:xfrm>
                <a:off x="2992" y="385"/>
                <a:ext cx="374" cy="539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8" name="Group 73"/>
            <p:cNvGrpSpPr>
              <a:grpSpLocks/>
            </p:cNvGrpSpPr>
            <p:nvPr/>
          </p:nvGrpSpPr>
          <p:grpSpPr bwMode="auto">
            <a:xfrm>
              <a:off x="3366" y="385"/>
              <a:ext cx="374" cy="539"/>
              <a:chOff x="3366" y="385"/>
              <a:chExt cx="374" cy="539"/>
            </a:xfrm>
          </p:grpSpPr>
          <p:sp>
            <p:nvSpPr>
              <p:cNvPr id="37928" name="Rectangle 74"/>
              <p:cNvSpPr>
                <a:spLocks noChangeArrowheads="1"/>
              </p:cNvSpPr>
              <p:nvPr/>
            </p:nvSpPr>
            <p:spPr bwMode="auto">
              <a:xfrm>
                <a:off x="3409" y="385"/>
                <a:ext cx="288" cy="5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>
                    <a:latin typeface="TimesNewRomanPS"/>
                    <a:ea typeface="MS Mincho" pitchFamily="49" charset="-128"/>
                  </a:rPr>
                  <a:t>154</a:t>
                </a:r>
              </a:p>
              <a:p>
                <a:pPr algn="ctr" eaLnBrk="0" hangingPunct="0"/>
                <a:endParaRPr lang="en-US" sz="1600"/>
              </a:p>
            </p:txBody>
          </p:sp>
          <p:sp>
            <p:nvSpPr>
              <p:cNvPr id="37929" name="Rectangle 75"/>
              <p:cNvSpPr>
                <a:spLocks noChangeArrowheads="1"/>
              </p:cNvSpPr>
              <p:nvPr/>
            </p:nvSpPr>
            <p:spPr bwMode="auto">
              <a:xfrm>
                <a:off x="3366" y="385"/>
                <a:ext cx="374" cy="539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" name="Group 76"/>
            <p:cNvGrpSpPr>
              <a:grpSpLocks/>
            </p:cNvGrpSpPr>
            <p:nvPr/>
          </p:nvGrpSpPr>
          <p:grpSpPr bwMode="auto">
            <a:xfrm>
              <a:off x="3740" y="385"/>
              <a:ext cx="374" cy="539"/>
              <a:chOff x="3740" y="385"/>
              <a:chExt cx="374" cy="539"/>
            </a:xfrm>
          </p:grpSpPr>
          <p:sp>
            <p:nvSpPr>
              <p:cNvPr id="37926" name="Rectangle 77"/>
              <p:cNvSpPr>
                <a:spLocks noChangeArrowheads="1"/>
              </p:cNvSpPr>
              <p:nvPr/>
            </p:nvSpPr>
            <p:spPr bwMode="auto">
              <a:xfrm>
                <a:off x="3783" y="385"/>
                <a:ext cx="288" cy="5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>
                    <a:latin typeface="TimesNewRomanPS"/>
                    <a:ea typeface="MS Mincho" pitchFamily="49" charset="-128"/>
                  </a:rPr>
                  <a:t>179</a:t>
                </a:r>
              </a:p>
              <a:p>
                <a:pPr algn="ctr" eaLnBrk="0" hangingPunct="0"/>
                <a:endParaRPr lang="en-US" sz="1600"/>
              </a:p>
            </p:txBody>
          </p:sp>
          <p:sp>
            <p:nvSpPr>
              <p:cNvPr id="37927" name="Rectangle 78"/>
              <p:cNvSpPr>
                <a:spLocks noChangeArrowheads="1"/>
              </p:cNvSpPr>
              <p:nvPr/>
            </p:nvSpPr>
            <p:spPr bwMode="auto">
              <a:xfrm>
                <a:off x="3740" y="385"/>
                <a:ext cx="374" cy="539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" name="Group 79"/>
            <p:cNvGrpSpPr>
              <a:grpSpLocks/>
            </p:cNvGrpSpPr>
            <p:nvPr/>
          </p:nvGrpSpPr>
          <p:grpSpPr bwMode="auto">
            <a:xfrm>
              <a:off x="4114" y="385"/>
              <a:ext cx="374" cy="539"/>
              <a:chOff x="4114" y="385"/>
              <a:chExt cx="374" cy="539"/>
            </a:xfrm>
          </p:grpSpPr>
          <p:sp>
            <p:nvSpPr>
              <p:cNvPr id="37924" name="Rectangle 80"/>
              <p:cNvSpPr>
                <a:spLocks noChangeArrowheads="1"/>
              </p:cNvSpPr>
              <p:nvPr/>
            </p:nvSpPr>
            <p:spPr bwMode="auto">
              <a:xfrm>
                <a:off x="4157" y="385"/>
                <a:ext cx="288" cy="5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>
                    <a:latin typeface="TimesNewRomanPS"/>
                    <a:ea typeface="MS Mincho" pitchFamily="49" charset="-128"/>
                  </a:rPr>
                  <a:t>180</a:t>
                </a:r>
              </a:p>
              <a:p>
                <a:pPr algn="ctr" eaLnBrk="0" hangingPunct="0"/>
                <a:endParaRPr lang="en-US" sz="1600"/>
              </a:p>
            </p:txBody>
          </p:sp>
          <p:sp>
            <p:nvSpPr>
              <p:cNvPr id="37925" name="Rectangle 81"/>
              <p:cNvSpPr>
                <a:spLocks noChangeArrowheads="1"/>
              </p:cNvSpPr>
              <p:nvPr/>
            </p:nvSpPr>
            <p:spPr bwMode="auto">
              <a:xfrm>
                <a:off x="4114" y="385"/>
                <a:ext cx="374" cy="539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" name="Group 82"/>
            <p:cNvGrpSpPr>
              <a:grpSpLocks/>
            </p:cNvGrpSpPr>
            <p:nvPr/>
          </p:nvGrpSpPr>
          <p:grpSpPr bwMode="auto">
            <a:xfrm>
              <a:off x="4488" y="385"/>
              <a:ext cx="374" cy="539"/>
              <a:chOff x="4488" y="385"/>
              <a:chExt cx="374" cy="539"/>
            </a:xfrm>
          </p:grpSpPr>
          <p:sp>
            <p:nvSpPr>
              <p:cNvPr id="37922" name="Rectangle 83"/>
              <p:cNvSpPr>
                <a:spLocks noChangeArrowheads="1"/>
              </p:cNvSpPr>
              <p:nvPr/>
            </p:nvSpPr>
            <p:spPr bwMode="auto">
              <a:xfrm>
                <a:off x="4531" y="385"/>
                <a:ext cx="288" cy="5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>
                    <a:latin typeface="TimesNewRomanPS"/>
                    <a:ea typeface="MS Mincho" pitchFamily="49" charset="-128"/>
                  </a:rPr>
                  <a:t>160</a:t>
                </a:r>
              </a:p>
              <a:p>
                <a:pPr algn="ctr" eaLnBrk="0" hangingPunct="0"/>
                <a:endParaRPr lang="en-US" sz="1600"/>
              </a:p>
            </p:txBody>
          </p:sp>
          <p:sp>
            <p:nvSpPr>
              <p:cNvPr id="37923" name="Rectangle 84"/>
              <p:cNvSpPr>
                <a:spLocks noChangeArrowheads="1"/>
              </p:cNvSpPr>
              <p:nvPr/>
            </p:nvSpPr>
            <p:spPr bwMode="auto">
              <a:xfrm>
                <a:off x="4488" y="385"/>
                <a:ext cx="374" cy="539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37895" name="Picture 8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3200400"/>
            <a:ext cx="4495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" name="TextBox 86"/>
          <p:cNvSpPr txBox="1"/>
          <p:nvPr/>
        </p:nvSpPr>
        <p:spPr>
          <a:xfrm>
            <a:off x="228600" y="3276600"/>
            <a:ext cx="275626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peramalan</a:t>
            </a:r>
            <a:r>
              <a:rPr lang="en-US" dirty="0" smtClean="0"/>
              <a:t> 4 </a:t>
            </a:r>
            <a:r>
              <a:rPr lang="en-US" dirty="0" err="1" smtClean="0"/>
              <a:t>bulan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data </a:t>
            </a:r>
          </a:p>
          <a:p>
            <a:r>
              <a:rPr lang="en-US" dirty="0" smtClean="0"/>
              <a:t>yang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samping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Pergunakan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</a:p>
          <a:p>
            <a:r>
              <a:rPr lang="en-US" dirty="0" smtClean="0"/>
              <a:t>least square </a:t>
            </a:r>
            <a:r>
              <a:rPr lang="en-US" dirty="0" err="1" smtClean="0"/>
              <a:t>dan</a:t>
            </a:r>
            <a:r>
              <a:rPr lang="en-US" dirty="0" smtClean="0"/>
              <a:t> Quadratic.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endParaRPr lang="en-US" dirty="0"/>
          </a:p>
        </p:txBody>
      </p:sp>
      <p:pic>
        <p:nvPicPr>
          <p:cNvPr id="4" name="Picture 4" descr="Wizard_stands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676400"/>
            <a:ext cx="1752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971800" y="16002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Palatino"/>
              </a:rPr>
              <a:t>Bukan menduga (guess) !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505200" y="2209800"/>
            <a:ext cx="4495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C00000"/>
                </a:solidFill>
                <a:latin typeface="Palatino"/>
              </a:rPr>
              <a:t>Estimasi nilai atau karakteristik masa depan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733800" y="3505200"/>
            <a:ext cx="5181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en-US" sz="2400" b="1" i="1">
                <a:solidFill>
                  <a:srgbClr val="FF0000"/>
                </a:solidFill>
                <a:latin typeface="Palatino"/>
              </a:rPr>
              <a:t>Is the art of specifying meaningful information about the future </a:t>
            </a:r>
            <a:r>
              <a:rPr lang="en-US" sz="2400" b="1">
                <a:solidFill>
                  <a:srgbClr val="FF0000"/>
                </a:solidFill>
                <a:latin typeface="Palatino"/>
              </a:rPr>
              <a:t>(Narasimhan, et.al., 1995)</a:t>
            </a:r>
            <a:endParaRPr lang="en-US" sz="2000" b="1">
              <a:solidFill>
                <a:srgbClr val="FF0000"/>
              </a:solidFill>
              <a:latin typeface="Palatino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286000" y="5181600"/>
            <a:ext cx="6553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70C0"/>
                </a:solidFill>
                <a:latin typeface="Palatino"/>
              </a:rPr>
              <a:t>Informasi yang dipergunakan sebagai dasar untuk membuat rencana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A4A-9AA1-419A-8866-A215B0543ED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endParaRPr lang="en-US" dirty="0"/>
          </a:p>
        </p:txBody>
      </p:sp>
      <p:pic>
        <p:nvPicPr>
          <p:cNvPr id="4" name="Picture 3" descr="FTHINK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971800"/>
            <a:ext cx="210661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09800" y="1447800"/>
            <a:ext cx="6477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Palatino"/>
              </a:rPr>
              <a:t>Masa depan (waktu tempat perencanaan dimaksud) bersifat </a:t>
            </a:r>
            <a:r>
              <a:rPr lang="en-US" sz="2800">
                <a:solidFill>
                  <a:srgbClr val="FF0000"/>
                </a:solidFill>
                <a:latin typeface="Palatino"/>
              </a:rPr>
              <a:t>tidak pasti (</a:t>
            </a:r>
            <a:r>
              <a:rPr lang="en-US" sz="2800" i="1">
                <a:solidFill>
                  <a:srgbClr val="FF0000"/>
                </a:solidFill>
                <a:latin typeface="Palatino"/>
              </a:rPr>
              <a:t>uncertain</a:t>
            </a:r>
            <a:r>
              <a:rPr lang="en-US" sz="2800">
                <a:solidFill>
                  <a:srgbClr val="FF0000"/>
                </a:solidFill>
                <a:latin typeface="Palatino"/>
              </a:rPr>
              <a:t>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191000" y="2971800"/>
            <a:ext cx="44196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6600"/>
                </a:solidFill>
                <a:latin typeface="Palatino"/>
              </a:rPr>
              <a:t>Permintaan tidak pasti karena:</a:t>
            </a:r>
          </a:p>
          <a:p>
            <a:pPr>
              <a:buFontTx/>
              <a:buChar char="-"/>
            </a:pPr>
            <a:r>
              <a:rPr lang="en-US" sz="2400">
                <a:solidFill>
                  <a:srgbClr val="006600"/>
                </a:solidFill>
                <a:latin typeface="Palatino"/>
              </a:rPr>
              <a:t>Kompetisi</a:t>
            </a:r>
          </a:p>
          <a:p>
            <a:pPr>
              <a:buFontTx/>
              <a:buChar char="-"/>
            </a:pPr>
            <a:r>
              <a:rPr lang="en-US" sz="2400">
                <a:solidFill>
                  <a:srgbClr val="006600"/>
                </a:solidFill>
                <a:latin typeface="Palatino"/>
              </a:rPr>
              <a:t>Perilaku konsumen</a:t>
            </a:r>
          </a:p>
          <a:p>
            <a:pPr>
              <a:buFontTx/>
              <a:buChar char="-"/>
            </a:pPr>
            <a:r>
              <a:rPr lang="en-US" sz="2400">
                <a:solidFill>
                  <a:srgbClr val="006600"/>
                </a:solidFill>
                <a:latin typeface="Palatino"/>
              </a:rPr>
              <a:t>Siklus bisnis</a:t>
            </a:r>
          </a:p>
          <a:p>
            <a:pPr>
              <a:buFontTx/>
              <a:buChar char="-"/>
            </a:pPr>
            <a:r>
              <a:rPr lang="en-US" sz="2400">
                <a:solidFill>
                  <a:srgbClr val="006600"/>
                </a:solidFill>
                <a:latin typeface="Palatino"/>
              </a:rPr>
              <a:t>Upaya penjualan</a:t>
            </a:r>
          </a:p>
          <a:p>
            <a:pPr>
              <a:buFontTx/>
              <a:buChar char="-"/>
            </a:pPr>
            <a:r>
              <a:rPr lang="en-US" sz="2400">
                <a:solidFill>
                  <a:srgbClr val="006600"/>
                </a:solidFill>
                <a:latin typeface="Palatino"/>
              </a:rPr>
              <a:t>Siklus hidup produk</a:t>
            </a:r>
          </a:p>
          <a:p>
            <a:pPr>
              <a:buFontTx/>
              <a:buChar char="-"/>
            </a:pPr>
            <a:r>
              <a:rPr lang="en-US" sz="2400">
                <a:solidFill>
                  <a:srgbClr val="006600"/>
                </a:solidFill>
                <a:latin typeface="Palatino"/>
              </a:rPr>
              <a:t>Variasi random, dll.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33400" y="4953000"/>
            <a:ext cx="3276600" cy="12001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Palatino"/>
              </a:rPr>
              <a:t>Diperlukan referensi untuk perencanaan </a:t>
            </a:r>
            <a:r>
              <a:rPr lang="en-US" sz="2400">
                <a:solidFill>
                  <a:srgbClr val="FF0000"/>
                </a:solidFill>
                <a:latin typeface="Palatino"/>
                <a:sym typeface="Wingdings" pitchFamily="2" charset="2"/>
              </a:rPr>
              <a:t> </a:t>
            </a:r>
            <a:r>
              <a:rPr lang="en-US" sz="2400" b="1">
                <a:solidFill>
                  <a:srgbClr val="0033CC"/>
                </a:solidFill>
                <a:latin typeface="Palatino"/>
                <a:sym typeface="Wingdings" pitchFamily="2" charset="2"/>
              </a:rPr>
              <a:t>hasil peramalan</a:t>
            </a:r>
            <a:endParaRPr lang="en-US" sz="2400" b="1">
              <a:solidFill>
                <a:srgbClr val="0033CC"/>
              </a:solidFill>
              <a:latin typeface="Palatino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A4A-9AA1-419A-8866-A215B0543ED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Hukum</a:t>
            </a:r>
            <a:r>
              <a:rPr lang="en-US" dirty="0" smtClean="0"/>
              <a:t>” </a:t>
            </a:r>
            <a:r>
              <a:rPr lang="en-US" dirty="0" err="1" smtClean="0"/>
              <a:t>Peramalan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Palatino"/>
              </a:rPr>
              <a:t>Hasil</a:t>
            </a:r>
            <a:r>
              <a:rPr lang="en-US" b="1" dirty="0" smtClean="0">
                <a:solidFill>
                  <a:srgbClr val="FF0000"/>
                </a:solidFill>
                <a:latin typeface="Palatino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Palatino"/>
              </a:rPr>
              <a:t>ramalan</a:t>
            </a:r>
            <a:r>
              <a:rPr lang="en-US" b="1" dirty="0" smtClean="0">
                <a:solidFill>
                  <a:srgbClr val="FF0000"/>
                </a:solidFill>
                <a:latin typeface="Palatino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Palatino"/>
              </a:rPr>
              <a:t>tidak</a:t>
            </a:r>
            <a:r>
              <a:rPr lang="en-US" b="1" dirty="0" smtClean="0">
                <a:solidFill>
                  <a:srgbClr val="FF0000"/>
                </a:solidFill>
                <a:latin typeface="Palatino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Palatino"/>
              </a:rPr>
              <a:t>pernah</a:t>
            </a:r>
            <a:r>
              <a:rPr lang="en-US" b="1" dirty="0" smtClean="0">
                <a:solidFill>
                  <a:srgbClr val="FF0000"/>
                </a:solidFill>
                <a:latin typeface="Palatino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Palatino"/>
              </a:rPr>
              <a:t>tepat</a:t>
            </a:r>
            <a:r>
              <a:rPr lang="en-US" b="1" dirty="0" smtClean="0">
                <a:solidFill>
                  <a:srgbClr val="FF0000"/>
                </a:solidFill>
                <a:latin typeface="Palatino"/>
              </a:rPr>
              <a:t> !</a:t>
            </a:r>
          </a:p>
          <a:p>
            <a:r>
              <a:rPr lang="en-US" b="1" dirty="0" err="1" smtClean="0">
                <a:solidFill>
                  <a:srgbClr val="0033CC"/>
                </a:solidFill>
                <a:latin typeface="Palatino"/>
              </a:rPr>
              <a:t>Semakin</a:t>
            </a:r>
            <a:r>
              <a:rPr lang="en-US" b="1" dirty="0" smtClean="0">
                <a:solidFill>
                  <a:srgbClr val="0033CC"/>
                </a:solidFill>
                <a:latin typeface="Palatino"/>
              </a:rPr>
              <a:t> </a:t>
            </a:r>
            <a:r>
              <a:rPr lang="en-US" b="1" dirty="0" err="1" smtClean="0">
                <a:solidFill>
                  <a:srgbClr val="0033CC"/>
                </a:solidFill>
                <a:latin typeface="Palatino"/>
              </a:rPr>
              <a:t>jauh</a:t>
            </a:r>
            <a:r>
              <a:rPr lang="en-US" b="1" dirty="0" smtClean="0">
                <a:solidFill>
                  <a:srgbClr val="0033CC"/>
                </a:solidFill>
                <a:latin typeface="Palatino"/>
              </a:rPr>
              <a:t> </a:t>
            </a:r>
            <a:r>
              <a:rPr lang="en-US" b="1" dirty="0" err="1" smtClean="0">
                <a:solidFill>
                  <a:srgbClr val="0033CC"/>
                </a:solidFill>
                <a:latin typeface="Palatino"/>
              </a:rPr>
              <a:t>ke</a:t>
            </a:r>
            <a:r>
              <a:rPr lang="en-US" b="1" dirty="0" smtClean="0">
                <a:solidFill>
                  <a:srgbClr val="0033CC"/>
                </a:solidFill>
                <a:latin typeface="Palatino"/>
              </a:rPr>
              <a:t> </a:t>
            </a:r>
            <a:r>
              <a:rPr lang="en-US" b="1" dirty="0" err="1" smtClean="0">
                <a:solidFill>
                  <a:srgbClr val="0033CC"/>
                </a:solidFill>
                <a:latin typeface="Palatino"/>
              </a:rPr>
              <a:t>masa</a:t>
            </a:r>
            <a:r>
              <a:rPr lang="en-US" b="1" dirty="0" smtClean="0">
                <a:solidFill>
                  <a:srgbClr val="0033CC"/>
                </a:solidFill>
                <a:latin typeface="Palatino"/>
              </a:rPr>
              <a:t> </a:t>
            </a:r>
            <a:r>
              <a:rPr lang="en-US" b="1" dirty="0" err="1" smtClean="0">
                <a:solidFill>
                  <a:srgbClr val="0033CC"/>
                </a:solidFill>
                <a:latin typeface="Palatino"/>
              </a:rPr>
              <a:t>depan</a:t>
            </a:r>
            <a:r>
              <a:rPr lang="en-US" b="1" dirty="0" smtClean="0">
                <a:solidFill>
                  <a:srgbClr val="0033CC"/>
                </a:solidFill>
                <a:latin typeface="Palatino"/>
              </a:rPr>
              <a:t> </a:t>
            </a:r>
            <a:r>
              <a:rPr lang="en-US" b="1" dirty="0" err="1" smtClean="0">
                <a:solidFill>
                  <a:srgbClr val="0033CC"/>
                </a:solidFill>
                <a:latin typeface="Palatino"/>
              </a:rPr>
              <a:t>peramalan</a:t>
            </a:r>
            <a:r>
              <a:rPr lang="en-US" b="1" dirty="0" smtClean="0">
                <a:solidFill>
                  <a:srgbClr val="0033CC"/>
                </a:solidFill>
                <a:latin typeface="Palatino"/>
              </a:rPr>
              <a:t> </a:t>
            </a:r>
            <a:r>
              <a:rPr lang="en-US" b="1" dirty="0" err="1" smtClean="0">
                <a:solidFill>
                  <a:srgbClr val="0033CC"/>
                </a:solidFill>
                <a:latin typeface="Palatino"/>
              </a:rPr>
              <a:t>dilakukan</a:t>
            </a:r>
            <a:r>
              <a:rPr lang="en-US" b="1" dirty="0" smtClean="0">
                <a:solidFill>
                  <a:srgbClr val="0033CC"/>
                </a:solidFill>
                <a:latin typeface="Palatino"/>
              </a:rPr>
              <a:t> </a:t>
            </a:r>
            <a:r>
              <a:rPr lang="en-US" b="1" dirty="0" err="1" smtClean="0">
                <a:solidFill>
                  <a:srgbClr val="0033CC"/>
                </a:solidFill>
                <a:latin typeface="Palatino"/>
              </a:rPr>
              <a:t>semakin</a:t>
            </a:r>
            <a:r>
              <a:rPr lang="en-US" b="1" dirty="0" smtClean="0">
                <a:solidFill>
                  <a:srgbClr val="0033CC"/>
                </a:solidFill>
                <a:latin typeface="Palatino"/>
              </a:rPr>
              <a:t> </a:t>
            </a:r>
            <a:r>
              <a:rPr lang="en-US" b="1" dirty="0" err="1" smtClean="0">
                <a:solidFill>
                  <a:srgbClr val="0033CC"/>
                </a:solidFill>
                <a:latin typeface="Palatino"/>
              </a:rPr>
              <a:t>tidak</a:t>
            </a:r>
            <a:r>
              <a:rPr lang="en-US" b="1" dirty="0" smtClean="0">
                <a:solidFill>
                  <a:srgbClr val="0033CC"/>
                </a:solidFill>
                <a:latin typeface="Palatino"/>
              </a:rPr>
              <a:t> </a:t>
            </a:r>
            <a:r>
              <a:rPr lang="en-US" b="1" dirty="0" err="1" smtClean="0">
                <a:solidFill>
                  <a:srgbClr val="0033CC"/>
                </a:solidFill>
                <a:latin typeface="Palatino"/>
              </a:rPr>
              <a:t>handal</a:t>
            </a:r>
            <a:r>
              <a:rPr lang="en-US" b="1" dirty="0" smtClean="0">
                <a:solidFill>
                  <a:srgbClr val="0033CC"/>
                </a:solidFill>
                <a:latin typeface="Palatino"/>
              </a:rPr>
              <a:t> </a:t>
            </a:r>
            <a:r>
              <a:rPr lang="en-US" b="1" dirty="0" err="1" smtClean="0">
                <a:solidFill>
                  <a:srgbClr val="0033CC"/>
                </a:solidFill>
                <a:latin typeface="Palatino"/>
              </a:rPr>
              <a:t>hasilnya</a:t>
            </a:r>
            <a:r>
              <a:rPr lang="en-US" b="1" dirty="0" smtClean="0">
                <a:solidFill>
                  <a:srgbClr val="0033CC"/>
                </a:solidFill>
                <a:latin typeface="Palatino"/>
              </a:rPr>
              <a:t> 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A4A-9AA1-419A-8866-A215B0543ED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4038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Sistem Peramalan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665597-5861-4D90-8047-AEE67790A79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14800" y="1409700"/>
            <a:ext cx="1676400" cy="685800"/>
          </a:xfrm>
          <a:prstGeom prst="roundRect">
            <a:avLst>
              <a:gd name="adj" fmla="val 20047"/>
            </a:avLst>
          </a:prstGeom>
          <a:solidFill>
            <a:schemeClr val="tx2"/>
          </a:solidFill>
          <a:ln>
            <a:solidFill>
              <a:schemeClr val="tx2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>
                <a:solidFill>
                  <a:srgbClr val="FFC000"/>
                </a:solidFill>
              </a:rPr>
              <a:t>Historical Data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114800" y="2781300"/>
            <a:ext cx="1676400" cy="685800"/>
          </a:xfrm>
          <a:prstGeom prst="roundRect">
            <a:avLst>
              <a:gd name="adj" fmla="val 20047"/>
            </a:avLst>
          </a:prstGeom>
          <a:solidFill>
            <a:schemeClr val="tx2"/>
          </a:solidFill>
          <a:ln>
            <a:solidFill>
              <a:schemeClr val="tx2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>
                <a:solidFill>
                  <a:srgbClr val="FFC000"/>
                </a:solidFill>
              </a:rPr>
              <a:t>Model Objectives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114800" y="4076700"/>
            <a:ext cx="1676400" cy="685800"/>
          </a:xfrm>
          <a:prstGeom prst="roundRect">
            <a:avLst>
              <a:gd name="adj" fmla="val 20047"/>
            </a:avLst>
          </a:prstGeom>
          <a:solidFill>
            <a:schemeClr val="tx2"/>
          </a:solidFill>
          <a:ln>
            <a:solidFill>
              <a:schemeClr val="tx2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>
                <a:solidFill>
                  <a:srgbClr val="FFC000"/>
                </a:solidFill>
              </a:rPr>
              <a:t>Forecast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114800" y="5295900"/>
            <a:ext cx="1676400" cy="762000"/>
          </a:xfrm>
          <a:prstGeom prst="roundRect">
            <a:avLst>
              <a:gd name="adj" fmla="val 20047"/>
            </a:avLst>
          </a:prstGeom>
          <a:solidFill>
            <a:schemeClr val="tx2"/>
          </a:solidFill>
          <a:ln>
            <a:solidFill>
              <a:schemeClr val="tx2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>
                <a:solidFill>
                  <a:srgbClr val="FFC000"/>
                </a:solidFill>
              </a:rPr>
              <a:t>Feedback on forecast accuracy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553200" y="4000500"/>
            <a:ext cx="1676400" cy="838200"/>
          </a:xfrm>
          <a:prstGeom prst="roundRect">
            <a:avLst>
              <a:gd name="adj" fmla="val 20047"/>
            </a:avLst>
          </a:prstGeom>
          <a:solidFill>
            <a:schemeClr val="tx2"/>
          </a:solidFill>
          <a:ln>
            <a:solidFill>
              <a:schemeClr val="tx2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>
                <a:solidFill>
                  <a:srgbClr val="FFC000"/>
                </a:solidFill>
              </a:rPr>
              <a:t>Comparison to actual observation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553200" y="2781300"/>
            <a:ext cx="1676400" cy="685800"/>
          </a:xfrm>
          <a:prstGeom prst="roundRect">
            <a:avLst>
              <a:gd name="adj" fmla="val 20047"/>
            </a:avLst>
          </a:prstGeom>
          <a:solidFill>
            <a:schemeClr val="tx2"/>
          </a:solidFill>
          <a:ln>
            <a:solidFill>
              <a:schemeClr val="tx2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>
                <a:solidFill>
                  <a:srgbClr val="FFC000"/>
                </a:solidFill>
              </a:rPr>
              <a:t>Updating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752600" y="3314700"/>
            <a:ext cx="1676400" cy="914400"/>
          </a:xfrm>
          <a:prstGeom prst="roundRect">
            <a:avLst>
              <a:gd name="adj" fmla="val 20047"/>
            </a:avLst>
          </a:prstGeom>
          <a:solidFill>
            <a:schemeClr val="tx2"/>
          </a:solidFill>
          <a:ln>
            <a:solidFill>
              <a:schemeClr val="tx2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>
                <a:solidFill>
                  <a:srgbClr val="FFC000"/>
                </a:solidFill>
              </a:rPr>
              <a:t>Knowledge of changed condition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295400" y="2019300"/>
            <a:ext cx="2057400" cy="914400"/>
          </a:xfrm>
          <a:prstGeom prst="roundRect">
            <a:avLst>
              <a:gd name="adj" fmla="val 20047"/>
            </a:avLst>
          </a:prstGeom>
          <a:solidFill>
            <a:schemeClr val="tx2"/>
          </a:solidFill>
          <a:ln>
            <a:solidFill>
              <a:schemeClr val="tx2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>
                <a:solidFill>
                  <a:srgbClr val="FFC000"/>
                </a:solidFill>
              </a:rPr>
              <a:t>Data cheked for accuracy and reasonableness</a:t>
            </a:r>
          </a:p>
        </p:txBody>
      </p:sp>
      <p:cxnSp>
        <p:nvCxnSpPr>
          <p:cNvPr id="13" name="Straight Arrow Connector 12"/>
          <p:cNvCxnSpPr>
            <a:stCxn id="5" idx="2"/>
            <a:endCxn id="6" idx="0"/>
          </p:cNvCxnSpPr>
          <p:nvPr/>
        </p:nvCxnSpPr>
        <p:spPr>
          <a:xfrm rot="5400000">
            <a:off x="4610101" y="2438400"/>
            <a:ext cx="685800" cy="3175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2"/>
            <a:endCxn id="7" idx="0"/>
          </p:cNvCxnSpPr>
          <p:nvPr/>
        </p:nvCxnSpPr>
        <p:spPr>
          <a:xfrm rot="5400000">
            <a:off x="4648201" y="3771900"/>
            <a:ext cx="609600" cy="3175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3"/>
            <a:endCxn id="9" idx="1"/>
          </p:cNvCxnSpPr>
          <p:nvPr/>
        </p:nvCxnSpPr>
        <p:spPr>
          <a:xfrm>
            <a:off x="5791200" y="4419600"/>
            <a:ext cx="7620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0"/>
            <a:endCxn id="10" idx="2"/>
          </p:cNvCxnSpPr>
          <p:nvPr/>
        </p:nvCxnSpPr>
        <p:spPr>
          <a:xfrm rot="5400000" flipH="1" flipV="1">
            <a:off x="7124701" y="3733800"/>
            <a:ext cx="533400" cy="3175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1"/>
            <a:endCxn id="6" idx="3"/>
          </p:cNvCxnSpPr>
          <p:nvPr/>
        </p:nvCxnSpPr>
        <p:spPr>
          <a:xfrm rot="10800000">
            <a:off x="5791200" y="3124200"/>
            <a:ext cx="7620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9" idx="2"/>
            <a:endCxn id="8" idx="3"/>
          </p:cNvCxnSpPr>
          <p:nvPr/>
        </p:nvCxnSpPr>
        <p:spPr>
          <a:xfrm rot="5400000">
            <a:off x="6172200" y="4457700"/>
            <a:ext cx="838200" cy="1600200"/>
          </a:xfrm>
          <a:prstGeom prst="bentConnector2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hape 18"/>
          <p:cNvCxnSpPr>
            <a:stCxn id="8" idx="1"/>
            <a:endCxn id="11" idx="2"/>
          </p:cNvCxnSpPr>
          <p:nvPr/>
        </p:nvCxnSpPr>
        <p:spPr>
          <a:xfrm rot="10800000">
            <a:off x="2590800" y="4229100"/>
            <a:ext cx="1524000" cy="1447800"/>
          </a:xfrm>
          <a:prstGeom prst="bentConnector2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hape 34"/>
          <p:cNvCxnSpPr>
            <a:stCxn id="8" idx="1"/>
            <a:endCxn id="12" idx="1"/>
          </p:cNvCxnSpPr>
          <p:nvPr/>
        </p:nvCxnSpPr>
        <p:spPr>
          <a:xfrm rot="10800000">
            <a:off x="1295400" y="2476500"/>
            <a:ext cx="2819400" cy="3200400"/>
          </a:xfrm>
          <a:prstGeom prst="bentConnector3">
            <a:avLst>
              <a:gd name="adj1" fmla="val 108108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1" idx="3"/>
          </p:cNvCxnSpPr>
          <p:nvPr/>
        </p:nvCxnSpPr>
        <p:spPr>
          <a:xfrm>
            <a:off x="3429000" y="3771900"/>
            <a:ext cx="15240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2" idx="3"/>
          </p:cNvCxnSpPr>
          <p:nvPr/>
        </p:nvCxnSpPr>
        <p:spPr>
          <a:xfrm>
            <a:off x="3352800" y="2476500"/>
            <a:ext cx="16002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53"/>
          <p:cNvCxnSpPr>
            <a:stCxn id="9" idx="3"/>
            <a:endCxn id="5" idx="3"/>
          </p:cNvCxnSpPr>
          <p:nvPr/>
        </p:nvCxnSpPr>
        <p:spPr>
          <a:xfrm flipH="1" flipV="1">
            <a:off x="5791200" y="1752600"/>
            <a:ext cx="2438400" cy="2667000"/>
          </a:xfrm>
          <a:prstGeom prst="bentConnector3">
            <a:avLst>
              <a:gd name="adj1" fmla="val -13787"/>
            </a:avLst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5C9E-D715-4CC0-B1EF-F4B7524774D8}" type="slidenum">
              <a:rPr lang="en-US"/>
              <a:pPr/>
              <a:t>6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135" y="381000"/>
            <a:ext cx="7772400" cy="1143000"/>
          </a:xfrm>
        </p:spPr>
        <p:txBody>
          <a:bodyPr/>
          <a:lstStyle/>
          <a:p>
            <a:r>
              <a:rPr lang="nl-BE" sz="2400" b="1">
                <a:latin typeface="Arial" charset="0"/>
              </a:rPr>
              <a:t>Karakteristik–karakteristik dari ramalan yang baik, adalah sebagai berikut :</a:t>
            </a:r>
            <a:endParaRPr lang="en-US" sz="2400" b="1">
              <a:latin typeface="Arial" charset="0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657350"/>
            <a:ext cx="7086600" cy="3733800"/>
          </a:xfrm>
        </p:spPr>
        <p:txBody>
          <a:bodyPr>
            <a:normAutofit fontScale="92500" lnSpcReduction="20000"/>
          </a:bodyPr>
          <a:lstStyle/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en-GB" sz="2000" i="1"/>
              <a:t>Ketepatan tingkat ketelitian</a:t>
            </a:r>
          </a:p>
          <a:p>
            <a:pPr marL="609600" indent="-609600" algn="just">
              <a:lnSpc>
                <a:spcPct val="80000"/>
              </a:lnSpc>
              <a:buFontTx/>
              <a:buNone/>
            </a:pPr>
            <a:r>
              <a:rPr lang="en-GB" sz="2000"/>
              <a:t>	Terlalu besar	 </a:t>
            </a:r>
            <a:r>
              <a:rPr lang="en-GB" sz="2000">
                <a:sym typeface="Symbol" pitchFamily="18" charset="2"/>
              </a:rPr>
              <a:t></a:t>
            </a:r>
            <a:r>
              <a:rPr lang="en-GB" sz="2000"/>
              <a:t>  Inventory tinggi</a:t>
            </a:r>
          </a:p>
          <a:p>
            <a:pPr marL="609600" indent="-609600" algn="just">
              <a:lnSpc>
                <a:spcPct val="80000"/>
              </a:lnSpc>
              <a:buFontTx/>
              <a:buNone/>
            </a:pPr>
            <a:r>
              <a:rPr lang="en-GB" sz="2000"/>
              <a:t>	Terlalu kecil	 </a:t>
            </a:r>
            <a:r>
              <a:rPr lang="en-GB" sz="2000">
                <a:sym typeface="Symbol" pitchFamily="18" charset="2"/>
              </a:rPr>
              <a:t></a:t>
            </a:r>
            <a:r>
              <a:rPr lang="en-GB" sz="2000"/>
              <a:t>   Lost sales/ profit/ konsumen</a:t>
            </a:r>
          </a:p>
          <a:p>
            <a:pPr marL="609600" indent="-609600" algn="just">
              <a:lnSpc>
                <a:spcPct val="80000"/>
              </a:lnSpc>
              <a:buFontTx/>
              <a:buNone/>
            </a:pPr>
            <a:endParaRPr lang="en-GB" sz="2000"/>
          </a:p>
          <a:p>
            <a:pPr marL="609600" indent="-609600" algn="just">
              <a:lnSpc>
                <a:spcPct val="80000"/>
              </a:lnSpc>
              <a:buFontTx/>
              <a:buAutoNum type="arabicPeriod" startAt="2"/>
            </a:pPr>
            <a:r>
              <a:rPr lang="en-GB" sz="2000" i="1"/>
              <a:t>Optimaliasi biaya</a:t>
            </a:r>
          </a:p>
          <a:p>
            <a:pPr marL="609600" indent="-609600" algn="just">
              <a:lnSpc>
                <a:spcPct val="80000"/>
              </a:lnSpc>
              <a:buFontTx/>
              <a:buNone/>
            </a:pPr>
            <a:r>
              <a:rPr lang="en-GB" sz="2000"/>
              <a:t>	Model Sederhana 	</a:t>
            </a:r>
            <a:r>
              <a:rPr lang="en-GB" sz="2000">
                <a:sym typeface="Symbol" pitchFamily="18" charset="2"/>
              </a:rPr>
              <a:t></a:t>
            </a:r>
            <a:r>
              <a:rPr lang="en-GB" sz="2000"/>
              <a:t>  Ongkos murah</a:t>
            </a:r>
          </a:p>
          <a:p>
            <a:pPr marL="609600" indent="-609600" algn="just">
              <a:lnSpc>
                <a:spcPct val="80000"/>
              </a:lnSpc>
              <a:buFontTx/>
              <a:buNone/>
            </a:pPr>
            <a:r>
              <a:rPr lang="en-GB" sz="2000"/>
              <a:t>	Model Canggih		</a:t>
            </a:r>
            <a:r>
              <a:rPr lang="en-GB" sz="2000">
                <a:sym typeface="Symbol" pitchFamily="18" charset="2"/>
              </a:rPr>
              <a:t></a:t>
            </a:r>
            <a:r>
              <a:rPr lang="en-GB" sz="2000"/>
              <a:t>  Effort besar, ongkos mahal</a:t>
            </a:r>
          </a:p>
          <a:p>
            <a:pPr marL="609600" indent="-609600" algn="just">
              <a:lnSpc>
                <a:spcPct val="80000"/>
              </a:lnSpc>
              <a:buFontTx/>
              <a:buNone/>
            </a:pPr>
            <a:endParaRPr lang="en-GB" sz="2000"/>
          </a:p>
          <a:p>
            <a:pPr marL="609600" indent="-609600" algn="just">
              <a:lnSpc>
                <a:spcPct val="80000"/>
              </a:lnSpc>
              <a:buFontTx/>
              <a:buAutoNum type="arabicPeriod" startAt="3"/>
            </a:pPr>
            <a:r>
              <a:rPr lang="en-GB" sz="2000" i="1"/>
              <a:t>Response</a:t>
            </a:r>
            <a:endParaRPr lang="nl-BE" sz="2000" i="1"/>
          </a:p>
          <a:p>
            <a:pPr marL="609600" indent="-609600" algn="just">
              <a:lnSpc>
                <a:spcPct val="80000"/>
              </a:lnSpc>
              <a:buFontTx/>
              <a:buNone/>
            </a:pPr>
            <a:r>
              <a:rPr lang="nl-BE" sz="2000"/>
              <a:t>	Ramalan harus tanggap terhadap variabel-variabel yang berpengaruh.</a:t>
            </a:r>
          </a:p>
          <a:p>
            <a:pPr marL="609600" indent="-609600" algn="just">
              <a:lnSpc>
                <a:spcPct val="80000"/>
              </a:lnSpc>
              <a:buFontTx/>
              <a:buNone/>
            </a:pPr>
            <a:endParaRPr lang="en-GB" sz="2000"/>
          </a:p>
          <a:p>
            <a:pPr marL="609600" indent="-609600" algn="just">
              <a:lnSpc>
                <a:spcPct val="80000"/>
              </a:lnSpc>
              <a:buFontTx/>
              <a:buAutoNum type="arabicPeriod" startAt="4"/>
            </a:pPr>
            <a:r>
              <a:rPr lang="en-GB" sz="2000" i="1"/>
              <a:t>Simple</a:t>
            </a:r>
            <a:endParaRPr lang="en-US" sz="2000" i="1"/>
          </a:p>
          <a:p>
            <a:pPr marL="609600" indent="-609600" algn="just">
              <a:lnSpc>
                <a:spcPct val="80000"/>
              </a:lnSpc>
              <a:buFontTx/>
              <a:buNone/>
            </a:pPr>
            <a:r>
              <a:rPr lang="en-US" sz="2000"/>
              <a:t>	Teknik peramalan diharapkan sederhana, untuk menghindarkan salah intreprestasi.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Peramalan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A4A-9AA1-419A-8866-A215B0543ED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457200" y="1600200"/>
            <a:ext cx="8001000" cy="4525963"/>
          </a:xfrm>
          <a:prstGeom prst="rect">
            <a:avLst/>
          </a:prstGeom>
        </p:spPr>
        <p:txBody>
          <a:bodyPr lIns="0"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Terdapat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kelompok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Metode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Kualitatif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Tidak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memerlukan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kuantitatif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Unsur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subyektifitas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peramalan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sangat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besar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pengaruhnya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dalam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hasil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peramalan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Baik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peramalan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jangka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panjang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Metode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Kuantitatif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kondisi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lalu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tersebut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dapat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dikuantifisir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Diasumsikan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lalu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akan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berlanjut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pada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akan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datang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Peramalan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Runtut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(Time Series)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AA4A-9AA1-419A-8866-A215B0543ED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057400"/>
            <a:ext cx="1295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Runtut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914400" y="3124200"/>
            <a:ext cx="12954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Mengandung</a:t>
            </a:r>
            <a:r>
              <a:rPr lang="en-US" sz="1400" dirty="0" smtClean="0"/>
              <a:t> </a:t>
            </a:r>
            <a:r>
              <a:rPr lang="en-US" sz="1400" dirty="0" err="1" smtClean="0"/>
              <a:t>Unsur</a:t>
            </a:r>
            <a:r>
              <a:rPr lang="en-US" sz="1400" dirty="0" smtClean="0"/>
              <a:t> Trend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914400" y="5334000"/>
            <a:ext cx="1295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Trend Linier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2438400" y="5334000"/>
            <a:ext cx="1295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Trend </a:t>
            </a:r>
            <a:r>
              <a:rPr lang="en-US" sz="1600" dirty="0" err="1" smtClean="0"/>
              <a:t>Kuadratik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3962400" y="5334000"/>
            <a:ext cx="1295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Trend </a:t>
            </a:r>
            <a:r>
              <a:rPr lang="en-US" sz="1600" dirty="0" err="1" smtClean="0"/>
              <a:t>Eksponensial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5486400" y="5334000"/>
            <a:ext cx="1295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Model </a:t>
            </a:r>
            <a:r>
              <a:rPr lang="en-US" sz="1600" dirty="0" err="1" smtClean="0"/>
              <a:t>Autoregresi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657600" y="2667000"/>
            <a:ext cx="1295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Exponential Smoothing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3657600" y="3657600"/>
            <a:ext cx="1295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Moving Average</a:t>
            </a:r>
            <a:endParaRPr lang="en-US" sz="1600" dirty="0"/>
          </a:p>
        </p:txBody>
      </p:sp>
      <p:cxnSp>
        <p:nvCxnSpPr>
          <p:cNvPr id="14" name="Elbow Connector 13"/>
          <p:cNvCxnSpPr>
            <a:stCxn id="6" idx="2"/>
            <a:endCxn id="7" idx="0"/>
          </p:cNvCxnSpPr>
          <p:nvPr/>
        </p:nvCxnSpPr>
        <p:spPr>
          <a:xfrm rot="5400000">
            <a:off x="876300" y="4648200"/>
            <a:ext cx="1371600" cy="158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6" idx="2"/>
            <a:endCxn id="8" idx="0"/>
          </p:cNvCxnSpPr>
          <p:nvPr/>
        </p:nvCxnSpPr>
        <p:spPr>
          <a:xfrm rot="16200000" flipH="1">
            <a:off x="1638300" y="3886200"/>
            <a:ext cx="1371600" cy="152400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6" idx="2"/>
            <a:endCxn id="9" idx="0"/>
          </p:cNvCxnSpPr>
          <p:nvPr/>
        </p:nvCxnSpPr>
        <p:spPr>
          <a:xfrm rot="16200000" flipH="1">
            <a:off x="2400300" y="3124200"/>
            <a:ext cx="1371600" cy="304800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6" idx="2"/>
            <a:endCxn id="10" idx="0"/>
          </p:cNvCxnSpPr>
          <p:nvPr/>
        </p:nvCxnSpPr>
        <p:spPr>
          <a:xfrm rot="16200000" flipH="1">
            <a:off x="3162300" y="2362200"/>
            <a:ext cx="1371600" cy="457200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6" idx="3"/>
          </p:cNvCxnSpPr>
          <p:nvPr/>
        </p:nvCxnSpPr>
        <p:spPr>
          <a:xfrm>
            <a:off x="2209800" y="3543300"/>
            <a:ext cx="685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11" idx="1"/>
          </p:cNvCxnSpPr>
          <p:nvPr/>
        </p:nvCxnSpPr>
        <p:spPr>
          <a:xfrm flipV="1">
            <a:off x="2895600" y="2971800"/>
            <a:ext cx="762000" cy="571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2" idx="1"/>
          </p:cNvCxnSpPr>
          <p:nvPr/>
        </p:nvCxnSpPr>
        <p:spPr>
          <a:xfrm>
            <a:off x="2895600" y="3543300"/>
            <a:ext cx="762000" cy="4191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5" idx="2"/>
            <a:endCxn id="6" idx="0"/>
          </p:cNvCxnSpPr>
          <p:nvPr/>
        </p:nvCxnSpPr>
        <p:spPr>
          <a:xfrm rot="5400000">
            <a:off x="1333500" y="2895600"/>
            <a:ext cx="457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066800" y="4343400"/>
            <a:ext cx="392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Ya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362200" y="3048000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Tidak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Prosedur Peramalan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CBDCC9-79A2-428E-960C-A62AB56386E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133600" y="1524000"/>
            <a:ext cx="4724400" cy="91440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762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b="1">
                <a:solidFill>
                  <a:schemeClr val="tx2"/>
                </a:solidFill>
              </a:rPr>
              <a:t>Plot the data versus time using graph and examine the demand pattern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057400" y="2667000"/>
            <a:ext cx="4724400" cy="914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762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b="1">
                <a:solidFill>
                  <a:schemeClr val="tx2"/>
                </a:solidFill>
              </a:rPr>
              <a:t>Select several forecating methods which suitable for the demand pattern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057400" y="3810000"/>
            <a:ext cx="4724400" cy="914400"/>
          </a:xfrm>
          <a:prstGeom prst="roundRect">
            <a:avLst/>
          </a:prstGeom>
          <a:solidFill>
            <a:srgbClr val="FFC000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762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b="1">
                <a:solidFill>
                  <a:schemeClr val="tx2"/>
                </a:solidFill>
              </a:rPr>
              <a:t>Performs the forecasting and evaluate the forecasting error</a:t>
            </a:r>
          </a:p>
        </p:txBody>
      </p:sp>
      <p:sp>
        <p:nvSpPr>
          <p:cNvPr id="8" name="Down Arrow 7"/>
          <p:cNvSpPr/>
          <p:nvPr/>
        </p:nvSpPr>
        <p:spPr>
          <a:xfrm>
            <a:off x="4038600" y="2362200"/>
            <a:ext cx="990600" cy="304800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4038600" y="3505200"/>
            <a:ext cx="990600" cy="304800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057400" y="4953000"/>
            <a:ext cx="4724400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762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b="1">
                <a:solidFill>
                  <a:schemeClr val="tx2"/>
                </a:solidFill>
              </a:rPr>
              <a:t>Select forecast result with the smallest error, validate and interpret the result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4038600" y="4648200"/>
            <a:ext cx="990600" cy="304800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869</Words>
  <Application>Microsoft Office PowerPoint</Application>
  <PresentationFormat>On-screen Show (4:3)</PresentationFormat>
  <Paragraphs>319</Paragraphs>
  <Slides>18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Mengukur dan Meramalkan Permintaan</vt:lpstr>
      <vt:lpstr>Pengertian</vt:lpstr>
      <vt:lpstr>Mengapa Diperlukan</vt:lpstr>
      <vt:lpstr>“Hukum” Peramalan</vt:lpstr>
      <vt:lpstr>Sistem Peramalan</vt:lpstr>
      <vt:lpstr>Karakteristik–karakteristik dari ramalan yang baik, adalah sebagai berikut :</vt:lpstr>
      <vt:lpstr>Metode Peramalan</vt:lpstr>
      <vt:lpstr>Peramalan dengan Metode Runtut Waktu (Time Series)</vt:lpstr>
      <vt:lpstr>Prosedur Peramalan</vt:lpstr>
      <vt:lpstr>Plot Data</vt:lpstr>
      <vt:lpstr>Contoh-contoh aplikasi metoda peramalan:</vt:lpstr>
      <vt:lpstr>Slide 12</vt:lpstr>
      <vt:lpstr>Slide 13</vt:lpstr>
      <vt:lpstr>Slide 14</vt:lpstr>
      <vt:lpstr>Analisis time series dengan metoda Quadratic</vt:lpstr>
      <vt:lpstr>Dengan contoh kasus yang sama dengan permasalahan sebelumnya, maka akan diperoleh hasil perhitungan sebagai berikut:</vt:lpstr>
      <vt:lpstr>Slide 17</vt:lpstr>
      <vt:lpstr>Latihan:</vt:lpstr>
    </vt:vector>
  </TitlesOfParts>
  <Company>tcmild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Mengukur dan Meramalkan Permintaan</dc:title>
  <dc:creator>Abdullah Ramdhani</dc:creator>
  <cp:lastModifiedBy>Abdullah Ramdhani</cp:lastModifiedBy>
  <cp:revision>10</cp:revision>
  <dcterms:created xsi:type="dcterms:W3CDTF">2009-03-04T14:53:22Z</dcterms:created>
  <dcterms:modified xsi:type="dcterms:W3CDTF">2009-03-18T14:22:05Z</dcterms:modified>
</cp:coreProperties>
</file>