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6" r:id="rId20"/>
    <p:sldId id="277" r:id="rId21"/>
    <p:sldId id="278" r:id="rId22"/>
    <p:sldId id="279" r:id="rId23"/>
    <p:sldId id="280" r:id="rId24"/>
    <p:sldId id="281" r:id="rId25"/>
    <p:sldId id="282" r:id="rId26"/>
    <p:sldId id="283"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4" r:id="rId55"/>
    <p:sldId id="315" r:id="rId56"/>
    <p:sldId id="316" r:id="rId57"/>
    <p:sldId id="317" r:id="rId58"/>
    <p:sldId id="318" r:id="rId59"/>
    <p:sldId id="319" r:id="rId60"/>
    <p:sldId id="320" r:id="rId61"/>
    <p:sldId id="321" r:id="rId62"/>
    <p:sldId id="322" r:id="rId63"/>
    <p:sldId id="323" r:id="rId64"/>
  </p:sldIdLst>
  <p:sldSz cx="18288000" cy="10287000"/>
  <p:notesSz cx="6858000" cy="9144000"/>
  <p:embeddedFontLst>
    <p:embeddedFont>
      <p:font typeface="Arial" panose="020B0604020202020204" pitchFamily="34" charset="0"/>
      <p:regular r:id="rId66"/>
    </p:embeddedFont>
    <p:embeddedFont>
      <p:font typeface="Arial Bold" panose="020B0704020202020204" pitchFamily="34" charset="0"/>
      <p:regular r:id="rId67"/>
      <p:bold r:id="rId68"/>
    </p:embeddedFont>
    <p:embeddedFont>
      <p:font typeface="Arial Bold Italics" panose="020B0604020202020204" charset="0"/>
      <p:regular r:id="rId69"/>
    </p:embeddedFont>
    <p:embeddedFont>
      <p:font typeface="Arial Italics" panose="020B0604020202020204" charset="0"/>
      <p:regular r:id="rId70"/>
    </p:embeddedFont>
    <p:embeddedFont>
      <p:font typeface="Arimo Bold Italics" panose="020B0604020202020204" charset="0"/>
      <p:regular r:id="rId71"/>
    </p:embeddedFont>
    <p:embeddedFont>
      <p:font typeface="Calibri" panose="020F0502020204030204" pitchFamily="34" charset="0"/>
      <p:regular r:id="rId72"/>
      <p:bold r:id="rId73"/>
      <p:italic r:id="rId74"/>
      <p:boldItalic r:id="rId75"/>
    </p:embeddedFont>
    <p:embeddedFont>
      <p:font typeface="Canva Sans" panose="020B0604020202020204" charset="0"/>
      <p:regular r:id="rId76"/>
    </p:embeddedFont>
    <p:embeddedFont>
      <p:font typeface="Mango AC" panose="020B0604020202020204" charset="0"/>
      <p:regular r:id="rId77"/>
    </p:embeddedFont>
    <p:embeddedFont>
      <p:font typeface="Open Sauce" panose="020B0604020202020204" charset="0"/>
      <p:regular r:id="rId78"/>
    </p:embeddedFont>
    <p:embeddedFont>
      <p:font typeface="Open Sauce Bold" panose="020B0604020202020204" charset="0"/>
      <p:regular r:id="rId79"/>
    </p:embeddedFont>
    <p:embeddedFont>
      <p:font typeface="Poppins Bold Italics" panose="020B0604020202020204" charset="0"/>
      <p:regular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B7A504-8F84-DB03-2C31-6AAAB499E719}" v="53" dt="2023-11-02T02:20:02.2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LHAM MUHAMMAD SAKTI" userId="S::5027201042@student.its.ac.id::d60e09a8-a34a-4a2b-8037-ad2f42cb1125" providerId="AD" clId="Web-{F1B7A504-8F84-DB03-2C31-6AAAB499E719}"/>
    <pc:docChg chg="addSld delSld modSld">
      <pc:chgData name="ILHAM MUHAMMAD SAKTI" userId="S::5027201042@student.its.ac.id::d60e09a8-a34a-4a2b-8037-ad2f42cb1125" providerId="AD" clId="Web-{F1B7A504-8F84-DB03-2C31-6AAAB499E719}" dt="2023-11-02T02:20:02.271" v="46"/>
      <pc:docMkLst>
        <pc:docMk/>
      </pc:docMkLst>
      <pc:sldChg chg="del">
        <pc:chgData name="ILHAM MUHAMMAD SAKTI" userId="S::5027201042@student.its.ac.id::d60e09a8-a34a-4a2b-8037-ad2f42cb1125" providerId="AD" clId="Web-{F1B7A504-8F84-DB03-2C31-6AAAB499E719}" dt="2023-11-02T02:16:08.934" v="0"/>
        <pc:sldMkLst>
          <pc:docMk/>
          <pc:sldMk cId="0" sldId="257"/>
        </pc:sldMkLst>
      </pc:sldChg>
      <pc:sldChg chg="del">
        <pc:chgData name="ILHAM MUHAMMAD SAKTI" userId="S::5027201042@student.its.ac.id::d60e09a8-a34a-4a2b-8037-ad2f42cb1125" providerId="AD" clId="Web-{F1B7A504-8F84-DB03-2C31-6AAAB499E719}" dt="2023-11-02T02:16:54.407" v="2"/>
        <pc:sldMkLst>
          <pc:docMk/>
          <pc:sldMk cId="0" sldId="274"/>
        </pc:sldMkLst>
      </pc:sldChg>
      <pc:sldChg chg="del">
        <pc:chgData name="ILHAM MUHAMMAD SAKTI" userId="S::5027201042@student.its.ac.id::d60e09a8-a34a-4a2b-8037-ad2f42cb1125" providerId="AD" clId="Web-{F1B7A504-8F84-DB03-2C31-6AAAB499E719}" dt="2023-11-02T02:17:07.562" v="3"/>
        <pc:sldMkLst>
          <pc:docMk/>
          <pc:sldMk cId="0" sldId="284"/>
        </pc:sldMkLst>
      </pc:sldChg>
      <pc:sldChg chg="del">
        <pc:chgData name="ILHAM MUHAMMAD SAKTI" userId="S::5027201042@student.its.ac.id::d60e09a8-a34a-4a2b-8037-ad2f42cb1125" providerId="AD" clId="Web-{F1B7A504-8F84-DB03-2C31-6AAAB499E719}" dt="2023-11-02T02:17:07.827" v="4"/>
        <pc:sldMkLst>
          <pc:docMk/>
          <pc:sldMk cId="0" sldId="300"/>
        </pc:sldMkLst>
      </pc:sldChg>
      <pc:sldChg chg="del">
        <pc:chgData name="ILHAM MUHAMMAD SAKTI" userId="S::5027201042@student.its.ac.id::d60e09a8-a34a-4a2b-8037-ad2f42cb1125" providerId="AD" clId="Web-{F1B7A504-8F84-DB03-2C31-6AAAB499E719}" dt="2023-11-02T02:17:17.218" v="5"/>
        <pc:sldMkLst>
          <pc:docMk/>
          <pc:sldMk cId="0" sldId="313"/>
        </pc:sldMkLst>
      </pc:sldChg>
      <pc:sldChg chg="addSp delSp modSp add">
        <pc:chgData name="ILHAM MUHAMMAD SAKTI" userId="S::5027201042@student.its.ac.id::d60e09a8-a34a-4a2b-8037-ad2f42cb1125" providerId="AD" clId="Web-{F1B7A504-8F84-DB03-2C31-6AAAB499E719}" dt="2023-11-02T02:19:53.630" v="45" actId="20577"/>
        <pc:sldMkLst>
          <pc:docMk/>
          <pc:sldMk cId="895553437" sldId="323"/>
        </pc:sldMkLst>
        <pc:spChg chg="mod">
          <ac:chgData name="ILHAM MUHAMMAD SAKTI" userId="S::5027201042@student.its.ac.id::d60e09a8-a34a-4a2b-8037-ad2f42cb1125" providerId="AD" clId="Web-{F1B7A504-8F84-DB03-2C31-6AAAB499E719}" dt="2023-11-02T02:17:47.938" v="38" actId="1076"/>
          <ac:spMkLst>
            <pc:docMk/>
            <pc:sldMk cId="895553437" sldId="323"/>
            <ac:spMk id="8" creationId="{00000000-0000-0000-0000-000000000000}"/>
          </ac:spMkLst>
        </pc:spChg>
        <pc:spChg chg="del">
          <ac:chgData name="ILHAM MUHAMMAD SAKTI" userId="S::5027201042@student.its.ac.id::d60e09a8-a34a-4a2b-8037-ad2f42cb1125" providerId="AD" clId="Web-{F1B7A504-8F84-DB03-2C31-6AAAB499E719}" dt="2023-11-02T02:17:47.782" v="17"/>
          <ac:spMkLst>
            <pc:docMk/>
            <pc:sldMk cId="895553437" sldId="323"/>
            <ac:spMk id="66" creationId="{00000000-0000-0000-0000-000000000000}"/>
          </ac:spMkLst>
        </pc:spChg>
        <pc:spChg chg="del">
          <ac:chgData name="ILHAM MUHAMMAD SAKTI" userId="S::5027201042@student.its.ac.id::d60e09a8-a34a-4a2b-8037-ad2f42cb1125" providerId="AD" clId="Web-{F1B7A504-8F84-DB03-2C31-6AAAB499E719}" dt="2023-11-02T02:17:47.782" v="16"/>
          <ac:spMkLst>
            <pc:docMk/>
            <pc:sldMk cId="895553437" sldId="323"/>
            <ac:spMk id="69" creationId="{00000000-0000-0000-0000-000000000000}"/>
          </ac:spMkLst>
        </pc:spChg>
        <pc:spChg chg="del">
          <ac:chgData name="ILHAM MUHAMMAD SAKTI" userId="S::5027201042@student.its.ac.id::d60e09a8-a34a-4a2b-8037-ad2f42cb1125" providerId="AD" clId="Web-{F1B7A504-8F84-DB03-2C31-6AAAB499E719}" dt="2023-11-02T02:17:47.782" v="15"/>
          <ac:spMkLst>
            <pc:docMk/>
            <pc:sldMk cId="895553437" sldId="323"/>
            <ac:spMk id="70" creationId="{00000000-0000-0000-0000-000000000000}"/>
          </ac:spMkLst>
        </pc:spChg>
        <pc:spChg chg="del">
          <ac:chgData name="ILHAM MUHAMMAD SAKTI" userId="S::5027201042@student.its.ac.id::d60e09a8-a34a-4a2b-8037-ad2f42cb1125" providerId="AD" clId="Web-{F1B7A504-8F84-DB03-2C31-6AAAB499E719}" dt="2023-11-02T02:17:47.782" v="14"/>
          <ac:spMkLst>
            <pc:docMk/>
            <pc:sldMk cId="895553437" sldId="323"/>
            <ac:spMk id="71" creationId="{00000000-0000-0000-0000-000000000000}"/>
          </ac:spMkLst>
        </pc:spChg>
        <pc:spChg chg="del">
          <ac:chgData name="ILHAM MUHAMMAD SAKTI" userId="S::5027201042@student.its.ac.id::d60e09a8-a34a-4a2b-8037-ad2f42cb1125" providerId="AD" clId="Web-{F1B7A504-8F84-DB03-2C31-6AAAB499E719}" dt="2023-11-02T02:17:47.782" v="13"/>
          <ac:spMkLst>
            <pc:docMk/>
            <pc:sldMk cId="895553437" sldId="323"/>
            <ac:spMk id="72" creationId="{00000000-0000-0000-0000-000000000000}"/>
          </ac:spMkLst>
        </pc:spChg>
        <pc:spChg chg="del">
          <ac:chgData name="ILHAM MUHAMMAD SAKTI" userId="S::5027201042@student.its.ac.id::d60e09a8-a34a-4a2b-8037-ad2f42cb1125" providerId="AD" clId="Web-{F1B7A504-8F84-DB03-2C31-6AAAB499E719}" dt="2023-11-02T02:17:47.782" v="12"/>
          <ac:spMkLst>
            <pc:docMk/>
            <pc:sldMk cId="895553437" sldId="323"/>
            <ac:spMk id="74" creationId="{00000000-0000-0000-0000-000000000000}"/>
          </ac:spMkLst>
        </pc:spChg>
        <pc:spChg chg="del">
          <ac:chgData name="ILHAM MUHAMMAD SAKTI" userId="S::5027201042@student.its.ac.id::d60e09a8-a34a-4a2b-8037-ad2f42cb1125" providerId="AD" clId="Web-{F1B7A504-8F84-DB03-2C31-6AAAB499E719}" dt="2023-11-02T02:17:47.782" v="11"/>
          <ac:spMkLst>
            <pc:docMk/>
            <pc:sldMk cId="895553437" sldId="323"/>
            <ac:spMk id="75" creationId="{00000000-0000-0000-0000-000000000000}"/>
          </ac:spMkLst>
        </pc:spChg>
        <pc:spChg chg="add mod">
          <ac:chgData name="ILHAM MUHAMMAD SAKTI" userId="S::5027201042@student.its.ac.id::d60e09a8-a34a-4a2b-8037-ad2f42cb1125" providerId="AD" clId="Web-{F1B7A504-8F84-DB03-2C31-6AAAB499E719}" dt="2023-11-02T02:19:53.630" v="45" actId="20577"/>
          <ac:spMkLst>
            <pc:docMk/>
            <pc:sldMk cId="895553437" sldId="323"/>
            <ac:spMk id="77" creationId="{C59AE731-F555-9C49-B081-F97A4538E4BC}"/>
          </ac:spMkLst>
        </pc:spChg>
        <pc:grpChg chg="del">
          <ac:chgData name="ILHAM MUHAMMAD SAKTI" userId="S::5027201042@student.its.ac.id::d60e09a8-a34a-4a2b-8037-ad2f42cb1125" providerId="AD" clId="Web-{F1B7A504-8F84-DB03-2C31-6AAAB499E719}" dt="2023-11-02T02:17:47.797" v="36"/>
          <ac:grpSpMkLst>
            <pc:docMk/>
            <pc:sldMk cId="895553437" sldId="323"/>
            <ac:grpSpMk id="2" creationId="{00000000-0000-0000-0000-000000000000}"/>
          </ac:grpSpMkLst>
        </pc:grpChg>
        <pc:grpChg chg="del">
          <ac:chgData name="ILHAM MUHAMMAD SAKTI" userId="S::5027201042@student.its.ac.id::d60e09a8-a34a-4a2b-8037-ad2f42cb1125" providerId="AD" clId="Web-{F1B7A504-8F84-DB03-2C31-6AAAB499E719}" dt="2023-11-02T02:17:47.797" v="35"/>
          <ac:grpSpMkLst>
            <pc:docMk/>
            <pc:sldMk cId="895553437" sldId="323"/>
            <ac:grpSpMk id="4" creationId="{00000000-0000-0000-0000-000000000000}"/>
          </ac:grpSpMkLst>
        </pc:grpChg>
        <pc:grpChg chg="del">
          <ac:chgData name="ILHAM MUHAMMAD SAKTI" userId="S::5027201042@student.its.ac.id::d60e09a8-a34a-4a2b-8037-ad2f42cb1125" providerId="AD" clId="Web-{F1B7A504-8F84-DB03-2C31-6AAAB499E719}" dt="2023-11-02T02:17:47.797" v="34"/>
          <ac:grpSpMkLst>
            <pc:docMk/>
            <pc:sldMk cId="895553437" sldId="323"/>
            <ac:grpSpMk id="6" creationId="{00000000-0000-0000-0000-000000000000}"/>
          </ac:grpSpMkLst>
        </pc:grpChg>
        <pc:grpChg chg="del">
          <ac:chgData name="ILHAM MUHAMMAD SAKTI" userId="S::5027201042@student.its.ac.id::d60e09a8-a34a-4a2b-8037-ad2f42cb1125" providerId="AD" clId="Web-{F1B7A504-8F84-DB03-2C31-6AAAB499E719}" dt="2023-11-02T02:17:47.797" v="33"/>
          <ac:grpSpMkLst>
            <pc:docMk/>
            <pc:sldMk cId="895553437" sldId="323"/>
            <ac:grpSpMk id="9" creationId="{00000000-0000-0000-0000-000000000000}"/>
          </ac:grpSpMkLst>
        </pc:grpChg>
        <pc:grpChg chg="del">
          <ac:chgData name="ILHAM MUHAMMAD SAKTI" userId="S::5027201042@student.its.ac.id::d60e09a8-a34a-4a2b-8037-ad2f42cb1125" providerId="AD" clId="Web-{F1B7A504-8F84-DB03-2C31-6AAAB499E719}" dt="2023-11-02T02:17:47.797" v="32"/>
          <ac:grpSpMkLst>
            <pc:docMk/>
            <pc:sldMk cId="895553437" sldId="323"/>
            <ac:grpSpMk id="13" creationId="{00000000-0000-0000-0000-000000000000}"/>
          </ac:grpSpMkLst>
        </pc:grpChg>
        <pc:grpChg chg="del">
          <ac:chgData name="ILHAM MUHAMMAD SAKTI" userId="S::5027201042@student.its.ac.id::d60e09a8-a34a-4a2b-8037-ad2f42cb1125" providerId="AD" clId="Web-{F1B7A504-8F84-DB03-2C31-6AAAB499E719}" dt="2023-11-02T02:17:47.797" v="31"/>
          <ac:grpSpMkLst>
            <pc:docMk/>
            <pc:sldMk cId="895553437" sldId="323"/>
            <ac:grpSpMk id="17" creationId="{00000000-0000-0000-0000-000000000000}"/>
          </ac:grpSpMkLst>
        </pc:grpChg>
        <pc:grpChg chg="del">
          <ac:chgData name="ILHAM MUHAMMAD SAKTI" userId="S::5027201042@student.its.ac.id::d60e09a8-a34a-4a2b-8037-ad2f42cb1125" providerId="AD" clId="Web-{F1B7A504-8F84-DB03-2C31-6AAAB499E719}" dt="2023-11-02T02:17:47.797" v="30"/>
          <ac:grpSpMkLst>
            <pc:docMk/>
            <pc:sldMk cId="895553437" sldId="323"/>
            <ac:grpSpMk id="25" creationId="{00000000-0000-0000-0000-000000000000}"/>
          </ac:grpSpMkLst>
        </pc:grpChg>
        <pc:grpChg chg="del">
          <ac:chgData name="ILHAM MUHAMMAD SAKTI" userId="S::5027201042@student.its.ac.id::d60e09a8-a34a-4a2b-8037-ad2f42cb1125" providerId="AD" clId="Web-{F1B7A504-8F84-DB03-2C31-6AAAB499E719}" dt="2023-11-02T02:17:47.797" v="29"/>
          <ac:grpSpMkLst>
            <pc:docMk/>
            <pc:sldMk cId="895553437" sldId="323"/>
            <ac:grpSpMk id="27" creationId="{00000000-0000-0000-0000-000000000000}"/>
          </ac:grpSpMkLst>
        </pc:grpChg>
        <pc:grpChg chg="del">
          <ac:chgData name="ILHAM MUHAMMAD SAKTI" userId="S::5027201042@student.its.ac.id::d60e09a8-a34a-4a2b-8037-ad2f42cb1125" providerId="AD" clId="Web-{F1B7A504-8F84-DB03-2C31-6AAAB499E719}" dt="2023-11-02T02:17:47.797" v="28"/>
          <ac:grpSpMkLst>
            <pc:docMk/>
            <pc:sldMk cId="895553437" sldId="323"/>
            <ac:grpSpMk id="29" creationId="{00000000-0000-0000-0000-000000000000}"/>
          </ac:grpSpMkLst>
        </pc:grpChg>
        <pc:grpChg chg="del">
          <ac:chgData name="ILHAM MUHAMMAD SAKTI" userId="S::5027201042@student.its.ac.id::d60e09a8-a34a-4a2b-8037-ad2f42cb1125" providerId="AD" clId="Web-{F1B7A504-8F84-DB03-2C31-6AAAB499E719}" dt="2023-11-02T02:17:47.797" v="27"/>
          <ac:grpSpMkLst>
            <pc:docMk/>
            <pc:sldMk cId="895553437" sldId="323"/>
            <ac:grpSpMk id="33" creationId="{00000000-0000-0000-0000-000000000000}"/>
          </ac:grpSpMkLst>
        </pc:grpChg>
        <pc:grpChg chg="del">
          <ac:chgData name="ILHAM MUHAMMAD SAKTI" userId="S::5027201042@student.its.ac.id::d60e09a8-a34a-4a2b-8037-ad2f42cb1125" providerId="AD" clId="Web-{F1B7A504-8F84-DB03-2C31-6AAAB499E719}" dt="2023-11-02T02:17:47.797" v="26"/>
          <ac:grpSpMkLst>
            <pc:docMk/>
            <pc:sldMk cId="895553437" sldId="323"/>
            <ac:grpSpMk id="37" creationId="{00000000-0000-0000-0000-000000000000}"/>
          </ac:grpSpMkLst>
        </pc:grpChg>
        <pc:grpChg chg="del">
          <ac:chgData name="ILHAM MUHAMMAD SAKTI" userId="S::5027201042@student.its.ac.id::d60e09a8-a34a-4a2b-8037-ad2f42cb1125" providerId="AD" clId="Web-{F1B7A504-8F84-DB03-2C31-6AAAB499E719}" dt="2023-11-02T02:17:47.797" v="25"/>
          <ac:grpSpMkLst>
            <pc:docMk/>
            <pc:sldMk cId="895553437" sldId="323"/>
            <ac:grpSpMk id="41" creationId="{00000000-0000-0000-0000-000000000000}"/>
          </ac:grpSpMkLst>
        </pc:grpChg>
        <pc:grpChg chg="del">
          <ac:chgData name="ILHAM MUHAMMAD SAKTI" userId="S::5027201042@student.its.ac.id::d60e09a8-a34a-4a2b-8037-ad2f42cb1125" providerId="AD" clId="Web-{F1B7A504-8F84-DB03-2C31-6AAAB499E719}" dt="2023-11-02T02:17:47.797" v="24"/>
          <ac:grpSpMkLst>
            <pc:docMk/>
            <pc:sldMk cId="895553437" sldId="323"/>
            <ac:grpSpMk id="44" creationId="{00000000-0000-0000-0000-000000000000}"/>
          </ac:grpSpMkLst>
        </pc:grpChg>
        <pc:grpChg chg="del">
          <ac:chgData name="ILHAM MUHAMMAD SAKTI" userId="S::5027201042@student.its.ac.id::d60e09a8-a34a-4a2b-8037-ad2f42cb1125" providerId="AD" clId="Web-{F1B7A504-8F84-DB03-2C31-6AAAB499E719}" dt="2023-11-02T02:17:47.797" v="23"/>
          <ac:grpSpMkLst>
            <pc:docMk/>
            <pc:sldMk cId="895553437" sldId="323"/>
            <ac:grpSpMk id="47" creationId="{00000000-0000-0000-0000-000000000000}"/>
          </ac:grpSpMkLst>
        </pc:grpChg>
        <pc:grpChg chg="del">
          <ac:chgData name="ILHAM MUHAMMAD SAKTI" userId="S::5027201042@student.its.ac.id::d60e09a8-a34a-4a2b-8037-ad2f42cb1125" providerId="AD" clId="Web-{F1B7A504-8F84-DB03-2C31-6AAAB499E719}" dt="2023-11-02T02:17:47.797" v="22"/>
          <ac:grpSpMkLst>
            <pc:docMk/>
            <pc:sldMk cId="895553437" sldId="323"/>
            <ac:grpSpMk id="50" creationId="{00000000-0000-0000-0000-000000000000}"/>
          </ac:grpSpMkLst>
        </pc:grpChg>
        <pc:grpChg chg="del">
          <ac:chgData name="ILHAM MUHAMMAD SAKTI" userId="S::5027201042@student.its.ac.id::d60e09a8-a34a-4a2b-8037-ad2f42cb1125" providerId="AD" clId="Web-{F1B7A504-8F84-DB03-2C31-6AAAB499E719}" dt="2023-11-02T02:17:47.782" v="21"/>
          <ac:grpSpMkLst>
            <pc:docMk/>
            <pc:sldMk cId="895553437" sldId="323"/>
            <ac:grpSpMk id="53" creationId="{00000000-0000-0000-0000-000000000000}"/>
          </ac:grpSpMkLst>
        </pc:grpChg>
        <pc:grpChg chg="del">
          <ac:chgData name="ILHAM MUHAMMAD SAKTI" userId="S::5027201042@student.its.ac.id::d60e09a8-a34a-4a2b-8037-ad2f42cb1125" providerId="AD" clId="Web-{F1B7A504-8F84-DB03-2C31-6AAAB499E719}" dt="2023-11-02T02:17:47.782" v="20"/>
          <ac:grpSpMkLst>
            <pc:docMk/>
            <pc:sldMk cId="895553437" sldId="323"/>
            <ac:grpSpMk id="56" creationId="{00000000-0000-0000-0000-000000000000}"/>
          </ac:grpSpMkLst>
        </pc:grpChg>
        <pc:grpChg chg="del">
          <ac:chgData name="ILHAM MUHAMMAD SAKTI" userId="S::5027201042@student.its.ac.id::d60e09a8-a34a-4a2b-8037-ad2f42cb1125" providerId="AD" clId="Web-{F1B7A504-8F84-DB03-2C31-6AAAB499E719}" dt="2023-11-02T02:17:47.782" v="19"/>
          <ac:grpSpMkLst>
            <pc:docMk/>
            <pc:sldMk cId="895553437" sldId="323"/>
            <ac:grpSpMk id="59" creationId="{00000000-0000-0000-0000-000000000000}"/>
          </ac:grpSpMkLst>
        </pc:grpChg>
        <pc:grpChg chg="del">
          <ac:chgData name="ILHAM MUHAMMAD SAKTI" userId="S::5027201042@student.its.ac.id::d60e09a8-a34a-4a2b-8037-ad2f42cb1125" providerId="AD" clId="Web-{F1B7A504-8F84-DB03-2C31-6AAAB499E719}" dt="2023-11-02T02:17:47.782" v="18"/>
          <ac:grpSpMkLst>
            <pc:docMk/>
            <pc:sldMk cId="895553437" sldId="323"/>
            <ac:grpSpMk id="63" creationId="{00000000-0000-0000-0000-000000000000}"/>
          </ac:grpSpMkLst>
        </pc:grpChg>
      </pc:sldChg>
      <pc:sldChg chg="add del replId">
        <pc:chgData name="ILHAM MUHAMMAD SAKTI" userId="S::5027201042@student.its.ac.id::d60e09a8-a34a-4a2b-8037-ad2f42cb1125" providerId="AD" clId="Web-{F1B7A504-8F84-DB03-2C31-6AAAB499E719}" dt="2023-11-02T02:20:02.271" v="46"/>
        <pc:sldMkLst>
          <pc:docMk/>
          <pc:sldMk cId="2801846029" sldId="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Tingkat Transformasi Proses adalah level menengah yang memperbolehkan departemen keuangan untuk melakukan transaksi lebih efisien, peneliti untuk mengatur dan mengubah model komputer dengan cepat, serta profesional penjualan untuk melayani pelanggan lebih baik. Perusahaan sering kesulitan meningkatkan proses bisnis dan sistem mereka, dan teknologi yang mendukung sering tidak memadai, seperti berbagai sistem yang berbeda dan struktur data yang tidak kompatibel. Model komputasi awan dengan aplikasi, format data, dan alat pengembangan yang standar memungkinkan pelaksanaan proses yang bergantung pada akses data bersama, kolaborasi, dan akses mobile atau jarak jauh.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22.sv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0.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4.png"/><Relationship Id="rId4" Type="http://schemas.openxmlformats.org/officeDocument/2006/relationships/image" Target="../media/image20.sv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svg"/><Relationship Id="rId12" Type="http://schemas.openxmlformats.org/officeDocument/2006/relationships/image" Target="../media/image3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38.svg"/><Relationship Id="rId5" Type="http://schemas.openxmlformats.org/officeDocument/2006/relationships/image" Target="../media/image21.png"/><Relationship Id="rId10" Type="http://schemas.openxmlformats.org/officeDocument/2006/relationships/image" Target="../media/image37.png"/><Relationship Id="rId4" Type="http://schemas.openxmlformats.org/officeDocument/2006/relationships/image" Target="../media/image20.sv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4.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4.png"/><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watch?v=QJcRkpzW8Mw&amp;pp=ygULY2xvdWQgcmlza3M="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4.png"/><Relationship Id="rId9" Type="http://schemas.openxmlformats.org/officeDocument/2006/relationships/image" Target="../media/image56.png"/><Relationship Id="rId14" Type="http://schemas.openxmlformats.org/officeDocument/2006/relationships/image" Target="../media/image61.svg"/></Relationships>
</file>

<file path=ppt/slides/_rels/slide4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png"/><Relationship Id="rId7"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7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65.svg"/><Relationship Id="rId5" Type="http://schemas.openxmlformats.org/officeDocument/2006/relationships/image" Target="../media/image4.png"/><Relationship Id="rId10" Type="http://schemas.openxmlformats.org/officeDocument/2006/relationships/image" Target="../media/image64.png"/><Relationship Id="rId4" Type="http://schemas.openxmlformats.org/officeDocument/2006/relationships/image" Target="../media/image3.png"/><Relationship Id="rId9" Type="http://schemas.openxmlformats.org/officeDocument/2006/relationships/image" Target="../media/image72.svg"/></Relationships>
</file>

<file path=ppt/slides/_rels/slide47.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5.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18" Type="http://schemas.openxmlformats.org/officeDocument/2006/relationships/image" Target="../media/image90.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89.png"/><Relationship Id="rId2" Type="http://schemas.openxmlformats.org/officeDocument/2006/relationships/image" Target="../media/image77.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3.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4.png"/><Relationship Id="rId9"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97.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14.svg"/><Relationship Id="rId10"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702613" y="3014262"/>
            <a:ext cx="8541333" cy="1743075"/>
          </a:xfrm>
          <a:prstGeom prst="rect">
            <a:avLst/>
          </a:prstGeom>
        </p:spPr>
        <p:txBody>
          <a:bodyPr lIns="0" tIns="0" rIns="0" bIns="0" rtlCol="0" anchor="t">
            <a:spAutoFit/>
          </a:bodyPr>
          <a:lstStyle/>
          <a:p>
            <a:pPr algn="l">
              <a:lnSpc>
                <a:spcPts val="6480"/>
              </a:lnSpc>
            </a:pPr>
            <a:r>
              <a:rPr lang="en-US" sz="5400">
                <a:solidFill>
                  <a:srgbClr val="FFFFFF"/>
                </a:solidFill>
                <a:latin typeface="Arial Italics"/>
              </a:rPr>
              <a:t>Identifying Risks and Consequences</a:t>
            </a:r>
          </a:p>
        </p:txBody>
      </p:sp>
      <p:sp>
        <p:nvSpPr>
          <p:cNvPr id="4" name="TextBox 4"/>
          <p:cNvSpPr txBox="1"/>
          <p:nvPr/>
        </p:nvSpPr>
        <p:spPr>
          <a:xfrm>
            <a:off x="702613" y="5174231"/>
            <a:ext cx="8541333" cy="533340"/>
          </a:xfrm>
          <a:prstGeom prst="rect">
            <a:avLst/>
          </a:prstGeom>
        </p:spPr>
        <p:txBody>
          <a:bodyPr lIns="0" tIns="0" rIns="0" bIns="0" rtlCol="0" anchor="t">
            <a:spAutoFit/>
          </a:bodyPr>
          <a:lstStyle/>
          <a:p>
            <a:pPr algn="l">
              <a:lnSpc>
                <a:spcPts val="3720"/>
              </a:lnSpc>
            </a:pPr>
            <a:r>
              <a:rPr lang="en-US" sz="3100">
                <a:solidFill>
                  <a:srgbClr val="FFFFFF"/>
                </a:solidFill>
                <a:latin typeface="Arial"/>
              </a:rPr>
              <a:t>Dosen: Henning Titi Ciptaningtyas</a:t>
            </a:r>
          </a:p>
        </p:txBody>
      </p:sp>
      <p:sp>
        <p:nvSpPr>
          <p:cNvPr id="5" name="TextBox 5"/>
          <p:cNvSpPr txBox="1"/>
          <p:nvPr/>
        </p:nvSpPr>
        <p:spPr>
          <a:xfrm>
            <a:off x="702614" y="617923"/>
            <a:ext cx="10391306" cy="1952625"/>
          </a:xfrm>
          <a:prstGeom prst="rect">
            <a:avLst/>
          </a:prstGeom>
        </p:spPr>
        <p:txBody>
          <a:bodyPr lIns="0" tIns="0" rIns="0" bIns="0" rtlCol="0" anchor="t">
            <a:spAutoFit/>
          </a:bodyPr>
          <a:lstStyle/>
          <a:p>
            <a:pPr algn="l">
              <a:lnSpc>
                <a:spcPts val="7200"/>
              </a:lnSpc>
            </a:pPr>
            <a:r>
              <a:rPr lang="en-US" sz="6000">
                <a:solidFill>
                  <a:srgbClr val="FFFFFF"/>
                </a:solidFill>
                <a:latin typeface="Arial Bold"/>
              </a:rPr>
              <a:t>MK Teknologi Komputasi Awan (C)</a:t>
            </a:r>
          </a:p>
        </p:txBody>
      </p:sp>
      <p:grpSp>
        <p:nvGrpSpPr>
          <p:cNvPr id="6" name="Group 6"/>
          <p:cNvGrpSpPr/>
          <p:nvPr/>
        </p:nvGrpSpPr>
        <p:grpSpPr>
          <a:xfrm>
            <a:off x="437095" y="8313010"/>
            <a:ext cx="5420557" cy="1656021"/>
            <a:chOff x="0" y="0"/>
            <a:chExt cx="7227409" cy="2208028"/>
          </a:xfrm>
        </p:grpSpPr>
        <p:sp>
          <p:nvSpPr>
            <p:cNvPr id="7" name="Freeform 7"/>
            <p:cNvSpPr/>
            <p:nvPr/>
          </p:nvSpPr>
          <p:spPr>
            <a:xfrm>
              <a:off x="5019381" y="0"/>
              <a:ext cx="2208028" cy="2208028"/>
            </a:xfrm>
            <a:custGeom>
              <a:avLst/>
              <a:gdLst/>
              <a:ahLst/>
              <a:cxnLst/>
              <a:rect l="l" t="t" r="r" b="b"/>
              <a:pathLst>
                <a:path w="2208028" h="2208028">
                  <a:moveTo>
                    <a:pt x="0" y="0"/>
                  </a:moveTo>
                  <a:lnTo>
                    <a:pt x="2208028" y="0"/>
                  </a:lnTo>
                  <a:lnTo>
                    <a:pt x="2208028" y="2208028"/>
                  </a:lnTo>
                  <a:lnTo>
                    <a:pt x="0" y="2208028"/>
                  </a:lnTo>
                  <a:lnTo>
                    <a:pt x="0" y="0"/>
                  </a:lnTo>
                  <a:close/>
                </a:path>
              </a:pathLst>
            </a:custGeom>
            <a:blipFill>
              <a:blip r:embed="rId3"/>
              <a:stretch>
                <a:fillRect/>
              </a:stretch>
            </a:blipFill>
          </p:spPr>
        </p:sp>
        <p:sp>
          <p:nvSpPr>
            <p:cNvPr id="8" name="Freeform 8"/>
            <p:cNvSpPr/>
            <p:nvPr/>
          </p:nvSpPr>
          <p:spPr>
            <a:xfrm>
              <a:off x="0" y="0"/>
              <a:ext cx="2208028" cy="2208028"/>
            </a:xfrm>
            <a:custGeom>
              <a:avLst/>
              <a:gdLst/>
              <a:ahLst/>
              <a:cxnLst/>
              <a:rect l="l" t="t" r="r" b="b"/>
              <a:pathLst>
                <a:path w="2208028" h="2208028">
                  <a:moveTo>
                    <a:pt x="0" y="0"/>
                  </a:moveTo>
                  <a:lnTo>
                    <a:pt x="2208028" y="0"/>
                  </a:lnTo>
                  <a:lnTo>
                    <a:pt x="2208028" y="2208028"/>
                  </a:lnTo>
                  <a:lnTo>
                    <a:pt x="0" y="2208028"/>
                  </a:lnTo>
                  <a:lnTo>
                    <a:pt x="0" y="0"/>
                  </a:lnTo>
                  <a:close/>
                </a:path>
              </a:pathLst>
            </a:custGeom>
            <a:blipFill>
              <a:blip r:embed="rId4"/>
              <a:stretch>
                <a:fillRect/>
              </a:stretch>
            </a:blipFill>
          </p:spPr>
        </p:sp>
        <p:sp>
          <p:nvSpPr>
            <p:cNvPr id="9" name="Freeform 9"/>
            <p:cNvSpPr/>
            <p:nvPr/>
          </p:nvSpPr>
          <p:spPr>
            <a:xfrm>
              <a:off x="2506553" y="0"/>
              <a:ext cx="2208028" cy="2208028"/>
            </a:xfrm>
            <a:custGeom>
              <a:avLst/>
              <a:gdLst/>
              <a:ahLst/>
              <a:cxnLst/>
              <a:rect l="l" t="t" r="r" b="b"/>
              <a:pathLst>
                <a:path w="2208028" h="2208028">
                  <a:moveTo>
                    <a:pt x="0" y="0"/>
                  </a:moveTo>
                  <a:lnTo>
                    <a:pt x="2208028" y="0"/>
                  </a:lnTo>
                  <a:lnTo>
                    <a:pt x="2208028" y="2208028"/>
                  </a:lnTo>
                  <a:lnTo>
                    <a:pt x="0" y="2208028"/>
                  </a:lnTo>
                  <a:lnTo>
                    <a:pt x="0" y="0"/>
                  </a:lnTo>
                  <a:close/>
                </a:path>
              </a:pathLst>
            </a:custGeom>
            <a:blipFill>
              <a:blip r:embed="rId5"/>
              <a:stretch>
                <a:fillRect/>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655" y="561331"/>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8221448" y="887634"/>
            <a:ext cx="9224301" cy="1108837"/>
            <a:chOff x="0" y="0"/>
            <a:chExt cx="12299067" cy="1478449"/>
          </a:xfrm>
        </p:grpSpPr>
        <p:sp>
          <p:nvSpPr>
            <p:cNvPr id="7" name="Freeform 7"/>
            <p:cNvSpPr/>
            <p:nvPr/>
          </p:nvSpPr>
          <p:spPr>
            <a:xfrm>
              <a:off x="0" y="0"/>
              <a:ext cx="12298990" cy="1478434"/>
            </a:xfrm>
            <a:custGeom>
              <a:avLst/>
              <a:gdLst/>
              <a:ahLst/>
              <a:cxnLst/>
              <a:rect l="l" t="t" r="r" b="b"/>
              <a:pathLst>
                <a:path w="12298990" h="1478434">
                  <a:moveTo>
                    <a:pt x="0" y="739217"/>
                  </a:moveTo>
                  <a:cubicBezTo>
                    <a:pt x="0" y="330924"/>
                    <a:pt x="437622" y="0"/>
                    <a:pt x="977557" y="0"/>
                  </a:cubicBezTo>
                  <a:lnTo>
                    <a:pt x="11321433" y="0"/>
                  </a:lnTo>
                  <a:cubicBezTo>
                    <a:pt x="11861368" y="0"/>
                    <a:pt x="12298990" y="330924"/>
                    <a:pt x="12298990" y="739217"/>
                  </a:cubicBezTo>
                  <a:cubicBezTo>
                    <a:pt x="12298990" y="1147510"/>
                    <a:pt x="11861368" y="1478434"/>
                    <a:pt x="11321433" y="1478434"/>
                  </a:cubicBezTo>
                  <a:lnTo>
                    <a:pt x="977557" y="1478434"/>
                  </a:lnTo>
                  <a:cubicBezTo>
                    <a:pt x="437622" y="1478434"/>
                    <a:pt x="0" y="1147510"/>
                    <a:pt x="0" y="739217"/>
                  </a:cubicBezTo>
                  <a:close/>
                </a:path>
              </a:pathLst>
            </a:custGeom>
            <a:solidFill>
              <a:srgbClr val="54CBA0"/>
            </a:solidFill>
          </p:spPr>
        </p:sp>
        <p:sp>
          <p:nvSpPr>
            <p:cNvPr id="8" name="TextBox 8"/>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a:rPr>
                <a:t>Organizational Risks</a:t>
              </a:r>
            </a:p>
          </p:txBody>
        </p:sp>
      </p:grpSp>
      <p:grpSp>
        <p:nvGrpSpPr>
          <p:cNvPr id="9" name="Group 9"/>
          <p:cNvGrpSpPr/>
          <p:nvPr/>
        </p:nvGrpSpPr>
        <p:grpSpPr>
          <a:xfrm>
            <a:off x="8176670" y="3447086"/>
            <a:ext cx="9243753" cy="2680127"/>
            <a:chOff x="0" y="0"/>
            <a:chExt cx="2843420" cy="824419"/>
          </a:xfrm>
        </p:grpSpPr>
        <p:sp>
          <p:nvSpPr>
            <p:cNvPr id="10" name="Freeform 10"/>
            <p:cNvSpPr/>
            <p:nvPr/>
          </p:nvSpPr>
          <p:spPr>
            <a:xfrm>
              <a:off x="0" y="0"/>
              <a:ext cx="2843420" cy="824419"/>
            </a:xfrm>
            <a:custGeom>
              <a:avLst/>
              <a:gdLst/>
              <a:ahLst/>
              <a:cxnLst/>
              <a:rect l="l" t="t" r="r" b="b"/>
              <a:pathLst>
                <a:path w="2843420" h="824419">
                  <a:moveTo>
                    <a:pt x="0" y="0"/>
                  </a:moveTo>
                  <a:lnTo>
                    <a:pt x="2843420" y="0"/>
                  </a:lnTo>
                  <a:lnTo>
                    <a:pt x="2843420" y="824419"/>
                  </a:lnTo>
                  <a:lnTo>
                    <a:pt x="0" y="824419"/>
                  </a:lnTo>
                  <a:close/>
                </a:path>
              </a:pathLst>
            </a:custGeom>
            <a:solidFill>
              <a:srgbClr val="FFFFFF"/>
            </a:solidFill>
            <a:ln w="47625" cap="sq">
              <a:solidFill>
                <a:srgbClr val="000000"/>
              </a:solidFill>
              <a:prstDash val="solid"/>
              <a:miter/>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8254062" y="4459333"/>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3" name="Group 13"/>
          <p:cNvGrpSpPr/>
          <p:nvPr/>
        </p:nvGrpSpPr>
        <p:grpSpPr>
          <a:xfrm>
            <a:off x="12619080" y="2381924"/>
            <a:ext cx="4801343" cy="722261"/>
            <a:chOff x="0" y="0"/>
            <a:chExt cx="2012444" cy="302730"/>
          </a:xfrm>
        </p:grpSpPr>
        <p:sp>
          <p:nvSpPr>
            <p:cNvPr id="14" name="Freeform 14"/>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FF5F3F"/>
            </a:solidFill>
            <a:ln w="57150" cap="rnd">
              <a:solidFill>
                <a:srgbClr val="000000"/>
              </a:solidFill>
              <a:prstDash val="solid"/>
              <a:round/>
            </a:ln>
          </p:spPr>
        </p:sp>
        <p:sp>
          <p:nvSpPr>
            <p:cNvPr id="15" name="TextBox 15"/>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6" name="Freeform 16"/>
          <p:cNvSpPr/>
          <p:nvPr/>
        </p:nvSpPr>
        <p:spPr>
          <a:xfrm flipH="1">
            <a:off x="12410970" y="24587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17042130" y="2260567"/>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8" name="Group 18"/>
          <p:cNvGrpSpPr/>
          <p:nvPr/>
        </p:nvGrpSpPr>
        <p:grpSpPr>
          <a:xfrm>
            <a:off x="1028700" y="7419373"/>
            <a:ext cx="16326576" cy="2467675"/>
            <a:chOff x="0" y="0"/>
            <a:chExt cx="5022129" cy="759068"/>
          </a:xfrm>
        </p:grpSpPr>
        <p:sp>
          <p:nvSpPr>
            <p:cNvPr id="19" name="Freeform 19"/>
            <p:cNvSpPr/>
            <p:nvPr/>
          </p:nvSpPr>
          <p:spPr>
            <a:xfrm>
              <a:off x="0" y="0"/>
              <a:ext cx="5022129" cy="759068"/>
            </a:xfrm>
            <a:custGeom>
              <a:avLst/>
              <a:gdLst/>
              <a:ahLst/>
              <a:cxnLst/>
              <a:rect l="l" t="t" r="r" b="b"/>
              <a:pathLst>
                <a:path w="5022129" h="759068">
                  <a:moveTo>
                    <a:pt x="0" y="0"/>
                  </a:moveTo>
                  <a:lnTo>
                    <a:pt x="5022129" y="0"/>
                  </a:lnTo>
                  <a:lnTo>
                    <a:pt x="5022129" y="759068"/>
                  </a:lnTo>
                  <a:lnTo>
                    <a:pt x="0" y="759068"/>
                  </a:lnTo>
                  <a:close/>
                </a:path>
              </a:pathLst>
            </a:custGeom>
            <a:solidFill>
              <a:srgbClr val="FFFFFF"/>
            </a:solidFill>
            <a:ln w="47625" cap="sq">
              <a:solidFill>
                <a:srgbClr val="000000"/>
              </a:solidFill>
              <a:prstDash val="solid"/>
              <a:miter/>
            </a:ln>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6487856" y="8337762"/>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2" name="Group 22"/>
          <p:cNvGrpSpPr/>
          <p:nvPr/>
        </p:nvGrpSpPr>
        <p:grpSpPr>
          <a:xfrm>
            <a:off x="12432328" y="6435164"/>
            <a:ext cx="4801343" cy="722261"/>
            <a:chOff x="0" y="0"/>
            <a:chExt cx="2012444" cy="302730"/>
          </a:xfrm>
        </p:grpSpPr>
        <p:sp>
          <p:nvSpPr>
            <p:cNvPr id="23" name="Freeform 23"/>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4" name="TextBox 24"/>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5" name="Freeform 25"/>
          <p:cNvSpPr/>
          <p:nvPr/>
        </p:nvSpPr>
        <p:spPr>
          <a:xfrm flipH="1">
            <a:off x="12220251" y="6620131"/>
            <a:ext cx="590370" cy="612648"/>
          </a:xfrm>
          <a:custGeom>
            <a:avLst/>
            <a:gdLst/>
            <a:ahLst/>
            <a:cxnLst/>
            <a:rect l="l" t="t" r="r" b="b"/>
            <a:pathLst>
              <a:path w="590370" h="612648">
                <a:moveTo>
                  <a:pt x="590369" y="0"/>
                </a:moveTo>
                <a:lnTo>
                  <a:pt x="0" y="0"/>
                </a:lnTo>
                <a:lnTo>
                  <a:pt x="0" y="612647"/>
                </a:lnTo>
                <a:lnTo>
                  <a:pt x="590369" y="612647"/>
                </a:lnTo>
                <a:lnTo>
                  <a:pt x="59036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a:off x="16855379" y="6313807"/>
            <a:ext cx="590370" cy="612648"/>
          </a:xfrm>
          <a:custGeom>
            <a:avLst/>
            <a:gdLst/>
            <a:ahLst/>
            <a:cxnLst/>
            <a:rect l="l" t="t" r="r" b="b"/>
            <a:pathLst>
              <a:path w="590370" h="612648">
                <a:moveTo>
                  <a:pt x="0" y="0"/>
                </a:moveTo>
                <a:lnTo>
                  <a:pt x="590369" y="0"/>
                </a:lnTo>
                <a:lnTo>
                  <a:pt x="590369" y="612648"/>
                </a:lnTo>
                <a:lnTo>
                  <a:pt x="0" y="6126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27"/>
          <p:cNvSpPr/>
          <p:nvPr/>
        </p:nvSpPr>
        <p:spPr>
          <a:xfrm>
            <a:off x="16006480" y="92573"/>
            <a:ext cx="1413943" cy="1644120"/>
          </a:xfrm>
          <a:custGeom>
            <a:avLst/>
            <a:gdLst/>
            <a:ahLst/>
            <a:cxnLst/>
            <a:rect l="l" t="t" r="r" b="b"/>
            <a:pathLst>
              <a:path w="1413943" h="1644120">
                <a:moveTo>
                  <a:pt x="0" y="0"/>
                </a:moveTo>
                <a:lnTo>
                  <a:pt x="1413943" y="0"/>
                </a:lnTo>
                <a:lnTo>
                  <a:pt x="1413943" y="1644119"/>
                </a:lnTo>
                <a:lnTo>
                  <a:pt x="0" y="1644119"/>
                </a:lnTo>
                <a:lnTo>
                  <a:pt x="0" y="0"/>
                </a:lnTo>
                <a:close/>
              </a:path>
            </a:pathLst>
          </a:custGeom>
          <a:blipFill>
            <a:blip r:embed="rId9"/>
            <a:stretch>
              <a:fillRect/>
            </a:stretch>
          </a:blipFill>
        </p:spPr>
      </p:sp>
      <p:sp>
        <p:nvSpPr>
          <p:cNvPr id="28" name="Freeform 28"/>
          <p:cNvSpPr/>
          <p:nvPr/>
        </p:nvSpPr>
        <p:spPr>
          <a:xfrm>
            <a:off x="204185" y="3528770"/>
            <a:ext cx="7743127" cy="2516757"/>
          </a:xfrm>
          <a:custGeom>
            <a:avLst/>
            <a:gdLst/>
            <a:ahLst/>
            <a:cxnLst/>
            <a:rect l="l" t="t" r="r" b="b"/>
            <a:pathLst>
              <a:path w="7743127" h="2516757">
                <a:moveTo>
                  <a:pt x="0" y="0"/>
                </a:moveTo>
                <a:lnTo>
                  <a:pt x="7743126" y="0"/>
                </a:lnTo>
                <a:lnTo>
                  <a:pt x="7743126" y="2516757"/>
                </a:lnTo>
                <a:lnTo>
                  <a:pt x="0" y="2516757"/>
                </a:lnTo>
                <a:lnTo>
                  <a:pt x="0" y="0"/>
                </a:lnTo>
                <a:close/>
              </a:path>
            </a:pathLst>
          </a:custGeom>
          <a:blipFill>
            <a:blip r:embed="rId10"/>
            <a:stretch>
              <a:fillRect/>
            </a:stretch>
          </a:blipFill>
        </p:spPr>
      </p:sp>
      <p:sp>
        <p:nvSpPr>
          <p:cNvPr id="29" name="TextBox 29"/>
          <p:cNvSpPr txBox="1"/>
          <p:nvPr/>
        </p:nvSpPr>
        <p:spPr>
          <a:xfrm>
            <a:off x="9017682" y="3610412"/>
            <a:ext cx="8226081" cy="2265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Risiko organisasi (organizational risks) merujuk pada potensi masalah, ancaman, atau ketidakpastian yang dapat mempengaruhi operasi, tujuan, dan kinerja suatu organisasi. Risiko-risiko ini berkaitan dengan berbagai aspek internal dan eksternal dari organisasi dan dapat memiliki dampak yang merugikan jika tidak diidentifikasi, dinilai, dan dielola dengan baik.</a:t>
            </a:r>
          </a:p>
        </p:txBody>
      </p:sp>
      <p:sp>
        <p:nvSpPr>
          <p:cNvPr id="30" name="TextBox 30"/>
          <p:cNvSpPr txBox="1"/>
          <p:nvPr/>
        </p:nvSpPr>
        <p:spPr>
          <a:xfrm>
            <a:off x="13130722" y="256689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DEFINISI</a:t>
            </a:r>
          </a:p>
        </p:txBody>
      </p:sp>
      <p:sp>
        <p:nvSpPr>
          <p:cNvPr id="31" name="TextBox 31"/>
          <p:cNvSpPr txBox="1"/>
          <p:nvPr/>
        </p:nvSpPr>
        <p:spPr>
          <a:xfrm>
            <a:off x="1228271" y="7644200"/>
            <a:ext cx="15160889" cy="2045970"/>
          </a:xfrm>
          <a:prstGeom prst="rect">
            <a:avLst/>
          </a:prstGeom>
        </p:spPr>
        <p:txBody>
          <a:bodyPr lIns="0" tIns="0" rIns="0" bIns="0" rtlCol="0" anchor="t">
            <a:spAutoFit/>
          </a:bodyPr>
          <a:lstStyle/>
          <a:p>
            <a:pPr algn="just">
              <a:lnSpc>
                <a:spcPts val="2700"/>
              </a:lnSpc>
            </a:pPr>
            <a:r>
              <a:rPr lang="en-US" sz="1800">
                <a:solidFill>
                  <a:srgbClr val="000000"/>
                </a:solidFill>
                <a:latin typeface="Open Sauce"/>
              </a:rPr>
              <a:t>Sebuah perusahaan manufaktur global menghadapi risiko organisasi yang signifikan dalam hal rantai pasokan mereka. Selama pandemi COVID-19, mereka mengalami ketidakstabilan pasokan bahan baku karena pembatasan logistik global. Hal ini mengungkapkan dampak serius terhadap produksi dan ketersediaan produk mereka. Dalam menangani risiko ini, perusahaan memahami pentingnya diversifikasi pasokan, mengidentifikasi penyedia alternatif, dan merancang strategi manajemen risiko yang inklusif. Dengan melakukan ini, mereka berhasil mengurangi risiko ketidakstabilan pasokan, memastikan kelangsungan produksi, dan membuktikan bahwa manajemen risiko yang efektif adalah kunci untuk menjaga operasi bisnis yang lancar, terutama dalam situasi yang tidak pasti seperti pandemi.</a:t>
            </a:r>
          </a:p>
        </p:txBody>
      </p:sp>
      <p:sp>
        <p:nvSpPr>
          <p:cNvPr id="32" name="TextBox 32"/>
          <p:cNvSpPr txBox="1"/>
          <p:nvPr/>
        </p:nvSpPr>
        <p:spPr>
          <a:xfrm>
            <a:off x="12943970" y="662013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STUDI KASUS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655" y="561331"/>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8221448" y="887634"/>
            <a:ext cx="9224301" cy="1108837"/>
            <a:chOff x="0" y="0"/>
            <a:chExt cx="12299067" cy="1478449"/>
          </a:xfrm>
        </p:grpSpPr>
        <p:sp>
          <p:nvSpPr>
            <p:cNvPr id="7" name="Freeform 7"/>
            <p:cNvSpPr/>
            <p:nvPr/>
          </p:nvSpPr>
          <p:spPr>
            <a:xfrm>
              <a:off x="0" y="0"/>
              <a:ext cx="12298990" cy="1478434"/>
            </a:xfrm>
            <a:custGeom>
              <a:avLst/>
              <a:gdLst/>
              <a:ahLst/>
              <a:cxnLst/>
              <a:rect l="l" t="t" r="r" b="b"/>
              <a:pathLst>
                <a:path w="12298990" h="1478434">
                  <a:moveTo>
                    <a:pt x="0" y="739217"/>
                  </a:moveTo>
                  <a:cubicBezTo>
                    <a:pt x="0" y="330924"/>
                    <a:pt x="437622" y="0"/>
                    <a:pt x="977557" y="0"/>
                  </a:cubicBezTo>
                  <a:lnTo>
                    <a:pt x="11321433" y="0"/>
                  </a:lnTo>
                  <a:cubicBezTo>
                    <a:pt x="11861368" y="0"/>
                    <a:pt x="12298990" y="330924"/>
                    <a:pt x="12298990" y="739217"/>
                  </a:cubicBezTo>
                  <a:cubicBezTo>
                    <a:pt x="12298990" y="1147510"/>
                    <a:pt x="11861368" y="1478434"/>
                    <a:pt x="11321433" y="1478434"/>
                  </a:cubicBezTo>
                  <a:lnTo>
                    <a:pt x="977557" y="1478434"/>
                  </a:lnTo>
                  <a:cubicBezTo>
                    <a:pt x="437622" y="1478434"/>
                    <a:pt x="0" y="1147510"/>
                    <a:pt x="0" y="739217"/>
                  </a:cubicBezTo>
                  <a:close/>
                </a:path>
              </a:pathLst>
            </a:custGeom>
            <a:solidFill>
              <a:srgbClr val="54CBA0"/>
            </a:solidFill>
          </p:spPr>
        </p:sp>
        <p:sp>
          <p:nvSpPr>
            <p:cNvPr id="8" name="TextBox 8"/>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a:rPr>
                <a:t>Vendor Lock-in</a:t>
              </a:r>
            </a:p>
          </p:txBody>
        </p:sp>
      </p:grpSp>
      <p:grpSp>
        <p:nvGrpSpPr>
          <p:cNvPr id="9" name="Group 9"/>
          <p:cNvGrpSpPr/>
          <p:nvPr/>
        </p:nvGrpSpPr>
        <p:grpSpPr>
          <a:xfrm>
            <a:off x="8176670" y="3447086"/>
            <a:ext cx="9243753" cy="2680127"/>
            <a:chOff x="0" y="0"/>
            <a:chExt cx="2843420" cy="824419"/>
          </a:xfrm>
        </p:grpSpPr>
        <p:sp>
          <p:nvSpPr>
            <p:cNvPr id="10" name="Freeform 10"/>
            <p:cNvSpPr/>
            <p:nvPr/>
          </p:nvSpPr>
          <p:spPr>
            <a:xfrm>
              <a:off x="0" y="0"/>
              <a:ext cx="2843420" cy="824419"/>
            </a:xfrm>
            <a:custGeom>
              <a:avLst/>
              <a:gdLst/>
              <a:ahLst/>
              <a:cxnLst/>
              <a:rect l="l" t="t" r="r" b="b"/>
              <a:pathLst>
                <a:path w="2843420" h="824419">
                  <a:moveTo>
                    <a:pt x="0" y="0"/>
                  </a:moveTo>
                  <a:lnTo>
                    <a:pt x="2843420" y="0"/>
                  </a:lnTo>
                  <a:lnTo>
                    <a:pt x="2843420" y="824419"/>
                  </a:lnTo>
                  <a:lnTo>
                    <a:pt x="0" y="824419"/>
                  </a:lnTo>
                  <a:close/>
                </a:path>
              </a:pathLst>
            </a:custGeom>
            <a:solidFill>
              <a:srgbClr val="FFFFFF"/>
            </a:solidFill>
            <a:ln w="47625" cap="sq">
              <a:solidFill>
                <a:srgbClr val="000000"/>
              </a:solidFill>
              <a:prstDash val="solid"/>
              <a:miter/>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8408955" y="4459333"/>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3" name="Group 13"/>
          <p:cNvGrpSpPr/>
          <p:nvPr/>
        </p:nvGrpSpPr>
        <p:grpSpPr>
          <a:xfrm>
            <a:off x="12619080" y="2381924"/>
            <a:ext cx="4801343" cy="722261"/>
            <a:chOff x="0" y="0"/>
            <a:chExt cx="2012444" cy="302730"/>
          </a:xfrm>
        </p:grpSpPr>
        <p:sp>
          <p:nvSpPr>
            <p:cNvPr id="14" name="Freeform 14"/>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FF5F3F"/>
            </a:solidFill>
            <a:ln w="57150" cap="rnd">
              <a:solidFill>
                <a:srgbClr val="000000"/>
              </a:solidFill>
              <a:prstDash val="solid"/>
              <a:round/>
            </a:ln>
          </p:spPr>
        </p:sp>
        <p:sp>
          <p:nvSpPr>
            <p:cNvPr id="15" name="TextBox 15"/>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6" name="Freeform 16"/>
          <p:cNvSpPr/>
          <p:nvPr/>
        </p:nvSpPr>
        <p:spPr>
          <a:xfrm flipH="1">
            <a:off x="12410970" y="24587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17042130" y="2260567"/>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8" name="Group 18"/>
          <p:cNvGrpSpPr/>
          <p:nvPr/>
        </p:nvGrpSpPr>
        <p:grpSpPr>
          <a:xfrm>
            <a:off x="1028700" y="7419373"/>
            <a:ext cx="16326576" cy="2467675"/>
            <a:chOff x="0" y="0"/>
            <a:chExt cx="5022129" cy="759068"/>
          </a:xfrm>
        </p:grpSpPr>
        <p:sp>
          <p:nvSpPr>
            <p:cNvPr id="19" name="Freeform 19"/>
            <p:cNvSpPr/>
            <p:nvPr/>
          </p:nvSpPr>
          <p:spPr>
            <a:xfrm>
              <a:off x="0" y="0"/>
              <a:ext cx="5022129" cy="759068"/>
            </a:xfrm>
            <a:custGeom>
              <a:avLst/>
              <a:gdLst/>
              <a:ahLst/>
              <a:cxnLst/>
              <a:rect l="l" t="t" r="r" b="b"/>
              <a:pathLst>
                <a:path w="5022129" h="759068">
                  <a:moveTo>
                    <a:pt x="0" y="0"/>
                  </a:moveTo>
                  <a:lnTo>
                    <a:pt x="5022129" y="0"/>
                  </a:lnTo>
                  <a:lnTo>
                    <a:pt x="5022129" y="759068"/>
                  </a:lnTo>
                  <a:lnTo>
                    <a:pt x="0" y="759068"/>
                  </a:lnTo>
                  <a:close/>
                </a:path>
              </a:pathLst>
            </a:custGeom>
            <a:solidFill>
              <a:srgbClr val="FFFFFF"/>
            </a:solidFill>
            <a:ln w="47625" cap="sq">
              <a:solidFill>
                <a:srgbClr val="000000"/>
              </a:solidFill>
              <a:prstDash val="solid"/>
              <a:miter/>
            </a:ln>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6389160" y="8337762"/>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2" name="Group 22"/>
          <p:cNvGrpSpPr/>
          <p:nvPr/>
        </p:nvGrpSpPr>
        <p:grpSpPr>
          <a:xfrm>
            <a:off x="12432328" y="6435164"/>
            <a:ext cx="4801343" cy="722261"/>
            <a:chOff x="0" y="0"/>
            <a:chExt cx="2012444" cy="302730"/>
          </a:xfrm>
        </p:grpSpPr>
        <p:sp>
          <p:nvSpPr>
            <p:cNvPr id="23" name="Freeform 23"/>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4" name="TextBox 24"/>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5" name="Freeform 25"/>
          <p:cNvSpPr/>
          <p:nvPr/>
        </p:nvSpPr>
        <p:spPr>
          <a:xfrm flipH="1">
            <a:off x="12220251" y="6620131"/>
            <a:ext cx="590370" cy="612648"/>
          </a:xfrm>
          <a:custGeom>
            <a:avLst/>
            <a:gdLst/>
            <a:ahLst/>
            <a:cxnLst/>
            <a:rect l="l" t="t" r="r" b="b"/>
            <a:pathLst>
              <a:path w="590370" h="612648">
                <a:moveTo>
                  <a:pt x="590369" y="0"/>
                </a:moveTo>
                <a:lnTo>
                  <a:pt x="0" y="0"/>
                </a:lnTo>
                <a:lnTo>
                  <a:pt x="0" y="612647"/>
                </a:lnTo>
                <a:lnTo>
                  <a:pt x="590369" y="612647"/>
                </a:lnTo>
                <a:lnTo>
                  <a:pt x="59036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a:off x="16855379" y="6313807"/>
            <a:ext cx="590370" cy="612648"/>
          </a:xfrm>
          <a:custGeom>
            <a:avLst/>
            <a:gdLst/>
            <a:ahLst/>
            <a:cxnLst/>
            <a:rect l="l" t="t" r="r" b="b"/>
            <a:pathLst>
              <a:path w="590370" h="612648">
                <a:moveTo>
                  <a:pt x="0" y="0"/>
                </a:moveTo>
                <a:lnTo>
                  <a:pt x="590369" y="0"/>
                </a:lnTo>
                <a:lnTo>
                  <a:pt x="590369" y="612648"/>
                </a:lnTo>
                <a:lnTo>
                  <a:pt x="0" y="6126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27"/>
          <p:cNvSpPr/>
          <p:nvPr/>
        </p:nvSpPr>
        <p:spPr>
          <a:xfrm>
            <a:off x="16006480" y="92573"/>
            <a:ext cx="1413943" cy="1644120"/>
          </a:xfrm>
          <a:custGeom>
            <a:avLst/>
            <a:gdLst/>
            <a:ahLst/>
            <a:cxnLst/>
            <a:rect l="l" t="t" r="r" b="b"/>
            <a:pathLst>
              <a:path w="1413943" h="1644120">
                <a:moveTo>
                  <a:pt x="0" y="0"/>
                </a:moveTo>
                <a:lnTo>
                  <a:pt x="1413943" y="0"/>
                </a:lnTo>
                <a:lnTo>
                  <a:pt x="1413943" y="1644119"/>
                </a:lnTo>
                <a:lnTo>
                  <a:pt x="0" y="1644119"/>
                </a:lnTo>
                <a:lnTo>
                  <a:pt x="0" y="0"/>
                </a:lnTo>
                <a:close/>
              </a:path>
            </a:pathLst>
          </a:custGeom>
          <a:blipFill>
            <a:blip r:embed="rId9"/>
            <a:stretch>
              <a:fillRect/>
            </a:stretch>
          </a:blipFill>
        </p:spPr>
      </p:sp>
      <p:sp>
        <p:nvSpPr>
          <p:cNvPr id="28" name="Freeform 28"/>
          <p:cNvSpPr/>
          <p:nvPr/>
        </p:nvSpPr>
        <p:spPr>
          <a:xfrm>
            <a:off x="-9668" y="3460246"/>
            <a:ext cx="8110138" cy="1998174"/>
          </a:xfrm>
          <a:custGeom>
            <a:avLst/>
            <a:gdLst/>
            <a:ahLst/>
            <a:cxnLst/>
            <a:rect l="l" t="t" r="r" b="b"/>
            <a:pathLst>
              <a:path w="8110138" h="1998174">
                <a:moveTo>
                  <a:pt x="0" y="0"/>
                </a:moveTo>
                <a:lnTo>
                  <a:pt x="8110138" y="0"/>
                </a:lnTo>
                <a:lnTo>
                  <a:pt x="8110138" y="1998174"/>
                </a:lnTo>
                <a:lnTo>
                  <a:pt x="0" y="1998174"/>
                </a:lnTo>
                <a:lnTo>
                  <a:pt x="0" y="0"/>
                </a:lnTo>
                <a:close/>
              </a:path>
            </a:pathLst>
          </a:custGeom>
          <a:blipFill>
            <a:blip r:embed="rId10"/>
            <a:stretch>
              <a:fillRect r="-1491"/>
            </a:stretch>
          </a:blipFill>
        </p:spPr>
      </p:sp>
      <p:sp>
        <p:nvSpPr>
          <p:cNvPr id="29" name="TextBox 29"/>
          <p:cNvSpPr txBox="1"/>
          <p:nvPr/>
        </p:nvSpPr>
        <p:spPr>
          <a:xfrm>
            <a:off x="9219668" y="3827583"/>
            <a:ext cx="7992007" cy="1884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Situasi di mana pelanggan yang menggunakan produk atau layanan tidak dapat dengan mudah beralih ke produk atau layanan pesaing. Hal ini dapat menjadi masalah besar, karena dapat membatasi pilihan pelanggan dan mempersulit mereka mendapatkan nilai terbaik untuk uang mereka.</a:t>
            </a:r>
          </a:p>
        </p:txBody>
      </p:sp>
      <p:sp>
        <p:nvSpPr>
          <p:cNvPr id="30" name="TextBox 30"/>
          <p:cNvSpPr txBox="1"/>
          <p:nvPr/>
        </p:nvSpPr>
        <p:spPr>
          <a:xfrm>
            <a:off x="13130722" y="256689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DEFINISI</a:t>
            </a:r>
          </a:p>
        </p:txBody>
      </p:sp>
      <p:sp>
        <p:nvSpPr>
          <p:cNvPr id="31" name="TextBox 31"/>
          <p:cNvSpPr txBox="1"/>
          <p:nvPr/>
        </p:nvSpPr>
        <p:spPr>
          <a:xfrm>
            <a:off x="1406955" y="7598480"/>
            <a:ext cx="14777145" cy="2146935"/>
          </a:xfrm>
          <a:prstGeom prst="rect">
            <a:avLst/>
          </a:prstGeom>
        </p:spPr>
        <p:txBody>
          <a:bodyPr lIns="0" tIns="0" rIns="0" bIns="0" rtlCol="0" anchor="t">
            <a:spAutoFit/>
          </a:bodyPr>
          <a:lstStyle/>
          <a:p>
            <a:pPr algn="just">
              <a:lnSpc>
                <a:spcPts val="2850"/>
              </a:lnSpc>
            </a:pPr>
            <a:r>
              <a:rPr lang="en-US" sz="1900">
                <a:solidFill>
                  <a:srgbClr val="000000"/>
                </a:solidFill>
                <a:latin typeface="Open Sauce"/>
              </a:rPr>
              <a:t>Sebuah perusahaan mengadopsi layanan cloud dari penyedia A, yang menawarkan berbagai fitur dan kemudahan penggunaan. Dalam beberapa tahun, mereka terkunci pada penyedia ini karena data mereka telah disimpan dalam format yang eksklusif, dan aplikasi mereka sangat tergantung pada layanan yang disediakan. Ketika biaya layanan meningkat dan layanan tersebut tidak lagi memenuhi kebutuhan mereka, perusahaan menghadapi kesulitan dan biaya yang tinggi untuk beralih ke penyedia lain. Poin penting dalam studi kasus ini adalah ketergantungan yang berlebihan pada satu penyedia cloud, kendala teknis yang muncul akibat vendor lock-in, dan biaya tinggi yang terkait dengan perubahan penyedia.</a:t>
            </a:r>
          </a:p>
        </p:txBody>
      </p:sp>
      <p:sp>
        <p:nvSpPr>
          <p:cNvPr id="32" name="TextBox 32"/>
          <p:cNvSpPr txBox="1"/>
          <p:nvPr/>
        </p:nvSpPr>
        <p:spPr>
          <a:xfrm>
            <a:off x="12943970" y="662013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STUDI KASUS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914" y="562470"/>
            <a:ext cx="9224301" cy="1108837"/>
            <a:chOff x="0" y="0"/>
            <a:chExt cx="12299067" cy="1478449"/>
          </a:xfrm>
        </p:grpSpPr>
        <p:sp>
          <p:nvSpPr>
            <p:cNvPr id="3" name="Freeform 3"/>
            <p:cNvSpPr/>
            <p:nvPr/>
          </p:nvSpPr>
          <p:spPr>
            <a:xfrm>
              <a:off x="0" y="0"/>
              <a:ext cx="12298990" cy="1478434"/>
            </a:xfrm>
            <a:custGeom>
              <a:avLst/>
              <a:gdLst/>
              <a:ahLst/>
              <a:cxnLst/>
              <a:rect l="l" t="t" r="r" b="b"/>
              <a:pathLst>
                <a:path w="12298990" h="1478434">
                  <a:moveTo>
                    <a:pt x="0" y="739217"/>
                  </a:moveTo>
                  <a:cubicBezTo>
                    <a:pt x="0" y="330924"/>
                    <a:pt x="437622" y="0"/>
                    <a:pt x="977557" y="0"/>
                  </a:cubicBezTo>
                  <a:lnTo>
                    <a:pt x="11321433" y="0"/>
                  </a:lnTo>
                  <a:cubicBezTo>
                    <a:pt x="11861368" y="0"/>
                    <a:pt x="12298990" y="330924"/>
                    <a:pt x="12298990" y="739217"/>
                  </a:cubicBezTo>
                  <a:cubicBezTo>
                    <a:pt x="12298990" y="1147510"/>
                    <a:pt x="11861368" y="1478434"/>
                    <a:pt x="11321433" y="1478434"/>
                  </a:cubicBezTo>
                  <a:lnTo>
                    <a:pt x="977557" y="1478434"/>
                  </a:lnTo>
                  <a:cubicBezTo>
                    <a:pt x="437622" y="1478434"/>
                    <a:pt x="0" y="1147510"/>
                    <a:pt x="0" y="739217"/>
                  </a:cubicBezTo>
                  <a:close/>
                </a:path>
              </a:pathLst>
            </a:custGeom>
            <a:solidFill>
              <a:srgbClr val="54CBA0"/>
            </a:solidFill>
          </p:spPr>
        </p:sp>
        <p:sp>
          <p:nvSpPr>
            <p:cNvPr id="4" name="TextBox 4"/>
            <p:cNvSpPr txBox="1"/>
            <p:nvPr/>
          </p:nvSpPr>
          <p:spPr>
            <a:xfrm>
              <a:off x="0" y="-104775"/>
              <a:ext cx="4900580" cy="883801"/>
            </a:xfrm>
            <a:prstGeom prst="rect">
              <a:avLst/>
            </a:prstGeom>
          </p:spPr>
          <p:txBody>
            <a:bodyPr lIns="50800" tIns="50800" rIns="50800" bIns="50800" rtlCol="0" anchor="ctr"/>
            <a:lstStyle/>
            <a:p>
              <a:pPr algn="ctr">
                <a:lnSpc>
                  <a:spcPts val="6000"/>
                </a:lnSpc>
              </a:pPr>
              <a:r>
                <a:rPr lang="en-US" sz="5000">
                  <a:solidFill>
                    <a:srgbClr val="FFFFFF"/>
                  </a:solidFill>
                  <a:latin typeface="Arial Bold"/>
                </a:rPr>
                <a:t>Loss of Management Control</a:t>
              </a:r>
            </a:p>
          </p:txBody>
        </p:sp>
      </p:grpSp>
      <p:grpSp>
        <p:nvGrpSpPr>
          <p:cNvPr id="5" name="Group 5"/>
          <p:cNvGrpSpPr/>
          <p:nvPr/>
        </p:nvGrpSpPr>
        <p:grpSpPr>
          <a:xfrm>
            <a:off x="491462" y="2941441"/>
            <a:ext cx="9879122" cy="3339461"/>
            <a:chOff x="0" y="0"/>
            <a:chExt cx="3038862" cy="1027233"/>
          </a:xfrm>
        </p:grpSpPr>
        <p:sp>
          <p:nvSpPr>
            <p:cNvPr id="6" name="Freeform 6"/>
            <p:cNvSpPr/>
            <p:nvPr/>
          </p:nvSpPr>
          <p:spPr>
            <a:xfrm>
              <a:off x="0" y="0"/>
              <a:ext cx="3038862" cy="1027233"/>
            </a:xfrm>
            <a:custGeom>
              <a:avLst/>
              <a:gdLst/>
              <a:ahLst/>
              <a:cxnLst/>
              <a:rect l="l" t="t" r="r" b="b"/>
              <a:pathLst>
                <a:path w="3038862" h="1027233">
                  <a:moveTo>
                    <a:pt x="0" y="0"/>
                  </a:moveTo>
                  <a:lnTo>
                    <a:pt x="3038862" y="0"/>
                  </a:lnTo>
                  <a:lnTo>
                    <a:pt x="3038862" y="1027233"/>
                  </a:lnTo>
                  <a:lnTo>
                    <a:pt x="0" y="1027233"/>
                  </a:lnTo>
                  <a:close/>
                </a:path>
              </a:pathLst>
            </a:custGeom>
            <a:solidFill>
              <a:srgbClr val="FFFFFF"/>
            </a:solidFill>
            <a:ln w="47625" cap="sq">
              <a:solidFill>
                <a:srgbClr val="000000"/>
              </a:solidFill>
              <a:prstDash val="solid"/>
              <a:miter/>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23747" y="4613023"/>
            <a:ext cx="735045" cy="735045"/>
          </a:xfrm>
          <a:custGeom>
            <a:avLst/>
            <a:gdLst/>
            <a:ahLst/>
            <a:cxnLst/>
            <a:rect l="l" t="t" r="r" b="b"/>
            <a:pathLst>
              <a:path w="735045" h="735045">
                <a:moveTo>
                  <a:pt x="0" y="0"/>
                </a:moveTo>
                <a:lnTo>
                  <a:pt x="735045" y="0"/>
                </a:lnTo>
                <a:lnTo>
                  <a:pt x="735045" y="735044"/>
                </a:lnTo>
                <a:lnTo>
                  <a:pt x="0" y="735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5357163" y="1942955"/>
            <a:ext cx="4801343" cy="722261"/>
            <a:chOff x="0" y="0"/>
            <a:chExt cx="2012444" cy="302730"/>
          </a:xfrm>
        </p:grpSpPr>
        <p:sp>
          <p:nvSpPr>
            <p:cNvPr id="10" name="Freeform 10"/>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FF5F3F"/>
            </a:solidFill>
            <a:ln w="57150" cap="rnd">
              <a:solidFill>
                <a:srgbClr val="000000"/>
              </a:solidFill>
              <a:prstDash val="solid"/>
              <a:round/>
            </a:ln>
          </p:spPr>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2" name="Freeform 12"/>
          <p:cNvSpPr/>
          <p:nvPr/>
        </p:nvSpPr>
        <p:spPr>
          <a:xfrm flipH="1">
            <a:off x="5149053" y="201975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9780214" y="1821597"/>
            <a:ext cx="590370" cy="612648"/>
          </a:xfrm>
          <a:custGeom>
            <a:avLst/>
            <a:gdLst/>
            <a:ahLst/>
            <a:cxnLst/>
            <a:rect l="l" t="t" r="r" b="b"/>
            <a:pathLst>
              <a:path w="590370" h="612648">
                <a:moveTo>
                  <a:pt x="0" y="0"/>
                </a:moveTo>
                <a:lnTo>
                  <a:pt x="590369" y="0"/>
                </a:lnTo>
                <a:lnTo>
                  <a:pt x="590369" y="612648"/>
                </a:lnTo>
                <a:lnTo>
                  <a:pt x="0" y="612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491462" y="7573063"/>
            <a:ext cx="17052012" cy="2467675"/>
            <a:chOff x="0" y="0"/>
            <a:chExt cx="5245276" cy="759068"/>
          </a:xfrm>
        </p:grpSpPr>
        <p:sp>
          <p:nvSpPr>
            <p:cNvPr id="15" name="Freeform 15"/>
            <p:cNvSpPr/>
            <p:nvPr/>
          </p:nvSpPr>
          <p:spPr>
            <a:xfrm>
              <a:off x="0" y="0"/>
              <a:ext cx="5245276" cy="759068"/>
            </a:xfrm>
            <a:custGeom>
              <a:avLst/>
              <a:gdLst/>
              <a:ahLst/>
              <a:cxnLst/>
              <a:rect l="l" t="t" r="r" b="b"/>
              <a:pathLst>
                <a:path w="5245276" h="759068">
                  <a:moveTo>
                    <a:pt x="0" y="0"/>
                  </a:moveTo>
                  <a:lnTo>
                    <a:pt x="5245276" y="0"/>
                  </a:lnTo>
                  <a:lnTo>
                    <a:pt x="5245276" y="759068"/>
                  </a:lnTo>
                  <a:lnTo>
                    <a:pt x="0" y="759068"/>
                  </a:lnTo>
                  <a:close/>
                </a:path>
              </a:pathLst>
            </a:custGeom>
            <a:solidFill>
              <a:srgbClr val="FFFFFF"/>
            </a:solidFill>
            <a:ln w="47625" cap="sq">
              <a:solidFill>
                <a:srgbClr val="000000"/>
              </a:solidFill>
              <a:prstDash val="solid"/>
              <a:miter/>
            </a:ln>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6524255" y="8523255"/>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03539" y="6666355"/>
            <a:ext cx="4801343" cy="722261"/>
            <a:chOff x="0" y="0"/>
            <a:chExt cx="2012444" cy="302730"/>
          </a:xfrm>
        </p:grpSpPr>
        <p:sp>
          <p:nvSpPr>
            <p:cNvPr id="19" name="Freeform 19"/>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0" name="TextBox 20"/>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1" name="Freeform 21"/>
          <p:cNvSpPr/>
          <p:nvPr/>
        </p:nvSpPr>
        <p:spPr>
          <a:xfrm flipH="1">
            <a:off x="491462" y="68513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5126590" y="6544998"/>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roup 23"/>
          <p:cNvGrpSpPr/>
          <p:nvPr/>
        </p:nvGrpSpPr>
        <p:grpSpPr>
          <a:xfrm>
            <a:off x="14199675" y="561331"/>
            <a:ext cx="3059625" cy="934738"/>
            <a:chOff x="0" y="0"/>
            <a:chExt cx="4079499" cy="1246318"/>
          </a:xfrm>
        </p:grpSpPr>
        <p:sp>
          <p:nvSpPr>
            <p:cNvPr id="24" name="Freeform 2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6"/>
              <a:stretch>
                <a:fillRect/>
              </a:stretch>
            </a:blipFill>
          </p:spPr>
        </p:sp>
        <p:sp>
          <p:nvSpPr>
            <p:cNvPr id="25" name="Freeform 2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7"/>
              <a:stretch>
                <a:fillRect/>
              </a:stretch>
            </a:blipFill>
          </p:spPr>
        </p:sp>
        <p:sp>
          <p:nvSpPr>
            <p:cNvPr id="26" name="Freeform 2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8"/>
              <a:stretch>
                <a:fillRect/>
              </a:stretch>
            </a:blipFill>
          </p:spPr>
        </p:sp>
      </p:grpSp>
      <p:sp>
        <p:nvSpPr>
          <p:cNvPr id="27" name="Freeform 27"/>
          <p:cNvSpPr/>
          <p:nvPr/>
        </p:nvSpPr>
        <p:spPr>
          <a:xfrm>
            <a:off x="10732533" y="2752775"/>
            <a:ext cx="7332387" cy="4635842"/>
          </a:xfrm>
          <a:custGeom>
            <a:avLst/>
            <a:gdLst/>
            <a:ahLst/>
            <a:cxnLst/>
            <a:rect l="l" t="t" r="r" b="b"/>
            <a:pathLst>
              <a:path w="7332387" h="4635842">
                <a:moveTo>
                  <a:pt x="0" y="0"/>
                </a:moveTo>
                <a:lnTo>
                  <a:pt x="7332388" y="0"/>
                </a:lnTo>
                <a:lnTo>
                  <a:pt x="7332388" y="4635842"/>
                </a:lnTo>
                <a:lnTo>
                  <a:pt x="0" y="4635842"/>
                </a:lnTo>
                <a:lnTo>
                  <a:pt x="0" y="0"/>
                </a:lnTo>
                <a:close/>
              </a:path>
            </a:pathLst>
          </a:custGeom>
          <a:blipFill>
            <a:blip r:embed="rId9"/>
            <a:stretch>
              <a:fillRect/>
            </a:stretch>
          </a:blipFill>
        </p:spPr>
      </p:sp>
      <p:sp>
        <p:nvSpPr>
          <p:cNvPr id="28" name="TextBox 28"/>
          <p:cNvSpPr txBox="1"/>
          <p:nvPr/>
        </p:nvSpPr>
        <p:spPr>
          <a:xfrm>
            <a:off x="5868805" y="212792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DEFINISI</a:t>
            </a:r>
          </a:p>
        </p:txBody>
      </p:sp>
      <p:sp>
        <p:nvSpPr>
          <p:cNvPr id="29" name="TextBox 29"/>
          <p:cNvSpPr txBox="1"/>
          <p:nvPr/>
        </p:nvSpPr>
        <p:spPr>
          <a:xfrm>
            <a:off x="723747" y="7697777"/>
            <a:ext cx="15494032" cy="2265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Sebuah perusahaan keuangan yang mengadopsi layanan cloud computing menerapkan risk management untuk mengidentifikasi dan mengatasi risiko-risiko kunci. Risiko yang diidentifikasi termasuk keamanan data, ketergantungan terhadap penyedia cloud tunggal, dan biaya yang tidak terkendali. Mereka mengevaluasi dan menilai risiko-risiko ini, mengambil tindakan pencegahan seperti enkripsi data dan strategi multi-cloud, serta memantau dan mengevaluasi kembali risiko secara berkala. Dengan demikian, perusahaan dapat menjaga keamanan data, mengurangi risiko ketergantungan, dan mengelola biaya dengan efektif dalam lingkungan cloud computing.</a:t>
            </a:r>
          </a:p>
        </p:txBody>
      </p:sp>
      <p:sp>
        <p:nvSpPr>
          <p:cNvPr id="30" name="TextBox 30"/>
          <p:cNvSpPr txBox="1"/>
          <p:nvPr/>
        </p:nvSpPr>
        <p:spPr>
          <a:xfrm>
            <a:off x="1215182" y="6851322"/>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STUDI KASUS</a:t>
            </a:r>
          </a:p>
        </p:txBody>
      </p:sp>
      <p:sp>
        <p:nvSpPr>
          <p:cNvPr id="31" name="TextBox 31"/>
          <p:cNvSpPr txBox="1"/>
          <p:nvPr/>
        </p:nvSpPr>
        <p:spPr>
          <a:xfrm>
            <a:off x="1602912" y="3670153"/>
            <a:ext cx="8499825" cy="1884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Proses yang melibatkan identifikasi, evaluasi, pengelolaan, dan mitigasi risiko-risiko yang mungkin timbul dalam suatu organisasi atau proyek. Dalam konteks cloud computing, manajemen risiko berfokus pada mengidentifikasi dan mengatasi risiko-risiko yang terkait dengan penggunaan layanan cloud.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655" y="561331"/>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16006480" y="92573"/>
            <a:ext cx="1413943" cy="1644120"/>
          </a:xfrm>
          <a:custGeom>
            <a:avLst/>
            <a:gdLst/>
            <a:ahLst/>
            <a:cxnLst/>
            <a:rect l="l" t="t" r="r" b="b"/>
            <a:pathLst>
              <a:path w="1413943" h="1644120">
                <a:moveTo>
                  <a:pt x="0" y="0"/>
                </a:moveTo>
                <a:lnTo>
                  <a:pt x="1413943" y="0"/>
                </a:lnTo>
                <a:lnTo>
                  <a:pt x="1413943" y="1644119"/>
                </a:lnTo>
                <a:lnTo>
                  <a:pt x="0" y="1644119"/>
                </a:lnTo>
                <a:lnTo>
                  <a:pt x="0" y="0"/>
                </a:lnTo>
                <a:close/>
              </a:path>
            </a:pathLst>
          </a:custGeom>
          <a:blipFill>
            <a:blip r:embed="rId5"/>
            <a:stretch>
              <a:fillRect/>
            </a:stretch>
          </a:blipFill>
        </p:spPr>
      </p:sp>
      <p:grpSp>
        <p:nvGrpSpPr>
          <p:cNvPr id="7" name="Group 7"/>
          <p:cNvGrpSpPr/>
          <p:nvPr/>
        </p:nvGrpSpPr>
        <p:grpSpPr>
          <a:xfrm>
            <a:off x="8221448" y="887634"/>
            <a:ext cx="9224301" cy="1108837"/>
            <a:chOff x="0" y="0"/>
            <a:chExt cx="12299067" cy="1478449"/>
          </a:xfrm>
        </p:grpSpPr>
        <p:sp>
          <p:nvSpPr>
            <p:cNvPr id="8" name="Freeform 8"/>
            <p:cNvSpPr/>
            <p:nvPr/>
          </p:nvSpPr>
          <p:spPr>
            <a:xfrm>
              <a:off x="0" y="0"/>
              <a:ext cx="12298990" cy="1478434"/>
            </a:xfrm>
            <a:custGeom>
              <a:avLst/>
              <a:gdLst/>
              <a:ahLst/>
              <a:cxnLst/>
              <a:rect l="l" t="t" r="r" b="b"/>
              <a:pathLst>
                <a:path w="12298990" h="1478434">
                  <a:moveTo>
                    <a:pt x="0" y="739217"/>
                  </a:moveTo>
                  <a:cubicBezTo>
                    <a:pt x="0" y="330924"/>
                    <a:pt x="437622" y="0"/>
                    <a:pt x="977557" y="0"/>
                  </a:cubicBezTo>
                  <a:lnTo>
                    <a:pt x="11321433" y="0"/>
                  </a:lnTo>
                  <a:cubicBezTo>
                    <a:pt x="11861368" y="0"/>
                    <a:pt x="12298990" y="330924"/>
                    <a:pt x="12298990" y="739217"/>
                  </a:cubicBezTo>
                  <a:cubicBezTo>
                    <a:pt x="12298990" y="1147510"/>
                    <a:pt x="11861368" y="1478434"/>
                    <a:pt x="11321433" y="1478434"/>
                  </a:cubicBezTo>
                  <a:lnTo>
                    <a:pt x="977557" y="1478434"/>
                  </a:lnTo>
                  <a:cubicBezTo>
                    <a:pt x="437622" y="1478434"/>
                    <a:pt x="0" y="1147510"/>
                    <a:pt x="0" y="739217"/>
                  </a:cubicBezTo>
                  <a:close/>
                </a:path>
              </a:pathLst>
            </a:custGeom>
            <a:solidFill>
              <a:srgbClr val="54CBA0"/>
            </a:solidFill>
          </p:spPr>
        </p:sp>
        <p:sp>
          <p:nvSpPr>
            <p:cNvPr id="9" name="TextBox 9"/>
            <p:cNvSpPr txBox="1"/>
            <p:nvPr/>
          </p:nvSpPr>
          <p:spPr>
            <a:xfrm>
              <a:off x="0" y="-95250"/>
              <a:ext cx="4900580" cy="874276"/>
            </a:xfrm>
            <a:prstGeom prst="rect">
              <a:avLst/>
            </a:prstGeom>
          </p:spPr>
          <p:txBody>
            <a:bodyPr lIns="50800" tIns="50800" rIns="50800" bIns="50800" rtlCol="0" anchor="ctr"/>
            <a:lstStyle/>
            <a:p>
              <a:pPr algn="ctr">
                <a:lnSpc>
                  <a:spcPts val="5759"/>
                </a:lnSpc>
              </a:pPr>
              <a:r>
                <a:rPr lang="en-US" sz="4800">
                  <a:solidFill>
                    <a:srgbClr val="FFFFFF"/>
                  </a:solidFill>
                  <a:latin typeface="Arial Bold"/>
                </a:rPr>
                <a:t>Compliance with Regulations</a:t>
              </a:r>
            </a:p>
          </p:txBody>
        </p:sp>
      </p:grpSp>
      <p:grpSp>
        <p:nvGrpSpPr>
          <p:cNvPr id="10" name="Group 10"/>
          <p:cNvGrpSpPr/>
          <p:nvPr/>
        </p:nvGrpSpPr>
        <p:grpSpPr>
          <a:xfrm>
            <a:off x="8176670" y="3447086"/>
            <a:ext cx="9243753" cy="2680127"/>
            <a:chOff x="0" y="0"/>
            <a:chExt cx="2843420" cy="824419"/>
          </a:xfrm>
        </p:grpSpPr>
        <p:sp>
          <p:nvSpPr>
            <p:cNvPr id="11" name="Freeform 11"/>
            <p:cNvSpPr/>
            <p:nvPr/>
          </p:nvSpPr>
          <p:spPr>
            <a:xfrm>
              <a:off x="0" y="0"/>
              <a:ext cx="2843420" cy="824419"/>
            </a:xfrm>
            <a:custGeom>
              <a:avLst/>
              <a:gdLst/>
              <a:ahLst/>
              <a:cxnLst/>
              <a:rect l="l" t="t" r="r" b="b"/>
              <a:pathLst>
                <a:path w="2843420" h="824419">
                  <a:moveTo>
                    <a:pt x="0" y="0"/>
                  </a:moveTo>
                  <a:lnTo>
                    <a:pt x="2843420" y="0"/>
                  </a:lnTo>
                  <a:lnTo>
                    <a:pt x="2843420" y="824419"/>
                  </a:lnTo>
                  <a:lnTo>
                    <a:pt x="0" y="824419"/>
                  </a:lnTo>
                  <a:close/>
                </a:path>
              </a:pathLst>
            </a:custGeom>
            <a:solidFill>
              <a:srgbClr val="FFFFFF"/>
            </a:solidFill>
            <a:ln w="47625" cap="sq">
              <a:solidFill>
                <a:srgbClr val="000000"/>
              </a:solidFill>
              <a:prstDash val="solid"/>
              <a:miter/>
            </a:ln>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8408955" y="4459333"/>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12619080" y="2381924"/>
            <a:ext cx="4801343" cy="722261"/>
            <a:chOff x="0" y="0"/>
            <a:chExt cx="2012444" cy="302730"/>
          </a:xfrm>
        </p:grpSpPr>
        <p:sp>
          <p:nvSpPr>
            <p:cNvPr id="15" name="Freeform 15"/>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FF5F3F"/>
            </a:solidFill>
            <a:ln w="57150" cap="rnd">
              <a:solidFill>
                <a:srgbClr val="000000"/>
              </a:solidFill>
              <a:prstDash val="solid"/>
              <a:round/>
            </a:ln>
          </p:spPr>
        </p:sp>
        <p:sp>
          <p:nvSpPr>
            <p:cNvPr id="16" name="TextBox 16"/>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7" name="Freeform 17"/>
          <p:cNvSpPr/>
          <p:nvPr/>
        </p:nvSpPr>
        <p:spPr>
          <a:xfrm flipH="1">
            <a:off x="12410970" y="24587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7042130" y="2260567"/>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9" name="Group 19"/>
          <p:cNvGrpSpPr/>
          <p:nvPr/>
        </p:nvGrpSpPr>
        <p:grpSpPr>
          <a:xfrm>
            <a:off x="1028700" y="7419373"/>
            <a:ext cx="16326576" cy="2467675"/>
            <a:chOff x="0" y="0"/>
            <a:chExt cx="5022129" cy="759068"/>
          </a:xfrm>
        </p:grpSpPr>
        <p:sp>
          <p:nvSpPr>
            <p:cNvPr id="20" name="Freeform 20"/>
            <p:cNvSpPr/>
            <p:nvPr/>
          </p:nvSpPr>
          <p:spPr>
            <a:xfrm>
              <a:off x="0" y="0"/>
              <a:ext cx="5022129" cy="759068"/>
            </a:xfrm>
            <a:custGeom>
              <a:avLst/>
              <a:gdLst/>
              <a:ahLst/>
              <a:cxnLst/>
              <a:rect l="l" t="t" r="r" b="b"/>
              <a:pathLst>
                <a:path w="5022129" h="759068">
                  <a:moveTo>
                    <a:pt x="0" y="0"/>
                  </a:moveTo>
                  <a:lnTo>
                    <a:pt x="5022129" y="0"/>
                  </a:lnTo>
                  <a:lnTo>
                    <a:pt x="5022129" y="759068"/>
                  </a:lnTo>
                  <a:lnTo>
                    <a:pt x="0" y="759068"/>
                  </a:lnTo>
                  <a:close/>
                </a:path>
              </a:pathLst>
            </a:custGeom>
            <a:solidFill>
              <a:srgbClr val="FFFFFF"/>
            </a:solidFill>
            <a:ln w="47625" cap="sq">
              <a:solidFill>
                <a:srgbClr val="000000"/>
              </a:solidFill>
              <a:prstDash val="solid"/>
              <a:miter/>
            </a:ln>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389160" y="8337762"/>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12432328" y="6435164"/>
            <a:ext cx="4801343" cy="722261"/>
            <a:chOff x="0" y="0"/>
            <a:chExt cx="2012444" cy="302730"/>
          </a:xfrm>
        </p:grpSpPr>
        <p:sp>
          <p:nvSpPr>
            <p:cNvPr id="24" name="Freeform 24"/>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5" name="TextBox 25"/>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6" name="Freeform 26"/>
          <p:cNvSpPr/>
          <p:nvPr/>
        </p:nvSpPr>
        <p:spPr>
          <a:xfrm flipH="1">
            <a:off x="12220251" y="6620131"/>
            <a:ext cx="590370" cy="612648"/>
          </a:xfrm>
          <a:custGeom>
            <a:avLst/>
            <a:gdLst/>
            <a:ahLst/>
            <a:cxnLst/>
            <a:rect l="l" t="t" r="r" b="b"/>
            <a:pathLst>
              <a:path w="590370" h="612648">
                <a:moveTo>
                  <a:pt x="590369" y="0"/>
                </a:moveTo>
                <a:lnTo>
                  <a:pt x="0" y="0"/>
                </a:lnTo>
                <a:lnTo>
                  <a:pt x="0" y="612647"/>
                </a:lnTo>
                <a:lnTo>
                  <a:pt x="590369" y="612647"/>
                </a:lnTo>
                <a:lnTo>
                  <a:pt x="59036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16855379" y="6313807"/>
            <a:ext cx="590370" cy="612648"/>
          </a:xfrm>
          <a:custGeom>
            <a:avLst/>
            <a:gdLst/>
            <a:ahLst/>
            <a:cxnLst/>
            <a:rect l="l" t="t" r="r" b="b"/>
            <a:pathLst>
              <a:path w="590370" h="612648">
                <a:moveTo>
                  <a:pt x="0" y="0"/>
                </a:moveTo>
                <a:lnTo>
                  <a:pt x="590369" y="0"/>
                </a:lnTo>
                <a:lnTo>
                  <a:pt x="590369" y="612648"/>
                </a:lnTo>
                <a:lnTo>
                  <a:pt x="0" y="612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41331" y="1996471"/>
            <a:ext cx="5379653" cy="5236308"/>
          </a:xfrm>
          <a:custGeom>
            <a:avLst/>
            <a:gdLst/>
            <a:ahLst/>
            <a:cxnLst/>
            <a:rect l="l" t="t" r="r" b="b"/>
            <a:pathLst>
              <a:path w="5379653" h="5236308">
                <a:moveTo>
                  <a:pt x="0" y="0"/>
                </a:moveTo>
                <a:lnTo>
                  <a:pt x="5379653" y="0"/>
                </a:lnTo>
                <a:lnTo>
                  <a:pt x="5379653" y="5236307"/>
                </a:lnTo>
                <a:lnTo>
                  <a:pt x="0" y="5236307"/>
                </a:lnTo>
                <a:lnTo>
                  <a:pt x="0" y="0"/>
                </a:lnTo>
                <a:close/>
              </a:path>
            </a:pathLst>
          </a:custGeom>
          <a:blipFill>
            <a:blip r:embed="rId10"/>
            <a:stretch>
              <a:fillRect/>
            </a:stretch>
          </a:blipFill>
        </p:spPr>
      </p:sp>
      <p:sp>
        <p:nvSpPr>
          <p:cNvPr id="29" name="TextBox 29"/>
          <p:cNvSpPr txBox="1"/>
          <p:nvPr/>
        </p:nvSpPr>
        <p:spPr>
          <a:xfrm>
            <a:off x="9219668" y="3511353"/>
            <a:ext cx="7992007" cy="2516705"/>
          </a:xfrm>
          <a:prstGeom prst="rect">
            <a:avLst/>
          </a:prstGeom>
        </p:spPr>
        <p:txBody>
          <a:bodyPr lIns="0" tIns="0" rIns="0" bIns="0" rtlCol="0" anchor="t">
            <a:spAutoFit/>
          </a:bodyPr>
          <a:lstStyle/>
          <a:p>
            <a:pPr algn="just">
              <a:lnSpc>
                <a:spcPts val="2917"/>
              </a:lnSpc>
            </a:pPr>
            <a:r>
              <a:rPr lang="en-US" sz="1944">
                <a:solidFill>
                  <a:srgbClr val="000000"/>
                </a:solidFill>
                <a:latin typeface="Open Sauce"/>
              </a:rPr>
              <a:t>Peraturan-peraturan ini biasanya diberlakukan oleh otoritas pemerintah atau badan industri untuk memastikan bahwa bisnis dan individu beroperasi dalam batas hukum dan etika. Kepatuhan melibatkan pemahaman dan pengakuan terhadap peraturan ini, serta implementasi kebijakan, prosedur, dan praktik yang memastikan bahwa suatu organisasi atau individu sesuai dengan persyaratan yang berlaku.</a:t>
            </a:r>
          </a:p>
        </p:txBody>
      </p:sp>
      <p:sp>
        <p:nvSpPr>
          <p:cNvPr id="30" name="TextBox 30"/>
          <p:cNvSpPr txBox="1"/>
          <p:nvPr/>
        </p:nvSpPr>
        <p:spPr>
          <a:xfrm>
            <a:off x="13130722" y="256689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DEFINISI</a:t>
            </a:r>
          </a:p>
        </p:txBody>
      </p:sp>
      <p:sp>
        <p:nvSpPr>
          <p:cNvPr id="31" name="TextBox 31"/>
          <p:cNvSpPr txBox="1"/>
          <p:nvPr/>
        </p:nvSpPr>
        <p:spPr>
          <a:xfrm>
            <a:off x="1285375" y="7601651"/>
            <a:ext cx="14982205" cy="2045970"/>
          </a:xfrm>
          <a:prstGeom prst="rect">
            <a:avLst/>
          </a:prstGeom>
        </p:spPr>
        <p:txBody>
          <a:bodyPr lIns="0" tIns="0" rIns="0" bIns="0" rtlCol="0" anchor="t">
            <a:spAutoFit/>
          </a:bodyPr>
          <a:lstStyle/>
          <a:p>
            <a:pPr algn="just">
              <a:lnSpc>
                <a:spcPts val="2700"/>
              </a:lnSpc>
            </a:pPr>
            <a:r>
              <a:rPr lang="en-US" sz="1800">
                <a:solidFill>
                  <a:srgbClr val="000000"/>
                </a:solidFill>
                <a:latin typeface="Open Sauce"/>
              </a:rPr>
              <a:t>Sebuah perusahaan teknologi global yang beroperasi di berbagai negara menerapkan kepatuhan dengan regulasi privasi data yang ketat, seperti GDPR dan CCPA, untuk melindungi data pelanggan. Mereka memastikan bahwa data pelanggan disimpan dan diproses dengan cara yang sesuai dengan peraturan, mengimplementasikan langkah-langkah keamanan yang kuat, dan menjalankan pelatihan rutin kepada karyawan tentang kepatuhan data. Hasilnya, perusahaan tidak hanya menghindari denda yang mahal dan potensi tuntutan hukum, tetapi juga memenangkan kepercayaan pelanggan yang menghargai perlindungan data pribadi mereka. Kepatuhan dengan peraturan privasi data juga membantu perusahaan mengurangi risiko reputasi dan meningkatkan citra etis mereka di pasar global.</a:t>
            </a:r>
          </a:p>
        </p:txBody>
      </p:sp>
      <p:sp>
        <p:nvSpPr>
          <p:cNvPr id="32" name="TextBox 32"/>
          <p:cNvSpPr txBox="1"/>
          <p:nvPr/>
        </p:nvSpPr>
        <p:spPr>
          <a:xfrm>
            <a:off x="12943970" y="662013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STUDI KASUS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655" y="561331"/>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265951" y="2078821"/>
            <a:ext cx="7566774" cy="6129358"/>
          </a:xfrm>
          <a:custGeom>
            <a:avLst/>
            <a:gdLst/>
            <a:ahLst/>
            <a:cxnLst/>
            <a:rect l="l" t="t" r="r" b="b"/>
            <a:pathLst>
              <a:path w="7566774" h="6129358">
                <a:moveTo>
                  <a:pt x="0" y="0"/>
                </a:moveTo>
                <a:lnTo>
                  <a:pt x="7566774" y="0"/>
                </a:lnTo>
                <a:lnTo>
                  <a:pt x="7566774" y="6129358"/>
                </a:lnTo>
                <a:lnTo>
                  <a:pt x="0" y="6129358"/>
                </a:lnTo>
                <a:lnTo>
                  <a:pt x="0" y="0"/>
                </a:lnTo>
                <a:close/>
              </a:path>
            </a:pathLst>
          </a:custGeom>
          <a:blipFill>
            <a:blip r:embed="rId5"/>
            <a:stretch>
              <a:fillRect/>
            </a:stretch>
          </a:blipFill>
        </p:spPr>
      </p:sp>
      <p:grpSp>
        <p:nvGrpSpPr>
          <p:cNvPr id="7" name="Group 7"/>
          <p:cNvGrpSpPr/>
          <p:nvPr/>
        </p:nvGrpSpPr>
        <p:grpSpPr>
          <a:xfrm>
            <a:off x="8221448" y="887634"/>
            <a:ext cx="9224301" cy="1108837"/>
            <a:chOff x="0" y="0"/>
            <a:chExt cx="12299067" cy="1478449"/>
          </a:xfrm>
        </p:grpSpPr>
        <p:sp>
          <p:nvSpPr>
            <p:cNvPr id="8" name="Freeform 8"/>
            <p:cNvSpPr/>
            <p:nvPr/>
          </p:nvSpPr>
          <p:spPr>
            <a:xfrm>
              <a:off x="0" y="0"/>
              <a:ext cx="12298990" cy="1478434"/>
            </a:xfrm>
            <a:custGeom>
              <a:avLst/>
              <a:gdLst/>
              <a:ahLst/>
              <a:cxnLst/>
              <a:rect l="l" t="t" r="r" b="b"/>
              <a:pathLst>
                <a:path w="12298990" h="1478434">
                  <a:moveTo>
                    <a:pt x="0" y="739217"/>
                  </a:moveTo>
                  <a:cubicBezTo>
                    <a:pt x="0" y="330924"/>
                    <a:pt x="437622" y="0"/>
                    <a:pt x="977557" y="0"/>
                  </a:cubicBezTo>
                  <a:lnTo>
                    <a:pt x="11321433" y="0"/>
                  </a:lnTo>
                  <a:cubicBezTo>
                    <a:pt x="11861368" y="0"/>
                    <a:pt x="12298990" y="330924"/>
                    <a:pt x="12298990" y="739217"/>
                  </a:cubicBezTo>
                  <a:cubicBezTo>
                    <a:pt x="12298990" y="1147510"/>
                    <a:pt x="11861368" y="1478434"/>
                    <a:pt x="11321433" y="1478434"/>
                  </a:cubicBezTo>
                  <a:lnTo>
                    <a:pt x="977557" y="1478434"/>
                  </a:lnTo>
                  <a:cubicBezTo>
                    <a:pt x="437622" y="1478434"/>
                    <a:pt x="0" y="1147510"/>
                    <a:pt x="0" y="739217"/>
                  </a:cubicBezTo>
                  <a:close/>
                </a:path>
              </a:pathLst>
            </a:custGeom>
            <a:solidFill>
              <a:srgbClr val="54CBA0"/>
            </a:solidFill>
          </p:spPr>
        </p:sp>
        <p:sp>
          <p:nvSpPr>
            <p:cNvPr id="9" name="TextBox 9"/>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a:rPr>
                <a:t>Lack Of Resources</a:t>
              </a:r>
            </a:p>
          </p:txBody>
        </p:sp>
      </p:grpSp>
      <p:grpSp>
        <p:nvGrpSpPr>
          <p:cNvPr id="10" name="Group 10"/>
          <p:cNvGrpSpPr/>
          <p:nvPr/>
        </p:nvGrpSpPr>
        <p:grpSpPr>
          <a:xfrm>
            <a:off x="8176670" y="3447086"/>
            <a:ext cx="9243753" cy="2680127"/>
            <a:chOff x="0" y="0"/>
            <a:chExt cx="2843420" cy="824419"/>
          </a:xfrm>
        </p:grpSpPr>
        <p:sp>
          <p:nvSpPr>
            <p:cNvPr id="11" name="Freeform 11"/>
            <p:cNvSpPr/>
            <p:nvPr/>
          </p:nvSpPr>
          <p:spPr>
            <a:xfrm>
              <a:off x="0" y="0"/>
              <a:ext cx="2843420" cy="824419"/>
            </a:xfrm>
            <a:custGeom>
              <a:avLst/>
              <a:gdLst/>
              <a:ahLst/>
              <a:cxnLst/>
              <a:rect l="l" t="t" r="r" b="b"/>
              <a:pathLst>
                <a:path w="2843420" h="824419">
                  <a:moveTo>
                    <a:pt x="0" y="0"/>
                  </a:moveTo>
                  <a:lnTo>
                    <a:pt x="2843420" y="0"/>
                  </a:lnTo>
                  <a:lnTo>
                    <a:pt x="2843420" y="824419"/>
                  </a:lnTo>
                  <a:lnTo>
                    <a:pt x="0" y="824419"/>
                  </a:lnTo>
                  <a:close/>
                </a:path>
              </a:pathLst>
            </a:custGeom>
            <a:solidFill>
              <a:srgbClr val="FFFFFF"/>
            </a:solidFill>
            <a:ln w="47625" cap="sq">
              <a:solidFill>
                <a:srgbClr val="000000"/>
              </a:solidFill>
              <a:prstDash val="solid"/>
              <a:miter/>
            </a:ln>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8408955" y="4459333"/>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12619080" y="2381924"/>
            <a:ext cx="4801343" cy="722261"/>
            <a:chOff x="0" y="0"/>
            <a:chExt cx="2012444" cy="302730"/>
          </a:xfrm>
        </p:grpSpPr>
        <p:sp>
          <p:nvSpPr>
            <p:cNvPr id="15" name="Freeform 15"/>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FF5F3F"/>
            </a:solidFill>
            <a:ln w="57150" cap="rnd">
              <a:solidFill>
                <a:srgbClr val="000000"/>
              </a:solidFill>
              <a:prstDash val="solid"/>
              <a:round/>
            </a:ln>
          </p:spPr>
        </p:sp>
        <p:sp>
          <p:nvSpPr>
            <p:cNvPr id="16" name="TextBox 16"/>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7" name="Freeform 17"/>
          <p:cNvSpPr/>
          <p:nvPr/>
        </p:nvSpPr>
        <p:spPr>
          <a:xfrm flipH="1">
            <a:off x="12410970" y="24587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7042130" y="2260567"/>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9" name="Group 19"/>
          <p:cNvGrpSpPr/>
          <p:nvPr/>
        </p:nvGrpSpPr>
        <p:grpSpPr>
          <a:xfrm>
            <a:off x="8176670" y="7419373"/>
            <a:ext cx="9178606" cy="2467675"/>
            <a:chOff x="0" y="0"/>
            <a:chExt cx="2823381" cy="759068"/>
          </a:xfrm>
        </p:grpSpPr>
        <p:sp>
          <p:nvSpPr>
            <p:cNvPr id="20" name="Freeform 20"/>
            <p:cNvSpPr/>
            <p:nvPr/>
          </p:nvSpPr>
          <p:spPr>
            <a:xfrm>
              <a:off x="0" y="0"/>
              <a:ext cx="2823381" cy="759068"/>
            </a:xfrm>
            <a:custGeom>
              <a:avLst/>
              <a:gdLst/>
              <a:ahLst/>
              <a:cxnLst/>
              <a:rect l="l" t="t" r="r" b="b"/>
              <a:pathLst>
                <a:path w="2823381" h="759068">
                  <a:moveTo>
                    <a:pt x="0" y="0"/>
                  </a:moveTo>
                  <a:lnTo>
                    <a:pt x="2823381" y="0"/>
                  </a:lnTo>
                  <a:lnTo>
                    <a:pt x="2823381" y="759068"/>
                  </a:lnTo>
                  <a:lnTo>
                    <a:pt x="0" y="759068"/>
                  </a:lnTo>
                  <a:close/>
                </a:path>
              </a:pathLst>
            </a:custGeom>
            <a:solidFill>
              <a:srgbClr val="FFFFFF"/>
            </a:solidFill>
            <a:ln w="47625" cap="sq">
              <a:solidFill>
                <a:srgbClr val="000000"/>
              </a:solidFill>
              <a:prstDash val="solid"/>
              <a:miter/>
            </a:ln>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389160" y="8337762"/>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8388747" y="6512666"/>
            <a:ext cx="4801343" cy="722261"/>
            <a:chOff x="0" y="0"/>
            <a:chExt cx="2012444" cy="302730"/>
          </a:xfrm>
        </p:grpSpPr>
        <p:sp>
          <p:nvSpPr>
            <p:cNvPr id="24" name="Freeform 24"/>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5" name="TextBox 25"/>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6" name="Freeform 26"/>
          <p:cNvSpPr/>
          <p:nvPr/>
        </p:nvSpPr>
        <p:spPr>
          <a:xfrm flipH="1">
            <a:off x="8176670" y="669763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12811798" y="6391309"/>
            <a:ext cx="590370" cy="612648"/>
          </a:xfrm>
          <a:custGeom>
            <a:avLst/>
            <a:gdLst/>
            <a:ahLst/>
            <a:cxnLst/>
            <a:rect l="l" t="t" r="r" b="b"/>
            <a:pathLst>
              <a:path w="590370" h="612648">
                <a:moveTo>
                  <a:pt x="0" y="0"/>
                </a:moveTo>
                <a:lnTo>
                  <a:pt x="590370" y="0"/>
                </a:lnTo>
                <a:lnTo>
                  <a:pt x="590370" y="612647"/>
                </a:lnTo>
                <a:lnTo>
                  <a:pt x="0" y="6126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006480" y="92573"/>
            <a:ext cx="1413943" cy="1644120"/>
          </a:xfrm>
          <a:custGeom>
            <a:avLst/>
            <a:gdLst/>
            <a:ahLst/>
            <a:cxnLst/>
            <a:rect l="l" t="t" r="r" b="b"/>
            <a:pathLst>
              <a:path w="1413943" h="1644120">
                <a:moveTo>
                  <a:pt x="0" y="0"/>
                </a:moveTo>
                <a:lnTo>
                  <a:pt x="1413943" y="0"/>
                </a:lnTo>
                <a:lnTo>
                  <a:pt x="1413943" y="1644119"/>
                </a:lnTo>
                <a:lnTo>
                  <a:pt x="0" y="1644119"/>
                </a:lnTo>
                <a:lnTo>
                  <a:pt x="0" y="0"/>
                </a:lnTo>
                <a:close/>
              </a:path>
            </a:pathLst>
          </a:custGeom>
          <a:blipFill>
            <a:blip r:embed="rId10"/>
            <a:stretch>
              <a:fillRect/>
            </a:stretch>
          </a:blipFill>
        </p:spPr>
      </p:sp>
      <p:sp>
        <p:nvSpPr>
          <p:cNvPr id="29" name="TextBox 29"/>
          <p:cNvSpPr txBox="1"/>
          <p:nvPr/>
        </p:nvSpPr>
        <p:spPr>
          <a:xfrm>
            <a:off x="9267293" y="3665658"/>
            <a:ext cx="7992007" cy="2265245"/>
          </a:xfrm>
          <a:prstGeom prst="rect">
            <a:avLst/>
          </a:prstGeom>
        </p:spPr>
        <p:txBody>
          <a:bodyPr lIns="0" tIns="0" rIns="0" bIns="0" rtlCol="0" anchor="t">
            <a:spAutoFit/>
          </a:bodyPr>
          <a:lstStyle/>
          <a:p>
            <a:pPr>
              <a:lnSpc>
                <a:spcPts val="3067"/>
              </a:lnSpc>
            </a:pPr>
            <a:r>
              <a:rPr lang="en-US" sz="2044">
                <a:solidFill>
                  <a:srgbClr val="000000"/>
                </a:solidFill>
                <a:latin typeface="Open Sauce Bold"/>
              </a:rPr>
              <a:t>Ketidakcukupan sumber daya komputasi, penyimpanan, atau jaringan</a:t>
            </a:r>
            <a:r>
              <a:rPr lang="en-US" sz="2044">
                <a:solidFill>
                  <a:srgbClr val="000000"/>
                </a:solidFill>
                <a:latin typeface="Open Sauce"/>
              </a:rPr>
              <a:t> yang diperlukan untuk menjalankan atau mengelola aplikasi atau layanan di lingkungan cloud. Hal ini dapat terjadi karena berbagai alasan, seperti alokasi sumber daya yang tidak memadai, batasan anggaran, atau permintaan yang melebihi kapasitas yang tersedia</a:t>
            </a:r>
          </a:p>
        </p:txBody>
      </p:sp>
      <p:sp>
        <p:nvSpPr>
          <p:cNvPr id="30" name="TextBox 30"/>
          <p:cNvSpPr txBox="1"/>
          <p:nvPr/>
        </p:nvSpPr>
        <p:spPr>
          <a:xfrm>
            <a:off x="13130722" y="256689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DEFINISI</a:t>
            </a:r>
          </a:p>
        </p:txBody>
      </p:sp>
      <p:sp>
        <p:nvSpPr>
          <p:cNvPr id="31" name="TextBox 31"/>
          <p:cNvSpPr txBox="1"/>
          <p:nvPr/>
        </p:nvSpPr>
        <p:spPr>
          <a:xfrm>
            <a:off x="8408955" y="7734587"/>
            <a:ext cx="7863874" cy="1884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Sebuah aplikasi e-commerce di cloud mengalami peningkatan trafik besar saat promo. Meskipun cloud bisa diskalakan, perusahaan tidak mengatur otomatisasi penambahan sumber daya. Hasilnya, aplikasi menjadi lambat dan kadang-kadang tidak dapat diakses.</a:t>
            </a:r>
          </a:p>
        </p:txBody>
      </p:sp>
      <p:sp>
        <p:nvSpPr>
          <p:cNvPr id="32" name="TextBox 32"/>
          <p:cNvSpPr txBox="1"/>
          <p:nvPr/>
        </p:nvSpPr>
        <p:spPr>
          <a:xfrm>
            <a:off x="8900390" y="6697632"/>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STUDI KASUS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914" y="562470"/>
            <a:ext cx="9224301" cy="1108837"/>
            <a:chOff x="0" y="0"/>
            <a:chExt cx="12299067" cy="1478449"/>
          </a:xfrm>
        </p:grpSpPr>
        <p:sp>
          <p:nvSpPr>
            <p:cNvPr id="3" name="Freeform 3"/>
            <p:cNvSpPr/>
            <p:nvPr/>
          </p:nvSpPr>
          <p:spPr>
            <a:xfrm>
              <a:off x="0" y="0"/>
              <a:ext cx="12298990" cy="1478434"/>
            </a:xfrm>
            <a:custGeom>
              <a:avLst/>
              <a:gdLst/>
              <a:ahLst/>
              <a:cxnLst/>
              <a:rect l="l" t="t" r="r" b="b"/>
              <a:pathLst>
                <a:path w="12298990" h="1478434">
                  <a:moveTo>
                    <a:pt x="0" y="739217"/>
                  </a:moveTo>
                  <a:cubicBezTo>
                    <a:pt x="0" y="330924"/>
                    <a:pt x="437622" y="0"/>
                    <a:pt x="977557" y="0"/>
                  </a:cubicBezTo>
                  <a:lnTo>
                    <a:pt x="11321433" y="0"/>
                  </a:lnTo>
                  <a:cubicBezTo>
                    <a:pt x="11861368" y="0"/>
                    <a:pt x="12298990" y="330924"/>
                    <a:pt x="12298990" y="739217"/>
                  </a:cubicBezTo>
                  <a:cubicBezTo>
                    <a:pt x="12298990" y="1147510"/>
                    <a:pt x="11861368" y="1478434"/>
                    <a:pt x="11321433" y="1478434"/>
                  </a:cubicBezTo>
                  <a:lnTo>
                    <a:pt x="977557" y="1478434"/>
                  </a:lnTo>
                  <a:cubicBezTo>
                    <a:pt x="437622" y="1478434"/>
                    <a:pt x="0" y="1147510"/>
                    <a:pt x="0" y="739217"/>
                  </a:cubicBezTo>
                  <a:close/>
                </a:path>
              </a:pathLst>
            </a:custGeom>
            <a:solidFill>
              <a:srgbClr val="54CBA0"/>
            </a:solidFill>
          </p:spPr>
        </p:sp>
        <p:sp>
          <p:nvSpPr>
            <p:cNvPr id="4" name="TextBox 4"/>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a:rPr>
                <a:t>Failure of Cloud Services</a:t>
              </a:r>
            </a:p>
          </p:txBody>
        </p:sp>
      </p:grpSp>
      <p:sp>
        <p:nvSpPr>
          <p:cNvPr id="5" name="Freeform 5"/>
          <p:cNvSpPr/>
          <p:nvPr/>
        </p:nvSpPr>
        <p:spPr>
          <a:xfrm>
            <a:off x="10554519" y="2127921"/>
            <a:ext cx="7733481" cy="3800237"/>
          </a:xfrm>
          <a:custGeom>
            <a:avLst/>
            <a:gdLst/>
            <a:ahLst/>
            <a:cxnLst/>
            <a:rect l="l" t="t" r="r" b="b"/>
            <a:pathLst>
              <a:path w="7733481" h="3800237">
                <a:moveTo>
                  <a:pt x="0" y="0"/>
                </a:moveTo>
                <a:lnTo>
                  <a:pt x="7733481" y="0"/>
                </a:lnTo>
                <a:lnTo>
                  <a:pt x="7733481" y="3800237"/>
                </a:lnTo>
                <a:lnTo>
                  <a:pt x="0" y="3800237"/>
                </a:lnTo>
                <a:lnTo>
                  <a:pt x="0" y="0"/>
                </a:lnTo>
                <a:close/>
              </a:path>
            </a:pathLst>
          </a:custGeom>
          <a:blipFill>
            <a:blip r:embed="rId2"/>
            <a:stretch>
              <a:fillRect/>
            </a:stretch>
          </a:blipFill>
        </p:spPr>
      </p:sp>
      <p:grpSp>
        <p:nvGrpSpPr>
          <p:cNvPr id="6" name="Group 6"/>
          <p:cNvGrpSpPr/>
          <p:nvPr/>
        </p:nvGrpSpPr>
        <p:grpSpPr>
          <a:xfrm>
            <a:off x="491462" y="2941441"/>
            <a:ext cx="9879122" cy="3339461"/>
            <a:chOff x="0" y="0"/>
            <a:chExt cx="3038862" cy="1027233"/>
          </a:xfrm>
        </p:grpSpPr>
        <p:sp>
          <p:nvSpPr>
            <p:cNvPr id="7" name="Freeform 7"/>
            <p:cNvSpPr/>
            <p:nvPr/>
          </p:nvSpPr>
          <p:spPr>
            <a:xfrm>
              <a:off x="0" y="0"/>
              <a:ext cx="3038862" cy="1027233"/>
            </a:xfrm>
            <a:custGeom>
              <a:avLst/>
              <a:gdLst/>
              <a:ahLst/>
              <a:cxnLst/>
              <a:rect l="l" t="t" r="r" b="b"/>
              <a:pathLst>
                <a:path w="3038862" h="1027233">
                  <a:moveTo>
                    <a:pt x="0" y="0"/>
                  </a:moveTo>
                  <a:lnTo>
                    <a:pt x="3038862" y="0"/>
                  </a:lnTo>
                  <a:lnTo>
                    <a:pt x="3038862" y="1027233"/>
                  </a:lnTo>
                  <a:lnTo>
                    <a:pt x="0" y="1027233"/>
                  </a:lnTo>
                  <a:close/>
                </a:path>
              </a:pathLst>
            </a:custGeom>
            <a:solidFill>
              <a:srgbClr val="FFFFFF"/>
            </a:solidFill>
            <a:ln w="47625" cap="sq">
              <a:solidFill>
                <a:srgbClr val="000000"/>
              </a:solidFill>
              <a:prstDash val="solid"/>
              <a:miter/>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23747" y="4613023"/>
            <a:ext cx="735045" cy="735045"/>
          </a:xfrm>
          <a:custGeom>
            <a:avLst/>
            <a:gdLst/>
            <a:ahLst/>
            <a:cxnLst/>
            <a:rect l="l" t="t" r="r" b="b"/>
            <a:pathLst>
              <a:path w="735045" h="735045">
                <a:moveTo>
                  <a:pt x="0" y="0"/>
                </a:moveTo>
                <a:lnTo>
                  <a:pt x="735045" y="0"/>
                </a:lnTo>
                <a:lnTo>
                  <a:pt x="735045" y="735044"/>
                </a:lnTo>
                <a:lnTo>
                  <a:pt x="0" y="735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5357163" y="1942955"/>
            <a:ext cx="4801343" cy="722261"/>
            <a:chOff x="0" y="0"/>
            <a:chExt cx="2012444" cy="302730"/>
          </a:xfrm>
        </p:grpSpPr>
        <p:sp>
          <p:nvSpPr>
            <p:cNvPr id="11" name="Freeform 11"/>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FF5F3F"/>
            </a:solidFill>
            <a:ln w="57150" cap="rnd">
              <a:solidFill>
                <a:srgbClr val="000000"/>
              </a:solidFill>
              <a:prstDash val="solid"/>
              <a:round/>
            </a:ln>
          </p:spPr>
        </p:sp>
        <p:sp>
          <p:nvSpPr>
            <p:cNvPr id="12" name="TextBox 12"/>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3" name="Freeform 13"/>
          <p:cNvSpPr/>
          <p:nvPr/>
        </p:nvSpPr>
        <p:spPr>
          <a:xfrm flipH="1">
            <a:off x="5149053" y="201975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9780214" y="1821597"/>
            <a:ext cx="590370" cy="612648"/>
          </a:xfrm>
          <a:custGeom>
            <a:avLst/>
            <a:gdLst/>
            <a:ahLst/>
            <a:cxnLst/>
            <a:rect l="l" t="t" r="r" b="b"/>
            <a:pathLst>
              <a:path w="590370" h="612648">
                <a:moveTo>
                  <a:pt x="0" y="0"/>
                </a:moveTo>
                <a:lnTo>
                  <a:pt x="590369" y="0"/>
                </a:lnTo>
                <a:lnTo>
                  <a:pt x="590369" y="612648"/>
                </a:lnTo>
                <a:lnTo>
                  <a:pt x="0" y="6126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5" name="Group 15"/>
          <p:cNvGrpSpPr/>
          <p:nvPr/>
        </p:nvGrpSpPr>
        <p:grpSpPr>
          <a:xfrm>
            <a:off x="491462" y="7573063"/>
            <a:ext cx="9879122" cy="2467675"/>
            <a:chOff x="0" y="0"/>
            <a:chExt cx="3038862" cy="759068"/>
          </a:xfrm>
        </p:grpSpPr>
        <p:sp>
          <p:nvSpPr>
            <p:cNvPr id="16" name="Freeform 16"/>
            <p:cNvSpPr/>
            <p:nvPr/>
          </p:nvSpPr>
          <p:spPr>
            <a:xfrm>
              <a:off x="0" y="0"/>
              <a:ext cx="3038862" cy="759068"/>
            </a:xfrm>
            <a:custGeom>
              <a:avLst/>
              <a:gdLst/>
              <a:ahLst/>
              <a:cxnLst/>
              <a:rect l="l" t="t" r="r" b="b"/>
              <a:pathLst>
                <a:path w="3038862" h="759068">
                  <a:moveTo>
                    <a:pt x="0" y="0"/>
                  </a:moveTo>
                  <a:lnTo>
                    <a:pt x="3038862" y="0"/>
                  </a:lnTo>
                  <a:lnTo>
                    <a:pt x="3038862" y="759068"/>
                  </a:lnTo>
                  <a:lnTo>
                    <a:pt x="0" y="759068"/>
                  </a:lnTo>
                  <a:close/>
                </a:path>
              </a:pathLst>
            </a:custGeom>
            <a:solidFill>
              <a:srgbClr val="FFFFFF"/>
            </a:solidFill>
            <a:ln w="47625" cap="sq">
              <a:solidFill>
                <a:srgbClr val="000000"/>
              </a:solidFill>
              <a:prstDash val="solid"/>
              <a:miter/>
            </a:ln>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9367692" y="8491452"/>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9" name="Group 19"/>
          <p:cNvGrpSpPr/>
          <p:nvPr/>
        </p:nvGrpSpPr>
        <p:grpSpPr>
          <a:xfrm>
            <a:off x="703539" y="6666355"/>
            <a:ext cx="4801343" cy="722261"/>
            <a:chOff x="0" y="0"/>
            <a:chExt cx="2012444" cy="302730"/>
          </a:xfrm>
        </p:grpSpPr>
        <p:sp>
          <p:nvSpPr>
            <p:cNvPr id="20" name="Freeform 20"/>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1" name="TextBox 21"/>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2" name="Freeform 22"/>
          <p:cNvSpPr/>
          <p:nvPr/>
        </p:nvSpPr>
        <p:spPr>
          <a:xfrm flipH="1">
            <a:off x="491462" y="68513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a:off x="5126590" y="6544998"/>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13531888" y="7573063"/>
            <a:ext cx="2693146" cy="2100654"/>
          </a:xfrm>
          <a:custGeom>
            <a:avLst/>
            <a:gdLst/>
            <a:ahLst/>
            <a:cxnLst/>
            <a:rect l="l" t="t" r="r" b="b"/>
            <a:pathLst>
              <a:path w="2693146" h="2100654">
                <a:moveTo>
                  <a:pt x="0" y="0"/>
                </a:moveTo>
                <a:lnTo>
                  <a:pt x="2693146" y="0"/>
                </a:lnTo>
                <a:lnTo>
                  <a:pt x="2693146" y="2100654"/>
                </a:lnTo>
                <a:lnTo>
                  <a:pt x="0" y="2100654"/>
                </a:lnTo>
                <a:lnTo>
                  <a:pt x="0" y="0"/>
                </a:lnTo>
                <a:close/>
              </a:path>
            </a:pathLst>
          </a:custGeom>
          <a:blipFill>
            <a:blip r:embed="rId7"/>
            <a:stretch>
              <a:fillRect/>
            </a:stretch>
          </a:blipFill>
        </p:spPr>
      </p:sp>
      <p:sp>
        <p:nvSpPr>
          <p:cNvPr id="25" name="TextBox 25"/>
          <p:cNvSpPr txBox="1"/>
          <p:nvPr/>
        </p:nvSpPr>
        <p:spPr>
          <a:xfrm>
            <a:off x="5868805" y="212792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DEFINISI</a:t>
            </a:r>
          </a:p>
        </p:txBody>
      </p:sp>
      <p:sp>
        <p:nvSpPr>
          <p:cNvPr id="26" name="TextBox 26"/>
          <p:cNvSpPr txBox="1"/>
          <p:nvPr/>
        </p:nvSpPr>
        <p:spPr>
          <a:xfrm>
            <a:off x="723747" y="7888277"/>
            <a:ext cx="8499825" cy="1884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Sebuah perusahaan cloud hosting memutuskan untuk </a:t>
            </a:r>
            <a:r>
              <a:rPr lang="en-US" sz="2044">
                <a:solidFill>
                  <a:srgbClr val="000000"/>
                </a:solidFill>
                <a:latin typeface="Open Sauce Bold"/>
              </a:rPr>
              <a:t>mengadopsi teknologi</a:t>
            </a:r>
            <a:r>
              <a:rPr lang="en-US" sz="2044">
                <a:solidFill>
                  <a:srgbClr val="000000"/>
                </a:solidFill>
                <a:latin typeface="Open Sauce"/>
              </a:rPr>
              <a:t> penyimpanan baru untuk meningkatkan kecepatan akses data. Namun, karena </a:t>
            </a:r>
            <a:r>
              <a:rPr lang="en-US" sz="2044">
                <a:solidFill>
                  <a:srgbClr val="000000"/>
                </a:solidFill>
                <a:latin typeface="Open Sauce Bold"/>
              </a:rPr>
              <a:t>tekanan kompetitif</a:t>
            </a:r>
            <a:r>
              <a:rPr lang="en-US" sz="2044">
                <a:solidFill>
                  <a:srgbClr val="000000"/>
                </a:solidFill>
                <a:latin typeface="Open Sauce"/>
              </a:rPr>
              <a:t>, mereka beralih ke teknologi baru tanpa pengujian yang memadai. Tak lama setelah peluncuran, banyak pelanggan mengalami masalah akses data</a:t>
            </a:r>
          </a:p>
        </p:txBody>
      </p:sp>
      <p:sp>
        <p:nvSpPr>
          <p:cNvPr id="27" name="TextBox 27"/>
          <p:cNvSpPr txBox="1"/>
          <p:nvPr/>
        </p:nvSpPr>
        <p:spPr>
          <a:xfrm>
            <a:off x="1215182" y="6851322"/>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STUDI KASUS</a:t>
            </a:r>
          </a:p>
        </p:txBody>
      </p:sp>
      <p:sp>
        <p:nvSpPr>
          <p:cNvPr id="28" name="TextBox 28"/>
          <p:cNvSpPr txBox="1"/>
          <p:nvPr/>
        </p:nvSpPr>
        <p:spPr>
          <a:xfrm>
            <a:off x="1602912" y="3098653"/>
            <a:ext cx="8499825" cy="3027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Bold"/>
              </a:rPr>
              <a:t>Ketidakmampuan layanan cloud untuk berfungsi sesuai harapan</a:t>
            </a:r>
            <a:r>
              <a:rPr lang="en-US" sz="2044">
                <a:solidFill>
                  <a:srgbClr val="000000"/>
                </a:solidFill>
                <a:latin typeface="Open Sauce"/>
              </a:rPr>
              <a:t>. Hal ini bisa disebabkan oleh kemajuan teknologi yang membuat layanan berbasis teknologi lama menjadi usang. Persaingan di industri cloud juga bisa mendorong penyedia untuk cepat merilis fitur baru tanpa pengujian yang memadai, meningkatkan risiko kegagalan. Selain itu, tanpa dukungan keuangan yang cukup, penyedia mungkin kesulitan mempertahankan atau meningkatkan layanannya.</a:t>
            </a:r>
          </a:p>
        </p:txBody>
      </p:sp>
      <p:grpSp>
        <p:nvGrpSpPr>
          <p:cNvPr id="29" name="Group 29"/>
          <p:cNvGrpSpPr/>
          <p:nvPr/>
        </p:nvGrpSpPr>
        <p:grpSpPr>
          <a:xfrm>
            <a:off x="14199675" y="561331"/>
            <a:ext cx="3059625" cy="934738"/>
            <a:chOff x="0" y="0"/>
            <a:chExt cx="4079499" cy="1246318"/>
          </a:xfrm>
        </p:grpSpPr>
        <p:sp>
          <p:nvSpPr>
            <p:cNvPr id="30" name="Freeform 30"/>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8"/>
              <a:stretch>
                <a:fillRect/>
              </a:stretch>
            </a:blipFill>
          </p:spPr>
        </p:sp>
        <p:sp>
          <p:nvSpPr>
            <p:cNvPr id="31" name="Freeform 31"/>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9"/>
              <a:stretch>
                <a:fillRect/>
              </a:stretch>
            </a:blipFill>
          </p:spPr>
        </p:sp>
        <p:sp>
          <p:nvSpPr>
            <p:cNvPr id="32" name="Freeform 32"/>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0"/>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655" y="561331"/>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8221448" y="887634"/>
            <a:ext cx="9224301" cy="1108837"/>
            <a:chOff x="0" y="0"/>
            <a:chExt cx="12299067" cy="1478449"/>
          </a:xfrm>
        </p:grpSpPr>
        <p:sp>
          <p:nvSpPr>
            <p:cNvPr id="7" name="Freeform 7"/>
            <p:cNvSpPr/>
            <p:nvPr/>
          </p:nvSpPr>
          <p:spPr>
            <a:xfrm>
              <a:off x="0" y="0"/>
              <a:ext cx="12298990" cy="1478434"/>
            </a:xfrm>
            <a:custGeom>
              <a:avLst/>
              <a:gdLst/>
              <a:ahLst/>
              <a:cxnLst/>
              <a:rect l="l" t="t" r="r" b="b"/>
              <a:pathLst>
                <a:path w="12298990" h="1478434">
                  <a:moveTo>
                    <a:pt x="0" y="739217"/>
                  </a:moveTo>
                  <a:cubicBezTo>
                    <a:pt x="0" y="330924"/>
                    <a:pt x="437622" y="0"/>
                    <a:pt x="977557" y="0"/>
                  </a:cubicBezTo>
                  <a:lnTo>
                    <a:pt x="11321433" y="0"/>
                  </a:lnTo>
                  <a:cubicBezTo>
                    <a:pt x="11861368" y="0"/>
                    <a:pt x="12298990" y="330924"/>
                    <a:pt x="12298990" y="739217"/>
                  </a:cubicBezTo>
                  <a:cubicBezTo>
                    <a:pt x="12298990" y="1147510"/>
                    <a:pt x="11861368" y="1478434"/>
                    <a:pt x="11321433" y="1478434"/>
                  </a:cubicBezTo>
                  <a:lnTo>
                    <a:pt x="977557" y="1478434"/>
                  </a:lnTo>
                  <a:cubicBezTo>
                    <a:pt x="437622" y="1478434"/>
                    <a:pt x="0" y="1147510"/>
                    <a:pt x="0" y="739217"/>
                  </a:cubicBezTo>
                  <a:close/>
                </a:path>
              </a:pathLst>
            </a:custGeom>
            <a:solidFill>
              <a:srgbClr val="54CBA0"/>
            </a:solidFill>
          </p:spPr>
        </p:sp>
        <p:sp>
          <p:nvSpPr>
            <p:cNvPr id="8" name="TextBox 8"/>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a:rPr>
                <a:t>Failure of Supply Chain</a:t>
              </a:r>
            </a:p>
          </p:txBody>
        </p:sp>
      </p:grpSp>
      <p:sp>
        <p:nvSpPr>
          <p:cNvPr id="9" name="Freeform 9"/>
          <p:cNvSpPr/>
          <p:nvPr/>
        </p:nvSpPr>
        <p:spPr>
          <a:xfrm>
            <a:off x="232285" y="1845616"/>
            <a:ext cx="8176670" cy="5227435"/>
          </a:xfrm>
          <a:custGeom>
            <a:avLst/>
            <a:gdLst/>
            <a:ahLst/>
            <a:cxnLst/>
            <a:rect l="l" t="t" r="r" b="b"/>
            <a:pathLst>
              <a:path w="8176670" h="5227435">
                <a:moveTo>
                  <a:pt x="0" y="0"/>
                </a:moveTo>
                <a:lnTo>
                  <a:pt x="8176670" y="0"/>
                </a:lnTo>
                <a:lnTo>
                  <a:pt x="8176670" y="5227435"/>
                </a:lnTo>
                <a:lnTo>
                  <a:pt x="0" y="5227435"/>
                </a:lnTo>
                <a:lnTo>
                  <a:pt x="0" y="0"/>
                </a:lnTo>
                <a:close/>
              </a:path>
            </a:pathLst>
          </a:custGeom>
          <a:blipFill>
            <a:blip r:embed="rId5"/>
            <a:stretch>
              <a:fillRect/>
            </a:stretch>
          </a:blipFill>
        </p:spPr>
      </p:sp>
      <p:grpSp>
        <p:nvGrpSpPr>
          <p:cNvPr id="10" name="Group 10"/>
          <p:cNvGrpSpPr/>
          <p:nvPr/>
        </p:nvGrpSpPr>
        <p:grpSpPr>
          <a:xfrm>
            <a:off x="8176670" y="3447086"/>
            <a:ext cx="9243753" cy="2680127"/>
            <a:chOff x="0" y="0"/>
            <a:chExt cx="2843420" cy="824419"/>
          </a:xfrm>
        </p:grpSpPr>
        <p:sp>
          <p:nvSpPr>
            <p:cNvPr id="11" name="Freeform 11"/>
            <p:cNvSpPr/>
            <p:nvPr/>
          </p:nvSpPr>
          <p:spPr>
            <a:xfrm>
              <a:off x="0" y="0"/>
              <a:ext cx="2843420" cy="824419"/>
            </a:xfrm>
            <a:custGeom>
              <a:avLst/>
              <a:gdLst/>
              <a:ahLst/>
              <a:cxnLst/>
              <a:rect l="l" t="t" r="r" b="b"/>
              <a:pathLst>
                <a:path w="2843420" h="824419">
                  <a:moveTo>
                    <a:pt x="0" y="0"/>
                  </a:moveTo>
                  <a:lnTo>
                    <a:pt x="2843420" y="0"/>
                  </a:lnTo>
                  <a:lnTo>
                    <a:pt x="2843420" y="824419"/>
                  </a:lnTo>
                  <a:lnTo>
                    <a:pt x="0" y="824419"/>
                  </a:lnTo>
                  <a:close/>
                </a:path>
              </a:pathLst>
            </a:custGeom>
            <a:solidFill>
              <a:srgbClr val="FFFFFF"/>
            </a:solidFill>
            <a:ln w="47625" cap="sq">
              <a:solidFill>
                <a:srgbClr val="000000"/>
              </a:solidFill>
              <a:prstDash val="solid"/>
              <a:miter/>
            </a:ln>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8408955" y="4459333"/>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12619080" y="2381924"/>
            <a:ext cx="4801343" cy="722261"/>
            <a:chOff x="0" y="0"/>
            <a:chExt cx="2012444" cy="302730"/>
          </a:xfrm>
        </p:grpSpPr>
        <p:sp>
          <p:nvSpPr>
            <p:cNvPr id="15" name="Freeform 15"/>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FF5F3F"/>
            </a:solidFill>
            <a:ln w="57150" cap="rnd">
              <a:solidFill>
                <a:srgbClr val="000000"/>
              </a:solidFill>
              <a:prstDash val="solid"/>
              <a:round/>
            </a:ln>
          </p:spPr>
        </p:sp>
        <p:sp>
          <p:nvSpPr>
            <p:cNvPr id="16" name="TextBox 16"/>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7" name="Freeform 17"/>
          <p:cNvSpPr/>
          <p:nvPr/>
        </p:nvSpPr>
        <p:spPr>
          <a:xfrm flipH="1">
            <a:off x="12410970" y="24587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a:off x="17042130" y="2260567"/>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9" name="Group 19"/>
          <p:cNvGrpSpPr/>
          <p:nvPr/>
        </p:nvGrpSpPr>
        <p:grpSpPr>
          <a:xfrm>
            <a:off x="8176670" y="7419373"/>
            <a:ext cx="9178606" cy="2467675"/>
            <a:chOff x="0" y="0"/>
            <a:chExt cx="2823381" cy="759068"/>
          </a:xfrm>
        </p:grpSpPr>
        <p:sp>
          <p:nvSpPr>
            <p:cNvPr id="20" name="Freeform 20"/>
            <p:cNvSpPr/>
            <p:nvPr/>
          </p:nvSpPr>
          <p:spPr>
            <a:xfrm>
              <a:off x="0" y="0"/>
              <a:ext cx="2823381" cy="759068"/>
            </a:xfrm>
            <a:custGeom>
              <a:avLst/>
              <a:gdLst/>
              <a:ahLst/>
              <a:cxnLst/>
              <a:rect l="l" t="t" r="r" b="b"/>
              <a:pathLst>
                <a:path w="2823381" h="759068">
                  <a:moveTo>
                    <a:pt x="0" y="0"/>
                  </a:moveTo>
                  <a:lnTo>
                    <a:pt x="2823381" y="0"/>
                  </a:lnTo>
                  <a:lnTo>
                    <a:pt x="2823381" y="759068"/>
                  </a:lnTo>
                  <a:lnTo>
                    <a:pt x="0" y="759068"/>
                  </a:lnTo>
                  <a:close/>
                </a:path>
              </a:pathLst>
            </a:custGeom>
            <a:solidFill>
              <a:srgbClr val="FFFFFF"/>
            </a:solidFill>
            <a:ln w="47625" cap="sq">
              <a:solidFill>
                <a:srgbClr val="000000"/>
              </a:solidFill>
              <a:prstDash val="solid"/>
              <a:miter/>
            </a:ln>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389160" y="8337762"/>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8388747" y="6512666"/>
            <a:ext cx="4801343" cy="722261"/>
            <a:chOff x="0" y="0"/>
            <a:chExt cx="2012444" cy="302730"/>
          </a:xfrm>
        </p:grpSpPr>
        <p:sp>
          <p:nvSpPr>
            <p:cNvPr id="24" name="Freeform 24"/>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5" name="TextBox 25"/>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6" name="Freeform 26"/>
          <p:cNvSpPr/>
          <p:nvPr/>
        </p:nvSpPr>
        <p:spPr>
          <a:xfrm flipH="1">
            <a:off x="8176670" y="669763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12811798" y="6391309"/>
            <a:ext cx="590370" cy="612648"/>
          </a:xfrm>
          <a:custGeom>
            <a:avLst/>
            <a:gdLst/>
            <a:ahLst/>
            <a:cxnLst/>
            <a:rect l="l" t="t" r="r" b="b"/>
            <a:pathLst>
              <a:path w="590370" h="612648">
                <a:moveTo>
                  <a:pt x="0" y="0"/>
                </a:moveTo>
                <a:lnTo>
                  <a:pt x="590370" y="0"/>
                </a:lnTo>
                <a:lnTo>
                  <a:pt x="590370" y="612647"/>
                </a:lnTo>
                <a:lnTo>
                  <a:pt x="0" y="6126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6648305" y="65574"/>
            <a:ext cx="1413943" cy="1644120"/>
          </a:xfrm>
          <a:custGeom>
            <a:avLst/>
            <a:gdLst/>
            <a:ahLst/>
            <a:cxnLst/>
            <a:rect l="l" t="t" r="r" b="b"/>
            <a:pathLst>
              <a:path w="1413943" h="1644120">
                <a:moveTo>
                  <a:pt x="0" y="0"/>
                </a:moveTo>
                <a:lnTo>
                  <a:pt x="1413943" y="0"/>
                </a:lnTo>
                <a:lnTo>
                  <a:pt x="1413943" y="1644119"/>
                </a:lnTo>
                <a:lnTo>
                  <a:pt x="0" y="1644119"/>
                </a:lnTo>
                <a:lnTo>
                  <a:pt x="0" y="0"/>
                </a:lnTo>
                <a:close/>
              </a:path>
            </a:pathLst>
          </a:custGeom>
          <a:blipFill>
            <a:blip r:embed="rId10"/>
            <a:stretch>
              <a:fillRect/>
            </a:stretch>
          </a:blipFill>
        </p:spPr>
      </p:sp>
      <p:sp>
        <p:nvSpPr>
          <p:cNvPr id="29" name="Freeform 29"/>
          <p:cNvSpPr/>
          <p:nvPr/>
        </p:nvSpPr>
        <p:spPr>
          <a:xfrm>
            <a:off x="397925" y="7425476"/>
            <a:ext cx="2353617" cy="2579307"/>
          </a:xfrm>
          <a:custGeom>
            <a:avLst/>
            <a:gdLst/>
            <a:ahLst/>
            <a:cxnLst/>
            <a:rect l="l" t="t" r="r" b="b"/>
            <a:pathLst>
              <a:path w="2353617" h="2579307">
                <a:moveTo>
                  <a:pt x="0" y="0"/>
                </a:moveTo>
                <a:lnTo>
                  <a:pt x="2353617" y="0"/>
                </a:lnTo>
                <a:lnTo>
                  <a:pt x="2353617" y="2579307"/>
                </a:lnTo>
                <a:lnTo>
                  <a:pt x="0" y="25793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TextBox 30"/>
          <p:cNvSpPr txBox="1"/>
          <p:nvPr/>
        </p:nvSpPr>
        <p:spPr>
          <a:xfrm>
            <a:off x="9267293" y="3665658"/>
            <a:ext cx="7992007" cy="2265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Sebuah gangguan ini yang disebabkan oleh berbagai faktor, seperti </a:t>
            </a:r>
            <a:r>
              <a:rPr lang="en-US" sz="2044">
                <a:solidFill>
                  <a:srgbClr val="000000"/>
                </a:solidFill>
                <a:latin typeface="Open Sauce Bold"/>
              </a:rPr>
              <a:t>keterlambatan pengiriman komponen kritis, kegagalan penyedia perangkat keras, atau masalah dengan vendor</a:t>
            </a:r>
            <a:r>
              <a:rPr lang="en-US" sz="2044">
                <a:solidFill>
                  <a:srgbClr val="000000"/>
                </a:solidFill>
                <a:latin typeface="Open Sauce"/>
              </a:rPr>
              <a:t> perangkat lunak yang esensial untuk operasi cloud. Dampak dari kegagalan ini bisa berupa downtime, penurunan kinerja, atau bahkan kegagalan total layanan cloud</a:t>
            </a:r>
          </a:p>
        </p:txBody>
      </p:sp>
      <p:sp>
        <p:nvSpPr>
          <p:cNvPr id="31" name="TextBox 31"/>
          <p:cNvSpPr txBox="1"/>
          <p:nvPr/>
        </p:nvSpPr>
        <p:spPr>
          <a:xfrm>
            <a:off x="13130722" y="256689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DEFINISI</a:t>
            </a:r>
          </a:p>
        </p:txBody>
      </p:sp>
      <p:sp>
        <p:nvSpPr>
          <p:cNvPr id="32" name="TextBox 32"/>
          <p:cNvSpPr txBox="1"/>
          <p:nvPr/>
        </p:nvSpPr>
        <p:spPr>
          <a:xfrm>
            <a:off x="8408955" y="7544087"/>
            <a:ext cx="7863874" cy="2265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Sebuah layanan cloud bergantung pada </a:t>
            </a:r>
            <a:r>
              <a:rPr lang="en-US" sz="2044">
                <a:solidFill>
                  <a:srgbClr val="000000"/>
                </a:solidFill>
                <a:latin typeface="Open Sauce Bold"/>
              </a:rPr>
              <a:t>pemasok X</a:t>
            </a:r>
            <a:r>
              <a:rPr lang="en-US" sz="2044">
                <a:solidFill>
                  <a:srgbClr val="000000"/>
                </a:solidFill>
                <a:latin typeface="Open Sauce"/>
              </a:rPr>
              <a:t> untuk memasok RAM. Namun, karena masalah di pabrik pemasok, pengiriman memori mengalami </a:t>
            </a:r>
            <a:r>
              <a:rPr lang="en-US" sz="2044">
                <a:solidFill>
                  <a:srgbClr val="000000"/>
                </a:solidFill>
                <a:latin typeface="Open Sauce Bold"/>
              </a:rPr>
              <a:t>keterlambatan signifikan</a:t>
            </a:r>
            <a:r>
              <a:rPr lang="en-US" sz="2044">
                <a:solidFill>
                  <a:srgbClr val="000000"/>
                </a:solidFill>
                <a:latin typeface="Open Sauce"/>
              </a:rPr>
              <a:t>. Akibatnya, penyedia layanan cloud tidak dapat meningkatkan kapasitasnya sesuai jadwal, yang berdampak pada pelanggan dalam bentuk kinerja yang lebih lambat dan potensi downtime</a:t>
            </a:r>
          </a:p>
        </p:txBody>
      </p:sp>
      <p:sp>
        <p:nvSpPr>
          <p:cNvPr id="33" name="TextBox 33"/>
          <p:cNvSpPr txBox="1"/>
          <p:nvPr/>
        </p:nvSpPr>
        <p:spPr>
          <a:xfrm>
            <a:off x="8900390" y="6697632"/>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STUDI KASUS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83" y="531785"/>
            <a:ext cx="14879065" cy="1108837"/>
            <a:chOff x="0" y="0"/>
            <a:chExt cx="19838753" cy="1478449"/>
          </a:xfrm>
        </p:grpSpPr>
        <p:sp>
          <p:nvSpPr>
            <p:cNvPr id="3" name="Freeform 3"/>
            <p:cNvSpPr/>
            <p:nvPr/>
          </p:nvSpPr>
          <p:spPr>
            <a:xfrm>
              <a:off x="0" y="0"/>
              <a:ext cx="19838628" cy="1478434"/>
            </a:xfrm>
            <a:custGeom>
              <a:avLst/>
              <a:gdLst/>
              <a:ahLst/>
              <a:cxnLst/>
              <a:rect l="l" t="t" r="r" b="b"/>
              <a:pathLst>
                <a:path w="19838628" h="1478434">
                  <a:moveTo>
                    <a:pt x="0" y="739217"/>
                  </a:moveTo>
                  <a:cubicBezTo>
                    <a:pt x="0" y="330924"/>
                    <a:pt x="705897" y="0"/>
                    <a:pt x="1576828" y="0"/>
                  </a:cubicBezTo>
                  <a:lnTo>
                    <a:pt x="18261800" y="0"/>
                  </a:lnTo>
                  <a:cubicBezTo>
                    <a:pt x="19132731" y="0"/>
                    <a:pt x="19838628" y="330924"/>
                    <a:pt x="19838628" y="739217"/>
                  </a:cubicBezTo>
                  <a:cubicBezTo>
                    <a:pt x="19838628" y="1147510"/>
                    <a:pt x="19132731" y="1478434"/>
                    <a:pt x="18261800" y="1478434"/>
                  </a:cubicBezTo>
                  <a:lnTo>
                    <a:pt x="1576828" y="1478434"/>
                  </a:lnTo>
                  <a:cubicBezTo>
                    <a:pt x="705897" y="1478434"/>
                    <a:pt x="0" y="1147510"/>
                    <a:pt x="0" y="739217"/>
                  </a:cubicBezTo>
                  <a:close/>
                </a:path>
              </a:pathLst>
            </a:custGeom>
            <a:solidFill>
              <a:srgbClr val="54CBA0"/>
            </a:solidFill>
          </p:spPr>
        </p:sp>
        <p:sp>
          <p:nvSpPr>
            <p:cNvPr id="4" name="TextBox 4"/>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a:rPr>
                <a:t>Incompatible Service Level Agreement (SLA)</a:t>
              </a:r>
            </a:p>
          </p:txBody>
        </p:sp>
      </p:grpSp>
      <p:sp>
        <p:nvSpPr>
          <p:cNvPr id="5" name="Freeform 5"/>
          <p:cNvSpPr/>
          <p:nvPr/>
        </p:nvSpPr>
        <p:spPr>
          <a:xfrm>
            <a:off x="10703449" y="3647041"/>
            <a:ext cx="7755492" cy="2374952"/>
          </a:xfrm>
          <a:custGeom>
            <a:avLst/>
            <a:gdLst/>
            <a:ahLst/>
            <a:cxnLst/>
            <a:rect l="l" t="t" r="r" b="b"/>
            <a:pathLst>
              <a:path w="7755492" h="2374952">
                <a:moveTo>
                  <a:pt x="0" y="0"/>
                </a:moveTo>
                <a:lnTo>
                  <a:pt x="7755492" y="0"/>
                </a:lnTo>
                <a:lnTo>
                  <a:pt x="7755492" y="2374952"/>
                </a:lnTo>
                <a:lnTo>
                  <a:pt x="0" y="2374952"/>
                </a:lnTo>
                <a:lnTo>
                  <a:pt x="0" y="0"/>
                </a:lnTo>
                <a:close/>
              </a:path>
            </a:pathLst>
          </a:custGeom>
          <a:blipFill>
            <a:blip r:embed="rId2"/>
            <a:stretch>
              <a:fillRect/>
            </a:stretch>
          </a:blipFill>
        </p:spPr>
      </p:sp>
      <p:grpSp>
        <p:nvGrpSpPr>
          <p:cNvPr id="6" name="Group 6"/>
          <p:cNvGrpSpPr/>
          <p:nvPr/>
        </p:nvGrpSpPr>
        <p:grpSpPr>
          <a:xfrm>
            <a:off x="491462" y="2941441"/>
            <a:ext cx="9879122" cy="3051107"/>
            <a:chOff x="0" y="0"/>
            <a:chExt cx="3038862" cy="938534"/>
          </a:xfrm>
        </p:grpSpPr>
        <p:sp>
          <p:nvSpPr>
            <p:cNvPr id="7" name="Freeform 7"/>
            <p:cNvSpPr/>
            <p:nvPr/>
          </p:nvSpPr>
          <p:spPr>
            <a:xfrm>
              <a:off x="0" y="0"/>
              <a:ext cx="3038862" cy="938534"/>
            </a:xfrm>
            <a:custGeom>
              <a:avLst/>
              <a:gdLst/>
              <a:ahLst/>
              <a:cxnLst/>
              <a:rect l="l" t="t" r="r" b="b"/>
              <a:pathLst>
                <a:path w="3038862" h="938534">
                  <a:moveTo>
                    <a:pt x="0" y="0"/>
                  </a:moveTo>
                  <a:lnTo>
                    <a:pt x="3038862" y="0"/>
                  </a:lnTo>
                  <a:lnTo>
                    <a:pt x="3038862" y="938534"/>
                  </a:lnTo>
                  <a:lnTo>
                    <a:pt x="0" y="938534"/>
                  </a:lnTo>
                  <a:close/>
                </a:path>
              </a:pathLst>
            </a:custGeom>
            <a:solidFill>
              <a:srgbClr val="FFFFFF"/>
            </a:solidFill>
            <a:ln w="47625" cap="sq">
              <a:solidFill>
                <a:srgbClr val="000000"/>
              </a:solidFill>
              <a:prstDash val="solid"/>
              <a:miter/>
            </a:ln>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723747" y="4099472"/>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5357163" y="1942955"/>
            <a:ext cx="4801343" cy="722261"/>
            <a:chOff x="0" y="0"/>
            <a:chExt cx="2012444" cy="302730"/>
          </a:xfrm>
        </p:grpSpPr>
        <p:sp>
          <p:nvSpPr>
            <p:cNvPr id="11" name="Freeform 11"/>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FF5F3F"/>
            </a:solidFill>
            <a:ln w="57150" cap="rnd">
              <a:solidFill>
                <a:srgbClr val="000000"/>
              </a:solidFill>
              <a:prstDash val="solid"/>
              <a:round/>
            </a:ln>
          </p:spPr>
        </p:sp>
        <p:sp>
          <p:nvSpPr>
            <p:cNvPr id="12" name="TextBox 12"/>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3" name="Freeform 13"/>
          <p:cNvSpPr/>
          <p:nvPr/>
        </p:nvSpPr>
        <p:spPr>
          <a:xfrm flipH="1">
            <a:off x="5149053" y="201975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9780214" y="1821597"/>
            <a:ext cx="590370" cy="612648"/>
          </a:xfrm>
          <a:custGeom>
            <a:avLst/>
            <a:gdLst/>
            <a:ahLst/>
            <a:cxnLst/>
            <a:rect l="l" t="t" r="r" b="b"/>
            <a:pathLst>
              <a:path w="590370" h="612648">
                <a:moveTo>
                  <a:pt x="0" y="0"/>
                </a:moveTo>
                <a:lnTo>
                  <a:pt x="590369" y="0"/>
                </a:lnTo>
                <a:lnTo>
                  <a:pt x="590369" y="612648"/>
                </a:lnTo>
                <a:lnTo>
                  <a:pt x="0" y="6126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5" name="Group 15"/>
          <p:cNvGrpSpPr/>
          <p:nvPr/>
        </p:nvGrpSpPr>
        <p:grpSpPr>
          <a:xfrm>
            <a:off x="491462" y="7368720"/>
            <a:ext cx="12363324" cy="2672018"/>
            <a:chOff x="0" y="0"/>
            <a:chExt cx="3803014" cy="821925"/>
          </a:xfrm>
        </p:grpSpPr>
        <p:sp>
          <p:nvSpPr>
            <p:cNvPr id="16" name="Freeform 16"/>
            <p:cNvSpPr/>
            <p:nvPr/>
          </p:nvSpPr>
          <p:spPr>
            <a:xfrm>
              <a:off x="0" y="0"/>
              <a:ext cx="3803014" cy="821925"/>
            </a:xfrm>
            <a:custGeom>
              <a:avLst/>
              <a:gdLst/>
              <a:ahLst/>
              <a:cxnLst/>
              <a:rect l="l" t="t" r="r" b="b"/>
              <a:pathLst>
                <a:path w="3803014" h="821925">
                  <a:moveTo>
                    <a:pt x="0" y="0"/>
                  </a:moveTo>
                  <a:lnTo>
                    <a:pt x="3803014" y="0"/>
                  </a:lnTo>
                  <a:lnTo>
                    <a:pt x="3803014" y="821925"/>
                  </a:lnTo>
                  <a:lnTo>
                    <a:pt x="0" y="821925"/>
                  </a:lnTo>
                  <a:close/>
                </a:path>
              </a:pathLst>
            </a:custGeom>
            <a:solidFill>
              <a:srgbClr val="FFFFFF"/>
            </a:solidFill>
            <a:ln w="47625" cap="sq">
              <a:solidFill>
                <a:srgbClr val="000000"/>
              </a:solidFill>
              <a:prstDash val="solid"/>
              <a:miter/>
            </a:ln>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1893298" y="8392647"/>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9" name="Group 19"/>
          <p:cNvGrpSpPr/>
          <p:nvPr/>
        </p:nvGrpSpPr>
        <p:grpSpPr>
          <a:xfrm>
            <a:off x="703539" y="6390130"/>
            <a:ext cx="4801343" cy="722261"/>
            <a:chOff x="0" y="0"/>
            <a:chExt cx="2012444" cy="302730"/>
          </a:xfrm>
        </p:grpSpPr>
        <p:sp>
          <p:nvSpPr>
            <p:cNvPr id="20" name="Freeform 20"/>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1" name="TextBox 21"/>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2" name="Freeform 22"/>
          <p:cNvSpPr/>
          <p:nvPr/>
        </p:nvSpPr>
        <p:spPr>
          <a:xfrm flipH="1">
            <a:off x="491462" y="6575097"/>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3" name="Freeform 23"/>
          <p:cNvSpPr/>
          <p:nvPr/>
        </p:nvSpPr>
        <p:spPr>
          <a:xfrm>
            <a:off x="5126590" y="6268773"/>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4" name="Group 24"/>
          <p:cNvGrpSpPr/>
          <p:nvPr/>
        </p:nvGrpSpPr>
        <p:grpSpPr>
          <a:xfrm>
            <a:off x="15070655" y="561331"/>
            <a:ext cx="3059625" cy="934738"/>
            <a:chOff x="0" y="0"/>
            <a:chExt cx="4079499" cy="1246318"/>
          </a:xfrm>
        </p:grpSpPr>
        <p:sp>
          <p:nvSpPr>
            <p:cNvPr id="25" name="Freeform 2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7"/>
              <a:stretch>
                <a:fillRect/>
              </a:stretch>
            </a:blipFill>
          </p:spPr>
        </p:sp>
        <p:sp>
          <p:nvSpPr>
            <p:cNvPr id="26" name="Freeform 2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8"/>
              <a:stretch>
                <a:fillRect/>
              </a:stretch>
            </a:blipFill>
          </p:spPr>
        </p:sp>
        <p:sp>
          <p:nvSpPr>
            <p:cNvPr id="27" name="Freeform 2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9"/>
              <a:stretch>
                <a:fillRect/>
              </a:stretch>
            </a:blipFill>
          </p:spPr>
        </p:sp>
      </p:grpSp>
      <p:sp>
        <p:nvSpPr>
          <p:cNvPr id="28" name="Freeform 28"/>
          <p:cNvSpPr/>
          <p:nvPr/>
        </p:nvSpPr>
        <p:spPr>
          <a:xfrm>
            <a:off x="13748420" y="6575097"/>
            <a:ext cx="4003165" cy="2376879"/>
          </a:xfrm>
          <a:custGeom>
            <a:avLst/>
            <a:gdLst/>
            <a:ahLst/>
            <a:cxnLst/>
            <a:rect l="l" t="t" r="r" b="b"/>
            <a:pathLst>
              <a:path w="4003165" h="2376879">
                <a:moveTo>
                  <a:pt x="0" y="0"/>
                </a:moveTo>
                <a:lnTo>
                  <a:pt x="4003165" y="0"/>
                </a:lnTo>
                <a:lnTo>
                  <a:pt x="4003165" y="2376879"/>
                </a:lnTo>
                <a:lnTo>
                  <a:pt x="0" y="23768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TextBox 29"/>
          <p:cNvSpPr txBox="1"/>
          <p:nvPr/>
        </p:nvSpPr>
        <p:spPr>
          <a:xfrm>
            <a:off x="5868805" y="212792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DEFINISI</a:t>
            </a:r>
          </a:p>
        </p:txBody>
      </p:sp>
      <p:sp>
        <p:nvSpPr>
          <p:cNvPr id="30" name="TextBox 30"/>
          <p:cNvSpPr txBox="1"/>
          <p:nvPr/>
        </p:nvSpPr>
        <p:spPr>
          <a:xfrm>
            <a:off x="723747" y="7543531"/>
            <a:ext cx="11024639" cy="2265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Sebuah perusahaan memutuskan untuk menggunakan layanan penyimpanan cloud untuk aplikasi kritis mereka. SLA yang ditawarkan oleh penyedia cloud menjamin uptime 99,5%. Namun, aplikasi perusahaan memerlukan uptime minimal 99,9% untuk memastikan kelancaran operasional. Jika penyedia cloud hanya dapat memenuhi SLA yang mereka tawarkan dan tidak memenuhi kebutuhan perusahaan, ini dapat mengakibatkan gangguan operasional, kerugian finansial, dan ketidakpuasan pelanggan</a:t>
            </a:r>
          </a:p>
        </p:txBody>
      </p:sp>
      <p:sp>
        <p:nvSpPr>
          <p:cNvPr id="31" name="TextBox 31"/>
          <p:cNvSpPr txBox="1"/>
          <p:nvPr/>
        </p:nvSpPr>
        <p:spPr>
          <a:xfrm>
            <a:off x="1215182" y="6575097"/>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STUDI KASUS</a:t>
            </a:r>
          </a:p>
        </p:txBody>
      </p:sp>
      <p:sp>
        <p:nvSpPr>
          <p:cNvPr id="32" name="TextBox 32"/>
          <p:cNvSpPr txBox="1"/>
          <p:nvPr/>
        </p:nvSpPr>
        <p:spPr>
          <a:xfrm>
            <a:off x="1618893" y="3108178"/>
            <a:ext cx="8499825" cy="2646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Bold"/>
              </a:rPr>
              <a:t>Ketidakcocokan atau ketidaksesuaian antara ekspektasi layanan yang dijanjikan oleh penyedia cloud dan kebutuhan atau harapan pelanggan</a:t>
            </a:r>
            <a:r>
              <a:rPr lang="en-US" sz="2044">
                <a:solidFill>
                  <a:srgbClr val="000000"/>
                </a:solidFill>
                <a:latin typeface="Open Sauce"/>
              </a:rPr>
              <a:t>. SLA adalah kontrak antara penyedia dan pelanggan yang mendefinisikan standar layanan yang diharapkan, seperti uptime, kinerja, dan respons terhadap insiden. Ketidakcocokan SLA dapat mengakibatkan ketidakpuasan pelanggan, denda kontrak, atau bahkan pemutusan hubungan bisnis.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7" name="TextBox 7"/>
          <p:cNvSpPr txBox="1"/>
          <p:nvPr/>
        </p:nvSpPr>
        <p:spPr>
          <a:xfrm>
            <a:off x="1622022" y="8305800"/>
            <a:ext cx="15043957" cy="952500"/>
          </a:xfrm>
          <a:prstGeom prst="rect">
            <a:avLst/>
          </a:prstGeom>
        </p:spPr>
        <p:txBody>
          <a:bodyPr lIns="0" tIns="0" rIns="0" bIns="0" rtlCol="0" anchor="t">
            <a:spAutoFit/>
          </a:bodyPr>
          <a:lstStyle/>
          <a:p>
            <a:pPr algn="ctr">
              <a:lnSpc>
                <a:spcPts val="6600"/>
              </a:lnSpc>
            </a:pPr>
            <a:r>
              <a:rPr lang="en-US" sz="5500">
                <a:solidFill>
                  <a:srgbClr val="FFFFFF"/>
                </a:solidFill>
                <a:latin typeface="Arial Bold Italics"/>
              </a:rPr>
              <a:t>2. TECHNICAL RISKS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TextBox 6"/>
          <p:cNvSpPr txBox="1"/>
          <p:nvPr/>
        </p:nvSpPr>
        <p:spPr>
          <a:xfrm>
            <a:off x="1028700" y="1748458"/>
            <a:ext cx="10316745" cy="1747012"/>
          </a:xfrm>
          <a:prstGeom prst="rect">
            <a:avLst/>
          </a:prstGeom>
        </p:spPr>
        <p:txBody>
          <a:bodyPr lIns="0" tIns="0" rIns="0" bIns="0" rtlCol="0" anchor="t">
            <a:spAutoFit/>
          </a:bodyPr>
          <a:lstStyle/>
          <a:p>
            <a:pPr>
              <a:lnSpc>
                <a:spcPts val="3403"/>
              </a:lnSpc>
            </a:pPr>
            <a:r>
              <a:rPr lang="en-US" sz="2299">
                <a:solidFill>
                  <a:srgbClr val="404040"/>
                </a:solidFill>
                <a:latin typeface="Arial"/>
              </a:rPr>
              <a:t>Karena layanan cloud yang sangat mengandalkan penggunaan sumber daya fisik yang minim dan pertukaran data yang cepat dan masif, maka resiko dari segi teknis kadang tidak dapat dihindari. </a:t>
            </a:r>
            <a:r>
              <a:rPr lang="en-US" sz="2299">
                <a:solidFill>
                  <a:srgbClr val="404040"/>
                </a:solidFill>
                <a:latin typeface="Arial Italics"/>
              </a:rPr>
              <a:t>Technical Risks</a:t>
            </a:r>
            <a:r>
              <a:rPr lang="en-US" sz="2299">
                <a:solidFill>
                  <a:srgbClr val="404040"/>
                </a:solidFill>
                <a:latin typeface="Arial"/>
              </a:rPr>
              <a:t> adalah resiko yang terjadi kepada sumber daya cloud yang digunakan.</a:t>
            </a:r>
          </a:p>
        </p:txBody>
      </p:sp>
      <p:sp>
        <p:nvSpPr>
          <p:cNvPr id="7" name="TextBox 7"/>
          <p:cNvSpPr txBox="1"/>
          <p:nvPr/>
        </p:nvSpPr>
        <p:spPr>
          <a:xfrm>
            <a:off x="1028700" y="729283"/>
            <a:ext cx="10397905" cy="809625"/>
          </a:xfrm>
          <a:prstGeom prst="rect">
            <a:avLst/>
          </a:prstGeom>
        </p:spPr>
        <p:txBody>
          <a:bodyPr lIns="0" tIns="0" rIns="0" bIns="0" rtlCol="0" anchor="t">
            <a:spAutoFit/>
          </a:bodyPr>
          <a:lstStyle/>
          <a:p>
            <a:pPr>
              <a:lnSpc>
                <a:spcPts val="5400"/>
              </a:lnSpc>
            </a:pPr>
            <a:r>
              <a:rPr lang="en-US" sz="5000">
                <a:solidFill>
                  <a:srgbClr val="404040"/>
                </a:solidFill>
                <a:latin typeface="Arial Bold Italics"/>
              </a:rPr>
              <a:t>Technical Risks</a:t>
            </a:r>
          </a:p>
        </p:txBody>
      </p:sp>
      <p:grpSp>
        <p:nvGrpSpPr>
          <p:cNvPr id="8" name="Group 8"/>
          <p:cNvGrpSpPr/>
          <p:nvPr/>
        </p:nvGrpSpPr>
        <p:grpSpPr>
          <a:xfrm>
            <a:off x="8776552" y="4676660"/>
            <a:ext cx="1890938" cy="1638144"/>
            <a:chOff x="0" y="0"/>
            <a:chExt cx="3143722" cy="2723448"/>
          </a:xfrm>
        </p:grpSpPr>
        <p:sp>
          <p:nvSpPr>
            <p:cNvPr id="9" name="Freeform 9"/>
            <p:cNvSpPr/>
            <p:nvPr/>
          </p:nvSpPr>
          <p:spPr>
            <a:xfrm>
              <a:off x="0" y="-16383"/>
              <a:ext cx="3189732" cy="2772156"/>
            </a:xfrm>
            <a:custGeom>
              <a:avLst/>
              <a:gdLst/>
              <a:ahLst/>
              <a:cxnLst/>
              <a:rect l="l" t="t" r="r" b="b"/>
              <a:pathLst>
                <a:path w="3189732" h="2772156">
                  <a:moveTo>
                    <a:pt x="1853946" y="2708656"/>
                  </a:moveTo>
                  <a:lnTo>
                    <a:pt x="2989707" y="2125218"/>
                  </a:lnTo>
                  <a:cubicBezTo>
                    <a:pt x="3139821" y="2048002"/>
                    <a:pt x="3189732" y="1857502"/>
                    <a:pt x="3096768" y="1716532"/>
                  </a:cubicBezTo>
                  <a:cubicBezTo>
                    <a:pt x="2483485" y="788670"/>
                    <a:pt x="1477518" y="143383"/>
                    <a:pt x="315341" y="18034"/>
                  </a:cubicBezTo>
                  <a:cubicBezTo>
                    <a:pt x="147066" y="0"/>
                    <a:pt x="0" y="130683"/>
                    <a:pt x="0" y="299847"/>
                  </a:cubicBezTo>
                  <a:lnTo>
                    <a:pt x="0" y="1576705"/>
                  </a:lnTo>
                  <a:cubicBezTo>
                    <a:pt x="0" y="1715262"/>
                    <a:pt x="100203" y="1832864"/>
                    <a:pt x="236855" y="1856232"/>
                  </a:cubicBezTo>
                  <a:cubicBezTo>
                    <a:pt x="749808" y="1943227"/>
                    <a:pt x="1196213" y="2226183"/>
                    <a:pt x="1496568" y="2625090"/>
                  </a:cubicBezTo>
                  <a:cubicBezTo>
                    <a:pt x="1580007" y="2735961"/>
                    <a:pt x="1730375" y="2772156"/>
                    <a:pt x="1853946" y="2708656"/>
                  </a:cubicBezTo>
                  <a:close/>
                </a:path>
              </a:pathLst>
            </a:custGeom>
            <a:solidFill>
              <a:srgbClr val="77DBE1"/>
            </a:solidFill>
          </p:spPr>
        </p:sp>
      </p:grpSp>
      <p:grpSp>
        <p:nvGrpSpPr>
          <p:cNvPr id="10" name="Group 10"/>
          <p:cNvGrpSpPr/>
          <p:nvPr/>
        </p:nvGrpSpPr>
        <p:grpSpPr>
          <a:xfrm>
            <a:off x="6824899" y="4676570"/>
            <a:ext cx="1831337" cy="1585299"/>
            <a:chOff x="0" y="0"/>
            <a:chExt cx="3044634" cy="2635592"/>
          </a:xfrm>
        </p:grpSpPr>
        <p:sp>
          <p:nvSpPr>
            <p:cNvPr id="11" name="Freeform 11"/>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F7C391"/>
            </a:solidFill>
          </p:spPr>
        </p:sp>
      </p:grpSp>
      <p:sp>
        <p:nvSpPr>
          <p:cNvPr id="12" name="Freeform 12"/>
          <p:cNvSpPr/>
          <p:nvPr/>
        </p:nvSpPr>
        <p:spPr>
          <a:xfrm>
            <a:off x="9832625" y="6032903"/>
            <a:ext cx="1186929" cy="1965562"/>
          </a:xfrm>
          <a:custGeom>
            <a:avLst/>
            <a:gdLst/>
            <a:ahLst/>
            <a:cxnLst/>
            <a:rect l="l" t="t" r="r" b="b"/>
            <a:pathLst>
              <a:path w="1186929" h="1965562">
                <a:moveTo>
                  <a:pt x="0" y="0"/>
                </a:moveTo>
                <a:lnTo>
                  <a:pt x="1186929" y="0"/>
                </a:lnTo>
                <a:lnTo>
                  <a:pt x="1186929" y="1965561"/>
                </a:lnTo>
                <a:lnTo>
                  <a:pt x="0" y="1965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6413235" y="5936266"/>
            <a:ext cx="1186929" cy="1965562"/>
          </a:xfrm>
          <a:custGeom>
            <a:avLst/>
            <a:gdLst/>
            <a:ahLst/>
            <a:cxnLst/>
            <a:rect l="l" t="t" r="r" b="b"/>
            <a:pathLst>
              <a:path w="1186929" h="1965562">
                <a:moveTo>
                  <a:pt x="0" y="0"/>
                </a:moveTo>
                <a:lnTo>
                  <a:pt x="1186929" y="0"/>
                </a:lnTo>
                <a:lnTo>
                  <a:pt x="1186929" y="1965562"/>
                </a:lnTo>
                <a:lnTo>
                  <a:pt x="0" y="19655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4" name="Group 14"/>
          <p:cNvGrpSpPr/>
          <p:nvPr/>
        </p:nvGrpSpPr>
        <p:grpSpPr>
          <a:xfrm>
            <a:off x="8776552" y="7673091"/>
            <a:ext cx="1831337" cy="1585184"/>
            <a:chOff x="0" y="0"/>
            <a:chExt cx="3044634" cy="2635400"/>
          </a:xfrm>
        </p:grpSpPr>
        <p:sp>
          <p:nvSpPr>
            <p:cNvPr id="15" name="Freeform 15"/>
            <p:cNvSpPr/>
            <p:nvPr/>
          </p:nvSpPr>
          <p:spPr>
            <a:xfrm>
              <a:off x="0" y="-31496"/>
              <a:ext cx="3089783" cy="2683129"/>
            </a:xfrm>
            <a:custGeom>
              <a:avLst/>
              <a:gdLst/>
              <a:ahLst/>
              <a:cxnLst/>
              <a:rect l="l" t="t" r="r" b="b"/>
              <a:pathLst>
                <a:path w="3089783" h="2683129">
                  <a:moveTo>
                    <a:pt x="0" y="1106551"/>
                  </a:moveTo>
                  <a:lnTo>
                    <a:pt x="0" y="2383282"/>
                  </a:lnTo>
                  <a:cubicBezTo>
                    <a:pt x="0" y="2551811"/>
                    <a:pt x="146431" y="2683129"/>
                    <a:pt x="314071" y="2665222"/>
                  </a:cubicBezTo>
                  <a:cubicBezTo>
                    <a:pt x="1411605" y="2547112"/>
                    <a:pt x="2370201" y="1965325"/>
                    <a:pt x="2990088" y="1119759"/>
                  </a:cubicBezTo>
                  <a:cubicBezTo>
                    <a:pt x="3089783" y="983996"/>
                    <a:pt x="3048381" y="791464"/>
                    <a:pt x="2902585" y="707390"/>
                  </a:cubicBezTo>
                  <a:lnTo>
                    <a:pt x="1798320" y="69723"/>
                  </a:lnTo>
                  <a:cubicBezTo>
                    <a:pt x="1677797" y="0"/>
                    <a:pt x="1524762" y="27940"/>
                    <a:pt x="1435608" y="135128"/>
                  </a:cubicBezTo>
                  <a:cubicBezTo>
                    <a:pt x="1137666" y="493014"/>
                    <a:pt x="717169" y="744982"/>
                    <a:pt x="238506" y="826770"/>
                  </a:cubicBezTo>
                  <a:cubicBezTo>
                    <a:pt x="101219" y="850392"/>
                    <a:pt x="0" y="967486"/>
                    <a:pt x="0" y="1106551"/>
                  </a:cubicBezTo>
                  <a:close/>
                </a:path>
              </a:pathLst>
            </a:custGeom>
            <a:solidFill>
              <a:srgbClr val="54CBA0"/>
            </a:solidFill>
          </p:spPr>
        </p:sp>
      </p:grpSp>
      <p:grpSp>
        <p:nvGrpSpPr>
          <p:cNvPr id="16" name="Group 16"/>
          <p:cNvGrpSpPr/>
          <p:nvPr/>
        </p:nvGrpSpPr>
        <p:grpSpPr>
          <a:xfrm>
            <a:off x="6765299" y="7620079"/>
            <a:ext cx="1890938" cy="1638221"/>
            <a:chOff x="0" y="0"/>
            <a:chExt cx="3143722" cy="2723576"/>
          </a:xfrm>
        </p:grpSpPr>
        <p:sp>
          <p:nvSpPr>
            <p:cNvPr id="17" name="Freeform 17"/>
            <p:cNvSpPr/>
            <p:nvPr/>
          </p:nvSpPr>
          <p:spPr>
            <a:xfrm>
              <a:off x="-45974" y="-32512"/>
              <a:ext cx="3189732" cy="2772537"/>
            </a:xfrm>
            <a:custGeom>
              <a:avLst/>
              <a:gdLst/>
              <a:ahLst/>
              <a:cxnLst/>
              <a:rect l="l" t="t" r="r" b="b"/>
              <a:pathLst>
                <a:path w="3189732" h="2772537">
                  <a:moveTo>
                    <a:pt x="1335786" y="63754"/>
                  </a:moveTo>
                  <a:lnTo>
                    <a:pt x="200025" y="647319"/>
                  </a:lnTo>
                  <a:cubicBezTo>
                    <a:pt x="49911" y="724408"/>
                    <a:pt x="0" y="914908"/>
                    <a:pt x="92964" y="1055878"/>
                  </a:cubicBezTo>
                  <a:cubicBezTo>
                    <a:pt x="706247" y="1983867"/>
                    <a:pt x="1712214" y="2629027"/>
                    <a:pt x="2874518" y="2754376"/>
                  </a:cubicBezTo>
                  <a:cubicBezTo>
                    <a:pt x="3042666" y="2772537"/>
                    <a:pt x="3189732" y="2641727"/>
                    <a:pt x="3189732" y="2472563"/>
                  </a:cubicBezTo>
                  <a:lnTo>
                    <a:pt x="3189732" y="1195705"/>
                  </a:lnTo>
                  <a:cubicBezTo>
                    <a:pt x="3189732" y="1057275"/>
                    <a:pt x="3089529" y="939546"/>
                    <a:pt x="2953004" y="916178"/>
                  </a:cubicBezTo>
                  <a:cubicBezTo>
                    <a:pt x="2439924" y="829183"/>
                    <a:pt x="1993646" y="546227"/>
                    <a:pt x="1693418" y="147320"/>
                  </a:cubicBezTo>
                  <a:cubicBezTo>
                    <a:pt x="1609725" y="36195"/>
                    <a:pt x="1459484" y="0"/>
                    <a:pt x="1335786" y="63627"/>
                  </a:cubicBezTo>
                  <a:close/>
                </a:path>
              </a:pathLst>
            </a:custGeom>
            <a:solidFill>
              <a:srgbClr val="78AAE1"/>
            </a:solidFill>
          </p:spPr>
        </p:sp>
      </p:grpSp>
      <p:grpSp>
        <p:nvGrpSpPr>
          <p:cNvPr id="18" name="Group 18"/>
          <p:cNvGrpSpPr/>
          <p:nvPr/>
        </p:nvGrpSpPr>
        <p:grpSpPr>
          <a:xfrm>
            <a:off x="7940545" y="6205787"/>
            <a:ext cx="1531068" cy="1531068"/>
            <a:chOff x="0" y="0"/>
            <a:chExt cx="2545432" cy="2545432"/>
          </a:xfrm>
        </p:grpSpPr>
        <p:sp>
          <p:nvSpPr>
            <p:cNvPr id="19" name="Freeform 19"/>
            <p:cNvSpPr/>
            <p:nvPr/>
          </p:nvSpPr>
          <p:spPr>
            <a:xfrm>
              <a:off x="0" y="0"/>
              <a:ext cx="2545461" cy="2545461"/>
            </a:xfrm>
            <a:custGeom>
              <a:avLst/>
              <a:gdLst/>
              <a:ahLst/>
              <a:cxnLst/>
              <a:rect l="l" t="t" r="r" b="b"/>
              <a:pathLst>
                <a:path w="2545461" h="2545461">
                  <a:moveTo>
                    <a:pt x="0" y="1272667"/>
                  </a:moveTo>
                  <a:cubicBezTo>
                    <a:pt x="0" y="569849"/>
                    <a:pt x="569849" y="0"/>
                    <a:pt x="1272667" y="0"/>
                  </a:cubicBezTo>
                  <a:cubicBezTo>
                    <a:pt x="1975485" y="0"/>
                    <a:pt x="2545461" y="569849"/>
                    <a:pt x="2545461" y="1272667"/>
                  </a:cubicBezTo>
                  <a:cubicBezTo>
                    <a:pt x="2545461" y="1975485"/>
                    <a:pt x="1975612" y="2545461"/>
                    <a:pt x="1272667" y="2545461"/>
                  </a:cubicBezTo>
                  <a:cubicBezTo>
                    <a:pt x="569722" y="2545461"/>
                    <a:pt x="0" y="1975612"/>
                    <a:pt x="0" y="1272667"/>
                  </a:cubicBezTo>
                  <a:close/>
                </a:path>
              </a:pathLst>
            </a:custGeom>
            <a:solidFill>
              <a:srgbClr val="808080"/>
            </a:solidFill>
          </p:spPr>
        </p:sp>
      </p:grpSp>
      <p:sp>
        <p:nvSpPr>
          <p:cNvPr id="20" name="Freeform 20"/>
          <p:cNvSpPr/>
          <p:nvPr/>
        </p:nvSpPr>
        <p:spPr>
          <a:xfrm>
            <a:off x="8270684" y="6525551"/>
            <a:ext cx="899419" cy="786992"/>
          </a:xfrm>
          <a:custGeom>
            <a:avLst/>
            <a:gdLst/>
            <a:ahLst/>
            <a:cxnLst/>
            <a:rect l="l" t="t" r="r" b="b"/>
            <a:pathLst>
              <a:path w="899419" h="786992">
                <a:moveTo>
                  <a:pt x="0" y="0"/>
                </a:moveTo>
                <a:lnTo>
                  <a:pt x="899419" y="0"/>
                </a:lnTo>
                <a:lnTo>
                  <a:pt x="899419" y="786992"/>
                </a:lnTo>
                <a:lnTo>
                  <a:pt x="0" y="7869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TextBox 21"/>
          <p:cNvSpPr txBox="1"/>
          <p:nvPr/>
        </p:nvSpPr>
        <p:spPr>
          <a:xfrm>
            <a:off x="3474292" y="4638470"/>
            <a:ext cx="3228384" cy="710332"/>
          </a:xfrm>
          <a:prstGeom prst="rect">
            <a:avLst/>
          </a:prstGeom>
        </p:spPr>
        <p:txBody>
          <a:bodyPr lIns="0" tIns="0" rIns="0" bIns="0" rtlCol="0" anchor="t">
            <a:spAutoFit/>
          </a:bodyPr>
          <a:lstStyle/>
          <a:p>
            <a:pPr algn="r">
              <a:lnSpc>
                <a:spcPts val="2694"/>
              </a:lnSpc>
            </a:pPr>
            <a:r>
              <a:rPr lang="en-US" sz="2245">
                <a:solidFill>
                  <a:srgbClr val="404040"/>
                </a:solidFill>
                <a:latin typeface="Arial Bold Italics"/>
              </a:rPr>
              <a:t>Incorrect Provisioning of Resources</a:t>
            </a:r>
          </a:p>
        </p:txBody>
      </p:sp>
      <p:sp>
        <p:nvSpPr>
          <p:cNvPr id="22" name="TextBox 22"/>
          <p:cNvSpPr txBox="1"/>
          <p:nvPr/>
        </p:nvSpPr>
        <p:spPr>
          <a:xfrm>
            <a:off x="10889021" y="4785400"/>
            <a:ext cx="3979420" cy="710332"/>
          </a:xfrm>
          <a:prstGeom prst="rect">
            <a:avLst/>
          </a:prstGeom>
        </p:spPr>
        <p:txBody>
          <a:bodyPr lIns="0" tIns="0" rIns="0" bIns="0" rtlCol="0" anchor="t">
            <a:spAutoFit/>
          </a:bodyPr>
          <a:lstStyle/>
          <a:p>
            <a:pPr>
              <a:lnSpc>
                <a:spcPts val="2694"/>
              </a:lnSpc>
            </a:pPr>
            <a:r>
              <a:rPr lang="en-US" sz="2245">
                <a:solidFill>
                  <a:srgbClr val="404040"/>
                </a:solidFill>
                <a:latin typeface="Arial Bold Italics"/>
              </a:rPr>
              <a:t>Technical Security Issues</a:t>
            </a:r>
          </a:p>
          <a:p>
            <a:pPr algn="l">
              <a:lnSpc>
                <a:spcPts val="2694"/>
              </a:lnSpc>
            </a:pPr>
            <a:endParaRPr lang="en-US" sz="2245">
              <a:solidFill>
                <a:srgbClr val="404040"/>
              </a:solidFill>
              <a:latin typeface="Arial Bold Italics"/>
            </a:endParaRPr>
          </a:p>
        </p:txBody>
      </p:sp>
      <p:sp>
        <p:nvSpPr>
          <p:cNvPr id="23" name="TextBox 23"/>
          <p:cNvSpPr txBox="1"/>
          <p:nvPr/>
        </p:nvSpPr>
        <p:spPr>
          <a:xfrm>
            <a:off x="3043896" y="6544831"/>
            <a:ext cx="2613077" cy="710332"/>
          </a:xfrm>
          <a:prstGeom prst="rect">
            <a:avLst/>
          </a:prstGeom>
        </p:spPr>
        <p:txBody>
          <a:bodyPr lIns="0" tIns="0" rIns="0" bIns="0" rtlCol="0" anchor="t">
            <a:spAutoFit/>
          </a:bodyPr>
          <a:lstStyle/>
          <a:p>
            <a:pPr algn="r">
              <a:lnSpc>
                <a:spcPts val="2694"/>
              </a:lnSpc>
            </a:pPr>
            <a:r>
              <a:rPr lang="en-US" sz="2245">
                <a:solidFill>
                  <a:srgbClr val="404040"/>
                </a:solidFill>
                <a:latin typeface="Arial Bold Italics"/>
              </a:rPr>
              <a:t>Denial of Service</a:t>
            </a:r>
          </a:p>
          <a:p>
            <a:pPr algn="r">
              <a:lnSpc>
                <a:spcPts val="2694"/>
              </a:lnSpc>
            </a:pPr>
            <a:endParaRPr lang="en-US" sz="2245">
              <a:solidFill>
                <a:srgbClr val="404040"/>
              </a:solidFill>
              <a:latin typeface="Arial Bold Italics"/>
            </a:endParaRPr>
          </a:p>
        </p:txBody>
      </p:sp>
      <p:sp>
        <p:nvSpPr>
          <p:cNvPr id="24" name="TextBox 24"/>
          <p:cNvSpPr txBox="1"/>
          <p:nvPr/>
        </p:nvSpPr>
        <p:spPr>
          <a:xfrm>
            <a:off x="11414160" y="6649323"/>
            <a:ext cx="3829944" cy="710332"/>
          </a:xfrm>
          <a:prstGeom prst="rect">
            <a:avLst/>
          </a:prstGeom>
        </p:spPr>
        <p:txBody>
          <a:bodyPr lIns="0" tIns="0" rIns="0" bIns="0" rtlCol="0" anchor="t">
            <a:spAutoFit/>
          </a:bodyPr>
          <a:lstStyle/>
          <a:p>
            <a:pPr>
              <a:lnSpc>
                <a:spcPts val="2694"/>
              </a:lnSpc>
            </a:pPr>
            <a:r>
              <a:rPr lang="en-US" sz="2245">
                <a:solidFill>
                  <a:srgbClr val="404040"/>
                </a:solidFill>
                <a:latin typeface="Arial Bold Italics"/>
              </a:rPr>
              <a:t>Risk of the Service Engine </a:t>
            </a:r>
          </a:p>
          <a:p>
            <a:pPr algn="l">
              <a:lnSpc>
                <a:spcPts val="2694"/>
              </a:lnSpc>
            </a:pPr>
            <a:endParaRPr lang="en-US" sz="2245">
              <a:solidFill>
                <a:srgbClr val="404040"/>
              </a:solidFill>
              <a:latin typeface="Arial Bold Italics"/>
            </a:endParaRPr>
          </a:p>
        </p:txBody>
      </p:sp>
      <p:sp>
        <p:nvSpPr>
          <p:cNvPr id="25" name="TextBox 25"/>
          <p:cNvSpPr txBox="1"/>
          <p:nvPr/>
        </p:nvSpPr>
        <p:spPr>
          <a:xfrm>
            <a:off x="3108420" y="8513247"/>
            <a:ext cx="3228384" cy="710332"/>
          </a:xfrm>
          <a:prstGeom prst="rect">
            <a:avLst/>
          </a:prstGeom>
        </p:spPr>
        <p:txBody>
          <a:bodyPr lIns="0" tIns="0" rIns="0" bIns="0" rtlCol="0" anchor="t">
            <a:spAutoFit/>
          </a:bodyPr>
          <a:lstStyle/>
          <a:p>
            <a:pPr algn="r">
              <a:lnSpc>
                <a:spcPts val="2694"/>
              </a:lnSpc>
            </a:pPr>
            <a:r>
              <a:rPr lang="en-US" sz="2245">
                <a:solidFill>
                  <a:srgbClr val="404040"/>
                </a:solidFill>
                <a:latin typeface="Arial Bold Italics"/>
              </a:rPr>
              <a:t>Network Outages </a:t>
            </a:r>
          </a:p>
          <a:p>
            <a:pPr algn="r">
              <a:lnSpc>
                <a:spcPts val="2694"/>
              </a:lnSpc>
            </a:pPr>
            <a:endParaRPr lang="en-US" sz="2245">
              <a:solidFill>
                <a:srgbClr val="404040"/>
              </a:solidFill>
              <a:latin typeface="Arial Bold Italics"/>
            </a:endParaRPr>
          </a:p>
        </p:txBody>
      </p:sp>
      <p:sp>
        <p:nvSpPr>
          <p:cNvPr id="26" name="TextBox 26"/>
          <p:cNvSpPr txBox="1"/>
          <p:nvPr/>
        </p:nvSpPr>
        <p:spPr>
          <a:xfrm>
            <a:off x="11035673" y="8547968"/>
            <a:ext cx="3932078" cy="710332"/>
          </a:xfrm>
          <a:prstGeom prst="rect">
            <a:avLst/>
          </a:prstGeom>
        </p:spPr>
        <p:txBody>
          <a:bodyPr lIns="0" tIns="0" rIns="0" bIns="0" rtlCol="0" anchor="t">
            <a:spAutoFit/>
          </a:bodyPr>
          <a:lstStyle/>
          <a:p>
            <a:pPr>
              <a:lnSpc>
                <a:spcPts val="2694"/>
              </a:lnSpc>
            </a:pPr>
            <a:r>
              <a:rPr lang="en-US" sz="2245">
                <a:solidFill>
                  <a:srgbClr val="404040"/>
                </a:solidFill>
                <a:latin typeface="Arial Bold Italics"/>
              </a:rPr>
              <a:t>Physical Security Risks</a:t>
            </a:r>
          </a:p>
          <a:p>
            <a:pPr algn="l">
              <a:lnSpc>
                <a:spcPts val="2694"/>
              </a:lnSpc>
            </a:pPr>
            <a:endParaRPr lang="en-US" sz="2245">
              <a:solidFill>
                <a:srgbClr val="404040"/>
              </a:solidFill>
              <a:latin typeface="Arial Bold Itali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4650965" y="2623758"/>
            <a:ext cx="2608335" cy="1390650"/>
          </a:xfrm>
          <a:prstGeom prst="rect">
            <a:avLst/>
          </a:prstGeom>
        </p:spPr>
        <p:txBody>
          <a:bodyPr lIns="0" tIns="0" rIns="0" bIns="0" rtlCol="0" anchor="t">
            <a:spAutoFit/>
          </a:bodyPr>
          <a:lstStyle/>
          <a:p>
            <a:pPr algn="r">
              <a:lnSpc>
                <a:spcPts val="9720"/>
              </a:lnSpc>
            </a:pPr>
            <a:r>
              <a:rPr lang="en-US" sz="8100">
                <a:solidFill>
                  <a:srgbClr val="FFFFFF"/>
                </a:solidFill>
                <a:latin typeface="Arial"/>
              </a:rPr>
              <a:t>Topik</a:t>
            </a:r>
          </a:p>
        </p:txBody>
      </p:sp>
      <p:grpSp>
        <p:nvGrpSpPr>
          <p:cNvPr id="4" name="Group 4"/>
          <p:cNvGrpSpPr/>
          <p:nvPr/>
        </p:nvGrpSpPr>
        <p:grpSpPr>
          <a:xfrm>
            <a:off x="1547066" y="6454901"/>
            <a:ext cx="1097280" cy="1097280"/>
            <a:chOff x="0" y="0"/>
            <a:chExt cx="1463040" cy="1463040"/>
          </a:xfrm>
        </p:grpSpPr>
        <p:sp>
          <p:nvSpPr>
            <p:cNvPr id="5" name="Freeform 5"/>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F0D23F"/>
            </a:solidFill>
          </p:spPr>
        </p:sp>
      </p:grpSp>
      <p:grpSp>
        <p:nvGrpSpPr>
          <p:cNvPr id="6" name="Group 6"/>
          <p:cNvGrpSpPr/>
          <p:nvPr/>
        </p:nvGrpSpPr>
        <p:grpSpPr>
          <a:xfrm>
            <a:off x="1547066" y="4824221"/>
            <a:ext cx="1097280" cy="1097280"/>
            <a:chOff x="0" y="0"/>
            <a:chExt cx="1463040" cy="1463040"/>
          </a:xfrm>
        </p:grpSpPr>
        <p:sp>
          <p:nvSpPr>
            <p:cNvPr id="7" name="Freeform 7"/>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F79465"/>
            </a:solidFill>
          </p:spPr>
        </p:sp>
      </p:grpSp>
      <p:grpSp>
        <p:nvGrpSpPr>
          <p:cNvPr id="8" name="Group 8"/>
          <p:cNvGrpSpPr/>
          <p:nvPr/>
        </p:nvGrpSpPr>
        <p:grpSpPr>
          <a:xfrm>
            <a:off x="1547066" y="3196251"/>
            <a:ext cx="1097280" cy="1097280"/>
            <a:chOff x="0" y="0"/>
            <a:chExt cx="1463040" cy="1463040"/>
          </a:xfrm>
        </p:grpSpPr>
        <p:sp>
          <p:nvSpPr>
            <p:cNvPr id="9" name="Freeform 9"/>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ED3B55"/>
            </a:solidFill>
          </p:spPr>
        </p:sp>
      </p:grpSp>
      <p:grpSp>
        <p:nvGrpSpPr>
          <p:cNvPr id="10" name="Group 10"/>
          <p:cNvGrpSpPr/>
          <p:nvPr/>
        </p:nvGrpSpPr>
        <p:grpSpPr>
          <a:xfrm>
            <a:off x="1547066" y="1514430"/>
            <a:ext cx="1097280" cy="1097280"/>
            <a:chOff x="0" y="0"/>
            <a:chExt cx="1463040" cy="1463040"/>
          </a:xfrm>
        </p:grpSpPr>
        <p:sp>
          <p:nvSpPr>
            <p:cNvPr id="11" name="Freeform 11"/>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54CBA0"/>
            </a:solidFill>
          </p:spPr>
        </p:sp>
      </p:grpSp>
      <p:sp>
        <p:nvSpPr>
          <p:cNvPr id="12" name="TextBox 12"/>
          <p:cNvSpPr txBox="1"/>
          <p:nvPr/>
        </p:nvSpPr>
        <p:spPr>
          <a:xfrm>
            <a:off x="1676166" y="1681706"/>
            <a:ext cx="839079" cy="819150"/>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01</a:t>
            </a:r>
          </a:p>
        </p:txBody>
      </p:sp>
      <p:sp>
        <p:nvSpPr>
          <p:cNvPr id="13" name="TextBox 13"/>
          <p:cNvSpPr txBox="1"/>
          <p:nvPr/>
        </p:nvSpPr>
        <p:spPr>
          <a:xfrm>
            <a:off x="2947418" y="1805895"/>
            <a:ext cx="8859895" cy="638175"/>
          </a:xfrm>
          <a:prstGeom prst="rect">
            <a:avLst/>
          </a:prstGeom>
        </p:spPr>
        <p:txBody>
          <a:bodyPr lIns="0" tIns="0" rIns="0" bIns="0" rtlCol="0" anchor="t">
            <a:spAutoFit/>
          </a:bodyPr>
          <a:lstStyle/>
          <a:p>
            <a:pPr algn="l">
              <a:lnSpc>
                <a:spcPts val="4439"/>
              </a:lnSpc>
            </a:pPr>
            <a:r>
              <a:rPr lang="en-US" sz="3699">
                <a:solidFill>
                  <a:srgbClr val="54CBA0"/>
                </a:solidFill>
                <a:latin typeface="Arial Bold Italics"/>
              </a:rPr>
              <a:t>ORGANIZATIONAL RISK</a:t>
            </a:r>
          </a:p>
        </p:txBody>
      </p:sp>
      <p:sp>
        <p:nvSpPr>
          <p:cNvPr id="14" name="TextBox 14"/>
          <p:cNvSpPr txBox="1"/>
          <p:nvPr/>
        </p:nvSpPr>
        <p:spPr>
          <a:xfrm>
            <a:off x="1676166" y="3340000"/>
            <a:ext cx="799512" cy="880972"/>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02</a:t>
            </a:r>
          </a:p>
        </p:txBody>
      </p:sp>
      <p:sp>
        <p:nvSpPr>
          <p:cNvPr id="15" name="TextBox 15"/>
          <p:cNvSpPr txBox="1"/>
          <p:nvPr/>
        </p:nvSpPr>
        <p:spPr>
          <a:xfrm>
            <a:off x="2947418" y="3492291"/>
            <a:ext cx="5017118" cy="638175"/>
          </a:xfrm>
          <a:prstGeom prst="rect">
            <a:avLst/>
          </a:prstGeom>
        </p:spPr>
        <p:txBody>
          <a:bodyPr lIns="0" tIns="0" rIns="0" bIns="0" rtlCol="0" anchor="t">
            <a:spAutoFit/>
          </a:bodyPr>
          <a:lstStyle/>
          <a:p>
            <a:pPr algn="l">
              <a:lnSpc>
                <a:spcPts val="4439"/>
              </a:lnSpc>
            </a:pPr>
            <a:r>
              <a:rPr lang="en-US" sz="3699">
                <a:solidFill>
                  <a:srgbClr val="ED3B55"/>
                </a:solidFill>
                <a:latin typeface="Arial Bold Italics"/>
              </a:rPr>
              <a:t>TECHNICAL RISKS</a:t>
            </a:r>
          </a:p>
        </p:txBody>
      </p:sp>
      <p:sp>
        <p:nvSpPr>
          <p:cNvPr id="16" name="TextBox 16"/>
          <p:cNvSpPr txBox="1"/>
          <p:nvPr/>
        </p:nvSpPr>
        <p:spPr>
          <a:xfrm>
            <a:off x="1695950" y="4965338"/>
            <a:ext cx="799512" cy="880972"/>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03</a:t>
            </a:r>
          </a:p>
        </p:txBody>
      </p:sp>
      <p:sp>
        <p:nvSpPr>
          <p:cNvPr id="17" name="TextBox 17"/>
          <p:cNvSpPr txBox="1"/>
          <p:nvPr/>
        </p:nvSpPr>
        <p:spPr>
          <a:xfrm>
            <a:off x="2947418" y="5067300"/>
            <a:ext cx="7158549" cy="638175"/>
          </a:xfrm>
          <a:prstGeom prst="rect">
            <a:avLst/>
          </a:prstGeom>
        </p:spPr>
        <p:txBody>
          <a:bodyPr lIns="0" tIns="0" rIns="0" bIns="0" rtlCol="0" anchor="t">
            <a:spAutoFit/>
          </a:bodyPr>
          <a:lstStyle/>
          <a:p>
            <a:pPr algn="l">
              <a:lnSpc>
                <a:spcPts val="4439"/>
              </a:lnSpc>
            </a:pPr>
            <a:r>
              <a:rPr lang="en-US" sz="3699">
                <a:solidFill>
                  <a:srgbClr val="F79465"/>
                </a:solidFill>
                <a:latin typeface="Arial Bold Italics"/>
              </a:rPr>
              <a:t>LEGAL RISKS</a:t>
            </a:r>
          </a:p>
        </p:txBody>
      </p:sp>
      <p:sp>
        <p:nvSpPr>
          <p:cNvPr id="18" name="TextBox 18"/>
          <p:cNvSpPr txBox="1"/>
          <p:nvPr/>
        </p:nvSpPr>
        <p:spPr>
          <a:xfrm>
            <a:off x="1695950" y="6596018"/>
            <a:ext cx="799512" cy="880972"/>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04</a:t>
            </a:r>
          </a:p>
        </p:txBody>
      </p:sp>
      <p:sp>
        <p:nvSpPr>
          <p:cNvPr id="19" name="TextBox 19"/>
          <p:cNvSpPr txBox="1"/>
          <p:nvPr/>
        </p:nvSpPr>
        <p:spPr>
          <a:xfrm>
            <a:off x="2947418" y="6445954"/>
            <a:ext cx="7691299" cy="1200150"/>
          </a:xfrm>
          <a:prstGeom prst="rect">
            <a:avLst/>
          </a:prstGeom>
        </p:spPr>
        <p:txBody>
          <a:bodyPr lIns="0" tIns="0" rIns="0" bIns="0" rtlCol="0" anchor="t">
            <a:spAutoFit/>
          </a:bodyPr>
          <a:lstStyle/>
          <a:p>
            <a:pPr algn="l">
              <a:lnSpc>
                <a:spcPts val="4439"/>
              </a:lnSpc>
            </a:pPr>
            <a:r>
              <a:rPr lang="en-US" sz="3699">
                <a:solidFill>
                  <a:srgbClr val="F0D23F"/>
                </a:solidFill>
                <a:latin typeface="Arial Bold Italics"/>
              </a:rPr>
              <a:t>COSTS EVALUATION FOR CLOUD COMPUTING</a:t>
            </a:r>
          </a:p>
        </p:txBody>
      </p:sp>
      <p:grpSp>
        <p:nvGrpSpPr>
          <p:cNvPr id="20" name="Group 20"/>
          <p:cNvGrpSpPr/>
          <p:nvPr/>
        </p:nvGrpSpPr>
        <p:grpSpPr>
          <a:xfrm>
            <a:off x="14199675" y="1042139"/>
            <a:ext cx="3059625" cy="934738"/>
            <a:chOff x="0" y="0"/>
            <a:chExt cx="4079499" cy="1246318"/>
          </a:xfrm>
        </p:grpSpPr>
        <p:sp>
          <p:nvSpPr>
            <p:cNvPr id="21" name="Freeform 21"/>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22" name="Freeform 22"/>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23" name="Freeform 23"/>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grpSp>
        <p:nvGrpSpPr>
          <p:cNvPr id="24" name="Group 24"/>
          <p:cNvGrpSpPr/>
          <p:nvPr/>
        </p:nvGrpSpPr>
        <p:grpSpPr>
          <a:xfrm>
            <a:off x="1547066" y="8085581"/>
            <a:ext cx="1097280" cy="1097280"/>
            <a:chOff x="0" y="0"/>
            <a:chExt cx="1463040" cy="1463040"/>
          </a:xfrm>
        </p:grpSpPr>
        <p:sp>
          <p:nvSpPr>
            <p:cNvPr id="25" name="Freeform 25"/>
            <p:cNvSpPr/>
            <p:nvPr/>
          </p:nvSpPr>
          <p:spPr>
            <a:xfrm>
              <a:off x="0" y="0"/>
              <a:ext cx="1463040" cy="1463040"/>
            </a:xfrm>
            <a:custGeom>
              <a:avLst/>
              <a:gdLst/>
              <a:ahLst/>
              <a:cxnLst/>
              <a:rect l="l" t="t" r="r" b="b"/>
              <a:pathLst>
                <a:path w="1463040" h="1463040">
                  <a:moveTo>
                    <a:pt x="0" y="731520"/>
                  </a:moveTo>
                  <a:cubicBezTo>
                    <a:pt x="0" y="327533"/>
                    <a:pt x="327533" y="0"/>
                    <a:pt x="731520" y="0"/>
                  </a:cubicBezTo>
                  <a:cubicBezTo>
                    <a:pt x="1135507" y="0"/>
                    <a:pt x="1463040" y="327533"/>
                    <a:pt x="1463040" y="731520"/>
                  </a:cubicBezTo>
                  <a:cubicBezTo>
                    <a:pt x="1463040" y="1135507"/>
                    <a:pt x="1135507" y="1463040"/>
                    <a:pt x="731520" y="1463040"/>
                  </a:cubicBezTo>
                  <a:cubicBezTo>
                    <a:pt x="327533" y="1463040"/>
                    <a:pt x="0" y="1135507"/>
                    <a:pt x="0" y="731520"/>
                  </a:cubicBezTo>
                  <a:close/>
                </a:path>
              </a:pathLst>
            </a:custGeom>
            <a:solidFill>
              <a:srgbClr val="018FD2"/>
            </a:solidFill>
          </p:spPr>
        </p:sp>
      </p:grpSp>
      <p:sp>
        <p:nvSpPr>
          <p:cNvPr id="26" name="TextBox 26"/>
          <p:cNvSpPr txBox="1"/>
          <p:nvPr/>
        </p:nvSpPr>
        <p:spPr>
          <a:xfrm>
            <a:off x="1695950" y="8226698"/>
            <a:ext cx="799512" cy="819150"/>
          </a:xfrm>
          <a:prstGeom prst="rect">
            <a:avLst/>
          </a:prstGeom>
        </p:spPr>
        <p:txBody>
          <a:bodyPr lIns="0" tIns="0" rIns="0" bIns="0" rtlCol="0" anchor="t">
            <a:spAutoFit/>
          </a:bodyPr>
          <a:lstStyle/>
          <a:p>
            <a:pPr algn="ctr">
              <a:lnSpc>
                <a:spcPts val="5759"/>
              </a:lnSpc>
            </a:pPr>
            <a:r>
              <a:rPr lang="en-US" sz="4800">
                <a:solidFill>
                  <a:srgbClr val="FFFFFF"/>
                </a:solidFill>
                <a:latin typeface="Arial Bold"/>
              </a:rPr>
              <a:t>05</a:t>
            </a:r>
          </a:p>
        </p:txBody>
      </p:sp>
      <p:sp>
        <p:nvSpPr>
          <p:cNvPr id="27" name="TextBox 27"/>
          <p:cNvSpPr txBox="1"/>
          <p:nvPr/>
        </p:nvSpPr>
        <p:spPr>
          <a:xfrm>
            <a:off x="2947418" y="8326710"/>
            <a:ext cx="7691299" cy="638175"/>
          </a:xfrm>
          <a:prstGeom prst="rect">
            <a:avLst/>
          </a:prstGeom>
        </p:spPr>
        <p:txBody>
          <a:bodyPr lIns="0" tIns="0" rIns="0" bIns="0" rtlCol="0" anchor="t">
            <a:spAutoFit/>
          </a:bodyPr>
          <a:lstStyle/>
          <a:p>
            <a:pPr algn="l">
              <a:lnSpc>
                <a:spcPts val="4439"/>
              </a:lnSpc>
            </a:pPr>
            <a:r>
              <a:rPr lang="en-US" sz="3699">
                <a:solidFill>
                  <a:srgbClr val="018FD2"/>
                </a:solidFill>
                <a:latin typeface="Arial Bold Italics"/>
              </a:rPr>
              <a:t>MAINTENANCE ASPECT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TextBox 6"/>
          <p:cNvSpPr txBox="1"/>
          <p:nvPr/>
        </p:nvSpPr>
        <p:spPr>
          <a:xfrm>
            <a:off x="1304856" y="2510513"/>
            <a:ext cx="9279982" cy="2604262"/>
          </a:xfrm>
          <a:prstGeom prst="rect">
            <a:avLst/>
          </a:prstGeom>
        </p:spPr>
        <p:txBody>
          <a:bodyPr lIns="0" tIns="0" rIns="0" bIns="0" rtlCol="0" anchor="t">
            <a:spAutoFit/>
          </a:bodyPr>
          <a:lstStyle/>
          <a:p>
            <a:pPr algn="just">
              <a:lnSpc>
                <a:spcPts val="3403"/>
              </a:lnSpc>
            </a:pPr>
            <a:r>
              <a:rPr lang="en-US" sz="2299">
                <a:solidFill>
                  <a:srgbClr val="404040"/>
                </a:solidFill>
                <a:latin typeface="Arial"/>
              </a:rPr>
              <a:t>Layanan cloud menjalankan tugasnya lewat hardware dan software untuk dapat digunakan pengguna dan tersedia secara on-demand. Alokasi sumber daya tersebut diberikan untuk kebutuhan pengguna yang didasarkan pada perkiraan beratnya jenis layanan yang akan digunakan. Alokasi sumber daya yang tidak merata memiliki beberapa resiko, yaitu:</a:t>
            </a:r>
          </a:p>
        </p:txBody>
      </p:sp>
      <p:sp>
        <p:nvSpPr>
          <p:cNvPr id="7" name="TextBox 7"/>
          <p:cNvSpPr txBox="1"/>
          <p:nvPr/>
        </p:nvSpPr>
        <p:spPr>
          <a:xfrm>
            <a:off x="1304856" y="1224635"/>
            <a:ext cx="13417095" cy="809628"/>
          </a:xfrm>
          <a:prstGeom prst="rect">
            <a:avLst/>
          </a:prstGeom>
        </p:spPr>
        <p:txBody>
          <a:bodyPr lIns="0" tIns="0" rIns="0" bIns="0" rtlCol="0" anchor="t">
            <a:spAutoFit/>
          </a:bodyPr>
          <a:lstStyle/>
          <a:p>
            <a:pPr>
              <a:lnSpc>
                <a:spcPts val="5400"/>
              </a:lnSpc>
            </a:pPr>
            <a:r>
              <a:rPr lang="en-US" sz="5000">
                <a:solidFill>
                  <a:srgbClr val="404040"/>
                </a:solidFill>
                <a:latin typeface="Arial Bold Italics"/>
              </a:rPr>
              <a:t>Incorrect provisioning</a:t>
            </a:r>
          </a:p>
        </p:txBody>
      </p:sp>
      <p:grpSp>
        <p:nvGrpSpPr>
          <p:cNvPr id="8" name="Group 8"/>
          <p:cNvGrpSpPr/>
          <p:nvPr/>
        </p:nvGrpSpPr>
        <p:grpSpPr>
          <a:xfrm>
            <a:off x="16117562" y="8905212"/>
            <a:ext cx="2283476" cy="1976694"/>
            <a:chOff x="0" y="0"/>
            <a:chExt cx="3044634" cy="2635592"/>
          </a:xfrm>
        </p:grpSpPr>
        <p:sp>
          <p:nvSpPr>
            <p:cNvPr id="9" name="Freeform 9"/>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3DCAB1"/>
            </a:solidFill>
          </p:spPr>
        </p:sp>
      </p:grpSp>
      <p:grpSp>
        <p:nvGrpSpPr>
          <p:cNvPr id="10" name="Group 10"/>
          <p:cNvGrpSpPr/>
          <p:nvPr/>
        </p:nvGrpSpPr>
        <p:grpSpPr>
          <a:xfrm>
            <a:off x="1304856" y="5600550"/>
            <a:ext cx="527057" cy="530858"/>
            <a:chOff x="0" y="0"/>
            <a:chExt cx="702742" cy="707810"/>
          </a:xfrm>
        </p:grpSpPr>
        <p:grpSp>
          <p:nvGrpSpPr>
            <p:cNvPr id="11" name="Group 11"/>
            <p:cNvGrpSpPr/>
            <p:nvPr/>
          </p:nvGrpSpPr>
          <p:grpSpPr>
            <a:xfrm>
              <a:off x="0" y="0"/>
              <a:ext cx="702742" cy="707810"/>
              <a:chOff x="0" y="0"/>
              <a:chExt cx="1038804" cy="1046296"/>
            </a:xfrm>
          </p:grpSpPr>
          <p:sp>
            <p:nvSpPr>
              <p:cNvPr id="12" name="Freeform 12"/>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13" name="TextBox 13"/>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01</a:t>
              </a:r>
            </a:p>
          </p:txBody>
        </p:sp>
      </p:grpSp>
      <p:grpSp>
        <p:nvGrpSpPr>
          <p:cNvPr id="14" name="Group 14"/>
          <p:cNvGrpSpPr/>
          <p:nvPr/>
        </p:nvGrpSpPr>
        <p:grpSpPr>
          <a:xfrm>
            <a:off x="1304856" y="6535287"/>
            <a:ext cx="527057" cy="530858"/>
            <a:chOff x="0" y="0"/>
            <a:chExt cx="702742" cy="707810"/>
          </a:xfrm>
        </p:grpSpPr>
        <p:grpSp>
          <p:nvGrpSpPr>
            <p:cNvPr id="15" name="Group 15"/>
            <p:cNvGrpSpPr/>
            <p:nvPr/>
          </p:nvGrpSpPr>
          <p:grpSpPr>
            <a:xfrm>
              <a:off x="0" y="0"/>
              <a:ext cx="702742" cy="707810"/>
              <a:chOff x="0" y="0"/>
              <a:chExt cx="1038804" cy="1046296"/>
            </a:xfrm>
          </p:grpSpPr>
          <p:sp>
            <p:nvSpPr>
              <p:cNvPr id="16" name="Freeform 16"/>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sp>
          <p:nvSpPr>
            <p:cNvPr id="17" name="TextBox 17"/>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02</a:t>
              </a:r>
            </a:p>
          </p:txBody>
        </p:sp>
      </p:grpSp>
      <p:grpSp>
        <p:nvGrpSpPr>
          <p:cNvPr id="18" name="Group 18"/>
          <p:cNvGrpSpPr/>
          <p:nvPr/>
        </p:nvGrpSpPr>
        <p:grpSpPr>
          <a:xfrm>
            <a:off x="1304856" y="7452971"/>
            <a:ext cx="527057" cy="530858"/>
            <a:chOff x="0" y="0"/>
            <a:chExt cx="702742" cy="707810"/>
          </a:xfrm>
        </p:grpSpPr>
        <p:grpSp>
          <p:nvGrpSpPr>
            <p:cNvPr id="19" name="Group 19"/>
            <p:cNvGrpSpPr/>
            <p:nvPr/>
          </p:nvGrpSpPr>
          <p:grpSpPr>
            <a:xfrm>
              <a:off x="0" y="0"/>
              <a:ext cx="702742" cy="707810"/>
              <a:chOff x="0" y="0"/>
              <a:chExt cx="1038804" cy="1046296"/>
            </a:xfrm>
          </p:grpSpPr>
          <p:sp>
            <p:nvSpPr>
              <p:cNvPr id="20" name="Freeform 20"/>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54CBA0"/>
              </a:solidFill>
            </p:spPr>
          </p:sp>
        </p:grpSp>
        <p:sp>
          <p:nvSpPr>
            <p:cNvPr id="21" name="TextBox 21"/>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03</a:t>
              </a:r>
            </a:p>
          </p:txBody>
        </p:sp>
      </p:grpSp>
      <p:grpSp>
        <p:nvGrpSpPr>
          <p:cNvPr id="22" name="Group 22"/>
          <p:cNvGrpSpPr/>
          <p:nvPr/>
        </p:nvGrpSpPr>
        <p:grpSpPr>
          <a:xfrm>
            <a:off x="1304856" y="8374354"/>
            <a:ext cx="527057" cy="530858"/>
            <a:chOff x="0" y="0"/>
            <a:chExt cx="702742" cy="707810"/>
          </a:xfrm>
        </p:grpSpPr>
        <p:grpSp>
          <p:nvGrpSpPr>
            <p:cNvPr id="23" name="Group 23"/>
            <p:cNvGrpSpPr/>
            <p:nvPr/>
          </p:nvGrpSpPr>
          <p:grpSpPr>
            <a:xfrm>
              <a:off x="0" y="0"/>
              <a:ext cx="702742" cy="707810"/>
              <a:chOff x="0" y="0"/>
              <a:chExt cx="1038804" cy="1046296"/>
            </a:xfrm>
          </p:grpSpPr>
          <p:sp>
            <p:nvSpPr>
              <p:cNvPr id="24" name="Freeform 24"/>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31C8D1"/>
              </a:solidFill>
            </p:spPr>
          </p:sp>
        </p:grpSp>
        <p:sp>
          <p:nvSpPr>
            <p:cNvPr id="25" name="TextBox 25"/>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04</a:t>
              </a:r>
            </a:p>
          </p:txBody>
        </p:sp>
      </p:grpSp>
      <p:sp>
        <p:nvSpPr>
          <p:cNvPr id="26" name="TextBox 26"/>
          <p:cNvSpPr txBox="1"/>
          <p:nvPr/>
        </p:nvSpPr>
        <p:spPr>
          <a:xfrm>
            <a:off x="2029129" y="5660556"/>
            <a:ext cx="2095500" cy="372745"/>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Canva Sans"/>
              </a:rPr>
              <a:t>Serangan DDoS</a:t>
            </a:r>
          </a:p>
        </p:txBody>
      </p:sp>
      <p:sp>
        <p:nvSpPr>
          <p:cNvPr id="27" name="TextBox 27"/>
          <p:cNvSpPr txBox="1"/>
          <p:nvPr/>
        </p:nvSpPr>
        <p:spPr>
          <a:xfrm>
            <a:off x="2029129" y="7512977"/>
            <a:ext cx="4081582" cy="372745"/>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Canva Sans"/>
              </a:rPr>
              <a:t>High priority application crash</a:t>
            </a:r>
          </a:p>
        </p:txBody>
      </p:sp>
      <p:sp>
        <p:nvSpPr>
          <p:cNvPr id="28" name="TextBox 28"/>
          <p:cNvSpPr txBox="1"/>
          <p:nvPr/>
        </p:nvSpPr>
        <p:spPr>
          <a:xfrm>
            <a:off x="2029129" y="8434360"/>
            <a:ext cx="4981933" cy="372745"/>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Canva Sans"/>
              </a:rPr>
              <a:t>Alokasi resource yang tidak maksimal</a:t>
            </a:r>
          </a:p>
        </p:txBody>
      </p:sp>
      <p:sp>
        <p:nvSpPr>
          <p:cNvPr id="29" name="TextBox 29"/>
          <p:cNvSpPr txBox="1"/>
          <p:nvPr/>
        </p:nvSpPr>
        <p:spPr>
          <a:xfrm>
            <a:off x="2029129" y="6587782"/>
            <a:ext cx="6209348" cy="372745"/>
          </a:xfrm>
          <a:prstGeom prst="rect">
            <a:avLst/>
          </a:prstGeom>
        </p:spPr>
        <p:txBody>
          <a:bodyPr lIns="0" tIns="0" rIns="0" bIns="0" rtlCol="0" anchor="t">
            <a:spAutoFit/>
          </a:bodyPr>
          <a:lstStyle/>
          <a:p>
            <a:pPr algn="ctr">
              <a:lnSpc>
                <a:spcPts val="3079"/>
              </a:lnSpc>
              <a:spcBef>
                <a:spcPct val="0"/>
              </a:spcBef>
            </a:pPr>
            <a:r>
              <a:rPr lang="en-US" sz="2199">
                <a:solidFill>
                  <a:srgbClr val="000000"/>
                </a:solidFill>
                <a:latin typeface="Canva Sans"/>
              </a:rPr>
              <a:t>Pembagian alokasi resource yang tidak merata</a:t>
            </a:r>
          </a:p>
        </p:txBody>
      </p:sp>
      <p:sp>
        <p:nvSpPr>
          <p:cNvPr id="30" name="Freeform 30"/>
          <p:cNvSpPr/>
          <p:nvPr/>
        </p:nvSpPr>
        <p:spPr>
          <a:xfrm>
            <a:off x="11407662" y="3488237"/>
            <a:ext cx="5851638" cy="4886117"/>
          </a:xfrm>
          <a:custGeom>
            <a:avLst/>
            <a:gdLst/>
            <a:ahLst/>
            <a:cxnLst/>
            <a:rect l="l" t="t" r="r" b="b"/>
            <a:pathLst>
              <a:path w="5851638" h="4886117">
                <a:moveTo>
                  <a:pt x="0" y="0"/>
                </a:moveTo>
                <a:lnTo>
                  <a:pt x="5851638" y="0"/>
                </a:lnTo>
                <a:lnTo>
                  <a:pt x="5851638" y="4886117"/>
                </a:lnTo>
                <a:lnTo>
                  <a:pt x="0" y="4886117"/>
                </a:lnTo>
                <a:lnTo>
                  <a:pt x="0" y="0"/>
                </a:lnTo>
                <a:close/>
              </a:path>
            </a:pathLst>
          </a:custGeom>
          <a:blipFill>
            <a:blip r:embed="rId5"/>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9144000" y="3134603"/>
            <a:ext cx="8770083" cy="5608774"/>
          </a:xfrm>
          <a:custGeom>
            <a:avLst/>
            <a:gdLst/>
            <a:ahLst/>
            <a:cxnLst/>
            <a:rect l="l" t="t" r="r" b="b"/>
            <a:pathLst>
              <a:path w="8770083" h="5608774">
                <a:moveTo>
                  <a:pt x="0" y="0"/>
                </a:moveTo>
                <a:lnTo>
                  <a:pt x="8770083" y="0"/>
                </a:lnTo>
                <a:lnTo>
                  <a:pt x="8770083" y="5608774"/>
                </a:lnTo>
                <a:lnTo>
                  <a:pt x="0" y="5608774"/>
                </a:lnTo>
                <a:lnTo>
                  <a:pt x="0" y="0"/>
                </a:lnTo>
                <a:close/>
              </a:path>
            </a:pathLst>
          </a:custGeom>
          <a:blipFill>
            <a:blip r:embed="rId5"/>
            <a:stretch>
              <a:fillRect/>
            </a:stretch>
          </a:blipFill>
        </p:spPr>
      </p:sp>
      <p:sp>
        <p:nvSpPr>
          <p:cNvPr id="7" name="Freeform 7"/>
          <p:cNvSpPr/>
          <p:nvPr/>
        </p:nvSpPr>
        <p:spPr>
          <a:xfrm>
            <a:off x="-1679951" y="843155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028700" y="2701702"/>
            <a:ext cx="7819281" cy="3694489"/>
          </a:xfrm>
          <a:prstGeom prst="rect">
            <a:avLst/>
          </a:prstGeom>
        </p:spPr>
        <p:txBody>
          <a:bodyPr lIns="0" tIns="0" rIns="0" bIns="0" rtlCol="0" anchor="t">
            <a:spAutoFit/>
          </a:bodyPr>
          <a:lstStyle/>
          <a:p>
            <a:pPr algn="just">
              <a:lnSpc>
                <a:spcPts val="3618"/>
              </a:lnSpc>
            </a:pPr>
            <a:r>
              <a:rPr lang="en-US" sz="2444">
                <a:solidFill>
                  <a:srgbClr val="404040"/>
                </a:solidFill>
                <a:latin typeface="Arial"/>
              </a:rPr>
              <a:t>Penyediaan infrastruktur cloud umumnya dilakukan dengan menggunakan konsep multi-tenancy, dimana berbagai macam sistem akan mengakses sumber daya yang sama yang berjalan pada sebuah server. Hal ini berarti banyak resource yang digunakan oleh lebih dari satu user (atau shared resources). Resiko terkait keamanan cloud lebih rentan terjadi pada layanan yang bersifat public.</a:t>
            </a:r>
          </a:p>
        </p:txBody>
      </p:sp>
      <p:sp>
        <p:nvSpPr>
          <p:cNvPr id="9" name="TextBox 9"/>
          <p:cNvSpPr txBox="1"/>
          <p:nvPr/>
        </p:nvSpPr>
        <p:spPr>
          <a:xfrm>
            <a:off x="1028700" y="1548250"/>
            <a:ext cx="13417095" cy="809628"/>
          </a:xfrm>
          <a:prstGeom prst="rect">
            <a:avLst/>
          </a:prstGeom>
        </p:spPr>
        <p:txBody>
          <a:bodyPr lIns="0" tIns="0" rIns="0" bIns="0" rtlCol="0" anchor="t">
            <a:spAutoFit/>
          </a:bodyPr>
          <a:lstStyle/>
          <a:p>
            <a:pPr>
              <a:lnSpc>
                <a:spcPts val="5400"/>
              </a:lnSpc>
            </a:pPr>
            <a:r>
              <a:rPr lang="en-US" sz="5000">
                <a:solidFill>
                  <a:srgbClr val="404040"/>
                </a:solidFill>
                <a:latin typeface="Arial Bold Italics"/>
              </a:rPr>
              <a:t>Technical Security Issues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TextBox 6"/>
          <p:cNvSpPr txBox="1"/>
          <p:nvPr/>
        </p:nvSpPr>
        <p:spPr>
          <a:xfrm>
            <a:off x="1529929" y="981075"/>
            <a:ext cx="13417095" cy="809628"/>
          </a:xfrm>
          <a:prstGeom prst="rect">
            <a:avLst/>
          </a:prstGeom>
        </p:spPr>
        <p:txBody>
          <a:bodyPr lIns="0" tIns="0" rIns="0" bIns="0" rtlCol="0" anchor="t">
            <a:spAutoFit/>
          </a:bodyPr>
          <a:lstStyle/>
          <a:p>
            <a:pPr>
              <a:lnSpc>
                <a:spcPts val="5400"/>
              </a:lnSpc>
            </a:pPr>
            <a:r>
              <a:rPr lang="en-US" sz="5000">
                <a:solidFill>
                  <a:srgbClr val="404040"/>
                </a:solidFill>
                <a:latin typeface="Arial Bold Italics"/>
              </a:rPr>
              <a:t>Examples of Technical Security Risks</a:t>
            </a:r>
          </a:p>
        </p:txBody>
      </p:sp>
      <p:grpSp>
        <p:nvGrpSpPr>
          <p:cNvPr id="7" name="Group 7"/>
          <p:cNvGrpSpPr/>
          <p:nvPr/>
        </p:nvGrpSpPr>
        <p:grpSpPr>
          <a:xfrm>
            <a:off x="1529929" y="2540846"/>
            <a:ext cx="4823668" cy="2729009"/>
            <a:chOff x="0" y="0"/>
            <a:chExt cx="9565294" cy="5411601"/>
          </a:xfrm>
        </p:grpSpPr>
        <p:sp>
          <p:nvSpPr>
            <p:cNvPr id="8" name="Freeform 8"/>
            <p:cNvSpPr/>
            <p:nvPr/>
          </p:nvSpPr>
          <p:spPr>
            <a:xfrm>
              <a:off x="0" y="0"/>
              <a:ext cx="9565139" cy="5411541"/>
            </a:xfrm>
            <a:custGeom>
              <a:avLst/>
              <a:gdLst/>
              <a:ahLst/>
              <a:cxnLst/>
              <a:rect l="l" t="t" r="r" b="b"/>
              <a:pathLst>
                <a:path w="9565139" h="5411541">
                  <a:moveTo>
                    <a:pt x="0" y="901924"/>
                  </a:moveTo>
                  <a:cubicBezTo>
                    <a:pt x="0" y="403786"/>
                    <a:pt x="683711" y="0"/>
                    <a:pt x="1527182" y="0"/>
                  </a:cubicBezTo>
                  <a:lnTo>
                    <a:pt x="8037957" y="0"/>
                  </a:lnTo>
                  <a:cubicBezTo>
                    <a:pt x="8881428" y="0"/>
                    <a:pt x="9565139" y="403786"/>
                    <a:pt x="9565139" y="901924"/>
                  </a:cubicBezTo>
                  <a:lnTo>
                    <a:pt x="9565139" y="4509618"/>
                  </a:lnTo>
                  <a:cubicBezTo>
                    <a:pt x="9565139" y="5007755"/>
                    <a:pt x="8881428" y="5411541"/>
                    <a:pt x="8037957" y="5411541"/>
                  </a:cubicBezTo>
                  <a:lnTo>
                    <a:pt x="1527182" y="5411541"/>
                  </a:lnTo>
                  <a:cubicBezTo>
                    <a:pt x="683711" y="5411541"/>
                    <a:pt x="0" y="5007755"/>
                    <a:pt x="0" y="4509618"/>
                  </a:cubicBezTo>
                  <a:close/>
                </a:path>
              </a:pathLst>
            </a:custGeom>
            <a:solidFill>
              <a:srgbClr val="FFCE00"/>
            </a:solidFill>
          </p:spPr>
        </p:sp>
      </p:grpSp>
      <p:sp>
        <p:nvSpPr>
          <p:cNvPr id="9" name="TextBox 9"/>
          <p:cNvSpPr txBox="1"/>
          <p:nvPr/>
        </p:nvSpPr>
        <p:spPr>
          <a:xfrm>
            <a:off x="1997464" y="3333486"/>
            <a:ext cx="8097016" cy="1936369"/>
          </a:xfrm>
          <a:prstGeom prst="rect">
            <a:avLst/>
          </a:prstGeom>
        </p:spPr>
        <p:txBody>
          <a:bodyPr lIns="0" tIns="0" rIns="0" bIns="0" rtlCol="0" anchor="t">
            <a:spAutoFit/>
          </a:bodyPr>
          <a:lstStyle/>
          <a:p>
            <a:pPr>
              <a:lnSpc>
                <a:spcPts val="3848"/>
              </a:lnSpc>
            </a:pPr>
            <a:r>
              <a:rPr lang="en-US" sz="2600">
                <a:solidFill>
                  <a:srgbClr val="404040"/>
                </a:solidFill>
                <a:latin typeface="Arimo Bold Italics"/>
              </a:rPr>
              <a:t>Interception of data </a:t>
            </a:r>
          </a:p>
          <a:p>
            <a:pPr>
              <a:lnSpc>
                <a:spcPts val="3848"/>
              </a:lnSpc>
            </a:pPr>
            <a:r>
              <a:rPr lang="en-US" sz="2600">
                <a:solidFill>
                  <a:srgbClr val="404040"/>
                </a:solidFill>
                <a:latin typeface="Arimo Bold Italics"/>
              </a:rPr>
              <a:t>in transit</a:t>
            </a:r>
          </a:p>
          <a:p>
            <a:pPr>
              <a:lnSpc>
                <a:spcPts val="3848"/>
              </a:lnSpc>
            </a:pPr>
            <a:endParaRPr lang="en-US" sz="2600">
              <a:solidFill>
                <a:srgbClr val="404040"/>
              </a:solidFill>
              <a:latin typeface="Arimo Bold Italics"/>
            </a:endParaRPr>
          </a:p>
          <a:p>
            <a:pPr>
              <a:lnSpc>
                <a:spcPts val="3848"/>
              </a:lnSpc>
            </a:pPr>
            <a:endParaRPr lang="en-US" sz="2600">
              <a:solidFill>
                <a:srgbClr val="404040"/>
              </a:solidFill>
              <a:latin typeface="Arimo Bold Italics"/>
            </a:endParaRPr>
          </a:p>
        </p:txBody>
      </p:sp>
      <p:sp>
        <p:nvSpPr>
          <p:cNvPr id="10" name="TextBox 10"/>
          <p:cNvSpPr txBox="1"/>
          <p:nvPr/>
        </p:nvSpPr>
        <p:spPr>
          <a:xfrm>
            <a:off x="6684217" y="6754111"/>
            <a:ext cx="4425333" cy="409575"/>
          </a:xfrm>
          <a:prstGeom prst="rect">
            <a:avLst/>
          </a:prstGeom>
        </p:spPr>
        <p:txBody>
          <a:bodyPr lIns="0" tIns="0" rIns="0" bIns="0" rtlCol="0" anchor="t">
            <a:spAutoFit/>
          </a:bodyPr>
          <a:lstStyle/>
          <a:p>
            <a:pPr algn="ctr">
              <a:lnSpc>
                <a:spcPts val="3120"/>
              </a:lnSpc>
            </a:pPr>
            <a:r>
              <a:rPr lang="en-US" sz="2600">
                <a:solidFill>
                  <a:srgbClr val="FFFFFF"/>
                </a:solidFill>
                <a:latin typeface="Arimo Bold Italics"/>
              </a:rPr>
              <a:t>Data Protection Act 1998 </a:t>
            </a:r>
          </a:p>
        </p:txBody>
      </p:sp>
      <p:grpSp>
        <p:nvGrpSpPr>
          <p:cNvPr id="11" name="Group 11"/>
          <p:cNvGrpSpPr/>
          <p:nvPr/>
        </p:nvGrpSpPr>
        <p:grpSpPr>
          <a:xfrm>
            <a:off x="7392792" y="2540846"/>
            <a:ext cx="4823668" cy="2729009"/>
            <a:chOff x="0" y="0"/>
            <a:chExt cx="9565294" cy="5411601"/>
          </a:xfrm>
        </p:grpSpPr>
        <p:sp>
          <p:nvSpPr>
            <p:cNvPr id="12" name="Freeform 12"/>
            <p:cNvSpPr/>
            <p:nvPr/>
          </p:nvSpPr>
          <p:spPr>
            <a:xfrm>
              <a:off x="0" y="0"/>
              <a:ext cx="9565139" cy="5411541"/>
            </a:xfrm>
            <a:custGeom>
              <a:avLst/>
              <a:gdLst/>
              <a:ahLst/>
              <a:cxnLst/>
              <a:rect l="l" t="t" r="r" b="b"/>
              <a:pathLst>
                <a:path w="9565139" h="5411541">
                  <a:moveTo>
                    <a:pt x="0" y="901924"/>
                  </a:moveTo>
                  <a:cubicBezTo>
                    <a:pt x="0" y="403786"/>
                    <a:pt x="683711" y="0"/>
                    <a:pt x="1527182" y="0"/>
                  </a:cubicBezTo>
                  <a:lnTo>
                    <a:pt x="8037957" y="0"/>
                  </a:lnTo>
                  <a:cubicBezTo>
                    <a:pt x="8881428" y="0"/>
                    <a:pt x="9565139" y="403786"/>
                    <a:pt x="9565139" y="901924"/>
                  </a:cubicBezTo>
                  <a:lnTo>
                    <a:pt x="9565139" y="4509618"/>
                  </a:lnTo>
                  <a:cubicBezTo>
                    <a:pt x="9565139" y="5007755"/>
                    <a:pt x="8881428" y="5411541"/>
                    <a:pt x="8037957" y="5411541"/>
                  </a:cubicBezTo>
                  <a:lnTo>
                    <a:pt x="1527182" y="5411541"/>
                  </a:lnTo>
                  <a:cubicBezTo>
                    <a:pt x="683711" y="5411541"/>
                    <a:pt x="0" y="5007755"/>
                    <a:pt x="0" y="4509618"/>
                  </a:cubicBezTo>
                  <a:close/>
                </a:path>
              </a:pathLst>
            </a:custGeom>
            <a:solidFill>
              <a:srgbClr val="54CBA0"/>
            </a:solidFill>
          </p:spPr>
        </p:sp>
      </p:grpSp>
      <p:grpSp>
        <p:nvGrpSpPr>
          <p:cNvPr id="13" name="Group 13"/>
          <p:cNvGrpSpPr/>
          <p:nvPr/>
        </p:nvGrpSpPr>
        <p:grpSpPr>
          <a:xfrm>
            <a:off x="4380840" y="6022330"/>
            <a:ext cx="4823668" cy="2729009"/>
            <a:chOff x="0" y="0"/>
            <a:chExt cx="9565294" cy="5411601"/>
          </a:xfrm>
        </p:grpSpPr>
        <p:sp>
          <p:nvSpPr>
            <p:cNvPr id="14" name="Freeform 14"/>
            <p:cNvSpPr/>
            <p:nvPr/>
          </p:nvSpPr>
          <p:spPr>
            <a:xfrm>
              <a:off x="0" y="0"/>
              <a:ext cx="9565139" cy="5411541"/>
            </a:xfrm>
            <a:custGeom>
              <a:avLst/>
              <a:gdLst/>
              <a:ahLst/>
              <a:cxnLst/>
              <a:rect l="l" t="t" r="r" b="b"/>
              <a:pathLst>
                <a:path w="9565139" h="5411541">
                  <a:moveTo>
                    <a:pt x="0" y="901924"/>
                  </a:moveTo>
                  <a:cubicBezTo>
                    <a:pt x="0" y="403786"/>
                    <a:pt x="683711" y="0"/>
                    <a:pt x="1527182" y="0"/>
                  </a:cubicBezTo>
                  <a:lnTo>
                    <a:pt x="8037957" y="0"/>
                  </a:lnTo>
                  <a:cubicBezTo>
                    <a:pt x="8881428" y="0"/>
                    <a:pt x="9565139" y="403786"/>
                    <a:pt x="9565139" y="901924"/>
                  </a:cubicBezTo>
                  <a:lnTo>
                    <a:pt x="9565139" y="4509618"/>
                  </a:lnTo>
                  <a:cubicBezTo>
                    <a:pt x="9565139" y="5007755"/>
                    <a:pt x="8881428" y="5411541"/>
                    <a:pt x="8037957" y="5411541"/>
                  </a:cubicBezTo>
                  <a:lnTo>
                    <a:pt x="1527182" y="5411541"/>
                  </a:lnTo>
                  <a:cubicBezTo>
                    <a:pt x="683711" y="5411541"/>
                    <a:pt x="0" y="5007755"/>
                    <a:pt x="0" y="4509618"/>
                  </a:cubicBezTo>
                  <a:close/>
                </a:path>
              </a:pathLst>
            </a:custGeom>
            <a:solidFill>
              <a:srgbClr val="78AAE1"/>
            </a:solidFill>
          </p:spPr>
        </p:sp>
      </p:grpSp>
      <p:sp>
        <p:nvSpPr>
          <p:cNvPr id="15" name="TextBox 15"/>
          <p:cNvSpPr txBox="1"/>
          <p:nvPr/>
        </p:nvSpPr>
        <p:spPr>
          <a:xfrm>
            <a:off x="8001188" y="3333486"/>
            <a:ext cx="8097016" cy="964819"/>
          </a:xfrm>
          <a:prstGeom prst="rect">
            <a:avLst/>
          </a:prstGeom>
        </p:spPr>
        <p:txBody>
          <a:bodyPr lIns="0" tIns="0" rIns="0" bIns="0" rtlCol="0" anchor="t">
            <a:spAutoFit/>
          </a:bodyPr>
          <a:lstStyle/>
          <a:p>
            <a:pPr>
              <a:lnSpc>
                <a:spcPts val="3848"/>
              </a:lnSpc>
            </a:pPr>
            <a:r>
              <a:rPr lang="en-US" sz="2600">
                <a:solidFill>
                  <a:srgbClr val="404040"/>
                </a:solidFill>
                <a:latin typeface="Arimo Bold Italics"/>
              </a:rPr>
              <a:t>Manajemen identitas </a:t>
            </a:r>
          </a:p>
          <a:p>
            <a:pPr>
              <a:lnSpc>
                <a:spcPts val="3848"/>
              </a:lnSpc>
            </a:pPr>
            <a:r>
              <a:rPr lang="en-US" sz="2600">
                <a:solidFill>
                  <a:srgbClr val="404040"/>
                </a:solidFill>
                <a:latin typeface="Arimo Bold Italics"/>
              </a:rPr>
              <a:t>yang buruk</a:t>
            </a:r>
          </a:p>
        </p:txBody>
      </p:sp>
      <p:sp>
        <p:nvSpPr>
          <p:cNvPr id="16" name="TextBox 16"/>
          <p:cNvSpPr txBox="1"/>
          <p:nvPr/>
        </p:nvSpPr>
        <p:spPr>
          <a:xfrm>
            <a:off x="5333680" y="7127690"/>
            <a:ext cx="8097016" cy="479044"/>
          </a:xfrm>
          <a:prstGeom prst="rect">
            <a:avLst/>
          </a:prstGeom>
        </p:spPr>
        <p:txBody>
          <a:bodyPr lIns="0" tIns="0" rIns="0" bIns="0" rtlCol="0" anchor="t">
            <a:spAutoFit/>
          </a:bodyPr>
          <a:lstStyle/>
          <a:p>
            <a:pPr>
              <a:lnSpc>
                <a:spcPts val="3848"/>
              </a:lnSpc>
            </a:pPr>
            <a:r>
              <a:rPr lang="en-US" sz="2600">
                <a:solidFill>
                  <a:srgbClr val="404040"/>
                </a:solidFill>
                <a:latin typeface="Arimo Bold Italics"/>
              </a:rPr>
              <a:t>Kebocoran data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1028700" y="4015782"/>
            <a:ext cx="527057" cy="530858"/>
            <a:chOff x="0" y="0"/>
            <a:chExt cx="702742" cy="707810"/>
          </a:xfrm>
        </p:grpSpPr>
        <p:grpSp>
          <p:nvGrpSpPr>
            <p:cNvPr id="7" name="Group 7"/>
            <p:cNvGrpSpPr/>
            <p:nvPr/>
          </p:nvGrpSpPr>
          <p:grpSpPr>
            <a:xfrm>
              <a:off x="0" y="0"/>
              <a:ext cx="702742" cy="707810"/>
              <a:chOff x="0" y="0"/>
              <a:chExt cx="1038804" cy="1046296"/>
            </a:xfrm>
          </p:grpSpPr>
          <p:sp>
            <p:nvSpPr>
              <p:cNvPr id="8" name="Freeform 8"/>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9" name="TextBox 9"/>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01</a:t>
              </a:r>
            </a:p>
          </p:txBody>
        </p:sp>
      </p:grpSp>
      <p:grpSp>
        <p:nvGrpSpPr>
          <p:cNvPr id="10" name="Group 10"/>
          <p:cNvGrpSpPr/>
          <p:nvPr/>
        </p:nvGrpSpPr>
        <p:grpSpPr>
          <a:xfrm>
            <a:off x="1031306" y="6251045"/>
            <a:ext cx="527057" cy="530858"/>
            <a:chOff x="0" y="0"/>
            <a:chExt cx="702742" cy="707810"/>
          </a:xfrm>
        </p:grpSpPr>
        <p:grpSp>
          <p:nvGrpSpPr>
            <p:cNvPr id="11" name="Group 11"/>
            <p:cNvGrpSpPr/>
            <p:nvPr/>
          </p:nvGrpSpPr>
          <p:grpSpPr>
            <a:xfrm>
              <a:off x="0" y="0"/>
              <a:ext cx="702742" cy="707810"/>
              <a:chOff x="0" y="0"/>
              <a:chExt cx="1038804" cy="1046296"/>
            </a:xfrm>
          </p:grpSpPr>
          <p:sp>
            <p:nvSpPr>
              <p:cNvPr id="12" name="Freeform 12"/>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sp>
          <p:nvSpPr>
            <p:cNvPr id="13" name="TextBox 13"/>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02</a:t>
              </a:r>
            </a:p>
          </p:txBody>
        </p:sp>
      </p:grpSp>
      <p:grpSp>
        <p:nvGrpSpPr>
          <p:cNvPr id="14" name="Group 14"/>
          <p:cNvGrpSpPr/>
          <p:nvPr/>
        </p:nvGrpSpPr>
        <p:grpSpPr>
          <a:xfrm>
            <a:off x="1028700" y="7859694"/>
            <a:ext cx="527057" cy="530858"/>
            <a:chOff x="0" y="0"/>
            <a:chExt cx="702742" cy="707810"/>
          </a:xfrm>
        </p:grpSpPr>
        <p:grpSp>
          <p:nvGrpSpPr>
            <p:cNvPr id="15" name="Group 15"/>
            <p:cNvGrpSpPr/>
            <p:nvPr/>
          </p:nvGrpSpPr>
          <p:grpSpPr>
            <a:xfrm>
              <a:off x="0" y="0"/>
              <a:ext cx="702742" cy="707810"/>
              <a:chOff x="0" y="0"/>
              <a:chExt cx="1038804" cy="1046296"/>
            </a:xfrm>
          </p:grpSpPr>
          <p:sp>
            <p:nvSpPr>
              <p:cNvPr id="16" name="Freeform 16"/>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54CBA0"/>
              </a:solidFill>
            </p:spPr>
          </p:sp>
        </p:grpSp>
        <p:sp>
          <p:nvSpPr>
            <p:cNvPr id="17" name="TextBox 17"/>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03</a:t>
              </a:r>
            </a:p>
          </p:txBody>
        </p:sp>
      </p:grpSp>
      <p:sp>
        <p:nvSpPr>
          <p:cNvPr id="18" name="Freeform 18"/>
          <p:cNvSpPr/>
          <p:nvPr/>
        </p:nvSpPr>
        <p:spPr>
          <a:xfrm>
            <a:off x="8697128" y="3881647"/>
            <a:ext cx="5502547" cy="5906689"/>
          </a:xfrm>
          <a:custGeom>
            <a:avLst/>
            <a:gdLst/>
            <a:ahLst/>
            <a:cxnLst/>
            <a:rect l="l" t="t" r="r" b="b"/>
            <a:pathLst>
              <a:path w="5502547" h="5906689">
                <a:moveTo>
                  <a:pt x="0" y="0"/>
                </a:moveTo>
                <a:lnTo>
                  <a:pt x="5502547" y="0"/>
                </a:lnTo>
                <a:lnTo>
                  <a:pt x="5502547" y="5906688"/>
                </a:lnTo>
                <a:lnTo>
                  <a:pt x="0" y="5906688"/>
                </a:lnTo>
                <a:lnTo>
                  <a:pt x="0" y="0"/>
                </a:lnTo>
                <a:close/>
              </a:path>
            </a:pathLst>
          </a:custGeom>
          <a:blipFill>
            <a:blip r:embed="rId5"/>
            <a:stretch>
              <a:fillRect/>
            </a:stretch>
          </a:blipFill>
        </p:spPr>
      </p:sp>
      <p:sp>
        <p:nvSpPr>
          <p:cNvPr id="19" name="TextBox 19"/>
          <p:cNvSpPr txBox="1"/>
          <p:nvPr/>
        </p:nvSpPr>
        <p:spPr>
          <a:xfrm>
            <a:off x="721053" y="1252259"/>
            <a:ext cx="10397905" cy="1147955"/>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Denial of Service (DoS)</a:t>
            </a:r>
          </a:p>
        </p:txBody>
      </p:sp>
      <p:sp>
        <p:nvSpPr>
          <p:cNvPr id="20" name="TextBox 20"/>
          <p:cNvSpPr txBox="1"/>
          <p:nvPr/>
        </p:nvSpPr>
        <p:spPr>
          <a:xfrm>
            <a:off x="1028700" y="2285914"/>
            <a:ext cx="13923231" cy="1701292"/>
          </a:xfrm>
          <a:prstGeom prst="rect">
            <a:avLst/>
          </a:prstGeom>
        </p:spPr>
        <p:txBody>
          <a:bodyPr lIns="0" tIns="0" rIns="0" bIns="0" rtlCol="0" anchor="t">
            <a:spAutoFit/>
          </a:bodyPr>
          <a:lstStyle/>
          <a:p>
            <a:pPr algn="just">
              <a:lnSpc>
                <a:spcPts val="3343"/>
              </a:lnSpc>
            </a:pPr>
            <a:endParaRPr/>
          </a:p>
          <a:p>
            <a:pPr algn="just">
              <a:lnSpc>
                <a:spcPts val="3343"/>
              </a:lnSpc>
            </a:pPr>
            <a:r>
              <a:rPr lang="en-US" sz="2199">
                <a:solidFill>
                  <a:srgbClr val="404040"/>
                </a:solidFill>
                <a:latin typeface="Arial"/>
              </a:rPr>
              <a:t>Tujuan dari serangan Denial of Service (DoS) adalah untuk </a:t>
            </a:r>
            <a:r>
              <a:rPr lang="en-US" sz="2199">
                <a:solidFill>
                  <a:srgbClr val="404040"/>
                </a:solidFill>
                <a:latin typeface="Arial Bold"/>
              </a:rPr>
              <a:t>mengalihkan sumber daya IT</a:t>
            </a:r>
            <a:r>
              <a:rPr lang="en-US" sz="2199">
                <a:solidFill>
                  <a:srgbClr val="404040"/>
                </a:solidFill>
                <a:latin typeface="Arial"/>
              </a:rPr>
              <a:t> hingga mereka tidak dapat berfungsi dengan baik. Serangan jenis ini umumnya diluncurkan dengan salah satu dari cara berikut:</a:t>
            </a:r>
          </a:p>
          <a:p>
            <a:pPr algn="just">
              <a:lnSpc>
                <a:spcPts val="3343"/>
              </a:lnSpc>
            </a:pPr>
            <a:endParaRPr lang="en-US" sz="2199">
              <a:solidFill>
                <a:srgbClr val="404040"/>
              </a:solidFill>
              <a:latin typeface="Arial"/>
            </a:endParaRPr>
          </a:p>
        </p:txBody>
      </p:sp>
      <p:sp>
        <p:nvSpPr>
          <p:cNvPr id="21" name="TextBox 21"/>
          <p:cNvSpPr txBox="1"/>
          <p:nvPr/>
        </p:nvSpPr>
        <p:spPr>
          <a:xfrm>
            <a:off x="1806012" y="3901482"/>
            <a:ext cx="5174459" cy="1701292"/>
          </a:xfrm>
          <a:prstGeom prst="rect">
            <a:avLst/>
          </a:prstGeom>
        </p:spPr>
        <p:txBody>
          <a:bodyPr lIns="0" tIns="0" rIns="0" bIns="0" rtlCol="0" anchor="t">
            <a:spAutoFit/>
          </a:bodyPr>
          <a:lstStyle/>
          <a:p>
            <a:pPr algn="just">
              <a:lnSpc>
                <a:spcPts val="3343"/>
              </a:lnSpc>
            </a:pPr>
            <a:r>
              <a:rPr lang="en-US" sz="2199">
                <a:solidFill>
                  <a:srgbClr val="404040"/>
                </a:solidFill>
                <a:latin typeface="Arial"/>
              </a:rPr>
              <a:t>Beban kerja pada layanan awan secara buatan ditingkatkan dengan </a:t>
            </a:r>
            <a:r>
              <a:rPr lang="en-US" sz="2199">
                <a:solidFill>
                  <a:srgbClr val="404040"/>
                </a:solidFill>
                <a:latin typeface="Arial Bold"/>
              </a:rPr>
              <a:t>pesan tiruan</a:t>
            </a:r>
            <a:r>
              <a:rPr lang="en-US" sz="2199">
                <a:solidFill>
                  <a:srgbClr val="404040"/>
                </a:solidFill>
                <a:latin typeface="Arial"/>
              </a:rPr>
              <a:t> atau </a:t>
            </a:r>
            <a:r>
              <a:rPr lang="en-US" sz="2199">
                <a:solidFill>
                  <a:srgbClr val="404040"/>
                </a:solidFill>
                <a:latin typeface="Arial Bold"/>
              </a:rPr>
              <a:t>permintaan komunikasi yang diulang-ulang</a:t>
            </a:r>
            <a:r>
              <a:rPr lang="en-US" sz="2199">
                <a:solidFill>
                  <a:srgbClr val="404040"/>
                </a:solidFill>
                <a:latin typeface="Arial"/>
              </a:rPr>
              <a:t>.</a:t>
            </a:r>
          </a:p>
        </p:txBody>
      </p:sp>
      <p:sp>
        <p:nvSpPr>
          <p:cNvPr id="22" name="TextBox 22"/>
          <p:cNvSpPr txBox="1"/>
          <p:nvPr/>
        </p:nvSpPr>
        <p:spPr>
          <a:xfrm>
            <a:off x="1806012" y="6136745"/>
            <a:ext cx="5174459" cy="1282192"/>
          </a:xfrm>
          <a:prstGeom prst="rect">
            <a:avLst/>
          </a:prstGeom>
        </p:spPr>
        <p:txBody>
          <a:bodyPr lIns="0" tIns="0" rIns="0" bIns="0" rtlCol="0" anchor="t">
            <a:spAutoFit/>
          </a:bodyPr>
          <a:lstStyle/>
          <a:p>
            <a:pPr algn="just">
              <a:lnSpc>
                <a:spcPts val="3343"/>
              </a:lnSpc>
            </a:pPr>
            <a:r>
              <a:rPr lang="en-US" sz="2199">
                <a:solidFill>
                  <a:srgbClr val="404040"/>
                </a:solidFill>
                <a:latin typeface="Arial Bold"/>
              </a:rPr>
              <a:t>Jaringan dihambat</a:t>
            </a:r>
            <a:r>
              <a:rPr lang="en-US" sz="2199">
                <a:solidFill>
                  <a:srgbClr val="404040"/>
                </a:solidFill>
                <a:latin typeface="Arial"/>
              </a:rPr>
              <a:t> dengan lalu lintas untuk mengurangi responsivitasnya dan merusak kinerjanya.</a:t>
            </a:r>
          </a:p>
        </p:txBody>
      </p:sp>
      <p:sp>
        <p:nvSpPr>
          <p:cNvPr id="23" name="TextBox 23"/>
          <p:cNvSpPr txBox="1"/>
          <p:nvPr/>
        </p:nvSpPr>
        <p:spPr>
          <a:xfrm>
            <a:off x="1806012" y="7745394"/>
            <a:ext cx="5174459" cy="2120392"/>
          </a:xfrm>
          <a:prstGeom prst="rect">
            <a:avLst/>
          </a:prstGeom>
        </p:spPr>
        <p:txBody>
          <a:bodyPr lIns="0" tIns="0" rIns="0" bIns="0" rtlCol="0" anchor="t">
            <a:spAutoFit/>
          </a:bodyPr>
          <a:lstStyle/>
          <a:p>
            <a:pPr algn="just">
              <a:lnSpc>
                <a:spcPts val="3343"/>
              </a:lnSpc>
            </a:pPr>
            <a:r>
              <a:rPr lang="en-US" sz="2199">
                <a:solidFill>
                  <a:srgbClr val="404040"/>
                </a:solidFill>
                <a:latin typeface="Arial Bold"/>
              </a:rPr>
              <a:t>Permintaan layanan awan yang berulang dikirim</a:t>
            </a:r>
            <a:r>
              <a:rPr lang="en-US" sz="2199">
                <a:solidFill>
                  <a:srgbClr val="404040"/>
                </a:solidFill>
                <a:latin typeface="Arial"/>
              </a:rPr>
              <a:t>, masing-masing dirancang untuk mengonsumsi memori dan sumber daya pemrosesan yang berlebihan.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16117562" y="8905212"/>
            <a:ext cx="2283476" cy="1976694"/>
            <a:chOff x="0" y="0"/>
            <a:chExt cx="3044634" cy="2635592"/>
          </a:xfrm>
        </p:grpSpPr>
        <p:sp>
          <p:nvSpPr>
            <p:cNvPr id="7" name="Freeform 7"/>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ED3B55"/>
            </a:solidFill>
          </p:spPr>
        </p:sp>
      </p:grpSp>
      <p:grpSp>
        <p:nvGrpSpPr>
          <p:cNvPr id="8" name="Group 8"/>
          <p:cNvGrpSpPr/>
          <p:nvPr/>
        </p:nvGrpSpPr>
        <p:grpSpPr>
          <a:xfrm>
            <a:off x="1028700" y="5739612"/>
            <a:ext cx="527057" cy="530858"/>
            <a:chOff x="0" y="0"/>
            <a:chExt cx="702742" cy="707810"/>
          </a:xfrm>
        </p:grpSpPr>
        <p:grpSp>
          <p:nvGrpSpPr>
            <p:cNvPr id="9" name="Group 9"/>
            <p:cNvGrpSpPr/>
            <p:nvPr/>
          </p:nvGrpSpPr>
          <p:grpSpPr>
            <a:xfrm>
              <a:off x="0" y="0"/>
              <a:ext cx="702742" cy="707810"/>
              <a:chOff x="0" y="0"/>
              <a:chExt cx="1038804" cy="1046296"/>
            </a:xfrm>
          </p:grpSpPr>
          <p:sp>
            <p:nvSpPr>
              <p:cNvPr id="10" name="Freeform 10"/>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11" name="TextBox 11"/>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01</a:t>
              </a:r>
            </a:p>
          </p:txBody>
        </p:sp>
      </p:grpSp>
      <p:grpSp>
        <p:nvGrpSpPr>
          <p:cNvPr id="12" name="Group 12"/>
          <p:cNvGrpSpPr/>
          <p:nvPr/>
        </p:nvGrpSpPr>
        <p:grpSpPr>
          <a:xfrm>
            <a:off x="1028700" y="7318220"/>
            <a:ext cx="527057" cy="530858"/>
            <a:chOff x="0" y="0"/>
            <a:chExt cx="702742" cy="707810"/>
          </a:xfrm>
        </p:grpSpPr>
        <p:grpSp>
          <p:nvGrpSpPr>
            <p:cNvPr id="13" name="Group 13"/>
            <p:cNvGrpSpPr/>
            <p:nvPr/>
          </p:nvGrpSpPr>
          <p:grpSpPr>
            <a:xfrm>
              <a:off x="0" y="0"/>
              <a:ext cx="702742" cy="707810"/>
              <a:chOff x="0" y="0"/>
              <a:chExt cx="1038804" cy="1046296"/>
            </a:xfrm>
          </p:grpSpPr>
          <p:sp>
            <p:nvSpPr>
              <p:cNvPr id="14" name="Freeform 14"/>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sp>
          <p:nvSpPr>
            <p:cNvPr id="15" name="TextBox 15"/>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02</a:t>
              </a:r>
            </a:p>
          </p:txBody>
        </p:sp>
      </p:grpSp>
      <p:grpSp>
        <p:nvGrpSpPr>
          <p:cNvPr id="16" name="Group 16"/>
          <p:cNvGrpSpPr/>
          <p:nvPr/>
        </p:nvGrpSpPr>
        <p:grpSpPr>
          <a:xfrm>
            <a:off x="8663298" y="5739612"/>
            <a:ext cx="527057" cy="530858"/>
            <a:chOff x="0" y="0"/>
            <a:chExt cx="702742" cy="707810"/>
          </a:xfrm>
        </p:grpSpPr>
        <p:grpSp>
          <p:nvGrpSpPr>
            <p:cNvPr id="17" name="Group 17"/>
            <p:cNvGrpSpPr/>
            <p:nvPr/>
          </p:nvGrpSpPr>
          <p:grpSpPr>
            <a:xfrm>
              <a:off x="0" y="0"/>
              <a:ext cx="702742" cy="707810"/>
              <a:chOff x="0" y="0"/>
              <a:chExt cx="1038804" cy="1046296"/>
            </a:xfrm>
          </p:grpSpPr>
          <p:sp>
            <p:nvSpPr>
              <p:cNvPr id="18" name="Freeform 18"/>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54CBA0"/>
              </a:solidFill>
            </p:spPr>
          </p:sp>
        </p:grpSp>
        <p:sp>
          <p:nvSpPr>
            <p:cNvPr id="19" name="TextBox 19"/>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03</a:t>
              </a:r>
            </a:p>
          </p:txBody>
        </p:sp>
      </p:grpSp>
      <p:sp>
        <p:nvSpPr>
          <p:cNvPr id="20" name="TextBox 20"/>
          <p:cNvSpPr txBox="1"/>
          <p:nvPr/>
        </p:nvSpPr>
        <p:spPr>
          <a:xfrm>
            <a:off x="856015" y="1089944"/>
            <a:ext cx="11582033" cy="1147955"/>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Risk of the Service Engine </a:t>
            </a:r>
          </a:p>
        </p:txBody>
      </p:sp>
      <p:sp>
        <p:nvSpPr>
          <p:cNvPr id="21" name="TextBox 21"/>
          <p:cNvSpPr txBox="1"/>
          <p:nvPr/>
        </p:nvSpPr>
        <p:spPr>
          <a:xfrm>
            <a:off x="433276" y="3600170"/>
            <a:ext cx="13923231" cy="1282192"/>
          </a:xfrm>
          <a:prstGeom prst="rect">
            <a:avLst/>
          </a:prstGeom>
        </p:spPr>
        <p:txBody>
          <a:bodyPr lIns="0" tIns="0" rIns="0" bIns="0" rtlCol="0" anchor="t">
            <a:spAutoFit/>
          </a:bodyPr>
          <a:lstStyle/>
          <a:p>
            <a:pPr algn="just">
              <a:lnSpc>
                <a:spcPts val="3343"/>
              </a:lnSpc>
            </a:pPr>
            <a:r>
              <a:rPr lang="en-US" sz="2199">
                <a:solidFill>
                  <a:srgbClr val="404040"/>
                </a:solidFill>
                <a:latin typeface="Arial"/>
              </a:rPr>
              <a:t>Mesin layanan adalah komponen perangkat lunak yang berjalan pada sumber daya perangkat keras di lokasi penyedia layanan. Ini membantu organisasi </a:t>
            </a:r>
            <a:r>
              <a:rPr lang="en-US" sz="2199">
                <a:solidFill>
                  <a:srgbClr val="404040"/>
                </a:solidFill>
                <a:latin typeface="Arial Bold"/>
              </a:rPr>
              <a:t>mengakses aplikasi</a:t>
            </a:r>
            <a:r>
              <a:rPr lang="en-US" sz="2199">
                <a:solidFill>
                  <a:srgbClr val="404040"/>
                </a:solidFill>
                <a:latin typeface="Arial"/>
              </a:rPr>
              <a:t> dan </a:t>
            </a:r>
            <a:r>
              <a:rPr lang="en-US" sz="2199">
                <a:solidFill>
                  <a:srgbClr val="404040"/>
                </a:solidFill>
                <a:latin typeface="Arial Bold"/>
              </a:rPr>
              <a:t>memanfaatkan sumber daya dalam komputasi awan</a:t>
            </a:r>
            <a:r>
              <a:rPr lang="en-US" sz="2199">
                <a:solidFill>
                  <a:srgbClr val="404040"/>
                </a:solidFill>
                <a:latin typeface="Arial"/>
              </a:rPr>
              <a:t>. Mesin layanan rentan terhadap risiko-risiko berikut:</a:t>
            </a:r>
          </a:p>
        </p:txBody>
      </p:sp>
      <p:sp>
        <p:nvSpPr>
          <p:cNvPr id="22" name="TextBox 22"/>
          <p:cNvSpPr txBox="1"/>
          <p:nvPr/>
        </p:nvSpPr>
        <p:spPr>
          <a:xfrm>
            <a:off x="1806012" y="5625312"/>
            <a:ext cx="5174459" cy="863092"/>
          </a:xfrm>
          <a:prstGeom prst="rect">
            <a:avLst/>
          </a:prstGeom>
        </p:spPr>
        <p:txBody>
          <a:bodyPr lIns="0" tIns="0" rIns="0" bIns="0" rtlCol="0" anchor="t">
            <a:spAutoFit/>
          </a:bodyPr>
          <a:lstStyle/>
          <a:p>
            <a:pPr algn="just">
              <a:lnSpc>
                <a:spcPts val="3343"/>
              </a:lnSpc>
            </a:pPr>
            <a:r>
              <a:rPr lang="en-US" sz="2199">
                <a:solidFill>
                  <a:srgbClr val="404040"/>
                </a:solidFill>
                <a:latin typeface="Arial Bold"/>
              </a:rPr>
              <a:t>Akses tidak sah</a:t>
            </a:r>
            <a:r>
              <a:rPr lang="en-US" sz="2199">
                <a:solidFill>
                  <a:srgbClr val="404040"/>
                </a:solidFill>
                <a:latin typeface="Arial"/>
              </a:rPr>
              <a:t> ke kumpulan aplikasi di cloud (SaaS cloud)</a:t>
            </a:r>
          </a:p>
        </p:txBody>
      </p:sp>
      <p:sp>
        <p:nvSpPr>
          <p:cNvPr id="23" name="TextBox 23"/>
          <p:cNvSpPr txBox="1"/>
          <p:nvPr/>
        </p:nvSpPr>
        <p:spPr>
          <a:xfrm>
            <a:off x="1806012" y="7203920"/>
            <a:ext cx="5174459" cy="1701292"/>
          </a:xfrm>
          <a:prstGeom prst="rect">
            <a:avLst/>
          </a:prstGeom>
        </p:spPr>
        <p:txBody>
          <a:bodyPr lIns="0" tIns="0" rIns="0" bIns="0" rtlCol="0" anchor="t">
            <a:spAutoFit/>
          </a:bodyPr>
          <a:lstStyle/>
          <a:p>
            <a:pPr algn="just">
              <a:lnSpc>
                <a:spcPts val="3343"/>
              </a:lnSpc>
            </a:pPr>
            <a:r>
              <a:rPr lang="en-US" sz="2199">
                <a:solidFill>
                  <a:srgbClr val="404040"/>
                </a:solidFill>
                <a:latin typeface="Arial Bold"/>
              </a:rPr>
              <a:t>Modifikasi data</a:t>
            </a:r>
            <a:r>
              <a:rPr lang="en-US" sz="2199">
                <a:solidFill>
                  <a:srgbClr val="404040"/>
                </a:solidFill>
                <a:latin typeface="Arial"/>
              </a:rPr>
              <a:t> tanpa intervensi langsung pada aplikasi di lingkungan pelanggan (PaaS cloud)</a:t>
            </a:r>
          </a:p>
          <a:p>
            <a:pPr algn="just">
              <a:lnSpc>
                <a:spcPts val="3343"/>
              </a:lnSpc>
            </a:pPr>
            <a:endParaRPr lang="en-US" sz="2199">
              <a:solidFill>
                <a:srgbClr val="404040"/>
              </a:solidFill>
              <a:latin typeface="Arial"/>
            </a:endParaRPr>
          </a:p>
        </p:txBody>
      </p:sp>
      <p:sp>
        <p:nvSpPr>
          <p:cNvPr id="24" name="TextBox 24"/>
          <p:cNvSpPr txBox="1"/>
          <p:nvPr/>
        </p:nvSpPr>
        <p:spPr>
          <a:xfrm>
            <a:off x="9438005" y="5596737"/>
            <a:ext cx="5174459" cy="2958592"/>
          </a:xfrm>
          <a:prstGeom prst="rect">
            <a:avLst/>
          </a:prstGeom>
        </p:spPr>
        <p:txBody>
          <a:bodyPr lIns="0" tIns="0" rIns="0" bIns="0" rtlCol="0" anchor="t">
            <a:spAutoFit/>
          </a:bodyPr>
          <a:lstStyle/>
          <a:p>
            <a:pPr algn="just">
              <a:lnSpc>
                <a:spcPts val="3343"/>
              </a:lnSpc>
            </a:pPr>
            <a:r>
              <a:rPr lang="en-US" sz="2199">
                <a:solidFill>
                  <a:srgbClr val="404040"/>
                </a:solidFill>
                <a:latin typeface="Arial Bold"/>
              </a:rPr>
              <a:t>Peretasan mesin virtual</a:t>
            </a:r>
            <a:r>
              <a:rPr lang="en-US" sz="2199">
                <a:solidFill>
                  <a:srgbClr val="404040"/>
                </a:solidFill>
                <a:latin typeface="Arial"/>
              </a:rPr>
              <a:t> di cloud menggunakan perangkat berbahaya, yang mengakibatkan penugasan sumber daya yang lebih sedikit dan menyebabkan penolakan layanan (IaaS cloud)</a:t>
            </a:r>
          </a:p>
          <a:p>
            <a:pPr algn="just">
              <a:lnSpc>
                <a:spcPts val="3343"/>
              </a:lnSpc>
            </a:pPr>
            <a:endParaRPr lang="en-US" sz="2199">
              <a:solidFill>
                <a:srgbClr val="404040"/>
              </a:solidFill>
              <a:latin typeface="Arial"/>
            </a:endParaRPr>
          </a:p>
        </p:txBody>
      </p:sp>
      <p:sp>
        <p:nvSpPr>
          <p:cNvPr id="25" name="TextBox 25"/>
          <p:cNvSpPr txBox="1"/>
          <p:nvPr/>
        </p:nvSpPr>
        <p:spPr>
          <a:xfrm>
            <a:off x="856015" y="2676049"/>
            <a:ext cx="6366192" cy="569161"/>
          </a:xfrm>
          <a:prstGeom prst="rect">
            <a:avLst/>
          </a:prstGeom>
        </p:spPr>
        <p:txBody>
          <a:bodyPr lIns="0" tIns="0" rIns="0" bIns="0" rtlCol="0" anchor="t">
            <a:spAutoFit/>
          </a:bodyPr>
          <a:lstStyle/>
          <a:p>
            <a:pPr>
              <a:lnSpc>
                <a:spcPts val="3884"/>
              </a:lnSpc>
            </a:pPr>
            <a:r>
              <a:rPr lang="en-US" sz="3596">
                <a:solidFill>
                  <a:srgbClr val="404040"/>
                </a:solidFill>
                <a:latin typeface="Arial"/>
              </a:rPr>
              <a:t>Risiko Mesin Layanan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16117562" y="8905212"/>
            <a:ext cx="2283476" cy="1976694"/>
            <a:chOff x="0" y="0"/>
            <a:chExt cx="3044634" cy="2635592"/>
          </a:xfrm>
        </p:grpSpPr>
        <p:sp>
          <p:nvSpPr>
            <p:cNvPr id="7" name="Freeform 7"/>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78AAE1"/>
            </a:solidFill>
          </p:spPr>
        </p:sp>
      </p:grpSp>
      <p:grpSp>
        <p:nvGrpSpPr>
          <p:cNvPr id="8" name="Group 8"/>
          <p:cNvGrpSpPr/>
          <p:nvPr/>
        </p:nvGrpSpPr>
        <p:grpSpPr>
          <a:xfrm>
            <a:off x="856015" y="3677031"/>
            <a:ext cx="527057" cy="530858"/>
            <a:chOff x="0" y="0"/>
            <a:chExt cx="1038804" cy="1046296"/>
          </a:xfrm>
        </p:grpSpPr>
        <p:sp>
          <p:nvSpPr>
            <p:cNvPr id="9" name="Freeform 9"/>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grpSp>
        <p:nvGrpSpPr>
          <p:cNvPr id="10" name="Group 10"/>
          <p:cNvGrpSpPr/>
          <p:nvPr/>
        </p:nvGrpSpPr>
        <p:grpSpPr>
          <a:xfrm>
            <a:off x="856015" y="5983265"/>
            <a:ext cx="527057" cy="530858"/>
            <a:chOff x="0" y="0"/>
            <a:chExt cx="1038804" cy="1046296"/>
          </a:xfrm>
        </p:grpSpPr>
        <p:sp>
          <p:nvSpPr>
            <p:cNvPr id="11" name="Freeform 11"/>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sp>
        <p:nvSpPr>
          <p:cNvPr id="12" name="Freeform 12"/>
          <p:cNvSpPr/>
          <p:nvPr/>
        </p:nvSpPr>
        <p:spPr>
          <a:xfrm>
            <a:off x="12556924" y="3504046"/>
            <a:ext cx="5103628" cy="4114800"/>
          </a:xfrm>
          <a:custGeom>
            <a:avLst/>
            <a:gdLst/>
            <a:ahLst/>
            <a:cxnLst/>
            <a:rect l="l" t="t" r="r" b="b"/>
            <a:pathLst>
              <a:path w="5103628" h="4114800">
                <a:moveTo>
                  <a:pt x="0" y="0"/>
                </a:moveTo>
                <a:lnTo>
                  <a:pt x="5103627" y="0"/>
                </a:lnTo>
                <a:lnTo>
                  <a:pt x="510362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1848353" y="3562731"/>
            <a:ext cx="9735471" cy="2120392"/>
          </a:xfrm>
          <a:prstGeom prst="rect">
            <a:avLst/>
          </a:prstGeom>
        </p:spPr>
        <p:txBody>
          <a:bodyPr lIns="0" tIns="0" rIns="0" bIns="0" rtlCol="0" anchor="t">
            <a:spAutoFit/>
          </a:bodyPr>
          <a:lstStyle/>
          <a:p>
            <a:pPr algn="just">
              <a:lnSpc>
                <a:spcPts val="3343"/>
              </a:lnSpc>
            </a:pPr>
            <a:r>
              <a:rPr lang="en-US" sz="2199">
                <a:solidFill>
                  <a:srgbClr val="404040"/>
                </a:solidFill>
                <a:latin typeface="Arial"/>
              </a:rPr>
              <a:t>Gangguan jaringan adalah faktor risiko utama yang terkait dengan cloud publik, karena hal ini mengakibatkan </a:t>
            </a:r>
            <a:r>
              <a:rPr lang="en-US" sz="2199">
                <a:solidFill>
                  <a:srgbClr val="404040"/>
                </a:solidFill>
                <a:latin typeface="Arial Bold"/>
              </a:rPr>
              <a:t>peningkatan waktu jeda sistem dan kehilangan data</a:t>
            </a:r>
            <a:r>
              <a:rPr lang="en-US" sz="2199">
                <a:solidFill>
                  <a:srgbClr val="404040"/>
                </a:solidFill>
                <a:latin typeface="Arial"/>
              </a:rPr>
              <a:t> pada portal aplikasi web. Perjanjian kontraktual yang disampaikan kepada pelanggan seringkali tidak dapat dinegosiasikan.</a:t>
            </a:r>
          </a:p>
          <a:p>
            <a:pPr algn="just">
              <a:lnSpc>
                <a:spcPts val="3343"/>
              </a:lnSpc>
            </a:pPr>
            <a:endParaRPr lang="en-US" sz="2199">
              <a:solidFill>
                <a:srgbClr val="404040"/>
              </a:solidFill>
              <a:latin typeface="Arial"/>
            </a:endParaRPr>
          </a:p>
        </p:txBody>
      </p:sp>
      <p:sp>
        <p:nvSpPr>
          <p:cNvPr id="14" name="TextBox 14"/>
          <p:cNvSpPr txBox="1"/>
          <p:nvPr/>
        </p:nvSpPr>
        <p:spPr>
          <a:xfrm>
            <a:off x="865540" y="2866091"/>
            <a:ext cx="487851" cy="1604436"/>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sp>
        <p:nvSpPr>
          <p:cNvPr id="15" name="TextBox 15"/>
          <p:cNvSpPr txBox="1"/>
          <p:nvPr/>
        </p:nvSpPr>
        <p:spPr>
          <a:xfrm>
            <a:off x="875618" y="5152472"/>
            <a:ext cx="487851" cy="1604436"/>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sp>
        <p:nvSpPr>
          <p:cNvPr id="16" name="TextBox 16"/>
          <p:cNvSpPr txBox="1"/>
          <p:nvPr/>
        </p:nvSpPr>
        <p:spPr>
          <a:xfrm>
            <a:off x="856015" y="1089944"/>
            <a:ext cx="11582033" cy="1147955"/>
          </a:xfrm>
          <a:prstGeom prst="rect">
            <a:avLst/>
          </a:prstGeom>
        </p:spPr>
        <p:txBody>
          <a:bodyPr lIns="0" tIns="0" rIns="0" bIns="0" rtlCol="0" anchor="t">
            <a:spAutoFit/>
          </a:bodyPr>
          <a:lstStyle/>
          <a:p>
            <a:pPr>
              <a:lnSpc>
                <a:spcPts val="7776"/>
              </a:lnSpc>
            </a:pPr>
            <a:r>
              <a:rPr lang="en-US" sz="7200">
                <a:solidFill>
                  <a:srgbClr val="404040"/>
                </a:solidFill>
                <a:latin typeface="Arial Bold Italics"/>
              </a:rPr>
              <a:t>Network Outages</a:t>
            </a:r>
          </a:p>
        </p:txBody>
      </p:sp>
      <p:sp>
        <p:nvSpPr>
          <p:cNvPr id="17" name="TextBox 17"/>
          <p:cNvSpPr txBox="1"/>
          <p:nvPr/>
        </p:nvSpPr>
        <p:spPr>
          <a:xfrm>
            <a:off x="856015" y="2676049"/>
            <a:ext cx="6366192" cy="569161"/>
          </a:xfrm>
          <a:prstGeom prst="rect">
            <a:avLst/>
          </a:prstGeom>
        </p:spPr>
        <p:txBody>
          <a:bodyPr lIns="0" tIns="0" rIns="0" bIns="0" rtlCol="0" anchor="t">
            <a:spAutoFit/>
          </a:bodyPr>
          <a:lstStyle/>
          <a:p>
            <a:pPr>
              <a:lnSpc>
                <a:spcPts val="3884"/>
              </a:lnSpc>
            </a:pPr>
            <a:r>
              <a:rPr lang="en-US" sz="3596">
                <a:solidFill>
                  <a:srgbClr val="404040"/>
                </a:solidFill>
                <a:latin typeface="Arial"/>
              </a:rPr>
              <a:t>Pemadaman Jaringan</a:t>
            </a:r>
          </a:p>
        </p:txBody>
      </p:sp>
      <p:sp>
        <p:nvSpPr>
          <p:cNvPr id="18" name="TextBox 18"/>
          <p:cNvSpPr txBox="1"/>
          <p:nvPr/>
        </p:nvSpPr>
        <p:spPr>
          <a:xfrm>
            <a:off x="1848353" y="5868965"/>
            <a:ext cx="9735471" cy="2958592"/>
          </a:xfrm>
          <a:prstGeom prst="rect">
            <a:avLst/>
          </a:prstGeom>
        </p:spPr>
        <p:txBody>
          <a:bodyPr lIns="0" tIns="0" rIns="0" bIns="0" rtlCol="0" anchor="t">
            <a:spAutoFit/>
          </a:bodyPr>
          <a:lstStyle/>
          <a:p>
            <a:pPr algn="just">
              <a:lnSpc>
                <a:spcPts val="3343"/>
              </a:lnSpc>
            </a:pPr>
            <a:r>
              <a:rPr lang="en-US" sz="2199">
                <a:solidFill>
                  <a:srgbClr val="404040"/>
                </a:solidFill>
                <a:latin typeface="Arial"/>
              </a:rPr>
              <a:t>Dalam kasus gangguan jaringan, penyedia layanan memberikan jaminan minimal atau bahkan tidak ada jaminan terhadap kehilangan data, termasuk kehilangan yang sangat parah. Selain itu, selama gangguan, pengalihan lalu lintas ke pusat data lainnya sangat minim karena tidak ada koordinasi yang tepat antara penyedia layanan.</a:t>
            </a:r>
          </a:p>
          <a:p>
            <a:pPr algn="just">
              <a:lnSpc>
                <a:spcPts val="3343"/>
              </a:lnSpc>
            </a:pPr>
            <a:endParaRPr lang="en-US" sz="2199">
              <a:solidFill>
                <a:srgbClr val="404040"/>
              </a:solidFill>
              <a:latin typeface="Arial"/>
            </a:endParaRPr>
          </a:p>
          <a:p>
            <a:pPr algn="just">
              <a:lnSpc>
                <a:spcPts val="3343"/>
              </a:lnSpc>
            </a:pPr>
            <a:endParaRPr lang="en-US" sz="2199">
              <a:solidFill>
                <a:srgbClr val="404040"/>
              </a:solidFill>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16117562" y="8905212"/>
            <a:ext cx="2283476" cy="1976694"/>
            <a:chOff x="0" y="0"/>
            <a:chExt cx="3044634" cy="2635592"/>
          </a:xfrm>
        </p:grpSpPr>
        <p:sp>
          <p:nvSpPr>
            <p:cNvPr id="7" name="Freeform 7"/>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3DCAB1"/>
            </a:solidFill>
          </p:spPr>
        </p:sp>
      </p:grpSp>
      <p:sp>
        <p:nvSpPr>
          <p:cNvPr id="8" name="TextBox 8"/>
          <p:cNvSpPr txBox="1"/>
          <p:nvPr/>
        </p:nvSpPr>
        <p:spPr>
          <a:xfrm>
            <a:off x="856015" y="1089944"/>
            <a:ext cx="11582033" cy="1147955"/>
          </a:xfrm>
          <a:prstGeom prst="rect">
            <a:avLst/>
          </a:prstGeom>
        </p:spPr>
        <p:txBody>
          <a:bodyPr lIns="0" tIns="0" rIns="0" bIns="0" rtlCol="0" anchor="t">
            <a:spAutoFit/>
          </a:bodyPr>
          <a:lstStyle/>
          <a:p>
            <a:pPr>
              <a:lnSpc>
                <a:spcPts val="7776"/>
              </a:lnSpc>
            </a:pPr>
            <a:r>
              <a:rPr lang="en-US" sz="7200">
                <a:solidFill>
                  <a:srgbClr val="404040"/>
                </a:solidFill>
                <a:latin typeface="Arial Bold Italics"/>
              </a:rPr>
              <a:t>Physical Security Risks</a:t>
            </a:r>
          </a:p>
        </p:txBody>
      </p:sp>
      <p:sp>
        <p:nvSpPr>
          <p:cNvPr id="9" name="TextBox 9"/>
          <p:cNvSpPr txBox="1"/>
          <p:nvPr/>
        </p:nvSpPr>
        <p:spPr>
          <a:xfrm>
            <a:off x="856015" y="2676049"/>
            <a:ext cx="6366192" cy="569161"/>
          </a:xfrm>
          <a:prstGeom prst="rect">
            <a:avLst/>
          </a:prstGeom>
        </p:spPr>
        <p:txBody>
          <a:bodyPr lIns="0" tIns="0" rIns="0" bIns="0" rtlCol="0" anchor="t">
            <a:spAutoFit/>
          </a:bodyPr>
          <a:lstStyle/>
          <a:p>
            <a:pPr>
              <a:lnSpc>
                <a:spcPts val="3884"/>
              </a:lnSpc>
            </a:pPr>
            <a:r>
              <a:rPr lang="en-US" sz="3596">
                <a:solidFill>
                  <a:srgbClr val="404040"/>
                </a:solidFill>
                <a:latin typeface="Arial"/>
              </a:rPr>
              <a:t>Risiko Keamanan Fisik</a:t>
            </a:r>
          </a:p>
        </p:txBody>
      </p:sp>
      <p:sp>
        <p:nvSpPr>
          <p:cNvPr id="10" name="TextBox 10"/>
          <p:cNvSpPr txBox="1"/>
          <p:nvPr/>
        </p:nvSpPr>
        <p:spPr>
          <a:xfrm>
            <a:off x="433276" y="3600170"/>
            <a:ext cx="13923231" cy="1282192"/>
          </a:xfrm>
          <a:prstGeom prst="rect">
            <a:avLst/>
          </a:prstGeom>
        </p:spPr>
        <p:txBody>
          <a:bodyPr lIns="0" tIns="0" rIns="0" bIns="0" rtlCol="0" anchor="t">
            <a:spAutoFit/>
          </a:bodyPr>
          <a:lstStyle/>
          <a:p>
            <a:pPr algn="just">
              <a:lnSpc>
                <a:spcPts val="3343"/>
              </a:lnSpc>
            </a:pPr>
            <a:r>
              <a:rPr lang="en-US" sz="2199">
                <a:solidFill>
                  <a:srgbClr val="404040"/>
                </a:solidFill>
                <a:latin typeface="Arial"/>
              </a:rPr>
              <a:t>Sangat penting bahwa SLA (Service Level Agreement) dengan jelas memisahkan tanggung jawab antara penyedia layanan dan konsumen untuk memastikan keamanan fisik infrastruktur. Beberapa faktor risiko terhadap keamanan fisik adalah:</a:t>
            </a:r>
          </a:p>
        </p:txBody>
      </p:sp>
      <p:grpSp>
        <p:nvGrpSpPr>
          <p:cNvPr id="11" name="Group 11"/>
          <p:cNvGrpSpPr/>
          <p:nvPr/>
        </p:nvGrpSpPr>
        <p:grpSpPr>
          <a:xfrm>
            <a:off x="856015" y="5320512"/>
            <a:ext cx="527057" cy="530858"/>
            <a:chOff x="0" y="0"/>
            <a:chExt cx="702742" cy="707810"/>
          </a:xfrm>
        </p:grpSpPr>
        <p:grpSp>
          <p:nvGrpSpPr>
            <p:cNvPr id="12" name="Group 12"/>
            <p:cNvGrpSpPr/>
            <p:nvPr/>
          </p:nvGrpSpPr>
          <p:grpSpPr>
            <a:xfrm>
              <a:off x="0" y="0"/>
              <a:ext cx="702742" cy="707810"/>
              <a:chOff x="0" y="0"/>
              <a:chExt cx="1038804" cy="1046296"/>
            </a:xfrm>
          </p:grpSpPr>
          <p:sp>
            <p:nvSpPr>
              <p:cNvPr id="13" name="Freeform 13"/>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14" name="TextBox 14"/>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01</a:t>
              </a:r>
            </a:p>
          </p:txBody>
        </p:sp>
      </p:grpSp>
      <p:grpSp>
        <p:nvGrpSpPr>
          <p:cNvPr id="15" name="Group 15"/>
          <p:cNvGrpSpPr/>
          <p:nvPr/>
        </p:nvGrpSpPr>
        <p:grpSpPr>
          <a:xfrm>
            <a:off x="856015" y="7607395"/>
            <a:ext cx="527057" cy="530858"/>
            <a:chOff x="0" y="0"/>
            <a:chExt cx="702742" cy="707810"/>
          </a:xfrm>
        </p:grpSpPr>
        <p:grpSp>
          <p:nvGrpSpPr>
            <p:cNvPr id="16" name="Group 16"/>
            <p:cNvGrpSpPr/>
            <p:nvPr/>
          </p:nvGrpSpPr>
          <p:grpSpPr>
            <a:xfrm>
              <a:off x="0" y="0"/>
              <a:ext cx="702742" cy="707810"/>
              <a:chOff x="0" y="0"/>
              <a:chExt cx="1038804" cy="1046296"/>
            </a:xfrm>
          </p:grpSpPr>
          <p:sp>
            <p:nvSpPr>
              <p:cNvPr id="17" name="Freeform 17"/>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sp>
          <p:nvSpPr>
            <p:cNvPr id="18" name="TextBox 18"/>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02</a:t>
              </a:r>
            </a:p>
          </p:txBody>
        </p:sp>
      </p:grpSp>
      <p:grpSp>
        <p:nvGrpSpPr>
          <p:cNvPr id="19" name="Group 19"/>
          <p:cNvGrpSpPr/>
          <p:nvPr/>
        </p:nvGrpSpPr>
        <p:grpSpPr>
          <a:xfrm>
            <a:off x="8616943" y="5336641"/>
            <a:ext cx="527057" cy="530858"/>
            <a:chOff x="0" y="0"/>
            <a:chExt cx="702742" cy="707810"/>
          </a:xfrm>
        </p:grpSpPr>
        <p:grpSp>
          <p:nvGrpSpPr>
            <p:cNvPr id="20" name="Group 20"/>
            <p:cNvGrpSpPr/>
            <p:nvPr/>
          </p:nvGrpSpPr>
          <p:grpSpPr>
            <a:xfrm>
              <a:off x="0" y="0"/>
              <a:ext cx="702742" cy="707810"/>
              <a:chOff x="0" y="0"/>
              <a:chExt cx="1038804" cy="1046296"/>
            </a:xfrm>
          </p:grpSpPr>
          <p:sp>
            <p:nvSpPr>
              <p:cNvPr id="21" name="Freeform 21"/>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54CBA0"/>
              </a:solidFill>
            </p:spPr>
          </p:sp>
        </p:grpSp>
        <p:sp>
          <p:nvSpPr>
            <p:cNvPr id="22" name="TextBox 22"/>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03</a:t>
              </a:r>
            </a:p>
          </p:txBody>
        </p:sp>
      </p:grpSp>
      <p:sp>
        <p:nvSpPr>
          <p:cNvPr id="23" name="TextBox 23"/>
          <p:cNvSpPr txBox="1"/>
          <p:nvPr/>
        </p:nvSpPr>
        <p:spPr>
          <a:xfrm>
            <a:off x="1806012" y="5222341"/>
            <a:ext cx="5174459" cy="1701292"/>
          </a:xfrm>
          <a:prstGeom prst="rect">
            <a:avLst/>
          </a:prstGeom>
        </p:spPr>
        <p:txBody>
          <a:bodyPr lIns="0" tIns="0" rIns="0" bIns="0" rtlCol="0" anchor="t">
            <a:spAutoFit/>
          </a:bodyPr>
          <a:lstStyle/>
          <a:p>
            <a:pPr algn="just">
              <a:lnSpc>
                <a:spcPts val="3343"/>
              </a:lnSpc>
            </a:pPr>
            <a:r>
              <a:rPr lang="en-US" sz="2199">
                <a:solidFill>
                  <a:srgbClr val="404040"/>
                </a:solidFill>
                <a:latin typeface="Arial Bold"/>
              </a:rPr>
              <a:t>Malicious Users:</a:t>
            </a:r>
            <a:r>
              <a:rPr lang="en-US" sz="2199">
                <a:solidFill>
                  <a:srgbClr val="404040"/>
                </a:solidFill>
                <a:latin typeface="Arial"/>
              </a:rPr>
              <a:t> Pengguna jahat dapat mengompromikan langkah-langkah keamanan yang diadopsi oleh penyedia layanan.</a:t>
            </a:r>
          </a:p>
        </p:txBody>
      </p:sp>
      <p:sp>
        <p:nvSpPr>
          <p:cNvPr id="24" name="TextBox 24"/>
          <p:cNvSpPr txBox="1"/>
          <p:nvPr/>
        </p:nvSpPr>
        <p:spPr>
          <a:xfrm>
            <a:off x="1806012" y="7493095"/>
            <a:ext cx="5174459" cy="2120392"/>
          </a:xfrm>
          <a:prstGeom prst="rect">
            <a:avLst/>
          </a:prstGeom>
        </p:spPr>
        <p:txBody>
          <a:bodyPr lIns="0" tIns="0" rIns="0" bIns="0" rtlCol="0" anchor="t">
            <a:spAutoFit/>
          </a:bodyPr>
          <a:lstStyle/>
          <a:p>
            <a:pPr algn="just">
              <a:lnSpc>
                <a:spcPts val="3343"/>
              </a:lnSpc>
            </a:pPr>
            <a:r>
              <a:rPr lang="en-US" sz="2199">
                <a:solidFill>
                  <a:srgbClr val="404040"/>
                </a:solidFill>
                <a:latin typeface="Arial Bold"/>
              </a:rPr>
              <a:t>Dampak Risiko Kinerja:</a:t>
            </a:r>
            <a:r>
              <a:rPr lang="en-US" sz="2199">
                <a:solidFill>
                  <a:srgbClr val="404040"/>
                </a:solidFill>
                <a:latin typeface="Arial"/>
              </a:rPr>
              <a:t> Dalam lingkungan multi-penyewa, penggunaan berat sumber daya oleh satu pengguna akan memengaruhi kualitas layanan yang diberikan kepada pengguna lain.</a:t>
            </a:r>
          </a:p>
        </p:txBody>
      </p:sp>
      <p:sp>
        <p:nvSpPr>
          <p:cNvPr id="25" name="TextBox 25"/>
          <p:cNvSpPr txBox="1"/>
          <p:nvPr/>
        </p:nvSpPr>
        <p:spPr>
          <a:xfrm>
            <a:off x="9438005" y="5206212"/>
            <a:ext cx="6291483" cy="1701292"/>
          </a:xfrm>
          <a:prstGeom prst="rect">
            <a:avLst/>
          </a:prstGeom>
        </p:spPr>
        <p:txBody>
          <a:bodyPr lIns="0" tIns="0" rIns="0" bIns="0" rtlCol="0" anchor="t">
            <a:spAutoFit/>
          </a:bodyPr>
          <a:lstStyle/>
          <a:p>
            <a:pPr algn="just">
              <a:lnSpc>
                <a:spcPts val="3343"/>
              </a:lnSpc>
            </a:pPr>
            <a:r>
              <a:rPr lang="en-US" sz="2199">
                <a:solidFill>
                  <a:srgbClr val="404040"/>
                </a:solidFill>
                <a:latin typeface="Arial Bold"/>
              </a:rPr>
              <a:t>Pemantauan lalu lintas lintas jaringan:</a:t>
            </a:r>
            <a:r>
              <a:rPr lang="en-US" sz="2199">
                <a:solidFill>
                  <a:srgbClr val="404040"/>
                </a:solidFill>
                <a:latin typeface="Arial"/>
              </a:rPr>
              <a:t> Peretas dapat menyalahgunakan data ketika patch yang tepat tidak diterapkan pada mesin host.</a:t>
            </a:r>
          </a:p>
          <a:p>
            <a:pPr algn="just">
              <a:lnSpc>
                <a:spcPts val="3343"/>
              </a:lnSpc>
            </a:pPr>
            <a:endParaRPr lang="en-US" sz="2199">
              <a:solidFill>
                <a:srgbClr val="404040"/>
              </a:solidFill>
              <a:latin typeface="Arial"/>
            </a:endParaRPr>
          </a:p>
        </p:txBody>
      </p:sp>
      <p:grpSp>
        <p:nvGrpSpPr>
          <p:cNvPr id="26" name="Group 26"/>
          <p:cNvGrpSpPr/>
          <p:nvPr/>
        </p:nvGrpSpPr>
        <p:grpSpPr>
          <a:xfrm>
            <a:off x="8616943" y="7607395"/>
            <a:ext cx="527057" cy="530858"/>
            <a:chOff x="0" y="0"/>
            <a:chExt cx="702742" cy="707810"/>
          </a:xfrm>
        </p:grpSpPr>
        <p:grpSp>
          <p:nvGrpSpPr>
            <p:cNvPr id="27" name="Group 27"/>
            <p:cNvGrpSpPr/>
            <p:nvPr/>
          </p:nvGrpSpPr>
          <p:grpSpPr>
            <a:xfrm>
              <a:off x="0" y="0"/>
              <a:ext cx="702742" cy="707810"/>
              <a:chOff x="0" y="0"/>
              <a:chExt cx="1038804" cy="1046296"/>
            </a:xfrm>
          </p:grpSpPr>
          <p:sp>
            <p:nvSpPr>
              <p:cNvPr id="28" name="Freeform 28"/>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E24F3E"/>
              </a:solidFill>
            </p:spPr>
          </p:sp>
        </p:grpSp>
        <p:sp>
          <p:nvSpPr>
            <p:cNvPr id="29" name="TextBox 29"/>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04</a:t>
              </a:r>
            </a:p>
          </p:txBody>
        </p:sp>
      </p:grpSp>
      <p:sp>
        <p:nvSpPr>
          <p:cNvPr id="30" name="TextBox 30"/>
          <p:cNvSpPr txBox="1"/>
          <p:nvPr/>
        </p:nvSpPr>
        <p:spPr>
          <a:xfrm>
            <a:off x="9485040" y="7493095"/>
            <a:ext cx="6291483" cy="2539492"/>
          </a:xfrm>
          <a:prstGeom prst="rect">
            <a:avLst/>
          </a:prstGeom>
        </p:spPr>
        <p:txBody>
          <a:bodyPr lIns="0" tIns="0" rIns="0" bIns="0" rtlCol="0" anchor="t">
            <a:spAutoFit/>
          </a:bodyPr>
          <a:lstStyle/>
          <a:p>
            <a:pPr algn="just">
              <a:lnSpc>
                <a:spcPts val="3343"/>
              </a:lnSpc>
            </a:pPr>
            <a:r>
              <a:rPr lang="en-US" sz="2199">
                <a:solidFill>
                  <a:srgbClr val="404040"/>
                </a:solidFill>
                <a:latin typeface="Arial Bold"/>
              </a:rPr>
              <a:t>Pencurian peralatan:</a:t>
            </a:r>
            <a:r>
              <a:rPr lang="en-US" sz="2199">
                <a:solidFill>
                  <a:srgbClr val="404040"/>
                </a:solidFill>
                <a:latin typeface="Arial"/>
              </a:rPr>
              <a:t> Langkah-langkah keamanan yang buruk yang diadopsi oleh penyedia layanan dapat mengakibatkan pihak luar masuk tanpa izin dan mencuri sumber daya fisik.</a:t>
            </a:r>
          </a:p>
          <a:p>
            <a:pPr algn="just">
              <a:lnSpc>
                <a:spcPts val="3343"/>
              </a:lnSpc>
            </a:pPr>
            <a:endParaRPr lang="en-US" sz="2199">
              <a:solidFill>
                <a:srgbClr val="404040"/>
              </a:solidFill>
              <a:latin typeface="Arial"/>
            </a:endParaRPr>
          </a:p>
          <a:p>
            <a:pPr algn="just">
              <a:lnSpc>
                <a:spcPts val="3343"/>
              </a:lnSpc>
            </a:pPr>
            <a:endParaRPr lang="en-US" sz="2199">
              <a:solidFill>
                <a:srgbClr val="40404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7" name="TextBox 7"/>
          <p:cNvSpPr txBox="1"/>
          <p:nvPr/>
        </p:nvSpPr>
        <p:spPr>
          <a:xfrm>
            <a:off x="1622022" y="8305800"/>
            <a:ext cx="15043957" cy="952500"/>
          </a:xfrm>
          <a:prstGeom prst="rect">
            <a:avLst/>
          </a:prstGeom>
        </p:spPr>
        <p:txBody>
          <a:bodyPr lIns="0" tIns="0" rIns="0" bIns="0" rtlCol="0" anchor="t">
            <a:spAutoFit/>
          </a:bodyPr>
          <a:lstStyle/>
          <a:p>
            <a:pPr algn="ctr">
              <a:lnSpc>
                <a:spcPts val="6600"/>
              </a:lnSpc>
            </a:pPr>
            <a:r>
              <a:rPr lang="en-US" sz="5500">
                <a:solidFill>
                  <a:srgbClr val="FFFFFF"/>
                </a:solidFill>
                <a:latin typeface="Arial Bold Italics"/>
              </a:rPr>
              <a:t>3. LEGAL RISKS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2053332" y="3555651"/>
            <a:ext cx="4875230" cy="4070817"/>
          </a:xfrm>
          <a:custGeom>
            <a:avLst/>
            <a:gdLst/>
            <a:ahLst/>
            <a:cxnLst/>
            <a:rect l="l" t="t" r="r" b="b"/>
            <a:pathLst>
              <a:path w="4875230" h="4070817">
                <a:moveTo>
                  <a:pt x="0" y="0"/>
                </a:moveTo>
                <a:lnTo>
                  <a:pt x="4875230" y="0"/>
                </a:lnTo>
                <a:lnTo>
                  <a:pt x="4875230" y="4070816"/>
                </a:lnTo>
                <a:lnTo>
                  <a:pt x="0" y="4070816"/>
                </a:lnTo>
                <a:lnTo>
                  <a:pt x="0" y="0"/>
                </a:lnTo>
                <a:close/>
              </a:path>
            </a:pathLst>
          </a:custGeom>
          <a:blipFill>
            <a:blip r:embed="rId5"/>
            <a:stretch>
              <a:fillRect/>
            </a:stretch>
          </a:blipFill>
        </p:spPr>
      </p:sp>
      <p:sp>
        <p:nvSpPr>
          <p:cNvPr id="7" name="TextBox 7"/>
          <p:cNvSpPr txBox="1"/>
          <p:nvPr/>
        </p:nvSpPr>
        <p:spPr>
          <a:xfrm>
            <a:off x="8617604" y="3208094"/>
            <a:ext cx="8317499" cy="5156455"/>
          </a:xfrm>
          <a:prstGeom prst="rect">
            <a:avLst/>
          </a:prstGeom>
        </p:spPr>
        <p:txBody>
          <a:bodyPr lIns="0" tIns="0" rIns="0" bIns="0" rtlCol="0" anchor="t">
            <a:spAutoFit/>
          </a:bodyPr>
          <a:lstStyle/>
          <a:p>
            <a:pPr>
              <a:lnSpc>
                <a:spcPts val="4562"/>
              </a:lnSpc>
            </a:pPr>
            <a:r>
              <a:rPr lang="en-US" sz="2699">
                <a:solidFill>
                  <a:srgbClr val="404040"/>
                </a:solidFill>
                <a:latin typeface="Arial Bold"/>
              </a:rPr>
              <a:t>Legal Risks</a:t>
            </a:r>
            <a:r>
              <a:rPr lang="en-US" sz="2699">
                <a:solidFill>
                  <a:srgbClr val="404040"/>
                </a:solidFill>
                <a:latin typeface="Arial"/>
              </a:rPr>
              <a:t>  di komputasi awan merujuk pada potensi masalah hukum atau risiko yang dapat muncul ketika organisasi menggunakan layanan komputasi awan (cloud computing) untuk menyimpan data, menjalankan aplikasi, atau menyediakan layanan. Komputasi awan melibatkan penyimpanan data dan pemrosesan melalui infrastruktur yang dimiliki dan dioperasikan oleh penyedia layanan awan pihak ketiga. </a:t>
            </a:r>
          </a:p>
        </p:txBody>
      </p:sp>
      <p:sp>
        <p:nvSpPr>
          <p:cNvPr id="8" name="TextBox 8"/>
          <p:cNvSpPr txBox="1"/>
          <p:nvPr/>
        </p:nvSpPr>
        <p:spPr>
          <a:xfrm>
            <a:off x="583772" y="906955"/>
            <a:ext cx="13417095" cy="1147955"/>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APA ITU LEGAL RISKS?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501422" cy="10287000"/>
          </a:xfrm>
          <a:custGeom>
            <a:avLst/>
            <a:gdLst/>
            <a:ahLst/>
            <a:cxnLst/>
            <a:rect l="l" t="t" r="r" b="b"/>
            <a:pathLst>
              <a:path w="19501422" h="10287000">
                <a:moveTo>
                  <a:pt x="0" y="0"/>
                </a:moveTo>
                <a:lnTo>
                  <a:pt x="19501422" y="0"/>
                </a:lnTo>
                <a:lnTo>
                  <a:pt x="19501422" y="10287000"/>
                </a:lnTo>
                <a:lnTo>
                  <a:pt x="0" y="10287000"/>
                </a:lnTo>
                <a:lnTo>
                  <a:pt x="0" y="0"/>
                </a:lnTo>
                <a:close/>
              </a:path>
            </a:pathLst>
          </a:custGeom>
          <a:blipFill>
            <a:blip r:embed="rId2"/>
            <a:stretch>
              <a:fillRect/>
            </a:stretch>
          </a:blipFill>
        </p:spPr>
      </p:sp>
      <p:grpSp>
        <p:nvGrpSpPr>
          <p:cNvPr id="3" name="Group 3"/>
          <p:cNvGrpSpPr/>
          <p:nvPr/>
        </p:nvGrpSpPr>
        <p:grpSpPr>
          <a:xfrm>
            <a:off x="13028738" y="1042139"/>
            <a:ext cx="4230562" cy="1292469"/>
            <a:chOff x="0" y="0"/>
            <a:chExt cx="5640750" cy="1723292"/>
          </a:xfrm>
        </p:grpSpPr>
        <p:sp>
          <p:nvSpPr>
            <p:cNvPr id="4" name="Freeform 4"/>
            <p:cNvSpPr/>
            <p:nvPr/>
          </p:nvSpPr>
          <p:spPr>
            <a:xfrm>
              <a:off x="3917458" y="0"/>
              <a:ext cx="1723292" cy="1723292"/>
            </a:xfrm>
            <a:custGeom>
              <a:avLst/>
              <a:gdLst/>
              <a:ahLst/>
              <a:cxnLst/>
              <a:rect l="l" t="t" r="r" b="b"/>
              <a:pathLst>
                <a:path w="1723292" h="1723292">
                  <a:moveTo>
                    <a:pt x="0" y="0"/>
                  </a:moveTo>
                  <a:lnTo>
                    <a:pt x="1723292" y="0"/>
                  </a:lnTo>
                  <a:lnTo>
                    <a:pt x="1723292" y="1723292"/>
                  </a:lnTo>
                  <a:lnTo>
                    <a:pt x="0" y="1723292"/>
                  </a:lnTo>
                  <a:lnTo>
                    <a:pt x="0" y="0"/>
                  </a:lnTo>
                  <a:close/>
                </a:path>
              </a:pathLst>
            </a:custGeom>
            <a:blipFill>
              <a:blip r:embed="rId3"/>
              <a:stretch>
                <a:fillRect/>
              </a:stretch>
            </a:blipFill>
          </p:spPr>
        </p:sp>
        <p:sp>
          <p:nvSpPr>
            <p:cNvPr id="5" name="Freeform 5"/>
            <p:cNvSpPr/>
            <p:nvPr/>
          </p:nvSpPr>
          <p:spPr>
            <a:xfrm>
              <a:off x="0" y="0"/>
              <a:ext cx="1723292" cy="1723292"/>
            </a:xfrm>
            <a:custGeom>
              <a:avLst/>
              <a:gdLst/>
              <a:ahLst/>
              <a:cxnLst/>
              <a:rect l="l" t="t" r="r" b="b"/>
              <a:pathLst>
                <a:path w="1723292" h="1723292">
                  <a:moveTo>
                    <a:pt x="0" y="0"/>
                  </a:moveTo>
                  <a:lnTo>
                    <a:pt x="1723292" y="0"/>
                  </a:lnTo>
                  <a:lnTo>
                    <a:pt x="1723292" y="1723292"/>
                  </a:lnTo>
                  <a:lnTo>
                    <a:pt x="0" y="1723292"/>
                  </a:lnTo>
                  <a:lnTo>
                    <a:pt x="0" y="0"/>
                  </a:lnTo>
                  <a:close/>
                </a:path>
              </a:pathLst>
            </a:custGeom>
            <a:blipFill>
              <a:blip r:embed="rId4"/>
              <a:stretch>
                <a:fillRect/>
              </a:stretch>
            </a:blipFill>
          </p:spPr>
        </p:sp>
        <p:sp>
          <p:nvSpPr>
            <p:cNvPr id="6" name="Freeform 6"/>
            <p:cNvSpPr/>
            <p:nvPr/>
          </p:nvSpPr>
          <p:spPr>
            <a:xfrm>
              <a:off x="1956280" y="0"/>
              <a:ext cx="1723292" cy="1723292"/>
            </a:xfrm>
            <a:custGeom>
              <a:avLst/>
              <a:gdLst/>
              <a:ahLst/>
              <a:cxnLst/>
              <a:rect l="l" t="t" r="r" b="b"/>
              <a:pathLst>
                <a:path w="1723292" h="1723292">
                  <a:moveTo>
                    <a:pt x="0" y="0"/>
                  </a:moveTo>
                  <a:lnTo>
                    <a:pt x="1723292" y="0"/>
                  </a:lnTo>
                  <a:lnTo>
                    <a:pt x="1723292" y="1723292"/>
                  </a:lnTo>
                  <a:lnTo>
                    <a:pt x="0" y="1723292"/>
                  </a:lnTo>
                  <a:lnTo>
                    <a:pt x="0" y="0"/>
                  </a:lnTo>
                  <a:close/>
                </a:path>
              </a:pathLst>
            </a:custGeom>
            <a:blipFill>
              <a:blip r:embed="rId5"/>
              <a:stretch>
                <a:fillRect/>
              </a:stretch>
            </a:blipFill>
          </p:spPr>
        </p:sp>
      </p:grpSp>
      <p:sp>
        <p:nvSpPr>
          <p:cNvPr id="7" name="TextBox 7"/>
          <p:cNvSpPr txBox="1"/>
          <p:nvPr/>
        </p:nvSpPr>
        <p:spPr>
          <a:xfrm>
            <a:off x="3042163" y="4714873"/>
            <a:ext cx="13417095" cy="809628"/>
          </a:xfrm>
          <a:prstGeom prst="rect">
            <a:avLst/>
          </a:prstGeom>
        </p:spPr>
        <p:txBody>
          <a:bodyPr lIns="0" tIns="0" rIns="0" bIns="0" rtlCol="0" anchor="t">
            <a:spAutoFit/>
          </a:bodyPr>
          <a:lstStyle/>
          <a:p>
            <a:pPr algn="ctr">
              <a:lnSpc>
                <a:spcPts val="5400"/>
              </a:lnSpc>
            </a:pPr>
            <a:r>
              <a:rPr lang="en-US" sz="5000">
                <a:solidFill>
                  <a:srgbClr val="FFFFFF"/>
                </a:solidFill>
                <a:latin typeface="Arial Bold Italics"/>
              </a:rPr>
              <a:t>Risks Due to Legislation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585080"/>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2134362" y="1345692"/>
            <a:ext cx="14019275" cy="9338077"/>
          </a:xfrm>
          <a:custGeom>
            <a:avLst/>
            <a:gdLst/>
            <a:ahLst/>
            <a:cxnLst/>
            <a:rect l="l" t="t" r="r" b="b"/>
            <a:pathLst>
              <a:path w="14019275" h="9338077">
                <a:moveTo>
                  <a:pt x="0" y="0"/>
                </a:moveTo>
                <a:lnTo>
                  <a:pt x="14019276" y="0"/>
                </a:lnTo>
                <a:lnTo>
                  <a:pt x="14019276" y="9338077"/>
                </a:lnTo>
                <a:lnTo>
                  <a:pt x="0" y="9338077"/>
                </a:lnTo>
                <a:lnTo>
                  <a:pt x="0" y="0"/>
                </a:lnTo>
                <a:close/>
              </a:path>
            </a:pathLst>
          </a:custGeom>
          <a:blipFill>
            <a:blip r:embed="rId5"/>
            <a:stretch>
              <a:fillRect/>
            </a:stretch>
          </a:blipFill>
        </p:spPr>
      </p:sp>
      <p:sp>
        <p:nvSpPr>
          <p:cNvPr id="7" name="TextBox 7"/>
          <p:cNvSpPr txBox="1"/>
          <p:nvPr/>
        </p:nvSpPr>
        <p:spPr>
          <a:xfrm>
            <a:off x="591986" y="594605"/>
            <a:ext cx="13417095" cy="1207770"/>
          </a:xfrm>
          <a:prstGeom prst="rect">
            <a:avLst/>
          </a:prstGeom>
        </p:spPr>
        <p:txBody>
          <a:bodyPr lIns="0" tIns="0" rIns="0" bIns="0" rtlCol="0" anchor="t">
            <a:spAutoFit/>
          </a:bodyPr>
          <a:lstStyle/>
          <a:p>
            <a:pPr>
              <a:lnSpc>
                <a:spcPts val="8640"/>
              </a:lnSpc>
            </a:pPr>
            <a:r>
              <a:rPr lang="en-US" sz="8000">
                <a:solidFill>
                  <a:srgbClr val="404040"/>
                </a:solidFill>
                <a:latin typeface="Poppins Bold Italics"/>
              </a:rPr>
              <a:t>WORDCLOUD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9194974" y="3545499"/>
            <a:ext cx="2357792" cy="2042586"/>
            <a:chOff x="0" y="0"/>
            <a:chExt cx="3143722" cy="2723448"/>
          </a:xfrm>
        </p:grpSpPr>
        <p:sp>
          <p:nvSpPr>
            <p:cNvPr id="7" name="Freeform 7"/>
            <p:cNvSpPr/>
            <p:nvPr/>
          </p:nvSpPr>
          <p:spPr>
            <a:xfrm>
              <a:off x="0" y="-16383"/>
              <a:ext cx="3189732" cy="2772156"/>
            </a:xfrm>
            <a:custGeom>
              <a:avLst/>
              <a:gdLst/>
              <a:ahLst/>
              <a:cxnLst/>
              <a:rect l="l" t="t" r="r" b="b"/>
              <a:pathLst>
                <a:path w="3189732" h="2772156">
                  <a:moveTo>
                    <a:pt x="1853946" y="2708656"/>
                  </a:moveTo>
                  <a:lnTo>
                    <a:pt x="2989707" y="2125218"/>
                  </a:lnTo>
                  <a:cubicBezTo>
                    <a:pt x="3139821" y="2048002"/>
                    <a:pt x="3189732" y="1857502"/>
                    <a:pt x="3096768" y="1716532"/>
                  </a:cubicBezTo>
                  <a:cubicBezTo>
                    <a:pt x="2483485" y="788670"/>
                    <a:pt x="1477518" y="143383"/>
                    <a:pt x="315341" y="18034"/>
                  </a:cubicBezTo>
                  <a:cubicBezTo>
                    <a:pt x="147066" y="0"/>
                    <a:pt x="0" y="130683"/>
                    <a:pt x="0" y="299847"/>
                  </a:cubicBezTo>
                  <a:lnTo>
                    <a:pt x="0" y="1576705"/>
                  </a:lnTo>
                  <a:cubicBezTo>
                    <a:pt x="0" y="1715262"/>
                    <a:pt x="100203" y="1832864"/>
                    <a:pt x="236855" y="1856232"/>
                  </a:cubicBezTo>
                  <a:cubicBezTo>
                    <a:pt x="749808" y="1943227"/>
                    <a:pt x="1196213" y="2226183"/>
                    <a:pt x="1496568" y="2625090"/>
                  </a:cubicBezTo>
                  <a:cubicBezTo>
                    <a:pt x="1580007" y="2735961"/>
                    <a:pt x="1730375" y="2772156"/>
                    <a:pt x="1853946" y="2708656"/>
                  </a:cubicBezTo>
                  <a:close/>
                </a:path>
              </a:pathLst>
            </a:custGeom>
            <a:solidFill>
              <a:srgbClr val="77DBE1"/>
            </a:solidFill>
          </p:spPr>
        </p:sp>
      </p:grpSp>
      <p:grpSp>
        <p:nvGrpSpPr>
          <p:cNvPr id="8" name="Group 8"/>
          <p:cNvGrpSpPr/>
          <p:nvPr/>
        </p:nvGrpSpPr>
        <p:grpSpPr>
          <a:xfrm>
            <a:off x="6761477" y="3545387"/>
            <a:ext cx="2283476" cy="1976694"/>
            <a:chOff x="0" y="0"/>
            <a:chExt cx="3044634" cy="2635592"/>
          </a:xfrm>
        </p:grpSpPr>
        <p:sp>
          <p:nvSpPr>
            <p:cNvPr id="9" name="Freeform 9"/>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F7C391"/>
            </a:solidFill>
          </p:spPr>
        </p:sp>
      </p:grpSp>
      <p:sp>
        <p:nvSpPr>
          <p:cNvPr id="10" name="Freeform 10"/>
          <p:cNvSpPr/>
          <p:nvPr/>
        </p:nvSpPr>
        <p:spPr>
          <a:xfrm>
            <a:off x="10511780" y="5236584"/>
            <a:ext cx="1479971" cy="2450839"/>
          </a:xfrm>
          <a:custGeom>
            <a:avLst/>
            <a:gdLst/>
            <a:ahLst/>
            <a:cxnLst/>
            <a:rect l="l" t="t" r="r" b="b"/>
            <a:pathLst>
              <a:path w="1479971" h="2450839">
                <a:moveTo>
                  <a:pt x="0" y="0"/>
                </a:moveTo>
                <a:lnTo>
                  <a:pt x="1479971" y="0"/>
                </a:lnTo>
                <a:lnTo>
                  <a:pt x="1479971" y="2450839"/>
                </a:lnTo>
                <a:lnTo>
                  <a:pt x="0" y="24508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248177" y="5116089"/>
            <a:ext cx="1479970" cy="2450839"/>
          </a:xfrm>
          <a:custGeom>
            <a:avLst/>
            <a:gdLst/>
            <a:ahLst/>
            <a:cxnLst/>
            <a:rect l="l" t="t" r="r" b="b"/>
            <a:pathLst>
              <a:path w="1479970" h="2450839">
                <a:moveTo>
                  <a:pt x="0" y="0"/>
                </a:moveTo>
                <a:lnTo>
                  <a:pt x="1479971" y="0"/>
                </a:lnTo>
                <a:lnTo>
                  <a:pt x="1479971" y="2450839"/>
                </a:lnTo>
                <a:lnTo>
                  <a:pt x="0" y="24508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2"/>
          <p:cNvGrpSpPr/>
          <p:nvPr/>
        </p:nvGrpSpPr>
        <p:grpSpPr>
          <a:xfrm>
            <a:off x="9194974" y="7281719"/>
            <a:ext cx="2283475" cy="1976550"/>
            <a:chOff x="0" y="0"/>
            <a:chExt cx="3044634" cy="2635400"/>
          </a:xfrm>
        </p:grpSpPr>
        <p:sp>
          <p:nvSpPr>
            <p:cNvPr id="13" name="Freeform 13"/>
            <p:cNvSpPr/>
            <p:nvPr/>
          </p:nvSpPr>
          <p:spPr>
            <a:xfrm>
              <a:off x="0" y="-31496"/>
              <a:ext cx="3089783" cy="2683129"/>
            </a:xfrm>
            <a:custGeom>
              <a:avLst/>
              <a:gdLst/>
              <a:ahLst/>
              <a:cxnLst/>
              <a:rect l="l" t="t" r="r" b="b"/>
              <a:pathLst>
                <a:path w="3089783" h="2683129">
                  <a:moveTo>
                    <a:pt x="0" y="1106551"/>
                  </a:moveTo>
                  <a:lnTo>
                    <a:pt x="0" y="2383282"/>
                  </a:lnTo>
                  <a:cubicBezTo>
                    <a:pt x="0" y="2551811"/>
                    <a:pt x="146431" y="2683129"/>
                    <a:pt x="314071" y="2665222"/>
                  </a:cubicBezTo>
                  <a:cubicBezTo>
                    <a:pt x="1411605" y="2547112"/>
                    <a:pt x="2370201" y="1965325"/>
                    <a:pt x="2990088" y="1119759"/>
                  </a:cubicBezTo>
                  <a:cubicBezTo>
                    <a:pt x="3089783" y="983996"/>
                    <a:pt x="3048381" y="791464"/>
                    <a:pt x="2902585" y="707390"/>
                  </a:cubicBezTo>
                  <a:lnTo>
                    <a:pt x="1798320" y="69723"/>
                  </a:lnTo>
                  <a:cubicBezTo>
                    <a:pt x="1677797" y="0"/>
                    <a:pt x="1524762" y="27940"/>
                    <a:pt x="1435608" y="135128"/>
                  </a:cubicBezTo>
                  <a:cubicBezTo>
                    <a:pt x="1137666" y="493014"/>
                    <a:pt x="717169" y="744982"/>
                    <a:pt x="238506" y="826770"/>
                  </a:cubicBezTo>
                  <a:cubicBezTo>
                    <a:pt x="101219" y="850392"/>
                    <a:pt x="0" y="967486"/>
                    <a:pt x="0" y="1106551"/>
                  </a:cubicBezTo>
                  <a:close/>
                </a:path>
              </a:pathLst>
            </a:custGeom>
            <a:solidFill>
              <a:srgbClr val="54CBA0"/>
            </a:solidFill>
          </p:spPr>
        </p:sp>
      </p:grpSp>
      <p:grpSp>
        <p:nvGrpSpPr>
          <p:cNvPr id="14" name="Group 14"/>
          <p:cNvGrpSpPr/>
          <p:nvPr/>
        </p:nvGrpSpPr>
        <p:grpSpPr>
          <a:xfrm>
            <a:off x="6687163" y="7215618"/>
            <a:ext cx="2357791" cy="2042682"/>
            <a:chOff x="0" y="0"/>
            <a:chExt cx="3143722" cy="2723576"/>
          </a:xfrm>
        </p:grpSpPr>
        <p:sp>
          <p:nvSpPr>
            <p:cNvPr id="15" name="Freeform 15"/>
            <p:cNvSpPr/>
            <p:nvPr/>
          </p:nvSpPr>
          <p:spPr>
            <a:xfrm>
              <a:off x="-45974" y="-32512"/>
              <a:ext cx="3189732" cy="2772537"/>
            </a:xfrm>
            <a:custGeom>
              <a:avLst/>
              <a:gdLst/>
              <a:ahLst/>
              <a:cxnLst/>
              <a:rect l="l" t="t" r="r" b="b"/>
              <a:pathLst>
                <a:path w="3189732" h="2772537">
                  <a:moveTo>
                    <a:pt x="1335786" y="63754"/>
                  </a:moveTo>
                  <a:lnTo>
                    <a:pt x="200025" y="647319"/>
                  </a:lnTo>
                  <a:cubicBezTo>
                    <a:pt x="49911" y="724408"/>
                    <a:pt x="0" y="914908"/>
                    <a:pt x="92964" y="1055878"/>
                  </a:cubicBezTo>
                  <a:cubicBezTo>
                    <a:pt x="706247" y="1983867"/>
                    <a:pt x="1712214" y="2629027"/>
                    <a:pt x="2874518" y="2754376"/>
                  </a:cubicBezTo>
                  <a:cubicBezTo>
                    <a:pt x="3042666" y="2772537"/>
                    <a:pt x="3189732" y="2641727"/>
                    <a:pt x="3189732" y="2472563"/>
                  </a:cubicBezTo>
                  <a:lnTo>
                    <a:pt x="3189732" y="1195705"/>
                  </a:lnTo>
                  <a:cubicBezTo>
                    <a:pt x="3189732" y="1057275"/>
                    <a:pt x="3089529" y="939546"/>
                    <a:pt x="2953004" y="916178"/>
                  </a:cubicBezTo>
                  <a:cubicBezTo>
                    <a:pt x="2439924" y="829183"/>
                    <a:pt x="1993646" y="546227"/>
                    <a:pt x="1693418" y="147320"/>
                  </a:cubicBezTo>
                  <a:cubicBezTo>
                    <a:pt x="1609725" y="36195"/>
                    <a:pt x="1459484" y="0"/>
                    <a:pt x="1335786" y="63627"/>
                  </a:cubicBezTo>
                  <a:close/>
                </a:path>
              </a:pathLst>
            </a:custGeom>
            <a:solidFill>
              <a:srgbClr val="78AAE1"/>
            </a:solidFill>
          </p:spPr>
        </p:sp>
      </p:grpSp>
      <p:grpSp>
        <p:nvGrpSpPr>
          <p:cNvPr id="16" name="Group 16"/>
          <p:cNvGrpSpPr/>
          <p:nvPr/>
        </p:nvGrpSpPr>
        <p:grpSpPr>
          <a:xfrm>
            <a:off x="8152565" y="5452152"/>
            <a:ext cx="1909074" cy="1909074"/>
            <a:chOff x="0" y="0"/>
            <a:chExt cx="2545432" cy="2545432"/>
          </a:xfrm>
        </p:grpSpPr>
        <p:sp>
          <p:nvSpPr>
            <p:cNvPr id="17" name="Freeform 17"/>
            <p:cNvSpPr/>
            <p:nvPr/>
          </p:nvSpPr>
          <p:spPr>
            <a:xfrm>
              <a:off x="0" y="0"/>
              <a:ext cx="2545461" cy="2545461"/>
            </a:xfrm>
            <a:custGeom>
              <a:avLst/>
              <a:gdLst/>
              <a:ahLst/>
              <a:cxnLst/>
              <a:rect l="l" t="t" r="r" b="b"/>
              <a:pathLst>
                <a:path w="2545461" h="2545461">
                  <a:moveTo>
                    <a:pt x="0" y="1272667"/>
                  </a:moveTo>
                  <a:cubicBezTo>
                    <a:pt x="0" y="569849"/>
                    <a:pt x="569849" y="0"/>
                    <a:pt x="1272667" y="0"/>
                  </a:cubicBezTo>
                  <a:cubicBezTo>
                    <a:pt x="1975485" y="0"/>
                    <a:pt x="2545461" y="569849"/>
                    <a:pt x="2545461" y="1272667"/>
                  </a:cubicBezTo>
                  <a:cubicBezTo>
                    <a:pt x="2545461" y="1975485"/>
                    <a:pt x="1975612" y="2545461"/>
                    <a:pt x="1272667" y="2545461"/>
                  </a:cubicBezTo>
                  <a:cubicBezTo>
                    <a:pt x="569722" y="2545461"/>
                    <a:pt x="0" y="1975612"/>
                    <a:pt x="0" y="1272667"/>
                  </a:cubicBezTo>
                  <a:close/>
                </a:path>
              </a:pathLst>
            </a:custGeom>
            <a:solidFill>
              <a:srgbClr val="808080"/>
            </a:solidFill>
          </p:spPr>
        </p:sp>
      </p:grpSp>
      <p:sp>
        <p:nvSpPr>
          <p:cNvPr id="18" name="Freeform 18"/>
          <p:cNvSpPr/>
          <p:nvPr/>
        </p:nvSpPr>
        <p:spPr>
          <a:xfrm>
            <a:off x="8564212" y="5850863"/>
            <a:ext cx="1121476" cy="981292"/>
          </a:xfrm>
          <a:custGeom>
            <a:avLst/>
            <a:gdLst/>
            <a:ahLst/>
            <a:cxnLst/>
            <a:rect l="l" t="t" r="r" b="b"/>
            <a:pathLst>
              <a:path w="1121476" h="981292">
                <a:moveTo>
                  <a:pt x="0" y="0"/>
                </a:moveTo>
                <a:lnTo>
                  <a:pt x="1121476" y="0"/>
                </a:lnTo>
                <a:lnTo>
                  <a:pt x="1121476" y="981292"/>
                </a:lnTo>
                <a:lnTo>
                  <a:pt x="0" y="981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p:cNvSpPr txBox="1"/>
          <p:nvPr/>
        </p:nvSpPr>
        <p:spPr>
          <a:xfrm>
            <a:off x="2186467" y="3894384"/>
            <a:ext cx="4025439" cy="476250"/>
          </a:xfrm>
          <a:prstGeom prst="rect">
            <a:avLst/>
          </a:prstGeom>
        </p:spPr>
        <p:txBody>
          <a:bodyPr lIns="0" tIns="0" rIns="0" bIns="0" rtlCol="0" anchor="t">
            <a:spAutoFit/>
          </a:bodyPr>
          <a:lstStyle/>
          <a:p>
            <a:pPr algn="r">
              <a:lnSpc>
                <a:spcPts val="3359"/>
              </a:lnSpc>
            </a:pPr>
            <a:r>
              <a:rPr lang="en-US" sz="2799">
                <a:solidFill>
                  <a:srgbClr val="404040"/>
                </a:solidFill>
                <a:latin typeface="Arial Bold Italics"/>
              </a:rPr>
              <a:t>Jurisdiction Issues</a:t>
            </a:r>
          </a:p>
        </p:txBody>
      </p:sp>
      <p:sp>
        <p:nvSpPr>
          <p:cNvPr id="20" name="TextBox 20"/>
          <p:cNvSpPr txBox="1"/>
          <p:nvPr/>
        </p:nvSpPr>
        <p:spPr>
          <a:xfrm>
            <a:off x="11994167" y="3894384"/>
            <a:ext cx="4025439" cy="476250"/>
          </a:xfrm>
          <a:prstGeom prst="rect">
            <a:avLst/>
          </a:prstGeom>
        </p:spPr>
        <p:txBody>
          <a:bodyPr lIns="0" tIns="0" rIns="0" bIns="0" rtlCol="0" anchor="t">
            <a:spAutoFit/>
          </a:bodyPr>
          <a:lstStyle/>
          <a:p>
            <a:pPr algn="l">
              <a:lnSpc>
                <a:spcPts val="3359"/>
              </a:lnSpc>
            </a:pPr>
            <a:r>
              <a:rPr lang="en-US" sz="2799">
                <a:solidFill>
                  <a:srgbClr val="404040"/>
                </a:solidFill>
                <a:latin typeface="Arial Bold Italics"/>
              </a:rPr>
              <a:t>Lawful access</a:t>
            </a:r>
          </a:p>
        </p:txBody>
      </p:sp>
      <p:sp>
        <p:nvSpPr>
          <p:cNvPr id="21" name="TextBox 21"/>
          <p:cNvSpPr txBox="1"/>
          <p:nvPr/>
        </p:nvSpPr>
        <p:spPr>
          <a:xfrm>
            <a:off x="2046982" y="5865259"/>
            <a:ext cx="3258220" cy="476250"/>
          </a:xfrm>
          <a:prstGeom prst="rect">
            <a:avLst/>
          </a:prstGeom>
        </p:spPr>
        <p:txBody>
          <a:bodyPr lIns="0" tIns="0" rIns="0" bIns="0" rtlCol="0" anchor="t">
            <a:spAutoFit/>
          </a:bodyPr>
          <a:lstStyle/>
          <a:p>
            <a:pPr algn="r">
              <a:lnSpc>
                <a:spcPts val="3359"/>
              </a:lnSpc>
            </a:pPr>
            <a:r>
              <a:rPr lang="en-US" sz="2799">
                <a:solidFill>
                  <a:srgbClr val="404040"/>
                </a:solidFill>
                <a:latin typeface="Arial Bold Italics"/>
              </a:rPr>
              <a:t>New Data Streams</a:t>
            </a:r>
          </a:p>
        </p:txBody>
      </p:sp>
      <p:sp>
        <p:nvSpPr>
          <p:cNvPr id="22" name="TextBox 22"/>
          <p:cNvSpPr txBox="1"/>
          <p:nvPr/>
        </p:nvSpPr>
        <p:spPr>
          <a:xfrm>
            <a:off x="12930628" y="5885109"/>
            <a:ext cx="4025439" cy="476250"/>
          </a:xfrm>
          <a:prstGeom prst="rect">
            <a:avLst/>
          </a:prstGeom>
        </p:spPr>
        <p:txBody>
          <a:bodyPr lIns="0" tIns="0" rIns="0" bIns="0" rtlCol="0" anchor="t">
            <a:spAutoFit/>
          </a:bodyPr>
          <a:lstStyle/>
          <a:p>
            <a:pPr algn="l">
              <a:lnSpc>
                <a:spcPts val="3359"/>
              </a:lnSpc>
            </a:pPr>
            <a:r>
              <a:rPr lang="en-US" sz="2799">
                <a:solidFill>
                  <a:srgbClr val="404040"/>
                </a:solidFill>
                <a:latin typeface="Arial Bold Italics"/>
              </a:rPr>
              <a:t>Data processing</a:t>
            </a:r>
          </a:p>
        </p:txBody>
      </p:sp>
      <p:sp>
        <p:nvSpPr>
          <p:cNvPr id="23" name="TextBox 23"/>
          <p:cNvSpPr txBox="1"/>
          <p:nvPr/>
        </p:nvSpPr>
        <p:spPr>
          <a:xfrm>
            <a:off x="2127436" y="8319657"/>
            <a:ext cx="4025439" cy="476250"/>
          </a:xfrm>
          <a:prstGeom prst="rect">
            <a:avLst/>
          </a:prstGeom>
        </p:spPr>
        <p:txBody>
          <a:bodyPr lIns="0" tIns="0" rIns="0" bIns="0" rtlCol="0" anchor="t">
            <a:spAutoFit/>
          </a:bodyPr>
          <a:lstStyle/>
          <a:p>
            <a:pPr algn="r">
              <a:lnSpc>
                <a:spcPts val="3359"/>
              </a:lnSpc>
            </a:pPr>
            <a:r>
              <a:rPr lang="en-US" sz="2799">
                <a:solidFill>
                  <a:srgbClr val="404040"/>
                </a:solidFill>
                <a:latin typeface="Arial Bold Italics"/>
              </a:rPr>
              <a:t>Data Security </a:t>
            </a:r>
          </a:p>
        </p:txBody>
      </p:sp>
      <p:sp>
        <p:nvSpPr>
          <p:cNvPr id="24" name="TextBox 24"/>
          <p:cNvSpPr txBox="1"/>
          <p:nvPr/>
        </p:nvSpPr>
        <p:spPr>
          <a:xfrm>
            <a:off x="12053198" y="8319657"/>
            <a:ext cx="4902869" cy="476250"/>
          </a:xfrm>
          <a:prstGeom prst="rect">
            <a:avLst/>
          </a:prstGeom>
        </p:spPr>
        <p:txBody>
          <a:bodyPr lIns="0" tIns="0" rIns="0" bIns="0" rtlCol="0" anchor="t">
            <a:spAutoFit/>
          </a:bodyPr>
          <a:lstStyle/>
          <a:p>
            <a:pPr algn="l">
              <a:lnSpc>
                <a:spcPts val="3359"/>
              </a:lnSpc>
            </a:pPr>
            <a:r>
              <a:rPr lang="en-US" sz="2799">
                <a:solidFill>
                  <a:srgbClr val="404040"/>
                </a:solidFill>
                <a:latin typeface="Arial Bold Italics"/>
              </a:rPr>
              <a:t>Data permanence </a:t>
            </a:r>
          </a:p>
        </p:txBody>
      </p:sp>
      <p:sp>
        <p:nvSpPr>
          <p:cNvPr id="25" name="TextBox 25"/>
          <p:cNvSpPr txBox="1"/>
          <p:nvPr/>
        </p:nvSpPr>
        <p:spPr>
          <a:xfrm>
            <a:off x="721053" y="1252259"/>
            <a:ext cx="11858697" cy="1147955"/>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Risks Due to Legislation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83" y="531785"/>
            <a:ext cx="14879065" cy="1108837"/>
            <a:chOff x="0" y="0"/>
            <a:chExt cx="19838753" cy="1478449"/>
          </a:xfrm>
        </p:grpSpPr>
        <p:sp>
          <p:nvSpPr>
            <p:cNvPr id="3" name="Freeform 3"/>
            <p:cNvSpPr/>
            <p:nvPr/>
          </p:nvSpPr>
          <p:spPr>
            <a:xfrm>
              <a:off x="0" y="0"/>
              <a:ext cx="19838628" cy="1478434"/>
            </a:xfrm>
            <a:custGeom>
              <a:avLst/>
              <a:gdLst/>
              <a:ahLst/>
              <a:cxnLst/>
              <a:rect l="l" t="t" r="r" b="b"/>
              <a:pathLst>
                <a:path w="19838628" h="1478434">
                  <a:moveTo>
                    <a:pt x="0" y="739217"/>
                  </a:moveTo>
                  <a:cubicBezTo>
                    <a:pt x="0" y="330924"/>
                    <a:pt x="705897" y="0"/>
                    <a:pt x="1576828" y="0"/>
                  </a:cubicBezTo>
                  <a:lnTo>
                    <a:pt x="18261800" y="0"/>
                  </a:lnTo>
                  <a:cubicBezTo>
                    <a:pt x="19132731" y="0"/>
                    <a:pt x="19838628" y="330924"/>
                    <a:pt x="19838628" y="739217"/>
                  </a:cubicBezTo>
                  <a:cubicBezTo>
                    <a:pt x="19838628" y="1147510"/>
                    <a:pt x="19132731" y="1478434"/>
                    <a:pt x="18261800" y="1478434"/>
                  </a:cubicBezTo>
                  <a:lnTo>
                    <a:pt x="1576828" y="1478434"/>
                  </a:lnTo>
                  <a:cubicBezTo>
                    <a:pt x="705897" y="1478434"/>
                    <a:pt x="0" y="1147510"/>
                    <a:pt x="0" y="739217"/>
                  </a:cubicBezTo>
                  <a:close/>
                </a:path>
              </a:pathLst>
            </a:custGeom>
            <a:solidFill>
              <a:srgbClr val="54CBA0"/>
            </a:solidFill>
          </p:spPr>
        </p:sp>
        <p:sp>
          <p:nvSpPr>
            <p:cNvPr id="4" name="TextBox 4"/>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Italics"/>
                </a:rPr>
                <a:t>Risks Due to Legislation</a:t>
              </a:r>
            </a:p>
          </p:txBody>
        </p:sp>
      </p:grpSp>
      <p:grpSp>
        <p:nvGrpSpPr>
          <p:cNvPr id="5" name="Group 5"/>
          <p:cNvGrpSpPr/>
          <p:nvPr/>
        </p:nvGrpSpPr>
        <p:grpSpPr>
          <a:xfrm>
            <a:off x="3441139" y="2941441"/>
            <a:ext cx="14689140" cy="3051107"/>
            <a:chOff x="0" y="0"/>
            <a:chExt cx="4518446" cy="938534"/>
          </a:xfrm>
        </p:grpSpPr>
        <p:sp>
          <p:nvSpPr>
            <p:cNvPr id="6" name="Freeform 6"/>
            <p:cNvSpPr/>
            <p:nvPr/>
          </p:nvSpPr>
          <p:spPr>
            <a:xfrm>
              <a:off x="0" y="0"/>
              <a:ext cx="4518446" cy="938534"/>
            </a:xfrm>
            <a:custGeom>
              <a:avLst/>
              <a:gdLst/>
              <a:ahLst/>
              <a:cxnLst/>
              <a:rect l="l" t="t" r="r" b="b"/>
              <a:pathLst>
                <a:path w="4518446" h="938534">
                  <a:moveTo>
                    <a:pt x="0" y="0"/>
                  </a:moveTo>
                  <a:lnTo>
                    <a:pt x="4518446" y="0"/>
                  </a:lnTo>
                  <a:lnTo>
                    <a:pt x="4518446" y="938534"/>
                  </a:lnTo>
                  <a:lnTo>
                    <a:pt x="0" y="938534"/>
                  </a:lnTo>
                  <a:close/>
                </a:path>
              </a:pathLst>
            </a:custGeom>
            <a:solidFill>
              <a:srgbClr val="FFFFFF"/>
            </a:solidFill>
            <a:ln w="47625" cap="sq">
              <a:solidFill>
                <a:srgbClr val="000000"/>
              </a:solidFill>
              <a:prstDash val="solid"/>
              <a:miter/>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870070" y="4099472"/>
            <a:ext cx="735045" cy="735045"/>
          </a:xfrm>
          <a:custGeom>
            <a:avLst/>
            <a:gdLst/>
            <a:ahLst/>
            <a:cxnLst/>
            <a:rect l="l" t="t" r="r" b="b"/>
            <a:pathLst>
              <a:path w="735045" h="735045">
                <a:moveTo>
                  <a:pt x="0" y="0"/>
                </a:moveTo>
                <a:lnTo>
                  <a:pt x="735044" y="0"/>
                </a:lnTo>
                <a:lnTo>
                  <a:pt x="735044"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2260821" y="1867601"/>
            <a:ext cx="5395309" cy="764799"/>
            <a:chOff x="0" y="0"/>
            <a:chExt cx="2261400" cy="320559"/>
          </a:xfrm>
        </p:grpSpPr>
        <p:sp>
          <p:nvSpPr>
            <p:cNvPr id="10" name="Freeform 10"/>
            <p:cNvSpPr/>
            <p:nvPr/>
          </p:nvSpPr>
          <p:spPr>
            <a:xfrm>
              <a:off x="0" y="0"/>
              <a:ext cx="2261400" cy="320559"/>
            </a:xfrm>
            <a:custGeom>
              <a:avLst/>
              <a:gdLst/>
              <a:ahLst/>
              <a:cxnLst/>
              <a:rect l="l" t="t" r="r" b="b"/>
              <a:pathLst>
                <a:path w="2261400" h="320559">
                  <a:moveTo>
                    <a:pt x="50223" y="0"/>
                  </a:moveTo>
                  <a:lnTo>
                    <a:pt x="2211177" y="0"/>
                  </a:lnTo>
                  <a:cubicBezTo>
                    <a:pt x="2224497" y="0"/>
                    <a:pt x="2237271" y="5291"/>
                    <a:pt x="2246690" y="14710"/>
                  </a:cubicBezTo>
                  <a:cubicBezTo>
                    <a:pt x="2256108" y="24128"/>
                    <a:pt x="2261400" y="36903"/>
                    <a:pt x="2261400" y="50223"/>
                  </a:cubicBezTo>
                  <a:lnTo>
                    <a:pt x="2261400" y="270336"/>
                  </a:lnTo>
                  <a:cubicBezTo>
                    <a:pt x="2261400" y="283656"/>
                    <a:pt x="2256108" y="296431"/>
                    <a:pt x="2246690" y="305849"/>
                  </a:cubicBezTo>
                  <a:cubicBezTo>
                    <a:pt x="2237271" y="315268"/>
                    <a:pt x="2224497" y="320559"/>
                    <a:pt x="2211177" y="320559"/>
                  </a:cubicBezTo>
                  <a:lnTo>
                    <a:pt x="50223" y="320559"/>
                  </a:lnTo>
                  <a:cubicBezTo>
                    <a:pt x="36903" y="320559"/>
                    <a:pt x="24128" y="315268"/>
                    <a:pt x="14710" y="305849"/>
                  </a:cubicBezTo>
                  <a:cubicBezTo>
                    <a:pt x="5291" y="296431"/>
                    <a:pt x="0" y="283656"/>
                    <a:pt x="0" y="270336"/>
                  </a:cubicBezTo>
                  <a:lnTo>
                    <a:pt x="0" y="50223"/>
                  </a:lnTo>
                  <a:cubicBezTo>
                    <a:pt x="0" y="36903"/>
                    <a:pt x="5291" y="24128"/>
                    <a:pt x="14710" y="14710"/>
                  </a:cubicBezTo>
                  <a:cubicBezTo>
                    <a:pt x="24128" y="5291"/>
                    <a:pt x="36903" y="0"/>
                    <a:pt x="50223" y="0"/>
                  </a:cubicBezTo>
                  <a:close/>
                </a:path>
              </a:pathLst>
            </a:custGeom>
            <a:solidFill>
              <a:srgbClr val="FF5F3F"/>
            </a:solidFill>
            <a:ln w="57150" cap="rnd">
              <a:solidFill>
                <a:srgbClr val="000000"/>
              </a:solidFill>
              <a:prstDash val="solid"/>
              <a:round/>
            </a:ln>
          </p:spPr>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2" name="Freeform 12"/>
          <p:cNvSpPr/>
          <p:nvPr/>
        </p:nvSpPr>
        <p:spPr>
          <a:xfrm flipH="1">
            <a:off x="12260821" y="2173925"/>
            <a:ext cx="590370" cy="612648"/>
          </a:xfrm>
          <a:custGeom>
            <a:avLst/>
            <a:gdLst/>
            <a:ahLst/>
            <a:cxnLst/>
            <a:rect l="l" t="t" r="r" b="b"/>
            <a:pathLst>
              <a:path w="590370" h="612648">
                <a:moveTo>
                  <a:pt x="590369" y="0"/>
                </a:moveTo>
                <a:lnTo>
                  <a:pt x="0" y="0"/>
                </a:lnTo>
                <a:lnTo>
                  <a:pt x="0" y="612648"/>
                </a:lnTo>
                <a:lnTo>
                  <a:pt x="590369" y="612648"/>
                </a:lnTo>
                <a:lnTo>
                  <a:pt x="59036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7065759" y="1561278"/>
            <a:ext cx="590370" cy="612648"/>
          </a:xfrm>
          <a:custGeom>
            <a:avLst/>
            <a:gdLst/>
            <a:ahLst/>
            <a:cxnLst/>
            <a:rect l="l" t="t" r="r" b="b"/>
            <a:pathLst>
              <a:path w="590370" h="612648">
                <a:moveTo>
                  <a:pt x="0" y="0"/>
                </a:moveTo>
                <a:lnTo>
                  <a:pt x="590370" y="0"/>
                </a:lnTo>
                <a:lnTo>
                  <a:pt x="590370" y="612647"/>
                </a:lnTo>
                <a:lnTo>
                  <a:pt x="0" y="612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491462" y="7368720"/>
            <a:ext cx="14579193" cy="2672018"/>
            <a:chOff x="0" y="0"/>
            <a:chExt cx="4484626" cy="821925"/>
          </a:xfrm>
        </p:grpSpPr>
        <p:sp>
          <p:nvSpPr>
            <p:cNvPr id="15" name="Freeform 15"/>
            <p:cNvSpPr/>
            <p:nvPr/>
          </p:nvSpPr>
          <p:spPr>
            <a:xfrm>
              <a:off x="0" y="0"/>
              <a:ext cx="4484625" cy="821925"/>
            </a:xfrm>
            <a:custGeom>
              <a:avLst/>
              <a:gdLst/>
              <a:ahLst/>
              <a:cxnLst/>
              <a:rect l="l" t="t" r="r" b="b"/>
              <a:pathLst>
                <a:path w="4484625" h="821925">
                  <a:moveTo>
                    <a:pt x="0" y="0"/>
                  </a:moveTo>
                  <a:lnTo>
                    <a:pt x="4484625" y="0"/>
                  </a:lnTo>
                  <a:lnTo>
                    <a:pt x="4484625" y="821925"/>
                  </a:lnTo>
                  <a:lnTo>
                    <a:pt x="0" y="821925"/>
                  </a:lnTo>
                  <a:close/>
                </a:path>
              </a:pathLst>
            </a:custGeom>
            <a:solidFill>
              <a:srgbClr val="FFFFFF"/>
            </a:solidFill>
            <a:ln w="47625" cap="sq">
              <a:solidFill>
                <a:srgbClr val="000000"/>
              </a:solidFill>
              <a:prstDash val="solid"/>
              <a:miter/>
            </a:ln>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3884119" y="8158057"/>
            <a:ext cx="735045" cy="735045"/>
          </a:xfrm>
          <a:custGeom>
            <a:avLst/>
            <a:gdLst/>
            <a:ahLst/>
            <a:cxnLst/>
            <a:rect l="l" t="t" r="r" b="b"/>
            <a:pathLst>
              <a:path w="735045" h="735045">
                <a:moveTo>
                  <a:pt x="0" y="0"/>
                </a:moveTo>
                <a:lnTo>
                  <a:pt x="735044" y="0"/>
                </a:lnTo>
                <a:lnTo>
                  <a:pt x="735044"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03539" y="6390130"/>
            <a:ext cx="4801343" cy="722261"/>
            <a:chOff x="0" y="0"/>
            <a:chExt cx="2012444" cy="302730"/>
          </a:xfrm>
        </p:grpSpPr>
        <p:sp>
          <p:nvSpPr>
            <p:cNvPr id="19" name="Freeform 19"/>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0" name="TextBox 20"/>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1" name="Freeform 21"/>
          <p:cNvSpPr/>
          <p:nvPr/>
        </p:nvSpPr>
        <p:spPr>
          <a:xfrm flipH="1">
            <a:off x="491462" y="6575097"/>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5126590" y="6268773"/>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roup 23"/>
          <p:cNvGrpSpPr/>
          <p:nvPr/>
        </p:nvGrpSpPr>
        <p:grpSpPr>
          <a:xfrm>
            <a:off x="15070655" y="561331"/>
            <a:ext cx="3059625" cy="934738"/>
            <a:chOff x="0" y="0"/>
            <a:chExt cx="4079499" cy="1246318"/>
          </a:xfrm>
        </p:grpSpPr>
        <p:sp>
          <p:nvSpPr>
            <p:cNvPr id="24" name="Freeform 2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6"/>
              <a:stretch>
                <a:fillRect/>
              </a:stretch>
            </a:blipFill>
          </p:spPr>
        </p:sp>
        <p:sp>
          <p:nvSpPr>
            <p:cNvPr id="25" name="Freeform 2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7"/>
              <a:stretch>
                <a:fillRect/>
              </a:stretch>
            </a:blipFill>
          </p:spPr>
        </p:sp>
        <p:sp>
          <p:nvSpPr>
            <p:cNvPr id="26" name="Freeform 2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8"/>
              <a:stretch>
                <a:fillRect/>
              </a:stretch>
            </a:blipFill>
          </p:spPr>
        </p:sp>
      </p:grpSp>
      <p:sp>
        <p:nvSpPr>
          <p:cNvPr id="27" name="TextBox 27"/>
          <p:cNvSpPr txBox="1"/>
          <p:nvPr/>
        </p:nvSpPr>
        <p:spPr>
          <a:xfrm>
            <a:off x="13069446" y="2073837"/>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Semi-Bold"/>
              </a:rPr>
              <a:t>JURISDICTION ISSUES</a:t>
            </a:r>
          </a:p>
        </p:txBody>
      </p:sp>
      <p:sp>
        <p:nvSpPr>
          <p:cNvPr id="28" name="TextBox 28"/>
          <p:cNvSpPr txBox="1"/>
          <p:nvPr/>
        </p:nvSpPr>
        <p:spPr>
          <a:xfrm>
            <a:off x="723747" y="8052235"/>
            <a:ext cx="12127443" cy="1228787"/>
          </a:xfrm>
          <a:prstGeom prst="rect">
            <a:avLst/>
          </a:prstGeom>
        </p:spPr>
        <p:txBody>
          <a:bodyPr lIns="0" tIns="0" rIns="0" bIns="0" rtlCol="0" anchor="t">
            <a:spAutoFit/>
          </a:bodyPr>
          <a:lstStyle/>
          <a:p>
            <a:pPr algn="just">
              <a:lnSpc>
                <a:spcPts val="3373"/>
              </a:lnSpc>
            </a:pPr>
            <a:r>
              <a:rPr lang="en-US" sz="2249">
                <a:solidFill>
                  <a:srgbClr val="000000"/>
                </a:solidFill>
                <a:latin typeface="Open Sauce"/>
              </a:rPr>
              <a:t>Komputasi awan pada dasarnya dimodelkan untuk menyimpan koleksi besar data yang berkaitan dengan banyak organisasi. Kemungkinan untuk menciptakan dan menyalahgunakan aliran data baru dari koleksi data di awan jauh lebih besar.</a:t>
            </a:r>
          </a:p>
        </p:txBody>
      </p:sp>
      <p:sp>
        <p:nvSpPr>
          <p:cNvPr id="29" name="TextBox 29"/>
          <p:cNvSpPr txBox="1"/>
          <p:nvPr/>
        </p:nvSpPr>
        <p:spPr>
          <a:xfrm>
            <a:off x="1215182" y="6575097"/>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NEW DATA STREAMS</a:t>
            </a:r>
          </a:p>
        </p:txBody>
      </p:sp>
      <p:sp>
        <p:nvSpPr>
          <p:cNvPr id="30" name="TextBox 30"/>
          <p:cNvSpPr txBox="1"/>
          <p:nvPr/>
        </p:nvSpPr>
        <p:spPr>
          <a:xfrm>
            <a:off x="4993240" y="3283051"/>
            <a:ext cx="12564098" cy="2432095"/>
          </a:xfrm>
          <a:prstGeom prst="rect">
            <a:avLst/>
          </a:prstGeom>
        </p:spPr>
        <p:txBody>
          <a:bodyPr lIns="0" tIns="0" rIns="0" bIns="0" rtlCol="0" anchor="t">
            <a:spAutoFit/>
          </a:bodyPr>
          <a:lstStyle/>
          <a:p>
            <a:pPr algn="just">
              <a:lnSpc>
                <a:spcPts val="3248"/>
              </a:lnSpc>
            </a:pPr>
            <a:r>
              <a:rPr lang="en-US" sz="2165">
                <a:solidFill>
                  <a:srgbClr val="000000"/>
                </a:solidFill>
                <a:latin typeface="Open Sauce"/>
              </a:rPr>
              <a:t>Interoperabilitas adalah komponen kunci dari layanan awan, di mana data disimpan di berbagai yurisdiksi, menyebabkan kurangnya transparansi. Pertimbangkan kasus penyimpanan data di negara-negara di mana hukum penegakan tidak sejalan dengan perjanjian internasional. Dalam kasus seperti itu, data terpapar risiko pengungkapan dan penyitaan yang diberlakukan. Ketika berbagai yurisdiksi menerapkan aturan mereka sendiri, situasinya menjadi kompleks karena risiko data yang diungkapkan menjadi jauh lebih besar.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83" y="531785"/>
            <a:ext cx="14879065" cy="1108837"/>
            <a:chOff x="0" y="0"/>
            <a:chExt cx="19838753" cy="1478449"/>
          </a:xfrm>
        </p:grpSpPr>
        <p:sp>
          <p:nvSpPr>
            <p:cNvPr id="3" name="Freeform 3"/>
            <p:cNvSpPr/>
            <p:nvPr/>
          </p:nvSpPr>
          <p:spPr>
            <a:xfrm>
              <a:off x="0" y="0"/>
              <a:ext cx="19838628" cy="1478434"/>
            </a:xfrm>
            <a:custGeom>
              <a:avLst/>
              <a:gdLst/>
              <a:ahLst/>
              <a:cxnLst/>
              <a:rect l="l" t="t" r="r" b="b"/>
              <a:pathLst>
                <a:path w="19838628" h="1478434">
                  <a:moveTo>
                    <a:pt x="0" y="739217"/>
                  </a:moveTo>
                  <a:cubicBezTo>
                    <a:pt x="0" y="330924"/>
                    <a:pt x="705897" y="0"/>
                    <a:pt x="1576828" y="0"/>
                  </a:cubicBezTo>
                  <a:lnTo>
                    <a:pt x="18261800" y="0"/>
                  </a:lnTo>
                  <a:cubicBezTo>
                    <a:pt x="19132731" y="0"/>
                    <a:pt x="19838628" y="330924"/>
                    <a:pt x="19838628" y="739217"/>
                  </a:cubicBezTo>
                  <a:cubicBezTo>
                    <a:pt x="19838628" y="1147510"/>
                    <a:pt x="19132731" y="1478434"/>
                    <a:pt x="18261800" y="1478434"/>
                  </a:cubicBezTo>
                  <a:lnTo>
                    <a:pt x="1576828" y="1478434"/>
                  </a:lnTo>
                  <a:cubicBezTo>
                    <a:pt x="705897" y="1478434"/>
                    <a:pt x="0" y="1147510"/>
                    <a:pt x="0" y="739217"/>
                  </a:cubicBezTo>
                  <a:close/>
                </a:path>
              </a:pathLst>
            </a:custGeom>
            <a:solidFill>
              <a:srgbClr val="54CBA0"/>
            </a:solidFill>
          </p:spPr>
        </p:sp>
        <p:sp>
          <p:nvSpPr>
            <p:cNvPr id="4" name="TextBox 4"/>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Italics"/>
                </a:rPr>
                <a:t>Risks Due to Legislation</a:t>
              </a:r>
            </a:p>
          </p:txBody>
        </p:sp>
      </p:grpSp>
      <p:grpSp>
        <p:nvGrpSpPr>
          <p:cNvPr id="5" name="Group 5"/>
          <p:cNvGrpSpPr/>
          <p:nvPr/>
        </p:nvGrpSpPr>
        <p:grpSpPr>
          <a:xfrm>
            <a:off x="3441139" y="2941441"/>
            <a:ext cx="14689140" cy="3051107"/>
            <a:chOff x="0" y="0"/>
            <a:chExt cx="4518446" cy="938534"/>
          </a:xfrm>
        </p:grpSpPr>
        <p:sp>
          <p:nvSpPr>
            <p:cNvPr id="6" name="Freeform 6"/>
            <p:cNvSpPr/>
            <p:nvPr/>
          </p:nvSpPr>
          <p:spPr>
            <a:xfrm>
              <a:off x="0" y="0"/>
              <a:ext cx="4518446" cy="938534"/>
            </a:xfrm>
            <a:custGeom>
              <a:avLst/>
              <a:gdLst/>
              <a:ahLst/>
              <a:cxnLst/>
              <a:rect l="l" t="t" r="r" b="b"/>
              <a:pathLst>
                <a:path w="4518446" h="938534">
                  <a:moveTo>
                    <a:pt x="0" y="0"/>
                  </a:moveTo>
                  <a:lnTo>
                    <a:pt x="4518446" y="0"/>
                  </a:lnTo>
                  <a:lnTo>
                    <a:pt x="4518446" y="938534"/>
                  </a:lnTo>
                  <a:lnTo>
                    <a:pt x="0" y="938534"/>
                  </a:lnTo>
                  <a:close/>
                </a:path>
              </a:pathLst>
            </a:custGeom>
            <a:solidFill>
              <a:srgbClr val="FFFFFF"/>
            </a:solidFill>
            <a:ln w="47625" cap="sq">
              <a:solidFill>
                <a:srgbClr val="000000"/>
              </a:solidFill>
              <a:prstDash val="solid"/>
              <a:miter/>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3870070" y="4099472"/>
            <a:ext cx="735045" cy="735045"/>
          </a:xfrm>
          <a:custGeom>
            <a:avLst/>
            <a:gdLst/>
            <a:ahLst/>
            <a:cxnLst/>
            <a:rect l="l" t="t" r="r" b="b"/>
            <a:pathLst>
              <a:path w="735045" h="735045">
                <a:moveTo>
                  <a:pt x="0" y="0"/>
                </a:moveTo>
                <a:lnTo>
                  <a:pt x="735044" y="0"/>
                </a:lnTo>
                <a:lnTo>
                  <a:pt x="735044"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2260821" y="1867601"/>
            <a:ext cx="5395309" cy="764799"/>
            <a:chOff x="0" y="0"/>
            <a:chExt cx="2261400" cy="320559"/>
          </a:xfrm>
        </p:grpSpPr>
        <p:sp>
          <p:nvSpPr>
            <p:cNvPr id="10" name="Freeform 10"/>
            <p:cNvSpPr/>
            <p:nvPr/>
          </p:nvSpPr>
          <p:spPr>
            <a:xfrm>
              <a:off x="0" y="0"/>
              <a:ext cx="2261400" cy="320559"/>
            </a:xfrm>
            <a:custGeom>
              <a:avLst/>
              <a:gdLst/>
              <a:ahLst/>
              <a:cxnLst/>
              <a:rect l="l" t="t" r="r" b="b"/>
              <a:pathLst>
                <a:path w="2261400" h="320559">
                  <a:moveTo>
                    <a:pt x="50223" y="0"/>
                  </a:moveTo>
                  <a:lnTo>
                    <a:pt x="2211177" y="0"/>
                  </a:lnTo>
                  <a:cubicBezTo>
                    <a:pt x="2224497" y="0"/>
                    <a:pt x="2237271" y="5291"/>
                    <a:pt x="2246690" y="14710"/>
                  </a:cubicBezTo>
                  <a:cubicBezTo>
                    <a:pt x="2256108" y="24128"/>
                    <a:pt x="2261400" y="36903"/>
                    <a:pt x="2261400" y="50223"/>
                  </a:cubicBezTo>
                  <a:lnTo>
                    <a:pt x="2261400" y="270336"/>
                  </a:lnTo>
                  <a:cubicBezTo>
                    <a:pt x="2261400" y="283656"/>
                    <a:pt x="2256108" y="296431"/>
                    <a:pt x="2246690" y="305849"/>
                  </a:cubicBezTo>
                  <a:cubicBezTo>
                    <a:pt x="2237271" y="315268"/>
                    <a:pt x="2224497" y="320559"/>
                    <a:pt x="2211177" y="320559"/>
                  </a:cubicBezTo>
                  <a:lnTo>
                    <a:pt x="50223" y="320559"/>
                  </a:lnTo>
                  <a:cubicBezTo>
                    <a:pt x="36903" y="320559"/>
                    <a:pt x="24128" y="315268"/>
                    <a:pt x="14710" y="305849"/>
                  </a:cubicBezTo>
                  <a:cubicBezTo>
                    <a:pt x="5291" y="296431"/>
                    <a:pt x="0" y="283656"/>
                    <a:pt x="0" y="270336"/>
                  </a:cubicBezTo>
                  <a:lnTo>
                    <a:pt x="0" y="50223"/>
                  </a:lnTo>
                  <a:cubicBezTo>
                    <a:pt x="0" y="36903"/>
                    <a:pt x="5291" y="24128"/>
                    <a:pt x="14710" y="14710"/>
                  </a:cubicBezTo>
                  <a:cubicBezTo>
                    <a:pt x="24128" y="5291"/>
                    <a:pt x="36903" y="0"/>
                    <a:pt x="50223" y="0"/>
                  </a:cubicBezTo>
                  <a:close/>
                </a:path>
              </a:pathLst>
            </a:custGeom>
            <a:solidFill>
              <a:srgbClr val="FF5F3F"/>
            </a:solidFill>
            <a:ln w="57150" cap="rnd">
              <a:solidFill>
                <a:srgbClr val="000000"/>
              </a:solidFill>
              <a:prstDash val="solid"/>
              <a:round/>
            </a:ln>
          </p:spPr>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2" name="Freeform 12"/>
          <p:cNvSpPr/>
          <p:nvPr/>
        </p:nvSpPr>
        <p:spPr>
          <a:xfrm flipH="1">
            <a:off x="12260821" y="2173925"/>
            <a:ext cx="590370" cy="612648"/>
          </a:xfrm>
          <a:custGeom>
            <a:avLst/>
            <a:gdLst/>
            <a:ahLst/>
            <a:cxnLst/>
            <a:rect l="l" t="t" r="r" b="b"/>
            <a:pathLst>
              <a:path w="590370" h="612648">
                <a:moveTo>
                  <a:pt x="590369" y="0"/>
                </a:moveTo>
                <a:lnTo>
                  <a:pt x="0" y="0"/>
                </a:lnTo>
                <a:lnTo>
                  <a:pt x="0" y="612648"/>
                </a:lnTo>
                <a:lnTo>
                  <a:pt x="590369" y="612648"/>
                </a:lnTo>
                <a:lnTo>
                  <a:pt x="59036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7065759" y="1561278"/>
            <a:ext cx="590370" cy="612648"/>
          </a:xfrm>
          <a:custGeom>
            <a:avLst/>
            <a:gdLst/>
            <a:ahLst/>
            <a:cxnLst/>
            <a:rect l="l" t="t" r="r" b="b"/>
            <a:pathLst>
              <a:path w="590370" h="612648">
                <a:moveTo>
                  <a:pt x="0" y="0"/>
                </a:moveTo>
                <a:lnTo>
                  <a:pt x="590370" y="0"/>
                </a:lnTo>
                <a:lnTo>
                  <a:pt x="590370" y="612647"/>
                </a:lnTo>
                <a:lnTo>
                  <a:pt x="0" y="612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491462" y="7368720"/>
            <a:ext cx="14579193" cy="2672018"/>
            <a:chOff x="0" y="0"/>
            <a:chExt cx="4484626" cy="821925"/>
          </a:xfrm>
        </p:grpSpPr>
        <p:sp>
          <p:nvSpPr>
            <p:cNvPr id="15" name="Freeform 15"/>
            <p:cNvSpPr/>
            <p:nvPr/>
          </p:nvSpPr>
          <p:spPr>
            <a:xfrm>
              <a:off x="0" y="0"/>
              <a:ext cx="4484625" cy="821925"/>
            </a:xfrm>
            <a:custGeom>
              <a:avLst/>
              <a:gdLst/>
              <a:ahLst/>
              <a:cxnLst/>
              <a:rect l="l" t="t" r="r" b="b"/>
              <a:pathLst>
                <a:path w="4484625" h="821925">
                  <a:moveTo>
                    <a:pt x="0" y="0"/>
                  </a:moveTo>
                  <a:lnTo>
                    <a:pt x="4484625" y="0"/>
                  </a:lnTo>
                  <a:lnTo>
                    <a:pt x="4484625" y="821925"/>
                  </a:lnTo>
                  <a:lnTo>
                    <a:pt x="0" y="821925"/>
                  </a:lnTo>
                  <a:close/>
                </a:path>
              </a:pathLst>
            </a:custGeom>
            <a:solidFill>
              <a:srgbClr val="FFFFFF"/>
            </a:solidFill>
            <a:ln w="47625" cap="sq">
              <a:solidFill>
                <a:srgbClr val="000000"/>
              </a:solidFill>
              <a:prstDash val="solid"/>
              <a:miter/>
            </a:ln>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3884119" y="8158057"/>
            <a:ext cx="735045" cy="735045"/>
          </a:xfrm>
          <a:custGeom>
            <a:avLst/>
            <a:gdLst/>
            <a:ahLst/>
            <a:cxnLst/>
            <a:rect l="l" t="t" r="r" b="b"/>
            <a:pathLst>
              <a:path w="735045" h="735045">
                <a:moveTo>
                  <a:pt x="0" y="0"/>
                </a:moveTo>
                <a:lnTo>
                  <a:pt x="735044" y="0"/>
                </a:lnTo>
                <a:lnTo>
                  <a:pt x="735044"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03539" y="6390130"/>
            <a:ext cx="4801343" cy="722261"/>
            <a:chOff x="0" y="0"/>
            <a:chExt cx="2012444" cy="302730"/>
          </a:xfrm>
        </p:grpSpPr>
        <p:sp>
          <p:nvSpPr>
            <p:cNvPr id="19" name="Freeform 19"/>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0" name="TextBox 20"/>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1" name="Freeform 21"/>
          <p:cNvSpPr/>
          <p:nvPr/>
        </p:nvSpPr>
        <p:spPr>
          <a:xfrm flipH="1">
            <a:off x="491462" y="6575097"/>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5126590" y="6268773"/>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roup 23"/>
          <p:cNvGrpSpPr/>
          <p:nvPr/>
        </p:nvGrpSpPr>
        <p:grpSpPr>
          <a:xfrm>
            <a:off x="15070655" y="561331"/>
            <a:ext cx="3059625" cy="934738"/>
            <a:chOff x="0" y="0"/>
            <a:chExt cx="4079499" cy="1246318"/>
          </a:xfrm>
        </p:grpSpPr>
        <p:sp>
          <p:nvSpPr>
            <p:cNvPr id="24" name="Freeform 2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6"/>
              <a:stretch>
                <a:fillRect/>
              </a:stretch>
            </a:blipFill>
          </p:spPr>
        </p:sp>
        <p:sp>
          <p:nvSpPr>
            <p:cNvPr id="25" name="Freeform 2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7"/>
              <a:stretch>
                <a:fillRect/>
              </a:stretch>
            </a:blipFill>
          </p:spPr>
        </p:sp>
        <p:sp>
          <p:nvSpPr>
            <p:cNvPr id="26" name="Freeform 2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8"/>
              <a:stretch>
                <a:fillRect/>
              </a:stretch>
            </a:blipFill>
          </p:spPr>
        </p:sp>
      </p:grpSp>
      <p:sp>
        <p:nvSpPr>
          <p:cNvPr id="27" name="TextBox 27"/>
          <p:cNvSpPr txBox="1"/>
          <p:nvPr/>
        </p:nvSpPr>
        <p:spPr>
          <a:xfrm>
            <a:off x="13069446" y="2073837"/>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DATA SECURITY</a:t>
            </a:r>
          </a:p>
        </p:txBody>
      </p:sp>
      <p:sp>
        <p:nvSpPr>
          <p:cNvPr id="28" name="TextBox 28"/>
          <p:cNvSpPr txBox="1"/>
          <p:nvPr/>
        </p:nvSpPr>
        <p:spPr>
          <a:xfrm>
            <a:off x="761847" y="7823629"/>
            <a:ext cx="12127443" cy="1647899"/>
          </a:xfrm>
          <a:prstGeom prst="rect">
            <a:avLst/>
          </a:prstGeom>
        </p:spPr>
        <p:txBody>
          <a:bodyPr lIns="0" tIns="0" rIns="0" bIns="0" rtlCol="0" anchor="t">
            <a:spAutoFit/>
          </a:bodyPr>
          <a:lstStyle/>
          <a:p>
            <a:pPr algn="just">
              <a:lnSpc>
                <a:spcPts val="3373"/>
              </a:lnSpc>
            </a:pPr>
            <a:r>
              <a:rPr lang="en-US" sz="2249">
                <a:solidFill>
                  <a:srgbClr val="000000"/>
                </a:solidFill>
                <a:latin typeface="Open Sauce"/>
              </a:rPr>
              <a:t>Ketika beberapa organisasi menggunakan layanan dari sistem manajemen terpusat seperti dalam awan, permintaan akses hukum dan pengambilan informasi sangat penting untuk menghindari akses terhadap informasi di luar cakupan undang-undang akses yang sah.</a:t>
            </a:r>
          </a:p>
        </p:txBody>
      </p:sp>
      <p:sp>
        <p:nvSpPr>
          <p:cNvPr id="29" name="TextBox 29"/>
          <p:cNvSpPr txBox="1"/>
          <p:nvPr/>
        </p:nvSpPr>
        <p:spPr>
          <a:xfrm>
            <a:off x="1215182" y="6575097"/>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LAWFUL ACCESS</a:t>
            </a:r>
          </a:p>
        </p:txBody>
      </p:sp>
      <p:sp>
        <p:nvSpPr>
          <p:cNvPr id="30" name="TextBox 30"/>
          <p:cNvSpPr txBox="1"/>
          <p:nvPr/>
        </p:nvSpPr>
        <p:spPr>
          <a:xfrm>
            <a:off x="4528914" y="3072323"/>
            <a:ext cx="13435077" cy="3102654"/>
          </a:xfrm>
          <a:prstGeom prst="rect">
            <a:avLst/>
          </a:prstGeom>
        </p:spPr>
        <p:txBody>
          <a:bodyPr lIns="0" tIns="0" rIns="0" bIns="0" rtlCol="0" anchor="t">
            <a:spAutoFit/>
          </a:bodyPr>
          <a:lstStyle/>
          <a:p>
            <a:pPr algn="just">
              <a:lnSpc>
                <a:spcPts val="3098"/>
              </a:lnSpc>
            </a:pPr>
            <a:r>
              <a:rPr lang="en-US" sz="2065">
                <a:solidFill>
                  <a:srgbClr val="000000"/>
                </a:solidFill>
                <a:latin typeface="Open Sauce"/>
              </a:rPr>
              <a:t>Pengadaan layanan awan tidak terhambat oleh lokasi geografis, dan oleh karena itu keamanan data merupakan perhatian utama. Risiko utama terhadap keamanan data di awan mencakup:</a:t>
            </a:r>
          </a:p>
          <a:p>
            <a:pPr marL="445941" lvl="1" indent="-222971" algn="just">
              <a:lnSpc>
                <a:spcPts val="3098"/>
              </a:lnSpc>
              <a:buFont typeface="Arial"/>
              <a:buChar char="•"/>
            </a:pPr>
            <a:r>
              <a:rPr lang="en-US" sz="2065">
                <a:solidFill>
                  <a:srgbClr val="000000"/>
                </a:solidFill>
                <a:latin typeface="Open Sauce"/>
              </a:rPr>
              <a:t>Tindakan yang tidak memadai yang diadopsi untuk memastikan keamanan data.</a:t>
            </a:r>
          </a:p>
          <a:p>
            <a:pPr marL="445941" lvl="1" indent="-222971" algn="just">
              <a:lnSpc>
                <a:spcPts val="3098"/>
              </a:lnSpc>
              <a:buFont typeface="Arial"/>
              <a:buChar char="•"/>
            </a:pPr>
            <a:r>
              <a:rPr lang="en-US" sz="2065">
                <a:solidFill>
                  <a:srgbClr val="000000"/>
                </a:solidFill>
                <a:latin typeface="Open Sauce"/>
              </a:rPr>
              <a:t>Kehilangan data oleh penyedia layanan.</a:t>
            </a:r>
          </a:p>
          <a:p>
            <a:pPr marL="445941" lvl="1" indent="-222971" algn="just">
              <a:lnSpc>
                <a:spcPts val="3098"/>
              </a:lnSpc>
              <a:buFont typeface="Arial"/>
              <a:buChar char="•"/>
            </a:pPr>
            <a:r>
              <a:rPr lang="en-US" sz="2065">
                <a:solidFill>
                  <a:srgbClr val="000000"/>
                </a:solidFill>
                <a:latin typeface="Open Sauce"/>
              </a:rPr>
              <a:t>Akses yang tidak sah ke data.</a:t>
            </a:r>
          </a:p>
          <a:p>
            <a:pPr marL="445941" lvl="1" indent="-222971" algn="just">
              <a:lnSpc>
                <a:spcPts val="3098"/>
              </a:lnSpc>
              <a:buFont typeface="Arial"/>
              <a:buChar char="•"/>
            </a:pPr>
            <a:r>
              <a:rPr lang="en-US" sz="2065">
                <a:solidFill>
                  <a:srgbClr val="000000"/>
                </a:solidFill>
                <a:latin typeface="Open Sauce"/>
              </a:rPr>
              <a:t>Peretas atau virus yang menargetkan penyedia layanan, yang mengakibatkan hilangnya atau kerusakan pada data dan sumber daya di awan.</a:t>
            </a:r>
          </a:p>
          <a:p>
            <a:pPr algn="just">
              <a:lnSpc>
                <a:spcPts val="3098"/>
              </a:lnSpc>
            </a:pPr>
            <a:endParaRPr lang="en-US" sz="2065">
              <a:solidFill>
                <a:srgbClr val="000000"/>
              </a:solidFill>
              <a:latin typeface="Open Sauc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83" y="531785"/>
            <a:ext cx="14879065" cy="1108837"/>
            <a:chOff x="0" y="0"/>
            <a:chExt cx="19838753" cy="1478449"/>
          </a:xfrm>
        </p:grpSpPr>
        <p:sp>
          <p:nvSpPr>
            <p:cNvPr id="3" name="Freeform 3"/>
            <p:cNvSpPr/>
            <p:nvPr/>
          </p:nvSpPr>
          <p:spPr>
            <a:xfrm>
              <a:off x="0" y="0"/>
              <a:ext cx="19838628" cy="1478434"/>
            </a:xfrm>
            <a:custGeom>
              <a:avLst/>
              <a:gdLst/>
              <a:ahLst/>
              <a:cxnLst/>
              <a:rect l="l" t="t" r="r" b="b"/>
              <a:pathLst>
                <a:path w="19838628" h="1478434">
                  <a:moveTo>
                    <a:pt x="0" y="739217"/>
                  </a:moveTo>
                  <a:cubicBezTo>
                    <a:pt x="0" y="330924"/>
                    <a:pt x="705897" y="0"/>
                    <a:pt x="1576828" y="0"/>
                  </a:cubicBezTo>
                  <a:lnTo>
                    <a:pt x="18261800" y="0"/>
                  </a:lnTo>
                  <a:cubicBezTo>
                    <a:pt x="19132731" y="0"/>
                    <a:pt x="19838628" y="330924"/>
                    <a:pt x="19838628" y="739217"/>
                  </a:cubicBezTo>
                  <a:cubicBezTo>
                    <a:pt x="19838628" y="1147510"/>
                    <a:pt x="19132731" y="1478434"/>
                    <a:pt x="18261800" y="1478434"/>
                  </a:cubicBezTo>
                  <a:lnTo>
                    <a:pt x="1576828" y="1478434"/>
                  </a:lnTo>
                  <a:cubicBezTo>
                    <a:pt x="705897" y="1478434"/>
                    <a:pt x="0" y="1147510"/>
                    <a:pt x="0" y="739217"/>
                  </a:cubicBezTo>
                  <a:close/>
                </a:path>
              </a:pathLst>
            </a:custGeom>
            <a:solidFill>
              <a:srgbClr val="54CBA0"/>
            </a:solidFill>
          </p:spPr>
        </p:sp>
        <p:sp>
          <p:nvSpPr>
            <p:cNvPr id="4" name="TextBox 4"/>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Italics"/>
                </a:rPr>
                <a:t>Risks Due to Legislation</a:t>
              </a:r>
            </a:p>
          </p:txBody>
        </p:sp>
      </p:grpSp>
      <p:grpSp>
        <p:nvGrpSpPr>
          <p:cNvPr id="5" name="Group 5"/>
          <p:cNvGrpSpPr/>
          <p:nvPr/>
        </p:nvGrpSpPr>
        <p:grpSpPr>
          <a:xfrm>
            <a:off x="3441139" y="2941441"/>
            <a:ext cx="14689140" cy="2536757"/>
            <a:chOff x="0" y="0"/>
            <a:chExt cx="4518446" cy="780318"/>
          </a:xfrm>
        </p:grpSpPr>
        <p:sp>
          <p:nvSpPr>
            <p:cNvPr id="6" name="Freeform 6"/>
            <p:cNvSpPr/>
            <p:nvPr/>
          </p:nvSpPr>
          <p:spPr>
            <a:xfrm>
              <a:off x="0" y="0"/>
              <a:ext cx="4518446" cy="780318"/>
            </a:xfrm>
            <a:custGeom>
              <a:avLst/>
              <a:gdLst/>
              <a:ahLst/>
              <a:cxnLst/>
              <a:rect l="l" t="t" r="r" b="b"/>
              <a:pathLst>
                <a:path w="4518446" h="780318">
                  <a:moveTo>
                    <a:pt x="0" y="0"/>
                  </a:moveTo>
                  <a:lnTo>
                    <a:pt x="4518446" y="0"/>
                  </a:lnTo>
                  <a:lnTo>
                    <a:pt x="4518446" y="780318"/>
                  </a:lnTo>
                  <a:lnTo>
                    <a:pt x="0" y="780318"/>
                  </a:lnTo>
                  <a:close/>
                </a:path>
              </a:pathLst>
            </a:custGeom>
            <a:solidFill>
              <a:srgbClr val="FFFFFF"/>
            </a:solidFill>
            <a:ln w="47625" cap="sq">
              <a:solidFill>
                <a:srgbClr val="000000"/>
              </a:solidFill>
              <a:prstDash val="solid"/>
              <a:miter/>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4010531" y="3842297"/>
            <a:ext cx="735045" cy="735045"/>
          </a:xfrm>
          <a:custGeom>
            <a:avLst/>
            <a:gdLst/>
            <a:ahLst/>
            <a:cxnLst/>
            <a:rect l="l" t="t" r="r" b="b"/>
            <a:pathLst>
              <a:path w="735045" h="735045">
                <a:moveTo>
                  <a:pt x="0" y="0"/>
                </a:moveTo>
                <a:lnTo>
                  <a:pt x="735044" y="0"/>
                </a:lnTo>
                <a:lnTo>
                  <a:pt x="735044"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2260821" y="1867601"/>
            <a:ext cx="5395309" cy="764799"/>
            <a:chOff x="0" y="0"/>
            <a:chExt cx="2261400" cy="320559"/>
          </a:xfrm>
        </p:grpSpPr>
        <p:sp>
          <p:nvSpPr>
            <p:cNvPr id="10" name="Freeform 10"/>
            <p:cNvSpPr/>
            <p:nvPr/>
          </p:nvSpPr>
          <p:spPr>
            <a:xfrm>
              <a:off x="0" y="0"/>
              <a:ext cx="2261400" cy="320559"/>
            </a:xfrm>
            <a:custGeom>
              <a:avLst/>
              <a:gdLst/>
              <a:ahLst/>
              <a:cxnLst/>
              <a:rect l="l" t="t" r="r" b="b"/>
              <a:pathLst>
                <a:path w="2261400" h="320559">
                  <a:moveTo>
                    <a:pt x="50223" y="0"/>
                  </a:moveTo>
                  <a:lnTo>
                    <a:pt x="2211177" y="0"/>
                  </a:lnTo>
                  <a:cubicBezTo>
                    <a:pt x="2224497" y="0"/>
                    <a:pt x="2237271" y="5291"/>
                    <a:pt x="2246690" y="14710"/>
                  </a:cubicBezTo>
                  <a:cubicBezTo>
                    <a:pt x="2256108" y="24128"/>
                    <a:pt x="2261400" y="36903"/>
                    <a:pt x="2261400" y="50223"/>
                  </a:cubicBezTo>
                  <a:lnTo>
                    <a:pt x="2261400" y="270336"/>
                  </a:lnTo>
                  <a:cubicBezTo>
                    <a:pt x="2261400" y="283656"/>
                    <a:pt x="2256108" y="296431"/>
                    <a:pt x="2246690" y="305849"/>
                  </a:cubicBezTo>
                  <a:cubicBezTo>
                    <a:pt x="2237271" y="315268"/>
                    <a:pt x="2224497" y="320559"/>
                    <a:pt x="2211177" y="320559"/>
                  </a:cubicBezTo>
                  <a:lnTo>
                    <a:pt x="50223" y="320559"/>
                  </a:lnTo>
                  <a:cubicBezTo>
                    <a:pt x="36903" y="320559"/>
                    <a:pt x="24128" y="315268"/>
                    <a:pt x="14710" y="305849"/>
                  </a:cubicBezTo>
                  <a:cubicBezTo>
                    <a:pt x="5291" y="296431"/>
                    <a:pt x="0" y="283656"/>
                    <a:pt x="0" y="270336"/>
                  </a:cubicBezTo>
                  <a:lnTo>
                    <a:pt x="0" y="50223"/>
                  </a:lnTo>
                  <a:cubicBezTo>
                    <a:pt x="0" y="36903"/>
                    <a:pt x="5291" y="24128"/>
                    <a:pt x="14710" y="14710"/>
                  </a:cubicBezTo>
                  <a:cubicBezTo>
                    <a:pt x="24128" y="5291"/>
                    <a:pt x="36903" y="0"/>
                    <a:pt x="50223" y="0"/>
                  </a:cubicBezTo>
                  <a:close/>
                </a:path>
              </a:pathLst>
            </a:custGeom>
            <a:solidFill>
              <a:srgbClr val="FF5F3F"/>
            </a:solidFill>
            <a:ln w="57150" cap="rnd">
              <a:solidFill>
                <a:srgbClr val="000000"/>
              </a:solidFill>
              <a:prstDash val="solid"/>
              <a:round/>
            </a:ln>
          </p:spPr>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2" name="Freeform 12"/>
          <p:cNvSpPr/>
          <p:nvPr/>
        </p:nvSpPr>
        <p:spPr>
          <a:xfrm flipH="1">
            <a:off x="12260821" y="2173925"/>
            <a:ext cx="590370" cy="612648"/>
          </a:xfrm>
          <a:custGeom>
            <a:avLst/>
            <a:gdLst/>
            <a:ahLst/>
            <a:cxnLst/>
            <a:rect l="l" t="t" r="r" b="b"/>
            <a:pathLst>
              <a:path w="590370" h="612648">
                <a:moveTo>
                  <a:pt x="590369" y="0"/>
                </a:moveTo>
                <a:lnTo>
                  <a:pt x="0" y="0"/>
                </a:lnTo>
                <a:lnTo>
                  <a:pt x="0" y="612648"/>
                </a:lnTo>
                <a:lnTo>
                  <a:pt x="590369" y="612648"/>
                </a:lnTo>
                <a:lnTo>
                  <a:pt x="59036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7065759" y="1561278"/>
            <a:ext cx="590370" cy="612648"/>
          </a:xfrm>
          <a:custGeom>
            <a:avLst/>
            <a:gdLst/>
            <a:ahLst/>
            <a:cxnLst/>
            <a:rect l="l" t="t" r="r" b="b"/>
            <a:pathLst>
              <a:path w="590370" h="612648">
                <a:moveTo>
                  <a:pt x="0" y="0"/>
                </a:moveTo>
                <a:lnTo>
                  <a:pt x="590370" y="0"/>
                </a:lnTo>
                <a:lnTo>
                  <a:pt x="590370" y="612647"/>
                </a:lnTo>
                <a:lnTo>
                  <a:pt x="0" y="612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491462" y="6854370"/>
            <a:ext cx="14579193" cy="2680709"/>
            <a:chOff x="0" y="0"/>
            <a:chExt cx="4484626" cy="824598"/>
          </a:xfrm>
        </p:grpSpPr>
        <p:sp>
          <p:nvSpPr>
            <p:cNvPr id="15" name="Freeform 15"/>
            <p:cNvSpPr/>
            <p:nvPr/>
          </p:nvSpPr>
          <p:spPr>
            <a:xfrm>
              <a:off x="0" y="0"/>
              <a:ext cx="4484625" cy="824598"/>
            </a:xfrm>
            <a:custGeom>
              <a:avLst/>
              <a:gdLst/>
              <a:ahLst/>
              <a:cxnLst/>
              <a:rect l="l" t="t" r="r" b="b"/>
              <a:pathLst>
                <a:path w="4484625" h="824598">
                  <a:moveTo>
                    <a:pt x="0" y="0"/>
                  </a:moveTo>
                  <a:lnTo>
                    <a:pt x="4484625" y="0"/>
                  </a:lnTo>
                  <a:lnTo>
                    <a:pt x="4484625" y="824598"/>
                  </a:lnTo>
                  <a:lnTo>
                    <a:pt x="0" y="824598"/>
                  </a:lnTo>
                  <a:close/>
                </a:path>
              </a:pathLst>
            </a:custGeom>
            <a:solidFill>
              <a:srgbClr val="FFFFFF"/>
            </a:solidFill>
            <a:ln w="47625" cap="sq">
              <a:solidFill>
                <a:srgbClr val="000000"/>
              </a:solidFill>
              <a:prstDash val="solid"/>
              <a:miter/>
            </a:ln>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3631289" y="7827202"/>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03539" y="5904355"/>
            <a:ext cx="4801343" cy="722261"/>
            <a:chOff x="0" y="0"/>
            <a:chExt cx="2012444" cy="302730"/>
          </a:xfrm>
        </p:grpSpPr>
        <p:sp>
          <p:nvSpPr>
            <p:cNvPr id="19" name="Freeform 19"/>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0" name="TextBox 20"/>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1" name="Freeform 21"/>
          <p:cNvSpPr/>
          <p:nvPr/>
        </p:nvSpPr>
        <p:spPr>
          <a:xfrm flipH="1">
            <a:off x="491462" y="60893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5126590" y="5782998"/>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roup 23"/>
          <p:cNvGrpSpPr/>
          <p:nvPr/>
        </p:nvGrpSpPr>
        <p:grpSpPr>
          <a:xfrm>
            <a:off x="15070655" y="561331"/>
            <a:ext cx="3059625" cy="934738"/>
            <a:chOff x="0" y="0"/>
            <a:chExt cx="4079499" cy="1246318"/>
          </a:xfrm>
        </p:grpSpPr>
        <p:sp>
          <p:nvSpPr>
            <p:cNvPr id="24" name="Freeform 2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6"/>
              <a:stretch>
                <a:fillRect/>
              </a:stretch>
            </a:blipFill>
          </p:spPr>
        </p:sp>
        <p:sp>
          <p:nvSpPr>
            <p:cNvPr id="25" name="Freeform 2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7"/>
              <a:stretch>
                <a:fillRect/>
              </a:stretch>
            </a:blipFill>
          </p:spPr>
        </p:sp>
        <p:sp>
          <p:nvSpPr>
            <p:cNvPr id="26" name="Freeform 2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8"/>
              <a:stretch>
                <a:fillRect/>
              </a:stretch>
            </a:blipFill>
          </p:spPr>
        </p:sp>
      </p:grpSp>
      <p:sp>
        <p:nvSpPr>
          <p:cNvPr id="27" name="TextBox 27"/>
          <p:cNvSpPr txBox="1"/>
          <p:nvPr/>
        </p:nvSpPr>
        <p:spPr>
          <a:xfrm>
            <a:off x="13069446" y="2073837"/>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DATA PROCESSING</a:t>
            </a:r>
          </a:p>
        </p:txBody>
      </p:sp>
      <p:sp>
        <p:nvSpPr>
          <p:cNvPr id="28" name="TextBox 28"/>
          <p:cNvSpPr txBox="1"/>
          <p:nvPr/>
        </p:nvSpPr>
        <p:spPr>
          <a:xfrm>
            <a:off x="786647" y="7095977"/>
            <a:ext cx="12127443" cy="2067011"/>
          </a:xfrm>
          <a:prstGeom prst="rect">
            <a:avLst/>
          </a:prstGeom>
        </p:spPr>
        <p:txBody>
          <a:bodyPr lIns="0" tIns="0" rIns="0" bIns="0" rtlCol="0" anchor="t">
            <a:spAutoFit/>
          </a:bodyPr>
          <a:lstStyle/>
          <a:p>
            <a:pPr algn="just">
              <a:lnSpc>
                <a:spcPts val="3373"/>
              </a:lnSpc>
            </a:pPr>
            <a:r>
              <a:rPr lang="en-US" sz="2249">
                <a:solidFill>
                  <a:srgbClr val="000000"/>
                </a:solidFill>
                <a:latin typeface="Open Sauce"/>
              </a:rPr>
              <a:t>Organisasi menjalin perjanjian kontrak dengan penyedia layanan untuk menyimpan data dan menggunakan aplikasi di awan. Sangat penting bagi konsumen untuk mempertimbangkan keamanan data setelah berakhirnya kontrak. Standar harus diterapkan untuk memastikan bahwa salinan data tidak disimpan di awan bahkan setelah berakhirnya perjanjian kontrak.</a:t>
            </a:r>
          </a:p>
        </p:txBody>
      </p:sp>
      <p:sp>
        <p:nvSpPr>
          <p:cNvPr id="29" name="TextBox 29"/>
          <p:cNvSpPr txBox="1"/>
          <p:nvPr/>
        </p:nvSpPr>
        <p:spPr>
          <a:xfrm>
            <a:off x="1215182" y="6089322"/>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DATA PERMANENCE </a:t>
            </a:r>
          </a:p>
        </p:txBody>
      </p:sp>
      <p:sp>
        <p:nvSpPr>
          <p:cNvPr id="30" name="TextBox 30"/>
          <p:cNvSpPr txBox="1"/>
          <p:nvPr/>
        </p:nvSpPr>
        <p:spPr>
          <a:xfrm>
            <a:off x="5421775" y="3684487"/>
            <a:ext cx="12318590" cy="1150029"/>
          </a:xfrm>
          <a:prstGeom prst="rect">
            <a:avLst/>
          </a:prstGeom>
        </p:spPr>
        <p:txBody>
          <a:bodyPr lIns="0" tIns="0" rIns="0" bIns="0" rtlCol="0" anchor="t">
            <a:spAutoFit/>
          </a:bodyPr>
          <a:lstStyle/>
          <a:p>
            <a:pPr algn="just">
              <a:lnSpc>
                <a:spcPts val="3098"/>
              </a:lnSpc>
            </a:pPr>
            <a:r>
              <a:rPr lang="en-US" sz="2065">
                <a:solidFill>
                  <a:srgbClr val="000000"/>
                </a:solidFill>
                <a:latin typeface="Open Sauce"/>
              </a:rPr>
              <a:t>Organisasi yang mengadopsi layanan awan harus memastikan bahwa penyedia layanan menjamin keamanan data sepanjang waktu. Selain itu, proses untuk mengakses, memperbaiki, dan menghapus data harus kuat dan tahan uji.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501422" cy="10287000"/>
          </a:xfrm>
          <a:custGeom>
            <a:avLst/>
            <a:gdLst/>
            <a:ahLst/>
            <a:cxnLst/>
            <a:rect l="l" t="t" r="r" b="b"/>
            <a:pathLst>
              <a:path w="19501422" h="10287000">
                <a:moveTo>
                  <a:pt x="0" y="0"/>
                </a:moveTo>
                <a:lnTo>
                  <a:pt x="19501422" y="0"/>
                </a:lnTo>
                <a:lnTo>
                  <a:pt x="19501422" y="10287000"/>
                </a:lnTo>
                <a:lnTo>
                  <a:pt x="0" y="10287000"/>
                </a:lnTo>
                <a:lnTo>
                  <a:pt x="0" y="0"/>
                </a:lnTo>
                <a:close/>
              </a:path>
            </a:pathLst>
          </a:custGeom>
          <a:blipFill>
            <a:blip r:embed="rId2"/>
            <a:stretch>
              <a:fillRect/>
            </a:stretch>
          </a:blipFill>
        </p:spPr>
      </p:sp>
      <p:grpSp>
        <p:nvGrpSpPr>
          <p:cNvPr id="3" name="Group 3"/>
          <p:cNvGrpSpPr/>
          <p:nvPr/>
        </p:nvGrpSpPr>
        <p:grpSpPr>
          <a:xfrm>
            <a:off x="13028738" y="1042139"/>
            <a:ext cx="4230562" cy="1292469"/>
            <a:chOff x="0" y="0"/>
            <a:chExt cx="5640750" cy="1723292"/>
          </a:xfrm>
        </p:grpSpPr>
        <p:sp>
          <p:nvSpPr>
            <p:cNvPr id="4" name="Freeform 4"/>
            <p:cNvSpPr/>
            <p:nvPr/>
          </p:nvSpPr>
          <p:spPr>
            <a:xfrm>
              <a:off x="3917458" y="0"/>
              <a:ext cx="1723292" cy="1723292"/>
            </a:xfrm>
            <a:custGeom>
              <a:avLst/>
              <a:gdLst/>
              <a:ahLst/>
              <a:cxnLst/>
              <a:rect l="l" t="t" r="r" b="b"/>
              <a:pathLst>
                <a:path w="1723292" h="1723292">
                  <a:moveTo>
                    <a:pt x="0" y="0"/>
                  </a:moveTo>
                  <a:lnTo>
                    <a:pt x="1723292" y="0"/>
                  </a:lnTo>
                  <a:lnTo>
                    <a:pt x="1723292" y="1723292"/>
                  </a:lnTo>
                  <a:lnTo>
                    <a:pt x="0" y="1723292"/>
                  </a:lnTo>
                  <a:lnTo>
                    <a:pt x="0" y="0"/>
                  </a:lnTo>
                  <a:close/>
                </a:path>
              </a:pathLst>
            </a:custGeom>
            <a:blipFill>
              <a:blip r:embed="rId3"/>
              <a:stretch>
                <a:fillRect/>
              </a:stretch>
            </a:blipFill>
          </p:spPr>
        </p:sp>
        <p:sp>
          <p:nvSpPr>
            <p:cNvPr id="5" name="Freeform 5"/>
            <p:cNvSpPr/>
            <p:nvPr/>
          </p:nvSpPr>
          <p:spPr>
            <a:xfrm>
              <a:off x="0" y="0"/>
              <a:ext cx="1723292" cy="1723292"/>
            </a:xfrm>
            <a:custGeom>
              <a:avLst/>
              <a:gdLst/>
              <a:ahLst/>
              <a:cxnLst/>
              <a:rect l="l" t="t" r="r" b="b"/>
              <a:pathLst>
                <a:path w="1723292" h="1723292">
                  <a:moveTo>
                    <a:pt x="0" y="0"/>
                  </a:moveTo>
                  <a:lnTo>
                    <a:pt x="1723292" y="0"/>
                  </a:lnTo>
                  <a:lnTo>
                    <a:pt x="1723292" y="1723292"/>
                  </a:lnTo>
                  <a:lnTo>
                    <a:pt x="0" y="1723292"/>
                  </a:lnTo>
                  <a:lnTo>
                    <a:pt x="0" y="0"/>
                  </a:lnTo>
                  <a:close/>
                </a:path>
              </a:pathLst>
            </a:custGeom>
            <a:blipFill>
              <a:blip r:embed="rId4"/>
              <a:stretch>
                <a:fillRect/>
              </a:stretch>
            </a:blipFill>
          </p:spPr>
        </p:sp>
        <p:sp>
          <p:nvSpPr>
            <p:cNvPr id="6" name="Freeform 6"/>
            <p:cNvSpPr/>
            <p:nvPr/>
          </p:nvSpPr>
          <p:spPr>
            <a:xfrm>
              <a:off x="1956280" y="0"/>
              <a:ext cx="1723292" cy="1723292"/>
            </a:xfrm>
            <a:custGeom>
              <a:avLst/>
              <a:gdLst/>
              <a:ahLst/>
              <a:cxnLst/>
              <a:rect l="l" t="t" r="r" b="b"/>
              <a:pathLst>
                <a:path w="1723292" h="1723292">
                  <a:moveTo>
                    <a:pt x="0" y="0"/>
                  </a:moveTo>
                  <a:lnTo>
                    <a:pt x="1723292" y="0"/>
                  </a:lnTo>
                  <a:lnTo>
                    <a:pt x="1723292" y="1723292"/>
                  </a:lnTo>
                  <a:lnTo>
                    <a:pt x="0" y="1723292"/>
                  </a:lnTo>
                  <a:lnTo>
                    <a:pt x="0" y="0"/>
                  </a:lnTo>
                  <a:close/>
                </a:path>
              </a:pathLst>
            </a:custGeom>
            <a:blipFill>
              <a:blip r:embed="rId5"/>
              <a:stretch>
                <a:fillRect/>
              </a:stretch>
            </a:blipFill>
          </p:spPr>
        </p:sp>
      </p:grpSp>
      <p:sp>
        <p:nvSpPr>
          <p:cNvPr id="7" name="TextBox 7"/>
          <p:cNvSpPr txBox="1"/>
          <p:nvPr/>
        </p:nvSpPr>
        <p:spPr>
          <a:xfrm>
            <a:off x="3042163" y="4714873"/>
            <a:ext cx="13417095" cy="809628"/>
          </a:xfrm>
          <a:prstGeom prst="rect">
            <a:avLst/>
          </a:prstGeom>
        </p:spPr>
        <p:txBody>
          <a:bodyPr lIns="0" tIns="0" rIns="0" bIns="0" rtlCol="0" anchor="t">
            <a:spAutoFit/>
          </a:bodyPr>
          <a:lstStyle/>
          <a:p>
            <a:pPr algn="ctr">
              <a:lnSpc>
                <a:spcPts val="5400"/>
              </a:lnSpc>
            </a:pPr>
            <a:r>
              <a:rPr lang="en-US" sz="5000">
                <a:solidFill>
                  <a:srgbClr val="FFFFFF"/>
                </a:solidFill>
                <a:latin typeface="Arial Bold Italics"/>
              </a:rPr>
              <a:t>DATA PROTECTION LAWS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2053332" y="3555651"/>
            <a:ext cx="4875230" cy="4070817"/>
          </a:xfrm>
          <a:custGeom>
            <a:avLst/>
            <a:gdLst/>
            <a:ahLst/>
            <a:cxnLst/>
            <a:rect l="l" t="t" r="r" b="b"/>
            <a:pathLst>
              <a:path w="4875230" h="4070817">
                <a:moveTo>
                  <a:pt x="0" y="0"/>
                </a:moveTo>
                <a:lnTo>
                  <a:pt x="4875230" y="0"/>
                </a:lnTo>
                <a:lnTo>
                  <a:pt x="4875230" y="4070816"/>
                </a:lnTo>
                <a:lnTo>
                  <a:pt x="0" y="4070816"/>
                </a:lnTo>
                <a:lnTo>
                  <a:pt x="0" y="0"/>
                </a:lnTo>
                <a:close/>
              </a:path>
            </a:pathLst>
          </a:custGeom>
          <a:blipFill>
            <a:blip r:embed="rId5"/>
            <a:stretch>
              <a:fillRect/>
            </a:stretch>
          </a:blipFill>
        </p:spPr>
      </p:sp>
      <p:sp>
        <p:nvSpPr>
          <p:cNvPr id="7" name="TextBox 7"/>
          <p:cNvSpPr txBox="1"/>
          <p:nvPr/>
        </p:nvSpPr>
        <p:spPr>
          <a:xfrm>
            <a:off x="8617604" y="3208094"/>
            <a:ext cx="8317499" cy="4013455"/>
          </a:xfrm>
          <a:prstGeom prst="rect">
            <a:avLst/>
          </a:prstGeom>
        </p:spPr>
        <p:txBody>
          <a:bodyPr lIns="0" tIns="0" rIns="0" bIns="0" rtlCol="0" anchor="t">
            <a:spAutoFit/>
          </a:bodyPr>
          <a:lstStyle/>
          <a:p>
            <a:pPr>
              <a:lnSpc>
                <a:spcPts val="4562"/>
              </a:lnSpc>
            </a:pPr>
            <a:r>
              <a:rPr lang="en-US" sz="2699">
                <a:solidFill>
                  <a:srgbClr val="404040"/>
                </a:solidFill>
                <a:latin typeface="Arial Bold"/>
              </a:rPr>
              <a:t>Data Protection Laws </a:t>
            </a:r>
            <a:r>
              <a:rPr lang="en-US" sz="2699">
                <a:solidFill>
                  <a:srgbClr val="404040"/>
                </a:solidFill>
                <a:latin typeface="Arial"/>
              </a:rPr>
              <a:t>adalah hukum yang menegakkan keamanan dan perlindungan data melimpah dalam komputasi awan, dan penyedia awan harus memastikan bahwa mereka mematuhi hukum-hukum ini.</a:t>
            </a:r>
          </a:p>
          <a:p>
            <a:pPr>
              <a:lnSpc>
                <a:spcPts val="4562"/>
              </a:lnSpc>
            </a:pPr>
            <a:endParaRPr lang="en-US" sz="2699">
              <a:solidFill>
                <a:srgbClr val="404040"/>
              </a:solidFill>
              <a:latin typeface="Arial"/>
            </a:endParaRPr>
          </a:p>
          <a:p>
            <a:pPr>
              <a:lnSpc>
                <a:spcPts val="4562"/>
              </a:lnSpc>
            </a:pPr>
            <a:endParaRPr lang="en-US" sz="2699">
              <a:solidFill>
                <a:srgbClr val="404040"/>
              </a:solidFill>
              <a:latin typeface="Arial"/>
            </a:endParaRPr>
          </a:p>
        </p:txBody>
      </p:sp>
      <p:sp>
        <p:nvSpPr>
          <p:cNvPr id="8" name="TextBox 8"/>
          <p:cNvSpPr txBox="1"/>
          <p:nvPr/>
        </p:nvSpPr>
        <p:spPr>
          <a:xfrm>
            <a:off x="583772" y="416418"/>
            <a:ext cx="13417095" cy="2129030"/>
          </a:xfrm>
          <a:prstGeom prst="rect">
            <a:avLst/>
          </a:prstGeom>
        </p:spPr>
        <p:txBody>
          <a:bodyPr lIns="0" tIns="0" rIns="0" bIns="0" rtlCol="0" anchor="t">
            <a:spAutoFit/>
          </a:bodyPr>
          <a:lstStyle/>
          <a:p>
            <a:pPr>
              <a:lnSpc>
                <a:spcPts val="7776"/>
              </a:lnSpc>
            </a:pPr>
            <a:r>
              <a:rPr lang="en-US" sz="7200">
                <a:solidFill>
                  <a:srgbClr val="404040"/>
                </a:solidFill>
                <a:latin typeface="Arial Bold Italics"/>
              </a:rPr>
              <a:t>APA ITU DATA PROTECTION LAWS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70822" y="2088449"/>
            <a:ext cx="6092257" cy="3446717"/>
            <a:chOff x="0" y="0"/>
            <a:chExt cx="9565294" cy="5411601"/>
          </a:xfrm>
        </p:grpSpPr>
        <p:sp>
          <p:nvSpPr>
            <p:cNvPr id="3" name="Freeform 3"/>
            <p:cNvSpPr/>
            <p:nvPr/>
          </p:nvSpPr>
          <p:spPr>
            <a:xfrm>
              <a:off x="0" y="0"/>
              <a:ext cx="9565139" cy="5411541"/>
            </a:xfrm>
            <a:custGeom>
              <a:avLst/>
              <a:gdLst/>
              <a:ahLst/>
              <a:cxnLst/>
              <a:rect l="l" t="t" r="r" b="b"/>
              <a:pathLst>
                <a:path w="9565139" h="5411541">
                  <a:moveTo>
                    <a:pt x="0" y="901924"/>
                  </a:moveTo>
                  <a:cubicBezTo>
                    <a:pt x="0" y="403786"/>
                    <a:pt x="683711" y="0"/>
                    <a:pt x="1527182" y="0"/>
                  </a:cubicBezTo>
                  <a:lnTo>
                    <a:pt x="8037957" y="0"/>
                  </a:lnTo>
                  <a:cubicBezTo>
                    <a:pt x="8881428" y="0"/>
                    <a:pt x="9565139" y="403786"/>
                    <a:pt x="9565139" y="901924"/>
                  </a:cubicBezTo>
                  <a:lnTo>
                    <a:pt x="9565139" y="4509618"/>
                  </a:lnTo>
                  <a:cubicBezTo>
                    <a:pt x="9565139" y="5007755"/>
                    <a:pt x="8881428" y="5411541"/>
                    <a:pt x="8037957" y="5411541"/>
                  </a:cubicBezTo>
                  <a:lnTo>
                    <a:pt x="1527182" y="5411541"/>
                  </a:lnTo>
                  <a:cubicBezTo>
                    <a:pt x="683711" y="5411541"/>
                    <a:pt x="0" y="5007755"/>
                    <a:pt x="0" y="4509618"/>
                  </a:cubicBezTo>
                  <a:close/>
                </a:path>
              </a:pathLst>
            </a:custGeom>
            <a:solidFill>
              <a:srgbClr val="F79465"/>
            </a:solidFill>
          </p:spPr>
        </p:sp>
      </p:gr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8" name="TextBox 8"/>
          <p:cNvSpPr txBox="1"/>
          <p:nvPr/>
        </p:nvSpPr>
        <p:spPr>
          <a:xfrm>
            <a:off x="3604283" y="2679895"/>
            <a:ext cx="4425333" cy="2162175"/>
          </a:xfrm>
          <a:prstGeom prst="rect">
            <a:avLst/>
          </a:prstGeom>
        </p:spPr>
        <p:txBody>
          <a:bodyPr lIns="0" tIns="0" rIns="0" bIns="0" rtlCol="0" anchor="t">
            <a:spAutoFit/>
          </a:bodyPr>
          <a:lstStyle/>
          <a:p>
            <a:pPr algn="ctr">
              <a:lnSpc>
                <a:spcPts val="4172"/>
              </a:lnSpc>
            </a:pPr>
            <a:r>
              <a:rPr lang="en-US" sz="3477">
                <a:solidFill>
                  <a:srgbClr val="FFFFFF"/>
                </a:solidFill>
                <a:latin typeface="Arial Bold Italics"/>
              </a:rPr>
              <a:t>Through Supervision of the SLA and contractual agreements </a:t>
            </a:r>
          </a:p>
        </p:txBody>
      </p:sp>
      <p:sp>
        <p:nvSpPr>
          <p:cNvPr id="9" name="TextBox 9"/>
          <p:cNvSpPr txBox="1"/>
          <p:nvPr/>
        </p:nvSpPr>
        <p:spPr>
          <a:xfrm>
            <a:off x="527276" y="1006588"/>
            <a:ext cx="13417095" cy="958215"/>
          </a:xfrm>
          <a:prstGeom prst="rect">
            <a:avLst/>
          </a:prstGeom>
        </p:spPr>
        <p:txBody>
          <a:bodyPr lIns="0" tIns="0" rIns="0" bIns="0" rtlCol="0" anchor="t">
            <a:spAutoFit/>
          </a:bodyPr>
          <a:lstStyle/>
          <a:p>
            <a:pPr>
              <a:lnSpc>
                <a:spcPts val="6480"/>
              </a:lnSpc>
            </a:pPr>
            <a:r>
              <a:rPr lang="en-US" sz="6000">
                <a:solidFill>
                  <a:srgbClr val="404040"/>
                </a:solidFill>
                <a:latin typeface="Arial Bold Italics"/>
              </a:rPr>
              <a:t>Data Protection Norms </a:t>
            </a:r>
          </a:p>
        </p:txBody>
      </p:sp>
      <p:grpSp>
        <p:nvGrpSpPr>
          <p:cNvPr id="10" name="Group 10"/>
          <p:cNvGrpSpPr/>
          <p:nvPr/>
        </p:nvGrpSpPr>
        <p:grpSpPr>
          <a:xfrm>
            <a:off x="2770822" y="5811583"/>
            <a:ext cx="6092257" cy="3446717"/>
            <a:chOff x="0" y="0"/>
            <a:chExt cx="9565294" cy="5411601"/>
          </a:xfrm>
        </p:grpSpPr>
        <p:sp>
          <p:nvSpPr>
            <p:cNvPr id="11" name="Freeform 11"/>
            <p:cNvSpPr/>
            <p:nvPr/>
          </p:nvSpPr>
          <p:spPr>
            <a:xfrm>
              <a:off x="0" y="0"/>
              <a:ext cx="9565139" cy="5411541"/>
            </a:xfrm>
            <a:custGeom>
              <a:avLst/>
              <a:gdLst/>
              <a:ahLst/>
              <a:cxnLst/>
              <a:rect l="l" t="t" r="r" b="b"/>
              <a:pathLst>
                <a:path w="9565139" h="5411541">
                  <a:moveTo>
                    <a:pt x="0" y="901924"/>
                  </a:moveTo>
                  <a:cubicBezTo>
                    <a:pt x="0" y="403786"/>
                    <a:pt x="683711" y="0"/>
                    <a:pt x="1527182" y="0"/>
                  </a:cubicBezTo>
                  <a:lnTo>
                    <a:pt x="8037957" y="0"/>
                  </a:lnTo>
                  <a:cubicBezTo>
                    <a:pt x="8881428" y="0"/>
                    <a:pt x="9565139" y="403786"/>
                    <a:pt x="9565139" y="901924"/>
                  </a:cubicBezTo>
                  <a:lnTo>
                    <a:pt x="9565139" y="4509618"/>
                  </a:lnTo>
                  <a:cubicBezTo>
                    <a:pt x="9565139" y="5007755"/>
                    <a:pt x="8881428" y="5411541"/>
                    <a:pt x="8037957" y="5411541"/>
                  </a:cubicBezTo>
                  <a:lnTo>
                    <a:pt x="1527182" y="5411541"/>
                  </a:lnTo>
                  <a:cubicBezTo>
                    <a:pt x="683711" y="5411541"/>
                    <a:pt x="0" y="5007755"/>
                    <a:pt x="0" y="4509618"/>
                  </a:cubicBezTo>
                  <a:close/>
                </a:path>
              </a:pathLst>
            </a:custGeom>
            <a:solidFill>
              <a:srgbClr val="54CBA0"/>
            </a:solidFill>
          </p:spPr>
        </p:sp>
      </p:grpSp>
      <p:grpSp>
        <p:nvGrpSpPr>
          <p:cNvPr id="12" name="Group 12"/>
          <p:cNvGrpSpPr/>
          <p:nvPr/>
        </p:nvGrpSpPr>
        <p:grpSpPr>
          <a:xfrm>
            <a:off x="9144000" y="2088449"/>
            <a:ext cx="6092257" cy="3446717"/>
            <a:chOff x="0" y="0"/>
            <a:chExt cx="9565294" cy="5411601"/>
          </a:xfrm>
        </p:grpSpPr>
        <p:sp>
          <p:nvSpPr>
            <p:cNvPr id="13" name="Freeform 13"/>
            <p:cNvSpPr/>
            <p:nvPr/>
          </p:nvSpPr>
          <p:spPr>
            <a:xfrm>
              <a:off x="0" y="0"/>
              <a:ext cx="9565139" cy="5411541"/>
            </a:xfrm>
            <a:custGeom>
              <a:avLst/>
              <a:gdLst/>
              <a:ahLst/>
              <a:cxnLst/>
              <a:rect l="l" t="t" r="r" b="b"/>
              <a:pathLst>
                <a:path w="9565139" h="5411541">
                  <a:moveTo>
                    <a:pt x="0" y="901924"/>
                  </a:moveTo>
                  <a:cubicBezTo>
                    <a:pt x="0" y="403786"/>
                    <a:pt x="683711" y="0"/>
                    <a:pt x="1527182" y="0"/>
                  </a:cubicBezTo>
                  <a:lnTo>
                    <a:pt x="8037957" y="0"/>
                  </a:lnTo>
                  <a:cubicBezTo>
                    <a:pt x="8881428" y="0"/>
                    <a:pt x="9565139" y="403786"/>
                    <a:pt x="9565139" y="901924"/>
                  </a:cubicBezTo>
                  <a:lnTo>
                    <a:pt x="9565139" y="4509618"/>
                  </a:lnTo>
                  <a:cubicBezTo>
                    <a:pt x="9565139" y="5007755"/>
                    <a:pt x="8881428" y="5411541"/>
                    <a:pt x="8037957" y="5411541"/>
                  </a:cubicBezTo>
                  <a:lnTo>
                    <a:pt x="1527182" y="5411541"/>
                  </a:lnTo>
                  <a:cubicBezTo>
                    <a:pt x="683711" y="5411541"/>
                    <a:pt x="0" y="5007755"/>
                    <a:pt x="0" y="4509618"/>
                  </a:cubicBezTo>
                  <a:close/>
                </a:path>
              </a:pathLst>
            </a:custGeom>
            <a:solidFill>
              <a:srgbClr val="FFCE00"/>
            </a:solidFill>
          </p:spPr>
        </p:sp>
      </p:grpSp>
      <p:grpSp>
        <p:nvGrpSpPr>
          <p:cNvPr id="14" name="Group 14"/>
          <p:cNvGrpSpPr/>
          <p:nvPr/>
        </p:nvGrpSpPr>
        <p:grpSpPr>
          <a:xfrm>
            <a:off x="9144000" y="5811583"/>
            <a:ext cx="6092257" cy="3446717"/>
            <a:chOff x="0" y="0"/>
            <a:chExt cx="9565294" cy="5411601"/>
          </a:xfrm>
        </p:grpSpPr>
        <p:sp>
          <p:nvSpPr>
            <p:cNvPr id="15" name="Freeform 15"/>
            <p:cNvSpPr/>
            <p:nvPr/>
          </p:nvSpPr>
          <p:spPr>
            <a:xfrm>
              <a:off x="0" y="0"/>
              <a:ext cx="9565139" cy="5411541"/>
            </a:xfrm>
            <a:custGeom>
              <a:avLst/>
              <a:gdLst/>
              <a:ahLst/>
              <a:cxnLst/>
              <a:rect l="l" t="t" r="r" b="b"/>
              <a:pathLst>
                <a:path w="9565139" h="5411541">
                  <a:moveTo>
                    <a:pt x="0" y="901924"/>
                  </a:moveTo>
                  <a:cubicBezTo>
                    <a:pt x="0" y="403786"/>
                    <a:pt x="683711" y="0"/>
                    <a:pt x="1527182" y="0"/>
                  </a:cubicBezTo>
                  <a:lnTo>
                    <a:pt x="8037957" y="0"/>
                  </a:lnTo>
                  <a:cubicBezTo>
                    <a:pt x="8881428" y="0"/>
                    <a:pt x="9565139" y="403786"/>
                    <a:pt x="9565139" y="901924"/>
                  </a:cubicBezTo>
                  <a:lnTo>
                    <a:pt x="9565139" y="4509618"/>
                  </a:lnTo>
                  <a:cubicBezTo>
                    <a:pt x="9565139" y="5007755"/>
                    <a:pt x="8881428" y="5411541"/>
                    <a:pt x="8037957" y="5411541"/>
                  </a:cubicBezTo>
                  <a:lnTo>
                    <a:pt x="1527182" y="5411541"/>
                  </a:lnTo>
                  <a:cubicBezTo>
                    <a:pt x="683711" y="5411541"/>
                    <a:pt x="0" y="5007755"/>
                    <a:pt x="0" y="4509618"/>
                  </a:cubicBezTo>
                  <a:close/>
                </a:path>
              </a:pathLst>
            </a:custGeom>
            <a:solidFill>
              <a:srgbClr val="78AAE1"/>
            </a:solidFill>
          </p:spPr>
        </p:sp>
      </p:grpSp>
      <p:sp>
        <p:nvSpPr>
          <p:cNvPr id="16" name="TextBox 16"/>
          <p:cNvSpPr txBox="1"/>
          <p:nvPr/>
        </p:nvSpPr>
        <p:spPr>
          <a:xfrm>
            <a:off x="9977462" y="3203770"/>
            <a:ext cx="4425333" cy="1114425"/>
          </a:xfrm>
          <a:prstGeom prst="rect">
            <a:avLst/>
          </a:prstGeom>
        </p:spPr>
        <p:txBody>
          <a:bodyPr lIns="0" tIns="0" rIns="0" bIns="0" rtlCol="0" anchor="t">
            <a:spAutoFit/>
          </a:bodyPr>
          <a:lstStyle/>
          <a:p>
            <a:pPr algn="ctr">
              <a:lnSpc>
                <a:spcPts val="4172"/>
              </a:lnSpc>
            </a:pPr>
            <a:r>
              <a:rPr lang="en-US" sz="3477">
                <a:solidFill>
                  <a:srgbClr val="FFFFFF"/>
                </a:solidFill>
                <a:latin typeface="Arial Bold Italics"/>
              </a:rPr>
              <a:t>Swiss Data Protection Law</a:t>
            </a:r>
          </a:p>
        </p:txBody>
      </p:sp>
      <p:sp>
        <p:nvSpPr>
          <p:cNvPr id="17" name="TextBox 17"/>
          <p:cNvSpPr txBox="1"/>
          <p:nvPr/>
        </p:nvSpPr>
        <p:spPr>
          <a:xfrm>
            <a:off x="3604283" y="6944391"/>
            <a:ext cx="4425333" cy="1114425"/>
          </a:xfrm>
          <a:prstGeom prst="rect">
            <a:avLst/>
          </a:prstGeom>
        </p:spPr>
        <p:txBody>
          <a:bodyPr lIns="0" tIns="0" rIns="0" bIns="0" rtlCol="0" anchor="t">
            <a:spAutoFit/>
          </a:bodyPr>
          <a:lstStyle/>
          <a:p>
            <a:pPr algn="ctr">
              <a:lnSpc>
                <a:spcPts val="4172"/>
              </a:lnSpc>
            </a:pPr>
            <a:r>
              <a:rPr lang="en-US" sz="3477">
                <a:solidFill>
                  <a:srgbClr val="FFFFFF"/>
                </a:solidFill>
                <a:latin typeface="Arial Bold Italics"/>
              </a:rPr>
              <a:t>Data Protection Act 1998 </a:t>
            </a:r>
          </a:p>
        </p:txBody>
      </p:sp>
      <p:sp>
        <p:nvSpPr>
          <p:cNvPr id="18" name="TextBox 18"/>
          <p:cNvSpPr txBox="1"/>
          <p:nvPr/>
        </p:nvSpPr>
        <p:spPr>
          <a:xfrm>
            <a:off x="9977462" y="6944391"/>
            <a:ext cx="4425333" cy="1114425"/>
          </a:xfrm>
          <a:prstGeom prst="rect">
            <a:avLst/>
          </a:prstGeom>
        </p:spPr>
        <p:txBody>
          <a:bodyPr lIns="0" tIns="0" rIns="0" bIns="0" rtlCol="0" anchor="t">
            <a:spAutoFit/>
          </a:bodyPr>
          <a:lstStyle/>
          <a:p>
            <a:pPr algn="ctr">
              <a:lnSpc>
                <a:spcPts val="4172"/>
              </a:lnSpc>
            </a:pPr>
            <a:r>
              <a:rPr lang="en-US" sz="3477">
                <a:solidFill>
                  <a:srgbClr val="FFFFFF"/>
                </a:solidFill>
                <a:latin typeface="Arial Bold Italics"/>
              </a:rPr>
              <a:t>Periodical Audit Measures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83" y="531785"/>
            <a:ext cx="14879065" cy="1108837"/>
            <a:chOff x="0" y="0"/>
            <a:chExt cx="19838753" cy="1478449"/>
          </a:xfrm>
        </p:grpSpPr>
        <p:sp>
          <p:nvSpPr>
            <p:cNvPr id="3" name="Freeform 3"/>
            <p:cNvSpPr/>
            <p:nvPr/>
          </p:nvSpPr>
          <p:spPr>
            <a:xfrm>
              <a:off x="0" y="0"/>
              <a:ext cx="19838628" cy="1478434"/>
            </a:xfrm>
            <a:custGeom>
              <a:avLst/>
              <a:gdLst/>
              <a:ahLst/>
              <a:cxnLst/>
              <a:rect l="l" t="t" r="r" b="b"/>
              <a:pathLst>
                <a:path w="19838628" h="1478434">
                  <a:moveTo>
                    <a:pt x="0" y="739217"/>
                  </a:moveTo>
                  <a:cubicBezTo>
                    <a:pt x="0" y="330924"/>
                    <a:pt x="705897" y="0"/>
                    <a:pt x="1576828" y="0"/>
                  </a:cubicBezTo>
                  <a:lnTo>
                    <a:pt x="18261800" y="0"/>
                  </a:lnTo>
                  <a:cubicBezTo>
                    <a:pt x="19132731" y="0"/>
                    <a:pt x="19838628" y="330924"/>
                    <a:pt x="19838628" y="739217"/>
                  </a:cubicBezTo>
                  <a:cubicBezTo>
                    <a:pt x="19838628" y="1147510"/>
                    <a:pt x="19132731" y="1478434"/>
                    <a:pt x="18261800" y="1478434"/>
                  </a:cubicBezTo>
                  <a:lnTo>
                    <a:pt x="1576828" y="1478434"/>
                  </a:lnTo>
                  <a:cubicBezTo>
                    <a:pt x="705897" y="1478434"/>
                    <a:pt x="0" y="1147510"/>
                    <a:pt x="0" y="739217"/>
                  </a:cubicBezTo>
                  <a:close/>
                </a:path>
              </a:pathLst>
            </a:custGeom>
            <a:solidFill>
              <a:srgbClr val="54CBA0"/>
            </a:solidFill>
          </p:spPr>
        </p:sp>
        <p:sp>
          <p:nvSpPr>
            <p:cNvPr id="4" name="TextBox 4"/>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Italics"/>
                </a:rPr>
                <a:t>Data Protection Norms </a:t>
              </a:r>
            </a:p>
          </p:txBody>
        </p:sp>
      </p:grpSp>
      <p:grpSp>
        <p:nvGrpSpPr>
          <p:cNvPr id="5" name="Group 5"/>
          <p:cNvGrpSpPr/>
          <p:nvPr/>
        </p:nvGrpSpPr>
        <p:grpSpPr>
          <a:xfrm>
            <a:off x="3441139" y="2941441"/>
            <a:ext cx="14689140" cy="2536757"/>
            <a:chOff x="0" y="0"/>
            <a:chExt cx="4518446" cy="780318"/>
          </a:xfrm>
        </p:grpSpPr>
        <p:sp>
          <p:nvSpPr>
            <p:cNvPr id="6" name="Freeform 6"/>
            <p:cNvSpPr/>
            <p:nvPr/>
          </p:nvSpPr>
          <p:spPr>
            <a:xfrm>
              <a:off x="0" y="0"/>
              <a:ext cx="4518446" cy="780318"/>
            </a:xfrm>
            <a:custGeom>
              <a:avLst/>
              <a:gdLst/>
              <a:ahLst/>
              <a:cxnLst/>
              <a:rect l="l" t="t" r="r" b="b"/>
              <a:pathLst>
                <a:path w="4518446" h="780318">
                  <a:moveTo>
                    <a:pt x="0" y="0"/>
                  </a:moveTo>
                  <a:lnTo>
                    <a:pt x="4518446" y="0"/>
                  </a:lnTo>
                  <a:lnTo>
                    <a:pt x="4518446" y="780318"/>
                  </a:lnTo>
                  <a:lnTo>
                    <a:pt x="0" y="780318"/>
                  </a:lnTo>
                  <a:close/>
                </a:path>
              </a:pathLst>
            </a:custGeom>
            <a:solidFill>
              <a:srgbClr val="FFFFFF"/>
            </a:solidFill>
            <a:ln w="47625" cap="sq">
              <a:solidFill>
                <a:srgbClr val="000000"/>
              </a:solidFill>
              <a:prstDash val="solid"/>
              <a:miter/>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4010531" y="3842297"/>
            <a:ext cx="735045" cy="735045"/>
          </a:xfrm>
          <a:custGeom>
            <a:avLst/>
            <a:gdLst/>
            <a:ahLst/>
            <a:cxnLst/>
            <a:rect l="l" t="t" r="r" b="b"/>
            <a:pathLst>
              <a:path w="735045" h="735045">
                <a:moveTo>
                  <a:pt x="0" y="0"/>
                </a:moveTo>
                <a:lnTo>
                  <a:pt x="735044" y="0"/>
                </a:lnTo>
                <a:lnTo>
                  <a:pt x="735044"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9957263" y="1867601"/>
            <a:ext cx="7698866" cy="918972"/>
            <a:chOff x="0" y="0"/>
            <a:chExt cx="3226917" cy="385180"/>
          </a:xfrm>
        </p:grpSpPr>
        <p:sp>
          <p:nvSpPr>
            <p:cNvPr id="10" name="Freeform 10"/>
            <p:cNvSpPr/>
            <p:nvPr/>
          </p:nvSpPr>
          <p:spPr>
            <a:xfrm>
              <a:off x="0" y="0"/>
              <a:ext cx="3226917" cy="385180"/>
            </a:xfrm>
            <a:custGeom>
              <a:avLst/>
              <a:gdLst/>
              <a:ahLst/>
              <a:cxnLst/>
              <a:rect l="l" t="t" r="r" b="b"/>
              <a:pathLst>
                <a:path w="3226917" h="385180">
                  <a:moveTo>
                    <a:pt x="35196" y="0"/>
                  </a:moveTo>
                  <a:lnTo>
                    <a:pt x="3191721" y="0"/>
                  </a:lnTo>
                  <a:cubicBezTo>
                    <a:pt x="3211159" y="0"/>
                    <a:pt x="3226917" y="15758"/>
                    <a:pt x="3226917" y="35196"/>
                  </a:cubicBezTo>
                  <a:lnTo>
                    <a:pt x="3226917" y="349984"/>
                  </a:lnTo>
                  <a:cubicBezTo>
                    <a:pt x="3226917" y="369422"/>
                    <a:pt x="3211159" y="385180"/>
                    <a:pt x="3191721" y="385180"/>
                  </a:cubicBezTo>
                  <a:lnTo>
                    <a:pt x="35196" y="385180"/>
                  </a:lnTo>
                  <a:cubicBezTo>
                    <a:pt x="15758" y="385180"/>
                    <a:pt x="0" y="369422"/>
                    <a:pt x="0" y="349984"/>
                  </a:cubicBezTo>
                  <a:lnTo>
                    <a:pt x="0" y="35196"/>
                  </a:lnTo>
                  <a:cubicBezTo>
                    <a:pt x="0" y="15758"/>
                    <a:pt x="15758" y="0"/>
                    <a:pt x="35196" y="0"/>
                  </a:cubicBezTo>
                  <a:close/>
                </a:path>
              </a:pathLst>
            </a:custGeom>
            <a:solidFill>
              <a:srgbClr val="FF5F3F"/>
            </a:solidFill>
            <a:ln w="57150" cap="rnd">
              <a:solidFill>
                <a:srgbClr val="000000"/>
              </a:solidFill>
              <a:prstDash val="solid"/>
              <a:round/>
            </a:ln>
          </p:spPr>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2" name="Freeform 12"/>
          <p:cNvSpPr/>
          <p:nvPr/>
        </p:nvSpPr>
        <p:spPr>
          <a:xfrm flipH="1">
            <a:off x="9957263" y="2328793"/>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7065759" y="1561278"/>
            <a:ext cx="590370" cy="612648"/>
          </a:xfrm>
          <a:custGeom>
            <a:avLst/>
            <a:gdLst/>
            <a:ahLst/>
            <a:cxnLst/>
            <a:rect l="l" t="t" r="r" b="b"/>
            <a:pathLst>
              <a:path w="590370" h="612648">
                <a:moveTo>
                  <a:pt x="0" y="0"/>
                </a:moveTo>
                <a:lnTo>
                  <a:pt x="590370" y="0"/>
                </a:lnTo>
                <a:lnTo>
                  <a:pt x="590370" y="612647"/>
                </a:lnTo>
                <a:lnTo>
                  <a:pt x="0" y="612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491462" y="6854370"/>
            <a:ext cx="14579193" cy="2989723"/>
            <a:chOff x="0" y="0"/>
            <a:chExt cx="4484626" cy="919652"/>
          </a:xfrm>
        </p:grpSpPr>
        <p:sp>
          <p:nvSpPr>
            <p:cNvPr id="15" name="Freeform 15"/>
            <p:cNvSpPr/>
            <p:nvPr/>
          </p:nvSpPr>
          <p:spPr>
            <a:xfrm>
              <a:off x="0" y="0"/>
              <a:ext cx="4484625" cy="919652"/>
            </a:xfrm>
            <a:custGeom>
              <a:avLst/>
              <a:gdLst/>
              <a:ahLst/>
              <a:cxnLst/>
              <a:rect l="l" t="t" r="r" b="b"/>
              <a:pathLst>
                <a:path w="4484625" h="919652">
                  <a:moveTo>
                    <a:pt x="0" y="0"/>
                  </a:moveTo>
                  <a:lnTo>
                    <a:pt x="4484625" y="0"/>
                  </a:lnTo>
                  <a:lnTo>
                    <a:pt x="4484625" y="919652"/>
                  </a:lnTo>
                  <a:lnTo>
                    <a:pt x="0" y="919652"/>
                  </a:lnTo>
                  <a:close/>
                </a:path>
              </a:pathLst>
            </a:custGeom>
            <a:solidFill>
              <a:srgbClr val="FFFFFF"/>
            </a:solidFill>
            <a:ln w="47625" cap="sq">
              <a:solidFill>
                <a:srgbClr val="000000"/>
              </a:solidFill>
              <a:prstDash val="solid"/>
              <a:miter/>
            </a:ln>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3631289" y="7827202"/>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03539" y="5904355"/>
            <a:ext cx="4801343" cy="722261"/>
            <a:chOff x="0" y="0"/>
            <a:chExt cx="2012444" cy="302730"/>
          </a:xfrm>
        </p:grpSpPr>
        <p:sp>
          <p:nvSpPr>
            <p:cNvPr id="19" name="Freeform 19"/>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0" name="TextBox 20"/>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1" name="Freeform 21"/>
          <p:cNvSpPr/>
          <p:nvPr/>
        </p:nvSpPr>
        <p:spPr>
          <a:xfrm flipH="1">
            <a:off x="491462" y="60893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5126590" y="5782998"/>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roup 23"/>
          <p:cNvGrpSpPr/>
          <p:nvPr/>
        </p:nvGrpSpPr>
        <p:grpSpPr>
          <a:xfrm>
            <a:off x="15070655" y="561331"/>
            <a:ext cx="3059625" cy="934738"/>
            <a:chOff x="0" y="0"/>
            <a:chExt cx="4079499" cy="1246318"/>
          </a:xfrm>
        </p:grpSpPr>
        <p:sp>
          <p:nvSpPr>
            <p:cNvPr id="24" name="Freeform 2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6"/>
              <a:stretch>
                <a:fillRect/>
              </a:stretch>
            </a:blipFill>
          </p:spPr>
        </p:sp>
        <p:sp>
          <p:nvSpPr>
            <p:cNvPr id="25" name="Freeform 2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7"/>
              <a:stretch>
                <a:fillRect/>
              </a:stretch>
            </a:blipFill>
          </p:spPr>
        </p:sp>
        <p:sp>
          <p:nvSpPr>
            <p:cNvPr id="26" name="Freeform 2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8"/>
              <a:stretch>
                <a:fillRect/>
              </a:stretch>
            </a:blipFill>
          </p:spPr>
        </p:sp>
      </p:grpSp>
      <p:sp>
        <p:nvSpPr>
          <p:cNvPr id="27" name="TextBox 27"/>
          <p:cNvSpPr txBox="1"/>
          <p:nvPr/>
        </p:nvSpPr>
        <p:spPr>
          <a:xfrm>
            <a:off x="10785709" y="1989515"/>
            <a:ext cx="6061795" cy="645602"/>
          </a:xfrm>
          <a:prstGeom prst="rect">
            <a:avLst/>
          </a:prstGeom>
        </p:spPr>
        <p:txBody>
          <a:bodyPr lIns="0" tIns="0" rIns="0" bIns="0" rtlCol="0" anchor="t">
            <a:spAutoFit/>
          </a:bodyPr>
          <a:lstStyle/>
          <a:p>
            <a:pPr algn="ctr">
              <a:lnSpc>
                <a:spcPts val="2324"/>
              </a:lnSpc>
            </a:pPr>
            <a:r>
              <a:rPr lang="en-US" sz="2324">
                <a:solidFill>
                  <a:srgbClr val="FFFFFF"/>
                </a:solidFill>
                <a:latin typeface="Mango AC Bold Italics"/>
              </a:rPr>
              <a:t>THROUGH SUPERVISION OF THE SLA AND CONTRACTUAL AGREEMENTS </a:t>
            </a:r>
          </a:p>
        </p:txBody>
      </p:sp>
      <p:sp>
        <p:nvSpPr>
          <p:cNvPr id="28" name="TextBox 28"/>
          <p:cNvSpPr txBox="1"/>
          <p:nvPr/>
        </p:nvSpPr>
        <p:spPr>
          <a:xfrm>
            <a:off x="491462" y="6949620"/>
            <a:ext cx="13139827" cy="3324346"/>
          </a:xfrm>
          <a:prstGeom prst="rect">
            <a:avLst/>
          </a:prstGeom>
        </p:spPr>
        <p:txBody>
          <a:bodyPr lIns="0" tIns="0" rIns="0" bIns="0" rtlCol="0" anchor="t">
            <a:spAutoFit/>
          </a:bodyPr>
          <a:lstStyle/>
          <a:p>
            <a:pPr marL="485622" lvl="1" indent="-242811" algn="just">
              <a:lnSpc>
                <a:spcPts val="3373"/>
              </a:lnSpc>
              <a:buFont typeface="Arial"/>
              <a:buChar char="•"/>
            </a:pPr>
            <a:r>
              <a:rPr lang="en-US" sz="2249">
                <a:solidFill>
                  <a:srgbClr val="000000"/>
                </a:solidFill>
                <a:latin typeface="Open Sauce"/>
              </a:rPr>
              <a:t>Hukum mewajibkan bahwa pengendali data bertanggung jawab sepenuhnya atas keamanan data, meskipun data diolah oleh vendor lain atau pihak ketiga.</a:t>
            </a:r>
          </a:p>
          <a:p>
            <a:pPr marL="485622" lvl="1" indent="-242811" algn="just">
              <a:lnSpc>
                <a:spcPts val="3373"/>
              </a:lnSpc>
              <a:buFont typeface="Arial"/>
              <a:buChar char="•"/>
            </a:pPr>
            <a:r>
              <a:rPr lang="en-US" sz="2249">
                <a:solidFill>
                  <a:srgbClr val="000000"/>
                </a:solidFill>
                <a:latin typeface="Open Sauce"/>
              </a:rPr>
              <a:t>Transfer data pribadi ke lokasi penyimpanan di negara-negara yang berbeda hanya diizinkan jika perlindungan data sesuai dengan standar Swiss.</a:t>
            </a:r>
          </a:p>
          <a:p>
            <a:pPr marL="485622" lvl="1" indent="-242811" algn="just">
              <a:lnSpc>
                <a:spcPts val="3373"/>
              </a:lnSpc>
              <a:buFont typeface="Arial"/>
              <a:buChar char="•"/>
            </a:pPr>
            <a:r>
              <a:rPr lang="en-US" sz="2249">
                <a:solidFill>
                  <a:srgbClr val="000000"/>
                </a:solidFill>
                <a:latin typeface="Open Sauce"/>
              </a:rPr>
              <a:t>Adopsi tindakan teknis dan standar untuk menjaga kerahasiaan, integritas, dan ketersediaan data harus diimplementasikan.</a:t>
            </a:r>
          </a:p>
          <a:p>
            <a:pPr algn="just">
              <a:lnSpc>
                <a:spcPts val="3373"/>
              </a:lnSpc>
            </a:pPr>
            <a:endParaRPr lang="en-US" sz="2249">
              <a:solidFill>
                <a:srgbClr val="000000"/>
              </a:solidFill>
              <a:latin typeface="Open Sauce"/>
            </a:endParaRPr>
          </a:p>
          <a:p>
            <a:pPr algn="just">
              <a:lnSpc>
                <a:spcPts val="3373"/>
              </a:lnSpc>
            </a:pPr>
            <a:endParaRPr lang="en-US" sz="2249">
              <a:solidFill>
                <a:srgbClr val="000000"/>
              </a:solidFill>
              <a:latin typeface="Open Sauce"/>
            </a:endParaRPr>
          </a:p>
        </p:txBody>
      </p:sp>
      <p:sp>
        <p:nvSpPr>
          <p:cNvPr id="29" name="TextBox 29"/>
          <p:cNvSpPr txBox="1"/>
          <p:nvPr/>
        </p:nvSpPr>
        <p:spPr>
          <a:xfrm>
            <a:off x="1215182" y="5942685"/>
            <a:ext cx="3778058" cy="645602"/>
          </a:xfrm>
          <a:prstGeom prst="rect">
            <a:avLst/>
          </a:prstGeom>
        </p:spPr>
        <p:txBody>
          <a:bodyPr lIns="0" tIns="0" rIns="0" bIns="0" rtlCol="0" anchor="t">
            <a:spAutoFit/>
          </a:bodyPr>
          <a:lstStyle/>
          <a:p>
            <a:pPr algn="ctr">
              <a:lnSpc>
                <a:spcPts val="2324"/>
              </a:lnSpc>
            </a:pPr>
            <a:r>
              <a:rPr lang="en-US" sz="2324">
                <a:solidFill>
                  <a:srgbClr val="FFFFFF"/>
                </a:solidFill>
                <a:latin typeface="Mango AC Bold Italics"/>
              </a:rPr>
              <a:t>SWISS DATA PROTECTION LAW</a:t>
            </a:r>
          </a:p>
        </p:txBody>
      </p:sp>
      <p:sp>
        <p:nvSpPr>
          <p:cNvPr id="30" name="TextBox 30"/>
          <p:cNvSpPr txBox="1"/>
          <p:nvPr/>
        </p:nvSpPr>
        <p:spPr>
          <a:xfrm>
            <a:off x="5126590" y="3606230"/>
            <a:ext cx="12318590" cy="1150029"/>
          </a:xfrm>
          <a:prstGeom prst="rect">
            <a:avLst/>
          </a:prstGeom>
        </p:spPr>
        <p:txBody>
          <a:bodyPr lIns="0" tIns="0" rIns="0" bIns="0" rtlCol="0" anchor="t">
            <a:spAutoFit/>
          </a:bodyPr>
          <a:lstStyle/>
          <a:p>
            <a:pPr algn="just">
              <a:lnSpc>
                <a:spcPts val="3098"/>
              </a:lnSpc>
            </a:pPr>
            <a:r>
              <a:rPr lang="en-US" sz="2065">
                <a:solidFill>
                  <a:srgbClr val="000000"/>
                </a:solidFill>
                <a:latin typeface="Open Sauce"/>
              </a:rPr>
              <a:t>Organisasi seharusnya mengkaji secara seksama syarat dan ketentuan yang disebutkan oleh penyedia layanan dalam perjanjian kontraktual dan SLA untuk menginterpretasikan jaminan yang mereka berikan untuk mengamankan data di awan.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83" y="531785"/>
            <a:ext cx="14879065" cy="1108837"/>
            <a:chOff x="0" y="0"/>
            <a:chExt cx="19838753" cy="1478449"/>
          </a:xfrm>
        </p:grpSpPr>
        <p:sp>
          <p:nvSpPr>
            <p:cNvPr id="3" name="Freeform 3"/>
            <p:cNvSpPr/>
            <p:nvPr/>
          </p:nvSpPr>
          <p:spPr>
            <a:xfrm>
              <a:off x="0" y="0"/>
              <a:ext cx="19838628" cy="1478434"/>
            </a:xfrm>
            <a:custGeom>
              <a:avLst/>
              <a:gdLst/>
              <a:ahLst/>
              <a:cxnLst/>
              <a:rect l="l" t="t" r="r" b="b"/>
              <a:pathLst>
                <a:path w="19838628" h="1478434">
                  <a:moveTo>
                    <a:pt x="0" y="739217"/>
                  </a:moveTo>
                  <a:cubicBezTo>
                    <a:pt x="0" y="330924"/>
                    <a:pt x="705897" y="0"/>
                    <a:pt x="1576828" y="0"/>
                  </a:cubicBezTo>
                  <a:lnTo>
                    <a:pt x="18261800" y="0"/>
                  </a:lnTo>
                  <a:cubicBezTo>
                    <a:pt x="19132731" y="0"/>
                    <a:pt x="19838628" y="330924"/>
                    <a:pt x="19838628" y="739217"/>
                  </a:cubicBezTo>
                  <a:cubicBezTo>
                    <a:pt x="19838628" y="1147510"/>
                    <a:pt x="19132731" y="1478434"/>
                    <a:pt x="18261800" y="1478434"/>
                  </a:cubicBezTo>
                  <a:lnTo>
                    <a:pt x="1576828" y="1478434"/>
                  </a:lnTo>
                  <a:cubicBezTo>
                    <a:pt x="705897" y="1478434"/>
                    <a:pt x="0" y="1147510"/>
                    <a:pt x="0" y="739217"/>
                  </a:cubicBezTo>
                  <a:close/>
                </a:path>
              </a:pathLst>
            </a:custGeom>
            <a:solidFill>
              <a:srgbClr val="54CBA0"/>
            </a:solidFill>
          </p:spPr>
        </p:sp>
        <p:sp>
          <p:nvSpPr>
            <p:cNvPr id="4" name="TextBox 4"/>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Italics"/>
                </a:rPr>
                <a:t>Data Protection Norms </a:t>
              </a:r>
            </a:p>
          </p:txBody>
        </p:sp>
      </p:grpSp>
      <p:grpSp>
        <p:nvGrpSpPr>
          <p:cNvPr id="5" name="Group 5"/>
          <p:cNvGrpSpPr/>
          <p:nvPr/>
        </p:nvGrpSpPr>
        <p:grpSpPr>
          <a:xfrm>
            <a:off x="3441139" y="2941441"/>
            <a:ext cx="14689140" cy="2536757"/>
            <a:chOff x="0" y="0"/>
            <a:chExt cx="4518446" cy="780318"/>
          </a:xfrm>
        </p:grpSpPr>
        <p:sp>
          <p:nvSpPr>
            <p:cNvPr id="6" name="Freeform 6"/>
            <p:cNvSpPr/>
            <p:nvPr/>
          </p:nvSpPr>
          <p:spPr>
            <a:xfrm>
              <a:off x="0" y="0"/>
              <a:ext cx="4518446" cy="780318"/>
            </a:xfrm>
            <a:custGeom>
              <a:avLst/>
              <a:gdLst/>
              <a:ahLst/>
              <a:cxnLst/>
              <a:rect l="l" t="t" r="r" b="b"/>
              <a:pathLst>
                <a:path w="4518446" h="780318">
                  <a:moveTo>
                    <a:pt x="0" y="0"/>
                  </a:moveTo>
                  <a:lnTo>
                    <a:pt x="4518446" y="0"/>
                  </a:lnTo>
                  <a:lnTo>
                    <a:pt x="4518446" y="780318"/>
                  </a:lnTo>
                  <a:lnTo>
                    <a:pt x="0" y="780318"/>
                  </a:lnTo>
                  <a:close/>
                </a:path>
              </a:pathLst>
            </a:custGeom>
            <a:solidFill>
              <a:srgbClr val="FFFFFF"/>
            </a:solidFill>
            <a:ln w="47625" cap="sq">
              <a:solidFill>
                <a:srgbClr val="000000"/>
              </a:solidFill>
              <a:prstDash val="solid"/>
              <a:miter/>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4010531" y="3842297"/>
            <a:ext cx="735045" cy="735045"/>
          </a:xfrm>
          <a:custGeom>
            <a:avLst/>
            <a:gdLst/>
            <a:ahLst/>
            <a:cxnLst/>
            <a:rect l="l" t="t" r="r" b="b"/>
            <a:pathLst>
              <a:path w="735045" h="735045">
                <a:moveTo>
                  <a:pt x="0" y="0"/>
                </a:moveTo>
                <a:lnTo>
                  <a:pt x="735044" y="0"/>
                </a:lnTo>
                <a:lnTo>
                  <a:pt x="735044"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1581070" y="1867601"/>
            <a:ext cx="6075059" cy="767516"/>
            <a:chOff x="0" y="0"/>
            <a:chExt cx="2546312" cy="321698"/>
          </a:xfrm>
        </p:grpSpPr>
        <p:sp>
          <p:nvSpPr>
            <p:cNvPr id="10" name="Freeform 10"/>
            <p:cNvSpPr/>
            <p:nvPr/>
          </p:nvSpPr>
          <p:spPr>
            <a:xfrm>
              <a:off x="0" y="0"/>
              <a:ext cx="2546312" cy="321698"/>
            </a:xfrm>
            <a:custGeom>
              <a:avLst/>
              <a:gdLst/>
              <a:ahLst/>
              <a:cxnLst/>
              <a:rect l="l" t="t" r="r" b="b"/>
              <a:pathLst>
                <a:path w="2546312" h="321698">
                  <a:moveTo>
                    <a:pt x="44603" y="0"/>
                  </a:moveTo>
                  <a:lnTo>
                    <a:pt x="2501709" y="0"/>
                  </a:lnTo>
                  <a:cubicBezTo>
                    <a:pt x="2513538" y="0"/>
                    <a:pt x="2524883" y="4699"/>
                    <a:pt x="2533248" y="13064"/>
                  </a:cubicBezTo>
                  <a:cubicBezTo>
                    <a:pt x="2541612" y="21429"/>
                    <a:pt x="2546312" y="32774"/>
                    <a:pt x="2546312" y="44603"/>
                  </a:cubicBezTo>
                  <a:lnTo>
                    <a:pt x="2546312" y="277095"/>
                  </a:lnTo>
                  <a:cubicBezTo>
                    <a:pt x="2546312" y="288924"/>
                    <a:pt x="2541612" y="300269"/>
                    <a:pt x="2533248" y="308634"/>
                  </a:cubicBezTo>
                  <a:cubicBezTo>
                    <a:pt x="2524883" y="316999"/>
                    <a:pt x="2513538" y="321698"/>
                    <a:pt x="2501709" y="321698"/>
                  </a:cubicBezTo>
                  <a:lnTo>
                    <a:pt x="44603" y="321698"/>
                  </a:lnTo>
                  <a:cubicBezTo>
                    <a:pt x="32774" y="321698"/>
                    <a:pt x="21429" y="316999"/>
                    <a:pt x="13064" y="308634"/>
                  </a:cubicBezTo>
                  <a:cubicBezTo>
                    <a:pt x="4699" y="300269"/>
                    <a:pt x="0" y="288924"/>
                    <a:pt x="0" y="277095"/>
                  </a:cubicBezTo>
                  <a:lnTo>
                    <a:pt x="0" y="44603"/>
                  </a:lnTo>
                  <a:cubicBezTo>
                    <a:pt x="0" y="32774"/>
                    <a:pt x="4699" y="21429"/>
                    <a:pt x="13064" y="13064"/>
                  </a:cubicBezTo>
                  <a:cubicBezTo>
                    <a:pt x="21429" y="4699"/>
                    <a:pt x="32774" y="0"/>
                    <a:pt x="44603" y="0"/>
                  </a:cubicBezTo>
                  <a:close/>
                </a:path>
              </a:pathLst>
            </a:custGeom>
            <a:solidFill>
              <a:srgbClr val="FF5F3F"/>
            </a:solidFill>
            <a:ln w="57150" cap="rnd">
              <a:solidFill>
                <a:srgbClr val="000000"/>
              </a:solidFill>
              <a:prstDash val="solid"/>
              <a:round/>
            </a:ln>
          </p:spPr>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2" name="Freeform 12"/>
          <p:cNvSpPr/>
          <p:nvPr/>
        </p:nvSpPr>
        <p:spPr>
          <a:xfrm flipH="1">
            <a:off x="11523920" y="2251359"/>
            <a:ext cx="590370" cy="612648"/>
          </a:xfrm>
          <a:custGeom>
            <a:avLst/>
            <a:gdLst/>
            <a:ahLst/>
            <a:cxnLst/>
            <a:rect l="l" t="t" r="r" b="b"/>
            <a:pathLst>
              <a:path w="590370" h="612648">
                <a:moveTo>
                  <a:pt x="590369" y="0"/>
                </a:moveTo>
                <a:lnTo>
                  <a:pt x="0" y="0"/>
                </a:lnTo>
                <a:lnTo>
                  <a:pt x="0" y="612648"/>
                </a:lnTo>
                <a:lnTo>
                  <a:pt x="590369" y="612648"/>
                </a:lnTo>
                <a:lnTo>
                  <a:pt x="59036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7065759" y="1561278"/>
            <a:ext cx="590370" cy="612648"/>
          </a:xfrm>
          <a:custGeom>
            <a:avLst/>
            <a:gdLst/>
            <a:ahLst/>
            <a:cxnLst/>
            <a:rect l="l" t="t" r="r" b="b"/>
            <a:pathLst>
              <a:path w="590370" h="612648">
                <a:moveTo>
                  <a:pt x="0" y="0"/>
                </a:moveTo>
                <a:lnTo>
                  <a:pt x="590370" y="0"/>
                </a:lnTo>
                <a:lnTo>
                  <a:pt x="590370" y="612647"/>
                </a:lnTo>
                <a:lnTo>
                  <a:pt x="0" y="6126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491462" y="6854370"/>
            <a:ext cx="14579193" cy="2090774"/>
            <a:chOff x="0" y="0"/>
            <a:chExt cx="4484626" cy="643131"/>
          </a:xfrm>
        </p:grpSpPr>
        <p:sp>
          <p:nvSpPr>
            <p:cNvPr id="15" name="Freeform 15"/>
            <p:cNvSpPr/>
            <p:nvPr/>
          </p:nvSpPr>
          <p:spPr>
            <a:xfrm>
              <a:off x="0" y="0"/>
              <a:ext cx="4484625" cy="643131"/>
            </a:xfrm>
            <a:custGeom>
              <a:avLst/>
              <a:gdLst/>
              <a:ahLst/>
              <a:cxnLst/>
              <a:rect l="l" t="t" r="r" b="b"/>
              <a:pathLst>
                <a:path w="4484625" h="643131">
                  <a:moveTo>
                    <a:pt x="0" y="0"/>
                  </a:moveTo>
                  <a:lnTo>
                    <a:pt x="4484625" y="0"/>
                  </a:lnTo>
                  <a:lnTo>
                    <a:pt x="4484625" y="643131"/>
                  </a:lnTo>
                  <a:lnTo>
                    <a:pt x="0" y="643131"/>
                  </a:lnTo>
                  <a:close/>
                </a:path>
              </a:pathLst>
            </a:custGeom>
            <a:solidFill>
              <a:srgbClr val="FFFFFF"/>
            </a:solidFill>
            <a:ln w="47625" cap="sq">
              <a:solidFill>
                <a:srgbClr val="000000"/>
              </a:solidFill>
              <a:prstDash val="solid"/>
              <a:miter/>
            </a:ln>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3462736" y="7532234"/>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03539" y="5904355"/>
            <a:ext cx="4801343" cy="722261"/>
            <a:chOff x="0" y="0"/>
            <a:chExt cx="2012444" cy="302730"/>
          </a:xfrm>
        </p:grpSpPr>
        <p:sp>
          <p:nvSpPr>
            <p:cNvPr id="19" name="Freeform 19"/>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0" name="TextBox 20"/>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1" name="Freeform 21"/>
          <p:cNvSpPr/>
          <p:nvPr/>
        </p:nvSpPr>
        <p:spPr>
          <a:xfrm flipH="1">
            <a:off x="491462" y="60893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5126590" y="5782998"/>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roup 23"/>
          <p:cNvGrpSpPr/>
          <p:nvPr/>
        </p:nvGrpSpPr>
        <p:grpSpPr>
          <a:xfrm>
            <a:off x="15070655" y="561331"/>
            <a:ext cx="3059625" cy="934738"/>
            <a:chOff x="0" y="0"/>
            <a:chExt cx="4079499" cy="1246318"/>
          </a:xfrm>
        </p:grpSpPr>
        <p:sp>
          <p:nvSpPr>
            <p:cNvPr id="24" name="Freeform 2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6"/>
              <a:stretch>
                <a:fillRect/>
              </a:stretch>
            </a:blipFill>
          </p:spPr>
        </p:sp>
        <p:sp>
          <p:nvSpPr>
            <p:cNvPr id="25" name="Freeform 2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7"/>
              <a:stretch>
                <a:fillRect/>
              </a:stretch>
            </a:blipFill>
          </p:spPr>
        </p:sp>
        <p:sp>
          <p:nvSpPr>
            <p:cNvPr id="26" name="Freeform 2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8"/>
              <a:stretch>
                <a:fillRect/>
              </a:stretch>
            </a:blipFill>
          </p:spPr>
        </p:sp>
      </p:grpSp>
      <p:sp>
        <p:nvSpPr>
          <p:cNvPr id="27" name="TextBox 27"/>
          <p:cNvSpPr txBox="1"/>
          <p:nvPr/>
        </p:nvSpPr>
        <p:spPr>
          <a:xfrm>
            <a:off x="11523920" y="2075195"/>
            <a:ext cx="6061795"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Bold Italics"/>
              </a:rPr>
              <a:t>DATA PROTECTION ACT 1998 </a:t>
            </a:r>
          </a:p>
        </p:txBody>
      </p:sp>
      <p:sp>
        <p:nvSpPr>
          <p:cNvPr id="28" name="TextBox 28"/>
          <p:cNvSpPr txBox="1"/>
          <p:nvPr/>
        </p:nvSpPr>
        <p:spPr>
          <a:xfrm>
            <a:off x="786647" y="7466344"/>
            <a:ext cx="11410750" cy="809675"/>
          </a:xfrm>
          <a:prstGeom prst="rect">
            <a:avLst/>
          </a:prstGeom>
        </p:spPr>
        <p:txBody>
          <a:bodyPr lIns="0" tIns="0" rIns="0" bIns="0" rtlCol="0" anchor="t">
            <a:spAutoFit/>
          </a:bodyPr>
          <a:lstStyle/>
          <a:p>
            <a:pPr algn="just">
              <a:lnSpc>
                <a:spcPts val="3373"/>
              </a:lnSpc>
            </a:pPr>
            <a:r>
              <a:rPr lang="en-US" sz="2249">
                <a:solidFill>
                  <a:srgbClr val="000000"/>
                </a:solidFill>
                <a:latin typeface="Open Sauce"/>
              </a:rPr>
              <a:t>Ini berkaitan dengan tindakan audit yang diadopsi oleh konsumen dan penyedia layanan untuk memastikan keamanan data.</a:t>
            </a:r>
          </a:p>
        </p:txBody>
      </p:sp>
      <p:sp>
        <p:nvSpPr>
          <p:cNvPr id="29" name="TextBox 29"/>
          <p:cNvSpPr txBox="1"/>
          <p:nvPr/>
        </p:nvSpPr>
        <p:spPr>
          <a:xfrm>
            <a:off x="1215182" y="5942685"/>
            <a:ext cx="3778058" cy="645602"/>
          </a:xfrm>
          <a:prstGeom prst="rect">
            <a:avLst/>
          </a:prstGeom>
        </p:spPr>
        <p:txBody>
          <a:bodyPr lIns="0" tIns="0" rIns="0" bIns="0" rtlCol="0" anchor="t">
            <a:spAutoFit/>
          </a:bodyPr>
          <a:lstStyle/>
          <a:p>
            <a:pPr algn="ctr">
              <a:lnSpc>
                <a:spcPts val="2324"/>
              </a:lnSpc>
            </a:pPr>
            <a:r>
              <a:rPr lang="en-US" sz="2324">
                <a:solidFill>
                  <a:srgbClr val="FFFFFF"/>
                </a:solidFill>
                <a:latin typeface="Mango AC Bold Italics"/>
              </a:rPr>
              <a:t>SWISS DATA PROTECTION LAW</a:t>
            </a:r>
          </a:p>
        </p:txBody>
      </p:sp>
      <p:sp>
        <p:nvSpPr>
          <p:cNvPr id="30" name="TextBox 30"/>
          <p:cNvSpPr txBox="1"/>
          <p:nvPr/>
        </p:nvSpPr>
        <p:spPr>
          <a:xfrm>
            <a:off x="5126590" y="3215705"/>
            <a:ext cx="12318590" cy="1931079"/>
          </a:xfrm>
          <a:prstGeom prst="rect">
            <a:avLst/>
          </a:prstGeom>
        </p:spPr>
        <p:txBody>
          <a:bodyPr lIns="0" tIns="0" rIns="0" bIns="0" rtlCol="0" anchor="t">
            <a:spAutoFit/>
          </a:bodyPr>
          <a:lstStyle/>
          <a:p>
            <a:pPr algn="just">
              <a:lnSpc>
                <a:spcPts val="3098"/>
              </a:lnSpc>
            </a:pPr>
            <a:r>
              <a:rPr lang="en-US" sz="2065">
                <a:solidFill>
                  <a:srgbClr val="000000"/>
                </a:solidFill>
                <a:latin typeface="Open Sauce"/>
              </a:rPr>
              <a:t>Hukum menyatakan bahwa data dapat disimpan di negara mana pun di luar Eropa, tetapi bisnis bertanggung jawab akhir atas data tersebut. Penting untuk memahami norma-norma dalam SLA untuk mengidentifikasi tingkat tanggung jawab yang dimiliki oleh penyedia layanan terkait data, serta memastikan keamanan data dan ketersediaan ketentuan-ketentuan kompensasi setelah terjadi pelanggaran keamanan.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0"/>
            <a:ext cx="19501422" cy="10287000"/>
          </a:xfrm>
          <a:custGeom>
            <a:avLst/>
            <a:gdLst/>
            <a:ahLst/>
            <a:cxnLst/>
            <a:rect l="l" t="t" r="r" b="b"/>
            <a:pathLst>
              <a:path w="19501422" h="10287000">
                <a:moveTo>
                  <a:pt x="0" y="0"/>
                </a:moveTo>
                <a:lnTo>
                  <a:pt x="19501422" y="0"/>
                </a:lnTo>
                <a:lnTo>
                  <a:pt x="19501422" y="10287000"/>
                </a:lnTo>
                <a:lnTo>
                  <a:pt x="0" y="10287000"/>
                </a:lnTo>
                <a:lnTo>
                  <a:pt x="0" y="0"/>
                </a:lnTo>
                <a:close/>
              </a:path>
            </a:pathLst>
          </a:custGeom>
          <a:blipFill>
            <a:blip r:embed="rId2"/>
            <a:stretch>
              <a:fillRect/>
            </a:stretch>
          </a:blipFill>
        </p:spPr>
      </p:sp>
      <p:grpSp>
        <p:nvGrpSpPr>
          <p:cNvPr id="3" name="Group 3"/>
          <p:cNvGrpSpPr/>
          <p:nvPr/>
        </p:nvGrpSpPr>
        <p:grpSpPr>
          <a:xfrm>
            <a:off x="13028738" y="1042139"/>
            <a:ext cx="4230562" cy="1292469"/>
            <a:chOff x="0" y="0"/>
            <a:chExt cx="5640750" cy="1723292"/>
          </a:xfrm>
        </p:grpSpPr>
        <p:sp>
          <p:nvSpPr>
            <p:cNvPr id="4" name="Freeform 4"/>
            <p:cNvSpPr/>
            <p:nvPr/>
          </p:nvSpPr>
          <p:spPr>
            <a:xfrm>
              <a:off x="3917458" y="0"/>
              <a:ext cx="1723292" cy="1723292"/>
            </a:xfrm>
            <a:custGeom>
              <a:avLst/>
              <a:gdLst/>
              <a:ahLst/>
              <a:cxnLst/>
              <a:rect l="l" t="t" r="r" b="b"/>
              <a:pathLst>
                <a:path w="1723292" h="1723292">
                  <a:moveTo>
                    <a:pt x="0" y="0"/>
                  </a:moveTo>
                  <a:lnTo>
                    <a:pt x="1723292" y="0"/>
                  </a:lnTo>
                  <a:lnTo>
                    <a:pt x="1723292" y="1723292"/>
                  </a:lnTo>
                  <a:lnTo>
                    <a:pt x="0" y="1723292"/>
                  </a:lnTo>
                  <a:lnTo>
                    <a:pt x="0" y="0"/>
                  </a:lnTo>
                  <a:close/>
                </a:path>
              </a:pathLst>
            </a:custGeom>
            <a:blipFill>
              <a:blip r:embed="rId3"/>
              <a:stretch>
                <a:fillRect/>
              </a:stretch>
            </a:blipFill>
          </p:spPr>
        </p:sp>
        <p:sp>
          <p:nvSpPr>
            <p:cNvPr id="5" name="Freeform 5"/>
            <p:cNvSpPr/>
            <p:nvPr/>
          </p:nvSpPr>
          <p:spPr>
            <a:xfrm>
              <a:off x="0" y="0"/>
              <a:ext cx="1723292" cy="1723292"/>
            </a:xfrm>
            <a:custGeom>
              <a:avLst/>
              <a:gdLst/>
              <a:ahLst/>
              <a:cxnLst/>
              <a:rect l="l" t="t" r="r" b="b"/>
              <a:pathLst>
                <a:path w="1723292" h="1723292">
                  <a:moveTo>
                    <a:pt x="0" y="0"/>
                  </a:moveTo>
                  <a:lnTo>
                    <a:pt x="1723292" y="0"/>
                  </a:lnTo>
                  <a:lnTo>
                    <a:pt x="1723292" y="1723292"/>
                  </a:lnTo>
                  <a:lnTo>
                    <a:pt x="0" y="1723292"/>
                  </a:lnTo>
                  <a:lnTo>
                    <a:pt x="0" y="0"/>
                  </a:lnTo>
                  <a:close/>
                </a:path>
              </a:pathLst>
            </a:custGeom>
            <a:blipFill>
              <a:blip r:embed="rId4"/>
              <a:stretch>
                <a:fillRect/>
              </a:stretch>
            </a:blipFill>
          </p:spPr>
        </p:sp>
        <p:sp>
          <p:nvSpPr>
            <p:cNvPr id="6" name="Freeform 6"/>
            <p:cNvSpPr/>
            <p:nvPr/>
          </p:nvSpPr>
          <p:spPr>
            <a:xfrm>
              <a:off x="1956280" y="0"/>
              <a:ext cx="1723292" cy="1723292"/>
            </a:xfrm>
            <a:custGeom>
              <a:avLst/>
              <a:gdLst/>
              <a:ahLst/>
              <a:cxnLst/>
              <a:rect l="l" t="t" r="r" b="b"/>
              <a:pathLst>
                <a:path w="1723292" h="1723292">
                  <a:moveTo>
                    <a:pt x="0" y="0"/>
                  </a:moveTo>
                  <a:lnTo>
                    <a:pt x="1723292" y="0"/>
                  </a:lnTo>
                  <a:lnTo>
                    <a:pt x="1723292" y="1723292"/>
                  </a:lnTo>
                  <a:lnTo>
                    <a:pt x="0" y="1723292"/>
                  </a:lnTo>
                  <a:lnTo>
                    <a:pt x="0" y="0"/>
                  </a:lnTo>
                  <a:close/>
                </a:path>
              </a:pathLst>
            </a:custGeom>
            <a:blipFill>
              <a:blip r:embed="rId5"/>
              <a:stretch>
                <a:fillRect/>
              </a:stretch>
            </a:blipFill>
          </p:spPr>
        </p:sp>
      </p:grpSp>
      <p:sp>
        <p:nvSpPr>
          <p:cNvPr id="7" name="TextBox 7"/>
          <p:cNvSpPr txBox="1"/>
          <p:nvPr/>
        </p:nvSpPr>
        <p:spPr>
          <a:xfrm>
            <a:off x="3042163" y="4714873"/>
            <a:ext cx="13417095" cy="809628"/>
          </a:xfrm>
          <a:prstGeom prst="rect">
            <a:avLst/>
          </a:prstGeom>
        </p:spPr>
        <p:txBody>
          <a:bodyPr lIns="0" tIns="0" rIns="0" bIns="0" rtlCol="0" anchor="t">
            <a:spAutoFit/>
          </a:bodyPr>
          <a:lstStyle/>
          <a:p>
            <a:pPr algn="ctr">
              <a:lnSpc>
                <a:spcPts val="5400"/>
              </a:lnSpc>
            </a:pPr>
            <a:r>
              <a:rPr lang="en-US" sz="5000">
                <a:solidFill>
                  <a:srgbClr val="FFFFFF"/>
                </a:solidFill>
                <a:latin typeface="Arial Bold Italics"/>
              </a:rPr>
              <a:t>Licensing Risks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48484" y="0"/>
            <a:ext cx="23136484" cy="10173548"/>
          </a:xfrm>
          <a:custGeom>
            <a:avLst/>
            <a:gdLst/>
            <a:ahLst/>
            <a:cxnLst/>
            <a:rect l="l" t="t" r="r" b="b"/>
            <a:pathLst>
              <a:path w="23136484" h="10173548">
                <a:moveTo>
                  <a:pt x="0" y="0"/>
                </a:moveTo>
                <a:lnTo>
                  <a:pt x="23136484" y="0"/>
                </a:lnTo>
                <a:lnTo>
                  <a:pt x="23136484" y="10173548"/>
                </a:lnTo>
                <a:lnTo>
                  <a:pt x="0" y="10173548"/>
                </a:lnTo>
                <a:lnTo>
                  <a:pt x="0" y="0"/>
                </a:lnTo>
                <a:close/>
              </a:path>
            </a:pathLst>
          </a:custGeom>
          <a:blipFill>
            <a:blip r:embed="rId3"/>
            <a:stretch>
              <a:fillRect t="-1026" b="-1026"/>
            </a:stretch>
          </a:blipFill>
        </p:spPr>
      </p:sp>
      <p:grpSp>
        <p:nvGrpSpPr>
          <p:cNvPr id="3" name="Group 3"/>
          <p:cNvGrpSpPr/>
          <p:nvPr/>
        </p:nvGrpSpPr>
        <p:grpSpPr>
          <a:xfrm>
            <a:off x="14199675" y="561331"/>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4"/>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grpSp>
      <p:sp>
        <p:nvSpPr>
          <p:cNvPr id="7" name="TextBox 7"/>
          <p:cNvSpPr txBox="1"/>
          <p:nvPr/>
        </p:nvSpPr>
        <p:spPr>
          <a:xfrm>
            <a:off x="5298208" y="8791721"/>
            <a:ext cx="14745872" cy="1133475"/>
          </a:xfrm>
          <a:prstGeom prst="rect">
            <a:avLst/>
          </a:prstGeom>
        </p:spPr>
        <p:txBody>
          <a:bodyPr lIns="0" tIns="0" rIns="0" bIns="0" rtlCol="0" anchor="t">
            <a:spAutoFit/>
          </a:bodyPr>
          <a:lstStyle/>
          <a:p>
            <a:pPr algn="just">
              <a:lnSpc>
                <a:spcPts val="7920"/>
              </a:lnSpc>
            </a:pPr>
            <a:r>
              <a:rPr lang="en-US" sz="6600">
                <a:solidFill>
                  <a:srgbClr val="FFFFFF"/>
                </a:solidFill>
                <a:latin typeface="Arial Bold"/>
              </a:rPr>
              <a:t>CLOUD SECURITY</a:t>
            </a:r>
          </a:p>
        </p:txBody>
      </p:sp>
      <p:pic>
        <p:nvPicPr>
          <p:cNvPr id="8" name="Picture 8"/>
          <p:cNvPicPr>
            <a:picLocks noChangeAspect="1"/>
          </p:cNvPicPr>
          <p:nvPr>
            <a:videoFile r:link="rId1"/>
          </p:nvPr>
        </p:nvPicPr>
        <p:blipFill>
          <a:blip r:embed="rId7"/>
          <a:stretch>
            <a:fillRect/>
          </a:stretch>
        </p:blipFill>
        <p:spPr>
          <a:xfrm>
            <a:off x="3657600" y="2057400"/>
            <a:ext cx="10972800" cy="617219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04283" y="2559983"/>
            <a:ext cx="4823668" cy="2729009"/>
            <a:chOff x="0" y="0"/>
            <a:chExt cx="9565294" cy="5411601"/>
          </a:xfrm>
        </p:grpSpPr>
        <p:sp>
          <p:nvSpPr>
            <p:cNvPr id="3" name="Freeform 3"/>
            <p:cNvSpPr/>
            <p:nvPr/>
          </p:nvSpPr>
          <p:spPr>
            <a:xfrm>
              <a:off x="0" y="0"/>
              <a:ext cx="9565139" cy="5411541"/>
            </a:xfrm>
            <a:custGeom>
              <a:avLst/>
              <a:gdLst/>
              <a:ahLst/>
              <a:cxnLst/>
              <a:rect l="l" t="t" r="r" b="b"/>
              <a:pathLst>
                <a:path w="9565139" h="5411541">
                  <a:moveTo>
                    <a:pt x="0" y="901924"/>
                  </a:moveTo>
                  <a:cubicBezTo>
                    <a:pt x="0" y="403786"/>
                    <a:pt x="683711" y="0"/>
                    <a:pt x="1527182" y="0"/>
                  </a:cubicBezTo>
                  <a:lnTo>
                    <a:pt x="8037957" y="0"/>
                  </a:lnTo>
                  <a:cubicBezTo>
                    <a:pt x="8881428" y="0"/>
                    <a:pt x="9565139" y="403786"/>
                    <a:pt x="9565139" y="901924"/>
                  </a:cubicBezTo>
                  <a:lnTo>
                    <a:pt x="9565139" y="4509618"/>
                  </a:lnTo>
                  <a:cubicBezTo>
                    <a:pt x="9565139" y="5007755"/>
                    <a:pt x="8881428" y="5411541"/>
                    <a:pt x="8037957" y="5411541"/>
                  </a:cubicBezTo>
                  <a:lnTo>
                    <a:pt x="1527182" y="5411541"/>
                  </a:lnTo>
                  <a:cubicBezTo>
                    <a:pt x="683711" y="5411541"/>
                    <a:pt x="0" y="5007755"/>
                    <a:pt x="0" y="4509618"/>
                  </a:cubicBezTo>
                  <a:close/>
                </a:path>
              </a:pathLst>
            </a:custGeom>
            <a:solidFill>
              <a:srgbClr val="FFCE00"/>
            </a:solidFill>
          </p:spPr>
        </p:sp>
      </p:gr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8" name="TextBox 8"/>
          <p:cNvSpPr txBox="1"/>
          <p:nvPr/>
        </p:nvSpPr>
        <p:spPr>
          <a:xfrm>
            <a:off x="471091" y="580688"/>
            <a:ext cx="13417095" cy="1712595"/>
          </a:xfrm>
          <a:prstGeom prst="rect">
            <a:avLst/>
          </a:prstGeom>
        </p:spPr>
        <p:txBody>
          <a:bodyPr lIns="0" tIns="0" rIns="0" bIns="0" rtlCol="0" anchor="t">
            <a:spAutoFit/>
          </a:bodyPr>
          <a:lstStyle/>
          <a:p>
            <a:pPr>
              <a:lnSpc>
                <a:spcPts val="3240"/>
              </a:lnSpc>
            </a:pPr>
            <a:r>
              <a:rPr lang="en-US" sz="3000">
                <a:solidFill>
                  <a:srgbClr val="404040"/>
                </a:solidFill>
                <a:latin typeface="Arial Bold Italics"/>
              </a:rPr>
              <a:t>Salah satu kekhawatiran utama dalam mengadopsi layanan awan adalah bagaimana mengendalikan penggunaan aplikasi web dengan lisensi perangkat lunak. Tiga jenis lisensi perangkat lunak utama adalah sebagai berikut:</a:t>
            </a:r>
          </a:p>
        </p:txBody>
      </p:sp>
      <p:grpSp>
        <p:nvGrpSpPr>
          <p:cNvPr id="9" name="Group 9"/>
          <p:cNvGrpSpPr/>
          <p:nvPr/>
        </p:nvGrpSpPr>
        <p:grpSpPr>
          <a:xfrm>
            <a:off x="3239727" y="2340908"/>
            <a:ext cx="3086100" cy="717745"/>
            <a:chOff x="0" y="0"/>
            <a:chExt cx="812800" cy="189036"/>
          </a:xfrm>
        </p:grpSpPr>
        <p:sp>
          <p:nvSpPr>
            <p:cNvPr id="10" name="Freeform 10"/>
            <p:cNvSpPr/>
            <p:nvPr/>
          </p:nvSpPr>
          <p:spPr>
            <a:xfrm>
              <a:off x="0" y="0"/>
              <a:ext cx="812800" cy="189036"/>
            </a:xfrm>
            <a:custGeom>
              <a:avLst/>
              <a:gdLst/>
              <a:ahLst/>
              <a:cxnLst/>
              <a:rect l="l" t="t" r="r" b="b"/>
              <a:pathLst>
                <a:path w="812800" h="189036">
                  <a:moveTo>
                    <a:pt x="0" y="0"/>
                  </a:moveTo>
                  <a:lnTo>
                    <a:pt x="812800" y="0"/>
                  </a:lnTo>
                  <a:lnTo>
                    <a:pt x="812800" y="189036"/>
                  </a:lnTo>
                  <a:lnTo>
                    <a:pt x="0" y="189036"/>
                  </a:lnTo>
                  <a:close/>
                </a:path>
              </a:pathLst>
            </a:custGeom>
            <a:solidFill>
              <a:srgbClr val="78AAE1"/>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570110" y="2414031"/>
            <a:ext cx="4425333" cy="504825"/>
          </a:xfrm>
          <a:prstGeom prst="rect">
            <a:avLst/>
          </a:prstGeom>
        </p:spPr>
        <p:txBody>
          <a:bodyPr lIns="0" tIns="0" rIns="0" bIns="0" rtlCol="0" anchor="t">
            <a:spAutoFit/>
          </a:bodyPr>
          <a:lstStyle/>
          <a:p>
            <a:pPr algn="ctr">
              <a:lnSpc>
                <a:spcPts val="3452"/>
              </a:lnSpc>
            </a:pPr>
            <a:r>
              <a:rPr lang="en-US" sz="2877">
                <a:solidFill>
                  <a:srgbClr val="FFFFFF"/>
                </a:solidFill>
                <a:latin typeface="Arial Bold Italics"/>
              </a:rPr>
              <a:t>Per user</a:t>
            </a:r>
          </a:p>
        </p:txBody>
      </p:sp>
      <p:sp>
        <p:nvSpPr>
          <p:cNvPr id="13" name="TextBox 13"/>
          <p:cNvSpPr txBox="1"/>
          <p:nvPr/>
        </p:nvSpPr>
        <p:spPr>
          <a:xfrm>
            <a:off x="3604283" y="6944391"/>
            <a:ext cx="4425333" cy="1114425"/>
          </a:xfrm>
          <a:prstGeom prst="rect">
            <a:avLst/>
          </a:prstGeom>
        </p:spPr>
        <p:txBody>
          <a:bodyPr lIns="0" tIns="0" rIns="0" bIns="0" rtlCol="0" anchor="t">
            <a:spAutoFit/>
          </a:bodyPr>
          <a:lstStyle/>
          <a:p>
            <a:pPr algn="ctr">
              <a:lnSpc>
                <a:spcPts val="4172"/>
              </a:lnSpc>
            </a:pPr>
            <a:r>
              <a:rPr lang="en-US" sz="3477">
                <a:solidFill>
                  <a:srgbClr val="FFFFFF"/>
                </a:solidFill>
                <a:latin typeface="Arial Bold Italics"/>
              </a:rPr>
              <a:t>Data Protection Act 1998 </a:t>
            </a:r>
          </a:p>
        </p:txBody>
      </p:sp>
      <p:sp>
        <p:nvSpPr>
          <p:cNvPr id="14" name="TextBox 14"/>
          <p:cNvSpPr txBox="1"/>
          <p:nvPr/>
        </p:nvSpPr>
        <p:spPr>
          <a:xfrm>
            <a:off x="4310221" y="3330422"/>
            <a:ext cx="3628709" cy="1150029"/>
          </a:xfrm>
          <a:prstGeom prst="rect">
            <a:avLst/>
          </a:prstGeom>
        </p:spPr>
        <p:txBody>
          <a:bodyPr lIns="0" tIns="0" rIns="0" bIns="0" rtlCol="0" anchor="t">
            <a:spAutoFit/>
          </a:bodyPr>
          <a:lstStyle/>
          <a:p>
            <a:pPr>
              <a:lnSpc>
                <a:spcPts val="3098"/>
              </a:lnSpc>
            </a:pPr>
            <a:r>
              <a:rPr lang="en-US" sz="2065">
                <a:solidFill>
                  <a:srgbClr val="242424"/>
                </a:solidFill>
                <a:latin typeface="Open Sauce"/>
              </a:rPr>
              <a:t>seorang pengguna diberi lisensi untuk menggunakan aplikasi di awan</a:t>
            </a:r>
          </a:p>
        </p:txBody>
      </p:sp>
      <p:grpSp>
        <p:nvGrpSpPr>
          <p:cNvPr id="15" name="Group 15"/>
          <p:cNvGrpSpPr/>
          <p:nvPr/>
        </p:nvGrpSpPr>
        <p:grpSpPr>
          <a:xfrm>
            <a:off x="9172575" y="2559983"/>
            <a:ext cx="4823668" cy="2729009"/>
            <a:chOff x="0" y="0"/>
            <a:chExt cx="9565294" cy="5411601"/>
          </a:xfrm>
        </p:grpSpPr>
        <p:sp>
          <p:nvSpPr>
            <p:cNvPr id="16" name="Freeform 16"/>
            <p:cNvSpPr/>
            <p:nvPr/>
          </p:nvSpPr>
          <p:spPr>
            <a:xfrm>
              <a:off x="0" y="0"/>
              <a:ext cx="9565139" cy="5411541"/>
            </a:xfrm>
            <a:custGeom>
              <a:avLst/>
              <a:gdLst/>
              <a:ahLst/>
              <a:cxnLst/>
              <a:rect l="l" t="t" r="r" b="b"/>
              <a:pathLst>
                <a:path w="9565139" h="5411541">
                  <a:moveTo>
                    <a:pt x="0" y="901924"/>
                  </a:moveTo>
                  <a:cubicBezTo>
                    <a:pt x="0" y="403786"/>
                    <a:pt x="683711" y="0"/>
                    <a:pt x="1527182" y="0"/>
                  </a:cubicBezTo>
                  <a:lnTo>
                    <a:pt x="8037957" y="0"/>
                  </a:lnTo>
                  <a:cubicBezTo>
                    <a:pt x="8881428" y="0"/>
                    <a:pt x="9565139" y="403786"/>
                    <a:pt x="9565139" y="901924"/>
                  </a:cubicBezTo>
                  <a:lnTo>
                    <a:pt x="9565139" y="4509618"/>
                  </a:lnTo>
                  <a:cubicBezTo>
                    <a:pt x="9565139" y="5007755"/>
                    <a:pt x="8881428" y="5411541"/>
                    <a:pt x="8037957" y="5411541"/>
                  </a:cubicBezTo>
                  <a:lnTo>
                    <a:pt x="1527182" y="5411541"/>
                  </a:lnTo>
                  <a:cubicBezTo>
                    <a:pt x="683711" y="5411541"/>
                    <a:pt x="0" y="5007755"/>
                    <a:pt x="0" y="4509618"/>
                  </a:cubicBezTo>
                  <a:close/>
                </a:path>
              </a:pathLst>
            </a:custGeom>
            <a:solidFill>
              <a:srgbClr val="54CBA0"/>
            </a:solidFill>
          </p:spPr>
        </p:sp>
      </p:grpSp>
      <p:grpSp>
        <p:nvGrpSpPr>
          <p:cNvPr id="17" name="Group 17"/>
          <p:cNvGrpSpPr/>
          <p:nvPr/>
        </p:nvGrpSpPr>
        <p:grpSpPr>
          <a:xfrm>
            <a:off x="8733140" y="2340908"/>
            <a:ext cx="3086100" cy="717745"/>
            <a:chOff x="0" y="0"/>
            <a:chExt cx="812800" cy="189036"/>
          </a:xfrm>
        </p:grpSpPr>
        <p:sp>
          <p:nvSpPr>
            <p:cNvPr id="18" name="Freeform 18"/>
            <p:cNvSpPr/>
            <p:nvPr/>
          </p:nvSpPr>
          <p:spPr>
            <a:xfrm>
              <a:off x="0" y="0"/>
              <a:ext cx="812800" cy="189036"/>
            </a:xfrm>
            <a:custGeom>
              <a:avLst/>
              <a:gdLst/>
              <a:ahLst/>
              <a:cxnLst/>
              <a:rect l="l" t="t" r="r" b="b"/>
              <a:pathLst>
                <a:path w="812800" h="189036">
                  <a:moveTo>
                    <a:pt x="0" y="0"/>
                  </a:moveTo>
                  <a:lnTo>
                    <a:pt x="812800" y="0"/>
                  </a:lnTo>
                  <a:lnTo>
                    <a:pt x="812800" y="189036"/>
                  </a:lnTo>
                  <a:lnTo>
                    <a:pt x="0" y="189036"/>
                  </a:lnTo>
                  <a:close/>
                </a:path>
              </a:pathLst>
            </a:custGeom>
            <a:solidFill>
              <a:srgbClr val="FFCE00"/>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8063524" y="2414031"/>
            <a:ext cx="4425333" cy="504825"/>
          </a:xfrm>
          <a:prstGeom prst="rect">
            <a:avLst/>
          </a:prstGeom>
        </p:spPr>
        <p:txBody>
          <a:bodyPr lIns="0" tIns="0" rIns="0" bIns="0" rtlCol="0" anchor="t">
            <a:spAutoFit/>
          </a:bodyPr>
          <a:lstStyle/>
          <a:p>
            <a:pPr algn="ctr">
              <a:lnSpc>
                <a:spcPts val="3452"/>
              </a:lnSpc>
            </a:pPr>
            <a:r>
              <a:rPr lang="en-US" sz="2877">
                <a:solidFill>
                  <a:srgbClr val="FFFFFF"/>
                </a:solidFill>
                <a:latin typeface="Arial Bold Italics"/>
              </a:rPr>
              <a:t>Per device </a:t>
            </a:r>
          </a:p>
        </p:txBody>
      </p:sp>
      <p:sp>
        <p:nvSpPr>
          <p:cNvPr id="21" name="TextBox 21"/>
          <p:cNvSpPr txBox="1"/>
          <p:nvPr/>
        </p:nvSpPr>
        <p:spPr>
          <a:xfrm>
            <a:off x="9916203" y="3201528"/>
            <a:ext cx="3748925" cy="1540554"/>
          </a:xfrm>
          <a:prstGeom prst="rect">
            <a:avLst/>
          </a:prstGeom>
        </p:spPr>
        <p:txBody>
          <a:bodyPr lIns="0" tIns="0" rIns="0" bIns="0" rtlCol="0" anchor="t">
            <a:spAutoFit/>
          </a:bodyPr>
          <a:lstStyle/>
          <a:p>
            <a:pPr>
              <a:lnSpc>
                <a:spcPts val="3098"/>
              </a:lnSpc>
            </a:pPr>
            <a:r>
              <a:rPr lang="en-US" sz="2065">
                <a:solidFill>
                  <a:srgbClr val="242424"/>
                </a:solidFill>
                <a:latin typeface="Open Sauce"/>
              </a:rPr>
              <a:t>lisensi diberikan berdasarkan jumlah total prosesor yang digunakan untuk mengakses layanan awan.</a:t>
            </a:r>
          </a:p>
        </p:txBody>
      </p:sp>
      <p:grpSp>
        <p:nvGrpSpPr>
          <p:cNvPr id="22" name="Group 22"/>
          <p:cNvGrpSpPr/>
          <p:nvPr/>
        </p:nvGrpSpPr>
        <p:grpSpPr>
          <a:xfrm>
            <a:off x="6387981" y="6241492"/>
            <a:ext cx="4823668" cy="2729009"/>
            <a:chOff x="0" y="0"/>
            <a:chExt cx="9565294" cy="5411601"/>
          </a:xfrm>
        </p:grpSpPr>
        <p:sp>
          <p:nvSpPr>
            <p:cNvPr id="23" name="Freeform 23"/>
            <p:cNvSpPr/>
            <p:nvPr/>
          </p:nvSpPr>
          <p:spPr>
            <a:xfrm>
              <a:off x="0" y="0"/>
              <a:ext cx="9565139" cy="5411541"/>
            </a:xfrm>
            <a:custGeom>
              <a:avLst/>
              <a:gdLst/>
              <a:ahLst/>
              <a:cxnLst/>
              <a:rect l="l" t="t" r="r" b="b"/>
              <a:pathLst>
                <a:path w="9565139" h="5411541">
                  <a:moveTo>
                    <a:pt x="0" y="901924"/>
                  </a:moveTo>
                  <a:cubicBezTo>
                    <a:pt x="0" y="403786"/>
                    <a:pt x="683711" y="0"/>
                    <a:pt x="1527182" y="0"/>
                  </a:cubicBezTo>
                  <a:lnTo>
                    <a:pt x="8037957" y="0"/>
                  </a:lnTo>
                  <a:cubicBezTo>
                    <a:pt x="8881428" y="0"/>
                    <a:pt x="9565139" y="403786"/>
                    <a:pt x="9565139" y="901924"/>
                  </a:cubicBezTo>
                  <a:lnTo>
                    <a:pt x="9565139" y="4509618"/>
                  </a:lnTo>
                  <a:cubicBezTo>
                    <a:pt x="9565139" y="5007755"/>
                    <a:pt x="8881428" y="5411541"/>
                    <a:pt x="8037957" y="5411541"/>
                  </a:cubicBezTo>
                  <a:lnTo>
                    <a:pt x="1527182" y="5411541"/>
                  </a:lnTo>
                  <a:cubicBezTo>
                    <a:pt x="683711" y="5411541"/>
                    <a:pt x="0" y="5007755"/>
                    <a:pt x="0" y="4509618"/>
                  </a:cubicBezTo>
                  <a:close/>
                </a:path>
              </a:pathLst>
            </a:custGeom>
            <a:solidFill>
              <a:srgbClr val="78AAE1"/>
            </a:solidFill>
          </p:spPr>
        </p:sp>
      </p:grpSp>
      <p:grpSp>
        <p:nvGrpSpPr>
          <p:cNvPr id="24" name="Group 24"/>
          <p:cNvGrpSpPr/>
          <p:nvPr/>
        </p:nvGrpSpPr>
        <p:grpSpPr>
          <a:xfrm>
            <a:off x="6057900" y="6048259"/>
            <a:ext cx="3086100" cy="717745"/>
            <a:chOff x="0" y="0"/>
            <a:chExt cx="812800" cy="189036"/>
          </a:xfrm>
        </p:grpSpPr>
        <p:sp>
          <p:nvSpPr>
            <p:cNvPr id="25" name="Freeform 25"/>
            <p:cNvSpPr/>
            <p:nvPr/>
          </p:nvSpPr>
          <p:spPr>
            <a:xfrm>
              <a:off x="0" y="0"/>
              <a:ext cx="812800" cy="189036"/>
            </a:xfrm>
            <a:custGeom>
              <a:avLst/>
              <a:gdLst/>
              <a:ahLst/>
              <a:cxnLst/>
              <a:rect l="l" t="t" r="r" b="b"/>
              <a:pathLst>
                <a:path w="812800" h="189036">
                  <a:moveTo>
                    <a:pt x="0" y="0"/>
                  </a:moveTo>
                  <a:lnTo>
                    <a:pt x="812800" y="0"/>
                  </a:lnTo>
                  <a:lnTo>
                    <a:pt x="812800" y="189036"/>
                  </a:lnTo>
                  <a:lnTo>
                    <a:pt x="0" y="189036"/>
                  </a:lnTo>
                  <a:close/>
                </a:path>
              </a:pathLst>
            </a:custGeom>
            <a:solidFill>
              <a:srgbClr val="FFCE00"/>
            </a:solidFill>
          </p:spPr>
        </p:sp>
        <p:sp>
          <p:nvSpPr>
            <p:cNvPr id="26" name="TextBox 2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5388283" y="6121382"/>
            <a:ext cx="4425333" cy="504825"/>
          </a:xfrm>
          <a:prstGeom prst="rect">
            <a:avLst/>
          </a:prstGeom>
        </p:spPr>
        <p:txBody>
          <a:bodyPr lIns="0" tIns="0" rIns="0" bIns="0" rtlCol="0" anchor="t">
            <a:spAutoFit/>
          </a:bodyPr>
          <a:lstStyle/>
          <a:p>
            <a:pPr algn="ctr">
              <a:lnSpc>
                <a:spcPts val="3452"/>
              </a:lnSpc>
            </a:pPr>
            <a:r>
              <a:rPr lang="en-US" sz="2877">
                <a:solidFill>
                  <a:srgbClr val="FFFFFF"/>
                </a:solidFill>
                <a:latin typeface="Arial Bold Italics"/>
              </a:rPr>
              <a:t>Enterprise</a:t>
            </a:r>
          </a:p>
        </p:txBody>
      </p:sp>
      <p:sp>
        <p:nvSpPr>
          <p:cNvPr id="28" name="TextBox 28"/>
          <p:cNvSpPr txBox="1"/>
          <p:nvPr/>
        </p:nvSpPr>
        <p:spPr>
          <a:xfrm>
            <a:off x="6934878" y="6796754"/>
            <a:ext cx="3869140" cy="1931079"/>
          </a:xfrm>
          <a:prstGeom prst="rect">
            <a:avLst/>
          </a:prstGeom>
        </p:spPr>
        <p:txBody>
          <a:bodyPr lIns="0" tIns="0" rIns="0" bIns="0" rtlCol="0" anchor="t">
            <a:spAutoFit/>
          </a:bodyPr>
          <a:lstStyle/>
          <a:p>
            <a:pPr>
              <a:lnSpc>
                <a:spcPts val="3098"/>
              </a:lnSpc>
            </a:pPr>
            <a:r>
              <a:rPr lang="en-US" sz="2065">
                <a:solidFill>
                  <a:srgbClr val="242424"/>
                </a:solidFill>
                <a:latin typeface="Open Sauce"/>
              </a:rPr>
              <a:t>lisensi diberikan kepada seluruh organisasi, tanpa memandang jumlah pengguna yang mengakses aplikasi di awan.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TextBox 6"/>
          <p:cNvSpPr txBox="1"/>
          <p:nvPr/>
        </p:nvSpPr>
        <p:spPr>
          <a:xfrm>
            <a:off x="721053" y="740387"/>
            <a:ext cx="10397905" cy="2181225"/>
          </a:xfrm>
          <a:prstGeom prst="rect">
            <a:avLst/>
          </a:prstGeom>
        </p:spPr>
        <p:txBody>
          <a:bodyPr lIns="0" tIns="0" rIns="0" bIns="0" rtlCol="0" anchor="t">
            <a:spAutoFit/>
          </a:bodyPr>
          <a:lstStyle/>
          <a:p>
            <a:pPr>
              <a:lnSpc>
                <a:spcPts val="5400"/>
              </a:lnSpc>
            </a:pPr>
            <a:r>
              <a:rPr lang="en-US" sz="5000">
                <a:solidFill>
                  <a:srgbClr val="404040"/>
                </a:solidFill>
                <a:latin typeface="Arial Bold Italics"/>
              </a:rPr>
              <a:t>Terdapat beberapa risiko yang terkait dengan lisensi sumber daya di awan:</a:t>
            </a:r>
          </a:p>
        </p:txBody>
      </p:sp>
      <p:sp>
        <p:nvSpPr>
          <p:cNvPr id="7" name="TextBox 7"/>
          <p:cNvSpPr txBox="1"/>
          <p:nvPr/>
        </p:nvSpPr>
        <p:spPr>
          <a:xfrm>
            <a:off x="1318759" y="3165313"/>
            <a:ext cx="12755624" cy="1282192"/>
          </a:xfrm>
          <a:prstGeom prst="rect">
            <a:avLst/>
          </a:prstGeom>
        </p:spPr>
        <p:txBody>
          <a:bodyPr lIns="0" tIns="0" rIns="0" bIns="0" rtlCol="0" anchor="t">
            <a:spAutoFit/>
          </a:bodyPr>
          <a:lstStyle/>
          <a:p>
            <a:pPr algn="just">
              <a:lnSpc>
                <a:spcPts val="3343"/>
              </a:lnSpc>
            </a:pPr>
            <a:r>
              <a:rPr lang="en-US" sz="2199">
                <a:solidFill>
                  <a:srgbClr val="404040"/>
                </a:solidFill>
                <a:latin typeface="Arial"/>
              </a:rPr>
              <a:t>Penyedia layanan secara dinamis melakukan penyiapan server di awan untuk memenuhi peningkatan permintaan dan meningkatkan tingkat kinerja, mengurangi laten dan mengoptimalkan penyeimbangan beban. Keprihatinan utamanya adalah menyediakan lisensi yang sesuai dalam situasi tersebut.</a:t>
            </a:r>
          </a:p>
        </p:txBody>
      </p:sp>
      <p:sp>
        <p:nvSpPr>
          <p:cNvPr id="8" name="TextBox 8"/>
          <p:cNvSpPr txBox="1"/>
          <p:nvPr/>
        </p:nvSpPr>
        <p:spPr>
          <a:xfrm>
            <a:off x="1318759" y="4899118"/>
            <a:ext cx="12755624" cy="1282192"/>
          </a:xfrm>
          <a:prstGeom prst="rect">
            <a:avLst/>
          </a:prstGeom>
        </p:spPr>
        <p:txBody>
          <a:bodyPr lIns="0" tIns="0" rIns="0" bIns="0" rtlCol="0" anchor="t">
            <a:spAutoFit/>
          </a:bodyPr>
          <a:lstStyle/>
          <a:p>
            <a:pPr algn="just">
              <a:lnSpc>
                <a:spcPts val="3343"/>
              </a:lnSpc>
            </a:pPr>
            <a:r>
              <a:rPr lang="en-US" sz="2199">
                <a:solidFill>
                  <a:srgbClr val="404040"/>
                </a:solidFill>
                <a:latin typeface="Arial"/>
              </a:rPr>
              <a:t>Pengecekan lisensi online mungkin tidak berlaku untuk layanan awan karena jika penggunaan aplikasi perangkat lunak dikenai biaya per instansi penggunaan, pelanggan berisiko mengalami biaya tinggi tanpa memandang jumlah instansi mesin selama periode yang sama.</a:t>
            </a:r>
          </a:p>
        </p:txBody>
      </p:sp>
      <p:sp>
        <p:nvSpPr>
          <p:cNvPr id="9" name="TextBox 9"/>
          <p:cNvSpPr txBox="1"/>
          <p:nvPr/>
        </p:nvSpPr>
        <p:spPr>
          <a:xfrm>
            <a:off x="1318759" y="6632923"/>
            <a:ext cx="12755624" cy="1282192"/>
          </a:xfrm>
          <a:prstGeom prst="rect">
            <a:avLst/>
          </a:prstGeom>
        </p:spPr>
        <p:txBody>
          <a:bodyPr lIns="0" tIns="0" rIns="0" bIns="0" rtlCol="0" anchor="t">
            <a:spAutoFit/>
          </a:bodyPr>
          <a:lstStyle/>
          <a:p>
            <a:pPr algn="just">
              <a:lnSpc>
                <a:spcPts val="3343"/>
              </a:lnSpc>
            </a:pPr>
            <a:r>
              <a:rPr lang="en-US" sz="2199">
                <a:solidFill>
                  <a:srgbClr val="404040"/>
                </a:solidFill>
                <a:latin typeface="Arial"/>
              </a:rPr>
              <a:t>Dalam kasus layanan komputasi PaaS dan SaaS, di mana pengembangan dan penggunaan aplikasi web adalah tugas utama yang terlibat, penting untuk mematuhi klausa yang sesuai dalam kontrak dengan penyedia layanan untuk menghilangkan risiko pelanggaran perjanjian lisensi.</a:t>
            </a:r>
          </a:p>
        </p:txBody>
      </p:sp>
      <p:grpSp>
        <p:nvGrpSpPr>
          <p:cNvPr id="10" name="Group 10"/>
          <p:cNvGrpSpPr/>
          <p:nvPr/>
        </p:nvGrpSpPr>
        <p:grpSpPr>
          <a:xfrm>
            <a:off x="16117562" y="8905212"/>
            <a:ext cx="2283476" cy="1976694"/>
            <a:chOff x="0" y="0"/>
            <a:chExt cx="3044634" cy="2635592"/>
          </a:xfrm>
        </p:grpSpPr>
        <p:sp>
          <p:nvSpPr>
            <p:cNvPr id="11" name="Freeform 11"/>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F7C391"/>
            </a:solidFill>
          </p:spPr>
        </p:sp>
      </p:grpSp>
      <p:grpSp>
        <p:nvGrpSpPr>
          <p:cNvPr id="12" name="Group 12"/>
          <p:cNvGrpSpPr/>
          <p:nvPr/>
        </p:nvGrpSpPr>
        <p:grpSpPr>
          <a:xfrm>
            <a:off x="553665" y="3598131"/>
            <a:ext cx="527057" cy="530858"/>
            <a:chOff x="0" y="0"/>
            <a:chExt cx="1038804" cy="1046296"/>
          </a:xfrm>
        </p:grpSpPr>
        <p:sp>
          <p:nvSpPr>
            <p:cNvPr id="13" name="Freeform 13"/>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grpSp>
        <p:nvGrpSpPr>
          <p:cNvPr id="14" name="Group 14"/>
          <p:cNvGrpSpPr/>
          <p:nvPr/>
        </p:nvGrpSpPr>
        <p:grpSpPr>
          <a:xfrm>
            <a:off x="553665" y="5261323"/>
            <a:ext cx="527057" cy="530858"/>
            <a:chOff x="0" y="0"/>
            <a:chExt cx="1038804" cy="1046296"/>
          </a:xfrm>
        </p:grpSpPr>
        <p:sp>
          <p:nvSpPr>
            <p:cNvPr id="15" name="Freeform 15"/>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grpSp>
        <p:nvGrpSpPr>
          <p:cNvPr id="16" name="Group 16"/>
          <p:cNvGrpSpPr/>
          <p:nvPr/>
        </p:nvGrpSpPr>
        <p:grpSpPr>
          <a:xfrm>
            <a:off x="553665" y="7036186"/>
            <a:ext cx="527057" cy="530858"/>
            <a:chOff x="0" y="0"/>
            <a:chExt cx="1038804" cy="1046296"/>
          </a:xfrm>
        </p:grpSpPr>
        <p:sp>
          <p:nvSpPr>
            <p:cNvPr id="17" name="Freeform 17"/>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54CBA0"/>
            </a:solidFill>
          </p:spPr>
        </p:sp>
      </p:grpSp>
      <p:sp>
        <p:nvSpPr>
          <p:cNvPr id="18" name="TextBox 18"/>
          <p:cNvSpPr txBox="1"/>
          <p:nvPr/>
        </p:nvSpPr>
        <p:spPr>
          <a:xfrm>
            <a:off x="573268" y="2787191"/>
            <a:ext cx="487851" cy="1604436"/>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sp>
        <p:nvSpPr>
          <p:cNvPr id="19" name="TextBox 19"/>
          <p:cNvSpPr txBox="1"/>
          <p:nvPr/>
        </p:nvSpPr>
        <p:spPr>
          <a:xfrm>
            <a:off x="573268" y="4430530"/>
            <a:ext cx="487851" cy="1604436"/>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sp>
        <p:nvSpPr>
          <p:cNvPr id="20" name="TextBox 20"/>
          <p:cNvSpPr txBox="1"/>
          <p:nvPr/>
        </p:nvSpPr>
        <p:spPr>
          <a:xfrm>
            <a:off x="573268" y="6224954"/>
            <a:ext cx="487851" cy="1604436"/>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7" name="TextBox 7"/>
          <p:cNvSpPr txBox="1"/>
          <p:nvPr/>
        </p:nvSpPr>
        <p:spPr>
          <a:xfrm>
            <a:off x="1631547" y="7886700"/>
            <a:ext cx="15043957" cy="1790700"/>
          </a:xfrm>
          <a:prstGeom prst="rect">
            <a:avLst/>
          </a:prstGeom>
        </p:spPr>
        <p:txBody>
          <a:bodyPr lIns="0" tIns="0" rIns="0" bIns="0" rtlCol="0" anchor="t">
            <a:spAutoFit/>
          </a:bodyPr>
          <a:lstStyle/>
          <a:p>
            <a:pPr algn="ctr">
              <a:lnSpc>
                <a:spcPts val="6600"/>
              </a:lnSpc>
            </a:pPr>
            <a:r>
              <a:rPr lang="en-US" sz="5500">
                <a:solidFill>
                  <a:srgbClr val="FFFFFF"/>
                </a:solidFill>
                <a:latin typeface="Arial Bold Italics"/>
              </a:rPr>
              <a:t>4. COSTS EVALUATION FOR CLOUD COMPUTING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71C42"/>
        </a:solidFill>
        <a:effectLst/>
      </p:bgPr>
    </p:bg>
    <p:spTree>
      <p:nvGrpSpPr>
        <p:cNvPr id="1" name=""/>
        <p:cNvGrpSpPr/>
        <p:nvPr/>
      </p:nvGrpSpPr>
      <p:grpSpPr>
        <a:xfrm>
          <a:off x="0" y="0"/>
          <a:ext cx="0" cy="0"/>
          <a:chOff x="0" y="0"/>
          <a:chExt cx="0" cy="0"/>
        </a:xfrm>
      </p:grpSpPr>
      <p:sp>
        <p:nvSpPr>
          <p:cNvPr id="2" name="TextBox 2"/>
          <p:cNvSpPr txBox="1"/>
          <p:nvPr/>
        </p:nvSpPr>
        <p:spPr>
          <a:xfrm>
            <a:off x="2400186" y="2588682"/>
            <a:ext cx="10427794" cy="3638550"/>
          </a:xfrm>
          <a:prstGeom prst="rect">
            <a:avLst/>
          </a:prstGeom>
        </p:spPr>
        <p:txBody>
          <a:bodyPr lIns="0" tIns="0" rIns="0" bIns="0" rtlCol="0" anchor="t">
            <a:spAutoFit/>
          </a:bodyPr>
          <a:lstStyle/>
          <a:p>
            <a:pPr algn="just">
              <a:lnSpc>
                <a:spcPts val="3599"/>
              </a:lnSpc>
            </a:pPr>
            <a:r>
              <a:rPr lang="en-US" sz="2999">
                <a:solidFill>
                  <a:srgbClr val="FFFFFF"/>
                </a:solidFill>
                <a:latin typeface="Arial"/>
              </a:rPr>
              <a:t>Komputasi awan menyederhanakan infrastruktur organisasi dengan efisiensi biaya. Konsolidasi sumber daya TI mengurangi biaya pengadaan dan pengelolaan, meningkatkan kinerja bisnis, dan memberikan laba atas investasi yang baik. Manfaat cloud bervariasi tergantung pada ukuran organisasi dan sumber daya TI. Pemahaman biaya dan manfaat mendukung pendekatan ekonomi yang rasional untuk adopsi cloud.</a:t>
            </a:r>
          </a:p>
        </p:txBody>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7" name="Group 7"/>
          <p:cNvGrpSpPr/>
          <p:nvPr/>
        </p:nvGrpSpPr>
        <p:grpSpPr>
          <a:xfrm>
            <a:off x="1028700" y="3268119"/>
            <a:ext cx="527057" cy="1413936"/>
            <a:chOff x="0" y="0"/>
            <a:chExt cx="702742" cy="1885248"/>
          </a:xfrm>
        </p:grpSpPr>
        <p:grpSp>
          <p:nvGrpSpPr>
            <p:cNvPr id="8" name="Group 8"/>
            <p:cNvGrpSpPr/>
            <p:nvPr/>
          </p:nvGrpSpPr>
          <p:grpSpPr>
            <a:xfrm>
              <a:off x="0" y="827253"/>
              <a:ext cx="702742" cy="707810"/>
              <a:chOff x="0" y="0"/>
              <a:chExt cx="1038804" cy="1046296"/>
            </a:xfrm>
          </p:grpSpPr>
          <p:sp>
            <p:nvSpPr>
              <p:cNvPr id="9" name="Freeform 9"/>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E9E9E9"/>
              </a:solidFill>
            </p:spPr>
          </p:sp>
        </p:grpSp>
        <p:sp>
          <p:nvSpPr>
            <p:cNvPr id="10" name="TextBox 10"/>
            <p:cNvSpPr txBox="1"/>
            <p:nvPr/>
          </p:nvSpPr>
          <p:spPr>
            <a:xfrm>
              <a:off x="12700" y="-190500"/>
              <a:ext cx="650467" cy="2075748"/>
            </a:xfrm>
            <a:prstGeom prst="rect">
              <a:avLst/>
            </a:prstGeom>
          </p:spPr>
          <p:txBody>
            <a:bodyPr lIns="0" tIns="0" rIns="0" bIns="0" rtlCol="0" anchor="t">
              <a:spAutoFit/>
            </a:bodyPr>
            <a:lstStyle/>
            <a:p>
              <a:pPr algn="ctr">
                <a:lnSpc>
                  <a:spcPts val="11203"/>
                </a:lnSpc>
              </a:pPr>
              <a:r>
                <a:rPr lang="en-US" sz="9336">
                  <a:solidFill>
                    <a:srgbClr val="10253F"/>
                  </a:solidFill>
                  <a:latin typeface="Arial Bold"/>
                </a:rPr>
                <a:t>.</a:t>
              </a:r>
            </a:p>
          </p:txBody>
        </p:sp>
      </p:grpSp>
      <p:sp>
        <p:nvSpPr>
          <p:cNvPr id="11" name="Freeform 11"/>
          <p:cNvSpPr/>
          <p:nvPr/>
        </p:nvSpPr>
        <p:spPr>
          <a:xfrm>
            <a:off x="13182669" y="3268119"/>
            <a:ext cx="10946941" cy="8896877"/>
          </a:xfrm>
          <a:custGeom>
            <a:avLst/>
            <a:gdLst/>
            <a:ahLst/>
            <a:cxnLst/>
            <a:rect l="l" t="t" r="r" b="b"/>
            <a:pathLst>
              <a:path w="10946941" h="8896877">
                <a:moveTo>
                  <a:pt x="0" y="0"/>
                </a:moveTo>
                <a:lnTo>
                  <a:pt x="10946941" y="0"/>
                </a:lnTo>
                <a:lnTo>
                  <a:pt x="10946941" y="8896877"/>
                </a:lnTo>
                <a:lnTo>
                  <a:pt x="0" y="88968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3243554" y="-1718684"/>
            <a:ext cx="5643741" cy="4114800"/>
          </a:xfrm>
          <a:custGeom>
            <a:avLst/>
            <a:gdLst/>
            <a:ahLst/>
            <a:cxnLst/>
            <a:rect l="l" t="t" r="r" b="b"/>
            <a:pathLst>
              <a:path w="5643741" h="4114800">
                <a:moveTo>
                  <a:pt x="0" y="0"/>
                </a:moveTo>
                <a:lnTo>
                  <a:pt x="5643740" y="0"/>
                </a:lnTo>
                <a:lnTo>
                  <a:pt x="56437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3" name="Group 13"/>
          <p:cNvGrpSpPr/>
          <p:nvPr/>
        </p:nvGrpSpPr>
        <p:grpSpPr>
          <a:xfrm>
            <a:off x="0" y="9998267"/>
            <a:ext cx="9144000" cy="288733"/>
            <a:chOff x="0" y="0"/>
            <a:chExt cx="2408296" cy="76045"/>
          </a:xfrm>
        </p:grpSpPr>
        <p:sp>
          <p:nvSpPr>
            <p:cNvPr id="14" name="Freeform 14"/>
            <p:cNvSpPr/>
            <p:nvPr/>
          </p:nvSpPr>
          <p:spPr>
            <a:xfrm>
              <a:off x="0" y="0"/>
              <a:ext cx="2408296" cy="76045"/>
            </a:xfrm>
            <a:custGeom>
              <a:avLst/>
              <a:gdLst/>
              <a:ahLst/>
              <a:cxnLst/>
              <a:rect l="l" t="t" r="r" b="b"/>
              <a:pathLst>
                <a:path w="2408296" h="76045">
                  <a:moveTo>
                    <a:pt x="0" y="0"/>
                  </a:moveTo>
                  <a:lnTo>
                    <a:pt x="2408296" y="0"/>
                  </a:lnTo>
                  <a:lnTo>
                    <a:pt x="2408296" y="76045"/>
                  </a:lnTo>
                  <a:lnTo>
                    <a:pt x="0" y="76045"/>
                  </a:lnTo>
                  <a:close/>
                </a:path>
              </a:pathLst>
            </a:custGeom>
            <a:solidFill>
              <a:srgbClr val="3DCAB1"/>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8180719" y="6035300"/>
            <a:ext cx="4429135" cy="3551361"/>
          </a:xfrm>
          <a:custGeom>
            <a:avLst/>
            <a:gdLst/>
            <a:ahLst/>
            <a:cxnLst/>
            <a:rect l="l" t="t" r="r" b="b"/>
            <a:pathLst>
              <a:path w="4429135" h="3551361">
                <a:moveTo>
                  <a:pt x="0" y="0"/>
                </a:moveTo>
                <a:lnTo>
                  <a:pt x="4429135" y="0"/>
                </a:lnTo>
                <a:lnTo>
                  <a:pt x="4429135" y="3551361"/>
                </a:lnTo>
                <a:lnTo>
                  <a:pt x="0" y="35513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35667" y="8216818"/>
            <a:ext cx="2328733" cy="2739686"/>
          </a:xfrm>
          <a:custGeom>
            <a:avLst/>
            <a:gdLst/>
            <a:ahLst/>
            <a:cxnLst/>
            <a:rect l="l" t="t" r="r" b="b"/>
            <a:pathLst>
              <a:path w="2328733" h="2739686">
                <a:moveTo>
                  <a:pt x="0" y="0"/>
                </a:moveTo>
                <a:lnTo>
                  <a:pt x="2328734" y="0"/>
                </a:lnTo>
                <a:lnTo>
                  <a:pt x="2328734" y="2739686"/>
                </a:lnTo>
                <a:lnTo>
                  <a:pt x="0" y="27396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15729488" y="7397734"/>
            <a:ext cx="2926652" cy="4114800"/>
          </a:xfrm>
          <a:custGeom>
            <a:avLst/>
            <a:gdLst/>
            <a:ahLst/>
            <a:cxnLst/>
            <a:rect l="l" t="t" r="r" b="b"/>
            <a:pathLst>
              <a:path w="2926652" h="4114800">
                <a:moveTo>
                  <a:pt x="0" y="0"/>
                </a:moveTo>
                <a:lnTo>
                  <a:pt x="2926651" y="0"/>
                </a:lnTo>
                <a:lnTo>
                  <a:pt x="292665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16117562" y="8905212"/>
            <a:ext cx="2283476" cy="1976694"/>
            <a:chOff x="0" y="0"/>
            <a:chExt cx="3044634" cy="2635592"/>
          </a:xfrm>
        </p:grpSpPr>
        <p:sp>
          <p:nvSpPr>
            <p:cNvPr id="7" name="Freeform 7"/>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F79465"/>
            </a:solidFill>
          </p:spPr>
        </p:sp>
      </p:grpSp>
      <p:grpSp>
        <p:nvGrpSpPr>
          <p:cNvPr id="8" name="Group 8"/>
          <p:cNvGrpSpPr/>
          <p:nvPr/>
        </p:nvGrpSpPr>
        <p:grpSpPr>
          <a:xfrm>
            <a:off x="765172" y="4436532"/>
            <a:ext cx="527057" cy="1413936"/>
            <a:chOff x="0" y="0"/>
            <a:chExt cx="702742" cy="1885248"/>
          </a:xfrm>
        </p:grpSpPr>
        <p:grpSp>
          <p:nvGrpSpPr>
            <p:cNvPr id="9" name="Group 9"/>
            <p:cNvGrpSpPr/>
            <p:nvPr/>
          </p:nvGrpSpPr>
          <p:grpSpPr>
            <a:xfrm>
              <a:off x="0" y="827253"/>
              <a:ext cx="702742" cy="707810"/>
              <a:chOff x="0" y="0"/>
              <a:chExt cx="1038804" cy="1046296"/>
            </a:xfrm>
          </p:grpSpPr>
          <p:sp>
            <p:nvSpPr>
              <p:cNvPr id="10" name="Freeform 10"/>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11" name="TextBox 11"/>
            <p:cNvSpPr txBox="1"/>
            <p:nvPr/>
          </p:nvSpPr>
          <p:spPr>
            <a:xfrm>
              <a:off x="12700" y="-190500"/>
              <a:ext cx="650467" cy="2075748"/>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grpSp>
      <p:sp>
        <p:nvSpPr>
          <p:cNvPr id="12" name="Freeform 12"/>
          <p:cNvSpPr/>
          <p:nvPr/>
        </p:nvSpPr>
        <p:spPr>
          <a:xfrm>
            <a:off x="557353" y="437196"/>
            <a:ext cx="4215477" cy="2144624"/>
          </a:xfrm>
          <a:custGeom>
            <a:avLst/>
            <a:gdLst/>
            <a:ahLst/>
            <a:cxnLst/>
            <a:rect l="l" t="t" r="r" b="b"/>
            <a:pathLst>
              <a:path w="4215477" h="2144624">
                <a:moveTo>
                  <a:pt x="0" y="0"/>
                </a:moveTo>
                <a:lnTo>
                  <a:pt x="4215477" y="0"/>
                </a:lnTo>
                <a:lnTo>
                  <a:pt x="4215477" y="2144624"/>
                </a:lnTo>
                <a:lnTo>
                  <a:pt x="0" y="2144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4980649" y="7063513"/>
            <a:ext cx="7187424" cy="4114800"/>
          </a:xfrm>
          <a:custGeom>
            <a:avLst/>
            <a:gdLst/>
            <a:ahLst/>
            <a:cxnLst/>
            <a:rect l="l" t="t" r="r" b="b"/>
            <a:pathLst>
              <a:path w="7187424" h="4114800">
                <a:moveTo>
                  <a:pt x="0" y="0"/>
                </a:moveTo>
                <a:lnTo>
                  <a:pt x="7187423" y="0"/>
                </a:lnTo>
                <a:lnTo>
                  <a:pt x="718742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1904303" y="4593235"/>
            <a:ext cx="14479394" cy="1860678"/>
          </a:xfrm>
          <a:prstGeom prst="rect">
            <a:avLst/>
          </a:prstGeom>
        </p:spPr>
        <p:txBody>
          <a:bodyPr lIns="0" tIns="0" rIns="0" bIns="0" rtlCol="0" anchor="t">
            <a:spAutoFit/>
          </a:bodyPr>
          <a:lstStyle/>
          <a:p>
            <a:pPr algn="just">
              <a:lnSpc>
                <a:spcPts val="4863"/>
              </a:lnSpc>
            </a:pPr>
            <a:r>
              <a:rPr lang="en-US" sz="3199">
                <a:solidFill>
                  <a:srgbClr val="404040"/>
                </a:solidFill>
                <a:latin typeface="Arial Italics"/>
              </a:rPr>
              <a:t>Biaya langsung adalah biaya yang dialokasikan secara langsung ke layanan spesifik untuk pelanggan, sedangkan biaya tidak langsung mendukung beberapa layanan atau kelompok pelanggan dan sulit dihitung dengan tepat. </a:t>
            </a:r>
          </a:p>
        </p:txBody>
      </p:sp>
      <p:sp>
        <p:nvSpPr>
          <p:cNvPr id="15" name="TextBox 15"/>
          <p:cNvSpPr txBox="1"/>
          <p:nvPr/>
        </p:nvSpPr>
        <p:spPr>
          <a:xfrm>
            <a:off x="2435452" y="2631082"/>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Biaya Langsung vs Biaya Tidak Langsung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16117562" y="8905212"/>
            <a:ext cx="2283476" cy="1976694"/>
            <a:chOff x="0" y="0"/>
            <a:chExt cx="3044634" cy="2635592"/>
          </a:xfrm>
        </p:grpSpPr>
        <p:sp>
          <p:nvSpPr>
            <p:cNvPr id="7" name="Freeform 7"/>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F79465"/>
            </a:solidFill>
          </p:spPr>
        </p:sp>
      </p:grpSp>
      <p:grpSp>
        <p:nvGrpSpPr>
          <p:cNvPr id="8" name="Group 8"/>
          <p:cNvGrpSpPr/>
          <p:nvPr/>
        </p:nvGrpSpPr>
        <p:grpSpPr>
          <a:xfrm>
            <a:off x="765172" y="4436532"/>
            <a:ext cx="527057" cy="1413936"/>
            <a:chOff x="0" y="0"/>
            <a:chExt cx="702742" cy="1885248"/>
          </a:xfrm>
        </p:grpSpPr>
        <p:grpSp>
          <p:nvGrpSpPr>
            <p:cNvPr id="9" name="Group 9"/>
            <p:cNvGrpSpPr/>
            <p:nvPr/>
          </p:nvGrpSpPr>
          <p:grpSpPr>
            <a:xfrm>
              <a:off x="0" y="827253"/>
              <a:ext cx="702742" cy="707810"/>
              <a:chOff x="0" y="0"/>
              <a:chExt cx="1038804" cy="1046296"/>
            </a:xfrm>
          </p:grpSpPr>
          <p:sp>
            <p:nvSpPr>
              <p:cNvPr id="10" name="Freeform 10"/>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11" name="TextBox 11"/>
            <p:cNvSpPr txBox="1"/>
            <p:nvPr/>
          </p:nvSpPr>
          <p:spPr>
            <a:xfrm>
              <a:off x="12700" y="-190500"/>
              <a:ext cx="650467" cy="2075748"/>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grpSp>
      <p:sp>
        <p:nvSpPr>
          <p:cNvPr id="12" name="Freeform 12"/>
          <p:cNvSpPr/>
          <p:nvPr/>
        </p:nvSpPr>
        <p:spPr>
          <a:xfrm rot="1204405">
            <a:off x="-1164170" y="7644935"/>
            <a:ext cx="4601397" cy="3226730"/>
          </a:xfrm>
          <a:custGeom>
            <a:avLst/>
            <a:gdLst/>
            <a:ahLst/>
            <a:cxnLst/>
            <a:rect l="l" t="t" r="r" b="b"/>
            <a:pathLst>
              <a:path w="4601397" h="3226730">
                <a:moveTo>
                  <a:pt x="0" y="0"/>
                </a:moveTo>
                <a:lnTo>
                  <a:pt x="4601397" y="0"/>
                </a:lnTo>
                <a:lnTo>
                  <a:pt x="4601397" y="3226730"/>
                </a:lnTo>
                <a:lnTo>
                  <a:pt x="0" y="3226730"/>
                </a:lnTo>
                <a:lnTo>
                  <a:pt x="0" y="0"/>
                </a:lnTo>
                <a:close/>
              </a:path>
            </a:pathLst>
          </a:custGeom>
          <a:blipFill>
            <a:blip r:embed="rId5"/>
            <a:stretch>
              <a:fillRect/>
            </a:stretch>
          </a:blipFill>
        </p:spPr>
      </p:sp>
      <p:sp>
        <p:nvSpPr>
          <p:cNvPr id="13" name="TextBox 13"/>
          <p:cNvSpPr txBox="1"/>
          <p:nvPr/>
        </p:nvSpPr>
        <p:spPr>
          <a:xfrm>
            <a:off x="1904303" y="3619966"/>
            <a:ext cx="14479394" cy="4299078"/>
          </a:xfrm>
          <a:prstGeom prst="rect">
            <a:avLst/>
          </a:prstGeom>
        </p:spPr>
        <p:txBody>
          <a:bodyPr lIns="0" tIns="0" rIns="0" bIns="0" rtlCol="0" anchor="t">
            <a:spAutoFit/>
          </a:bodyPr>
          <a:lstStyle/>
          <a:p>
            <a:pPr algn="just">
              <a:lnSpc>
                <a:spcPts val="4863"/>
              </a:lnSpc>
            </a:pPr>
            <a:r>
              <a:rPr lang="en-US" sz="3199">
                <a:solidFill>
                  <a:srgbClr val="404040"/>
                </a:solidFill>
                <a:latin typeface="Arial Italics"/>
              </a:rPr>
              <a:t>Rudison Technologies sedang mencoba menghitung biaya untuk menyediakan sebuah layanan. untuk klien tertentu. Perusahaan harus membeli server yang didedikasikan untuk menjalankan email SOftwaie hanya untuk klien ini. Hal ini dicatat sebagai biaya langsung, karena layanan individu dan klien sangat jelas. Namun, perusahaan baru-baru ini memperbarui kontrak .facility-nya untuk dapat menampung semua server yang beroperasi, termasuk yang baru saja dibeli. Ini adalah biaya tidak langsung, karena mendukung lebih dari satu layanan.</a:t>
            </a:r>
          </a:p>
        </p:txBody>
      </p:sp>
      <p:sp>
        <p:nvSpPr>
          <p:cNvPr id="14" name="Freeform 14"/>
          <p:cNvSpPr/>
          <p:nvPr/>
        </p:nvSpPr>
        <p:spPr>
          <a:xfrm>
            <a:off x="403459" y="246797"/>
            <a:ext cx="3001688" cy="3460159"/>
          </a:xfrm>
          <a:custGeom>
            <a:avLst/>
            <a:gdLst/>
            <a:ahLst/>
            <a:cxnLst/>
            <a:rect l="l" t="t" r="r" b="b"/>
            <a:pathLst>
              <a:path w="3001688" h="3460159">
                <a:moveTo>
                  <a:pt x="0" y="0"/>
                </a:moveTo>
                <a:lnTo>
                  <a:pt x="3001688" y="0"/>
                </a:lnTo>
                <a:lnTo>
                  <a:pt x="3001688" y="3460160"/>
                </a:lnTo>
                <a:lnTo>
                  <a:pt x="0" y="3460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3851214" y="1929252"/>
            <a:ext cx="10585573" cy="1596774"/>
          </a:xfrm>
          <a:prstGeom prst="rect">
            <a:avLst/>
          </a:prstGeom>
        </p:spPr>
        <p:txBody>
          <a:bodyPr lIns="0" tIns="0" rIns="0" bIns="0" rtlCol="0" anchor="t">
            <a:spAutoFit/>
          </a:bodyPr>
          <a:lstStyle/>
          <a:p>
            <a:pPr algn="ctr">
              <a:lnSpc>
                <a:spcPts val="5832"/>
              </a:lnSpc>
            </a:pPr>
            <a:r>
              <a:rPr lang="en-US" sz="5400">
                <a:solidFill>
                  <a:srgbClr val="404040"/>
                </a:solidFill>
                <a:latin typeface="Arial Bold Italics"/>
              </a:rPr>
              <a:t>Contoh: Biaya Langsung dan Tidak Langsung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39588" y="2532636"/>
            <a:ext cx="12145368" cy="3408046"/>
          </a:xfrm>
          <a:prstGeom prst="rect">
            <a:avLst/>
          </a:prstGeom>
        </p:spPr>
        <p:txBody>
          <a:bodyPr lIns="0" tIns="0" rIns="0" bIns="0" rtlCol="0" anchor="t">
            <a:spAutoFit/>
          </a:bodyPr>
          <a:lstStyle/>
          <a:p>
            <a:pPr algn="just">
              <a:lnSpc>
                <a:spcPts val="4439"/>
              </a:lnSpc>
            </a:pPr>
            <a:r>
              <a:rPr lang="en-US" sz="2999">
                <a:solidFill>
                  <a:srgbClr val="404040"/>
                </a:solidFill>
                <a:latin typeface="Arial"/>
              </a:rPr>
              <a:t>Total Cost of Ownership (TCO) menghitung biaya langsung dan tidak langsung produk atau sistem. Tujuannya adalah mendapatkan estimasi akhir biaya efektif dari semua pembelian dalam organisasi. Analisis TCO penting untuk organisasi yang meningkatkan aplikasi mereka. Panduan meliputi mengidentifikasi komponen biaya, menilai layanan cloud yang sesuai, dan memahami peran kapasitas aplikasi.</a:t>
            </a:r>
          </a:p>
        </p:txBody>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grpSp>
        <p:nvGrpSpPr>
          <p:cNvPr id="7" name="Group 7"/>
          <p:cNvGrpSpPr/>
          <p:nvPr/>
        </p:nvGrpSpPr>
        <p:grpSpPr>
          <a:xfrm>
            <a:off x="0" y="8476334"/>
            <a:ext cx="608178" cy="1443070"/>
            <a:chOff x="0" y="0"/>
            <a:chExt cx="1497874" cy="3554118"/>
          </a:xfrm>
        </p:grpSpPr>
        <p:sp>
          <p:nvSpPr>
            <p:cNvPr id="8" name="Freeform 8"/>
            <p:cNvSpPr/>
            <p:nvPr/>
          </p:nvSpPr>
          <p:spPr>
            <a:xfrm>
              <a:off x="0" y="0"/>
              <a:ext cx="1497838" cy="3579876"/>
            </a:xfrm>
            <a:custGeom>
              <a:avLst/>
              <a:gdLst/>
              <a:ahLst/>
              <a:cxnLst/>
              <a:rect l="l" t="t" r="r" b="b"/>
              <a:pathLst>
                <a:path w="1497838" h="3579876">
                  <a:moveTo>
                    <a:pt x="0" y="0"/>
                  </a:moveTo>
                  <a:lnTo>
                    <a:pt x="836041" y="34798"/>
                  </a:lnTo>
                  <a:lnTo>
                    <a:pt x="992759" y="365760"/>
                  </a:lnTo>
                  <a:lnTo>
                    <a:pt x="1497838" y="3167634"/>
                  </a:lnTo>
                  <a:cubicBezTo>
                    <a:pt x="1486281" y="3417316"/>
                    <a:pt x="1352677" y="3579876"/>
                    <a:pt x="1201801" y="3550793"/>
                  </a:cubicBezTo>
                  <a:lnTo>
                    <a:pt x="0" y="3515995"/>
                  </a:lnTo>
                  <a:lnTo>
                    <a:pt x="0" y="0"/>
                  </a:lnTo>
                  <a:close/>
                </a:path>
              </a:pathLst>
            </a:custGeom>
            <a:solidFill>
              <a:srgbClr val="31C8D1"/>
            </a:solidFill>
          </p:spPr>
        </p:sp>
      </p:grpSp>
      <p:sp>
        <p:nvSpPr>
          <p:cNvPr id="9" name="Freeform 9"/>
          <p:cNvSpPr/>
          <p:nvPr/>
        </p:nvSpPr>
        <p:spPr>
          <a:xfrm>
            <a:off x="262723" y="7304566"/>
            <a:ext cx="3971501" cy="2474116"/>
          </a:xfrm>
          <a:custGeom>
            <a:avLst/>
            <a:gdLst/>
            <a:ahLst/>
            <a:cxnLst/>
            <a:rect l="l" t="t" r="r" b="b"/>
            <a:pathLst>
              <a:path w="3971501" h="2474116">
                <a:moveTo>
                  <a:pt x="0" y="0"/>
                </a:moveTo>
                <a:lnTo>
                  <a:pt x="3971501" y="0"/>
                </a:lnTo>
                <a:lnTo>
                  <a:pt x="3971501" y="2474115"/>
                </a:lnTo>
                <a:lnTo>
                  <a:pt x="0" y="2474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895113" y="5940682"/>
            <a:ext cx="2362269" cy="2244962"/>
          </a:xfrm>
          <a:custGeom>
            <a:avLst/>
            <a:gdLst/>
            <a:ahLst/>
            <a:cxnLst/>
            <a:rect l="l" t="t" r="r" b="b"/>
            <a:pathLst>
              <a:path w="2362269" h="2244962">
                <a:moveTo>
                  <a:pt x="0" y="0"/>
                </a:moveTo>
                <a:lnTo>
                  <a:pt x="2362269" y="0"/>
                </a:lnTo>
                <a:lnTo>
                  <a:pt x="2362269" y="2244962"/>
                </a:lnTo>
                <a:lnTo>
                  <a:pt x="0" y="22449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982580">
            <a:off x="12555304" y="6418934"/>
            <a:ext cx="7187424" cy="4114800"/>
          </a:xfrm>
          <a:custGeom>
            <a:avLst/>
            <a:gdLst/>
            <a:ahLst/>
            <a:cxnLst/>
            <a:rect l="l" t="t" r="r" b="b"/>
            <a:pathLst>
              <a:path w="7187424" h="4114800">
                <a:moveTo>
                  <a:pt x="0" y="0"/>
                </a:moveTo>
                <a:lnTo>
                  <a:pt x="7187423" y="0"/>
                </a:lnTo>
                <a:lnTo>
                  <a:pt x="718742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2435452" y="1461883"/>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Total Cost of Ownership</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954615" y="3297951"/>
            <a:ext cx="10304685" cy="5416933"/>
          </a:xfrm>
          <a:prstGeom prst="rect">
            <a:avLst/>
          </a:prstGeom>
        </p:spPr>
        <p:txBody>
          <a:bodyPr lIns="0" tIns="0" rIns="0" bIns="0" rtlCol="0" anchor="t">
            <a:spAutoFit/>
          </a:bodyPr>
          <a:lstStyle/>
          <a:p>
            <a:pPr algn="just">
              <a:lnSpc>
                <a:spcPts val="4731"/>
              </a:lnSpc>
            </a:pPr>
            <a:r>
              <a:rPr lang="en-US" sz="2799">
                <a:solidFill>
                  <a:srgbClr val="404040"/>
                </a:solidFill>
                <a:latin typeface="Arial"/>
              </a:rPr>
              <a:t>Hexa Constructions perlu meningkatkan skala operasinya di beberapa divisi yang tersebar di seluruh negara bagian. Untuk melakukan analisis TCO yang lengkap, mereka memutuskan untuk mengevaluasi biaya langsung dan tidak langsung yang dikeluarkan oleh organisasi di setiap divisi. Mereka menemukan bahwa perangkat lunak berlisensi, layanan dukungan perangkat lunak berlisensi, dan layanan profesional merupakan faktor biaya yang penting. Model TCO kemudian disempurnakan dengan memasukkan estimasi biaya proyek lainnya.</a:t>
            </a:r>
          </a:p>
        </p:txBody>
      </p:sp>
      <p:sp>
        <p:nvSpPr>
          <p:cNvPr id="3" name="Freeform 3"/>
          <p:cNvSpPr/>
          <p:nvPr/>
        </p:nvSpPr>
        <p:spPr>
          <a:xfrm>
            <a:off x="1028700" y="3774828"/>
            <a:ext cx="5385244" cy="4653680"/>
          </a:xfrm>
          <a:custGeom>
            <a:avLst/>
            <a:gdLst/>
            <a:ahLst/>
            <a:cxnLst/>
            <a:rect l="l" t="t" r="r" b="b"/>
            <a:pathLst>
              <a:path w="5385244" h="4653680">
                <a:moveTo>
                  <a:pt x="0" y="0"/>
                </a:moveTo>
                <a:lnTo>
                  <a:pt x="5385244" y="0"/>
                </a:lnTo>
                <a:lnTo>
                  <a:pt x="5385244" y="4653680"/>
                </a:lnTo>
                <a:lnTo>
                  <a:pt x="0" y="4653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4"/>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6"/>
              <a:stretch>
                <a:fillRect/>
              </a:stretch>
            </a:blipFill>
          </p:spPr>
        </p:sp>
      </p:grpSp>
      <p:sp>
        <p:nvSpPr>
          <p:cNvPr id="8" name="TextBox 8"/>
          <p:cNvSpPr txBox="1"/>
          <p:nvPr/>
        </p:nvSpPr>
        <p:spPr>
          <a:xfrm>
            <a:off x="2090454" y="1205350"/>
            <a:ext cx="9260732" cy="1495428"/>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Contoh: TCO untuk Perusahaan Konstruksi Hexa</a:t>
            </a:r>
          </a:p>
        </p:txBody>
      </p:sp>
      <p:sp>
        <p:nvSpPr>
          <p:cNvPr id="9" name="Freeform 9"/>
          <p:cNvSpPr/>
          <p:nvPr/>
        </p:nvSpPr>
        <p:spPr>
          <a:xfrm>
            <a:off x="0" y="7834682"/>
            <a:ext cx="18257152" cy="7234396"/>
          </a:xfrm>
          <a:custGeom>
            <a:avLst/>
            <a:gdLst/>
            <a:ahLst/>
            <a:cxnLst/>
            <a:rect l="l" t="t" r="r" b="b"/>
            <a:pathLst>
              <a:path w="18257152" h="7234396">
                <a:moveTo>
                  <a:pt x="0" y="0"/>
                </a:moveTo>
                <a:lnTo>
                  <a:pt x="18257152" y="0"/>
                </a:lnTo>
                <a:lnTo>
                  <a:pt x="18257152" y="7234396"/>
                </a:lnTo>
                <a:lnTo>
                  <a:pt x="0" y="7234396"/>
                </a:lnTo>
                <a:lnTo>
                  <a:pt x="0" y="0"/>
                </a:lnTo>
                <a:close/>
              </a:path>
            </a:pathLst>
          </a:custGeom>
          <a:blipFill>
            <a:blip r:embed="rId7"/>
            <a:stretch>
              <a:fillRect/>
            </a:stretch>
          </a:blipFill>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11085" y="789288"/>
            <a:ext cx="11156503" cy="1495425"/>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Dampak Biaya Tidak Langsung terhadap TCO</a:t>
            </a:r>
          </a:p>
        </p:txBody>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7" name="Freeform 7"/>
          <p:cNvSpPr/>
          <p:nvPr/>
        </p:nvSpPr>
        <p:spPr>
          <a:xfrm>
            <a:off x="625538" y="2599968"/>
            <a:ext cx="7262175" cy="6984248"/>
          </a:xfrm>
          <a:custGeom>
            <a:avLst/>
            <a:gdLst/>
            <a:ahLst/>
            <a:cxnLst/>
            <a:rect l="l" t="t" r="r" b="b"/>
            <a:pathLst>
              <a:path w="7262175" h="6984248">
                <a:moveTo>
                  <a:pt x="0" y="0"/>
                </a:moveTo>
                <a:lnTo>
                  <a:pt x="7262176" y="0"/>
                </a:lnTo>
                <a:lnTo>
                  <a:pt x="7262176" y="6984248"/>
                </a:lnTo>
                <a:lnTo>
                  <a:pt x="0" y="6984248"/>
                </a:lnTo>
                <a:lnTo>
                  <a:pt x="0" y="0"/>
                </a:lnTo>
                <a:close/>
              </a:path>
            </a:pathLst>
          </a:custGeom>
          <a:blipFill>
            <a:blip r:embed="rId5"/>
            <a:stretch>
              <a:fillRect t="-3979"/>
            </a:stretch>
          </a:blipFill>
        </p:spPr>
      </p:sp>
      <p:grpSp>
        <p:nvGrpSpPr>
          <p:cNvPr id="8" name="Group 8"/>
          <p:cNvGrpSpPr/>
          <p:nvPr/>
        </p:nvGrpSpPr>
        <p:grpSpPr>
          <a:xfrm>
            <a:off x="8480655" y="4738688"/>
            <a:ext cx="803828" cy="809625"/>
            <a:chOff x="0" y="0"/>
            <a:chExt cx="1071771" cy="1079500"/>
          </a:xfrm>
        </p:grpSpPr>
        <p:grpSp>
          <p:nvGrpSpPr>
            <p:cNvPr id="9" name="Group 9"/>
            <p:cNvGrpSpPr/>
            <p:nvPr/>
          </p:nvGrpSpPr>
          <p:grpSpPr>
            <a:xfrm>
              <a:off x="0" y="0"/>
              <a:ext cx="1071771" cy="1079500"/>
              <a:chOff x="0" y="0"/>
              <a:chExt cx="1038804" cy="1046296"/>
            </a:xfrm>
          </p:grpSpPr>
          <p:sp>
            <p:nvSpPr>
              <p:cNvPr id="10" name="Freeform 10"/>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11" name="TextBox 11"/>
            <p:cNvSpPr txBox="1"/>
            <p:nvPr/>
          </p:nvSpPr>
          <p:spPr>
            <a:xfrm>
              <a:off x="0" y="220994"/>
              <a:ext cx="1062585" cy="643208"/>
            </a:xfrm>
            <a:prstGeom prst="rect">
              <a:avLst/>
            </a:prstGeom>
          </p:spPr>
          <p:txBody>
            <a:bodyPr lIns="0" tIns="0" rIns="0" bIns="0" rtlCol="0" anchor="t">
              <a:spAutoFit/>
            </a:bodyPr>
            <a:lstStyle/>
            <a:p>
              <a:pPr algn="ctr">
                <a:lnSpc>
                  <a:spcPts val="3416"/>
                </a:lnSpc>
              </a:pPr>
              <a:r>
                <a:rPr lang="en-US" sz="2846">
                  <a:solidFill>
                    <a:srgbClr val="FFFFFF"/>
                  </a:solidFill>
                  <a:latin typeface="Arial Bold"/>
                </a:rPr>
                <a:t>01</a:t>
              </a:r>
            </a:p>
          </p:txBody>
        </p:sp>
      </p:grpSp>
      <p:sp>
        <p:nvSpPr>
          <p:cNvPr id="12" name="TextBox 12"/>
          <p:cNvSpPr txBox="1"/>
          <p:nvPr/>
        </p:nvSpPr>
        <p:spPr>
          <a:xfrm>
            <a:off x="9877425" y="4448175"/>
            <a:ext cx="6902847" cy="1666875"/>
          </a:xfrm>
          <a:prstGeom prst="rect">
            <a:avLst/>
          </a:prstGeom>
        </p:spPr>
        <p:txBody>
          <a:bodyPr lIns="0" tIns="0" rIns="0" bIns="0" rtlCol="0" anchor="t">
            <a:spAutoFit/>
          </a:bodyPr>
          <a:lstStyle/>
          <a:p>
            <a:pPr algn="just">
              <a:lnSpc>
                <a:spcPts val="2575"/>
              </a:lnSpc>
            </a:pPr>
            <a:r>
              <a:rPr lang="en-US" sz="2146">
                <a:solidFill>
                  <a:srgbClr val="404040"/>
                </a:solidFill>
                <a:latin typeface="Arial Bold"/>
              </a:rPr>
              <a:t>Keandalan dan ketersediaan:</a:t>
            </a:r>
            <a:r>
              <a:rPr lang="en-US" sz="2146">
                <a:solidFill>
                  <a:srgbClr val="404040"/>
                </a:solidFill>
                <a:latin typeface="Arial"/>
              </a:rPr>
              <a:t> Ketika ada interaksi yang gagal, hal ini mengakibatkan hilangnya waktu dan hilangnya keuntungan bisnis. Dalam hal ini, pengguna dibujuk untuk mencoba teknologi dengan lebih banyak resistensi.</a:t>
            </a:r>
          </a:p>
        </p:txBody>
      </p:sp>
      <p:grpSp>
        <p:nvGrpSpPr>
          <p:cNvPr id="13" name="Group 13"/>
          <p:cNvGrpSpPr/>
          <p:nvPr/>
        </p:nvGrpSpPr>
        <p:grpSpPr>
          <a:xfrm>
            <a:off x="9053126" y="6481278"/>
            <a:ext cx="803828" cy="809625"/>
            <a:chOff x="0" y="0"/>
            <a:chExt cx="1071771" cy="1079500"/>
          </a:xfrm>
        </p:grpSpPr>
        <p:grpSp>
          <p:nvGrpSpPr>
            <p:cNvPr id="14" name="Group 14"/>
            <p:cNvGrpSpPr/>
            <p:nvPr/>
          </p:nvGrpSpPr>
          <p:grpSpPr>
            <a:xfrm>
              <a:off x="0" y="0"/>
              <a:ext cx="1071771" cy="1079500"/>
              <a:chOff x="0" y="0"/>
              <a:chExt cx="1038804" cy="1046296"/>
            </a:xfrm>
          </p:grpSpPr>
          <p:sp>
            <p:nvSpPr>
              <p:cNvPr id="15" name="Freeform 15"/>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sp>
          <p:nvSpPr>
            <p:cNvPr id="16" name="TextBox 16"/>
            <p:cNvSpPr txBox="1"/>
            <p:nvPr/>
          </p:nvSpPr>
          <p:spPr>
            <a:xfrm>
              <a:off x="0" y="220994"/>
              <a:ext cx="1062585" cy="643208"/>
            </a:xfrm>
            <a:prstGeom prst="rect">
              <a:avLst/>
            </a:prstGeom>
          </p:spPr>
          <p:txBody>
            <a:bodyPr lIns="0" tIns="0" rIns="0" bIns="0" rtlCol="0" anchor="t">
              <a:spAutoFit/>
            </a:bodyPr>
            <a:lstStyle/>
            <a:p>
              <a:pPr algn="ctr">
                <a:lnSpc>
                  <a:spcPts val="3416"/>
                </a:lnSpc>
              </a:pPr>
              <a:r>
                <a:rPr lang="en-US" sz="2846">
                  <a:solidFill>
                    <a:srgbClr val="FFFFFF"/>
                  </a:solidFill>
                  <a:latin typeface="Arial Bold"/>
                </a:rPr>
                <a:t>02</a:t>
              </a:r>
            </a:p>
          </p:txBody>
        </p:sp>
      </p:grpSp>
      <p:sp>
        <p:nvSpPr>
          <p:cNvPr id="17" name="TextBox 17"/>
          <p:cNvSpPr txBox="1"/>
          <p:nvPr/>
        </p:nvSpPr>
        <p:spPr>
          <a:xfrm>
            <a:off x="10398787" y="6595578"/>
            <a:ext cx="6173667" cy="695325"/>
          </a:xfrm>
          <a:prstGeom prst="rect">
            <a:avLst/>
          </a:prstGeom>
        </p:spPr>
        <p:txBody>
          <a:bodyPr lIns="0" tIns="0" rIns="0" bIns="0" rtlCol="0" anchor="t">
            <a:spAutoFit/>
          </a:bodyPr>
          <a:lstStyle/>
          <a:p>
            <a:pPr algn="l">
              <a:lnSpc>
                <a:spcPts val="2575"/>
              </a:lnSpc>
            </a:pPr>
            <a:r>
              <a:rPr lang="en-US" sz="2146">
                <a:solidFill>
                  <a:srgbClr val="404040"/>
                </a:solidFill>
                <a:latin typeface="Arial Bold"/>
              </a:rPr>
              <a:t>Interoperabilitas:</a:t>
            </a:r>
            <a:r>
              <a:rPr lang="en-US" sz="2146">
                <a:solidFill>
                  <a:srgbClr val="404040"/>
                </a:solidFill>
                <a:latin typeface="Arial"/>
              </a:rPr>
              <a:t> Apakah mudah bagi layanan cloud untuk berintegrasi dengan aplikasi lain</a:t>
            </a:r>
          </a:p>
        </p:txBody>
      </p:sp>
      <p:sp>
        <p:nvSpPr>
          <p:cNvPr id="18" name="TextBox 18"/>
          <p:cNvSpPr txBox="1"/>
          <p:nvPr/>
        </p:nvSpPr>
        <p:spPr>
          <a:xfrm>
            <a:off x="8251396" y="2796442"/>
            <a:ext cx="8786889" cy="1104900"/>
          </a:xfrm>
          <a:prstGeom prst="rect">
            <a:avLst/>
          </a:prstGeom>
        </p:spPr>
        <p:txBody>
          <a:bodyPr lIns="0" tIns="0" rIns="0" bIns="0" rtlCol="0" anchor="t">
            <a:spAutoFit/>
          </a:bodyPr>
          <a:lstStyle/>
          <a:p>
            <a:pPr algn="just">
              <a:lnSpc>
                <a:spcPts val="2815"/>
              </a:lnSpc>
            </a:pPr>
            <a:r>
              <a:rPr lang="en-US" sz="2346">
                <a:solidFill>
                  <a:srgbClr val="404040"/>
                </a:solidFill>
                <a:latin typeface="Arial"/>
              </a:rPr>
              <a:t>Meskipun biaya tidak langsung bersifat tidak berwujud, dan sulit diukur, biaya ini pasti berdampak pada TCO. Beberapa faktor biaya tidak langsung yang mempengaruhi TCO meliputi:</a:t>
            </a:r>
          </a:p>
        </p:txBody>
      </p:sp>
      <p:grpSp>
        <p:nvGrpSpPr>
          <p:cNvPr id="19" name="Group 19"/>
          <p:cNvGrpSpPr/>
          <p:nvPr/>
        </p:nvGrpSpPr>
        <p:grpSpPr>
          <a:xfrm>
            <a:off x="9856954" y="8009988"/>
            <a:ext cx="801730" cy="807512"/>
            <a:chOff x="0" y="0"/>
            <a:chExt cx="1068974" cy="1076683"/>
          </a:xfrm>
        </p:grpSpPr>
        <p:grpSp>
          <p:nvGrpSpPr>
            <p:cNvPr id="20" name="Group 20"/>
            <p:cNvGrpSpPr/>
            <p:nvPr/>
          </p:nvGrpSpPr>
          <p:grpSpPr>
            <a:xfrm>
              <a:off x="0" y="0"/>
              <a:ext cx="1068974" cy="1076683"/>
              <a:chOff x="0" y="0"/>
              <a:chExt cx="1038804" cy="1046296"/>
            </a:xfrm>
          </p:grpSpPr>
          <p:sp>
            <p:nvSpPr>
              <p:cNvPr id="21" name="Freeform 21"/>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54CBA0"/>
              </a:solidFill>
            </p:spPr>
          </p:sp>
        </p:grpSp>
        <p:sp>
          <p:nvSpPr>
            <p:cNvPr id="22" name="TextBox 22"/>
            <p:cNvSpPr txBox="1"/>
            <p:nvPr/>
          </p:nvSpPr>
          <p:spPr>
            <a:xfrm>
              <a:off x="0" y="220244"/>
              <a:ext cx="1059812" cy="641704"/>
            </a:xfrm>
            <a:prstGeom prst="rect">
              <a:avLst/>
            </a:prstGeom>
          </p:spPr>
          <p:txBody>
            <a:bodyPr lIns="0" tIns="0" rIns="0" bIns="0" rtlCol="0" anchor="t">
              <a:spAutoFit/>
            </a:bodyPr>
            <a:lstStyle/>
            <a:p>
              <a:pPr algn="ctr">
                <a:lnSpc>
                  <a:spcPts val="3407"/>
                </a:lnSpc>
              </a:pPr>
              <a:r>
                <a:rPr lang="en-US" sz="2839">
                  <a:solidFill>
                    <a:srgbClr val="FFFFFF"/>
                  </a:solidFill>
                  <a:latin typeface="Arial Bold"/>
                </a:rPr>
                <a:t>03</a:t>
              </a:r>
            </a:p>
          </p:txBody>
        </p:sp>
      </p:grpSp>
      <p:sp>
        <p:nvSpPr>
          <p:cNvPr id="23" name="TextBox 23"/>
          <p:cNvSpPr txBox="1"/>
          <p:nvPr/>
        </p:nvSpPr>
        <p:spPr>
          <a:xfrm>
            <a:off x="11111610" y="7962363"/>
            <a:ext cx="6875054" cy="1019175"/>
          </a:xfrm>
          <a:prstGeom prst="rect">
            <a:avLst/>
          </a:prstGeom>
        </p:spPr>
        <p:txBody>
          <a:bodyPr lIns="0" tIns="0" rIns="0" bIns="0" rtlCol="0" anchor="t">
            <a:spAutoFit/>
          </a:bodyPr>
          <a:lstStyle/>
          <a:p>
            <a:pPr algn="just">
              <a:lnSpc>
                <a:spcPts val="2575"/>
              </a:lnSpc>
            </a:pPr>
            <a:r>
              <a:rPr lang="en-US" sz="2146">
                <a:solidFill>
                  <a:srgbClr val="404040"/>
                </a:solidFill>
                <a:latin typeface="Arial Bold"/>
              </a:rPr>
              <a:t>Ekstensibilitas: </a:t>
            </a:r>
            <a:r>
              <a:rPr lang="en-US" sz="2146">
                <a:solidFill>
                  <a:srgbClr val="404040"/>
                </a:solidFill>
                <a:latin typeface="Arial"/>
              </a:rPr>
              <a:t>Dapatkah vendor cloud menyesuaikan solunon dengan mudah agar sesuai dengan kebutuhan organisasi</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38332" y="2725466"/>
            <a:ext cx="6225825" cy="5868861"/>
          </a:xfrm>
          <a:custGeom>
            <a:avLst/>
            <a:gdLst/>
            <a:ahLst/>
            <a:cxnLst/>
            <a:rect l="l" t="t" r="r" b="b"/>
            <a:pathLst>
              <a:path w="6225825" h="5868861">
                <a:moveTo>
                  <a:pt x="0" y="0"/>
                </a:moveTo>
                <a:lnTo>
                  <a:pt x="6225824" y="0"/>
                </a:lnTo>
                <a:lnTo>
                  <a:pt x="6225824" y="5868860"/>
                </a:lnTo>
                <a:lnTo>
                  <a:pt x="0" y="5868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725897" y="7666146"/>
            <a:ext cx="818139" cy="554163"/>
          </a:xfrm>
          <a:custGeom>
            <a:avLst/>
            <a:gdLst/>
            <a:ahLst/>
            <a:cxnLst/>
            <a:rect l="l" t="t" r="r" b="b"/>
            <a:pathLst>
              <a:path w="818139" h="554163">
                <a:moveTo>
                  <a:pt x="0" y="0"/>
                </a:moveTo>
                <a:lnTo>
                  <a:pt x="818139" y="0"/>
                </a:lnTo>
                <a:lnTo>
                  <a:pt x="818139" y="554163"/>
                </a:lnTo>
                <a:lnTo>
                  <a:pt x="0" y="554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984629" y="7500620"/>
            <a:ext cx="831942" cy="831942"/>
          </a:xfrm>
          <a:custGeom>
            <a:avLst/>
            <a:gdLst/>
            <a:ahLst/>
            <a:cxnLst/>
            <a:rect l="l" t="t" r="r" b="b"/>
            <a:pathLst>
              <a:path w="831942" h="831942">
                <a:moveTo>
                  <a:pt x="0" y="0"/>
                </a:moveTo>
                <a:lnTo>
                  <a:pt x="831941" y="0"/>
                </a:lnTo>
                <a:lnTo>
                  <a:pt x="831941" y="831941"/>
                </a:lnTo>
                <a:lnTo>
                  <a:pt x="0" y="8319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6291217" y="5704713"/>
            <a:ext cx="742628" cy="612622"/>
          </a:xfrm>
          <a:custGeom>
            <a:avLst/>
            <a:gdLst/>
            <a:ahLst/>
            <a:cxnLst/>
            <a:rect l="l" t="t" r="r" b="b"/>
            <a:pathLst>
              <a:path w="742628" h="612622">
                <a:moveTo>
                  <a:pt x="0" y="0"/>
                </a:moveTo>
                <a:lnTo>
                  <a:pt x="742628" y="0"/>
                </a:lnTo>
                <a:lnTo>
                  <a:pt x="742628" y="612622"/>
                </a:lnTo>
                <a:lnTo>
                  <a:pt x="0" y="6126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7488476" y="3148007"/>
            <a:ext cx="1006367" cy="1014773"/>
          </a:xfrm>
          <a:custGeom>
            <a:avLst/>
            <a:gdLst/>
            <a:ahLst/>
            <a:cxnLst/>
            <a:rect l="l" t="t" r="r" b="b"/>
            <a:pathLst>
              <a:path w="1006367" h="1014773">
                <a:moveTo>
                  <a:pt x="0" y="0"/>
                </a:moveTo>
                <a:lnTo>
                  <a:pt x="1006366" y="0"/>
                </a:lnTo>
                <a:lnTo>
                  <a:pt x="1006366" y="1014772"/>
                </a:lnTo>
                <a:lnTo>
                  <a:pt x="0" y="10147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8288853" y="4705176"/>
            <a:ext cx="1752673" cy="2313810"/>
          </a:xfrm>
          <a:custGeom>
            <a:avLst/>
            <a:gdLst/>
            <a:ahLst/>
            <a:cxnLst/>
            <a:rect l="l" t="t" r="r" b="b"/>
            <a:pathLst>
              <a:path w="1752673" h="2313810">
                <a:moveTo>
                  <a:pt x="0" y="0"/>
                </a:moveTo>
                <a:lnTo>
                  <a:pt x="1752673" y="0"/>
                </a:lnTo>
                <a:lnTo>
                  <a:pt x="1752673" y="2313810"/>
                </a:lnTo>
                <a:lnTo>
                  <a:pt x="0" y="2313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8" name="Group 8"/>
          <p:cNvGrpSpPr/>
          <p:nvPr/>
        </p:nvGrpSpPr>
        <p:grpSpPr>
          <a:xfrm>
            <a:off x="14199675" y="1042139"/>
            <a:ext cx="3059625" cy="934738"/>
            <a:chOff x="0" y="0"/>
            <a:chExt cx="4079499" cy="1246318"/>
          </a:xfrm>
        </p:grpSpPr>
        <p:sp>
          <p:nvSpPr>
            <p:cNvPr id="9" name="Freeform 9"/>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14"/>
              <a:stretch>
                <a:fillRect/>
              </a:stretch>
            </a:blipFill>
          </p:spPr>
        </p:sp>
        <p:sp>
          <p:nvSpPr>
            <p:cNvPr id="10" name="Freeform 10"/>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5"/>
              <a:stretch>
                <a:fillRect/>
              </a:stretch>
            </a:blipFill>
          </p:spPr>
        </p:sp>
        <p:sp>
          <p:nvSpPr>
            <p:cNvPr id="11" name="Freeform 11"/>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6"/>
              <a:stretch>
                <a:fillRect/>
              </a:stretch>
            </a:blipFill>
          </p:spPr>
        </p:sp>
      </p:grpSp>
      <p:sp>
        <p:nvSpPr>
          <p:cNvPr id="12" name="Freeform 12"/>
          <p:cNvSpPr/>
          <p:nvPr/>
        </p:nvSpPr>
        <p:spPr>
          <a:xfrm>
            <a:off x="11437721" y="6488736"/>
            <a:ext cx="410732" cy="424529"/>
          </a:xfrm>
          <a:custGeom>
            <a:avLst/>
            <a:gdLst/>
            <a:ahLst/>
            <a:cxnLst/>
            <a:rect l="l" t="t" r="r" b="b"/>
            <a:pathLst>
              <a:path w="410732" h="424529">
                <a:moveTo>
                  <a:pt x="0" y="0"/>
                </a:moveTo>
                <a:lnTo>
                  <a:pt x="410732" y="0"/>
                </a:lnTo>
                <a:lnTo>
                  <a:pt x="410732" y="424529"/>
                </a:lnTo>
                <a:lnTo>
                  <a:pt x="0" y="4245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TextBox 13"/>
          <p:cNvSpPr txBox="1"/>
          <p:nvPr/>
        </p:nvSpPr>
        <p:spPr>
          <a:xfrm>
            <a:off x="471080" y="3272712"/>
            <a:ext cx="5843543" cy="1809750"/>
          </a:xfrm>
          <a:prstGeom prst="rect">
            <a:avLst/>
          </a:prstGeom>
        </p:spPr>
        <p:txBody>
          <a:bodyPr lIns="0" tIns="0" rIns="0" bIns="0" rtlCol="0" anchor="t">
            <a:spAutoFit/>
          </a:bodyPr>
          <a:lstStyle/>
          <a:p>
            <a:pPr algn="just">
              <a:lnSpc>
                <a:spcPts val="2399"/>
              </a:lnSpc>
            </a:pPr>
            <a:r>
              <a:rPr lang="en-US" sz="1999">
                <a:solidFill>
                  <a:srgbClr val="404040"/>
                </a:solidFill>
                <a:latin typeface="Arial Bold"/>
              </a:rPr>
              <a:t>Keamanan:</a:t>
            </a:r>
            <a:r>
              <a:rPr lang="en-US" sz="1999">
                <a:solidFill>
                  <a:srgbClr val="404040"/>
                </a:solidFill>
                <a:latin typeface="Arial"/>
              </a:rPr>
              <a:t> Hal ini dapat menyebabkan pelanggaran keamanan jika informasi sensitif atau rahasia dibagikan di luar infrastruktur cloud. Apa saja kebijakan keamanan yang ada pada penyedia cloud dan bagaimana mereka mematuhi kebijakan internal</a:t>
            </a:r>
          </a:p>
        </p:txBody>
      </p:sp>
      <p:sp>
        <p:nvSpPr>
          <p:cNvPr id="14" name="TextBox 14"/>
          <p:cNvSpPr txBox="1"/>
          <p:nvPr/>
        </p:nvSpPr>
        <p:spPr>
          <a:xfrm>
            <a:off x="471080" y="6072351"/>
            <a:ext cx="5039715" cy="1809750"/>
          </a:xfrm>
          <a:prstGeom prst="rect">
            <a:avLst/>
          </a:prstGeom>
        </p:spPr>
        <p:txBody>
          <a:bodyPr lIns="0" tIns="0" rIns="0" bIns="0" rtlCol="0" anchor="t">
            <a:spAutoFit/>
          </a:bodyPr>
          <a:lstStyle/>
          <a:p>
            <a:pPr algn="just">
              <a:lnSpc>
                <a:spcPts val="2399"/>
              </a:lnSpc>
            </a:pPr>
            <a:r>
              <a:rPr lang="en-US" sz="1999">
                <a:solidFill>
                  <a:srgbClr val="404040"/>
                </a:solidFill>
                <a:latin typeface="Arial Bold"/>
              </a:rPr>
              <a:t>Skalabilitas:</a:t>
            </a:r>
            <a:r>
              <a:rPr lang="en-US" sz="1999">
                <a:solidFill>
                  <a:srgbClr val="404040"/>
                </a:solidFill>
                <a:latin typeface="Arial"/>
              </a:rPr>
              <a:t> Seiring dengan pertumbuhan bisnis, infrastruktur harus dapat memenuhi permintaan yang terus meningkat. Dapatkah penyedia layanan cloud mengakomodasi pertumbuhan dan apa saja biaya yang terkait dengan aplikasi internal?</a:t>
            </a:r>
          </a:p>
        </p:txBody>
      </p:sp>
      <p:sp>
        <p:nvSpPr>
          <p:cNvPr id="15" name="TextBox 15"/>
          <p:cNvSpPr txBox="1"/>
          <p:nvPr/>
        </p:nvSpPr>
        <p:spPr>
          <a:xfrm>
            <a:off x="471080" y="8746726"/>
            <a:ext cx="6449578" cy="838200"/>
          </a:xfrm>
          <a:prstGeom prst="rect">
            <a:avLst/>
          </a:prstGeom>
        </p:spPr>
        <p:txBody>
          <a:bodyPr lIns="0" tIns="0" rIns="0" bIns="0" rtlCol="0" anchor="t">
            <a:spAutoFit/>
          </a:bodyPr>
          <a:lstStyle/>
          <a:p>
            <a:pPr algn="just">
              <a:lnSpc>
                <a:spcPts val="2160"/>
              </a:lnSpc>
            </a:pPr>
            <a:r>
              <a:rPr lang="en-US" sz="1800">
                <a:solidFill>
                  <a:srgbClr val="404040"/>
                </a:solidFill>
                <a:latin typeface="Arial Bold"/>
              </a:rPr>
              <a:t>Kapasitas:</a:t>
            </a:r>
            <a:r>
              <a:rPr lang="en-US" sz="1800">
                <a:solidFill>
                  <a:srgbClr val="404040"/>
                </a:solidFill>
                <a:latin typeface="Arial"/>
              </a:rPr>
              <a:t> Menentukan tingkat penggunaan dan adopsi dalam sebuah perusahaan adalah hal yang membosankan. Dengan layanan cloud SaaS, hal ini dapat dengan mudah dikelola.</a:t>
            </a:r>
          </a:p>
        </p:txBody>
      </p:sp>
      <p:sp>
        <p:nvSpPr>
          <p:cNvPr id="16" name="TextBox 16"/>
          <p:cNvSpPr txBox="1"/>
          <p:nvPr/>
        </p:nvSpPr>
        <p:spPr>
          <a:xfrm>
            <a:off x="11746070" y="8241597"/>
            <a:ext cx="6292549" cy="1219200"/>
          </a:xfrm>
          <a:prstGeom prst="rect">
            <a:avLst/>
          </a:prstGeom>
        </p:spPr>
        <p:txBody>
          <a:bodyPr lIns="0" tIns="0" rIns="0" bIns="0" rtlCol="0" anchor="t">
            <a:spAutoFit/>
          </a:bodyPr>
          <a:lstStyle/>
          <a:p>
            <a:pPr algn="just">
              <a:lnSpc>
                <a:spcPts val="2399"/>
              </a:lnSpc>
            </a:pPr>
            <a:r>
              <a:rPr lang="en-US" sz="1999">
                <a:solidFill>
                  <a:srgbClr val="404040"/>
                </a:solidFill>
                <a:latin typeface="Arial Bold"/>
              </a:rPr>
              <a:t>Biaya peluang:</a:t>
            </a:r>
            <a:r>
              <a:rPr lang="en-US" sz="1999">
                <a:solidFill>
                  <a:srgbClr val="404040"/>
                </a:solidFill>
                <a:latin typeface="Arial"/>
              </a:rPr>
              <a:t> Tidak tersedianya sumber daya/overhead TI yang tidak termasuk infrastruktur pusat data dan sumber daya TI dan keterampilan teknis menyebabkan penundaan produksi.</a:t>
            </a:r>
          </a:p>
        </p:txBody>
      </p:sp>
      <p:sp>
        <p:nvSpPr>
          <p:cNvPr id="17" name="TextBox 17"/>
          <p:cNvSpPr txBox="1"/>
          <p:nvPr/>
        </p:nvSpPr>
        <p:spPr>
          <a:xfrm>
            <a:off x="1111085" y="789288"/>
            <a:ext cx="11156503" cy="1495425"/>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Dampak Biaya Tidak Langsung terhadap TCO</a:t>
            </a:r>
          </a:p>
        </p:txBody>
      </p:sp>
      <p:grpSp>
        <p:nvGrpSpPr>
          <p:cNvPr id="18" name="Group 18"/>
          <p:cNvGrpSpPr/>
          <p:nvPr/>
        </p:nvGrpSpPr>
        <p:grpSpPr>
          <a:xfrm>
            <a:off x="5510795" y="2338381"/>
            <a:ext cx="780422" cy="786050"/>
            <a:chOff x="0" y="0"/>
            <a:chExt cx="1040563" cy="1048067"/>
          </a:xfrm>
        </p:grpSpPr>
        <p:grpSp>
          <p:nvGrpSpPr>
            <p:cNvPr id="19" name="Group 19"/>
            <p:cNvGrpSpPr/>
            <p:nvPr/>
          </p:nvGrpSpPr>
          <p:grpSpPr>
            <a:xfrm>
              <a:off x="0" y="0"/>
              <a:ext cx="1040563" cy="1048067"/>
              <a:chOff x="0" y="0"/>
              <a:chExt cx="1038804" cy="1046296"/>
            </a:xfrm>
          </p:grpSpPr>
          <p:sp>
            <p:nvSpPr>
              <p:cNvPr id="20" name="Freeform 20"/>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21" name="TextBox 21"/>
            <p:cNvSpPr txBox="1"/>
            <p:nvPr/>
          </p:nvSpPr>
          <p:spPr>
            <a:xfrm>
              <a:off x="0" y="222143"/>
              <a:ext cx="1031645" cy="616896"/>
            </a:xfrm>
            <a:prstGeom prst="rect">
              <a:avLst/>
            </a:prstGeom>
          </p:spPr>
          <p:txBody>
            <a:bodyPr lIns="0" tIns="0" rIns="0" bIns="0" rtlCol="0" anchor="t">
              <a:spAutoFit/>
            </a:bodyPr>
            <a:lstStyle/>
            <a:p>
              <a:pPr algn="ctr">
                <a:lnSpc>
                  <a:spcPts val="3316"/>
                </a:lnSpc>
              </a:pPr>
              <a:r>
                <a:rPr lang="en-US" sz="2763">
                  <a:solidFill>
                    <a:srgbClr val="FFFFFF"/>
                  </a:solidFill>
                  <a:latin typeface="Arial Bold"/>
                </a:rPr>
                <a:t>04</a:t>
              </a:r>
            </a:p>
          </p:txBody>
        </p:sp>
      </p:grpSp>
      <p:grpSp>
        <p:nvGrpSpPr>
          <p:cNvPr id="22" name="Group 22"/>
          <p:cNvGrpSpPr/>
          <p:nvPr/>
        </p:nvGrpSpPr>
        <p:grpSpPr>
          <a:xfrm>
            <a:off x="4730373" y="5143500"/>
            <a:ext cx="780422" cy="786050"/>
            <a:chOff x="0" y="0"/>
            <a:chExt cx="1040563" cy="1048067"/>
          </a:xfrm>
        </p:grpSpPr>
        <p:grpSp>
          <p:nvGrpSpPr>
            <p:cNvPr id="23" name="Group 23"/>
            <p:cNvGrpSpPr/>
            <p:nvPr/>
          </p:nvGrpSpPr>
          <p:grpSpPr>
            <a:xfrm>
              <a:off x="0" y="0"/>
              <a:ext cx="1040563" cy="1048067"/>
              <a:chOff x="0" y="0"/>
              <a:chExt cx="1038804" cy="1046296"/>
            </a:xfrm>
          </p:grpSpPr>
          <p:sp>
            <p:nvSpPr>
              <p:cNvPr id="24" name="Freeform 24"/>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sp>
          <p:nvSpPr>
            <p:cNvPr id="25" name="TextBox 25"/>
            <p:cNvSpPr txBox="1"/>
            <p:nvPr/>
          </p:nvSpPr>
          <p:spPr>
            <a:xfrm>
              <a:off x="0" y="222143"/>
              <a:ext cx="1031645" cy="616896"/>
            </a:xfrm>
            <a:prstGeom prst="rect">
              <a:avLst/>
            </a:prstGeom>
          </p:spPr>
          <p:txBody>
            <a:bodyPr lIns="0" tIns="0" rIns="0" bIns="0" rtlCol="0" anchor="t">
              <a:spAutoFit/>
            </a:bodyPr>
            <a:lstStyle/>
            <a:p>
              <a:pPr algn="ctr">
                <a:lnSpc>
                  <a:spcPts val="3316"/>
                </a:lnSpc>
              </a:pPr>
              <a:r>
                <a:rPr lang="en-US" sz="2763">
                  <a:solidFill>
                    <a:srgbClr val="FFFFFF"/>
                  </a:solidFill>
                  <a:latin typeface="Arial Bold"/>
                </a:rPr>
                <a:t>05</a:t>
              </a:r>
            </a:p>
          </p:txBody>
        </p:sp>
      </p:grpSp>
      <p:grpSp>
        <p:nvGrpSpPr>
          <p:cNvPr id="26" name="Group 26"/>
          <p:cNvGrpSpPr/>
          <p:nvPr/>
        </p:nvGrpSpPr>
        <p:grpSpPr>
          <a:xfrm>
            <a:off x="6012025" y="7808276"/>
            <a:ext cx="780422" cy="786050"/>
            <a:chOff x="0" y="0"/>
            <a:chExt cx="1040563" cy="1048067"/>
          </a:xfrm>
        </p:grpSpPr>
        <p:grpSp>
          <p:nvGrpSpPr>
            <p:cNvPr id="27" name="Group 27"/>
            <p:cNvGrpSpPr/>
            <p:nvPr/>
          </p:nvGrpSpPr>
          <p:grpSpPr>
            <a:xfrm>
              <a:off x="0" y="0"/>
              <a:ext cx="1040563" cy="1048067"/>
              <a:chOff x="0" y="0"/>
              <a:chExt cx="1038804" cy="1046296"/>
            </a:xfrm>
          </p:grpSpPr>
          <p:sp>
            <p:nvSpPr>
              <p:cNvPr id="28" name="Freeform 28"/>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54CBA0"/>
              </a:solidFill>
            </p:spPr>
          </p:sp>
        </p:grpSp>
        <p:sp>
          <p:nvSpPr>
            <p:cNvPr id="29" name="TextBox 29"/>
            <p:cNvSpPr txBox="1"/>
            <p:nvPr/>
          </p:nvSpPr>
          <p:spPr>
            <a:xfrm>
              <a:off x="0" y="222143"/>
              <a:ext cx="1031645" cy="616896"/>
            </a:xfrm>
            <a:prstGeom prst="rect">
              <a:avLst/>
            </a:prstGeom>
          </p:spPr>
          <p:txBody>
            <a:bodyPr lIns="0" tIns="0" rIns="0" bIns="0" rtlCol="0" anchor="t">
              <a:spAutoFit/>
            </a:bodyPr>
            <a:lstStyle/>
            <a:p>
              <a:pPr algn="ctr">
                <a:lnSpc>
                  <a:spcPts val="3316"/>
                </a:lnSpc>
              </a:pPr>
              <a:r>
                <a:rPr lang="en-US" sz="2763">
                  <a:solidFill>
                    <a:srgbClr val="FFFFFF"/>
                  </a:solidFill>
                  <a:latin typeface="Arial Bold"/>
                </a:rPr>
                <a:t>06</a:t>
              </a:r>
            </a:p>
          </p:txBody>
        </p:sp>
      </p:grpSp>
      <p:grpSp>
        <p:nvGrpSpPr>
          <p:cNvPr id="30" name="Group 30"/>
          <p:cNvGrpSpPr/>
          <p:nvPr/>
        </p:nvGrpSpPr>
        <p:grpSpPr>
          <a:xfrm>
            <a:off x="11673945" y="7273121"/>
            <a:ext cx="780422" cy="786050"/>
            <a:chOff x="0" y="0"/>
            <a:chExt cx="1040563" cy="1048067"/>
          </a:xfrm>
        </p:grpSpPr>
        <p:grpSp>
          <p:nvGrpSpPr>
            <p:cNvPr id="31" name="Group 31"/>
            <p:cNvGrpSpPr/>
            <p:nvPr/>
          </p:nvGrpSpPr>
          <p:grpSpPr>
            <a:xfrm>
              <a:off x="0" y="0"/>
              <a:ext cx="1040563" cy="1048067"/>
              <a:chOff x="0" y="0"/>
              <a:chExt cx="1038804" cy="1046296"/>
            </a:xfrm>
          </p:grpSpPr>
          <p:sp>
            <p:nvSpPr>
              <p:cNvPr id="32" name="Freeform 32"/>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E24F3E"/>
              </a:solidFill>
            </p:spPr>
          </p:sp>
        </p:grpSp>
        <p:sp>
          <p:nvSpPr>
            <p:cNvPr id="33" name="TextBox 33"/>
            <p:cNvSpPr txBox="1"/>
            <p:nvPr/>
          </p:nvSpPr>
          <p:spPr>
            <a:xfrm>
              <a:off x="0" y="222143"/>
              <a:ext cx="1031645" cy="616896"/>
            </a:xfrm>
            <a:prstGeom prst="rect">
              <a:avLst/>
            </a:prstGeom>
          </p:spPr>
          <p:txBody>
            <a:bodyPr lIns="0" tIns="0" rIns="0" bIns="0" rtlCol="0" anchor="t">
              <a:spAutoFit/>
            </a:bodyPr>
            <a:lstStyle/>
            <a:p>
              <a:pPr algn="ctr">
                <a:lnSpc>
                  <a:spcPts val="3316"/>
                </a:lnSpc>
              </a:pPr>
              <a:r>
                <a:rPr lang="en-US" sz="2763">
                  <a:solidFill>
                    <a:srgbClr val="FFFFFF"/>
                  </a:solidFill>
                  <a:latin typeface="Arial Bold"/>
                </a:rPr>
                <a:t>07</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622022" y="7804380"/>
            <a:ext cx="15043957" cy="952500"/>
          </a:xfrm>
          <a:prstGeom prst="rect">
            <a:avLst/>
          </a:prstGeom>
        </p:spPr>
        <p:txBody>
          <a:bodyPr lIns="0" tIns="0" rIns="0" bIns="0" rtlCol="0" anchor="t">
            <a:spAutoFit/>
          </a:bodyPr>
          <a:lstStyle/>
          <a:p>
            <a:pPr marL="1187459" lvl="1" indent="-593730" algn="ctr">
              <a:lnSpc>
                <a:spcPts val="6600"/>
              </a:lnSpc>
              <a:buFont typeface="Arial"/>
              <a:buChar char="•"/>
            </a:pPr>
            <a:r>
              <a:rPr lang="en-US" sz="5500">
                <a:solidFill>
                  <a:srgbClr val="FFFFFF"/>
                </a:solidFill>
                <a:latin typeface="Arial Bold Italics"/>
              </a:rPr>
              <a:t>ORGANIZATIONAL RISKS</a:t>
            </a:r>
          </a:p>
        </p:txBody>
      </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16117562" y="8905212"/>
            <a:ext cx="2283476" cy="1976694"/>
            <a:chOff x="0" y="0"/>
            <a:chExt cx="3044634" cy="2635592"/>
          </a:xfrm>
        </p:grpSpPr>
        <p:sp>
          <p:nvSpPr>
            <p:cNvPr id="7" name="Freeform 7"/>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F79465"/>
            </a:solidFill>
          </p:spPr>
        </p:sp>
      </p:grpSp>
      <p:grpSp>
        <p:nvGrpSpPr>
          <p:cNvPr id="8" name="Group 8"/>
          <p:cNvGrpSpPr/>
          <p:nvPr/>
        </p:nvGrpSpPr>
        <p:grpSpPr>
          <a:xfrm>
            <a:off x="765172" y="4026477"/>
            <a:ext cx="527057" cy="1413936"/>
            <a:chOff x="0" y="0"/>
            <a:chExt cx="702742" cy="1885248"/>
          </a:xfrm>
        </p:grpSpPr>
        <p:grpSp>
          <p:nvGrpSpPr>
            <p:cNvPr id="9" name="Group 9"/>
            <p:cNvGrpSpPr/>
            <p:nvPr/>
          </p:nvGrpSpPr>
          <p:grpSpPr>
            <a:xfrm>
              <a:off x="0" y="827253"/>
              <a:ext cx="702742" cy="707810"/>
              <a:chOff x="0" y="0"/>
              <a:chExt cx="1038804" cy="1046296"/>
            </a:xfrm>
          </p:grpSpPr>
          <p:sp>
            <p:nvSpPr>
              <p:cNvPr id="10" name="Freeform 10"/>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11" name="TextBox 11"/>
            <p:cNvSpPr txBox="1"/>
            <p:nvPr/>
          </p:nvSpPr>
          <p:spPr>
            <a:xfrm>
              <a:off x="12700" y="-190500"/>
              <a:ext cx="650467" cy="2075748"/>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grpSp>
      <p:sp>
        <p:nvSpPr>
          <p:cNvPr id="12" name="Freeform 12"/>
          <p:cNvSpPr/>
          <p:nvPr/>
        </p:nvSpPr>
        <p:spPr>
          <a:xfrm rot="1763892">
            <a:off x="-1813281" y="6699901"/>
            <a:ext cx="6211019" cy="4114800"/>
          </a:xfrm>
          <a:custGeom>
            <a:avLst/>
            <a:gdLst/>
            <a:ahLst/>
            <a:cxnLst/>
            <a:rect l="l" t="t" r="r" b="b"/>
            <a:pathLst>
              <a:path w="6211019" h="4114800">
                <a:moveTo>
                  <a:pt x="0" y="0"/>
                </a:moveTo>
                <a:lnTo>
                  <a:pt x="6211019" y="0"/>
                </a:lnTo>
                <a:lnTo>
                  <a:pt x="62110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028700" y="436418"/>
            <a:ext cx="3645027" cy="4114800"/>
          </a:xfrm>
          <a:custGeom>
            <a:avLst/>
            <a:gdLst/>
            <a:ahLst/>
            <a:cxnLst/>
            <a:rect l="l" t="t" r="r" b="b"/>
            <a:pathLst>
              <a:path w="3645027" h="4114800">
                <a:moveTo>
                  <a:pt x="0" y="0"/>
                </a:moveTo>
                <a:lnTo>
                  <a:pt x="3645027" y="0"/>
                </a:lnTo>
                <a:lnTo>
                  <a:pt x="364502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1053894" y="6847812"/>
            <a:ext cx="4337075" cy="4114800"/>
          </a:xfrm>
          <a:custGeom>
            <a:avLst/>
            <a:gdLst/>
            <a:ahLst/>
            <a:cxnLst/>
            <a:rect l="l" t="t" r="r" b="b"/>
            <a:pathLst>
              <a:path w="4337075" h="4114800">
                <a:moveTo>
                  <a:pt x="0" y="0"/>
                </a:moveTo>
                <a:lnTo>
                  <a:pt x="4337075" y="0"/>
                </a:lnTo>
                <a:lnTo>
                  <a:pt x="433707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1904303" y="4132198"/>
            <a:ext cx="14479394" cy="1860678"/>
          </a:xfrm>
          <a:prstGeom prst="rect">
            <a:avLst/>
          </a:prstGeom>
        </p:spPr>
        <p:txBody>
          <a:bodyPr lIns="0" tIns="0" rIns="0" bIns="0" rtlCol="0" anchor="t">
            <a:spAutoFit/>
          </a:bodyPr>
          <a:lstStyle/>
          <a:p>
            <a:pPr algn="just">
              <a:lnSpc>
                <a:spcPts val="4863"/>
              </a:lnSpc>
            </a:pPr>
            <a:r>
              <a:rPr lang="en-US" sz="3199">
                <a:solidFill>
                  <a:srgbClr val="404040"/>
                </a:solidFill>
                <a:latin typeface="Arial Italics"/>
              </a:rPr>
              <a:t>Dalam kasus komputasi awan, banyak organisasi merasa sulit untuk menilai total biaya aplikasi berbasis awan karena jumlah sumber daya berbeda untuk setiap model pengiriman layanan awan.</a:t>
            </a:r>
          </a:p>
        </p:txBody>
      </p:sp>
      <p:sp>
        <p:nvSpPr>
          <p:cNvPr id="16" name="TextBox 16"/>
          <p:cNvSpPr txBox="1"/>
          <p:nvPr/>
        </p:nvSpPr>
        <p:spPr>
          <a:xfrm>
            <a:off x="3851214" y="2631110"/>
            <a:ext cx="10585573" cy="863349"/>
          </a:xfrm>
          <a:prstGeom prst="rect">
            <a:avLst/>
          </a:prstGeom>
        </p:spPr>
        <p:txBody>
          <a:bodyPr lIns="0" tIns="0" rIns="0" bIns="0" rtlCol="0" anchor="t">
            <a:spAutoFit/>
          </a:bodyPr>
          <a:lstStyle/>
          <a:p>
            <a:pPr algn="ctr">
              <a:lnSpc>
                <a:spcPts val="5832"/>
              </a:lnSpc>
            </a:pPr>
            <a:r>
              <a:rPr lang="en-US" sz="5400">
                <a:solidFill>
                  <a:srgbClr val="404040"/>
                </a:solidFill>
                <a:latin typeface="Arial Bold Italics"/>
              </a:rPr>
              <a:t>TCO untuk SaaS, PaaS, dan laas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1080721" y="1976877"/>
            <a:ext cx="527057" cy="1413936"/>
            <a:chOff x="0" y="0"/>
            <a:chExt cx="702742" cy="1885248"/>
          </a:xfrm>
        </p:grpSpPr>
        <p:grpSp>
          <p:nvGrpSpPr>
            <p:cNvPr id="7" name="Group 7"/>
            <p:cNvGrpSpPr/>
            <p:nvPr/>
          </p:nvGrpSpPr>
          <p:grpSpPr>
            <a:xfrm>
              <a:off x="0" y="827253"/>
              <a:ext cx="702742" cy="707810"/>
              <a:chOff x="0" y="0"/>
              <a:chExt cx="1038804" cy="1046296"/>
            </a:xfrm>
          </p:grpSpPr>
          <p:sp>
            <p:nvSpPr>
              <p:cNvPr id="8" name="Freeform 8"/>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9" name="TextBox 9"/>
            <p:cNvSpPr txBox="1"/>
            <p:nvPr/>
          </p:nvSpPr>
          <p:spPr>
            <a:xfrm>
              <a:off x="26137" y="-190500"/>
              <a:ext cx="650467" cy="2075748"/>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grpSp>
      <p:grpSp>
        <p:nvGrpSpPr>
          <p:cNvPr id="10" name="Group 10"/>
          <p:cNvGrpSpPr/>
          <p:nvPr/>
        </p:nvGrpSpPr>
        <p:grpSpPr>
          <a:xfrm>
            <a:off x="1028700" y="4043179"/>
            <a:ext cx="527057" cy="1413936"/>
            <a:chOff x="0" y="0"/>
            <a:chExt cx="702742" cy="1885248"/>
          </a:xfrm>
        </p:grpSpPr>
        <p:grpSp>
          <p:nvGrpSpPr>
            <p:cNvPr id="11" name="Group 11"/>
            <p:cNvGrpSpPr/>
            <p:nvPr/>
          </p:nvGrpSpPr>
          <p:grpSpPr>
            <a:xfrm>
              <a:off x="0" y="853724"/>
              <a:ext cx="702742" cy="707810"/>
              <a:chOff x="0" y="0"/>
              <a:chExt cx="1038804" cy="1046296"/>
            </a:xfrm>
          </p:grpSpPr>
          <p:sp>
            <p:nvSpPr>
              <p:cNvPr id="12" name="Freeform 12"/>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sp>
          <p:nvSpPr>
            <p:cNvPr id="13" name="TextBox 13"/>
            <p:cNvSpPr txBox="1"/>
            <p:nvPr/>
          </p:nvSpPr>
          <p:spPr>
            <a:xfrm>
              <a:off x="26137" y="-190500"/>
              <a:ext cx="650467" cy="2075748"/>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grpSp>
      <p:grpSp>
        <p:nvGrpSpPr>
          <p:cNvPr id="14" name="Group 14"/>
          <p:cNvGrpSpPr/>
          <p:nvPr/>
        </p:nvGrpSpPr>
        <p:grpSpPr>
          <a:xfrm>
            <a:off x="1080721" y="6258821"/>
            <a:ext cx="527057" cy="1413936"/>
            <a:chOff x="0" y="0"/>
            <a:chExt cx="702742" cy="1885248"/>
          </a:xfrm>
        </p:grpSpPr>
        <p:grpSp>
          <p:nvGrpSpPr>
            <p:cNvPr id="15" name="Group 15"/>
            <p:cNvGrpSpPr/>
            <p:nvPr/>
          </p:nvGrpSpPr>
          <p:grpSpPr>
            <a:xfrm>
              <a:off x="0" y="827642"/>
              <a:ext cx="702742" cy="707810"/>
              <a:chOff x="0" y="0"/>
              <a:chExt cx="1038804" cy="1046296"/>
            </a:xfrm>
          </p:grpSpPr>
          <p:sp>
            <p:nvSpPr>
              <p:cNvPr id="16" name="Freeform 16"/>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54CBA0"/>
              </a:solidFill>
            </p:spPr>
          </p:sp>
        </p:grpSp>
        <p:sp>
          <p:nvSpPr>
            <p:cNvPr id="17" name="TextBox 17"/>
            <p:cNvSpPr txBox="1"/>
            <p:nvPr/>
          </p:nvSpPr>
          <p:spPr>
            <a:xfrm>
              <a:off x="26137" y="-190500"/>
              <a:ext cx="650467" cy="2075748"/>
            </a:xfrm>
            <a:prstGeom prst="rect">
              <a:avLst/>
            </a:prstGeom>
          </p:spPr>
          <p:txBody>
            <a:bodyPr lIns="0" tIns="0" rIns="0" bIns="0" rtlCol="0" anchor="t">
              <a:spAutoFit/>
            </a:bodyPr>
            <a:lstStyle/>
            <a:p>
              <a:pPr algn="ctr">
                <a:lnSpc>
                  <a:spcPts val="11203"/>
                </a:lnSpc>
              </a:pPr>
              <a:r>
                <a:rPr lang="en-US" sz="9336">
                  <a:solidFill>
                    <a:srgbClr val="FFFFFF"/>
                  </a:solidFill>
                  <a:latin typeface="Arial Bold"/>
                </a:rPr>
                <a:t>.</a:t>
              </a:r>
            </a:p>
          </p:txBody>
        </p:sp>
      </p:grpSp>
      <p:sp>
        <p:nvSpPr>
          <p:cNvPr id="18" name="Freeform 18"/>
          <p:cNvSpPr/>
          <p:nvPr/>
        </p:nvSpPr>
        <p:spPr>
          <a:xfrm>
            <a:off x="0" y="7834682"/>
            <a:ext cx="18257152" cy="7234396"/>
          </a:xfrm>
          <a:custGeom>
            <a:avLst/>
            <a:gdLst/>
            <a:ahLst/>
            <a:cxnLst/>
            <a:rect l="l" t="t" r="r" b="b"/>
            <a:pathLst>
              <a:path w="18257152" h="7234396">
                <a:moveTo>
                  <a:pt x="0" y="0"/>
                </a:moveTo>
                <a:lnTo>
                  <a:pt x="18257152" y="0"/>
                </a:lnTo>
                <a:lnTo>
                  <a:pt x="18257152" y="7234396"/>
                </a:lnTo>
                <a:lnTo>
                  <a:pt x="0" y="7234396"/>
                </a:lnTo>
                <a:lnTo>
                  <a:pt x="0" y="0"/>
                </a:lnTo>
                <a:close/>
              </a:path>
            </a:pathLst>
          </a:custGeom>
          <a:blipFill>
            <a:blip r:embed="rId5"/>
            <a:stretch>
              <a:fillRect/>
            </a:stretch>
          </a:blipFill>
        </p:spPr>
      </p:sp>
      <p:sp>
        <p:nvSpPr>
          <p:cNvPr id="19" name="TextBox 19"/>
          <p:cNvSpPr txBox="1"/>
          <p:nvPr/>
        </p:nvSpPr>
        <p:spPr>
          <a:xfrm>
            <a:off x="2622911" y="1167252"/>
            <a:ext cx="10397905" cy="809625"/>
          </a:xfrm>
          <a:prstGeom prst="rect">
            <a:avLst/>
          </a:prstGeom>
        </p:spPr>
        <p:txBody>
          <a:bodyPr lIns="0" tIns="0" rIns="0" bIns="0" rtlCol="0" anchor="t">
            <a:spAutoFit/>
          </a:bodyPr>
          <a:lstStyle/>
          <a:p>
            <a:pPr algn="ctr">
              <a:lnSpc>
                <a:spcPts val="5400"/>
              </a:lnSpc>
            </a:pPr>
            <a:r>
              <a:rPr lang="en-US" sz="5000">
                <a:solidFill>
                  <a:srgbClr val="404040"/>
                </a:solidFill>
                <a:latin typeface="Arial Bold Italics"/>
              </a:rPr>
              <a:t>TCO untuk SaaS, PaaS, dan laas</a:t>
            </a:r>
          </a:p>
        </p:txBody>
      </p:sp>
      <p:sp>
        <p:nvSpPr>
          <p:cNvPr id="20" name="TextBox 20"/>
          <p:cNvSpPr txBox="1"/>
          <p:nvPr/>
        </p:nvSpPr>
        <p:spPr>
          <a:xfrm>
            <a:off x="2099662" y="2480191"/>
            <a:ext cx="13629826" cy="1397889"/>
          </a:xfrm>
          <a:prstGeom prst="rect">
            <a:avLst/>
          </a:prstGeom>
        </p:spPr>
        <p:txBody>
          <a:bodyPr lIns="0" tIns="0" rIns="0" bIns="0" rtlCol="0" anchor="t">
            <a:spAutoFit/>
          </a:bodyPr>
          <a:lstStyle/>
          <a:p>
            <a:pPr algn="just">
              <a:lnSpc>
                <a:spcPts val="3647"/>
              </a:lnSpc>
            </a:pPr>
            <a:r>
              <a:rPr lang="en-US" sz="2399">
                <a:solidFill>
                  <a:srgbClr val="404040"/>
                </a:solidFill>
                <a:latin typeface="Arial Bold"/>
              </a:rPr>
              <a:t>SaaS</a:t>
            </a:r>
            <a:r>
              <a:rPr lang="en-US" sz="2399">
                <a:solidFill>
                  <a:srgbClr val="404040"/>
                </a:solidFill>
                <a:latin typeface="Arial"/>
              </a:rPr>
              <a:t> tidak memerlukan pembelian lisensi perangkat lunak, melainkan biaya berlangganan bulanan atau tahunan. Penerapan SaaS lebih mudah dan ekonomis daripada solusi perangkat lunak tradisional, menghindari biaya tersembunyi. Namun, penyesuaian aplikasi SaaS sulit bagi penjual.</a:t>
            </a:r>
          </a:p>
        </p:txBody>
      </p:sp>
      <p:sp>
        <p:nvSpPr>
          <p:cNvPr id="21" name="TextBox 21"/>
          <p:cNvSpPr txBox="1"/>
          <p:nvPr/>
        </p:nvSpPr>
        <p:spPr>
          <a:xfrm>
            <a:off x="2099662" y="4549319"/>
            <a:ext cx="13629826" cy="1701292"/>
          </a:xfrm>
          <a:prstGeom prst="rect">
            <a:avLst/>
          </a:prstGeom>
        </p:spPr>
        <p:txBody>
          <a:bodyPr lIns="0" tIns="0" rIns="0" bIns="0" rtlCol="0" anchor="t">
            <a:spAutoFit/>
          </a:bodyPr>
          <a:lstStyle/>
          <a:p>
            <a:pPr algn="just">
              <a:lnSpc>
                <a:spcPts val="3343"/>
              </a:lnSpc>
            </a:pPr>
            <a:r>
              <a:rPr lang="en-US" sz="2199">
                <a:solidFill>
                  <a:srgbClr val="404040"/>
                </a:solidFill>
                <a:latin typeface="Arial"/>
              </a:rPr>
              <a:t>Penyedia cloud </a:t>
            </a:r>
            <a:r>
              <a:rPr lang="en-US" sz="2199">
                <a:solidFill>
                  <a:srgbClr val="404040"/>
                </a:solidFill>
                <a:latin typeface="Arial Bold"/>
              </a:rPr>
              <a:t>PaaS</a:t>
            </a:r>
            <a:r>
              <a:rPr lang="en-US" sz="2199">
                <a:solidFill>
                  <a:srgbClr val="404040"/>
                </a:solidFill>
                <a:latin typeface="Arial"/>
              </a:rPr>
              <a:t> tidak perlu membeli perangkat keras atau perangkat lunak, sehingga memiliki Total Biaya Kepemilikan (TCO) rendah. Mereka menggunakan model bayar per penggunaan. Analisis TCO untuk PaaS bergantung pada jumlah pengguna, termasuk pengembang, penguji, dan pengguna bisnis, meskipun terkadang bisa lebih mahal daripada solusi lokal.</a:t>
            </a:r>
          </a:p>
        </p:txBody>
      </p:sp>
      <p:sp>
        <p:nvSpPr>
          <p:cNvPr id="22" name="TextBox 22"/>
          <p:cNvSpPr txBox="1"/>
          <p:nvPr/>
        </p:nvSpPr>
        <p:spPr>
          <a:xfrm>
            <a:off x="2099662" y="6764961"/>
            <a:ext cx="13629826" cy="1701292"/>
          </a:xfrm>
          <a:prstGeom prst="rect">
            <a:avLst/>
          </a:prstGeom>
        </p:spPr>
        <p:txBody>
          <a:bodyPr lIns="0" tIns="0" rIns="0" bIns="0" rtlCol="0" anchor="t">
            <a:spAutoFit/>
          </a:bodyPr>
          <a:lstStyle/>
          <a:p>
            <a:pPr algn="just">
              <a:lnSpc>
                <a:spcPts val="3343"/>
              </a:lnSpc>
            </a:pPr>
            <a:r>
              <a:rPr lang="en-US" sz="2199">
                <a:solidFill>
                  <a:srgbClr val="404040"/>
                </a:solidFill>
                <a:latin typeface="Arial"/>
              </a:rPr>
              <a:t>Penyedia cloud </a:t>
            </a:r>
            <a:r>
              <a:rPr lang="en-US" sz="2199">
                <a:solidFill>
                  <a:srgbClr val="404040"/>
                </a:solidFill>
                <a:latin typeface="Arial Bold"/>
              </a:rPr>
              <a:t>IaaS</a:t>
            </a:r>
            <a:r>
              <a:rPr lang="en-US" sz="2199">
                <a:solidFill>
                  <a:srgbClr val="404040"/>
                </a:solidFill>
                <a:latin typeface="Arial"/>
              </a:rPr>
              <a:t> memungkinkan outsourcing infrastruktur TI, mengurangi biaya pemeliharaan server dan dukungan TI. TCO IaaS lebih rendah dibandingkan infrastruktur TI tradisional karena semua biaya help desk, pemeliharaan, dan administrasi server ditanggung oleh biaya infrastruktur bulanan yang rendah sebagai layanan.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1301326" y="2989038"/>
            <a:ext cx="6263620" cy="6263620"/>
          </a:xfrm>
          <a:custGeom>
            <a:avLst/>
            <a:gdLst/>
            <a:ahLst/>
            <a:cxnLst/>
            <a:rect l="l" t="t" r="r" b="b"/>
            <a:pathLst>
              <a:path w="6263620" h="6263620">
                <a:moveTo>
                  <a:pt x="0" y="0"/>
                </a:moveTo>
                <a:lnTo>
                  <a:pt x="6263620" y="0"/>
                </a:lnTo>
                <a:lnTo>
                  <a:pt x="6263620" y="6263620"/>
                </a:lnTo>
                <a:lnTo>
                  <a:pt x="0" y="6263620"/>
                </a:lnTo>
                <a:lnTo>
                  <a:pt x="0" y="0"/>
                </a:lnTo>
                <a:close/>
              </a:path>
            </a:pathLst>
          </a:custGeom>
          <a:blipFill>
            <a:blip r:embed="rId5"/>
            <a:stretch>
              <a:fillRect/>
            </a:stretch>
          </a:blipFill>
        </p:spPr>
      </p:sp>
      <p:sp>
        <p:nvSpPr>
          <p:cNvPr id="7" name="TextBox 7"/>
          <p:cNvSpPr txBox="1"/>
          <p:nvPr/>
        </p:nvSpPr>
        <p:spPr>
          <a:xfrm>
            <a:off x="8048062" y="3511124"/>
            <a:ext cx="9592884" cy="5416933"/>
          </a:xfrm>
          <a:prstGeom prst="rect">
            <a:avLst/>
          </a:prstGeom>
        </p:spPr>
        <p:txBody>
          <a:bodyPr lIns="0" tIns="0" rIns="0" bIns="0" rtlCol="0" anchor="t">
            <a:spAutoFit/>
          </a:bodyPr>
          <a:lstStyle/>
          <a:p>
            <a:pPr algn="just">
              <a:lnSpc>
                <a:spcPts val="4731"/>
              </a:lnSpc>
            </a:pPr>
            <a:r>
              <a:rPr lang="en-US" sz="2799">
                <a:solidFill>
                  <a:srgbClr val="404040"/>
                </a:solidFill>
                <a:latin typeface="Arial"/>
              </a:rPr>
              <a:t>Return on Investment (ROI) adalah metrik kinerja yang digunakan untuk mengukur efisiensi suatu investasi. Untuk memperkirakan ROI, pendapatan bersih dari suatu investasi dibagi dengan total biaya</a:t>
            </a:r>
          </a:p>
          <a:p>
            <a:pPr algn="just">
              <a:lnSpc>
                <a:spcPts val="4731"/>
              </a:lnSpc>
            </a:pPr>
            <a:r>
              <a:rPr lang="en-US" sz="2799">
                <a:solidFill>
                  <a:srgbClr val="404040"/>
                </a:solidFill>
                <a:latin typeface="Arial"/>
              </a:rPr>
              <a:t>investasi; hasil akhirnya dinyatakan dalam bentuk persentase.  Dengan menganalisis manfaat yang ditawarkan oleh R8torn dari komputasi awan Investasi, Anda dapat dengan mudah menghitung potensi keuntungan dari perspektif bisnis.</a:t>
            </a:r>
          </a:p>
        </p:txBody>
      </p:sp>
      <p:sp>
        <p:nvSpPr>
          <p:cNvPr id="8" name="TextBox 8"/>
          <p:cNvSpPr txBox="1"/>
          <p:nvPr/>
        </p:nvSpPr>
        <p:spPr>
          <a:xfrm>
            <a:off x="531818" y="1374324"/>
            <a:ext cx="13417095" cy="1147955"/>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Return on Investment (ROI)</a:t>
            </a:r>
          </a:p>
        </p:txBody>
      </p:sp>
      <p:sp>
        <p:nvSpPr>
          <p:cNvPr id="9" name="Freeform 9"/>
          <p:cNvSpPr/>
          <p:nvPr/>
        </p:nvSpPr>
        <p:spPr>
          <a:xfrm>
            <a:off x="0" y="7834682"/>
            <a:ext cx="18257152" cy="7234396"/>
          </a:xfrm>
          <a:custGeom>
            <a:avLst/>
            <a:gdLst/>
            <a:ahLst/>
            <a:cxnLst/>
            <a:rect l="l" t="t" r="r" b="b"/>
            <a:pathLst>
              <a:path w="18257152" h="7234396">
                <a:moveTo>
                  <a:pt x="0" y="0"/>
                </a:moveTo>
                <a:lnTo>
                  <a:pt x="18257152" y="0"/>
                </a:lnTo>
                <a:lnTo>
                  <a:pt x="18257152" y="7234396"/>
                </a:lnTo>
                <a:lnTo>
                  <a:pt x="0" y="7234396"/>
                </a:lnTo>
                <a:lnTo>
                  <a:pt x="0" y="0"/>
                </a:lnTo>
                <a:close/>
              </a:path>
            </a:pathLst>
          </a:custGeom>
          <a:blipFill>
            <a:blip r:embed="rId6"/>
            <a:stretch>
              <a:fillRect/>
            </a:stretch>
          </a:blipFill>
        </p:spPr>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16117562" y="8905212"/>
            <a:ext cx="2283476" cy="1976694"/>
            <a:chOff x="0" y="0"/>
            <a:chExt cx="3044634" cy="2635592"/>
          </a:xfrm>
        </p:grpSpPr>
        <p:sp>
          <p:nvSpPr>
            <p:cNvPr id="7" name="Freeform 7"/>
            <p:cNvSpPr/>
            <p:nvPr/>
          </p:nvSpPr>
          <p:spPr>
            <a:xfrm>
              <a:off x="-45085" y="-16256"/>
              <a:ext cx="3089783" cy="2683383"/>
            </a:xfrm>
            <a:custGeom>
              <a:avLst/>
              <a:gdLst/>
              <a:ahLst/>
              <a:cxnLst/>
              <a:rect l="l" t="t" r="r" b="b"/>
              <a:pathLst>
                <a:path w="3089783" h="2683383">
                  <a:moveTo>
                    <a:pt x="3089783" y="1576705"/>
                  </a:moveTo>
                  <a:lnTo>
                    <a:pt x="3089783" y="299847"/>
                  </a:lnTo>
                  <a:cubicBezTo>
                    <a:pt x="3089783" y="131191"/>
                    <a:pt x="2943225" y="0"/>
                    <a:pt x="2775585" y="17907"/>
                  </a:cubicBezTo>
                  <a:cubicBezTo>
                    <a:pt x="1678178" y="136017"/>
                    <a:pt x="719582" y="717931"/>
                    <a:pt x="99695" y="1563624"/>
                  </a:cubicBezTo>
                  <a:cubicBezTo>
                    <a:pt x="0" y="1699387"/>
                    <a:pt x="41402" y="1891919"/>
                    <a:pt x="187198" y="1975993"/>
                  </a:cubicBezTo>
                  <a:lnTo>
                    <a:pt x="1291463" y="2613660"/>
                  </a:lnTo>
                  <a:cubicBezTo>
                    <a:pt x="1411986" y="2683383"/>
                    <a:pt x="1565021" y="2655443"/>
                    <a:pt x="1654175" y="2548382"/>
                  </a:cubicBezTo>
                  <a:cubicBezTo>
                    <a:pt x="1952117" y="2190369"/>
                    <a:pt x="2372614" y="1938401"/>
                    <a:pt x="2851277" y="1856613"/>
                  </a:cubicBezTo>
                  <a:cubicBezTo>
                    <a:pt x="2988564" y="1832991"/>
                    <a:pt x="3089783" y="1715770"/>
                    <a:pt x="3089783" y="1576705"/>
                  </a:cubicBezTo>
                  <a:close/>
                </a:path>
              </a:pathLst>
            </a:custGeom>
            <a:solidFill>
              <a:srgbClr val="3DCAB1"/>
            </a:solidFill>
          </p:spPr>
        </p:sp>
      </p:grpSp>
      <p:sp>
        <p:nvSpPr>
          <p:cNvPr id="8" name="TextBox 8"/>
          <p:cNvSpPr txBox="1"/>
          <p:nvPr/>
        </p:nvSpPr>
        <p:spPr>
          <a:xfrm>
            <a:off x="856015" y="1089944"/>
            <a:ext cx="11582033" cy="1147955"/>
          </a:xfrm>
          <a:prstGeom prst="rect">
            <a:avLst/>
          </a:prstGeom>
        </p:spPr>
        <p:txBody>
          <a:bodyPr lIns="0" tIns="0" rIns="0" bIns="0" rtlCol="0" anchor="t">
            <a:spAutoFit/>
          </a:bodyPr>
          <a:lstStyle/>
          <a:p>
            <a:pPr>
              <a:lnSpc>
                <a:spcPts val="7776"/>
              </a:lnSpc>
            </a:pPr>
            <a:r>
              <a:rPr lang="en-US" sz="7200">
                <a:solidFill>
                  <a:srgbClr val="404040"/>
                </a:solidFill>
                <a:latin typeface="Arial Bold Italics"/>
              </a:rPr>
              <a:t>ROI of Cloud Computing</a:t>
            </a:r>
          </a:p>
        </p:txBody>
      </p:sp>
      <p:sp>
        <p:nvSpPr>
          <p:cNvPr id="9" name="TextBox 9"/>
          <p:cNvSpPr txBox="1"/>
          <p:nvPr/>
        </p:nvSpPr>
        <p:spPr>
          <a:xfrm>
            <a:off x="856015" y="2666548"/>
            <a:ext cx="13691783" cy="974165"/>
          </a:xfrm>
          <a:prstGeom prst="rect">
            <a:avLst/>
          </a:prstGeom>
        </p:spPr>
        <p:txBody>
          <a:bodyPr lIns="0" tIns="0" rIns="0" bIns="0" rtlCol="0" anchor="t">
            <a:spAutoFit/>
          </a:bodyPr>
          <a:lstStyle/>
          <a:p>
            <a:pPr algn="just">
              <a:lnSpc>
                <a:spcPts val="3560"/>
              </a:lnSpc>
            </a:pPr>
            <a:r>
              <a:rPr lang="en-US" sz="3296">
                <a:solidFill>
                  <a:srgbClr val="404040"/>
                </a:solidFill>
                <a:latin typeface="Arial"/>
              </a:rPr>
              <a:t>Beberapa manfaat komputasi awan yang berkontribusi terhadap ROI yang menguntungkan adalah sebagai berikut.</a:t>
            </a:r>
          </a:p>
        </p:txBody>
      </p:sp>
      <p:grpSp>
        <p:nvGrpSpPr>
          <p:cNvPr id="10" name="Group 10"/>
          <p:cNvGrpSpPr/>
          <p:nvPr/>
        </p:nvGrpSpPr>
        <p:grpSpPr>
          <a:xfrm>
            <a:off x="856015" y="4373345"/>
            <a:ext cx="527057" cy="530858"/>
            <a:chOff x="0" y="0"/>
            <a:chExt cx="702742" cy="707810"/>
          </a:xfrm>
        </p:grpSpPr>
        <p:grpSp>
          <p:nvGrpSpPr>
            <p:cNvPr id="11" name="Group 11"/>
            <p:cNvGrpSpPr/>
            <p:nvPr/>
          </p:nvGrpSpPr>
          <p:grpSpPr>
            <a:xfrm>
              <a:off x="0" y="0"/>
              <a:ext cx="702742" cy="707810"/>
              <a:chOff x="0" y="0"/>
              <a:chExt cx="1038804" cy="1046296"/>
            </a:xfrm>
          </p:grpSpPr>
          <p:sp>
            <p:nvSpPr>
              <p:cNvPr id="12" name="Freeform 12"/>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79465"/>
              </a:solidFill>
            </p:spPr>
          </p:sp>
        </p:grpSp>
        <p:sp>
          <p:nvSpPr>
            <p:cNvPr id="13" name="TextBox 13"/>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01</a:t>
              </a:r>
            </a:p>
          </p:txBody>
        </p:sp>
      </p:grpSp>
      <p:grpSp>
        <p:nvGrpSpPr>
          <p:cNvPr id="14" name="Group 14"/>
          <p:cNvGrpSpPr/>
          <p:nvPr/>
        </p:nvGrpSpPr>
        <p:grpSpPr>
          <a:xfrm>
            <a:off x="856015" y="7671308"/>
            <a:ext cx="527057" cy="530858"/>
            <a:chOff x="0" y="0"/>
            <a:chExt cx="702742" cy="707810"/>
          </a:xfrm>
        </p:grpSpPr>
        <p:grpSp>
          <p:nvGrpSpPr>
            <p:cNvPr id="15" name="Group 15"/>
            <p:cNvGrpSpPr/>
            <p:nvPr/>
          </p:nvGrpSpPr>
          <p:grpSpPr>
            <a:xfrm>
              <a:off x="0" y="0"/>
              <a:ext cx="702742" cy="707810"/>
              <a:chOff x="0" y="0"/>
              <a:chExt cx="1038804" cy="1046296"/>
            </a:xfrm>
          </p:grpSpPr>
          <p:sp>
            <p:nvSpPr>
              <p:cNvPr id="16" name="Freeform 16"/>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F0D23F"/>
              </a:solidFill>
            </p:spPr>
          </p:sp>
        </p:grpSp>
        <p:sp>
          <p:nvSpPr>
            <p:cNvPr id="17" name="TextBox 17"/>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02</a:t>
              </a:r>
            </a:p>
          </p:txBody>
        </p:sp>
      </p:grpSp>
      <p:grpSp>
        <p:nvGrpSpPr>
          <p:cNvPr id="18" name="Group 18"/>
          <p:cNvGrpSpPr/>
          <p:nvPr/>
        </p:nvGrpSpPr>
        <p:grpSpPr>
          <a:xfrm>
            <a:off x="8880472" y="4373345"/>
            <a:ext cx="527057" cy="530858"/>
            <a:chOff x="0" y="0"/>
            <a:chExt cx="702742" cy="707810"/>
          </a:xfrm>
        </p:grpSpPr>
        <p:grpSp>
          <p:nvGrpSpPr>
            <p:cNvPr id="19" name="Group 19"/>
            <p:cNvGrpSpPr/>
            <p:nvPr/>
          </p:nvGrpSpPr>
          <p:grpSpPr>
            <a:xfrm>
              <a:off x="0" y="0"/>
              <a:ext cx="702742" cy="707810"/>
              <a:chOff x="0" y="0"/>
              <a:chExt cx="1038804" cy="1046296"/>
            </a:xfrm>
          </p:grpSpPr>
          <p:sp>
            <p:nvSpPr>
              <p:cNvPr id="20" name="Freeform 20"/>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54CBA0"/>
              </a:solidFill>
            </p:spPr>
          </p:sp>
        </p:grpSp>
        <p:sp>
          <p:nvSpPr>
            <p:cNvPr id="21" name="TextBox 21"/>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03</a:t>
              </a:r>
            </a:p>
          </p:txBody>
        </p:sp>
      </p:grpSp>
      <p:sp>
        <p:nvSpPr>
          <p:cNvPr id="22" name="TextBox 22"/>
          <p:cNvSpPr txBox="1"/>
          <p:nvPr/>
        </p:nvSpPr>
        <p:spPr>
          <a:xfrm>
            <a:off x="1806012" y="3995746"/>
            <a:ext cx="6343436" cy="1410963"/>
          </a:xfrm>
          <a:prstGeom prst="rect">
            <a:avLst/>
          </a:prstGeom>
        </p:spPr>
        <p:txBody>
          <a:bodyPr lIns="0" tIns="0" rIns="0" bIns="0" rtlCol="0" anchor="t">
            <a:spAutoFit/>
          </a:bodyPr>
          <a:lstStyle/>
          <a:p>
            <a:pPr algn="just">
              <a:lnSpc>
                <a:spcPts val="10640"/>
              </a:lnSpc>
            </a:pPr>
            <a:r>
              <a:rPr lang="en-US" sz="7000">
                <a:solidFill>
                  <a:srgbClr val="404040"/>
                </a:solidFill>
                <a:latin typeface="Arial Bold"/>
              </a:rPr>
              <a:t>Penghematan</a:t>
            </a:r>
          </a:p>
        </p:txBody>
      </p:sp>
      <p:sp>
        <p:nvSpPr>
          <p:cNvPr id="23" name="TextBox 23"/>
          <p:cNvSpPr txBox="1"/>
          <p:nvPr/>
        </p:nvSpPr>
        <p:spPr>
          <a:xfrm>
            <a:off x="1806012" y="6702044"/>
            <a:ext cx="6343436" cy="2753995"/>
          </a:xfrm>
          <a:prstGeom prst="rect">
            <a:avLst/>
          </a:prstGeom>
        </p:spPr>
        <p:txBody>
          <a:bodyPr lIns="0" tIns="0" rIns="0" bIns="0" rtlCol="0" anchor="t">
            <a:spAutoFit/>
          </a:bodyPr>
          <a:lstStyle/>
          <a:p>
            <a:pPr algn="just">
              <a:lnSpc>
                <a:spcPts val="10639"/>
              </a:lnSpc>
            </a:pPr>
            <a:r>
              <a:rPr lang="en-US" sz="6999">
                <a:solidFill>
                  <a:srgbClr val="404040"/>
                </a:solidFill>
                <a:latin typeface="Arial Bold"/>
              </a:rPr>
              <a:t>Peningkatan Fokus</a:t>
            </a:r>
          </a:p>
        </p:txBody>
      </p:sp>
      <p:sp>
        <p:nvSpPr>
          <p:cNvPr id="24" name="TextBox 24"/>
          <p:cNvSpPr txBox="1"/>
          <p:nvPr/>
        </p:nvSpPr>
        <p:spPr>
          <a:xfrm>
            <a:off x="9826628" y="3995739"/>
            <a:ext cx="7720233" cy="1410970"/>
          </a:xfrm>
          <a:prstGeom prst="rect">
            <a:avLst/>
          </a:prstGeom>
        </p:spPr>
        <p:txBody>
          <a:bodyPr lIns="0" tIns="0" rIns="0" bIns="0" rtlCol="0" anchor="t">
            <a:spAutoFit/>
          </a:bodyPr>
          <a:lstStyle/>
          <a:p>
            <a:pPr algn="just">
              <a:lnSpc>
                <a:spcPts val="10639"/>
              </a:lnSpc>
            </a:pPr>
            <a:r>
              <a:rPr lang="en-US" sz="6999">
                <a:solidFill>
                  <a:srgbClr val="404040"/>
                </a:solidFill>
                <a:latin typeface="Arial Bold"/>
              </a:rPr>
              <a:t>Prediktabilitas</a:t>
            </a:r>
          </a:p>
        </p:txBody>
      </p:sp>
      <p:grpSp>
        <p:nvGrpSpPr>
          <p:cNvPr id="25" name="Group 25"/>
          <p:cNvGrpSpPr/>
          <p:nvPr/>
        </p:nvGrpSpPr>
        <p:grpSpPr>
          <a:xfrm>
            <a:off x="8880472" y="7671308"/>
            <a:ext cx="527057" cy="530858"/>
            <a:chOff x="0" y="0"/>
            <a:chExt cx="702742" cy="707810"/>
          </a:xfrm>
        </p:grpSpPr>
        <p:grpSp>
          <p:nvGrpSpPr>
            <p:cNvPr id="26" name="Group 26"/>
            <p:cNvGrpSpPr/>
            <p:nvPr/>
          </p:nvGrpSpPr>
          <p:grpSpPr>
            <a:xfrm>
              <a:off x="0" y="0"/>
              <a:ext cx="702742" cy="707810"/>
              <a:chOff x="0" y="0"/>
              <a:chExt cx="1038804" cy="1046296"/>
            </a:xfrm>
          </p:grpSpPr>
          <p:sp>
            <p:nvSpPr>
              <p:cNvPr id="27" name="Freeform 27"/>
              <p:cNvSpPr/>
              <p:nvPr/>
            </p:nvSpPr>
            <p:spPr>
              <a:xfrm>
                <a:off x="0" y="0"/>
                <a:ext cx="1038788" cy="1046284"/>
              </a:xfrm>
              <a:custGeom>
                <a:avLst/>
                <a:gdLst/>
                <a:ahLst/>
                <a:cxnLst/>
                <a:rect l="l" t="t" r="r" b="b"/>
                <a:pathLst>
                  <a:path w="1038788" h="1046284">
                    <a:moveTo>
                      <a:pt x="0" y="174381"/>
                    </a:moveTo>
                    <a:cubicBezTo>
                      <a:pt x="0" y="78069"/>
                      <a:pt x="74252" y="0"/>
                      <a:pt x="165854" y="0"/>
                    </a:cubicBezTo>
                    <a:lnTo>
                      <a:pt x="872934" y="0"/>
                    </a:lnTo>
                    <a:cubicBezTo>
                      <a:pt x="964536" y="0"/>
                      <a:pt x="1038788" y="78069"/>
                      <a:pt x="1038788" y="174381"/>
                    </a:cubicBezTo>
                    <a:lnTo>
                      <a:pt x="1038788" y="871904"/>
                    </a:lnTo>
                    <a:cubicBezTo>
                      <a:pt x="1038788" y="968215"/>
                      <a:pt x="964536" y="1046284"/>
                      <a:pt x="872934" y="1046284"/>
                    </a:cubicBezTo>
                    <a:lnTo>
                      <a:pt x="165854" y="1046284"/>
                    </a:lnTo>
                    <a:cubicBezTo>
                      <a:pt x="74252" y="1046284"/>
                      <a:pt x="0" y="968215"/>
                      <a:pt x="0" y="871904"/>
                    </a:cubicBezTo>
                    <a:close/>
                  </a:path>
                </a:pathLst>
              </a:custGeom>
              <a:solidFill>
                <a:srgbClr val="E24F3E"/>
              </a:solidFill>
            </p:spPr>
          </p:sp>
        </p:grpSp>
        <p:sp>
          <p:nvSpPr>
            <p:cNvPr id="28" name="TextBox 28"/>
            <p:cNvSpPr txBox="1"/>
            <p:nvPr/>
          </p:nvSpPr>
          <p:spPr>
            <a:xfrm>
              <a:off x="0" y="150520"/>
              <a:ext cx="696719" cy="416123"/>
            </a:xfrm>
            <a:prstGeom prst="rect">
              <a:avLst/>
            </a:prstGeom>
          </p:spPr>
          <p:txBody>
            <a:bodyPr lIns="0" tIns="0" rIns="0" bIns="0" rtlCol="0" anchor="t">
              <a:spAutoFit/>
            </a:bodyPr>
            <a:lstStyle/>
            <a:p>
              <a:pPr algn="ctr">
                <a:lnSpc>
                  <a:spcPts val="2239"/>
                </a:lnSpc>
              </a:pPr>
              <a:r>
                <a:rPr lang="en-US" sz="1866">
                  <a:solidFill>
                    <a:srgbClr val="FFFFFF"/>
                  </a:solidFill>
                  <a:latin typeface="Arial Bold"/>
                </a:rPr>
                <a:t>04</a:t>
              </a:r>
            </a:p>
          </p:txBody>
        </p:sp>
      </p:grpSp>
      <p:sp>
        <p:nvSpPr>
          <p:cNvPr id="29" name="TextBox 29"/>
          <p:cNvSpPr txBox="1"/>
          <p:nvPr/>
        </p:nvSpPr>
        <p:spPr>
          <a:xfrm>
            <a:off x="9826628" y="6702044"/>
            <a:ext cx="7720782" cy="2753995"/>
          </a:xfrm>
          <a:prstGeom prst="rect">
            <a:avLst/>
          </a:prstGeom>
        </p:spPr>
        <p:txBody>
          <a:bodyPr lIns="0" tIns="0" rIns="0" bIns="0" rtlCol="0" anchor="t">
            <a:spAutoFit/>
          </a:bodyPr>
          <a:lstStyle/>
          <a:p>
            <a:pPr algn="just">
              <a:lnSpc>
                <a:spcPts val="10639"/>
              </a:lnSpc>
            </a:pPr>
            <a:r>
              <a:rPr lang="en-US" sz="6999">
                <a:solidFill>
                  <a:srgbClr val="404040"/>
                </a:solidFill>
                <a:latin typeface="Arial Bold"/>
              </a:rPr>
              <a:t>Peningkatan Visibilitas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
        <p:nvSpPr>
          <p:cNvPr id="7" name="TextBox 7"/>
          <p:cNvSpPr txBox="1"/>
          <p:nvPr/>
        </p:nvSpPr>
        <p:spPr>
          <a:xfrm>
            <a:off x="1622022" y="8305800"/>
            <a:ext cx="15043957" cy="952500"/>
          </a:xfrm>
          <a:prstGeom prst="rect">
            <a:avLst/>
          </a:prstGeom>
        </p:spPr>
        <p:txBody>
          <a:bodyPr lIns="0" tIns="0" rIns="0" bIns="0" rtlCol="0" anchor="t">
            <a:spAutoFit/>
          </a:bodyPr>
          <a:lstStyle/>
          <a:p>
            <a:pPr algn="ctr">
              <a:lnSpc>
                <a:spcPts val="6600"/>
              </a:lnSpc>
            </a:pPr>
            <a:r>
              <a:rPr lang="en-US" sz="5500">
                <a:solidFill>
                  <a:srgbClr val="FFFFFF"/>
                </a:solidFill>
                <a:latin typeface="Arial Bold Italics"/>
              </a:rPr>
              <a:t>5. MAINTENANCE ASPECT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12701274" y="2709989"/>
            <a:ext cx="4826080" cy="3903092"/>
          </a:xfrm>
          <a:custGeom>
            <a:avLst/>
            <a:gdLst/>
            <a:ahLst/>
            <a:cxnLst/>
            <a:rect l="l" t="t" r="r" b="b"/>
            <a:pathLst>
              <a:path w="4826080" h="3903092">
                <a:moveTo>
                  <a:pt x="0" y="0"/>
                </a:moveTo>
                <a:lnTo>
                  <a:pt x="4826080" y="0"/>
                </a:lnTo>
                <a:lnTo>
                  <a:pt x="4826080" y="3903092"/>
                </a:lnTo>
                <a:lnTo>
                  <a:pt x="0" y="3903092"/>
                </a:lnTo>
                <a:lnTo>
                  <a:pt x="0" y="0"/>
                </a:lnTo>
                <a:close/>
              </a:path>
            </a:pathLst>
          </a:custGeom>
          <a:blipFill>
            <a:blip r:embed="rId5"/>
            <a:stretch>
              <a:fillRect/>
            </a:stretch>
          </a:blipFill>
        </p:spPr>
      </p:sp>
      <p:sp>
        <p:nvSpPr>
          <p:cNvPr id="7" name="TextBox 7"/>
          <p:cNvSpPr txBox="1"/>
          <p:nvPr/>
        </p:nvSpPr>
        <p:spPr>
          <a:xfrm>
            <a:off x="1331518" y="286887"/>
            <a:ext cx="12093124" cy="1462878"/>
          </a:xfrm>
          <a:prstGeom prst="rect">
            <a:avLst/>
          </a:prstGeom>
        </p:spPr>
        <p:txBody>
          <a:bodyPr lIns="0" tIns="0" rIns="0" bIns="0" rtlCol="0" anchor="t">
            <a:spAutoFit/>
          </a:bodyPr>
          <a:lstStyle/>
          <a:p>
            <a:pPr algn="ctr">
              <a:lnSpc>
                <a:spcPts val="5311"/>
              </a:lnSpc>
            </a:pPr>
            <a:r>
              <a:rPr lang="en-US" sz="4918">
                <a:solidFill>
                  <a:srgbClr val="404040"/>
                </a:solidFill>
                <a:latin typeface="Arial Bold Italics"/>
              </a:rPr>
              <a:t>Identifikasi Aspek Pemeliharaan Fleksibilitas Strategis</a:t>
            </a:r>
          </a:p>
        </p:txBody>
      </p:sp>
      <p:sp>
        <p:nvSpPr>
          <p:cNvPr id="8" name="TextBox 8"/>
          <p:cNvSpPr txBox="1"/>
          <p:nvPr/>
        </p:nvSpPr>
        <p:spPr>
          <a:xfrm>
            <a:off x="897814" y="3033839"/>
            <a:ext cx="11562122" cy="2316481"/>
          </a:xfrm>
          <a:prstGeom prst="rect">
            <a:avLst/>
          </a:prstGeom>
        </p:spPr>
        <p:txBody>
          <a:bodyPr lIns="0" tIns="0" rIns="0" bIns="0" rtlCol="0" anchor="t">
            <a:spAutoFit/>
          </a:bodyPr>
          <a:lstStyle/>
          <a:p>
            <a:pPr algn="just">
              <a:lnSpc>
                <a:spcPts val="4559"/>
              </a:lnSpc>
            </a:pPr>
            <a:r>
              <a:rPr lang="en-US" sz="2999">
                <a:solidFill>
                  <a:srgbClr val="404040"/>
                </a:solidFill>
                <a:latin typeface="Arial"/>
              </a:rPr>
              <a:t>Pengertian : pendekatan yang diadopsi oleh organisasi untuk mengantisipasi dan mempersiapkan diri menghadapi skenario yang tidak pasti di masa depan. </a:t>
            </a:r>
          </a:p>
          <a:p>
            <a:pPr algn="just">
              <a:lnSpc>
                <a:spcPts val="4559"/>
              </a:lnSpc>
            </a:pPr>
            <a:endParaRPr lang="en-US" sz="2999">
              <a:solidFill>
                <a:srgbClr val="404040"/>
              </a:solidFill>
              <a:latin typeface="Arial"/>
            </a:endParaRPr>
          </a:p>
        </p:txBody>
      </p:sp>
      <p:sp>
        <p:nvSpPr>
          <p:cNvPr id="9" name="TextBox 9"/>
          <p:cNvSpPr txBox="1"/>
          <p:nvPr/>
        </p:nvSpPr>
        <p:spPr>
          <a:xfrm>
            <a:off x="897814" y="2068511"/>
            <a:ext cx="15707056" cy="641478"/>
          </a:xfrm>
          <a:prstGeom prst="rect">
            <a:avLst/>
          </a:prstGeom>
        </p:spPr>
        <p:txBody>
          <a:bodyPr lIns="0" tIns="0" rIns="0" bIns="0" rtlCol="0" anchor="t">
            <a:spAutoFit/>
          </a:bodyPr>
          <a:lstStyle/>
          <a:p>
            <a:pPr algn="l">
              <a:lnSpc>
                <a:spcPts val="4863"/>
              </a:lnSpc>
            </a:pPr>
            <a:r>
              <a:rPr lang="en-US" sz="3199">
                <a:solidFill>
                  <a:srgbClr val="404040"/>
                </a:solidFill>
                <a:latin typeface="Arial Bold Italics"/>
              </a:rPr>
              <a:t>Fleksibilitas Strategis</a:t>
            </a:r>
          </a:p>
        </p:txBody>
      </p:sp>
      <p:sp>
        <p:nvSpPr>
          <p:cNvPr id="10" name="TextBox 10"/>
          <p:cNvSpPr txBox="1"/>
          <p:nvPr/>
        </p:nvSpPr>
        <p:spPr>
          <a:xfrm>
            <a:off x="897814" y="6936931"/>
            <a:ext cx="12915523" cy="1744981"/>
          </a:xfrm>
          <a:prstGeom prst="rect">
            <a:avLst/>
          </a:prstGeom>
        </p:spPr>
        <p:txBody>
          <a:bodyPr lIns="0" tIns="0" rIns="0" bIns="0" rtlCol="0" anchor="t">
            <a:spAutoFit/>
          </a:bodyPr>
          <a:lstStyle/>
          <a:p>
            <a:pPr algn="just">
              <a:lnSpc>
                <a:spcPts val="4559"/>
              </a:lnSpc>
            </a:pPr>
            <a:r>
              <a:rPr lang="en-US" sz="2999">
                <a:solidFill>
                  <a:srgbClr val="404040"/>
                </a:solidFill>
                <a:latin typeface="Arial"/>
              </a:rPr>
              <a:t>Tujuan : serangkaian langkah untuk memastikan bahwa organisasi dapat menyelaraskan tujuan bisnisnya dengan teknologi dan infrastruktur cloud untuk menjual portofolio produknya.</a:t>
            </a:r>
          </a:p>
        </p:txBody>
      </p:sp>
      <p:sp>
        <p:nvSpPr>
          <p:cNvPr id="11" name="TextBox 11"/>
          <p:cNvSpPr txBox="1"/>
          <p:nvPr/>
        </p:nvSpPr>
        <p:spPr>
          <a:xfrm>
            <a:off x="897814" y="5197919"/>
            <a:ext cx="11803460" cy="1173481"/>
          </a:xfrm>
          <a:prstGeom prst="rect">
            <a:avLst/>
          </a:prstGeom>
        </p:spPr>
        <p:txBody>
          <a:bodyPr lIns="0" tIns="0" rIns="0" bIns="0" rtlCol="0" anchor="t">
            <a:spAutoFit/>
          </a:bodyPr>
          <a:lstStyle/>
          <a:p>
            <a:pPr algn="just">
              <a:lnSpc>
                <a:spcPts val="4559"/>
              </a:lnSpc>
            </a:pPr>
            <a:r>
              <a:rPr lang="en-US" sz="2999">
                <a:solidFill>
                  <a:srgbClr val="404040"/>
                </a:solidFill>
                <a:latin typeface="Arial"/>
              </a:rPr>
              <a:t>Fungsi : menganalisis dan memastikan proses transfer operasi ke komputasi awan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757340" y="2139530"/>
            <a:ext cx="958963" cy="728812"/>
          </a:xfrm>
          <a:custGeom>
            <a:avLst/>
            <a:gdLst/>
            <a:ahLst/>
            <a:cxnLst/>
            <a:rect l="l" t="t" r="r" b="b"/>
            <a:pathLst>
              <a:path w="958963" h="728812">
                <a:moveTo>
                  <a:pt x="0" y="0"/>
                </a:moveTo>
                <a:lnTo>
                  <a:pt x="958963" y="0"/>
                </a:lnTo>
                <a:lnTo>
                  <a:pt x="958963" y="728812"/>
                </a:lnTo>
                <a:lnTo>
                  <a:pt x="0" y="728812"/>
                </a:lnTo>
                <a:lnTo>
                  <a:pt x="0" y="0"/>
                </a:lnTo>
                <a:close/>
              </a:path>
            </a:pathLst>
          </a:custGeom>
          <a:blipFill>
            <a:blip r:embed="rId5"/>
            <a:stretch>
              <a:fillRect/>
            </a:stretch>
          </a:blipFill>
        </p:spPr>
      </p:sp>
      <p:sp>
        <p:nvSpPr>
          <p:cNvPr id="7" name="Freeform 7"/>
          <p:cNvSpPr/>
          <p:nvPr/>
        </p:nvSpPr>
        <p:spPr>
          <a:xfrm>
            <a:off x="1131923" y="6591235"/>
            <a:ext cx="584381" cy="922100"/>
          </a:xfrm>
          <a:custGeom>
            <a:avLst/>
            <a:gdLst/>
            <a:ahLst/>
            <a:cxnLst/>
            <a:rect l="l" t="t" r="r" b="b"/>
            <a:pathLst>
              <a:path w="584381" h="922100">
                <a:moveTo>
                  <a:pt x="0" y="0"/>
                </a:moveTo>
                <a:lnTo>
                  <a:pt x="584380" y="0"/>
                </a:lnTo>
                <a:lnTo>
                  <a:pt x="584380" y="922100"/>
                </a:lnTo>
                <a:lnTo>
                  <a:pt x="0" y="922100"/>
                </a:lnTo>
                <a:lnTo>
                  <a:pt x="0" y="0"/>
                </a:lnTo>
                <a:close/>
              </a:path>
            </a:pathLst>
          </a:custGeom>
          <a:blipFill>
            <a:blip r:embed="rId6"/>
            <a:stretch>
              <a:fillRect/>
            </a:stretch>
          </a:blipFill>
        </p:spPr>
      </p:sp>
      <p:sp>
        <p:nvSpPr>
          <p:cNvPr id="8" name="TextBox 8"/>
          <p:cNvSpPr txBox="1"/>
          <p:nvPr/>
        </p:nvSpPr>
        <p:spPr>
          <a:xfrm>
            <a:off x="2144211" y="2151257"/>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Permintaan Organisasi dan Pemilihan Model Cloud yang Sesuai </a:t>
            </a:r>
          </a:p>
        </p:txBody>
      </p:sp>
      <p:sp>
        <p:nvSpPr>
          <p:cNvPr id="9" name="TextBox 9"/>
          <p:cNvSpPr txBox="1"/>
          <p:nvPr/>
        </p:nvSpPr>
        <p:spPr>
          <a:xfrm>
            <a:off x="1716303" y="2725467"/>
            <a:ext cx="15542997" cy="3400933"/>
          </a:xfrm>
          <a:prstGeom prst="rect">
            <a:avLst/>
          </a:prstGeom>
        </p:spPr>
        <p:txBody>
          <a:bodyPr lIns="0" tIns="0" rIns="0" bIns="0" rtlCol="0" anchor="t">
            <a:spAutoFit/>
          </a:bodyPr>
          <a:lstStyle/>
          <a:p>
            <a:pPr marL="604518" lvl="1" indent="-302259" algn="just">
              <a:lnSpc>
                <a:spcPts val="4255"/>
              </a:lnSpc>
              <a:buFont typeface="Arial"/>
              <a:buChar char="•"/>
            </a:pPr>
            <a:r>
              <a:rPr lang="en-US" sz="2799">
                <a:solidFill>
                  <a:srgbClr val="404040"/>
                </a:solidFill>
                <a:latin typeface="Arial"/>
              </a:rPr>
              <a:t>Cloud Publik :  Permintaan organisasi  terhadap sumber daya bersifat variabel dan tidak konstan. Pada model ini, organisasi berbagi infrastruktur dengan organisasi lain</a:t>
            </a:r>
          </a:p>
          <a:p>
            <a:pPr marL="604518" lvl="1" indent="-302259" algn="just">
              <a:lnSpc>
                <a:spcPts val="4255"/>
              </a:lnSpc>
              <a:buFont typeface="Arial"/>
              <a:buChar char="•"/>
            </a:pPr>
            <a:r>
              <a:rPr lang="en-US" sz="2799">
                <a:solidFill>
                  <a:srgbClr val="404040"/>
                </a:solidFill>
                <a:latin typeface="Arial"/>
              </a:rPr>
              <a:t>Cloud Pribadi : Permintaan organisasi yang jelas dan konstan.  Pada model ini, sumber daya cloud dikelola secara eksklusif untuk organisasi tersebut</a:t>
            </a:r>
          </a:p>
          <a:p>
            <a:pPr marL="604518" lvl="1" indent="-302259" algn="just">
              <a:lnSpc>
                <a:spcPts val="4255"/>
              </a:lnSpc>
              <a:buFont typeface="Arial"/>
              <a:buChar char="•"/>
            </a:pPr>
            <a:r>
              <a:rPr lang="en-US" sz="2799">
                <a:solidFill>
                  <a:srgbClr val="404040"/>
                </a:solidFill>
                <a:latin typeface="Arial"/>
              </a:rPr>
              <a:t>Cloud Hybrid : Organisasi yang ingin memisahkan beban kerja mereka dalam lingkungan yang tepat (publik dan pribadi)</a:t>
            </a:r>
          </a:p>
        </p:txBody>
      </p:sp>
      <p:sp>
        <p:nvSpPr>
          <p:cNvPr id="10" name="TextBox 10"/>
          <p:cNvSpPr txBox="1"/>
          <p:nvPr/>
        </p:nvSpPr>
        <p:spPr>
          <a:xfrm>
            <a:off x="2144211" y="6489801"/>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Menargetkan Manfaat Ekonomi:</a:t>
            </a:r>
          </a:p>
        </p:txBody>
      </p:sp>
      <p:sp>
        <p:nvSpPr>
          <p:cNvPr id="11" name="TextBox 11"/>
          <p:cNvSpPr txBox="1"/>
          <p:nvPr/>
        </p:nvSpPr>
        <p:spPr>
          <a:xfrm>
            <a:off x="2144211" y="7223735"/>
            <a:ext cx="15115089" cy="2162683"/>
          </a:xfrm>
          <a:prstGeom prst="rect">
            <a:avLst/>
          </a:prstGeom>
        </p:spPr>
        <p:txBody>
          <a:bodyPr lIns="0" tIns="0" rIns="0" bIns="0" rtlCol="0" anchor="t">
            <a:spAutoFit/>
          </a:bodyPr>
          <a:lstStyle/>
          <a:p>
            <a:pPr algn="just">
              <a:lnSpc>
                <a:spcPts val="4255"/>
              </a:lnSpc>
            </a:pPr>
            <a:r>
              <a:rPr lang="en-US" sz="2799">
                <a:solidFill>
                  <a:srgbClr val="404040"/>
                </a:solidFill>
                <a:latin typeface="Arial"/>
              </a:rPr>
              <a:t>Mempertimbangkan biaya secara menyeluruh, yaitu biaya awal yang terkait dengan mengatur dan mengkonfigurasi layanan cloud, biaya yang diperlukan untuk mentransisikan aplikasi dan data ke cloud, dan biaya penyimpanan dan penggandaan data,  memeriksa secara teliti SLA (Service Level Agreement) untuk sanksi vendor dalam kasus pelanggaran kepercayaan</a:t>
            </a:r>
          </a:p>
        </p:txBody>
      </p:sp>
      <p:sp>
        <p:nvSpPr>
          <p:cNvPr id="12" name="TextBox 12"/>
          <p:cNvSpPr txBox="1"/>
          <p:nvPr/>
        </p:nvSpPr>
        <p:spPr>
          <a:xfrm>
            <a:off x="757340" y="661272"/>
            <a:ext cx="13141474" cy="1217042"/>
          </a:xfrm>
          <a:prstGeom prst="rect">
            <a:avLst/>
          </a:prstGeom>
        </p:spPr>
        <p:txBody>
          <a:bodyPr lIns="0" tIns="0" rIns="0" bIns="0" rtlCol="0" anchor="t">
            <a:spAutoFit/>
          </a:bodyPr>
          <a:lstStyle/>
          <a:p>
            <a:pPr algn="l">
              <a:lnSpc>
                <a:spcPts val="4711"/>
              </a:lnSpc>
            </a:pPr>
            <a:r>
              <a:rPr lang="en-US" sz="3099">
                <a:solidFill>
                  <a:srgbClr val="404040"/>
                </a:solidFill>
                <a:latin typeface="Arial Bold Italics"/>
              </a:rPr>
              <a:t>Faktor yang dapat membantu organisasi memperoleh fleksibilitas strategis saat mengadopsi layanan cloud :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757340" y="2139530"/>
            <a:ext cx="958963" cy="728812"/>
          </a:xfrm>
          <a:custGeom>
            <a:avLst/>
            <a:gdLst/>
            <a:ahLst/>
            <a:cxnLst/>
            <a:rect l="l" t="t" r="r" b="b"/>
            <a:pathLst>
              <a:path w="958963" h="728812">
                <a:moveTo>
                  <a:pt x="0" y="0"/>
                </a:moveTo>
                <a:lnTo>
                  <a:pt x="958963" y="0"/>
                </a:lnTo>
                <a:lnTo>
                  <a:pt x="958963" y="728812"/>
                </a:lnTo>
                <a:lnTo>
                  <a:pt x="0" y="728812"/>
                </a:lnTo>
                <a:lnTo>
                  <a:pt x="0" y="0"/>
                </a:lnTo>
                <a:close/>
              </a:path>
            </a:pathLst>
          </a:custGeom>
          <a:blipFill>
            <a:blip r:embed="rId5"/>
            <a:stretch>
              <a:fillRect/>
            </a:stretch>
          </a:blipFill>
        </p:spPr>
      </p:sp>
      <p:sp>
        <p:nvSpPr>
          <p:cNvPr id="7" name="Freeform 7"/>
          <p:cNvSpPr/>
          <p:nvPr/>
        </p:nvSpPr>
        <p:spPr>
          <a:xfrm>
            <a:off x="965905" y="4506214"/>
            <a:ext cx="541833" cy="854964"/>
          </a:xfrm>
          <a:custGeom>
            <a:avLst/>
            <a:gdLst/>
            <a:ahLst/>
            <a:cxnLst/>
            <a:rect l="l" t="t" r="r" b="b"/>
            <a:pathLst>
              <a:path w="541833" h="854964">
                <a:moveTo>
                  <a:pt x="0" y="0"/>
                </a:moveTo>
                <a:lnTo>
                  <a:pt x="541834" y="0"/>
                </a:lnTo>
                <a:lnTo>
                  <a:pt x="541834" y="854964"/>
                </a:lnTo>
                <a:lnTo>
                  <a:pt x="0" y="854964"/>
                </a:lnTo>
                <a:lnTo>
                  <a:pt x="0" y="0"/>
                </a:lnTo>
                <a:close/>
              </a:path>
            </a:pathLst>
          </a:custGeom>
          <a:blipFill>
            <a:blip r:embed="rId6"/>
            <a:stretch>
              <a:fillRect/>
            </a:stretch>
          </a:blipFill>
        </p:spPr>
      </p:sp>
      <p:sp>
        <p:nvSpPr>
          <p:cNvPr id="8" name="TextBox 8"/>
          <p:cNvSpPr txBox="1"/>
          <p:nvPr/>
        </p:nvSpPr>
        <p:spPr>
          <a:xfrm>
            <a:off x="2144211" y="2151257"/>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 Menentukan Biaya Mengadopsi Komputasi Awan</a:t>
            </a:r>
          </a:p>
        </p:txBody>
      </p:sp>
      <p:sp>
        <p:nvSpPr>
          <p:cNvPr id="9" name="TextBox 9"/>
          <p:cNvSpPr txBox="1"/>
          <p:nvPr/>
        </p:nvSpPr>
        <p:spPr>
          <a:xfrm>
            <a:off x="2308271" y="2885190"/>
            <a:ext cx="15542997" cy="1095883"/>
          </a:xfrm>
          <a:prstGeom prst="rect">
            <a:avLst/>
          </a:prstGeom>
        </p:spPr>
        <p:txBody>
          <a:bodyPr lIns="0" tIns="0" rIns="0" bIns="0" rtlCol="0" anchor="t">
            <a:spAutoFit/>
          </a:bodyPr>
          <a:lstStyle/>
          <a:p>
            <a:pPr algn="just">
              <a:lnSpc>
                <a:spcPts val="4255"/>
              </a:lnSpc>
            </a:pPr>
            <a:r>
              <a:rPr lang="en-US" sz="2799">
                <a:solidFill>
                  <a:srgbClr val="404040"/>
                </a:solidFill>
                <a:latin typeface="Arial"/>
              </a:rPr>
              <a:t>Memiliki pemahaman yang baik tentang biaya yang terlibat dalam proses beralih ke komputasi awan, sebelum memilih model awan yang paling cocok untuk kebutuhan organisasi</a:t>
            </a:r>
          </a:p>
        </p:txBody>
      </p:sp>
      <p:sp>
        <p:nvSpPr>
          <p:cNvPr id="10" name="TextBox 10"/>
          <p:cNvSpPr txBox="1"/>
          <p:nvPr/>
        </p:nvSpPr>
        <p:spPr>
          <a:xfrm>
            <a:off x="2226241" y="4581017"/>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Evaluasi Nilai Amortisasi dari Investasi TI yang Ada</a:t>
            </a:r>
          </a:p>
        </p:txBody>
      </p:sp>
      <p:sp>
        <p:nvSpPr>
          <p:cNvPr id="11" name="TextBox 11"/>
          <p:cNvSpPr txBox="1"/>
          <p:nvPr/>
        </p:nvSpPr>
        <p:spPr>
          <a:xfrm>
            <a:off x="2226241" y="5305425"/>
            <a:ext cx="15115089" cy="1744981"/>
          </a:xfrm>
          <a:prstGeom prst="rect">
            <a:avLst/>
          </a:prstGeom>
        </p:spPr>
        <p:txBody>
          <a:bodyPr lIns="0" tIns="0" rIns="0" bIns="0" rtlCol="0" anchor="t">
            <a:spAutoFit/>
          </a:bodyPr>
          <a:lstStyle/>
          <a:p>
            <a:pPr algn="just">
              <a:lnSpc>
                <a:spcPts val="4559"/>
              </a:lnSpc>
            </a:pPr>
            <a:r>
              <a:rPr lang="en-US" sz="2999">
                <a:solidFill>
                  <a:srgbClr val="404040"/>
                </a:solidFill>
                <a:latin typeface="Arial"/>
              </a:rPr>
              <a:t>Sebelum memutuskan untuk beralih ke komputasi awan, organisasi sebaiknya menentukan dampak dari model awan terhadap biaya depresiasi investasi TI yang sudah ada</a:t>
            </a:r>
          </a:p>
        </p:txBody>
      </p:sp>
      <p:sp>
        <p:nvSpPr>
          <p:cNvPr id="12" name="TextBox 12"/>
          <p:cNvSpPr txBox="1"/>
          <p:nvPr/>
        </p:nvSpPr>
        <p:spPr>
          <a:xfrm>
            <a:off x="757340" y="661272"/>
            <a:ext cx="13141474" cy="1217042"/>
          </a:xfrm>
          <a:prstGeom prst="rect">
            <a:avLst/>
          </a:prstGeom>
        </p:spPr>
        <p:txBody>
          <a:bodyPr lIns="0" tIns="0" rIns="0" bIns="0" rtlCol="0" anchor="t">
            <a:spAutoFit/>
          </a:bodyPr>
          <a:lstStyle/>
          <a:p>
            <a:pPr algn="l">
              <a:lnSpc>
                <a:spcPts val="4711"/>
              </a:lnSpc>
            </a:pPr>
            <a:r>
              <a:rPr lang="en-US" sz="3099">
                <a:solidFill>
                  <a:srgbClr val="404040"/>
                </a:solidFill>
                <a:latin typeface="Arial Bold Italics"/>
              </a:rPr>
              <a:t>Faktor yang dapat membantu organisasi memperoleh fleksibilitas strategis saat mengadopsi layanan cloud : </a:t>
            </a:r>
          </a:p>
        </p:txBody>
      </p:sp>
      <p:sp>
        <p:nvSpPr>
          <p:cNvPr id="13" name="Freeform 13"/>
          <p:cNvSpPr/>
          <p:nvPr/>
        </p:nvSpPr>
        <p:spPr>
          <a:xfrm>
            <a:off x="965905" y="7407520"/>
            <a:ext cx="958963" cy="728812"/>
          </a:xfrm>
          <a:custGeom>
            <a:avLst/>
            <a:gdLst/>
            <a:ahLst/>
            <a:cxnLst/>
            <a:rect l="l" t="t" r="r" b="b"/>
            <a:pathLst>
              <a:path w="958963" h="728812">
                <a:moveTo>
                  <a:pt x="0" y="0"/>
                </a:moveTo>
                <a:lnTo>
                  <a:pt x="958963" y="0"/>
                </a:lnTo>
                <a:lnTo>
                  <a:pt x="958963" y="728812"/>
                </a:lnTo>
                <a:lnTo>
                  <a:pt x="0" y="728812"/>
                </a:lnTo>
                <a:lnTo>
                  <a:pt x="0" y="0"/>
                </a:lnTo>
                <a:close/>
              </a:path>
            </a:pathLst>
          </a:custGeom>
          <a:blipFill>
            <a:blip r:embed="rId5"/>
            <a:stretch>
              <a:fillRect/>
            </a:stretch>
          </a:blipFill>
        </p:spPr>
      </p:sp>
      <p:sp>
        <p:nvSpPr>
          <p:cNvPr id="14" name="TextBox 14"/>
          <p:cNvSpPr txBox="1"/>
          <p:nvPr/>
        </p:nvSpPr>
        <p:spPr>
          <a:xfrm>
            <a:off x="2226241" y="7419246"/>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 Penyediaan Cepat Sumber Daya </a:t>
            </a:r>
          </a:p>
        </p:txBody>
      </p:sp>
      <p:sp>
        <p:nvSpPr>
          <p:cNvPr id="15" name="TextBox 15"/>
          <p:cNvSpPr txBox="1"/>
          <p:nvPr/>
        </p:nvSpPr>
        <p:spPr>
          <a:xfrm>
            <a:off x="2308271" y="7983932"/>
            <a:ext cx="15115089" cy="1744981"/>
          </a:xfrm>
          <a:prstGeom prst="rect">
            <a:avLst/>
          </a:prstGeom>
        </p:spPr>
        <p:txBody>
          <a:bodyPr lIns="0" tIns="0" rIns="0" bIns="0" rtlCol="0" anchor="t">
            <a:spAutoFit/>
          </a:bodyPr>
          <a:lstStyle/>
          <a:p>
            <a:pPr algn="just">
              <a:lnSpc>
                <a:spcPts val="4559"/>
              </a:lnSpc>
            </a:pPr>
            <a:r>
              <a:rPr lang="en-US" sz="2999">
                <a:solidFill>
                  <a:srgbClr val="404040"/>
                </a:solidFill>
                <a:latin typeface="Arial"/>
              </a:rPr>
              <a:t>Penyedia layanan seharusnya dapat menyediakan sumber daya perangkat keras yang sesuai dengan permintaan konsumen dan mendukung otomatisasi dalam pengelolaan penyebaran sumber daya TI yang virtual.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965905" y="2294132"/>
            <a:ext cx="958963" cy="728812"/>
          </a:xfrm>
          <a:custGeom>
            <a:avLst/>
            <a:gdLst/>
            <a:ahLst/>
            <a:cxnLst/>
            <a:rect l="l" t="t" r="r" b="b"/>
            <a:pathLst>
              <a:path w="958963" h="728812">
                <a:moveTo>
                  <a:pt x="0" y="0"/>
                </a:moveTo>
                <a:lnTo>
                  <a:pt x="958963" y="0"/>
                </a:lnTo>
                <a:lnTo>
                  <a:pt x="958963" y="728812"/>
                </a:lnTo>
                <a:lnTo>
                  <a:pt x="0" y="728812"/>
                </a:lnTo>
                <a:lnTo>
                  <a:pt x="0" y="0"/>
                </a:lnTo>
                <a:close/>
              </a:path>
            </a:pathLst>
          </a:custGeom>
          <a:blipFill>
            <a:blip r:embed="rId5"/>
            <a:stretch>
              <a:fillRect/>
            </a:stretch>
          </a:blipFill>
        </p:spPr>
      </p:sp>
      <p:sp>
        <p:nvSpPr>
          <p:cNvPr id="7" name="Freeform 7"/>
          <p:cNvSpPr/>
          <p:nvPr/>
        </p:nvSpPr>
        <p:spPr>
          <a:xfrm>
            <a:off x="1174470" y="4925822"/>
            <a:ext cx="541833" cy="854964"/>
          </a:xfrm>
          <a:custGeom>
            <a:avLst/>
            <a:gdLst/>
            <a:ahLst/>
            <a:cxnLst/>
            <a:rect l="l" t="t" r="r" b="b"/>
            <a:pathLst>
              <a:path w="541833" h="854964">
                <a:moveTo>
                  <a:pt x="0" y="0"/>
                </a:moveTo>
                <a:lnTo>
                  <a:pt x="541833" y="0"/>
                </a:lnTo>
                <a:lnTo>
                  <a:pt x="541833" y="854964"/>
                </a:lnTo>
                <a:lnTo>
                  <a:pt x="0" y="854964"/>
                </a:lnTo>
                <a:lnTo>
                  <a:pt x="0" y="0"/>
                </a:lnTo>
                <a:close/>
              </a:path>
            </a:pathLst>
          </a:custGeom>
          <a:blipFill>
            <a:blip r:embed="rId6"/>
            <a:stretch>
              <a:fillRect/>
            </a:stretch>
          </a:blipFill>
        </p:spPr>
      </p:sp>
      <p:sp>
        <p:nvSpPr>
          <p:cNvPr id="8" name="TextBox 8"/>
          <p:cNvSpPr txBox="1"/>
          <p:nvPr/>
        </p:nvSpPr>
        <p:spPr>
          <a:xfrm>
            <a:off x="2144211" y="2202179"/>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 Pengukuran Nilai Komputasi Awan</a:t>
            </a:r>
          </a:p>
        </p:txBody>
      </p:sp>
      <p:sp>
        <p:nvSpPr>
          <p:cNvPr id="9" name="TextBox 9"/>
          <p:cNvSpPr txBox="1"/>
          <p:nvPr/>
        </p:nvSpPr>
        <p:spPr>
          <a:xfrm>
            <a:off x="2226241" y="2989965"/>
            <a:ext cx="15542997" cy="1095883"/>
          </a:xfrm>
          <a:prstGeom prst="rect">
            <a:avLst/>
          </a:prstGeom>
        </p:spPr>
        <p:txBody>
          <a:bodyPr lIns="0" tIns="0" rIns="0" bIns="0" rtlCol="0" anchor="t">
            <a:spAutoFit/>
          </a:bodyPr>
          <a:lstStyle/>
          <a:p>
            <a:pPr algn="just">
              <a:lnSpc>
                <a:spcPts val="4255"/>
              </a:lnSpc>
            </a:pPr>
            <a:r>
              <a:rPr lang="en-US" sz="2799">
                <a:solidFill>
                  <a:srgbClr val="404040"/>
                </a:solidFill>
                <a:latin typeface="Arial"/>
              </a:rPr>
              <a:t>Organisasi seharusnya melakukan perubahan pada strategi, prosedur, standar, tim, dan proses yang sudah ada untuk menyesuaikan diri dengan layanan komputasi awan. </a:t>
            </a:r>
          </a:p>
        </p:txBody>
      </p:sp>
      <p:sp>
        <p:nvSpPr>
          <p:cNvPr id="10" name="TextBox 10"/>
          <p:cNvSpPr txBox="1"/>
          <p:nvPr/>
        </p:nvSpPr>
        <p:spPr>
          <a:xfrm>
            <a:off x="2226241" y="4790821"/>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Kebutuhan akan Awan dan Peluang Masa Depan</a:t>
            </a:r>
          </a:p>
        </p:txBody>
      </p:sp>
      <p:sp>
        <p:nvSpPr>
          <p:cNvPr id="11" name="TextBox 11"/>
          <p:cNvSpPr txBox="1"/>
          <p:nvPr/>
        </p:nvSpPr>
        <p:spPr>
          <a:xfrm>
            <a:off x="2226241" y="5410200"/>
            <a:ext cx="15115089" cy="1173481"/>
          </a:xfrm>
          <a:prstGeom prst="rect">
            <a:avLst/>
          </a:prstGeom>
        </p:spPr>
        <p:txBody>
          <a:bodyPr lIns="0" tIns="0" rIns="0" bIns="0" rtlCol="0" anchor="t">
            <a:spAutoFit/>
          </a:bodyPr>
          <a:lstStyle/>
          <a:p>
            <a:pPr algn="just">
              <a:lnSpc>
                <a:spcPts val="4559"/>
              </a:lnSpc>
            </a:pPr>
            <a:r>
              <a:rPr lang="en-US" sz="2999">
                <a:solidFill>
                  <a:srgbClr val="404040"/>
                </a:solidFill>
                <a:latin typeface="Arial"/>
              </a:rPr>
              <a:t>Organisasi seharusnya bertujuan untuk mengembangkan strategi awan dari sudut pandang bisnis sehingga sesuai dengan kebutuhan saat ini dan masa depan.</a:t>
            </a:r>
          </a:p>
        </p:txBody>
      </p:sp>
      <p:sp>
        <p:nvSpPr>
          <p:cNvPr id="12" name="TextBox 12"/>
          <p:cNvSpPr txBox="1"/>
          <p:nvPr/>
        </p:nvSpPr>
        <p:spPr>
          <a:xfrm>
            <a:off x="757340" y="661272"/>
            <a:ext cx="13141474" cy="1217042"/>
          </a:xfrm>
          <a:prstGeom prst="rect">
            <a:avLst/>
          </a:prstGeom>
        </p:spPr>
        <p:txBody>
          <a:bodyPr lIns="0" tIns="0" rIns="0" bIns="0" rtlCol="0" anchor="t">
            <a:spAutoFit/>
          </a:bodyPr>
          <a:lstStyle/>
          <a:p>
            <a:pPr algn="l">
              <a:lnSpc>
                <a:spcPts val="4711"/>
              </a:lnSpc>
            </a:pPr>
            <a:r>
              <a:rPr lang="en-US" sz="3099">
                <a:solidFill>
                  <a:srgbClr val="404040"/>
                </a:solidFill>
                <a:latin typeface="Arial Bold Italics"/>
              </a:rPr>
              <a:t>Faktor yang dapat membantu organisasi memperoleh fleksibilitas strategis saat mengadopsi layanan cloud :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965905" y="2294132"/>
            <a:ext cx="958963" cy="728812"/>
          </a:xfrm>
          <a:custGeom>
            <a:avLst/>
            <a:gdLst/>
            <a:ahLst/>
            <a:cxnLst/>
            <a:rect l="l" t="t" r="r" b="b"/>
            <a:pathLst>
              <a:path w="958963" h="728812">
                <a:moveTo>
                  <a:pt x="0" y="0"/>
                </a:moveTo>
                <a:lnTo>
                  <a:pt x="958963" y="0"/>
                </a:lnTo>
                <a:lnTo>
                  <a:pt x="958963" y="728812"/>
                </a:lnTo>
                <a:lnTo>
                  <a:pt x="0" y="728812"/>
                </a:lnTo>
                <a:lnTo>
                  <a:pt x="0" y="0"/>
                </a:lnTo>
                <a:close/>
              </a:path>
            </a:pathLst>
          </a:custGeom>
          <a:blipFill>
            <a:blip r:embed="rId5"/>
            <a:stretch>
              <a:fillRect/>
            </a:stretch>
          </a:blipFill>
        </p:spPr>
      </p:sp>
      <p:sp>
        <p:nvSpPr>
          <p:cNvPr id="7" name="Freeform 7"/>
          <p:cNvSpPr/>
          <p:nvPr/>
        </p:nvSpPr>
        <p:spPr>
          <a:xfrm>
            <a:off x="1174470" y="4602861"/>
            <a:ext cx="541833" cy="854964"/>
          </a:xfrm>
          <a:custGeom>
            <a:avLst/>
            <a:gdLst/>
            <a:ahLst/>
            <a:cxnLst/>
            <a:rect l="l" t="t" r="r" b="b"/>
            <a:pathLst>
              <a:path w="541833" h="854964">
                <a:moveTo>
                  <a:pt x="0" y="0"/>
                </a:moveTo>
                <a:lnTo>
                  <a:pt x="541833" y="0"/>
                </a:lnTo>
                <a:lnTo>
                  <a:pt x="541833" y="854964"/>
                </a:lnTo>
                <a:lnTo>
                  <a:pt x="0" y="854964"/>
                </a:lnTo>
                <a:lnTo>
                  <a:pt x="0" y="0"/>
                </a:lnTo>
                <a:close/>
              </a:path>
            </a:pathLst>
          </a:custGeom>
          <a:blipFill>
            <a:blip r:embed="rId6"/>
            <a:stretch>
              <a:fillRect/>
            </a:stretch>
          </a:blipFill>
        </p:spPr>
      </p:sp>
      <p:sp>
        <p:nvSpPr>
          <p:cNvPr id="8" name="TextBox 8"/>
          <p:cNvSpPr txBox="1"/>
          <p:nvPr/>
        </p:nvSpPr>
        <p:spPr>
          <a:xfrm>
            <a:off x="2144211" y="2151257"/>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 Penggunaan sumber daya TI secara dinamis</a:t>
            </a:r>
          </a:p>
        </p:txBody>
      </p:sp>
      <p:sp>
        <p:nvSpPr>
          <p:cNvPr id="9" name="TextBox 9"/>
          <p:cNvSpPr txBox="1"/>
          <p:nvPr/>
        </p:nvSpPr>
        <p:spPr>
          <a:xfrm>
            <a:off x="2226241" y="2780283"/>
            <a:ext cx="15542997" cy="1629283"/>
          </a:xfrm>
          <a:prstGeom prst="rect">
            <a:avLst/>
          </a:prstGeom>
        </p:spPr>
        <p:txBody>
          <a:bodyPr lIns="0" tIns="0" rIns="0" bIns="0" rtlCol="0" anchor="t">
            <a:spAutoFit/>
          </a:bodyPr>
          <a:lstStyle/>
          <a:p>
            <a:pPr algn="just">
              <a:lnSpc>
                <a:spcPts val="4255"/>
              </a:lnSpc>
            </a:pPr>
            <a:r>
              <a:rPr lang="en-US" sz="2799">
                <a:solidFill>
                  <a:srgbClr val="404040"/>
                </a:solidFill>
                <a:latin typeface="Arial"/>
              </a:rPr>
              <a:t>Melibatkan pengadaan dan pengelolaan sumber daya TI secara terpusat dengan biaya operasi yang diantisipasi dan memperoleh sumber daya tambahan dari penyedia layanan untuk memenuhi tuntutan bisnis yang tinggi.</a:t>
            </a:r>
          </a:p>
        </p:txBody>
      </p:sp>
      <p:sp>
        <p:nvSpPr>
          <p:cNvPr id="10" name="TextBox 10"/>
          <p:cNvSpPr txBox="1"/>
          <p:nvPr/>
        </p:nvSpPr>
        <p:spPr>
          <a:xfrm>
            <a:off x="2226241" y="4581017"/>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Memantau model</a:t>
            </a:r>
          </a:p>
        </p:txBody>
      </p:sp>
      <p:sp>
        <p:nvSpPr>
          <p:cNvPr id="11" name="TextBox 11"/>
          <p:cNvSpPr txBox="1"/>
          <p:nvPr/>
        </p:nvSpPr>
        <p:spPr>
          <a:xfrm>
            <a:off x="2226241" y="5210175"/>
            <a:ext cx="15115089" cy="1629283"/>
          </a:xfrm>
          <a:prstGeom prst="rect">
            <a:avLst/>
          </a:prstGeom>
        </p:spPr>
        <p:txBody>
          <a:bodyPr lIns="0" tIns="0" rIns="0" bIns="0" rtlCol="0" anchor="t">
            <a:spAutoFit/>
          </a:bodyPr>
          <a:lstStyle/>
          <a:p>
            <a:pPr algn="just">
              <a:lnSpc>
                <a:spcPts val="4255"/>
              </a:lnSpc>
            </a:pPr>
            <a:r>
              <a:rPr lang="en-US" sz="2799">
                <a:solidFill>
                  <a:srgbClr val="404040"/>
                </a:solidFill>
                <a:latin typeface="Arial"/>
              </a:rPr>
              <a:t>Melibatkan tindak lanjut dengan integrasi lintas cloud untuk dapat memperoleh penggunaan yang andal, dan beradaptasi dengan langkah-langkah mitigasi risiko dan tingkat latensi yang ditingkatkan</a:t>
            </a:r>
          </a:p>
        </p:txBody>
      </p:sp>
      <p:sp>
        <p:nvSpPr>
          <p:cNvPr id="12" name="TextBox 12"/>
          <p:cNvSpPr txBox="1"/>
          <p:nvPr/>
        </p:nvSpPr>
        <p:spPr>
          <a:xfrm>
            <a:off x="757340" y="956547"/>
            <a:ext cx="13141474" cy="626492"/>
          </a:xfrm>
          <a:prstGeom prst="rect">
            <a:avLst/>
          </a:prstGeom>
        </p:spPr>
        <p:txBody>
          <a:bodyPr lIns="0" tIns="0" rIns="0" bIns="0" rtlCol="0" anchor="t">
            <a:spAutoFit/>
          </a:bodyPr>
          <a:lstStyle/>
          <a:p>
            <a:pPr algn="l">
              <a:lnSpc>
                <a:spcPts val="4711"/>
              </a:lnSpc>
            </a:pPr>
            <a:r>
              <a:rPr lang="en-US" sz="3099">
                <a:solidFill>
                  <a:srgbClr val="404040"/>
                </a:solidFill>
                <a:latin typeface="Arial Bold Italics"/>
              </a:rPr>
              <a:t>Pendekatan untuk Mempertahankan Fleksibilitas Strategis</a:t>
            </a:r>
          </a:p>
        </p:txBody>
      </p:sp>
      <p:sp>
        <p:nvSpPr>
          <p:cNvPr id="13" name="TextBox 13"/>
          <p:cNvSpPr txBox="1"/>
          <p:nvPr/>
        </p:nvSpPr>
        <p:spPr>
          <a:xfrm>
            <a:off x="2226241" y="7193372"/>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Keamanan</a:t>
            </a:r>
          </a:p>
        </p:txBody>
      </p:sp>
      <p:sp>
        <p:nvSpPr>
          <p:cNvPr id="14" name="Freeform 14"/>
          <p:cNvSpPr/>
          <p:nvPr/>
        </p:nvSpPr>
        <p:spPr>
          <a:xfrm>
            <a:off x="965905" y="7181645"/>
            <a:ext cx="958963" cy="728812"/>
          </a:xfrm>
          <a:custGeom>
            <a:avLst/>
            <a:gdLst/>
            <a:ahLst/>
            <a:cxnLst/>
            <a:rect l="l" t="t" r="r" b="b"/>
            <a:pathLst>
              <a:path w="958963" h="728812">
                <a:moveTo>
                  <a:pt x="0" y="0"/>
                </a:moveTo>
                <a:lnTo>
                  <a:pt x="958963" y="0"/>
                </a:lnTo>
                <a:lnTo>
                  <a:pt x="958963" y="728812"/>
                </a:lnTo>
                <a:lnTo>
                  <a:pt x="0" y="728812"/>
                </a:lnTo>
                <a:lnTo>
                  <a:pt x="0" y="0"/>
                </a:lnTo>
                <a:close/>
              </a:path>
            </a:pathLst>
          </a:custGeom>
          <a:blipFill>
            <a:blip r:embed="rId5"/>
            <a:stretch>
              <a:fillRect/>
            </a:stretch>
          </a:blipFill>
        </p:spPr>
      </p:sp>
      <p:sp>
        <p:nvSpPr>
          <p:cNvPr id="15" name="TextBox 15"/>
          <p:cNvSpPr txBox="1"/>
          <p:nvPr/>
        </p:nvSpPr>
        <p:spPr>
          <a:xfrm>
            <a:off x="2226241" y="7822531"/>
            <a:ext cx="15542997" cy="1095883"/>
          </a:xfrm>
          <a:prstGeom prst="rect">
            <a:avLst/>
          </a:prstGeom>
        </p:spPr>
        <p:txBody>
          <a:bodyPr lIns="0" tIns="0" rIns="0" bIns="0" rtlCol="0" anchor="t">
            <a:spAutoFit/>
          </a:bodyPr>
          <a:lstStyle/>
          <a:p>
            <a:pPr algn="just">
              <a:lnSpc>
                <a:spcPts val="4255"/>
              </a:lnSpc>
            </a:pPr>
            <a:r>
              <a:rPr lang="en-US" sz="2799">
                <a:solidFill>
                  <a:srgbClr val="404040"/>
                </a:solidFill>
                <a:latin typeface="Arial"/>
              </a:rPr>
              <a:t>Sangat penting untuk mengevaluasi faktor risiko seperti keamanan data, integritas, pemulihan, dan pencadangan karena faktor tersebut sangat penting untuk adopsi cloud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2081907" y="3555651"/>
            <a:ext cx="4875230" cy="4070817"/>
          </a:xfrm>
          <a:custGeom>
            <a:avLst/>
            <a:gdLst/>
            <a:ahLst/>
            <a:cxnLst/>
            <a:rect l="l" t="t" r="r" b="b"/>
            <a:pathLst>
              <a:path w="4875230" h="4070817">
                <a:moveTo>
                  <a:pt x="0" y="0"/>
                </a:moveTo>
                <a:lnTo>
                  <a:pt x="4875230" y="0"/>
                </a:lnTo>
                <a:lnTo>
                  <a:pt x="4875230" y="4070816"/>
                </a:lnTo>
                <a:lnTo>
                  <a:pt x="0" y="4070816"/>
                </a:lnTo>
                <a:lnTo>
                  <a:pt x="0" y="0"/>
                </a:lnTo>
                <a:close/>
              </a:path>
            </a:pathLst>
          </a:custGeom>
          <a:blipFill>
            <a:blip r:embed="rId5"/>
            <a:stretch>
              <a:fillRect/>
            </a:stretch>
          </a:blipFill>
        </p:spPr>
      </p:sp>
      <p:sp>
        <p:nvSpPr>
          <p:cNvPr id="7" name="TextBox 7"/>
          <p:cNvSpPr txBox="1"/>
          <p:nvPr/>
        </p:nvSpPr>
        <p:spPr>
          <a:xfrm>
            <a:off x="8617604" y="3208094"/>
            <a:ext cx="8317499" cy="2870455"/>
          </a:xfrm>
          <a:prstGeom prst="rect">
            <a:avLst/>
          </a:prstGeom>
        </p:spPr>
        <p:txBody>
          <a:bodyPr lIns="0" tIns="0" rIns="0" bIns="0" rtlCol="0" anchor="t">
            <a:spAutoFit/>
          </a:bodyPr>
          <a:lstStyle/>
          <a:p>
            <a:pPr>
              <a:lnSpc>
                <a:spcPts val="4562"/>
              </a:lnSpc>
            </a:pPr>
            <a:r>
              <a:rPr lang="en-US" sz="2699">
                <a:solidFill>
                  <a:srgbClr val="404040"/>
                </a:solidFill>
                <a:latin typeface="Arial Bold"/>
              </a:rPr>
              <a:t>Organizational Risks</a:t>
            </a:r>
            <a:r>
              <a:rPr lang="en-US" sz="2699">
                <a:solidFill>
                  <a:srgbClr val="404040"/>
                </a:solidFill>
                <a:latin typeface="Arial"/>
              </a:rPr>
              <a:t> dalam cloud computing merujuk pada potensi masalah atau tantangan yang dapat dihadapi oleh sebuah organisasi ketika mereka menggunakan layanan cloud untuk menyimpan, mengelola, dan mengakses data serta aplikasi mereka</a:t>
            </a:r>
          </a:p>
        </p:txBody>
      </p:sp>
      <p:sp>
        <p:nvSpPr>
          <p:cNvPr id="8" name="TextBox 8"/>
          <p:cNvSpPr txBox="1"/>
          <p:nvPr/>
        </p:nvSpPr>
        <p:spPr>
          <a:xfrm>
            <a:off x="583772" y="906955"/>
            <a:ext cx="13417095" cy="1147955"/>
          </a:xfrm>
          <a:prstGeom prst="rect">
            <a:avLst/>
          </a:prstGeom>
        </p:spPr>
        <p:txBody>
          <a:bodyPr lIns="0" tIns="0" rIns="0" bIns="0" rtlCol="0" anchor="t">
            <a:spAutoFit/>
          </a:bodyPr>
          <a:lstStyle/>
          <a:p>
            <a:pPr algn="ctr">
              <a:lnSpc>
                <a:spcPts val="7776"/>
              </a:lnSpc>
            </a:pPr>
            <a:r>
              <a:rPr lang="en-US" sz="7200">
                <a:solidFill>
                  <a:srgbClr val="404040"/>
                </a:solidFill>
                <a:latin typeface="Arial Bold Italics"/>
              </a:rPr>
              <a:t>ORGANIZATIONAL RISKS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199675" y="1042139"/>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 name="Freeform 6"/>
          <p:cNvSpPr/>
          <p:nvPr/>
        </p:nvSpPr>
        <p:spPr>
          <a:xfrm>
            <a:off x="965905" y="2294132"/>
            <a:ext cx="958963" cy="728812"/>
          </a:xfrm>
          <a:custGeom>
            <a:avLst/>
            <a:gdLst/>
            <a:ahLst/>
            <a:cxnLst/>
            <a:rect l="l" t="t" r="r" b="b"/>
            <a:pathLst>
              <a:path w="958963" h="728812">
                <a:moveTo>
                  <a:pt x="0" y="0"/>
                </a:moveTo>
                <a:lnTo>
                  <a:pt x="958963" y="0"/>
                </a:lnTo>
                <a:lnTo>
                  <a:pt x="958963" y="728812"/>
                </a:lnTo>
                <a:lnTo>
                  <a:pt x="0" y="728812"/>
                </a:lnTo>
                <a:lnTo>
                  <a:pt x="0" y="0"/>
                </a:lnTo>
                <a:close/>
              </a:path>
            </a:pathLst>
          </a:custGeom>
          <a:blipFill>
            <a:blip r:embed="rId5"/>
            <a:stretch>
              <a:fillRect/>
            </a:stretch>
          </a:blipFill>
        </p:spPr>
      </p:sp>
      <p:sp>
        <p:nvSpPr>
          <p:cNvPr id="7" name="Freeform 7"/>
          <p:cNvSpPr/>
          <p:nvPr/>
        </p:nvSpPr>
        <p:spPr>
          <a:xfrm>
            <a:off x="1174470" y="4603477"/>
            <a:ext cx="541833" cy="854964"/>
          </a:xfrm>
          <a:custGeom>
            <a:avLst/>
            <a:gdLst/>
            <a:ahLst/>
            <a:cxnLst/>
            <a:rect l="l" t="t" r="r" b="b"/>
            <a:pathLst>
              <a:path w="541833" h="854964">
                <a:moveTo>
                  <a:pt x="0" y="0"/>
                </a:moveTo>
                <a:lnTo>
                  <a:pt x="541833" y="0"/>
                </a:lnTo>
                <a:lnTo>
                  <a:pt x="541833" y="854964"/>
                </a:lnTo>
                <a:lnTo>
                  <a:pt x="0" y="854964"/>
                </a:lnTo>
                <a:lnTo>
                  <a:pt x="0" y="0"/>
                </a:lnTo>
                <a:close/>
              </a:path>
            </a:pathLst>
          </a:custGeom>
          <a:blipFill>
            <a:blip r:embed="rId6"/>
            <a:stretch>
              <a:fillRect/>
            </a:stretch>
          </a:blipFill>
        </p:spPr>
      </p:sp>
      <p:sp>
        <p:nvSpPr>
          <p:cNvPr id="8" name="TextBox 8"/>
          <p:cNvSpPr txBox="1"/>
          <p:nvPr/>
        </p:nvSpPr>
        <p:spPr>
          <a:xfrm>
            <a:off x="2144211" y="2151257"/>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 Struktur Biaya</a:t>
            </a:r>
          </a:p>
        </p:txBody>
      </p:sp>
      <p:sp>
        <p:nvSpPr>
          <p:cNvPr id="9" name="TextBox 9"/>
          <p:cNvSpPr txBox="1"/>
          <p:nvPr/>
        </p:nvSpPr>
        <p:spPr>
          <a:xfrm>
            <a:off x="2226241" y="2780283"/>
            <a:ext cx="15542997" cy="1629283"/>
          </a:xfrm>
          <a:prstGeom prst="rect">
            <a:avLst/>
          </a:prstGeom>
        </p:spPr>
        <p:txBody>
          <a:bodyPr lIns="0" tIns="0" rIns="0" bIns="0" rtlCol="0" anchor="t">
            <a:spAutoFit/>
          </a:bodyPr>
          <a:lstStyle/>
          <a:p>
            <a:pPr algn="just">
              <a:lnSpc>
                <a:spcPts val="4255"/>
              </a:lnSpc>
            </a:pPr>
            <a:r>
              <a:rPr lang="en-US" sz="2799">
                <a:solidFill>
                  <a:srgbClr val="404040"/>
                </a:solidFill>
                <a:latin typeface="Arial"/>
              </a:rPr>
              <a:t>Organisasi harus memastikan metode untuk memanfaatkan cloud secara optimal untuk mengurangi modal investasi, dan mewujudkan pertumbuhan pendapatan yang lebih cepat, peningkatan laba atas aset (ROA), dan biaya operasional yang rendah.</a:t>
            </a:r>
          </a:p>
        </p:txBody>
      </p:sp>
      <p:sp>
        <p:nvSpPr>
          <p:cNvPr id="10" name="TextBox 10"/>
          <p:cNvSpPr txBox="1"/>
          <p:nvPr/>
        </p:nvSpPr>
        <p:spPr>
          <a:xfrm>
            <a:off x="2226241" y="4581017"/>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 Infrastruktur Tervirtualisasi</a:t>
            </a:r>
          </a:p>
        </p:txBody>
      </p:sp>
      <p:sp>
        <p:nvSpPr>
          <p:cNvPr id="11" name="TextBox 11"/>
          <p:cNvSpPr txBox="1"/>
          <p:nvPr/>
        </p:nvSpPr>
        <p:spPr>
          <a:xfrm>
            <a:off x="2226241" y="5253528"/>
            <a:ext cx="15115089" cy="1095883"/>
          </a:xfrm>
          <a:prstGeom prst="rect">
            <a:avLst/>
          </a:prstGeom>
        </p:spPr>
        <p:txBody>
          <a:bodyPr lIns="0" tIns="0" rIns="0" bIns="0" rtlCol="0" anchor="t">
            <a:spAutoFit/>
          </a:bodyPr>
          <a:lstStyle/>
          <a:p>
            <a:pPr algn="just">
              <a:lnSpc>
                <a:spcPts val="4255"/>
              </a:lnSpc>
            </a:pPr>
            <a:r>
              <a:rPr lang="en-US" sz="2799">
                <a:solidFill>
                  <a:srgbClr val="404040"/>
                </a:solidFill>
                <a:latin typeface="Arial"/>
              </a:rPr>
              <a:t>Organisasi harus memilih platform penyimpanan yang tepat untuk sumber daya bersama guna memperoleh manfaat dari peningkatan tingkat kinerja, dan peningkatan manfaat bisnis.</a:t>
            </a:r>
          </a:p>
        </p:txBody>
      </p:sp>
      <p:sp>
        <p:nvSpPr>
          <p:cNvPr id="12" name="TextBox 12"/>
          <p:cNvSpPr txBox="1"/>
          <p:nvPr/>
        </p:nvSpPr>
        <p:spPr>
          <a:xfrm>
            <a:off x="757340" y="956547"/>
            <a:ext cx="13141474" cy="626492"/>
          </a:xfrm>
          <a:prstGeom prst="rect">
            <a:avLst/>
          </a:prstGeom>
        </p:spPr>
        <p:txBody>
          <a:bodyPr lIns="0" tIns="0" rIns="0" bIns="0" rtlCol="0" anchor="t">
            <a:spAutoFit/>
          </a:bodyPr>
          <a:lstStyle/>
          <a:p>
            <a:pPr algn="l">
              <a:lnSpc>
                <a:spcPts val="4711"/>
              </a:lnSpc>
            </a:pPr>
            <a:r>
              <a:rPr lang="en-US" sz="3099">
                <a:solidFill>
                  <a:srgbClr val="404040"/>
                </a:solidFill>
                <a:latin typeface="Arial Bold Italics"/>
              </a:rPr>
              <a:t>Pendekatan untuk Mempertahankan Fleksibilitas Strategis</a:t>
            </a:r>
          </a:p>
        </p:txBody>
      </p:sp>
      <p:sp>
        <p:nvSpPr>
          <p:cNvPr id="13" name="TextBox 13"/>
          <p:cNvSpPr txBox="1"/>
          <p:nvPr/>
        </p:nvSpPr>
        <p:spPr>
          <a:xfrm>
            <a:off x="2226241" y="6840898"/>
            <a:ext cx="15707056" cy="562483"/>
          </a:xfrm>
          <a:prstGeom prst="rect">
            <a:avLst/>
          </a:prstGeom>
        </p:spPr>
        <p:txBody>
          <a:bodyPr lIns="0" tIns="0" rIns="0" bIns="0" rtlCol="0" anchor="t">
            <a:spAutoFit/>
          </a:bodyPr>
          <a:lstStyle/>
          <a:p>
            <a:pPr algn="l">
              <a:lnSpc>
                <a:spcPts val="4255"/>
              </a:lnSpc>
            </a:pPr>
            <a:r>
              <a:rPr lang="en-US" sz="2799">
                <a:solidFill>
                  <a:srgbClr val="404040"/>
                </a:solidFill>
                <a:latin typeface="Arial Bold"/>
              </a:rPr>
              <a:t>Persyaratan kepatuhan dan Tata Kelola</a:t>
            </a:r>
          </a:p>
        </p:txBody>
      </p:sp>
      <p:sp>
        <p:nvSpPr>
          <p:cNvPr id="14" name="Freeform 14"/>
          <p:cNvSpPr/>
          <p:nvPr/>
        </p:nvSpPr>
        <p:spPr>
          <a:xfrm>
            <a:off x="965905" y="6983773"/>
            <a:ext cx="958963" cy="728812"/>
          </a:xfrm>
          <a:custGeom>
            <a:avLst/>
            <a:gdLst/>
            <a:ahLst/>
            <a:cxnLst/>
            <a:rect l="l" t="t" r="r" b="b"/>
            <a:pathLst>
              <a:path w="958963" h="728812">
                <a:moveTo>
                  <a:pt x="0" y="0"/>
                </a:moveTo>
                <a:lnTo>
                  <a:pt x="958963" y="0"/>
                </a:lnTo>
                <a:lnTo>
                  <a:pt x="958963" y="728812"/>
                </a:lnTo>
                <a:lnTo>
                  <a:pt x="0" y="728812"/>
                </a:lnTo>
                <a:lnTo>
                  <a:pt x="0" y="0"/>
                </a:lnTo>
                <a:close/>
              </a:path>
            </a:pathLst>
          </a:custGeom>
          <a:blipFill>
            <a:blip r:embed="rId5"/>
            <a:stretch>
              <a:fillRect/>
            </a:stretch>
          </a:blipFill>
        </p:spPr>
      </p:sp>
      <p:sp>
        <p:nvSpPr>
          <p:cNvPr id="15" name="TextBox 15"/>
          <p:cNvSpPr txBox="1"/>
          <p:nvPr/>
        </p:nvSpPr>
        <p:spPr>
          <a:xfrm>
            <a:off x="2226241" y="7470056"/>
            <a:ext cx="15542997" cy="1629283"/>
          </a:xfrm>
          <a:prstGeom prst="rect">
            <a:avLst/>
          </a:prstGeom>
        </p:spPr>
        <p:txBody>
          <a:bodyPr lIns="0" tIns="0" rIns="0" bIns="0" rtlCol="0" anchor="t">
            <a:spAutoFit/>
          </a:bodyPr>
          <a:lstStyle/>
          <a:p>
            <a:pPr algn="just">
              <a:lnSpc>
                <a:spcPts val="4255"/>
              </a:lnSpc>
            </a:pPr>
            <a:r>
              <a:rPr lang="en-US" sz="2799">
                <a:solidFill>
                  <a:srgbClr val="404040"/>
                </a:solidFill>
                <a:latin typeface="Arial"/>
              </a:rPr>
              <a:t>Organisasi harus secara menyeluruh memeriksa langkah-langkah kepatuhan yang diadopsi oleh penyedia seperti: Standar Enkripsi, Audit, Lokasi data, pengendalian fisik dan lingkungan atas sumber daya, Manajemen Identitas, Rencana Pemeliharaan Terjadwal, Deteksi, dan Forensik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TextBox 3"/>
          <p:cNvSpPr txBox="1"/>
          <p:nvPr/>
        </p:nvSpPr>
        <p:spPr>
          <a:xfrm>
            <a:off x="1028700" y="7977660"/>
            <a:ext cx="16230600" cy="952500"/>
          </a:xfrm>
          <a:prstGeom prst="rect">
            <a:avLst/>
          </a:prstGeom>
        </p:spPr>
        <p:txBody>
          <a:bodyPr lIns="0" tIns="0" rIns="0" bIns="0" rtlCol="0" anchor="t">
            <a:spAutoFit/>
          </a:bodyPr>
          <a:lstStyle/>
          <a:p>
            <a:pPr algn="ctr">
              <a:lnSpc>
                <a:spcPts val="6600"/>
              </a:lnSpc>
            </a:pPr>
            <a:r>
              <a:rPr lang="en-US" sz="5500">
                <a:solidFill>
                  <a:srgbClr val="FFFFFF"/>
                </a:solidFill>
                <a:latin typeface="Arial Bold Italics"/>
              </a:rPr>
              <a:t>THANK YOU</a:t>
            </a:r>
          </a:p>
        </p:txBody>
      </p:sp>
      <p:grpSp>
        <p:nvGrpSpPr>
          <p:cNvPr id="4" name="Group 4"/>
          <p:cNvGrpSpPr/>
          <p:nvPr/>
        </p:nvGrpSpPr>
        <p:grpSpPr>
          <a:xfrm>
            <a:off x="14199675" y="1042139"/>
            <a:ext cx="3059625" cy="934738"/>
            <a:chOff x="0" y="0"/>
            <a:chExt cx="4079499" cy="1246318"/>
          </a:xfrm>
        </p:grpSpPr>
        <p:sp>
          <p:nvSpPr>
            <p:cNvPr id="5" name="Freeform 5"/>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3"/>
              <a:stretch>
                <a:fillRect/>
              </a:stretch>
            </a:blipFill>
          </p:spPr>
        </p:sp>
        <p:sp>
          <p:nvSpPr>
            <p:cNvPr id="6" name="Freeform 6"/>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sp>
          <p:nvSpPr>
            <p:cNvPr id="7" name="Freeform 7"/>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5"/>
              <a:stretch>
                <a:fillRect/>
              </a:stretch>
            </a:blipFill>
          </p:spPr>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4804" y="1167249"/>
            <a:ext cx="13417095" cy="809628"/>
          </a:xfrm>
          <a:prstGeom prst="rect">
            <a:avLst/>
          </a:prstGeom>
        </p:spPr>
        <p:txBody>
          <a:bodyPr lIns="0" tIns="0" rIns="0" bIns="0" rtlCol="0" anchor="t">
            <a:spAutoFit/>
          </a:bodyPr>
          <a:lstStyle/>
          <a:p>
            <a:pPr algn="ctr">
              <a:lnSpc>
                <a:spcPts val="5400"/>
              </a:lnSpc>
            </a:pPr>
            <a:r>
              <a:rPr lang="en-US" sz="5000">
                <a:solidFill>
                  <a:srgbClr val="404040"/>
                </a:solidFill>
                <a:latin typeface="Arial Bold"/>
              </a:rPr>
              <a:t>Daftar Pustaka</a:t>
            </a:r>
          </a:p>
        </p:txBody>
      </p:sp>
      <p:grpSp>
        <p:nvGrpSpPr>
          <p:cNvPr id="3" name="Group 3"/>
          <p:cNvGrpSpPr/>
          <p:nvPr/>
        </p:nvGrpSpPr>
        <p:grpSpPr>
          <a:xfrm>
            <a:off x="14199675" y="1042139"/>
            <a:ext cx="3059625" cy="934738"/>
            <a:chOff x="0" y="0"/>
            <a:chExt cx="4079499" cy="1246318"/>
          </a:xfrm>
        </p:grpSpPr>
        <p:sp>
          <p:nvSpPr>
            <p:cNvPr id="4" name="Freeform 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5" name="Freeform 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6" name="Freeform 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7" name="TextBox 7"/>
          <p:cNvSpPr txBox="1"/>
          <p:nvPr/>
        </p:nvSpPr>
        <p:spPr>
          <a:xfrm>
            <a:off x="1223259" y="2305796"/>
            <a:ext cx="15016577" cy="5810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404040"/>
                </a:solidFill>
                <a:latin typeface="Arial"/>
              </a:rPr>
              <a:t>CompTIA Cloud Essentials (Exam CLO-001)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562446" y="1257427"/>
            <a:ext cx="17176916" cy="1115690"/>
          </a:xfrm>
          <a:prstGeom prst="rect">
            <a:avLst/>
          </a:prstGeom>
        </p:spPr>
        <p:txBody>
          <a:bodyPr lIns="0" tIns="0" rIns="0" bIns="0" rtlCol="0" anchor="t">
            <a:spAutoFit/>
          </a:bodyPr>
          <a:lstStyle/>
          <a:p>
            <a:pPr algn="ctr">
              <a:lnSpc>
                <a:spcPts val="8748"/>
              </a:lnSpc>
            </a:pPr>
            <a:r>
              <a:rPr lang="en-US" sz="8100" dirty="0">
                <a:solidFill>
                  <a:srgbClr val="404040"/>
                </a:solidFill>
                <a:latin typeface="Arial"/>
              </a:rPr>
              <a:t>Slide </a:t>
            </a:r>
            <a:r>
              <a:rPr lang="en-US" sz="8100" dirty="0" err="1">
                <a:solidFill>
                  <a:srgbClr val="404040"/>
                </a:solidFill>
                <a:latin typeface="Arial"/>
              </a:rPr>
              <a:t>Kontributor</a:t>
            </a:r>
            <a:endParaRPr lang="id-ID" dirty="0" err="1"/>
          </a:p>
        </p:txBody>
      </p:sp>
      <p:grpSp>
        <p:nvGrpSpPr>
          <p:cNvPr id="21" name="Group 21"/>
          <p:cNvGrpSpPr/>
          <p:nvPr/>
        </p:nvGrpSpPr>
        <p:grpSpPr>
          <a:xfrm>
            <a:off x="14694024" y="438277"/>
            <a:ext cx="3059625" cy="934738"/>
            <a:chOff x="0" y="0"/>
            <a:chExt cx="4079499" cy="1246318"/>
          </a:xfrm>
        </p:grpSpPr>
        <p:sp>
          <p:nvSpPr>
            <p:cNvPr id="22" name="Freeform 22"/>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23" name="Freeform 23"/>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24" name="Freeform 24"/>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sp>
        <p:nvSpPr>
          <p:cNvPr id="67" name="TextBox 67"/>
          <p:cNvSpPr txBox="1"/>
          <p:nvPr/>
        </p:nvSpPr>
        <p:spPr>
          <a:xfrm>
            <a:off x="6466613" y="9245144"/>
            <a:ext cx="2694507" cy="531619"/>
          </a:xfrm>
          <a:prstGeom prst="rect">
            <a:avLst/>
          </a:prstGeom>
        </p:spPr>
        <p:txBody>
          <a:bodyPr lIns="0" tIns="0" rIns="0" bIns="0" rtlCol="0" anchor="t">
            <a:spAutoFit/>
          </a:bodyPr>
          <a:lstStyle/>
          <a:p>
            <a:pPr algn="ctr">
              <a:lnSpc>
                <a:spcPts val="1977"/>
              </a:lnSpc>
            </a:pPr>
            <a:r>
              <a:rPr lang="en-US" sz="1831">
                <a:solidFill>
                  <a:srgbClr val="FFFFFF"/>
                </a:solidFill>
                <a:latin typeface="Arial"/>
              </a:rPr>
              <a:t>Anisa Ghina Sasabila</a:t>
            </a:r>
          </a:p>
          <a:p>
            <a:pPr algn="ctr">
              <a:lnSpc>
                <a:spcPts val="1977"/>
              </a:lnSpc>
            </a:pPr>
            <a:r>
              <a:rPr lang="en-US" sz="1831">
                <a:solidFill>
                  <a:srgbClr val="FFFFFF"/>
                </a:solidFill>
                <a:latin typeface="Arial"/>
              </a:rPr>
              <a:t>5027211062</a:t>
            </a:r>
          </a:p>
        </p:txBody>
      </p:sp>
      <p:sp>
        <p:nvSpPr>
          <p:cNvPr id="68" name="TextBox 68"/>
          <p:cNvSpPr txBox="1"/>
          <p:nvPr/>
        </p:nvSpPr>
        <p:spPr>
          <a:xfrm>
            <a:off x="3825368" y="9266752"/>
            <a:ext cx="1920531" cy="531619"/>
          </a:xfrm>
          <a:prstGeom prst="rect">
            <a:avLst/>
          </a:prstGeom>
        </p:spPr>
        <p:txBody>
          <a:bodyPr lIns="0" tIns="0" rIns="0" bIns="0" rtlCol="0" anchor="t">
            <a:spAutoFit/>
          </a:bodyPr>
          <a:lstStyle/>
          <a:p>
            <a:pPr algn="ctr">
              <a:lnSpc>
                <a:spcPts val="1977"/>
              </a:lnSpc>
            </a:pPr>
            <a:r>
              <a:rPr lang="en-US" sz="1831">
                <a:solidFill>
                  <a:srgbClr val="FFFFFF"/>
                </a:solidFill>
                <a:latin typeface="Arial"/>
              </a:rPr>
              <a:t>Tarisha Syira M.</a:t>
            </a:r>
          </a:p>
          <a:p>
            <a:pPr algn="ctr">
              <a:lnSpc>
                <a:spcPts val="1977"/>
              </a:lnSpc>
            </a:pPr>
            <a:r>
              <a:rPr lang="en-US" sz="1831">
                <a:solidFill>
                  <a:srgbClr val="FFFFFF"/>
                </a:solidFill>
                <a:latin typeface="Arial"/>
              </a:rPr>
              <a:t>5027211061</a:t>
            </a:r>
          </a:p>
        </p:txBody>
      </p:sp>
      <p:sp>
        <p:nvSpPr>
          <p:cNvPr id="73" name="TextBox 73"/>
          <p:cNvSpPr txBox="1"/>
          <p:nvPr/>
        </p:nvSpPr>
        <p:spPr>
          <a:xfrm>
            <a:off x="9846905" y="9202712"/>
            <a:ext cx="1920531" cy="531619"/>
          </a:xfrm>
          <a:prstGeom prst="rect">
            <a:avLst/>
          </a:prstGeom>
        </p:spPr>
        <p:txBody>
          <a:bodyPr lIns="0" tIns="0" rIns="0" bIns="0" rtlCol="0" anchor="t">
            <a:spAutoFit/>
          </a:bodyPr>
          <a:lstStyle/>
          <a:p>
            <a:pPr algn="ctr">
              <a:lnSpc>
                <a:spcPts val="1977"/>
              </a:lnSpc>
            </a:pPr>
            <a:r>
              <a:rPr lang="en-US" sz="1831">
                <a:solidFill>
                  <a:srgbClr val="FFFFFF"/>
                </a:solidFill>
                <a:latin typeface="Arial"/>
              </a:rPr>
              <a:t>Dzakirozaan U</a:t>
            </a:r>
          </a:p>
          <a:p>
            <a:pPr algn="ctr">
              <a:lnSpc>
                <a:spcPts val="1977"/>
              </a:lnSpc>
            </a:pPr>
            <a:r>
              <a:rPr lang="en-US" sz="1831">
                <a:solidFill>
                  <a:srgbClr val="FFFFFF"/>
                </a:solidFill>
                <a:latin typeface="Arial"/>
              </a:rPr>
              <a:t>5027211066</a:t>
            </a:r>
          </a:p>
        </p:txBody>
      </p:sp>
      <p:sp>
        <p:nvSpPr>
          <p:cNvPr id="76" name="TextBox 76"/>
          <p:cNvSpPr txBox="1"/>
          <p:nvPr/>
        </p:nvSpPr>
        <p:spPr>
          <a:xfrm>
            <a:off x="12853053" y="9512665"/>
            <a:ext cx="1920531" cy="221667"/>
          </a:xfrm>
          <a:prstGeom prst="rect">
            <a:avLst/>
          </a:prstGeom>
        </p:spPr>
        <p:txBody>
          <a:bodyPr lIns="0" tIns="0" rIns="0" bIns="0" rtlCol="0" anchor="t">
            <a:spAutoFit/>
          </a:bodyPr>
          <a:lstStyle/>
          <a:p>
            <a:pPr algn="ctr">
              <a:lnSpc>
                <a:spcPts val="1483"/>
              </a:lnSpc>
            </a:pPr>
            <a:r>
              <a:rPr lang="en-US" sz="1373">
                <a:solidFill>
                  <a:srgbClr val="FFFFFF"/>
                </a:solidFill>
                <a:latin typeface="Arial"/>
              </a:rPr>
              <a:t>5027211067</a:t>
            </a:r>
          </a:p>
        </p:txBody>
      </p:sp>
      <p:sp>
        <p:nvSpPr>
          <p:cNvPr id="77" name="Kotak Teks 76">
            <a:extLst>
              <a:ext uri="{FF2B5EF4-FFF2-40B4-BE49-F238E27FC236}">
                <a16:creationId xmlns:a16="http://schemas.microsoft.com/office/drawing/2014/main" id="{C59AE731-F555-9C49-B081-F97A4538E4BC}"/>
              </a:ext>
            </a:extLst>
          </p:cNvPr>
          <p:cNvSpPr txBox="1"/>
          <p:nvPr/>
        </p:nvSpPr>
        <p:spPr>
          <a:xfrm>
            <a:off x="4672012" y="3107530"/>
            <a:ext cx="754380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id-ID" sz="3200" dirty="0">
                <a:ea typeface="+mn-lt"/>
                <a:cs typeface="+mn-lt"/>
              </a:rPr>
              <a:t>5027211058 </a:t>
            </a:r>
            <a:r>
              <a:rPr lang="id-ID" sz="3200" err="1">
                <a:ea typeface="+mn-lt"/>
                <a:cs typeface="+mn-lt"/>
              </a:rPr>
              <a:t>Keisya</a:t>
            </a:r>
            <a:r>
              <a:rPr lang="id-ID" sz="3200" dirty="0">
                <a:ea typeface="+mn-lt"/>
                <a:cs typeface="+mn-lt"/>
              </a:rPr>
              <a:t> Nabila </a:t>
            </a:r>
            <a:endParaRPr lang="id-ID"/>
          </a:p>
          <a:p>
            <a:pPr marL="457200" indent="-457200">
              <a:buFont typeface="Arial"/>
              <a:buChar char="•"/>
            </a:pPr>
            <a:r>
              <a:rPr lang="id-ID" sz="3200" dirty="0">
                <a:ea typeface="+mn-lt"/>
                <a:cs typeface="+mn-lt"/>
              </a:rPr>
              <a:t>5027211059 Rangga Aldo S</a:t>
            </a:r>
          </a:p>
          <a:p>
            <a:pPr marL="457200" indent="-457200">
              <a:buFont typeface="Arial"/>
              <a:buChar char="•"/>
            </a:pPr>
            <a:r>
              <a:rPr lang="id-ID" sz="3200" dirty="0">
                <a:ea typeface="+mn-lt"/>
                <a:cs typeface="+mn-lt"/>
              </a:rPr>
              <a:t>5027211060 Adiba Zalfa C</a:t>
            </a:r>
          </a:p>
          <a:p>
            <a:pPr marL="457200" indent="-457200">
              <a:buFont typeface="Arial"/>
              <a:buChar char="•"/>
            </a:pPr>
            <a:r>
              <a:rPr lang="id-ID" sz="3200" dirty="0">
                <a:ea typeface="+mn-lt"/>
                <a:cs typeface="+mn-lt"/>
              </a:rPr>
              <a:t>5027211061 </a:t>
            </a:r>
            <a:r>
              <a:rPr lang="id-ID" sz="3200" err="1">
                <a:ea typeface="+mn-lt"/>
                <a:cs typeface="+mn-lt"/>
              </a:rPr>
              <a:t>Tarisha</a:t>
            </a:r>
            <a:r>
              <a:rPr lang="id-ID" sz="3200" dirty="0">
                <a:ea typeface="+mn-lt"/>
                <a:cs typeface="+mn-lt"/>
              </a:rPr>
              <a:t> </a:t>
            </a:r>
            <a:r>
              <a:rPr lang="id-ID" sz="3200" err="1">
                <a:ea typeface="+mn-lt"/>
                <a:cs typeface="+mn-lt"/>
              </a:rPr>
              <a:t>Syira</a:t>
            </a:r>
            <a:r>
              <a:rPr lang="id-ID" sz="3200" dirty="0">
                <a:ea typeface="+mn-lt"/>
                <a:cs typeface="+mn-lt"/>
              </a:rPr>
              <a:t> M. </a:t>
            </a:r>
          </a:p>
          <a:p>
            <a:pPr marL="457200" indent="-457200">
              <a:buFont typeface="Arial"/>
              <a:buChar char="•"/>
            </a:pPr>
            <a:r>
              <a:rPr lang="id-ID" sz="3200" dirty="0">
                <a:ea typeface="+mn-lt"/>
                <a:cs typeface="+mn-lt"/>
              </a:rPr>
              <a:t>5027211062 Anisa Ghina Sasabila </a:t>
            </a:r>
          </a:p>
          <a:p>
            <a:pPr marL="457200" indent="-457200">
              <a:buFont typeface="Arial"/>
              <a:buChar char="•"/>
            </a:pPr>
            <a:r>
              <a:rPr lang="id-ID" sz="3200" dirty="0">
                <a:ea typeface="+mn-lt"/>
                <a:cs typeface="+mn-lt"/>
              </a:rPr>
              <a:t>5027211066 </a:t>
            </a:r>
            <a:r>
              <a:rPr lang="id-ID" sz="3200" err="1">
                <a:ea typeface="+mn-lt"/>
                <a:cs typeface="+mn-lt"/>
              </a:rPr>
              <a:t>Dzakirozaan</a:t>
            </a:r>
            <a:r>
              <a:rPr lang="id-ID" sz="3200" dirty="0">
                <a:ea typeface="+mn-lt"/>
                <a:cs typeface="+mn-lt"/>
              </a:rPr>
              <a:t> U </a:t>
            </a:r>
          </a:p>
          <a:p>
            <a:pPr marL="457200" indent="-457200">
              <a:buFont typeface="Arial"/>
              <a:buChar char="•"/>
            </a:pPr>
            <a:r>
              <a:rPr lang="id-ID" sz="3200" dirty="0">
                <a:ea typeface="+mn-lt"/>
                <a:cs typeface="+mn-lt"/>
              </a:rPr>
              <a:t>5027211067 Athaya Reyhan N </a:t>
            </a:r>
          </a:p>
          <a:p>
            <a:pPr marL="457200" indent="-457200" algn="l">
              <a:buFont typeface="Arial"/>
              <a:buChar char="•"/>
            </a:pPr>
            <a:endParaRPr lang="id-ID" sz="3200" dirty="0">
              <a:ea typeface="Calibri"/>
              <a:cs typeface="Calibri"/>
            </a:endParaRPr>
          </a:p>
        </p:txBody>
      </p:sp>
    </p:spTree>
    <p:extLst>
      <p:ext uri="{BB962C8B-B14F-4D97-AF65-F5344CB8AC3E}">
        <p14:creationId xmlns:p14="http://schemas.microsoft.com/office/powerpoint/2010/main" val="895553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31972" y="2357517"/>
            <a:ext cx="4824056" cy="3368688"/>
            <a:chOff x="0" y="0"/>
            <a:chExt cx="6432075" cy="4491584"/>
          </a:xfrm>
        </p:grpSpPr>
        <p:sp>
          <p:nvSpPr>
            <p:cNvPr id="3" name="Freeform 3"/>
            <p:cNvSpPr/>
            <p:nvPr/>
          </p:nvSpPr>
          <p:spPr>
            <a:xfrm rot="-5400000">
              <a:off x="970245" y="-970245"/>
              <a:ext cx="4491584" cy="6432075"/>
            </a:xfrm>
            <a:custGeom>
              <a:avLst/>
              <a:gdLst/>
              <a:ahLst/>
              <a:cxnLst/>
              <a:rect l="l" t="t" r="r" b="b"/>
              <a:pathLst>
                <a:path w="4491584" h="6432075">
                  <a:moveTo>
                    <a:pt x="0" y="0"/>
                  </a:moveTo>
                  <a:lnTo>
                    <a:pt x="4491585" y="0"/>
                  </a:lnTo>
                  <a:lnTo>
                    <a:pt x="4491585" y="6432075"/>
                  </a:lnTo>
                  <a:lnTo>
                    <a:pt x="0" y="6432075"/>
                  </a:lnTo>
                  <a:lnTo>
                    <a:pt x="0" y="0"/>
                  </a:lnTo>
                  <a:close/>
                </a:path>
              </a:pathLst>
            </a:custGeom>
            <a:blipFill>
              <a:blip r:embed="rId2">
                <a:extLst>
                  <a:ext uri="{96DAC541-7B7A-43D3-8B79-37D633B846F1}">
                    <asvg:svgBlip xmlns:asvg="http://schemas.microsoft.com/office/drawing/2016/SVG/main" r:embed="rId3"/>
                  </a:ext>
                </a:extLst>
              </a:blip>
              <a:stretch>
                <a:fillRect r="-43409"/>
              </a:stretch>
            </a:blipFill>
          </p:spPr>
        </p:sp>
        <p:sp>
          <p:nvSpPr>
            <p:cNvPr id="4" name="Freeform 4"/>
            <p:cNvSpPr/>
            <p:nvPr/>
          </p:nvSpPr>
          <p:spPr>
            <a:xfrm>
              <a:off x="2200636" y="257842"/>
              <a:ext cx="2027142" cy="2026119"/>
            </a:xfrm>
            <a:custGeom>
              <a:avLst/>
              <a:gdLst/>
              <a:ahLst/>
              <a:cxnLst/>
              <a:rect l="l" t="t" r="r" b="b"/>
              <a:pathLst>
                <a:path w="2027142" h="2026119">
                  <a:moveTo>
                    <a:pt x="0" y="0"/>
                  </a:moveTo>
                  <a:lnTo>
                    <a:pt x="2027142" y="0"/>
                  </a:lnTo>
                  <a:lnTo>
                    <a:pt x="2027142" y="2026119"/>
                  </a:lnTo>
                  <a:lnTo>
                    <a:pt x="0" y="20261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1028700" y="2248251"/>
            <a:ext cx="4742915" cy="753963"/>
            <a:chOff x="0" y="0"/>
            <a:chExt cx="6323887" cy="1005284"/>
          </a:xfrm>
        </p:grpSpPr>
        <p:sp>
          <p:nvSpPr>
            <p:cNvPr id="6" name="Freeform 6"/>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0D23F"/>
            </a:solidFill>
          </p:spPr>
        </p:sp>
        <p:sp>
          <p:nvSpPr>
            <p:cNvPr id="7" name="TextBox 7"/>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Risk analysis</a:t>
              </a:r>
            </a:p>
          </p:txBody>
        </p:sp>
      </p:grpSp>
      <p:sp>
        <p:nvSpPr>
          <p:cNvPr id="8" name="Freeform 8"/>
          <p:cNvSpPr/>
          <p:nvPr/>
        </p:nvSpPr>
        <p:spPr>
          <a:xfrm>
            <a:off x="6955038" y="5263742"/>
            <a:ext cx="345124" cy="344116"/>
          </a:xfrm>
          <a:custGeom>
            <a:avLst/>
            <a:gdLst/>
            <a:ahLst/>
            <a:cxnLst/>
            <a:rect l="l" t="t" r="r" b="b"/>
            <a:pathLst>
              <a:path w="345124" h="344116">
                <a:moveTo>
                  <a:pt x="0" y="0"/>
                </a:moveTo>
                <a:lnTo>
                  <a:pt x="345124" y="0"/>
                </a:lnTo>
                <a:lnTo>
                  <a:pt x="345124" y="344115"/>
                </a:lnTo>
                <a:lnTo>
                  <a:pt x="0" y="3441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0991529" y="5318362"/>
            <a:ext cx="376880" cy="289495"/>
          </a:xfrm>
          <a:custGeom>
            <a:avLst/>
            <a:gdLst/>
            <a:ahLst/>
            <a:cxnLst/>
            <a:rect l="l" t="t" r="r" b="b"/>
            <a:pathLst>
              <a:path w="376880" h="289495">
                <a:moveTo>
                  <a:pt x="0" y="0"/>
                </a:moveTo>
                <a:lnTo>
                  <a:pt x="376880" y="0"/>
                </a:lnTo>
                <a:lnTo>
                  <a:pt x="376880" y="289495"/>
                </a:lnTo>
                <a:lnTo>
                  <a:pt x="0" y="2894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0" name="Group 10"/>
          <p:cNvGrpSpPr/>
          <p:nvPr/>
        </p:nvGrpSpPr>
        <p:grpSpPr>
          <a:xfrm>
            <a:off x="14199675" y="561331"/>
            <a:ext cx="3059625" cy="934738"/>
            <a:chOff x="0" y="0"/>
            <a:chExt cx="4079499" cy="1246318"/>
          </a:xfrm>
        </p:grpSpPr>
        <p:sp>
          <p:nvSpPr>
            <p:cNvPr id="11" name="Freeform 11"/>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10"/>
              <a:stretch>
                <a:fillRect/>
              </a:stretch>
            </a:blipFill>
          </p:spPr>
        </p:sp>
        <p:sp>
          <p:nvSpPr>
            <p:cNvPr id="12" name="Freeform 12"/>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1"/>
              <a:stretch>
                <a:fillRect/>
              </a:stretch>
            </a:blipFill>
          </p:spPr>
        </p:sp>
        <p:sp>
          <p:nvSpPr>
            <p:cNvPr id="13" name="Freeform 13"/>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12"/>
              <a:stretch>
                <a:fillRect/>
              </a:stretch>
            </a:blipFill>
          </p:spPr>
        </p:sp>
      </p:grpSp>
      <p:sp>
        <p:nvSpPr>
          <p:cNvPr id="14" name="TextBox 14"/>
          <p:cNvSpPr txBox="1"/>
          <p:nvPr/>
        </p:nvSpPr>
        <p:spPr>
          <a:xfrm>
            <a:off x="1325550" y="883618"/>
            <a:ext cx="14161527" cy="863342"/>
          </a:xfrm>
          <a:prstGeom prst="rect">
            <a:avLst/>
          </a:prstGeom>
        </p:spPr>
        <p:txBody>
          <a:bodyPr lIns="0" tIns="0" rIns="0" bIns="0" rtlCol="0" anchor="t">
            <a:spAutoFit/>
          </a:bodyPr>
          <a:lstStyle/>
          <a:p>
            <a:pPr>
              <a:lnSpc>
                <a:spcPts val="5831"/>
              </a:lnSpc>
            </a:pPr>
            <a:r>
              <a:rPr lang="en-US" sz="5399">
                <a:solidFill>
                  <a:srgbClr val="404040"/>
                </a:solidFill>
                <a:latin typeface="Arial Bold Italics"/>
              </a:rPr>
              <a:t>Organizational Risks</a:t>
            </a:r>
          </a:p>
        </p:txBody>
      </p:sp>
      <p:grpSp>
        <p:nvGrpSpPr>
          <p:cNvPr id="15" name="Group 15"/>
          <p:cNvGrpSpPr/>
          <p:nvPr/>
        </p:nvGrpSpPr>
        <p:grpSpPr>
          <a:xfrm>
            <a:off x="12312335" y="2357517"/>
            <a:ext cx="4742915" cy="644697"/>
            <a:chOff x="0" y="0"/>
            <a:chExt cx="6323887" cy="859596"/>
          </a:xfrm>
        </p:grpSpPr>
        <p:sp>
          <p:nvSpPr>
            <p:cNvPr id="16" name="Freeform 16"/>
            <p:cNvSpPr/>
            <p:nvPr/>
          </p:nvSpPr>
          <p:spPr>
            <a:xfrm>
              <a:off x="0" y="0"/>
              <a:ext cx="6323847" cy="859587"/>
            </a:xfrm>
            <a:custGeom>
              <a:avLst/>
              <a:gdLst/>
              <a:ahLst/>
              <a:cxnLst/>
              <a:rect l="l" t="t" r="r" b="b"/>
              <a:pathLst>
                <a:path w="6323847" h="859587">
                  <a:moveTo>
                    <a:pt x="0" y="429793"/>
                  </a:moveTo>
                  <a:cubicBezTo>
                    <a:pt x="0" y="192405"/>
                    <a:pt x="225015" y="0"/>
                    <a:pt x="502637" y="0"/>
                  </a:cubicBezTo>
                  <a:lnTo>
                    <a:pt x="5821211" y="0"/>
                  </a:lnTo>
                  <a:cubicBezTo>
                    <a:pt x="6098832" y="0"/>
                    <a:pt x="6323847" y="192405"/>
                    <a:pt x="6323847" y="429793"/>
                  </a:cubicBezTo>
                  <a:cubicBezTo>
                    <a:pt x="6323847" y="667182"/>
                    <a:pt x="6098832" y="859587"/>
                    <a:pt x="5821211" y="859587"/>
                  </a:cubicBezTo>
                  <a:lnTo>
                    <a:pt x="502637" y="859587"/>
                  </a:lnTo>
                  <a:cubicBezTo>
                    <a:pt x="225015" y="859587"/>
                    <a:pt x="0" y="667182"/>
                    <a:pt x="0" y="429793"/>
                  </a:cubicBezTo>
                  <a:close/>
                </a:path>
              </a:pathLst>
            </a:custGeom>
            <a:solidFill>
              <a:srgbClr val="ED3B55"/>
            </a:solidFill>
          </p:spPr>
        </p:sp>
        <p:sp>
          <p:nvSpPr>
            <p:cNvPr id="17" name="TextBox 17"/>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Lost management of control</a:t>
              </a:r>
            </a:p>
          </p:txBody>
        </p:sp>
      </p:grpSp>
      <p:grpSp>
        <p:nvGrpSpPr>
          <p:cNvPr id="18" name="Group 18"/>
          <p:cNvGrpSpPr/>
          <p:nvPr/>
        </p:nvGrpSpPr>
        <p:grpSpPr>
          <a:xfrm>
            <a:off x="1031678" y="3575624"/>
            <a:ext cx="4742915" cy="753963"/>
            <a:chOff x="0" y="0"/>
            <a:chExt cx="6323887" cy="1005284"/>
          </a:xfrm>
        </p:grpSpPr>
        <p:sp>
          <p:nvSpPr>
            <p:cNvPr id="19" name="Freeform 19"/>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0D23F"/>
            </a:solidFill>
          </p:spPr>
        </p:sp>
        <p:sp>
          <p:nvSpPr>
            <p:cNvPr id="20" name="TextBox 20"/>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Risk management</a:t>
              </a:r>
            </a:p>
          </p:txBody>
        </p:sp>
      </p:grpSp>
      <p:grpSp>
        <p:nvGrpSpPr>
          <p:cNvPr id="21" name="Group 21"/>
          <p:cNvGrpSpPr/>
          <p:nvPr/>
        </p:nvGrpSpPr>
        <p:grpSpPr>
          <a:xfrm>
            <a:off x="1046082" y="4834412"/>
            <a:ext cx="4742915" cy="753963"/>
            <a:chOff x="0" y="0"/>
            <a:chExt cx="6323887" cy="1005284"/>
          </a:xfrm>
        </p:grpSpPr>
        <p:sp>
          <p:nvSpPr>
            <p:cNvPr id="22" name="Freeform 22"/>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F0D23F"/>
            </a:solidFill>
          </p:spPr>
        </p:sp>
        <p:sp>
          <p:nvSpPr>
            <p:cNvPr id="23" name="TextBox 23"/>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Organizational risks</a:t>
              </a:r>
            </a:p>
          </p:txBody>
        </p:sp>
      </p:grpSp>
      <p:grpSp>
        <p:nvGrpSpPr>
          <p:cNvPr id="24" name="Group 24"/>
          <p:cNvGrpSpPr/>
          <p:nvPr/>
        </p:nvGrpSpPr>
        <p:grpSpPr>
          <a:xfrm>
            <a:off x="12312335" y="4766519"/>
            <a:ext cx="4742915" cy="753963"/>
            <a:chOff x="0" y="0"/>
            <a:chExt cx="6323887" cy="1005284"/>
          </a:xfrm>
        </p:grpSpPr>
        <p:sp>
          <p:nvSpPr>
            <p:cNvPr id="25" name="Freeform 25"/>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E24F3E"/>
            </a:solidFill>
          </p:spPr>
        </p:sp>
        <p:sp>
          <p:nvSpPr>
            <p:cNvPr id="26" name="TextBox 26"/>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Vendor lock-in</a:t>
              </a:r>
            </a:p>
          </p:txBody>
        </p:sp>
      </p:grpSp>
      <p:grpSp>
        <p:nvGrpSpPr>
          <p:cNvPr id="27" name="Group 27"/>
          <p:cNvGrpSpPr/>
          <p:nvPr/>
        </p:nvGrpSpPr>
        <p:grpSpPr>
          <a:xfrm>
            <a:off x="12312335" y="3575624"/>
            <a:ext cx="4742915" cy="753963"/>
            <a:chOff x="0" y="0"/>
            <a:chExt cx="6323887" cy="1005284"/>
          </a:xfrm>
        </p:grpSpPr>
        <p:sp>
          <p:nvSpPr>
            <p:cNvPr id="28" name="Freeform 28"/>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ED3B55"/>
            </a:solidFill>
          </p:spPr>
        </p:sp>
        <p:sp>
          <p:nvSpPr>
            <p:cNvPr id="29" name="TextBox 29"/>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Compliance with regulations</a:t>
              </a:r>
            </a:p>
          </p:txBody>
        </p:sp>
      </p:grpSp>
      <p:grpSp>
        <p:nvGrpSpPr>
          <p:cNvPr id="30" name="Group 30"/>
          <p:cNvGrpSpPr/>
          <p:nvPr/>
        </p:nvGrpSpPr>
        <p:grpSpPr>
          <a:xfrm>
            <a:off x="6813113" y="7216035"/>
            <a:ext cx="4742915" cy="753963"/>
            <a:chOff x="0" y="0"/>
            <a:chExt cx="6323887" cy="1005284"/>
          </a:xfrm>
        </p:grpSpPr>
        <p:sp>
          <p:nvSpPr>
            <p:cNvPr id="31" name="Freeform 31"/>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54CBA0"/>
            </a:solidFill>
          </p:spPr>
        </p:sp>
        <p:sp>
          <p:nvSpPr>
            <p:cNvPr id="32" name="TextBox 32"/>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Failure of Cloud Service</a:t>
              </a:r>
            </a:p>
          </p:txBody>
        </p:sp>
      </p:grpSp>
      <p:grpSp>
        <p:nvGrpSpPr>
          <p:cNvPr id="33" name="Group 33"/>
          <p:cNvGrpSpPr/>
          <p:nvPr/>
        </p:nvGrpSpPr>
        <p:grpSpPr>
          <a:xfrm>
            <a:off x="6813113" y="8237168"/>
            <a:ext cx="4742915" cy="753963"/>
            <a:chOff x="0" y="0"/>
            <a:chExt cx="6323887" cy="1005284"/>
          </a:xfrm>
        </p:grpSpPr>
        <p:sp>
          <p:nvSpPr>
            <p:cNvPr id="34" name="Freeform 34"/>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54CBA0"/>
            </a:solidFill>
          </p:spPr>
        </p:sp>
        <p:sp>
          <p:nvSpPr>
            <p:cNvPr id="35" name="TextBox 35"/>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Failure of the Supply Chain</a:t>
              </a:r>
            </a:p>
          </p:txBody>
        </p:sp>
      </p:grpSp>
      <p:grpSp>
        <p:nvGrpSpPr>
          <p:cNvPr id="36" name="Group 36"/>
          <p:cNvGrpSpPr/>
          <p:nvPr/>
        </p:nvGrpSpPr>
        <p:grpSpPr>
          <a:xfrm>
            <a:off x="6813113" y="9257830"/>
            <a:ext cx="4742915" cy="815594"/>
            <a:chOff x="0" y="0"/>
            <a:chExt cx="6323887" cy="1087458"/>
          </a:xfrm>
        </p:grpSpPr>
        <p:sp>
          <p:nvSpPr>
            <p:cNvPr id="37" name="Freeform 37"/>
            <p:cNvSpPr/>
            <p:nvPr/>
          </p:nvSpPr>
          <p:spPr>
            <a:xfrm>
              <a:off x="0" y="0"/>
              <a:ext cx="6323847" cy="1087447"/>
            </a:xfrm>
            <a:custGeom>
              <a:avLst/>
              <a:gdLst/>
              <a:ahLst/>
              <a:cxnLst/>
              <a:rect l="l" t="t" r="r" b="b"/>
              <a:pathLst>
                <a:path w="6323847" h="1087447">
                  <a:moveTo>
                    <a:pt x="0" y="543724"/>
                  </a:moveTo>
                  <a:cubicBezTo>
                    <a:pt x="0" y="243408"/>
                    <a:pt x="225015" y="0"/>
                    <a:pt x="502637" y="0"/>
                  </a:cubicBezTo>
                  <a:lnTo>
                    <a:pt x="5821211" y="0"/>
                  </a:lnTo>
                  <a:cubicBezTo>
                    <a:pt x="6098832" y="0"/>
                    <a:pt x="6323847" y="243408"/>
                    <a:pt x="6323847" y="543724"/>
                  </a:cubicBezTo>
                  <a:cubicBezTo>
                    <a:pt x="6323847" y="844039"/>
                    <a:pt x="6098832" y="1087447"/>
                    <a:pt x="5821211" y="1087447"/>
                  </a:cubicBezTo>
                  <a:lnTo>
                    <a:pt x="502637" y="1087447"/>
                  </a:lnTo>
                  <a:cubicBezTo>
                    <a:pt x="225015" y="1087447"/>
                    <a:pt x="0" y="844039"/>
                    <a:pt x="0" y="543724"/>
                  </a:cubicBezTo>
                  <a:close/>
                </a:path>
              </a:pathLst>
            </a:custGeom>
            <a:solidFill>
              <a:srgbClr val="54CBA0"/>
            </a:solidFill>
          </p:spPr>
        </p:sp>
        <p:sp>
          <p:nvSpPr>
            <p:cNvPr id="38" name="TextBox 38"/>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Incompatible Service Level Agreement</a:t>
              </a:r>
            </a:p>
          </p:txBody>
        </p:sp>
      </p:grpSp>
      <p:grpSp>
        <p:nvGrpSpPr>
          <p:cNvPr id="39" name="Group 39"/>
          <p:cNvGrpSpPr/>
          <p:nvPr/>
        </p:nvGrpSpPr>
        <p:grpSpPr>
          <a:xfrm>
            <a:off x="6813113" y="6106277"/>
            <a:ext cx="4742915" cy="753963"/>
            <a:chOff x="0" y="0"/>
            <a:chExt cx="6323887" cy="1005284"/>
          </a:xfrm>
        </p:grpSpPr>
        <p:sp>
          <p:nvSpPr>
            <p:cNvPr id="40" name="Freeform 40"/>
            <p:cNvSpPr/>
            <p:nvPr/>
          </p:nvSpPr>
          <p:spPr>
            <a:xfrm>
              <a:off x="0" y="0"/>
              <a:ext cx="6323847" cy="1005273"/>
            </a:xfrm>
            <a:custGeom>
              <a:avLst/>
              <a:gdLst/>
              <a:ahLst/>
              <a:cxnLst/>
              <a:rect l="l" t="t" r="r" b="b"/>
              <a:pathLst>
                <a:path w="6323847" h="1005273">
                  <a:moveTo>
                    <a:pt x="0" y="502637"/>
                  </a:moveTo>
                  <a:cubicBezTo>
                    <a:pt x="0" y="225015"/>
                    <a:pt x="225015" y="0"/>
                    <a:pt x="502637" y="0"/>
                  </a:cubicBezTo>
                  <a:lnTo>
                    <a:pt x="5821211" y="0"/>
                  </a:lnTo>
                  <a:cubicBezTo>
                    <a:pt x="6098832" y="0"/>
                    <a:pt x="6323847" y="225015"/>
                    <a:pt x="6323847" y="502637"/>
                  </a:cubicBezTo>
                  <a:cubicBezTo>
                    <a:pt x="6323847" y="780259"/>
                    <a:pt x="6098832" y="1005273"/>
                    <a:pt x="5821211" y="1005273"/>
                  </a:cubicBezTo>
                  <a:lnTo>
                    <a:pt x="502637" y="1005273"/>
                  </a:lnTo>
                  <a:cubicBezTo>
                    <a:pt x="225015" y="1005273"/>
                    <a:pt x="0" y="780259"/>
                    <a:pt x="0" y="502637"/>
                  </a:cubicBezTo>
                  <a:close/>
                </a:path>
              </a:pathLst>
            </a:custGeom>
            <a:solidFill>
              <a:srgbClr val="54CBA0"/>
            </a:solidFill>
          </p:spPr>
        </p:sp>
        <p:sp>
          <p:nvSpPr>
            <p:cNvPr id="41" name="TextBox 41"/>
            <p:cNvSpPr txBox="1"/>
            <p:nvPr/>
          </p:nvSpPr>
          <p:spPr>
            <a:xfrm>
              <a:off x="0" y="-47625"/>
              <a:ext cx="4900580" cy="826651"/>
            </a:xfrm>
            <a:prstGeom prst="rect">
              <a:avLst/>
            </a:prstGeom>
          </p:spPr>
          <p:txBody>
            <a:bodyPr lIns="50800" tIns="50800" rIns="50800" bIns="50800" rtlCol="0" anchor="ctr"/>
            <a:lstStyle/>
            <a:p>
              <a:pPr algn="ctr">
                <a:lnSpc>
                  <a:spcPts val="2639"/>
                </a:lnSpc>
              </a:pPr>
              <a:r>
                <a:rPr lang="en-US" sz="2199">
                  <a:solidFill>
                    <a:srgbClr val="FFFFFF"/>
                  </a:solidFill>
                  <a:latin typeface="Arial Bold"/>
                </a:rPr>
                <a:t>Lack of Resources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655" y="561331"/>
            <a:ext cx="3059625" cy="934738"/>
            <a:chOff x="0" y="0"/>
            <a:chExt cx="4079499" cy="1246318"/>
          </a:xfrm>
        </p:grpSpPr>
        <p:sp>
          <p:nvSpPr>
            <p:cNvPr id="3" name="Freeform 3"/>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2"/>
              <a:stretch>
                <a:fillRect/>
              </a:stretch>
            </a:blipFill>
          </p:spPr>
        </p:sp>
        <p:sp>
          <p:nvSpPr>
            <p:cNvPr id="4" name="Freeform 4"/>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3"/>
              <a:stretch>
                <a:fillRect/>
              </a:stretch>
            </a:blipFill>
          </p:spPr>
        </p:sp>
        <p:sp>
          <p:nvSpPr>
            <p:cNvPr id="5" name="Freeform 5"/>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4"/>
              <a:stretch>
                <a:fillRect/>
              </a:stretch>
            </a:blipFill>
          </p:spPr>
        </p:sp>
      </p:grpSp>
      <p:grpSp>
        <p:nvGrpSpPr>
          <p:cNvPr id="6" name="Group 6"/>
          <p:cNvGrpSpPr/>
          <p:nvPr/>
        </p:nvGrpSpPr>
        <p:grpSpPr>
          <a:xfrm>
            <a:off x="8221448" y="887634"/>
            <a:ext cx="9224301" cy="1108837"/>
            <a:chOff x="0" y="0"/>
            <a:chExt cx="12299067" cy="1478449"/>
          </a:xfrm>
        </p:grpSpPr>
        <p:sp>
          <p:nvSpPr>
            <p:cNvPr id="7" name="Freeform 7"/>
            <p:cNvSpPr/>
            <p:nvPr/>
          </p:nvSpPr>
          <p:spPr>
            <a:xfrm>
              <a:off x="0" y="0"/>
              <a:ext cx="12298990" cy="1478434"/>
            </a:xfrm>
            <a:custGeom>
              <a:avLst/>
              <a:gdLst/>
              <a:ahLst/>
              <a:cxnLst/>
              <a:rect l="l" t="t" r="r" b="b"/>
              <a:pathLst>
                <a:path w="12298990" h="1478434">
                  <a:moveTo>
                    <a:pt x="0" y="739217"/>
                  </a:moveTo>
                  <a:cubicBezTo>
                    <a:pt x="0" y="330924"/>
                    <a:pt x="437622" y="0"/>
                    <a:pt x="977557" y="0"/>
                  </a:cubicBezTo>
                  <a:lnTo>
                    <a:pt x="11321433" y="0"/>
                  </a:lnTo>
                  <a:cubicBezTo>
                    <a:pt x="11861368" y="0"/>
                    <a:pt x="12298990" y="330924"/>
                    <a:pt x="12298990" y="739217"/>
                  </a:cubicBezTo>
                  <a:cubicBezTo>
                    <a:pt x="12298990" y="1147510"/>
                    <a:pt x="11861368" y="1478434"/>
                    <a:pt x="11321433" y="1478434"/>
                  </a:cubicBezTo>
                  <a:lnTo>
                    <a:pt x="977557" y="1478434"/>
                  </a:lnTo>
                  <a:cubicBezTo>
                    <a:pt x="437622" y="1478434"/>
                    <a:pt x="0" y="1147510"/>
                    <a:pt x="0" y="739217"/>
                  </a:cubicBezTo>
                  <a:close/>
                </a:path>
              </a:pathLst>
            </a:custGeom>
            <a:solidFill>
              <a:srgbClr val="54CBA0"/>
            </a:solidFill>
          </p:spPr>
        </p:sp>
        <p:sp>
          <p:nvSpPr>
            <p:cNvPr id="8" name="TextBox 8"/>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a:rPr>
                <a:t>Risk Analysis</a:t>
              </a:r>
            </a:p>
          </p:txBody>
        </p:sp>
      </p:grpSp>
      <p:grpSp>
        <p:nvGrpSpPr>
          <p:cNvPr id="9" name="Group 9"/>
          <p:cNvGrpSpPr/>
          <p:nvPr/>
        </p:nvGrpSpPr>
        <p:grpSpPr>
          <a:xfrm>
            <a:off x="8176670" y="3447086"/>
            <a:ext cx="9243753" cy="2680127"/>
            <a:chOff x="0" y="0"/>
            <a:chExt cx="2843420" cy="824419"/>
          </a:xfrm>
        </p:grpSpPr>
        <p:sp>
          <p:nvSpPr>
            <p:cNvPr id="10" name="Freeform 10"/>
            <p:cNvSpPr/>
            <p:nvPr/>
          </p:nvSpPr>
          <p:spPr>
            <a:xfrm>
              <a:off x="0" y="0"/>
              <a:ext cx="2843420" cy="824419"/>
            </a:xfrm>
            <a:custGeom>
              <a:avLst/>
              <a:gdLst/>
              <a:ahLst/>
              <a:cxnLst/>
              <a:rect l="l" t="t" r="r" b="b"/>
              <a:pathLst>
                <a:path w="2843420" h="824419">
                  <a:moveTo>
                    <a:pt x="0" y="0"/>
                  </a:moveTo>
                  <a:lnTo>
                    <a:pt x="2843420" y="0"/>
                  </a:lnTo>
                  <a:lnTo>
                    <a:pt x="2843420" y="824419"/>
                  </a:lnTo>
                  <a:lnTo>
                    <a:pt x="0" y="824419"/>
                  </a:lnTo>
                  <a:close/>
                </a:path>
              </a:pathLst>
            </a:custGeom>
            <a:solidFill>
              <a:srgbClr val="FFFFFF"/>
            </a:solidFill>
            <a:ln w="47625" cap="sq">
              <a:solidFill>
                <a:srgbClr val="000000"/>
              </a:solidFill>
              <a:prstDash val="solid"/>
              <a:miter/>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8408955" y="4459333"/>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3" name="Group 13"/>
          <p:cNvGrpSpPr/>
          <p:nvPr/>
        </p:nvGrpSpPr>
        <p:grpSpPr>
          <a:xfrm>
            <a:off x="12619080" y="2381924"/>
            <a:ext cx="4801343" cy="722261"/>
            <a:chOff x="0" y="0"/>
            <a:chExt cx="2012444" cy="302730"/>
          </a:xfrm>
        </p:grpSpPr>
        <p:sp>
          <p:nvSpPr>
            <p:cNvPr id="14" name="Freeform 14"/>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FF5F3F"/>
            </a:solidFill>
            <a:ln w="57150" cap="rnd">
              <a:solidFill>
                <a:srgbClr val="000000"/>
              </a:solidFill>
              <a:prstDash val="solid"/>
              <a:round/>
            </a:ln>
          </p:spPr>
        </p:sp>
        <p:sp>
          <p:nvSpPr>
            <p:cNvPr id="15" name="TextBox 15"/>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6" name="Freeform 16"/>
          <p:cNvSpPr/>
          <p:nvPr/>
        </p:nvSpPr>
        <p:spPr>
          <a:xfrm flipH="1">
            <a:off x="12410970" y="24587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17042130" y="2260567"/>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8" name="Group 18"/>
          <p:cNvGrpSpPr/>
          <p:nvPr/>
        </p:nvGrpSpPr>
        <p:grpSpPr>
          <a:xfrm>
            <a:off x="1028700" y="7419373"/>
            <a:ext cx="16326576" cy="2467675"/>
            <a:chOff x="0" y="0"/>
            <a:chExt cx="5022129" cy="759068"/>
          </a:xfrm>
        </p:grpSpPr>
        <p:sp>
          <p:nvSpPr>
            <p:cNvPr id="19" name="Freeform 19"/>
            <p:cNvSpPr/>
            <p:nvPr/>
          </p:nvSpPr>
          <p:spPr>
            <a:xfrm>
              <a:off x="0" y="0"/>
              <a:ext cx="5022129" cy="759068"/>
            </a:xfrm>
            <a:custGeom>
              <a:avLst/>
              <a:gdLst/>
              <a:ahLst/>
              <a:cxnLst/>
              <a:rect l="l" t="t" r="r" b="b"/>
              <a:pathLst>
                <a:path w="5022129" h="759068">
                  <a:moveTo>
                    <a:pt x="0" y="0"/>
                  </a:moveTo>
                  <a:lnTo>
                    <a:pt x="5022129" y="0"/>
                  </a:lnTo>
                  <a:lnTo>
                    <a:pt x="5022129" y="759068"/>
                  </a:lnTo>
                  <a:lnTo>
                    <a:pt x="0" y="759068"/>
                  </a:lnTo>
                  <a:close/>
                </a:path>
              </a:pathLst>
            </a:custGeom>
            <a:solidFill>
              <a:srgbClr val="FFFFFF"/>
            </a:solidFill>
            <a:ln w="47625" cap="sq">
              <a:solidFill>
                <a:srgbClr val="000000"/>
              </a:solidFill>
              <a:prstDash val="solid"/>
              <a:miter/>
            </a:ln>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6389160" y="8337762"/>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22" name="Group 22"/>
          <p:cNvGrpSpPr/>
          <p:nvPr/>
        </p:nvGrpSpPr>
        <p:grpSpPr>
          <a:xfrm>
            <a:off x="12432328" y="6435164"/>
            <a:ext cx="4801343" cy="722261"/>
            <a:chOff x="0" y="0"/>
            <a:chExt cx="2012444" cy="302730"/>
          </a:xfrm>
        </p:grpSpPr>
        <p:sp>
          <p:nvSpPr>
            <p:cNvPr id="23" name="Freeform 23"/>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4" name="TextBox 24"/>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5" name="Freeform 25"/>
          <p:cNvSpPr/>
          <p:nvPr/>
        </p:nvSpPr>
        <p:spPr>
          <a:xfrm flipH="1">
            <a:off x="12220251" y="6620131"/>
            <a:ext cx="590370" cy="612648"/>
          </a:xfrm>
          <a:custGeom>
            <a:avLst/>
            <a:gdLst/>
            <a:ahLst/>
            <a:cxnLst/>
            <a:rect l="l" t="t" r="r" b="b"/>
            <a:pathLst>
              <a:path w="590370" h="612648">
                <a:moveTo>
                  <a:pt x="590369" y="0"/>
                </a:moveTo>
                <a:lnTo>
                  <a:pt x="0" y="0"/>
                </a:lnTo>
                <a:lnTo>
                  <a:pt x="0" y="612647"/>
                </a:lnTo>
                <a:lnTo>
                  <a:pt x="590369" y="612647"/>
                </a:lnTo>
                <a:lnTo>
                  <a:pt x="59036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Freeform 26"/>
          <p:cNvSpPr/>
          <p:nvPr/>
        </p:nvSpPr>
        <p:spPr>
          <a:xfrm>
            <a:off x="16855379" y="6313807"/>
            <a:ext cx="590370" cy="612648"/>
          </a:xfrm>
          <a:custGeom>
            <a:avLst/>
            <a:gdLst/>
            <a:ahLst/>
            <a:cxnLst/>
            <a:rect l="l" t="t" r="r" b="b"/>
            <a:pathLst>
              <a:path w="590370" h="612648">
                <a:moveTo>
                  <a:pt x="0" y="0"/>
                </a:moveTo>
                <a:lnTo>
                  <a:pt x="590369" y="0"/>
                </a:lnTo>
                <a:lnTo>
                  <a:pt x="590369" y="612648"/>
                </a:lnTo>
                <a:lnTo>
                  <a:pt x="0" y="6126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27"/>
          <p:cNvSpPr/>
          <p:nvPr/>
        </p:nvSpPr>
        <p:spPr>
          <a:xfrm>
            <a:off x="16006480" y="92573"/>
            <a:ext cx="1413943" cy="1644120"/>
          </a:xfrm>
          <a:custGeom>
            <a:avLst/>
            <a:gdLst/>
            <a:ahLst/>
            <a:cxnLst/>
            <a:rect l="l" t="t" r="r" b="b"/>
            <a:pathLst>
              <a:path w="1413943" h="1644120">
                <a:moveTo>
                  <a:pt x="0" y="0"/>
                </a:moveTo>
                <a:lnTo>
                  <a:pt x="1413943" y="0"/>
                </a:lnTo>
                <a:lnTo>
                  <a:pt x="1413943" y="1644119"/>
                </a:lnTo>
                <a:lnTo>
                  <a:pt x="0" y="1644119"/>
                </a:lnTo>
                <a:lnTo>
                  <a:pt x="0" y="0"/>
                </a:lnTo>
                <a:close/>
              </a:path>
            </a:pathLst>
          </a:custGeom>
          <a:blipFill>
            <a:blip r:embed="rId9"/>
            <a:stretch>
              <a:fillRect/>
            </a:stretch>
          </a:blipFill>
        </p:spPr>
      </p:sp>
      <p:sp>
        <p:nvSpPr>
          <p:cNvPr id="28" name="Freeform 28"/>
          <p:cNvSpPr/>
          <p:nvPr/>
        </p:nvSpPr>
        <p:spPr>
          <a:xfrm>
            <a:off x="1229335" y="2360293"/>
            <a:ext cx="5618809" cy="5059081"/>
          </a:xfrm>
          <a:custGeom>
            <a:avLst/>
            <a:gdLst/>
            <a:ahLst/>
            <a:cxnLst/>
            <a:rect l="l" t="t" r="r" b="b"/>
            <a:pathLst>
              <a:path w="5618809" h="5059081">
                <a:moveTo>
                  <a:pt x="0" y="0"/>
                </a:moveTo>
                <a:lnTo>
                  <a:pt x="5618809" y="0"/>
                </a:lnTo>
                <a:lnTo>
                  <a:pt x="5618809" y="5059080"/>
                </a:lnTo>
                <a:lnTo>
                  <a:pt x="0" y="5059080"/>
                </a:lnTo>
                <a:lnTo>
                  <a:pt x="0" y="0"/>
                </a:lnTo>
                <a:close/>
              </a:path>
            </a:pathLst>
          </a:custGeom>
          <a:blipFill>
            <a:blip r:embed="rId10"/>
            <a:stretch>
              <a:fillRect/>
            </a:stretch>
          </a:blipFill>
        </p:spPr>
      </p:sp>
      <p:sp>
        <p:nvSpPr>
          <p:cNvPr id="29" name="TextBox 29"/>
          <p:cNvSpPr txBox="1"/>
          <p:nvPr/>
        </p:nvSpPr>
        <p:spPr>
          <a:xfrm>
            <a:off x="9219668" y="3637083"/>
            <a:ext cx="7992007" cy="2265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Proses untuk mengidentifikasi, menilai, dan mengelola risiko-risiko yang terkait dengan penggunaan layanan cloud computing. Tujuannya adalah untuk memahami potensi masalah atau ancaman yang mungkin timbul dalam lingkungan komputasi awan dan mengambil tindakan untuk mengurangi risiko tersebut.</a:t>
            </a:r>
          </a:p>
        </p:txBody>
      </p:sp>
      <p:sp>
        <p:nvSpPr>
          <p:cNvPr id="30" name="TextBox 30"/>
          <p:cNvSpPr txBox="1"/>
          <p:nvPr/>
        </p:nvSpPr>
        <p:spPr>
          <a:xfrm>
            <a:off x="13130722" y="256689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DEFINISI</a:t>
            </a:r>
          </a:p>
        </p:txBody>
      </p:sp>
      <p:sp>
        <p:nvSpPr>
          <p:cNvPr id="31" name="TextBox 31"/>
          <p:cNvSpPr txBox="1"/>
          <p:nvPr/>
        </p:nvSpPr>
        <p:spPr>
          <a:xfrm>
            <a:off x="1406955" y="7524185"/>
            <a:ext cx="14777145" cy="2276475"/>
          </a:xfrm>
          <a:prstGeom prst="rect">
            <a:avLst/>
          </a:prstGeom>
        </p:spPr>
        <p:txBody>
          <a:bodyPr lIns="0" tIns="0" rIns="0" bIns="0" rtlCol="0" anchor="t">
            <a:spAutoFit/>
          </a:bodyPr>
          <a:lstStyle/>
          <a:p>
            <a:pPr algn="just">
              <a:lnSpc>
                <a:spcPts val="3000"/>
              </a:lnSpc>
            </a:pPr>
            <a:r>
              <a:rPr lang="en-US" sz="2000">
                <a:solidFill>
                  <a:srgbClr val="000000"/>
                </a:solidFill>
                <a:latin typeface="Open Sauce"/>
              </a:rPr>
              <a:t>Sebuah perusahaan IT menerapkan risk analysis dalam proyek pengembangan perangkat lunak kritis. Hasil analisis mengidentifikasi risiko keterlambatan pengembangan, perubahan persyaratan, dan risiko keamanan data. Tim proyek mengambil tindakan pencegahan, termasuk cadangan sumber daya, fleksibilitas dalam perancangan, dan implementasi keamanan yang kuat. Mereka secara berkala memantau risiko, memastikan efektivitas rencana mitigasi, dan akhirnya berhasil meluncurkan proyek tepat waktu tanpa insiden serius, memenuhi persyaratan pelanggan, dan menjaga keamanan data.</a:t>
            </a:r>
          </a:p>
        </p:txBody>
      </p:sp>
      <p:sp>
        <p:nvSpPr>
          <p:cNvPr id="32" name="TextBox 32"/>
          <p:cNvSpPr txBox="1"/>
          <p:nvPr/>
        </p:nvSpPr>
        <p:spPr>
          <a:xfrm>
            <a:off x="12943970" y="662013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STUDI KASUS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0914" y="562470"/>
            <a:ext cx="9224301" cy="1108837"/>
            <a:chOff x="0" y="0"/>
            <a:chExt cx="12299067" cy="1478449"/>
          </a:xfrm>
        </p:grpSpPr>
        <p:sp>
          <p:nvSpPr>
            <p:cNvPr id="3" name="Freeform 3"/>
            <p:cNvSpPr/>
            <p:nvPr/>
          </p:nvSpPr>
          <p:spPr>
            <a:xfrm>
              <a:off x="0" y="0"/>
              <a:ext cx="12298990" cy="1478434"/>
            </a:xfrm>
            <a:custGeom>
              <a:avLst/>
              <a:gdLst/>
              <a:ahLst/>
              <a:cxnLst/>
              <a:rect l="l" t="t" r="r" b="b"/>
              <a:pathLst>
                <a:path w="12298990" h="1478434">
                  <a:moveTo>
                    <a:pt x="0" y="739217"/>
                  </a:moveTo>
                  <a:cubicBezTo>
                    <a:pt x="0" y="330924"/>
                    <a:pt x="437622" y="0"/>
                    <a:pt x="977557" y="0"/>
                  </a:cubicBezTo>
                  <a:lnTo>
                    <a:pt x="11321433" y="0"/>
                  </a:lnTo>
                  <a:cubicBezTo>
                    <a:pt x="11861368" y="0"/>
                    <a:pt x="12298990" y="330924"/>
                    <a:pt x="12298990" y="739217"/>
                  </a:cubicBezTo>
                  <a:cubicBezTo>
                    <a:pt x="12298990" y="1147510"/>
                    <a:pt x="11861368" y="1478434"/>
                    <a:pt x="11321433" y="1478434"/>
                  </a:cubicBezTo>
                  <a:lnTo>
                    <a:pt x="977557" y="1478434"/>
                  </a:lnTo>
                  <a:cubicBezTo>
                    <a:pt x="437622" y="1478434"/>
                    <a:pt x="0" y="1147510"/>
                    <a:pt x="0" y="739217"/>
                  </a:cubicBezTo>
                  <a:close/>
                </a:path>
              </a:pathLst>
            </a:custGeom>
            <a:solidFill>
              <a:srgbClr val="54CBA0"/>
            </a:solidFill>
          </p:spPr>
        </p:sp>
        <p:sp>
          <p:nvSpPr>
            <p:cNvPr id="4" name="TextBox 4"/>
            <p:cNvSpPr txBox="1"/>
            <p:nvPr/>
          </p:nvSpPr>
          <p:spPr>
            <a:xfrm>
              <a:off x="0" y="-104775"/>
              <a:ext cx="4900580" cy="883801"/>
            </a:xfrm>
            <a:prstGeom prst="rect">
              <a:avLst/>
            </a:prstGeom>
          </p:spPr>
          <p:txBody>
            <a:bodyPr lIns="50800" tIns="50800" rIns="50800" bIns="50800" rtlCol="0" anchor="ctr"/>
            <a:lstStyle/>
            <a:p>
              <a:pPr algn="ctr">
                <a:lnSpc>
                  <a:spcPts val="6240"/>
                </a:lnSpc>
              </a:pPr>
              <a:r>
                <a:rPr lang="en-US" sz="5200">
                  <a:solidFill>
                    <a:srgbClr val="FFFFFF"/>
                  </a:solidFill>
                  <a:latin typeface="Arial Bold"/>
                </a:rPr>
                <a:t>Risk Management</a:t>
              </a:r>
            </a:p>
          </p:txBody>
        </p:sp>
      </p:grpSp>
      <p:grpSp>
        <p:nvGrpSpPr>
          <p:cNvPr id="5" name="Group 5"/>
          <p:cNvGrpSpPr/>
          <p:nvPr/>
        </p:nvGrpSpPr>
        <p:grpSpPr>
          <a:xfrm>
            <a:off x="491462" y="2941441"/>
            <a:ext cx="9879122" cy="3339461"/>
            <a:chOff x="0" y="0"/>
            <a:chExt cx="3038862" cy="1027233"/>
          </a:xfrm>
        </p:grpSpPr>
        <p:sp>
          <p:nvSpPr>
            <p:cNvPr id="6" name="Freeform 6"/>
            <p:cNvSpPr/>
            <p:nvPr/>
          </p:nvSpPr>
          <p:spPr>
            <a:xfrm>
              <a:off x="0" y="0"/>
              <a:ext cx="3038862" cy="1027233"/>
            </a:xfrm>
            <a:custGeom>
              <a:avLst/>
              <a:gdLst/>
              <a:ahLst/>
              <a:cxnLst/>
              <a:rect l="l" t="t" r="r" b="b"/>
              <a:pathLst>
                <a:path w="3038862" h="1027233">
                  <a:moveTo>
                    <a:pt x="0" y="0"/>
                  </a:moveTo>
                  <a:lnTo>
                    <a:pt x="3038862" y="0"/>
                  </a:lnTo>
                  <a:lnTo>
                    <a:pt x="3038862" y="1027233"/>
                  </a:lnTo>
                  <a:lnTo>
                    <a:pt x="0" y="1027233"/>
                  </a:lnTo>
                  <a:close/>
                </a:path>
              </a:pathLst>
            </a:custGeom>
            <a:solidFill>
              <a:srgbClr val="FFFFFF"/>
            </a:solidFill>
            <a:ln w="47625" cap="sq">
              <a:solidFill>
                <a:srgbClr val="000000"/>
              </a:solidFill>
              <a:prstDash val="solid"/>
              <a:miter/>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23747" y="4613023"/>
            <a:ext cx="735045" cy="735045"/>
          </a:xfrm>
          <a:custGeom>
            <a:avLst/>
            <a:gdLst/>
            <a:ahLst/>
            <a:cxnLst/>
            <a:rect l="l" t="t" r="r" b="b"/>
            <a:pathLst>
              <a:path w="735045" h="735045">
                <a:moveTo>
                  <a:pt x="0" y="0"/>
                </a:moveTo>
                <a:lnTo>
                  <a:pt x="735045" y="0"/>
                </a:lnTo>
                <a:lnTo>
                  <a:pt x="735045" y="735044"/>
                </a:lnTo>
                <a:lnTo>
                  <a:pt x="0" y="735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5357163" y="1942955"/>
            <a:ext cx="4801343" cy="722261"/>
            <a:chOff x="0" y="0"/>
            <a:chExt cx="2012444" cy="302730"/>
          </a:xfrm>
        </p:grpSpPr>
        <p:sp>
          <p:nvSpPr>
            <p:cNvPr id="10" name="Freeform 10"/>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FF5F3F"/>
            </a:solidFill>
            <a:ln w="57150" cap="rnd">
              <a:solidFill>
                <a:srgbClr val="000000"/>
              </a:solidFill>
              <a:prstDash val="solid"/>
              <a:round/>
            </a:ln>
          </p:spPr>
        </p:sp>
        <p:sp>
          <p:nvSpPr>
            <p:cNvPr id="11" name="TextBox 11"/>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12" name="Freeform 12"/>
          <p:cNvSpPr/>
          <p:nvPr/>
        </p:nvSpPr>
        <p:spPr>
          <a:xfrm flipH="1">
            <a:off x="5149053" y="201975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9780214" y="1821597"/>
            <a:ext cx="590370" cy="612648"/>
          </a:xfrm>
          <a:custGeom>
            <a:avLst/>
            <a:gdLst/>
            <a:ahLst/>
            <a:cxnLst/>
            <a:rect l="l" t="t" r="r" b="b"/>
            <a:pathLst>
              <a:path w="590370" h="612648">
                <a:moveTo>
                  <a:pt x="0" y="0"/>
                </a:moveTo>
                <a:lnTo>
                  <a:pt x="590369" y="0"/>
                </a:lnTo>
                <a:lnTo>
                  <a:pt x="590369" y="612648"/>
                </a:lnTo>
                <a:lnTo>
                  <a:pt x="0" y="612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4"/>
          <p:cNvGrpSpPr/>
          <p:nvPr/>
        </p:nvGrpSpPr>
        <p:grpSpPr>
          <a:xfrm>
            <a:off x="491462" y="7573063"/>
            <a:ext cx="17052012" cy="2467675"/>
            <a:chOff x="0" y="0"/>
            <a:chExt cx="5245276" cy="759068"/>
          </a:xfrm>
        </p:grpSpPr>
        <p:sp>
          <p:nvSpPr>
            <p:cNvPr id="15" name="Freeform 15"/>
            <p:cNvSpPr/>
            <p:nvPr/>
          </p:nvSpPr>
          <p:spPr>
            <a:xfrm>
              <a:off x="0" y="0"/>
              <a:ext cx="5245276" cy="759068"/>
            </a:xfrm>
            <a:custGeom>
              <a:avLst/>
              <a:gdLst/>
              <a:ahLst/>
              <a:cxnLst/>
              <a:rect l="l" t="t" r="r" b="b"/>
              <a:pathLst>
                <a:path w="5245276" h="759068">
                  <a:moveTo>
                    <a:pt x="0" y="0"/>
                  </a:moveTo>
                  <a:lnTo>
                    <a:pt x="5245276" y="0"/>
                  </a:lnTo>
                  <a:lnTo>
                    <a:pt x="5245276" y="759068"/>
                  </a:lnTo>
                  <a:lnTo>
                    <a:pt x="0" y="759068"/>
                  </a:lnTo>
                  <a:close/>
                </a:path>
              </a:pathLst>
            </a:custGeom>
            <a:solidFill>
              <a:srgbClr val="FFFFFF"/>
            </a:solidFill>
            <a:ln w="47625" cap="sq">
              <a:solidFill>
                <a:srgbClr val="000000"/>
              </a:solidFill>
              <a:prstDash val="solid"/>
              <a:miter/>
            </a:ln>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6524255" y="8523255"/>
            <a:ext cx="735045" cy="735045"/>
          </a:xfrm>
          <a:custGeom>
            <a:avLst/>
            <a:gdLst/>
            <a:ahLst/>
            <a:cxnLst/>
            <a:rect l="l" t="t" r="r" b="b"/>
            <a:pathLst>
              <a:path w="735045" h="735045">
                <a:moveTo>
                  <a:pt x="0" y="0"/>
                </a:moveTo>
                <a:lnTo>
                  <a:pt x="735045" y="0"/>
                </a:lnTo>
                <a:lnTo>
                  <a:pt x="735045" y="735045"/>
                </a:lnTo>
                <a:lnTo>
                  <a:pt x="0" y="7350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03539" y="6666355"/>
            <a:ext cx="4801343" cy="722261"/>
            <a:chOff x="0" y="0"/>
            <a:chExt cx="2012444" cy="302730"/>
          </a:xfrm>
        </p:grpSpPr>
        <p:sp>
          <p:nvSpPr>
            <p:cNvPr id="19" name="Freeform 19"/>
            <p:cNvSpPr/>
            <p:nvPr/>
          </p:nvSpPr>
          <p:spPr>
            <a:xfrm>
              <a:off x="0" y="0"/>
              <a:ext cx="2012444" cy="302730"/>
            </a:xfrm>
            <a:custGeom>
              <a:avLst/>
              <a:gdLst/>
              <a:ahLst/>
              <a:cxnLst/>
              <a:rect l="l" t="t" r="r" b="b"/>
              <a:pathLst>
                <a:path w="2012444" h="302730">
                  <a:moveTo>
                    <a:pt x="56436" y="0"/>
                  </a:moveTo>
                  <a:lnTo>
                    <a:pt x="1956008" y="0"/>
                  </a:lnTo>
                  <a:cubicBezTo>
                    <a:pt x="1987177" y="0"/>
                    <a:pt x="2012444" y="25267"/>
                    <a:pt x="2012444" y="56436"/>
                  </a:cubicBezTo>
                  <a:lnTo>
                    <a:pt x="2012444" y="246294"/>
                  </a:lnTo>
                  <a:cubicBezTo>
                    <a:pt x="2012444" y="277463"/>
                    <a:pt x="1987177" y="302730"/>
                    <a:pt x="1956008" y="302730"/>
                  </a:cubicBezTo>
                  <a:lnTo>
                    <a:pt x="56436" y="302730"/>
                  </a:lnTo>
                  <a:cubicBezTo>
                    <a:pt x="25267" y="302730"/>
                    <a:pt x="0" y="277463"/>
                    <a:pt x="0" y="246294"/>
                  </a:cubicBezTo>
                  <a:lnTo>
                    <a:pt x="0" y="56436"/>
                  </a:lnTo>
                  <a:cubicBezTo>
                    <a:pt x="0" y="25267"/>
                    <a:pt x="25267" y="0"/>
                    <a:pt x="56436" y="0"/>
                  </a:cubicBezTo>
                  <a:close/>
                </a:path>
              </a:pathLst>
            </a:custGeom>
            <a:solidFill>
              <a:srgbClr val="00BF63"/>
            </a:solidFill>
            <a:ln w="57150" cap="rnd">
              <a:solidFill>
                <a:srgbClr val="000000"/>
              </a:solidFill>
              <a:prstDash val="solid"/>
              <a:round/>
            </a:ln>
          </p:spPr>
        </p:sp>
        <p:sp>
          <p:nvSpPr>
            <p:cNvPr id="20" name="TextBox 20"/>
            <p:cNvSpPr txBox="1"/>
            <p:nvPr/>
          </p:nvSpPr>
          <p:spPr>
            <a:xfrm>
              <a:off x="0" y="47625"/>
              <a:ext cx="812800" cy="765175"/>
            </a:xfrm>
            <a:prstGeom prst="rect">
              <a:avLst/>
            </a:prstGeom>
          </p:spPr>
          <p:txBody>
            <a:bodyPr lIns="50800" tIns="50800" rIns="50800" bIns="50800" rtlCol="0" anchor="ctr"/>
            <a:lstStyle/>
            <a:p>
              <a:pPr algn="ctr">
                <a:lnSpc>
                  <a:spcPts val="2899"/>
                </a:lnSpc>
              </a:pPr>
              <a:endParaRPr/>
            </a:p>
          </p:txBody>
        </p:sp>
      </p:grpSp>
      <p:sp>
        <p:nvSpPr>
          <p:cNvPr id="21" name="Freeform 21"/>
          <p:cNvSpPr/>
          <p:nvPr/>
        </p:nvSpPr>
        <p:spPr>
          <a:xfrm flipH="1">
            <a:off x="491462" y="6851322"/>
            <a:ext cx="590370" cy="612648"/>
          </a:xfrm>
          <a:custGeom>
            <a:avLst/>
            <a:gdLst/>
            <a:ahLst/>
            <a:cxnLst/>
            <a:rect l="l" t="t" r="r" b="b"/>
            <a:pathLst>
              <a:path w="590370" h="612648">
                <a:moveTo>
                  <a:pt x="590370" y="0"/>
                </a:moveTo>
                <a:lnTo>
                  <a:pt x="0" y="0"/>
                </a:lnTo>
                <a:lnTo>
                  <a:pt x="0" y="612648"/>
                </a:lnTo>
                <a:lnTo>
                  <a:pt x="590370" y="612648"/>
                </a:lnTo>
                <a:lnTo>
                  <a:pt x="59037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5126590" y="6544998"/>
            <a:ext cx="590370" cy="612648"/>
          </a:xfrm>
          <a:custGeom>
            <a:avLst/>
            <a:gdLst/>
            <a:ahLst/>
            <a:cxnLst/>
            <a:rect l="l" t="t" r="r" b="b"/>
            <a:pathLst>
              <a:path w="590370" h="612648">
                <a:moveTo>
                  <a:pt x="0" y="0"/>
                </a:moveTo>
                <a:lnTo>
                  <a:pt x="590370" y="0"/>
                </a:lnTo>
                <a:lnTo>
                  <a:pt x="590370" y="612648"/>
                </a:lnTo>
                <a:lnTo>
                  <a:pt x="0" y="6126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roup 23"/>
          <p:cNvGrpSpPr/>
          <p:nvPr/>
        </p:nvGrpSpPr>
        <p:grpSpPr>
          <a:xfrm>
            <a:off x="14199675" y="561331"/>
            <a:ext cx="3059625" cy="934738"/>
            <a:chOff x="0" y="0"/>
            <a:chExt cx="4079499" cy="1246318"/>
          </a:xfrm>
        </p:grpSpPr>
        <p:sp>
          <p:nvSpPr>
            <p:cNvPr id="24" name="Freeform 24"/>
            <p:cNvSpPr/>
            <p:nvPr/>
          </p:nvSpPr>
          <p:spPr>
            <a:xfrm>
              <a:off x="2833182" y="0"/>
              <a:ext cx="1246318" cy="1246318"/>
            </a:xfrm>
            <a:custGeom>
              <a:avLst/>
              <a:gdLst/>
              <a:ahLst/>
              <a:cxnLst/>
              <a:rect l="l" t="t" r="r" b="b"/>
              <a:pathLst>
                <a:path w="1246318" h="1246318">
                  <a:moveTo>
                    <a:pt x="0" y="0"/>
                  </a:moveTo>
                  <a:lnTo>
                    <a:pt x="1246317" y="0"/>
                  </a:lnTo>
                  <a:lnTo>
                    <a:pt x="1246317" y="1246318"/>
                  </a:lnTo>
                  <a:lnTo>
                    <a:pt x="0" y="1246318"/>
                  </a:lnTo>
                  <a:lnTo>
                    <a:pt x="0" y="0"/>
                  </a:lnTo>
                  <a:close/>
                </a:path>
              </a:pathLst>
            </a:custGeom>
            <a:blipFill>
              <a:blip r:embed="rId6"/>
              <a:stretch>
                <a:fillRect/>
              </a:stretch>
            </a:blipFill>
          </p:spPr>
        </p:sp>
        <p:sp>
          <p:nvSpPr>
            <p:cNvPr id="25" name="Freeform 25"/>
            <p:cNvSpPr/>
            <p:nvPr/>
          </p:nvSpPr>
          <p:spPr>
            <a:xfrm>
              <a:off x="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7"/>
              <a:stretch>
                <a:fillRect/>
              </a:stretch>
            </a:blipFill>
          </p:spPr>
        </p:sp>
        <p:sp>
          <p:nvSpPr>
            <p:cNvPr id="26" name="Freeform 26"/>
            <p:cNvSpPr/>
            <p:nvPr/>
          </p:nvSpPr>
          <p:spPr>
            <a:xfrm>
              <a:off x="1414820" y="0"/>
              <a:ext cx="1246318" cy="1246318"/>
            </a:xfrm>
            <a:custGeom>
              <a:avLst/>
              <a:gdLst/>
              <a:ahLst/>
              <a:cxnLst/>
              <a:rect l="l" t="t" r="r" b="b"/>
              <a:pathLst>
                <a:path w="1246318" h="1246318">
                  <a:moveTo>
                    <a:pt x="0" y="0"/>
                  </a:moveTo>
                  <a:lnTo>
                    <a:pt x="1246318" y="0"/>
                  </a:lnTo>
                  <a:lnTo>
                    <a:pt x="1246318" y="1246318"/>
                  </a:lnTo>
                  <a:lnTo>
                    <a:pt x="0" y="1246318"/>
                  </a:lnTo>
                  <a:lnTo>
                    <a:pt x="0" y="0"/>
                  </a:lnTo>
                  <a:close/>
                </a:path>
              </a:pathLst>
            </a:custGeom>
            <a:blipFill>
              <a:blip r:embed="rId8"/>
              <a:stretch>
                <a:fillRect/>
              </a:stretch>
            </a:blipFill>
          </p:spPr>
        </p:sp>
      </p:grpSp>
      <p:sp>
        <p:nvSpPr>
          <p:cNvPr id="27" name="Freeform 27"/>
          <p:cNvSpPr/>
          <p:nvPr/>
        </p:nvSpPr>
        <p:spPr>
          <a:xfrm>
            <a:off x="10683325" y="2822754"/>
            <a:ext cx="7604675" cy="3636193"/>
          </a:xfrm>
          <a:custGeom>
            <a:avLst/>
            <a:gdLst/>
            <a:ahLst/>
            <a:cxnLst/>
            <a:rect l="l" t="t" r="r" b="b"/>
            <a:pathLst>
              <a:path w="7604675" h="3636193">
                <a:moveTo>
                  <a:pt x="0" y="0"/>
                </a:moveTo>
                <a:lnTo>
                  <a:pt x="7604675" y="0"/>
                </a:lnTo>
                <a:lnTo>
                  <a:pt x="7604675" y="3636193"/>
                </a:lnTo>
                <a:lnTo>
                  <a:pt x="0" y="3636193"/>
                </a:lnTo>
                <a:lnTo>
                  <a:pt x="0" y="0"/>
                </a:lnTo>
                <a:close/>
              </a:path>
            </a:pathLst>
          </a:custGeom>
          <a:blipFill>
            <a:blip r:embed="rId9"/>
            <a:stretch>
              <a:fillRect/>
            </a:stretch>
          </a:blipFill>
        </p:spPr>
      </p:sp>
      <p:sp>
        <p:nvSpPr>
          <p:cNvPr id="28" name="TextBox 28"/>
          <p:cNvSpPr txBox="1"/>
          <p:nvPr/>
        </p:nvSpPr>
        <p:spPr>
          <a:xfrm>
            <a:off x="5868805" y="2127921"/>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DEFINISI</a:t>
            </a:r>
          </a:p>
        </p:txBody>
      </p:sp>
      <p:sp>
        <p:nvSpPr>
          <p:cNvPr id="29" name="TextBox 29"/>
          <p:cNvSpPr txBox="1"/>
          <p:nvPr/>
        </p:nvSpPr>
        <p:spPr>
          <a:xfrm>
            <a:off x="723747" y="7697777"/>
            <a:ext cx="15494032" cy="2265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Sebuah perusahaan keuangan yang mengadopsi layanan cloud computing menerapkan risk management untuk mengidentifikasi dan mengatasi risiko-risiko kunci. Risiko yang diidentifikasi termasuk keamanan data, ketergantungan terhadap penyedia cloud tunggal, dan biaya yang tidak terkendali. Mereka mengevaluasi dan menilai risiko-risiko ini, mengambil tindakan pencegahan seperti enkripsi data dan strategi multi-cloud, serta memantau dan mengevaluasi kembali risiko secara berkala. Dengan demikian, perusahaan dapat menjaga keamanan data, mengurangi risiko ketergantungan, dan mengelola biaya dengan efektif dalam lingkungan cloud computing.</a:t>
            </a:r>
          </a:p>
        </p:txBody>
      </p:sp>
      <p:sp>
        <p:nvSpPr>
          <p:cNvPr id="30" name="TextBox 30"/>
          <p:cNvSpPr txBox="1"/>
          <p:nvPr/>
        </p:nvSpPr>
        <p:spPr>
          <a:xfrm>
            <a:off x="1215182" y="6851322"/>
            <a:ext cx="3778058" cy="352328"/>
          </a:xfrm>
          <a:prstGeom prst="rect">
            <a:avLst/>
          </a:prstGeom>
        </p:spPr>
        <p:txBody>
          <a:bodyPr lIns="0" tIns="0" rIns="0" bIns="0" rtlCol="0" anchor="t">
            <a:spAutoFit/>
          </a:bodyPr>
          <a:lstStyle/>
          <a:p>
            <a:pPr algn="ctr">
              <a:lnSpc>
                <a:spcPts val="2324"/>
              </a:lnSpc>
            </a:pPr>
            <a:r>
              <a:rPr lang="en-US" sz="2324">
                <a:solidFill>
                  <a:srgbClr val="FFFFFF"/>
                </a:solidFill>
                <a:latin typeface="Mango AC"/>
              </a:rPr>
              <a:t>STUDI KASUS</a:t>
            </a:r>
          </a:p>
        </p:txBody>
      </p:sp>
      <p:sp>
        <p:nvSpPr>
          <p:cNvPr id="31" name="TextBox 31"/>
          <p:cNvSpPr txBox="1"/>
          <p:nvPr/>
        </p:nvSpPr>
        <p:spPr>
          <a:xfrm>
            <a:off x="1602912" y="3670153"/>
            <a:ext cx="8499825" cy="1884245"/>
          </a:xfrm>
          <a:prstGeom prst="rect">
            <a:avLst/>
          </a:prstGeom>
        </p:spPr>
        <p:txBody>
          <a:bodyPr lIns="0" tIns="0" rIns="0" bIns="0" rtlCol="0" anchor="t">
            <a:spAutoFit/>
          </a:bodyPr>
          <a:lstStyle/>
          <a:p>
            <a:pPr algn="just">
              <a:lnSpc>
                <a:spcPts val="3067"/>
              </a:lnSpc>
            </a:pPr>
            <a:r>
              <a:rPr lang="en-US" sz="2044">
                <a:solidFill>
                  <a:srgbClr val="000000"/>
                </a:solidFill>
                <a:latin typeface="Open Sauce"/>
              </a:rPr>
              <a:t>Proses yang melibatkan identifikasi, evaluasi, pengelolaan, dan mitigasi risiko-risiko yang mungkin timbul dalam suatu organisasi atau proyek. Dalam konteks cloud computing, manajemen risiko berfokus pada mengidentifikasi dan mengatasi risiko-risiko yang terkait dengan penggunaan layanan cloud.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Kustom</PresentationFormat>
  <Paragraphs>0</Paragraphs>
  <Slides>63</Slides>
  <Notes>1</Notes>
  <HiddenSlides>0</HiddenSlides>
  <MMClips>0</MMClips>
  <ScaleCrop>false</ScaleCrop>
  <HeadingPairs>
    <vt:vector size="4" baseType="variant">
      <vt:variant>
        <vt:lpstr>Tema</vt:lpstr>
      </vt:variant>
      <vt:variant>
        <vt:i4>1</vt:i4>
      </vt:variant>
      <vt:variant>
        <vt:lpstr>Judul Slide</vt:lpstr>
      </vt:variant>
      <vt:variant>
        <vt:i4>63</vt:i4>
      </vt:variant>
    </vt:vector>
  </HeadingPairs>
  <TitlesOfParts>
    <vt:vector size="64" baseType="lpstr">
      <vt:lpstr>Office Theme</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 10 - Awan Kelas C</dc:title>
  <cp:revision>14</cp:revision>
  <dcterms:created xsi:type="dcterms:W3CDTF">2006-08-16T00:00:00Z</dcterms:created>
  <dcterms:modified xsi:type="dcterms:W3CDTF">2023-11-02T02:20:35Z</dcterms:modified>
  <dc:identifier>DAFvcS_S-2Y</dc:identifier>
</cp:coreProperties>
</file>