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64" r:id="rId4"/>
    <p:sldId id="265" r:id="rId5"/>
    <p:sldId id="258" r:id="rId6"/>
    <p:sldId id="262" r:id="rId7"/>
    <p:sldId id="266" r:id="rId8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0"/>
    <p:restoredTop sz="92562"/>
  </p:normalViewPr>
  <p:slideViewPr>
    <p:cSldViewPr>
      <p:cViewPr varScale="1">
        <p:scale>
          <a:sx n="50" d="100"/>
          <a:sy n="50" d="100"/>
        </p:scale>
        <p:origin x="1128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ags" Target="tags/tag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6FA8-521D-4946-9CC1-6824245C82F9}" type="datetimeFigureOut">
              <a:rPr lang="en-US" smtClean="0"/>
              <a:pPr/>
              <a:t>10/17/18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KARAKTERISTIK MEDIA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4E6317-66A0-4524-81BC-7E163E459A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19861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8D2DEF-1798-4E0C-920D-060499F23DC1}" type="datetimeFigureOut">
              <a:rPr lang="en-US" smtClean="0"/>
              <a:pPr/>
              <a:t>10/17/18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KARAKTERISTIK MEDIA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4B7409-6F5C-457E-97E2-C330A7A995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08133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KARAKTERISTIK MEDIA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240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0D94-9A14-4174-BF94-49929C5D69B4}" type="datetime1">
              <a:rPr lang="en-US" smtClean="0"/>
              <a:pPr/>
              <a:t>10/17/18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KARAKTERISTIK 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4C09B-B56F-4A37-97CB-C6B9AC0970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04847-A8B5-495F-9B6A-168879219229}" type="datetime1">
              <a:rPr lang="en-US" smtClean="0"/>
              <a:pPr/>
              <a:t>10/17/18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KARAKTERISTIK 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4C09B-B56F-4A37-97CB-C6B9AC0970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E1F6-0B4D-4C46-88BE-8529B87D6796}" type="datetime1">
              <a:rPr lang="en-US" smtClean="0"/>
              <a:pPr/>
              <a:t>10/17/18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KARAKTERISTIK 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4C09B-B56F-4A37-97CB-C6B9AC0970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9F5A-619D-4F6B-ABC0-51F725FCF854}" type="datetime1">
              <a:rPr lang="en-US" smtClean="0"/>
              <a:pPr/>
              <a:t>10/17/18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KARAKTERISTIK 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4C09B-B56F-4A37-97CB-C6B9AC0970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5B14A-FE49-4185-9381-A8B0805CC2AF}" type="datetime1">
              <a:rPr lang="en-US" smtClean="0"/>
              <a:pPr/>
              <a:t>10/17/18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KARAKTERISTIK 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4C09B-B56F-4A37-97CB-C6B9AC0970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3BDFF-8FAD-49CF-80CA-32F7A360A4F9}" type="datetime1">
              <a:rPr lang="en-US" smtClean="0"/>
              <a:pPr/>
              <a:t>10/17/18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KARAKTERISTIK MEDIA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4C09B-B56F-4A37-97CB-C6B9AC0970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425B5-5D6C-40BD-863E-ED3AD6EE3A6C}" type="datetime1">
              <a:rPr lang="en-US" smtClean="0"/>
              <a:pPr/>
              <a:t>10/17/18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KARAKTERISTIK MEDIA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4C09B-B56F-4A37-97CB-C6B9AC0970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33BF8-4111-4557-B40C-9926A6E3D233}" type="datetime1">
              <a:rPr lang="en-US" smtClean="0"/>
              <a:pPr/>
              <a:t>10/17/18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KARAKTERISTIK MEDIA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4C09B-B56F-4A37-97CB-C6B9AC0970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D7ADD-E0A5-4496-BA2D-00330479413B}" type="datetime1">
              <a:rPr lang="en-US" smtClean="0"/>
              <a:pPr/>
              <a:t>10/17/18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KARAKTERISTIK MEDIA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4C09B-B56F-4A37-97CB-C6B9AC0970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59F69-1A63-4771-AB77-0BFBA4A935F8}" type="datetime1">
              <a:rPr lang="en-US" smtClean="0"/>
              <a:pPr/>
              <a:t>10/17/18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KARAKTERISTIK MEDIA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4C09B-B56F-4A37-97CB-C6B9AC0970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72D6-0439-484C-BF20-1AC97DD7B803}" type="datetime1">
              <a:rPr lang="en-US" smtClean="0"/>
              <a:pPr/>
              <a:t>10/17/18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KARAKTERISTIK MEDIA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4C09B-B56F-4A37-97CB-C6B9AC0970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9FA5B-8EF6-4C7C-A77F-F3FA324A5755}" type="datetime1">
              <a:rPr lang="en-US" smtClean="0"/>
              <a:pPr/>
              <a:t>10/17/18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KARAKTERISTIK 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4C09B-B56F-4A37-97CB-C6B9AC09701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514600"/>
            <a:ext cx="7620000" cy="1143000"/>
          </a:xfrm>
          <a:noFill/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4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j-lt"/>
              </a:rPr>
              <a:t/>
            </a:r>
            <a:br>
              <a:rPr lang="en-US" sz="4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j-lt"/>
              </a:rPr>
            </a:br>
            <a:r>
              <a:rPr lang="en-US" sz="4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j-lt"/>
              </a:rPr>
              <a:t> </a:t>
            </a:r>
            <a:r>
              <a:rPr lang="en-US" sz="48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j-lt"/>
              </a:rPr>
              <a:t>KARAKTERISTIK </a:t>
            </a:r>
            <a:r>
              <a:rPr lang="en-US" sz="4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j-lt"/>
              </a:rPr>
              <a:t>MEDIA</a:t>
            </a:r>
            <a:endParaRPr lang="en-US" sz="48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+mj-lt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3400" y="3352800"/>
            <a:ext cx="2209800" cy="369332"/>
          </a:xfrm>
          <a:prstGeom prst="rect">
            <a:avLst/>
          </a:prstGeom>
          <a:effectLst>
            <a:glow rad="1397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MEDIA KOMPUTER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14600" y="381000"/>
            <a:ext cx="4419600" cy="5847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Bernard MT Condensed" pitchFamily="18" charset="0"/>
              </a:rPr>
              <a:t>MEDIA PEMBELAJARAN</a:t>
            </a:r>
            <a:endParaRPr lang="en-US" sz="3200" dirty="0">
              <a:latin typeface="Bernard MT Condensed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57800" y="4267200"/>
            <a:ext cx="2133600" cy="369332"/>
          </a:xfrm>
          <a:prstGeom prst="rect">
            <a:avLst/>
          </a:prstGeom>
          <a:effectLst>
            <a:glow rad="1397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MEDIA TV/ VIDEO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248400" y="3440668"/>
            <a:ext cx="2286000" cy="369332"/>
          </a:xfrm>
          <a:prstGeom prst="rect">
            <a:avLst/>
          </a:prstGeom>
          <a:effectLst>
            <a:glow rad="1397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MEDIA M LEARNING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981200" y="2438400"/>
            <a:ext cx="2209800" cy="369332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MEDIA E LEARNING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724400" y="1371600"/>
            <a:ext cx="1905000" cy="369332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MEDIA AUDIO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581400" y="5334000"/>
            <a:ext cx="2209800" cy="369332"/>
          </a:xfrm>
          <a:prstGeom prst="rect">
            <a:avLst/>
          </a:prstGeom>
          <a:effectLst>
            <a:glow rad="1397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MEDIA V LEARNING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352800" y="3429000"/>
            <a:ext cx="2438400" cy="369332"/>
          </a:xfrm>
          <a:prstGeom prst="rect">
            <a:avLst/>
          </a:prstGeom>
          <a:effectLst>
            <a:glow rad="1397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MEDIA LINGKUNGAN 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486400" y="2438400"/>
            <a:ext cx="1905000" cy="369332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MEDIA GRAFIS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600200" y="4267200"/>
            <a:ext cx="2286000" cy="369332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MEDIA PROYEKSI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838200" y="1447800"/>
            <a:ext cx="2209800" cy="369332"/>
          </a:xfrm>
          <a:prstGeom prst="rect">
            <a:avLst/>
          </a:prstGeom>
          <a:effectLst>
            <a:glow rad="1397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MEDIA 3 DIMENSI</a:t>
            </a:r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KARAKTERISTIK MEDIA</a:t>
            </a:r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304800"/>
            <a:ext cx="4419600" cy="1096962"/>
          </a:xfr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MEDIA AUDIO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KELEBIHAN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en-US" dirty="0" err="1" smtClean="0">
                <a:solidFill>
                  <a:srgbClr val="7030A0"/>
                </a:solidFill>
              </a:rPr>
              <a:t>merangsang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pendengaran</a:t>
            </a:r>
            <a:endParaRPr lang="en-US" dirty="0">
              <a:solidFill>
                <a:srgbClr val="7030A0"/>
              </a:solidFill>
            </a:endParaRPr>
          </a:p>
          <a:p>
            <a:pPr lvl="0" fontAlgn="base"/>
            <a:r>
              <a:rPr lang="en-US" dirty="0" err="1" smtClean="0">
                <a:solidFill>
                  <a:srgbClr val="7030A0"/>
                </a:solidFill>
              </a:rPr>
              <a:t>mengatasi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keterbatasan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ruang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dan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waktu</a:t>
            </a:r>
            <a:endParaRPr lang="en-US" dirty="0">
              <a:solidFill>
                <a:srgbClr val="7030A0"/>
              </a:solidFill>
            </a:endParaRPr>
          </a:p>
          <a:p>
            <a:pPr lvl="0" fontAlgn="base"/>
            <a:r>
              <a:rPr lang="en-US" dirty="0" err="1" smtClean="0">
                <a:solidFill>
                  <a:srgbClr val="7030A0"/>
                </a:solidFill>
              </a:rPr>
              <a:t>peralatan</a:t>
            </a:r>
            <a:r>
              <a:rPr lang="en-US" dirty="0" smtClean="0">
                <a:solidFill>
                  <a:srgbClr val="7030A0"/>
                </a:solidFill>
              </a:rPr>
              <a:t> yang </a:t>
            </a:r>
            <a:r>
              <a:rPr lang="en-US" dirty="0" err="1" smtClean="0">
                <a:solidFill>
                  <a:srgbClr val="7030A0"/>
                </a:solidFill>
              </a:rPr>
              <a:t>murah</a:t>
            </a:r>
            <a:endParaRPr lang="en-US" dirty="0">
              <a:solidFill>
                <a:srgbClr val="7030A0"/>
              </a:solidFill>
            </a:endParaRPr>
          </a:p>
          <a:p>
            <a:pPr lvl="0" fontAlgn="base"/>
            <a:r>
              <a:rPr lang="en-US" dirty="0" err="1">
                <a:solidFill>
                  <a:srgbClr val="7030A0"/>
                </a:solidFill>
              </a:rPr>
              <a:t>Rekaman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dapat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digandakan</a:t>
            </a:r>
            <a:r>
              <a:rPr lang="en-US" dirty="0" smtClean="0">
                <a:solidFill>
                  <a:srgbClr val="7030A0"/>
                </a:solidFill>
              </a:rPr>
              <a:t>/</a:t>
            </a:r>
            <a:r>
              <a:rPr lang="en-US" dirty="0" err="1" smtClean="0">
                <a:solidFill>
                  <a:srgbClr val="7030A0"/>
                </a:solidFill>
              </a:rPr>
              <a:t>digunakan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sendiri</a:t>
            </a:r>
            <a:endParaRPr lang="en-US" dirty="0">
              <a:solidFill>
                <a:srgbClr val="7030A0"/>
              </a:solidFill>
            </a:endParaRPr>
          </a:p>
          <a:p>
            <a:pPr lvl="0" fontAlgn="base"/>
            <a:r>
              <a:rPr lang="en-US" dirty="0" err="1" smtClean="0">
                <a:solidFill>
                  <a:srgbClr val="7030A0"/>
                </a:solidFill>
              </a:rPr>
              <a:t>pengoperasiannya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mudah</a:t>
            </a:r>
            <a:endParaRPr lang="en-US" dirty="0">
              <a:solidFill>
                <a:srgbClr val="7030A0"/>
              </a:solidFill>
            </a:endParaRPr>
          </a:p>
          <a:p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KEKURANGAN 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en-US" dirty="0" err="1" smtClean="0">
                <a:solidFill>
                  <a:srgbClr val="7030A0"/>
                </a:solidFill>
              </a:rPr>
              <a:t>tidak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memiliki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angka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angka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penentuan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putaran</a:t>
            </a:r>
            <a:endParaRPr lang="en-US" dirty="0">
              <a:solidFill>
                <a:srgbClr val="7030A0"/>
              </a:solidFill>
            </a:endParaRPr>
          </a:p>
          <a:p>
            <a:pPr lvl="0" fontAlgn="base"/>
            <a:r>
              <a:rPr lang="en-US" dirty="0" err="1" smtClean="0">
                <a:solidFill>
                  <a:srgbClr val="7030A0"/>
                </a:solidFill>
              </a:rPr>
              <a:t>Tidak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bisa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memonitor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keadaan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pendengar</a:t>
            </a:r>
            <a:endParaRPr lang="en-US" dirty="0">
              <a:solidFill>
                <a:srgbClr val="7030A0"/>
              </a:solidFill>
            </a:endParaRPr>
          </a:p>
          <a:p>
            <a:r>
              <a:rPr lang="en-US" dirty="0" err="1">
                <a:solidFill>
                  <a:srgbClr val="7030A0"/>
                </a:solidFill>
              </a:rPr>
              <a:t>Memerlukan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suatu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pemusatan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pada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suatu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pengalaman</a:t>
            </a:r>
            <a:r>
              <a:rPr lang="en-US" dirty="0">
                <a:solidFill>
                  <a:srgbClr val="7030A0"/>
                </a:solidFill>
              </a:rPr>
              <a:t> yang </a:t>
            </a:r>
            <a:r>
              <a:rPr lang="en-US" dirty="0" err="1">
                <a:solidFill>
                  <a:srgbClr val="7030A0"/>
                </a:solidFill>
              </a:rPr>
              <a:t>tetap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dan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tertentu</a:t>
            </a:r>
            <a:r>
              <a:rPr lang="en-US" dirty="0">
                <a:solidFill>
                  <a:srgbClr val="7030A0"/>
                </a:solidFill>
              </a:rPr>
              <a:t>, 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KARAKTERISTIK MEDIA</a:t>
            </a:r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/>
      <p:bldP spid="7" grpId="0" build="p"/>
      <p:bldP spid="8" grpId="0" build="p"/>
      <p:bldP spid="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3300"/>
                </a:solidFill>
              </a:rPr>
              <a:t>MEDIA E LEARNING</a:t>
            </a:r>
            <a:endParaRPr lang="en-US" dirty="0">
              <a:solidFill>
                <a:srgbClr val="0033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KELEBIHAN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Lebih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mudah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diserap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  <a:p>
            <a:pPr lvl="0" fontAlgn="base"/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Jauh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lebih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efektif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dalam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biaya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0" fontAlgn="base"/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tidak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perlu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instruktur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  <a:p>
            <a:pPr lvl="0" fontAlgn="base"/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Jauh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lebih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ringkas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  <a:p>
            <a:pPr lvl="0" fontAlgn="base"/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Tersedia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24jam/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hari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–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7hari/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minggu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KEKURANGAN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Jika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tidak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memiliki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fasilitas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alat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komunikasi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dan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akses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internet, </a:t>
            </a:r>
          </a:p>
          <a:p>
            <a:pPr lvl="0" fontAlgn="base"/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E-Learning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bergantung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pada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sinyal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data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selullar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  <a:p>
            <a:pPr lvl="0" fontAlgn="base"/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Proses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belajar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mengajar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pelatihan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daripada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pendidikan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  <a:p>
            <a:pPr lvl="0" fontAlgn="base"/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Kurangnya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interaksi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KARAKTERISTIK MEDIA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  <p:bldP spid="5" grpId="0" build="p"/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>
                <a:solidFill>
                  <a:srgbClr val="7030A0"/>
                </a:solidFill>
              </a:rPr>
              <a:t>MEDIA GRAFIS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KELEBIHAN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err="1" smtClean="0">
                <a:solidFill>
                  <a:schemeClr val="bg1"/>
                </a:solidFill>
              </a:rPr>
              <a:t>Dapat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mempermudah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mempercepat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pemahaman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pPr lvl="0"/>
            <a:r>
              <a:rPr lang="en-US" dirty="0" err="1" smtClean="0">
                <a:solidFill>
                  <a:schemeClr val="bg1"/>
                </a:solidFill>
              </a:rPr>
              <a:t>Dapat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dilengkapi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warna</a:t>
            </a:r>
            <a:r>
              <a:rPr lang="en-US" dirty="0" smtClean="0">
                <a:solidFill>
                  <a:schemeClr val="bg1"/>
                </a:solidFill>
              </a:rPr>
              <a:t> –</a:t>
            </a:r>
            <a:r>
              <a:rPr lang="en-US" dirty="0" err="1" smtClean="0">
                <a:solidFill>
                  <a:schemeClr val="bg1"/>
                </a:solidFill>
              </a:rPr>
              <a:t>warna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pPr lvl="0" fontAlgn="base"/>
            <a:r>
              <a:rPr lang="en-US" dirty="0" err="1" smtClean="0">
                <a:solidFill>
                  <a:schemeClr val="bg1"/>
                </a:solidFill>
              </a:rPr>
              <a:t>Pembuatannya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mudah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harganya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murah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pPr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KEKURANGAN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lvl="0"/>
            <a:r>
              <a:rPr lang="en-US" dirty="0" err="1" smtClean="0">
                <a:solidFill>
                  <a:schemeClr val="bg1"/>
                </a:solidFill>
              </a:rPr>
              <a:t>Membutuhkan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keterampilan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khusus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pembuatannya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terutama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grafis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lebih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kompleks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pPr lvl="0"/>
            <a:r>
              <a:rPr lang="en-US" dirty="0" err="1" smtClean="0">
                <a:solidFill>
                  <a:schemeClr val="bg1"/>
                </a:solidFill>
              </a:rPr>
              <a:t>Penyajian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pesan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hanya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berupa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unsur</a:t>
            </a:r>
            <a:r>
              <a:rPr lang="en-US" dirty="0" smtClean="0">
                <a:solidFill>
                  <a:schemeClr val="bg1"/>
                </a:solidFill>
              </a:rPr>
              <a:t> visual.</a:t>
            </a:r>
          </a:p>
          <a:p>
            <a:pPr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KARAKTERISTIK MEDIA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3" grpId="0" build="p"/>
      <p:bldP spid="5" grpId="0" build="p"/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 MEDIA PROYEKSI  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KELEBIHAN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en-US" dirty="0" err="1" smtClean="0">
                <a:solidFill>
                  <a:srgbClr val="00B050"/>
                </a:solidFill>
              </a:rPr>
              <a:t>Gambar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jelas</a:t>
            </a:r>
            <a:endParaRPr lang="en-US" dirty="0" smtClean="0">
              <a:solidFill>
                <a:srgbClr val="00B050"/>
              </a:solidFill>
            </a:endParaRPr>
          </a:p>
          <a:p>
            <a:pPr lvl="0" fontAlgn="base"/>
            <a:r>
              <a:rPr lang="en-US" dirty="0" err="1" smtClean="0">
                <a:solidFill>
                  <a:srgbClr val="00B050"/>
                </a:solidFill>
              </a:rPr>
              <a:t>Menjangkau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kelompok</a:t>
            </a:r>
            <a:endParaRPr lang="en-US" dirty="0" smtClean="0">
              <a:solidFill>
                <a:srgbClr val="00B050"/>
              </a:solidFill>
            </a:endParaRPr>
          </a:p>
          <a:p>
            <a:pPr lvl="0" fontAlgn="base"/>
            <a:r>
              <a:rPr lang="en-US" dirty="0" err="1" smtClean="0">
                <a:solidFill>
                  <a:srgbClr val="00B050"/>
                </a:solidFill>
              </a:rPr>
              <a:t>Selalu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bertatap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muka</a:t>
            </a:r>
            <a:endParaRPr lang="en-US" dirty="0" smtClean="0">
              <a:solidFill>
                <a:srgbClr val="00B050"/>
              </a:solidFill>
            </a:endParaRPr>
          </a:p>
          <a:p>
            <a:pPr lvl="0" fontAlgn="base"/>
            <a:r>
              <a:rPr lang="en-US" dirty="0" err="1" smtClean="0">
                <a:solidFill>
                  <a:srgbClr val="00B050"/>
                </a:solidFill>
              </a:rPr>
              <a:t>Peralatannya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mudah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dioperasikan</a:t>
            </a:r>
            <a:endParaRPr lang="en-US" dirty="0" smtClean="0">
              <a:solidFill>
                <a:srgbClr val="00B050"/>
              </a:solidFill>
            </a:endParaRPr>
          </a:p>
          <a:p>
            <a:pPr lvl="0" fontAlgn="base"/>
            <a:r>
              <a:rPr lang="en-US" dirty="0" err="1" smtClean="0">
                <a:solidFill>
                  <a:srgbClr val="00B050"/>
                </a:solidFill>
              </a:rPr>
              <a:t>Menampilkan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warna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</a:p>
          <a:p>
            <a:pPr>
              <a:buNone/>
            </a:pP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KEKURANGAN 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en-US" dirty="0" err="1">
                <a:solidFill>
                  <a:srgbClr val="00B050"/>
                </a:solidFill>
              </a:rPr>
              <a:t>Fasilitas</a:t>
            </a:r>
            <a:r>
              <a:rPr lang="en-US" dirty="0">
                <a:solidFill>
                  <a:srgbClr val="00B050"/>
                </a:solidFill>
              </a:rPr>
              <a:t> OHP </a:t>
            </a:r>
            <a:r>
              <a:rPr lang="en-US" dirty="0" err="1">
                <a:solidFill>
                  <a:srgbClr val="00B050"/>
                </a:solidFill>
              </a:rPr>
              <a:t>harus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tersedia</a:t>
            </a:r>
            <a:r>
              <a:rPr lang="en-US" dirty="0">
                <a:solidFill>
                  <a:srgbClr val="00B050"/>
                </a:solidFill>
              </a:rPr>
              <a:t> </a:t>
            </a:r>
          </a:p>
          <a:p>
            <a:pPr lvl="0" fontAlgn="base"/>
            <a:r>
              <a:rPr lang="en-US" dirty="0" err="1">
                <a:solidFill>
                  <a:srgbClr val="00B050"/>
                </a:solidFill>
              </a:rPr>
              <a:t>Listrik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pada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ruangan</a:t>
            </a:r>
            <a:r>
              <a:rPr lang="en-US" dirty="0">
                <a:solidFill>
                  <a:srgbClr val="00B050"/>
                </a:solidFill>
              </a:rPr>
              <a:t>/</a:t>
            </a:r>
            <a:r>
              <a:rPr lang="en-US" dirty="0" err="1">
                <a:solidFill>
                  <a:srgbClr val="00B050"/>
                </a:solidFill>
              </a:rPr>
              <a:t>lokasi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penyajian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harus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tersedia</a:t>
            </a:r>
            <a:r>
              <a:rPr lang="en-US" dirty="0">
                <a:solidFill>
                  <a:srgbClr val="00B050"/>
                </a:solidFill>
              </a:rPr>
              <a:t> </a:t>
            </a:r>
          </a:p>
          <a:p>
            <a:pPr lvl="0" fontAlgn="base"/>
            <a:r>
              <a:rPr lang="en-US" dirty="0" err="1" smtClean="0">
                <a:solidFill>
                  <a:srgbClr val="00B050"/>
                </a:solidFill>
              </a:rPr>
              <a:t>Harus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memiliki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teknik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khusus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untuk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pengaturan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urutan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baik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dalam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hal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penyajian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maupun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penyimpanan</a:t>
            </a:r>
            <a:endParaRPr lang="en-US" dirty="0">
              <a:solidFill>
                <a:srgbClr val="00B050"/>
              </a:solidFill>
            </a:endParaRPr>
          </a:p>
          <a:p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KARAKTERISTIK MEDIA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 build="p"/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04800" y="2819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00B050"/>
                </a:solidFill>
              </a:rPr>
              <a:t>Semua</a:t>
            </a:r>
            <a:r>
              <a:rPr lang="en-US" dirty="0" smtClean="0">
                <a:solidFill>
                  <a:srgbClr val="00B050"/>
                </a:solidFill>
              </a:rPr>
              <a:t> media </a:t>
            </a:r>
            <a:r>
              <a:rPr lang="en-US" dirty="0" err="1" smtClean="0">
                <a:solidFill>
                  <a:srgbClr val="00B050"/>
                </a:solidFill>
              </a:rPr>
              <a:t>pembelajaran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memiliki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kelebihan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dan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kelemahan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en-US" dirty="0" smtClean="0">
                <a:solidFill>
                  <a:srgbClr val="00B050"/>
                </a:solidFill>
              </a:rPr>
              <a:t/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en-US" dirty="0" smtClean="0">
                <a:solidFill>
                  <a:srgbClr val="00B050"/>
                </a:solidFill>
              </a:rPr>
              <a:t>Kita </a:t>
            </a:r>
            <a:r>
              <a:rPr lang="en-US" dirty="0" err="1" smtClean="0">
                <a:solidFill>
                  <a:srgbClr val="00B050"/>
                </a:solidFill>
              </a:rPr>
              <a:t>dapat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sesuaikan</a:t>
            </a:r>
            <a:r>
              <a:rPr lang="en-US" dirty="0" smtClean="0">
                <a:solidFill>
                  <a:srgbClr val="00B050"/>
                </a:solidFill>
              </a:rPr>
              <a:t> media </a:t>
            </a:r>
            <a:r>
              <a:rPr lang="en-US" dirty="0" err="1" smtClean="0">
                <a:solidFill>
                  <a:srgbClr val="00B050"/>
                </a:solidFill>
              </a:rPr>
              <a:t>dengan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situasi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dan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kondisi</a:t>
            </a:r>
            <a:r>
              <a:rPr lang="en-US" dirty="0" smtClean="0">
                <a:solidFill>
                  <a:srgbClr val="00B050"/>
                </a:solidFill>
              </a:rPr>
              <a:t>  </a:t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en-US" dirty="0" smtClean="0">
                <a:solidFill>
                  <a:srgbClr val="00B050"/>
                </a:solidFill>
              </a:rPr>
              <a:t/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en-US" dirty="0" err="1" smtClean="0">
                <a:solidFill>
                  <a:srgbClr val="00B050"/>
                </a:solidFill>
              </a:rPr>
              <a:t>Terima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Kasih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en-US" dirty="0" err="1" smtClean="0">
                <a:solidFill>
                  <a:srgbClr val="00B050"/>
                </a:solidFill>
              </a:rPr>
              <a:t>wassalamualaikum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KARAKTERISTIK MEDIA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1787a5a3c295db892e25bb5bc6f595315bbb7c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1526</TotalTime>
  <Words>218</Words>
  <Application>Microsoft Macintosh PowerPoint</Application>
  <PresentationFormat>On-screen Show (4:3)</PresentationFormat>
  <Paragraphs>62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Bernard MT Condensed</vt:lpstr>
      <vt:lpstr>Calibri</vt:lpstr>
      <vt:lpstr>Arial</vt:lpstr>
      <vt:lpstr>Office Theme</vt:lpstr>
      <vt:lpstr>  KARAKTERISTIK MEDIA</vt:lpstr>
      <vt:lpstr>PowerPoint Presentation</vt:lpstr>
      <vt:lpstr>MEDIA AUDIO</vt:lpstr>
      <vt:lpstr>MEDIA E LEARNING</vt:lpstr>
      <vt:lpstr>MEDIA GRAFIS</vt:lpstr>
      <vt:lpstr> MEDIA PROYEKSI  </vt:lpstr>
      <vt:lpstr>Semua media pembelajaran memiliki kelebihan dan kelemahan   Kita dapat sesuaikan media dengan situasi dan kondisi    Terima Kasih  wassalamualaikum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MENGIDENTIFIKASI  KARAKTERISTIK MEDIA</dc:title>
  <dc:creator>Toshiba</dc:creator>
  <cp:lastModifiedBy>Microsoft Office User</cp:lastModifiedBy>
  <cp:revision>13</cp:revision>
  <dcterms:created xsi:type="dcterms:W3CDTF">2015-09-11T13:33:31Z</dcterms:created>
  <dcterms:modified xsi:type="dcterms:W3CDTF">2018-10-17T09:33:00Z</dcterms:modified>
</cp:coreProperties>
</file>