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5" r:id="rId1"/>
  </p:sldMasterIdLst>
  <p:notesMasterIdLst>
    <p:notesMasterId r:id="rId26"/>
  </p:notesMasterIdLst>
  <p:sldIdLst>
    <p:sldId id="256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283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61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6699CC"/>
    <a:srgbClr val="004080"/>
    <a:srgbClr val="808080"/>
    <a:srgbClr val="4C4C4C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8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FFD8C1-DA7F-4A44-8455-D328E5B5CF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76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96BF1C-1373-42C2-A6F2-628B1B2BA6E4}" type="slidenum">
              <a:rPr lang="en-US"/>
              <a:pPr/>
              <a:t>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0270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86291-048E-4E90-B29B-8853E12660FA}" type="slidenum">
              <a:rPr lang="en-US"/>
              <a:pPr/>
              <a:t>2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087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86291-048E-4E90-B29B-8853E12660FA}" type="slidenum">
              <a:rPr lang="en-US"/>
              <a:pPr/>
              <a:t>24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68460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</p:spPr>
      </p:pic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3124200"/>
            <a:ext cx="5459413" cy="133350"/>
          </a:xfrm>
          <a:prstGeom prst="rect">
            <a:avLst/>
          </a:prstGeom>
          <a:noFill/>
        </p:spPr>
      </p:pic>
      <p:sp>
        <p:nvSpPr>
          <p:cNvPr id="655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24000" y="1752600"/>
            <a:ext cx="7162800" cy="1371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352800"/>
            <a:ext cx="7162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1524000" y="6248400"/>
            <a:ext cx="1905000" cy="457200"/>
          </a:xfrm>
        </p:spPr>
        <p:txBody>
          <a:bodyPr/>
          <a:lstStyle>
            <a:lvl1pPr eaLnBrk="1" hangingPunct="1">
              <a:defRPr kumimoji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657600" y="6248400"/>
            <a:ext cx="2895600" cy="457200"/>
          </a:xfrm>
        </p:spPr>
        <p:txBody>
          <a:bodyPr/>
          <a:lstStyle>
            <a:lvl1pPr eaLnBrk="1" hangingPunct="1">
              <a:defRPr kumimoji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5544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 eaLnBrk="1" hangingPunct="1">
              <a:defRPr kumimoji="1">
                <a:solidFill>
                  <a:schemeClr val="tx2"/>
                </a:solidFill>
              </a:defRPr>
            </a:lvl1pPr>
          </a:lstStyle>
          <a:p>
            <a:fld id="{39CBA8CE-1EA9-4AD1-8D69-CF1E2F63D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EB419-65D5-419F-B435-BDAD29BDA4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9AB68-02F2-4826-AB01-A31447BDD2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CE7AD6-EA23-46E8-BF29-D5D9FDB496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929CB-EBB5-46CB-B221-794EAFEC3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3FBB7-72DC-45AA-BFD1-111E6495BF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E4BBC-5DD2-4971-A783-85D71ADB58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50898-3F42-4155-9CD2-F0552C3283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2D8C6-89F2-4F6A-92DE-D68BAE2786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A9FA6-F20B-43B7-98F2-0D5C97EDD9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BE81-B363-4033-89B1-C91753100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1588" y="-1588"/>
            <a:ext cx="9145588" cy="6859588"/>
          </a:xfrm>
          <a:prstGeom prst="rect">
            <a:avLst/>
          </a:prstGeom>
          <a:noFill/>
        </p:spPr>
      </p:pic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150938" y="1676400"/>
            <a:ext cx="6697662" cy="123825"/>
          </a:xfrm>
          <a:prstGeom prst="rect">
            <a:avLst/>
          </a:prstGeom>
          <a:noFill/>
        </p:spPr>
      </p:pic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3727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372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3727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86AB6A8-B9D6-406E-AAB9-51F2FE46C95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  <a:ea typeface="ＭＳ Ｐゴシック" pitchFamily="-96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  <a:ea typeface="ＭＳ Ｐゴシック" pitchFamily="-96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  <a:ea typeface="ＭＳ Ｐゴシック" pitchFamily="-96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  <a:ea typeface="ＭＳ Ｐゴシック" pitchFamily="-9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  <a:ea typeface="ＭＳ Ｐゴシック" pitchFamily="-9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  <a:ea typeface="ＭＳ Ｐゴシック" pitchFamily="-9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  <a:ea typeface="ＭＳ Ｐゴシック" pitchFamily="-9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  <a:ea typeface="ＭＳ Ｐゴシック" pitchFamily="-9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6ZJe_SWYlPs&amp;feature=player_embedde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kumimoji="0" lang="id-ID" dirty="0" smtClean="0"/>
              <a:t>BAB 2</a:t>
            </a:r>
            <a:br>
              <a:rPr kumimoji="0" lang="id-ID" dirty="0" smtClean="0"/>
            </a:br>
            <a:r>
              <a:rPr kumimoji="0" lang="id-ID" dirty="0" smtClean="0"/>
              <a:t>KARBOHIDRAT</a:t>
            </a:r>
            <a:endParaRPr kumimoji="0"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066800"/>
          </a:xfrm>
        </p:spPr>
        <p:txBody>
          <a:bodyPr/>
          <a:lstStyle/>
          <a:p>
            <a:r>
              <a:rPr lang="id-ID" dirty="0" smtClean="0"/>
              <a:t>C. P</a:t>
            </a:r>
            <a:r>
              <a:rPr lang="en-US" dirty="0" smtClean="0"/>
              <a:t>OLISAKARIDA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696200" cy="4114800"/>
          </a:xfrm>
        </p:spPr>
        <p:txBody>
          <a:bodyPr/>
          <a:lstStyle/>
          <a:p>
            <a:pPr marL="514350" indent="-514350">
              <a:buNone/>
            </a:pPr>
            <a:r>
              <a:rPr lang="id-ID" dirty="0" smtClean="0"/>
              <a:t>Polimer monosakarida </a:t>
            </a:r>
            <a:r>
              <a:rPr lang="en-US" dirty="0" smtClean="0"/>
              <a:t>(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id-ID" dirty="0" smtClean="0"/>
              <a:t>hidrolisis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id-ID" dirty="0" smtClean="0"/>
              <a:t>enzim</a:t>
            </a:r>
            <a:r>
              <a:rPr lang="en-US" dirty="0" smtClean="0"/>
              <a:t>)</a:t>
            </a:r>
            <a:endParaRPr lang="id-ID" dirty="0" smtClean="0"/>
          </a:p>
          <a:p>
            <a:pPr marL="514350" indent="-514350">
              <a:buNone/>
            </a:pPr>
            <a:r>
              <a:rPr lang="id-ID" dirty="0" smtClean="0"/>
              <a:t>Fungsi: penguat tekstur &amp; sumber energi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Pati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Selulosa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Hemiselulosa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Pektin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Glikogen</a:t>
            </a:r>
            <a:r>
              <a:rPr lang="en-US" dirty="0" smtClean="0"/>
              <a:t> (</a:t>
            </a:r>
            <a:r>
              <a:rPr lang="en-US" dirty="0" err="1" smtClean="0"/>
              <a:t>gula</a:t>
            </a:r>
            <a:r>
              <a:rPr lang="en-US" dirty="0" smtClean="0"/>
              <a:t> </a:t>
            </a:r>
            <a:r>
              <a:rPr lang="en-US" dirty="0" err="1" smtClean="0"/>
              <a:t>otot</a:t>
            </a:r>
            <a:r>
              <a:rPr lang="en-US" smtClean="0"/>
              <a:t>)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Polisakarida lain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838200"/>
          </a:xfrm>
        </p:spPr>
        <p:txBody>
          <a:bodyPr/>
          <a:lstStyle/>
          <a:p>
            <a:r>
              <a:rPr lang="id-ID" dirty="0" smtClean="0"/>
              <a:t>1. P</a:t>
            </a:r>
            <a:r>
              <a:rPr lang="en-US" dirty="0" smtClean="0"/>
              <a:t>ATI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620000" cy="4114800"/>
          </a:xfrm>
        </p:spPr>
        <p:txBody>
          <a:bodyPr/>
          <a:lstStyle/>
          <a:p>
            <a:r>
              <a:rPr lang="id-ID" dirty="0" smtClean="0"/>
              <a:t>Polimer glukosa </a:t>
            </a:r>
            <a:r>
              <a:rPr lang="en-US" dirty="0" smtClean="0"/>
              <a:t>. I</a:t>
            </a:r>
            <a:r>
              <a:rPr lang="id-ID" dirty="0" smtClean="0"/>
              <a:t>k</a:t>
            </a:r>
            <a:r>
              <a:rPr lang="en-US" dirty="0" err="1" smtClean="0"/>
              <a:t>atan</a:t>
            </a:r>
            <a:r>
              <a:rPr lang="id-ID" dirty="0" smtClean="0"/>
              <a:t> </a:t>
            </a:r>
            <a:r>
              <a:rPr lang="el-GR" dirty="0" smtClean="0"/>
              <a:t>α</a:t>
            </a:r>
            <a:r>
              <a:rPr lang="id-ID" dirty="0" smtClean="0"/>
              <a:t>-(1,4)-glikosidik</a:t>
            </a:r>
          </a:p>
          <a:p>
            <a:r>
              <a:rPr lang="id-ID" dirty="0" smtClean="0"/>
              <a:t>2 fraksi: terlarut (amilosa, lurus) &amp; tidak larut (amilopektin, bercabang)</a:t>
            </a:r>
          </a:p>
          <a:p>
            <a:endParaRPr lang="id-ID" dirty="0"/>
          </a:p>
        </p:txBody>
      </p:sp>
      <p:pic>
        <p:nvPicPr>
          <p:cNvPr id="1026" name="Picture 2" descr="12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3657600"/>
            <a:ext cx="261937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3200400"/>
            <a:ext cx="1952625" cy="2971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Amilosa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Kelengketan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Beras</a:t>
            </a:r>
            <a:r>
              <a:rPr lang="en-US" dirty="0" smtClean="0"/>
              <a:t> </a:t>
            </a:r>
            <a:r>
              <a:rPr lang="en-US" dirty="0" err="1" smtClean="0"/>
              <a:t>ketan</a:t>
            </a:r>
            <a:r>
              <a:rPr lang="en-US" dirty="0" smtClean="0"/>
              <a:t>: 1-2%</a:t>
            </a:r>
          </a:p>
          <a:p>
            <a:r>
              <a:rPr lang="en-US" dirty="0" err="1" smtClean="0"/>
              <a:t>Beras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: &gt;2%</a:t>
            </a:r>
          </a:p>
          <a:p>
            <a:r>
              <a:rPr lang="en-US" dirty="0" err="1" smtClean="0"/>
              <a:t>Beras</a:t>
            </a:r>
            <a:r>
              <a:rPr lang="en-US" dirty="0" smtClean="0"/>
              <a:t> Asia Tenggara: 20-25%</a:t>
            </a:r>
          </a:p>
          <a:p>
            <a:r>
              <a:rPr lang="en-US" dirty="0" err="1" smtClean="0"/>
              <a:t>Beras</a:t>
            </a:r>
            <a:r>
              <a:rPr lang="en-US" dirty="0" smtClean="0"/>
              <a:t> Asia </a:t>
            </a:r>
            <a:r>
              <a:rPr lang="en-US" dirty="0" err="1" smtClean="0"/>
              <a:t>Timur</a:t>
            </a:r>
            <a:r>
              <a:rPr lang="en-US" dirty="0" smtClean="0"/>
              <a:t>: </a:t>
            </a:r>
            <a:r>
              <a:rPr lang="en-US" dirty="0" err="1" smtClean="0"/>
              <a:t>amilosa</a:t>
            </a:r>
            <a:r>
              <a:rPr lang="en-US" dirty="0" smtClean="0"/>
              <a:t> 13-20%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90600"/>
          </a:xfrm>
        </p:spPr>
        <p:txBody>
          <a:bodyPr/>
          <a:lstStyle/>
          <a:p>
            <a:r>
              <a:rPr lang="id-ID" dirty="0" smtClean="0"/>
              <a:t>Gelatinasi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7696200" cy="4114800"/>
          </a:xfrm>
        </p:spPr>
        <p:txBody>
          <a:bodyPr/>
          <a:lstStyle/>
          <a:p>
            <a:r>
              <a:rPr lang="id-ID" dirty="0" smtClean="0"/>
              <a:t>Pati </a:t>
            </a:r>
            <a:r>
              <a:rPr lang="en-US" dirty="0" err="1" smtClean="0"/>
              <a:t>ber</a:t>
            </a:r>
            <a:r>
              <a:rPr lang="id-ID" dirty="0" smtClean="0"/>
              <a:t>bentuk granula (butir)</a:t>
            </a:r>
          </a:p>
          <a:p>
            <a:r>
              <a:rPr lang="id-ID" dirty="0" smtClean="0"/>
              <a:t>Pati + air (dingin)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id-ID" dirty="0" smtClean="0"/>
              <a:t>granula menyerap air (max 30%)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id-ID" dirty="0" smtClean="0"/>
              <a:t>membengkak</a:t>
            </a:r>
          </a:p>
          <a:p>
            <a:r>
              <a:rPr lang="id-ID" dirty="0" smtClean="0"/>
              <a:t>Pati + air (55-65</a:t>
            </a:r>
            <a:r>
              <a:rPr lang="en-US" dirty="0" smtClean="0"/>
              <a:t> </a:t>
            </a:r>
            <a:r>
              <a:rPr lang="en-US" baseline="30000" dirty="0" smtClean="0"/>
              <a:t>o</a:t>
            </a:r>
            <a:r>
              <a:rPr lang="id-ID" dirty="0" smtClean="0"/>
              <a:t>C)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granula</a:t>
            </a:r>
            <a:r>
              <a:rPr lang="en-US" dirty="0" smtClean="0"/>
              <a:t> </a:t>
            </a:r>
            <a:r>
              <a:rPr lang="id-ID" dirty="0" smtClean="0"/>
              <a:t>membengkak sesungguhnya</a:t>
            </a:r>
            <a:r>
              <a:rPr lang="en-US" dirty="0" smtClean="0"/>
              <a:t>,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id-ID" dirty="0" smtClean="0"/>
              <a:t>bisa kembali spt semula</a:t>
            </a:r>
          </a:p>
          <a:p>
            <a:r>
              <a:rPr lang="id-ID" dirty="0" smtClean="0"/>
              <a:t>Pati + air (&gt;55-65</a:t>
            </a:r>
            <a:r>
              <a:rPr lang="en-US" dirty="0" smtClean="0"/>
              <a:t> </a:t>
            </a:r>
            <a:r>
              <a:rPr lang="en-US" baseline="30000" dirty="0" smtClean="0"/>
              <a:t>o</a:t>
            </a:r>
            <a:r>
              <a:rPr lang="id-ID" dirty="0" smtClean="0"/>
              <a:t>C)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granula</a:t>
            </a:r>
            <a:r>
              <a:rPr lang="en-US" dirty="0" smtClean="0"/>
              <a:t> </a:t>
            </a:r>
            <a:r>
              <a:rPr lang="id-ID" dirty="0" smtClean="0"/>
              <a:t>membengkak luar biasa</a:t>
            </a:r>
            <a:r>
              <a:rPr lang="en-US" dirty="0" smtClean="0"/>
              <a:t>, </a:t>
            </a:r>
            <a:r>
              <a:rPr lang="id-ID" dirty="0" smtClean="0">
                <a:solidFill>
                  <a:srgbClr val="FF0000"/>
                </a:solidFill>
              </a:rPr>
              <a:t>tdk bisa kembali </a:t>
            </a:r>
            <a:r>
              <a:rPr lang="en-US" dirty="0" err="1" smtClean="0">
                <a:solidFill>
                  <a:srgbClr val="FF0000"/>
                </a:solidFill>
              </a:rPr>
              <a:t>ke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bentuk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semula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id-ID" dirty="0" smtClean="0"/>
              <a:t>gelatinasi </a:t>
            </a:r>
            <a:r>
              <a:rPr lang="en-US" dirty="0" smtClean="0"/>
              <a:t>.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id-ID" dirty="0" smtClean="0"/>
              <a:t>suhu gelatinasi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7696200" cy="30480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Apabila</a:t>
            </a:r>
            <a:r>
              <a:rPr lang="en-US" dirty="0" smtClean="0"/>
              <a:t> p</a:t>
            </a:r>
            <a:r>
              <a:rPr lang="id-ID" dirty="0" smtClean="0"/>
              <a:t>ati </a:t>
            </a:r>
            <a:r>
              <a:rPr lang="en-US" dirty="0" smtClean="0"/>
              <a:t>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id-ID" dirty="0" smtClean="0"/>
              <a:t>tergelatinasi </a:t>
            </a:r>
            <a:r>
              <a:rPr lang="en-US" dirty="0" err="1" smtClean="0"/>
              <a:t>dikeringkan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Tidak bisa kembali ke sifat semula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Dapat</a:t>
            </a:r>
            <a:r>
              <a:rPr lang="en-US" dirty="0" smtClean="0"/>
              <a:t> m</a:t>
            </a:r>
            <a:r>
              <a:rPr lang="id-ID" dirty="0" smtClean="0"/>
              <a:t>enyerap air kembali dlm jumlah besar</a:t>
            </a:r>
          </a:p>
          <a:p>
            <a:pPr>
              <a:buNone/>
            </a:pPr>
            <a:r>
              <a:rPr lang="id-ID" dirty="0" smtClean="0"/>
              <a:t>	</a:t>
            </a:r>
          </a:p>
          <a:p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28600"/>
            <a:ext cx="7848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id-ID" sz="4400" dirty="0" smtClean="0"/>
              <a:t>P</a:t>
            </a:r>
            <a:r>
              <a:rPr lang="en-US" sz="4400" dirty="0" err="1" smtClean="0"/>
              <a:t>rinsip</a:t>
            </a:r>
            <a:r>
              <a:rPr lang="en-US" sz="4400" dirty="0" smtClean="0"/>
              <a:t> </a:t>
            </a:r>
            <a:r>
              <a:rPr lang="id-ID" sz="4400" dirty="0" smtClean="0"/>
              <a:t>M</a:t>
            </a:r>
            <a:r>
              <a:rPr lang="en-US" sz="4400" dirty="0" err="1" smtClean="0"/>
              <a:t>akanan</a:t>
            </a:r>
            <a:r>
              <a:rPr lang="en-US" sz="4400" dirty="0" smtClean="0"/>
              <a:t> </a:t>
            </a:r>
            <a:r>
              <a:rPr lang="id-ID" sz="4400" dirty="0" smtClean="0"/>
              <a:t>I</a:t>
            </a:r>
            <a:r>
              <a:rPr lang="en-US" sz="4400" dirty="0" err="1" smtClean="0"/>
              <a:t>nstan</a:t>
            </a:r>
            <a:endParaRPr lang="id-ID" sz="4400" dirty="0" smtClean="0"/>
          </a:p>
          <a:p>
            <a:pPr algn="ctr">
              <a:buNone/>
            </a:pPr>
            <a:r>
              <a:rPr lang="id-ID" sz="4400" dirty="0" smtClean="0"/>
              <a:t>	(</a:t>
            </a:r>
            <a:r>
              <a:rPr lang="en-US" sz="4400" dirty="0" smtClean="0"/>
              <a:t>B</a:t>
            </a:r>
            <a:r>
              <a:rPr lang="id-ID" sz="4400" dirty="0" smtClean="0"/>
              <a:t>erbasis </a:t>
            </a:r>
            <a:r>
              <a:rPr lang="en-US" sz="4400" dirty="0" smtClean="0"/>
              <a:t>K</a:t>
            </a:r>
            <a:r>
              <a:rPr lang="id-ID" sz="4400" dirty="0" smtClean="0"/>
              <a:t>arbohidrat)</a:t>
            </a:r>
          </a:p>
          <a:p>
            <a:pPr algn="ctr"/>
            <a:endParaRPr lang="id-ID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066800"/>
          </a:xfrm>
        </p:spPr>
        <p:txBody>
          <a:bodyPr/>
          <a:lstStyle/>
          <a:p>
            <a:r>
              <a:rPr lang="id-ID" sz="3600" dirty="0" smtClean="0"/>
              <a:t>Faktor yg </a:t>
            </a:r>
            <a:r>
              <a:rPr lang="en-US" sz="3600" dirty="0" smtClean="0"/>
              <a:t>M</a:t>
            </a:r>
            <a:r>
              <a:rPr lang="id-ID" sz="3600" dirty="0" smtClean="0"/>
              <a:t>empengaruhi </a:t>
            </a:r>
            <a:r>
              <a:rPr lang="en-US" sz="3600" dirty="0" smtClean="0"/>
              <a:t>P</a:t>
            </a:r>
            <a:r>
              <a:rPr lang="id-ID" sz="3600" dirty="0" smtClean="0"/>
              <a:t>embentukan </a:t>
            </a:r>
            <a:r>
              <a:rPr lang="en-US" sz="3600" dirty="0" smtClean="0"/>
              <a:t>G</a:t>
            </a:r>
            <a:r>
              <a:rPr lang="id-ID" sz="3600" dirty="0" smtClean="0"/>
              <a:t>el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pPr marL="898525" indent="-457200">
              <a:buFont typeface="+mj-lt"/>
              <a:buAutoNum type="arabicPeriod"/>
            </a:pPr>
            <a:r>
              <a:rPr lang="id-ID" dirty="0" smtClean="0"/>
              <a:t>Suhu gelatinasi</a:t>
            </a:r>
          </a:p>
          <a:p>
            <a:pPr marL="898525" indent="-457200">
              <a:buFont typeface="+mj-lt"/>
              <a:buAutoNum type="arabicPeriod"/>
            </a:pPr>
            <a:r>
              <a:rPr lang="id-ID" dirty="0" smtClean="0"/>
              <a:t>Konsentrasi pati</a:t>
            </a:r>
            <a:r>
              <a:rPr lang="en-US" dirty="0" smtClean="0"/>
              <a:t> (optimum </a:t>
            </a:r>
            <a:r>
              <a:rPr lang="id-ID" dirty="0" smtClean="0"/>
              <a:t>20%</a:t>
            </a:r>
            <a:r>
              <a:rPr lang="en-US" dirty="0" smtClean="0"/>
              <a:t>)</a:t>
            </a:r>
            <a:r>
              <a:rPr lang="id-ID" dirty="0" smtClean="0"/>
              <a:t> </a:t>
            </a:r>
          </a:p>
          <a:p>
            <a:pPr marL="898525" indent="-457200">
              <a:buFont typeface="+mj-lt"/>
              <a:buAutoNum type="arabicPeriod"/>
            </a:pPr>
            <a:r>
              <a:rPr lang="id-ID" dirty="0" smtClean="0"/>
              <a:t>pH larutan </a:t>
            </a:r>
            <a:r>
              <a:rPr lang="en-US" dirty="0" smtClean="0"/>
              <a:t>(</a:t>
            </a:r>
            <a:r>
              <a:rPr lang="id-ID" dirty="0" smtClean="0"/>
              <a:t>opt</a:t>
            </a:r>
            <a:r>
              <a:rPr lang="en-US" dirty="0" err="1" smtClean="0"/>
              <a:t>imum</a:t>
            </a:r>
            <a:r>
              <a:rPr lang="id-ID" dirty="0" smtClean="0"/>
              <a:t> pH 4</a:t>
            </a:r>
            <a:r>
              <a:rPr lang="en-US" dirty="0" smtClean="0"/>
              <a:t> </a:t>
            </a:r>
            <a:r>
              <a:rPr lang="id-ID" dirty="0" smtClean="0"/>
              <a:t>–</a:t>
            </a:r>
            <a:r>
              <a:rPr lang="en-US" dirty="0" smtClean="0"/>
              <a:t> </a:t>
            </a:r>
            <a:r>
              <a:rPr lang="id-ID" dirty="0" smtClean="0"/>
              <a:t>7</a:t>
            </a:r>
            <a:r>
              <a:rPr lang="en-US" dirty="0" smtClean="0"/>
              <a:t>)</a:t>
            </a:r>
            <a:endParaRPr lang="id-ID" dirty="0" smtClean="0"/>
          </a:p>
          <a:p>
            <a:pPr marL="898525" indent="-457200">
              <a:buFont typeface="+mj-lt"/>
              <a:buAutoNum type="arabicPeriod"/>
            </a:pPr>
            <a:r>
              <a:rPr lang="id-ID" dirty="0" smtClean="0"/>
              <a:t>Gula </a:t>
            </a:r>
            <a:r>
              <a:rPr lang="en-US" dirty="0" smtClean="0"/>
              <a:t>: </a:t>
            </a:r>
            <a:r>
              <a:rPr lang="id-ID" dirty="0" smtClean="0"/>
              <a:t>sifat + dan –</a:t>
            </a:r>
          </a:p>
          <a:p>
            <a:pPr marL="514350" indent="-514350">
              <a:buFont typeface="+mj-lt"/>
              <a:buAutoNum type="arabicPeriod"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	Lama gelatinasi</a:t>
            </a:r>
            <a:r>
              <a:rPr lang="en-US" dirty="0" smtClean="0"/>
              <a:t>:</a:t>
            </a:r>
            <a:r>
              <a:rPr lang="id-ID" dirty="0" smtClean="0"/>
              <a:t> sukrosa</a:t>
            </a:r>
            <a:r>
              <a:rPr lang="en-US" dirty="0" smtClean="0"/>
              <a:t> </a:t>
            </a:r>
            <a:r>
              <a:rPr lang="id-ID" dirty="0" smtClean="0"/>
              <a:t>&gt;</a:t>
            </a:r>
            <a:r>
              <a:rPr lang="en-US" dirty="0" smtClean="0"/>
              <a:t> </a:t>
            </a:r>
            <a:r>
              <a:rPr lang="id-ID" dirty="0" smtClean="0"/>
              <a:t>glukosa</a:t>
            </a:r>
            <a:r>
              <a:rPr lang="en-US" dirty="0" smtClean="0"/>
              <a:t> </a:t>
            </a:r>
            <a:r>
              <a:rPr lang="id-ID" dirty="0" smtClean="0"/>
              <a:t>&gt;</a:t>
            </a:r>
            <a:r>
              <a:rPr lang="en-US" dirty="0" smtClean="0"/>
              <a:t> </a:t>
            </a:r>
            <a:r>
              <a:rPr lang="id-ID" dirty="0" smtClean="0"/>
              <a:t>fruktosa</a:t>
            </a:r>
          </a:p>
          <a:p>
            <a:pPr>
              <a:buNone/>
            </a:pPr>
            <a:r>
              <a:rPr lang="id-ID" dirty="0" smtClean="0"/>
              <a:t>		  Fruktosa utk cookies </a:t>
            </a:r>
          </a:p>
          <a:p>
            <a:endParaRPr lang="id-ID" dirty="0"/>
          </a:p>
        </p:txBody>
      </p:sp>
      <p:sp>
        <p:nvSpPr>
          <p:cNvPr id="5" name="Curved Right Arrow 4"/>
          <p:cNvSpPr/>
          <p:nvPr/>
        </p:nvSpPr>
        <p:spPr bwMode="auto">
          <a:xfrm>
            <a:off x="1219200" y="5029200"/>
            <a:ext cx="457200" cy="381000"/>
          </a:xfrm>
          <a:prstGeom prst="curv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9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90600"/>
          </a:xfrm>
        </p:spPr>
        <p:txBody>
          <a:bodyPr/>
          <a:lstStyle/>
          <a:p>
            <a:r>
              <a:rPr lang="id-ID" dirty="0" smtClean="0"/>
              <a:t>Hidrolisis </a:t>
            </a:r>
            <a:r>
              <a:rPr lang="en-US" dirty="0" smtClean="0"/>
              <a:t>P</a:t>
            </a:r>
            <a:r>
              <a:rPr lang="id-ID" dirty="0" smtClean="0"/>
              <a:t>ati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981200"/>
            <a:ext cx="7772400" cy="4114800"/>
          </a:xfrm>
        </p:spPr>
        <p:txBody>
          <a:bodyPr/>
          <a:lstStyle/>
          <a:p>
            <a:r>
              <a:rPr lang="id-ID" sz="3200" dirty="0" smtClean="0"/>
              <a:t>Harus ada air</a:t>
            </a:r>
          </a:p>
          <a:p>
            <a:r>
              <a:rPr lang="id-ID" sz="3200" dirty="0" smtClean="0"/>
              <a:t>Dibantu enzim</a:t>
            </a:r>
          </a:p>
          <a:p>
            <a:pPr lvl="1"/>
            <a:r>
              <a:rPr lang="el-GR" sz="3200" dirty="0" smtClean="0"/>
              <a:t>α</a:t>
            </a:r>
            <a:r>
              <a:rPr lang="id-ID" sz="3200" dirty="0" smtClean="0"/>
              <a:t>-amilase</a:t>
            </a:r>
            <a:r>
              <a:rPr lang="en-US" sz="3200" dirty="0" smtClean="0"/>
              <a:t>: </a:t>
            </a:r>
            <a:r>
              <a:rPr lang="en-US" sz="3200" dirty="0" err="1" smtClean="0"/>
              <a:t>terbentuk</a:t>
            </a:r>
            <a:r>
              <a:rPr lang="en-US" sz="3200" dirty="0" smtClean="0"/>
              <a:t> </a:t>
            </a:r>
            <a:r>
              <a:rPr lang="id-ID" sz="3200" dirty="0" smtClean="0"/>
              <a:t>oligosakarida</a:t>
            </a:r>
          </a:p>
          <a:p>
            <a:pPr lvl="1"/>
            <a:r>
              <a:rPr lang="el-GR" sz="3200" dirty="0" smtClean="0"/>
              <a:t>β</a:t>
            </a:r>
            <a:r>
              <a:rPr lang="id-ID" sz="3200" dirty="0" smtClean="0"/>
              <a:t>-amilase</a:t>
            </a:r>
            <a:r>
              <a:rPr lang="en-US" sz="3200" dirty="0" smtClean="0"/>
              <a:t>: </a:t>
            </a:r>
            <a:r>
              <a:rPr lang="en-US" sz="3200" dirty="0" err="1" smtClean="0"/>
              <a:t>terbentuk</a:t>
            </a:r>
            <a:r>
              <a:rPr lang="en-US" sz="3200" dirty="0" smtClean="0"/>
              <a:t> </a:t>
            </a:r>
            <a:r>
              <a:rPr lang="id-ID" sz="3200" dirty="0" smtClean="0"/>
              <a:t>maltosa</a:t>
            </a:r>
          </a:p>
          <a:p>
            <a:pPr lvl="1"/>
            <a:r>
              <a:rPr lang="id-ID" sz="3200" dirty="0" smtClean="0"/>
              <a:t>Glukoamilase</a:t>
            </a:r>
            <a:r>
              <a:rPr lang="en-US" sz="3200" dirty="0" smtClean="0"/>
              <a:t>: </a:t>
            </a:r>
            <a:r>
              <a:rPr lang="en-US" sz="3200" dirty="0" err="1" smtClean="0"/>
              <a:t>terbentuk</a:t>
            </a:r>
            <a:r>
              <a:rPr lang="en-US" sz="3200" dirty="0" smtClean="0"/>
              <a:t> </a:t>
            </a:r>
            <a:r>
              <a:rPr lang="id-ID" sz="3200" dirty="0" smtClean="0"/>
              <a:t>glukosa</a:t>
            </a:r>
            <a:endParaRPr lang="id-ID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14400"/>
          </a:xfrm>
        </p:spPr>
        <p:txBody>
          <a:bodyPr/>
          <a:lstStyle/>
          <a:p>
            <a:r>
              <a:rPr lang="id-ID" dirty="0" smtClean="0"/>
              <a:t>2. S</a:t>
            </a:r>
            <a:r>
              <a:rPr lang="en-US" dirty="0" smtClean="0"/>
              <a:t>ELULOSA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8610600" cy="4114800"/>
          </a:xfrm>
        </p:spPr>
        <p:txBody>
          <a:bodyPr/>
          <a:lstStyle/>
          <a:p>
            <a:r>
              <a:rPr lang="id-ID" dirty="0" smtClean="0"/>
              <a:t>Serat panjang</a:t>
            </a:r>
            <a:endParaRPr lang="en-US" dirty="0" smtClean="0"/>
          </a:p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id-ID" dirty="0" smtClean="0"/>
              <a:t>dinding sel tanaman </a:t>
            </a:r>
            <a:endParaRPr lang="en-US" dirty="0" smtClean="0"/>
          </a:p>
          <a:p>
            <a:r>
              <a:rPr lang="en-US" dirty="0" err="1" smtClean="0"/>
              <a:t>Mmpengaruhi</a:t>
            </a:r>
            <a:r>
              <a:rPr lang="en-US" dirty="0" smtClean="0"/>
              <a:t> </a:t>
            </a:r>
            <a:r>
              <a:rPr lang="id-ID" dirty="0" smtClean="0"/>
              <a:t>tekstur</a:t>
            </a:r>
          </a:p>
          <a:p>
            <a:r>
              <a:rPr lang="id-ID" dirty="0" smtClean="0"/>
              <a:t>Polimer rantai rantai lurus </a:t>
            </a:r>
            <a:r>
              <a:rPr lang="el-GR" dirty="0" smtClean="0"/>
              <a:t>β</a:t>
            </a:r>
            <a:r>
              <a:rPr lang="id-ID" dirty="0" smtClean="0"/>
              <a:t>-(1,4)-glukosa</a:t>
            </a:r>
          </a:p>
          <a:p>
            <a:r>
              <a:rPr lang="id-ID" dirty="0" smtClean="0"/>
              <a:t>Terhidrolisis o</a:t>
            </a:r>
            <a:r>
              <a:rPr lang="en-US" dirty="0" err="1" smtClean="0"/>
              <a:t>leh</a:t>
            </a:r>
            <a:r>
              <a:rPr lang="en-US" dirty="0" smtClean="0"/>
              <a:t> </a:t>
            </a:r>
            <a:r>
              <a:rPr lang="id-ID" dirty="0" smtClean="0"/>
              <a:t>enzim selobiase, produk: selobiosa (disakarida)</a:t>
            </a:r>
          </a:p>
          <a:p>
            <a:r>
              <a:rPr lang="id-ID" dirty="0" smtClean="0"/>
              <a:t>Turunan selulosa: CMC </a:t>
            </a:r>
            <a:endParaRPr lang="en-US" dirty="0" smtClean="0"/>
          </a:p>
          <a:p>
            <a:r>
              <a:rPr lang="en-US" dirty="0" smtClean="0"/>
              <a:t>CMC </a:t>
            </a:r>
            <a:r>
              <a:rPr lang="en-US" dirty="0" err="1" smtClean="0"/>
              <a:t>adalah</a:t>
            </a:r>
            <a:r>
              <a:rPr lang="en-US" dirty="0" smtClean="0"/>
              <a:t> p</a:t>
            </a:r>
            <a:r>
              <a:rPr lang="id-ID" dirty="0" smtClean="0"/>
              <a:t>engikat, pengental</a:t>
            </a:r>
            <a:r>
              <a:rPr lang="en-US" dirty="0" smtClean="0"/>
              <a:t>, </a:t>
            </a:r>
            <a:r>
              <a:rPr lang="en-US" dirty="0" err="1" smtClean="0"/>
              <a:t>pembentuk</a:t>
            </a:r>
            <a:r>
              <a:rPr lang="en-US" dirty="0" smtClean="0"/>
              <a:t> </a:t>
            </a:r>
            <a:r>
              <a:rPr lang="id-ID" dirty="0" smtClean="0"/>
              <a:t>tekstur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id-ID" dirty="0" smtClean="0"/>
              <a:t>es krim, jelly, pasta, keju, salad dressing, dll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14400"/>
          </a:xfrm>
        </p:spPr>
        <p:txBody>
          <a:bodyPr/>
          <a:lstStyle/>
          <a:p>
            <a:r>
              <a:rPr lang="id-ID" dirty="0" smtClean="0"/>
              <a:t>3. H</a:t>
            </a:r>
            <a:r>
              <a:rPr lang="en-US" dirty="0" smtClean="0"/>
              <a:t>EMISELULOSA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438400"/>
            <a:ext cx="7010400" cy="3657600"/>
          </a:xfrm>
        </p:spPr>
        <p:txBody>
          <a:bodyPr/>
          <a:lstStyle/>
          <a:p>
            <a:r>
              <a:rPr lang="id-ID" dirty="0" smtClean="0"/>
              <a:t>Unit polimer penyusun tidak sejenis</a:t>
            </a:r>
            <a:r>
              <a:rPr lang="en-US" dirty="0" smtClean="0"/>
              <a:t>    (D-</a:t>
            </a:r>
            <a:r>
              <a:rPr lang="en-US" dirty="0" err="1" smtClean="0"/>
              <a:t>xilosa</a:t>
            </a:r>
            <a:r>
              <a:rPr lang="en-US" dirty="0" smtClean="0"/>
              <a:t>, </a:t>
            </a:r>
            <a:r>
              <a:rPr lang="en-US" dirty="0" err="1" smtClean="0"/>
              <a:t>pentosa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heksosa</a:t>
            </a:r>
            <a:r>
              <a:rPr lang="en-US" dirty="0" smtClean="0"/>
              <a:t> lain)</a:t>
            </a:r>
            <a:endParaRPr lang="id-ID" dirty="0" smtClean="0"/>
          </a:p>
          <a:p>
            <a:r>
              <a:rPr lang="id-ID" dirty="0" smtClean="0"/>
              <a:t>Derajat polimerisasi rendah</a:t>
            </a:r>
            <a:endParaRPr lang="en-US" dirty="0" smtClean="0"/>
          </a:p>
          <a:p>
            <a:r>
              <a:rPr lang="en-US" dirty="0" smtClean="0"/>
              <a:t>L</a:t>
            </a:r>
            <a:r>
              <a:rPr lang="id-ID" dirty="0" smtClean="0"/>
              <a:t>arut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id-ID" dirty="0" smtClean="0"/>
              <a:t>basa</a:t>
            </a:r>
            <a:endParaRPr lang="en-US" dirty="0" smtClean="0"/>
          </a:p>
          <a:p>
            <a:r>
              <a:rPr lang="en-US" dirty="0" smtClean="0"/>
              <a:t>S</a:t>
            </a:r>
            <a:r>
              <a:rPr lang="id-ID" dirty="0" smtClean="0"/>
              <a:t>ukar larut asam (kebalikan selulosa)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066800"/>
          </a:xfrm>
        </p:spPr>
        <p:txBody>
          <a:bodyPr/>
          <a:lstStyle/>
          <a:p>
            <a:pPr algn="l"/>
            <a:r>
              <a:rPr lang="id-ID" dirty="0" smtClean="0"/>
              <a:t>4. P</a:t>
            </a:r>
            <a:r>
              <a:rPr lang="en-US" dirty="0" smtClean="0"/>
              <a:t>EKTIN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057400"/>
            <a:ext cx="7620000" cy="4191000"/>
          </a:xfrm>
        </p:spPr>
        <p:txBody>
          <a:bodyPr/>
          <a:lstStyle/>
          <a:p>
            <a:r>
              <a:rPr lang="id-ID" dirty="0" smtClean="0"/>
              <a:t>Dlm dinding sel tanaman</a:t>
            </a:r>
            <a:endParaRPr lang="en-US" dirty="0" smtClean="0"/>
          </a:p>
          <a:p>
            <a:r>
              <a:rPr lang="en-US" dirty="0" smtClean="0"/>
              <a:t>P</a:t>
            </a:r>
            <a:r>
              <a:rPr lang="id-ID" dirty="0" smtClean="0"/>
              <a:t>erekat antar dinding sel</a:t>
            </a:r>
          </a:p>
          <a:p>
            <a:r>
              <a:rPr lang="id-ID" dirty="0" smtClean="0"/>
              <a:t>Polimer asam D-galakturonat</a:t>
            </a:r>
            <a:endParaRPr lang="en-US" dirty="0" smtClean="0"/>
          </a:p>
          <a:p>
            <a:r>
              <a:rPr lang="en-US" dirty="0" smtClean="0"/>
              <a:t>I</a:t>
            </a:r>
            <a:r>
              <a:rPr lang="id-ID" dirty="0" smtClean="0"/>
              <a:t>katan </a:t>
            </a:r>
            <a:r>
              <a:rPr lang="el-GR" dirty="0" smtClean="0"/>
              <a:t>α</a:t>
            </a:r>
            <a:r>
              <a:rPr lang="id-ID" dirty="0" smtClean="0"/>
              <a:t>-(1,4)-glikosidik</a:t>
            </a:r>
          </a:p>
          <a:p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pektin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id-ID" dirty="0" smtClean="0"/>
              <a:t>buah: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800" dirty="0" err="1" smtClean="0"/>
              <a:t>Buah</a:t>
            </a:r>
            <a:r>
              <a:rPr lang="en-US" sz="2800" dirty="0" smtClean="0"/>
              <a:t> m</a:t>
            </a:r>
            <a:r>
              <a:rPr lang="id-ID" sz="2800" dirty="0" smtClean="0"/>
              <a:t>entah: protopektin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800" dirty="0" err="1" smtClean="0"/>
              <a:t>Buah</a:t>
            </a:r>
            <a:r>
              <a:rPr lang="en-US" sz="2800" dirty="0" smtClean="0"/>
              <a:t> m</a:t>
            </a:r>
            <a:r>
              <a:rPr lang="id-ID" sz="2800" dirty="0" smtClean="0"/>
              <a:t>atang: pektin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800" dirty="0" err="1" smtClean="0"/>
              <a:t>Buah</a:t>
            </a:r>
            <a:r>
              <a:rPr lang="en-US" sz="2800" dirty="0" smtClean="0"/>
              <a:t> t</a:t>
            </a:r>
            <a:r>
              <a:rPr lang="id-ID" sz="2800" dirty="0" smtClean="0"/>
              <a:t>erlalu matang: as</a:t>
            </a:r>
            <a:r>
              <a:rPr lang="en-US" sz="2800" dirty="0" smtClean="0"/>
              <a:t>am</a:t>
            </a:r>
            <a:r>
              <a:rPr lang="id-ID" sz="2800" dirty="0" smtClean="0"/>
              <a:t> pektat </a:t>
            </a:r>
          </a:p>
          <a:p>
            <a:endParaRPr lang="id-ID" dirty="0"/>
          </a:p>
        </p:txBody>
      </p:sp>
      <p:pic>
        <p:nvPicPr>
          <p:cNvPr id="1026" name="Picture 2" descr="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96902" y="228600"/>
            <a:ext cx="3418498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066800"/>
          </a:xfrm>
        </p:spPr>
        <p:txBody>
          <a:bodyPr/>
          <a:lstStyle/>
          <a:p>
            <a:r>
              <a:rPr kumimoji="0" lang="id-ID" dirty="0" smtClean="0"/>
              <a:t>Karbohidrat</a:t>
            </a:r>
            <a:endParaRPr kumimoji="0"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id-ID" sz="2400" dirty="0" smtClean="0"/>
              <a:t>Sumber </a:t>
            </a:r>
            <a:r>
              <a:rPr lang="id-ID" sz="2400" dirty="0"/>
              <a:t>kalori </a:t>
            </a:r>
            <a:r>
              <a:rPr lang="id-ID" sz="2400" dirty="0" smtClean="0"/>
              <a:t>utama</a:t>
            </a:r>
          </a:p>
          <a:p>
            <a:r>
              <a:rPr lang="id-ID" sz="2400" dirty="0" smtClean="0"/>
              <a:t>Peranan - menentukan </a:t>
            </a:r>
            <a:r>
              <a:rPr lang="id-ID" sz="2400" dirty="0"/>
              <a:t>karakteristik bahan </a:t>
            </a:r>
            <a:r>
              <a:rPr lang="id-ID" sz="2400" dirty="0" smtClean="0"/>
              <a:t>makanan (rasa</a:t>
            </a:r>
            <a:r>
              <a:rPr lang="id-ID" sz="2400" dirty="0"/>
              <a:t>, warna, tekstur, </a:t>
            </a:r>
            <a:r>
              <a:rPr lang="id-ID" sz="2400" dirty="0" smtClean="0"/>
              <a:t>dll)</a:t>
            </a:r>
          </a:p>
          <a:p>
            <a:r>
              <a:rPr lang="id-ID" sz="2400" dirty="0"/>
              <a:t>ekstraksi </a:t>
            </a:r>
            <a:r>
              <a:rPr lang="id-ID" sz="2400" dirty="0" smtClean="0"/>
              <a:t>bahan </a:t>
            </a:r>
            <a:r>
              <a:rPr lang="id-ID" sz="2400" dirty="0"/>
              <a:t>nabati sumber </a:t>
            </a:r>
            <a:r>
              <a:rPr lang="id-ID" sz="2400" dirty="0" smtClean="0"/>
              <a:t>karbohidrat (serealia</a:t>
            </a:r>
            <a:r>
              <a:rPr lang="id-ID" sz="2400" dirty="0"/>
              <a:t>, umbi-umbian, batang tanaman dan </a:t>
            </a:r>
            <a:r>
              <a:rPr lang="id-ID" sz="2400" dirty="0" smtClean="0"/>
              <a:t>biji-bijian)</a:t>
            </a:r>
            <a:endParaRPr kumimoji="0"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3124200"/>
            <a:ext cx="3810000" cy="2971800"/>
          </a:xfrm>
        </p:spPr>
        <p:txBody>
          <a:bodyPr/>
          <a:lstStyle/>
          <a:p>
            <a:r>
              <a:rPr lang="id-ID" dirty="0" smtClean="0"/>
              <a:t>Energi per 1 g</a:t>
            </a:r>
          </a:p>
          <a:p>
            <a:pPr>
              <a:buNone/>
            </a:pPr>
            <a:r>
              <a:rPr lang="id-ID" dirty="0" smtClean="0"/>
              <a:t>	KH = 4 kkal</a:t>
            </a:r>
          </a:p>
          <a:p>
            <a:pPr>
              <a:buNone/>
            </a:pPr>
            <a:r>
              <a:rPr lang="id-ID" dirty="0" smtClean="0"/>
              <a:t>	Protein = 4 kkal</a:t>
            </a:r>
          </a:p>
          <a:p>
            <a:pPr>
              <a:buNone/>
            </a:pPr>
            <a:r>
              <a:rPr lang="id-ID" dirty="0" smtClean="0"/>
              <a:t>	Lemak = 9 kkal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153400" cy="762000"/>
          </a:xfrm>
        </p:spPr>
        <p:txBody>
          <a:bodyPr/>
          <a:lstStyle/>
          <a:p>
            <a:r>
              <a:rPr lang="id-ID" sz="3600" dirty="0" smtClean="0"/>
              <a:t>Faktor yg mempengaruhi Gel Pektin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r>
              <a:rPr lang="id-ID" dirty="0" smtClean="0"/>
              <a:t>Konsentrasi pektin (</a:t>
            </a:r>
            <a:r>
              <a:rPr lang="en-US" dirty="0" smtClean="0"/>
              <a:t>optimum </a:t>
            </a:r>
            <a:r>
              <a:rPr lang="id-ID" dirty="0" smtClean="0"/>
              <a:t>1%)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Jika</a:t>
            </a:r>
            <a:r>
              <a:rPr lang="en-US" dirty="0" smtClean="0"/>
              <a:t>  </a:t>
            </a:r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pektin</a:t>
            </a:r>
            <a:r>
              <a:rPr lang="en-US" dirty="0" smtClean="0"/>
              <a:t> </a:t>
            </a:r>
            <a:r>
              <a:rPr lang="id-ID" dirty="0" smtClean="0"/>
              <a:t>↑keras</a:t>
            </a:r>
            <a:r>
              <a:rPr lang="en-US" dirty="0" smtClean="0"/>
              <a:t>,</a:t>
            </a:r>
            <a:r>
              <a:rPr lang="id-ID" dirty="0" smtClean="0"/>
              <a:t>↓lembek</a:t>
            </a:r>
          </a:p>
          <a:p>
            <a:r>
              <a:rPr lang="id-ID" dirty="0" smtClean="0"/>
              <a:t>Konsentrasi gula (</a:t>
            </a:r>
            <a:r>
              <a:rPr lang="en-US" dirty="0" smtClean="0"/>
              <a:t>optimum </a:t>
            </a:r>
            <a:r>
              <a:rPr lang="id-ID" dirty="0" smtClean="0"/>
              <a:t>65%)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konsentrai</a:t>
            </a:r>
            <a:r>
              <a:rPr lang="en-US" dirty="0" smtClean="0"/>
              <a:t> </a:t>
            </a:r>
            <a:r>
              <a:rPr lang="en-US" dirty="0" err="1" smtClean="0"/>
              <a:t>gula</a:t>
            </a:r>
            <a:r>
              <a:rPr lang="en-US" dirty="0" smtClean="0"/>
              <a:t> </a:t>
            </a:r>
            <a:r>
              <a:rPr lang="id-ID" dirty="0" smtClean="0"/>
              <a:t>↑kristal</a:t>
            </a:r>
            <a:r>
              <a:rPr lang="en-US" dirty="0" smtClean="0"/>
              <a:t>,</a:t>
            </a:r>
            <a:r>
              <a:rPr lang="id-ID" dirty="0" smtClean="0"/>
              <a:t>↓lembek </a:t>
            </a:r>
          </a:p>
          <a:p>
            <a:r>
              <a:rPr lang="id-ID" dirty="0" smtClean="0"/>
              <a:t>pH (</a:t>
            </a:r>
            <a:r>
              <a:rPr lang="en-US" dirty="0" smtClean="0"/>
              <a:t>optimum </a:t>
            </a:r>
            <a:r>
              <a:rPr lang="id-ID" dirty="0" smtClean="0"/>
              <a:t>3,1-3,2)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Jika</a:t>
            </a:r>
            <a:r>
              <a:rPr lang="en-US" dirty="0" smtClean="0"/>
              <a:t> pH </a:t>
            </a:r>
            <a:r>
              <a:rPr lang="id-ID" dirty="0" smtClean="0"/>
              <a:t>↑lembek</a:t>
            </a:r>
            <a:r>
              <a:rPr lang="en-US" dirty="0" smtClean="0"/>
              <a:t>,</a:t>
            </a:r>
            <a:r>
              <a:rPr lang="id-ID" dirty="0" smtClean="0"/>
              <a:t>↓keras, kebutuhan pektin sedikit, sineresis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90600"/>
          </a:xfrm>
        </p:spPr>
        <p:txBody>
          <a:bodyPr/>
          <a:lstStyle/>
          <a:p>
            <a:r>
              <a:rPr lang="id-ID" dirty="0" smtClean="0"/>
              <a:t>5. G</a:t>
            </a:r>
            <a:r>
              <a:rPr lang="en-US" dirty="0" smtClean="0"/>
              <a:t>LIKOGEN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81200"/>
            <a:ext cx="7696200" cy="4114800"/>
          </a:xfrm>
        </p:spPr>
        <p:txBody>
          <a:bodyPr/>
          <a:lstStyle/>
          <a:p>
            <a:r>
              <a:rPr lang="id-ID" dirty="0" smtClean="0"/>
              <a:t>Pati hewani</a:t>
            </a:r>
          </a:p>
          <a:p>
            <a:r>
              <a:rPr lang="id-ID" dirty="0" smtClean="0"/>
              <a:t>T</a:t>
            </a:r>
            <a:r>
              <a:rPr lang="en-US" dirty="0" err="1" smtClean="0"/>
              <a:t>erdapat</a:t>
            </a:r>
            <a:r>
              <a:rPr lang="id-ID" dirty="0" smtClean="0"/>
              <a:t> di hati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id-ID" dirty="0" smtClean="0"/>
              <a:t> otot</a:t>
            </a:r>
          </a:p>
          <a:p>
            <a:r>
              <a:rPr lang="en-US" dirty="0" smtClean="0"/>
              <a:t>L</a:t>
            </a:r>
            <a:r>
              <a:rPr lang="id-ID" dirty="0" smtClean="0"/>
              <a:t>arut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id-ID" dirty="0" smtClean="0"/>
              <a:t>air (pati nabati t</a:t>
            </a:r>
            <a:r>
              <a:rPr lang="en-US" dirty="0" err="1" smtClean="0"/>
              <a:t>idak</a:t>
            </a:r>
            <a:r>
              <a:rPr lang="en-US" dirty="0" smtClean="0"/>
              <a:t> </a:t>
            </a:r>
            <a:r>
              <a:rPr lang="en-US" err="1" smtClean="0"/>
              <a:t>larut</a:t>
            </a:r>
            <a:r>
              <a:rPr lang="en-US" smtClean="0"/>
              <a:t> </a:t>
            </a:r>
            <a:r>
              <a:rPr lang="en-US" smtClean="0"/>
              <a:t>dalam </a:t>
            </a:r>
            <a:r>
              <a:rPr lang="en-US" dirty="0" smtClean="0"/>
              <a:t>air</a:t>
            </a:r>
            <a:r>
              <a:rPr lang="id-ID" dirty="0" smtClean="0"/>
              <a:t>)</a:t>
            </a:r>
          </a:p>
          <a:p>
            <a:r>
              <a:rPr lang="id-ID" dirty="0" smtClean="0"/>
              <a:t>Glikogen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asam</a:t>
            </a:r>
            <a:r>
              <a:rPr lang="en-US" dirty="0" smtClean="0"/>
              <a:t> </a:t>
            </a:r>
            <a:r>
              <a:rPr lang="id-ID" dirty="0" smtClean="0"/>
              <a:t>laktat</a:t>
            </a:r>
          </a:p>
          <a:p>
            <a:r>
              <a:rPr lang="id-ID" dirty="0" smtClean="0"/>
              <a:t>S</a:t>
            </a:r>
            <a:r>
              <a:rPr lang="en-US" dirty="0" err="1" smtClean="0"/>
              <a:t>ebagai</a:t>
            </a:r>
            <a:r>
              <a:rPr lang="en-US" dirty="0" smtClean="0"/>
              <a:t> </a:t>
            </a:r>
            <a:r>
              <a:rPr lang="id-ID" dirty="0" smtClean="0"/>
              <a:t>cadangan energi </a:t>
            </a:r>
            <a:r>
              <a:rPr lang="en-US" dirty="0" smtClean="0"/>
              <a:t>(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id-ID" dirty="0" smtClean="0"/>
              <a:t>glukosa</a:t>
            </a:r>
            <a:r>
              <a:rPr lang="en-US" dirty="0" smtClean="0"/>
              <a:t>)</a:t>
            </a:r>
            <a:endParaRPr lang="id-ID" dirty="0" smtClean="0"/>
          </a:p>
          <a:p>
            <a:r>
              <a:rPr lang="id-ID" dirty="0" smtClean="0"/>
              <a:t>Struktur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id-ID" dirty="0" smtClean="0"/>
              <a:t>amilopektin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066800"/>
          </a:xfrm>
        </p:spPr>
        <p:txBody>
          <a:bodyPr/>
          <a:lstStyle/>
          <a:p>
            <a:r>
              <a:rPr lang="id-ID" dirty="0" smtClean="0"/>
              <a:t>6. P</a:t>
            </a:r>
            <a:r>
              <a:rPr lang="en-US" dirty="0" smtClean="0"/>
              <a:t>OLISADARIDA LAIN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09800"/>
            <a:ext cx="3810000" cy="4114800"/>
          </a:xfrm>
        </p:spPr>
        <p:txBody>
          <a:bodyPr/>
          <a:lstStyle/>
          <a:p>
            <a:r>
              <a:rPr lang="id-ID" dirty="0" smtClean="0"/>
              <a:t>Gumi</a:t>
            </a:r>
          </a:p>
          <a:p>
            <a:r>
              <a:rPr lang="id-ID" dirty="0" smtClean="0"/>
              <a:t>Agar</a:t>
            </a:r>
          </a:p>
          <a:p>
            <a:r>
              <a:rPr lang="id-ID" dirty="0" smtClean="0"/>
              <a:t>Asam alginat</a:t>
            </a:r>
          </a:p>
          <a:p>
            <a:r>
              <a:rPr lang="id-ID" dirty="0" smtClean="0"/>
              <a:t>Karagenan </a:t>
            </a:r>
          </a:p>
          <a:p>
            <a:r>
              <a:rPr lang="id-ID" dirty="0" smtClean="0"/>
              <a:t>Dekstran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90600"/>
          </a:xfrm>
        </p:spPr>
        <p:txBody>
          <a:bodyPr/>
          <a:lstStyle/>
          <a:p>
            <a:r>
              <a:rPr lang="id-ID" dirty="0" smtClean="0"/>
              <a:t>Pencoklatan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8458200" cy="4419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sz="2600" dirty="0" smtClean="0"/>
              <a:t>Pencoklatan enzimatik</a:t>
            </a:r>
            <a:endParaRPr lang="en-US" sz="2600" dirty="0" smtClean="0"/>
          </a:p>
          <a:p>
            <a:pPr marL="914400" lvl="1" indent="-514350">
              <a:buFont typeface="Wingdings" pitchFamily="2" charset="2"/>
              <a:buChar char="§"/>
            </a:pPr>
            <a:r>
              <a:rPr lang="en-US" sz="2600" dirty="0" smtClean="0"/>
              <a:t>S</a:t>
            </a:r>
            <a:r>
              <a:rPr lang="id-ID" sz="2600" dirty="0" smtClean="0"/>
              <a:t>ubstrat </a:t>
            </a:r>
            <a:r>
              <a:rPr lang="en-US" sz="2600" dirty="0" smtClean="0"/>
              <a:t>: </a:t>
            </a:r>
            <a:r>
              <a:rPr lang="id-ID" sz="2600" dirty="0" smtClean="0"/>
              <a:t>seny</a:t>
            </a:r>
            <a:r>
              <a:rPr lang="en-US" sz="2600" dirty="0" err="1" smtClean="0"/>
              <a:t>awa</a:t>
            </a:r>
            <a:r>
              <a:rPr lang="id-ID" sz="2600" dirty="0" smtClean="0"/>
              <a:t> fenolik</a:t>
            </a:r>
            <a:endParaRPr lang="en-US" sz="2600" dirty="0" smtClean="0"/>
          </a:p>
          <a:p>
            <a:pPr marL="914400" lvl="1" indent="-514350">
              <a:buFont typeface="Wingdings" pitchFamily="2" charset="2"/>
              <a:buChar char="§"/>
            </a:pPr>
            <a:r>
              <a:rPr lang="en-US" sz="2600" dirty="0" err="1" smtClean="0"/>
              <a:t>Penyebab</a:t>
            </a:r>
            <a:r>
              <a:rPr lang="en-US" sz="2600" dirty="0" smtClean="0"/>
              <a:t>: </a:t>
            </a:r>
            <a:r>
              <a:rPr lang="en-US" sz="2600" dirty="0" err="1" smtClean="0"/>
              <a:t>reaksi</a:t>
            </a:r>
            <a:r>
              <a:rPr lang="en-US" sz="2600" dirty="0" smtClean="0"/>
              <a:t> </a:t>
            </a:r>
            <a:r>
              <a:rPr lang="en-US" sz="2600" dirty="0" err="1" smtClean="0"/>
              <a:t>antara</a:t>
            </a:r>
            <a:r>
              <a:rPr lang="en-US" sz="2600" dirty="0" smtClean="0"/>
              <a:t> </a:t>
            </a:r>
            <a:r>
              <a:rPr lang="id-ID" sz="2600" dirty="0" smtClean="0"/>
              <a:t>substrat, enzim, oksigen</a:t>
            </a:r>
            <a:endParaRPr lang="en-US" sz="2600" dirty="0" smtClean="0"/>
          </a:p>
          <a:p>
            <a:pPr marL="914400" lvl="1" indent="-514350">
              <a:buFont typeface="Wingdings" pitchFamily="2" charset="2"/>
              <a:buChar char="§"/>
            </a:pPr>
            <a:r>
              <a:rPr lang="id-ID" sz="2600" dirty="0" smtClean="0"/>
              <a:t>Pencegahan</a:t>
            </a:r>
            <a:r>
              <a:rPr lang="en-US" sz="2600" dirty="0" smtClean="0"/>
              <a:t>?</a:t>
            </a:r>
          </a:p>
          <a:p>
            <a:pPr marL="914400" lvl="1" indent="-514350">
              <a:buFont typeface="Wingdings" pitchFamily="2" charset="2"/>
              <a:buChar char="§"/>
            </a:pPr>
            <a:r>
              <a:rPr lang="id-ID" sz="2600" dirty="0" smtClean="0"/>
              <a:t>Contoh buah</a:t>
            </a:r>
            <a:r>
              <a:rPr lang="en-US" sz="2600" dirty="0" smtClean="0"/>
              <a:t>:</a:t>
            </a:r>
          </a:p>
          <a:p>
            <a:pPr marL="914400" lvl="1" indent="-514350">
              <a:buNone/>
            </a:pPr>
            <a:endParaRPr lang="id-ID" sz="2600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id-ID" sz="2600" dirty="0" smtClean="0"/>
              <a:t>Pencoklatan non-enzimatik:</a:t>
            </a:r>
            <a:endParaRPr lang="en-US" sz="2600" dirty="0" smtClean="0"/>
          </a:p>
          <a:p>
            <a:pPr marL="914400" lvl="1" indent="-514350">
              <a:buFont typeface="Wingdings" pitchFamily="2" charset="2"/>
              <a:buChar char="§"/>
            </a:pPr>
            <a:r>
              <a:rPr lang="id-ID" sz="2600" dirty="0" smtClean="0"/>
              <a:t>Karamelisasi</a:t>
            </a:r>
            <a:endParaRPr lang="en-US" sz="2600" dirty="0" smtClean="0"/>
          </a:p>
          <a:p>
            <a:pPr marL="914400" lvl="1" indent="-514350">
              <a:buFont typeface="Wingdings" pitchFamily="2" charset="2"/>
              <a:buChar char="§"/>
            </a:pPr>
            <a:r>
              <a:rPr lang="id-ID" sz="2600" dirty="0" smtClean="0"/>
              <a:t>Reaksi Maillard</a:t>
            </a:r>
          </a:p>
          <a:p>
            <a:endParaRPr lang="id-ID" sz="2600" dirty="0" smtClean="0"/>
          </a:p>
          <a:p>
            <a:endParaRPr lang="id-ID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d-ID" dirty="0" smtClean="0"/>
              <a:t>Nasi Liwet Instan</a:t>
            </a:r>
            <a:endParaRPr kumimoji="0"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543800" cy="4114800"/>
          </a:xfrm>
        </p:spPr>
        <p:txBody>
          <a:bodyPr/>
          <a:lstStyle/>
          <a:p>
            <a:endParaRPr kumimoji="0" lang="id-ID" sz="2400" dirty="0" smtClean="0">
              <a:hlinkClick r:id="rId3"/>
            </a:endParaRPr>
          </a:p>
          <a:p>
            <a:r>
              <a:rPr kumimoji="0" lang="en-US" sz="2400" dirty="0" smtClean="0">
                <a:hlinkClick r:id="rId3"/>
              </a:rPr>
              <a:t>http://www.youtube.com/watch?v=6ZJe_SWYlPs&amp;feature=player_embedded</a:t>
            </a:r>
            <a:r>
              <a:rPr kumimoji="0" lang="id-ID" sz="2400" dirty="0" smtClean="0"/>
              <a:t> </a:t>
            </a:r>
            <a:endParaRPr kumimoji="0"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90600"/>
          </a:xfrm>
        </p:spPr>
        <p:txBody>
          <a:bodyPr/>
          <a:lstStyle/>
          <a:p>
            <a:r>
              <a:rPr lang="id-ID" dirty="0" smtClean="0"/>
              <a:t>Analisis Karbohidrat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590800"/>
            <a:ext cx="7696200" cy="3505200"/>
          </a:xfrm>
        </p:spPr>
        <p:txBody>
          <a:bodyPr/>
          <a:lstStyle/>
          <a:p>
            <a:r>
              <a:rPr lang="id-ID" dirty="0" smtClean="0"/>
              <a:t>Metode </a:t>
            </a:r>
            <a:r>
              <a:rPr lang="id-ID" dirty="0"/>
              <a:t>perhitungan kasar </a:t>
            </a:r>
            <a:r>
              <a:rPr lang="id-ID" dirty="0" smtClean="0"/>
              <a:t>-</a:t>
            </a:r>
            <a:r>
              <a:rPr lang="id-ID" i="1" dirty="0" smtClean="0"/>
              <a:t>Carbohydrate </a:t>
            </a:r>
            <a:r>
              <a:rPr lang="id-ID" i="1" dirty="0"/>
              <a:t>by Difference</a:t>
            </a:r>
            <a:r>
              <a:rPr lang="id-ID" dirty="0"/>
              <a:t>. </a:t>
            </a:r>
            <a:endParaRPr lang="id-ID" dirty="0" smtClean="0"/>
          </a:p>
          <a:p>
            <a:r>
              <a:rPr lang="id-ID" dirty="0" smtClean="0"/>
              <a:t>bukan </a:t>
            </a:r>
            <a:r>
              <a:rPr lang="id-ID" dirty="0"/>
              <a:t>dengan melalui analisis, melainkan melalui perhitungan.</a:t>
            </a:r>
          </a:p>
          <a:p>
            <a:r>
              <a:rPr lang="id-ID" dirty="0" smtClean="0"/>
              <a:t>% </a:t>
            </a:r>
            <a:r>
              <a:rPr lang="id-ID" dirty="0"/>
              <a:t>karbohidrat = 100% - % (protein + lemak + abu + air)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90600"/>
          </a:xfrm>
        </p:spPr>
        <p:txBody>
          <a:bodyPr/>
          <a:lstStyle/>
          <a:p>
            <a:r>
              <a:rPr lang="id-ID" dirty="0" smtClean="0"/>
              <a:t>Karbohidrat dalam Makanan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743200"/>
            <a:ext cx="7772400" cy="3352800"/>
          </a:xfrm>
        </p:spPr>
        <p:txBody>
          <a:bodyPr/>
          <a:lstStyle/>
          <a:p>
            <a:r>
              <a:rPr lang="id-ID" dirty="0" smtClean="0"/>
              <a:t>Monosakarida: terkecil, td</a:t>
            </a:r>
            <a:r>
              <a:rPr lang="en-US" dirty="0" smtClean="0"/>
              <a:t>r</a:t>
            </a:r>
            <a:r>
              <a:rPr lang="id-ID" dirty="0" smtClean="0"/>
              <a:t> 5-6 atom C</a:t>
            </a:r>
          </a:p>
          <a:p>
            <a:r>
              <a:rPr lang="id-ID" dirty="0" smtClean="0"/>
              <a:t>Oligosakarida: polimer 2-10 monosakarida</a:t>
            </a:r>
          </a:p>
          <a:p>
            <a:r>
              <a:rPr lang="id-ID" dirty="0" smtClean="0"/>
              <a:t>Polisakarida: polimer &gt; 10 monosakarida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685800"/>
          </a:xfrm>
        </p:spPr>
        <p:txBody>
          <a:bodyPr/>
          <a:lstStyle/>
          <a:p>
            <a:r>
              <a:rPr lang="id-ID" dirty="0" smtClean="0"/>
              <a:t>A. M</a:t>
            </a:r>
            <a:r>
              <a:rPr lang="en-US" dirty="0" smtClean="0"/>
              <a:t>ONOSAKARIDA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7620000" cy="4953000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Cara penulisan Haworth</a:t>
            </a:r>
          </a:p>
          <a:p>
            <a:pPr>
              <a:buNone/>
            </a:pPr>
            <a:endParaRPr lang="id-ID" dirty="0" smtClean="0"/>
          </a:p>
          <a:p>
            <a:endParaRPr lang="id-ID" dirty="0"/>
          </a:p>
        </p:txBody>
      </p:sp>
      <p:pic>
        <p:nvPicPr>
          <p:cNvPr id="5" name="Picture 4" descr="6"/>
          <p:cNvPicPr/>
          <p:nvPr/>
        </p:nvPicPr>
        <p:blipFill>
          <a:blip r:embed="rId2"/>
          <a:srcRect l="16495" t="51320" r="50019"/>
          <a:stretch>
            <a:fillRect/>
          </a:stretch>
        </p:blipFill>
        <p:spPr bwMode="auto">
          <a:xfrm>
            <a:off x="762000" y="2057400"/>
            <a:ext cx="2286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7"/>
          <p:cNvPicPr/>
          <p:nvPr/>
        </p:nvPicPr>
        <p:blipFill>
          <a:blip r:embed="rId3"/>
          <a:srcRect l="18994" t="35484" r="39312" b="34361"/>
          <a:stretch>
            <a:fillRect/>
          </a:stretch>
        </p:blipFill>
        <p:spPr bwMode="auto">
          <a:xfrm>
            <a:off x="3276600" y="2057400"/>
            <a:ext cx="2362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7"/>
          <p:cNvPicPr/>
          <p:nvPr/>
        </p:nvPicPr>
        <p:blipFill>
          <a:blip r:embed="rId3"/>
          <a:srcRect l="12104" t="-6518" r="48655" b="65403"/>
          <a:stretch>
            <a:fillRect/>
          </a:stretch>
        </p:blipFill>
        <p:spPr bwMode="auto">
          <a:xfrm>
            <a:off x="5943600" y="1676400"/>
            <a:ext cx="2209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food-glucos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3962400"/>
            <a:ext cx="330517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609600"/>
          </a:xfrm>
        </p:spPr>
        <p:txBody>
          <a:bodyPr/>
          <a:lstStyle/>
          <a:p>
            <a:r>
              <a:rPr lang="id-ID" dirty="0" smtClean="0"/>
              <a:t>B. O</a:t>
            </a:r>
            <a:r>
              <a:rPr lang="en-US" dirty="0" smtClean="0"/>
              <a:t>LIGOSAKARIDA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d-ID" dirty="0" smtClean="0"/>
              <a:t>Disakarida: polimer 2 monosakarida</a:t>
            </a:r>
          </a:p>
          <a:p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r>
              <a:rPr lang="id-ID" dirty="0" smtClean="0"/>
              <a:t>Triosa: polimer 3 monosakarida</a:t>
            </a:r>
          </a:p>
          <a:p>
            <a:endParaRPr lang="id-ID" dirty="0"/>
          </a:p>
        </p:txBody>
      </p:sp>
      <p:pic>
        <p:nvPicPr>
          <p:cNvPr id="5" name="Picture 4" descr="8"/>
          <p:cNvPicPr/>
          <p:nvPr/>
        </p:nvPicPr>
        <p:blipFill>
          <a:blip r:embed="rId2"/>
          <a:srcRect t="9964" r="44352" b="58287"/>
          <a:stretch>
            <a:fillRect/>
          </a:stretch>
        </p:blipFill>
        <p:spPr bwMode="auto">
          <a:xfrm>
            <a:off x="1143000" y="2971800"/>
            <a:ext cx="3200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8"/>
          <p:cNvPicPr/>
          <p:nvPr/>
        </p:nvPicPr>
        <p:blipFill>
          <a:blip r:embed="rId2"/>
          <a:srcRect t="47084" r="50941" b="18472"/>
          <a:stretch>
            <a:fillRect/>
          </a:stretch>
        </p:blipFill>
        <p:spPr bwMode="auto">
          <a:xfrm>
            <a:off x="4724400" y="1981200"/>
            <a:ext cx="2895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8"/>
          <p:cNvPicPr/>
          <p:nvPr/>
        </p:nvPicPr>
        <p:blipFill>
          <a:blip r:embed="rId2"/>
          <a:srcRect l="49607" t="60290" r="396" b="7186"/>
          <a:stretch>
            <a:fillRect/>
          </a:stretch>
        </p:blipFill>
        <p:spPr bwMode="auto">
          <a:xfrm>
            <a:off x="4724400" y="4114800"/>
            <a:ext cx="2895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064821" y="4583668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/>
              <a:t>sukrosa</a:t>
            </a:r>
            <a:endParaRPr lang="id-ID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7543800" cy="4038600"/>
          </a:xfrm>
        </p:spPr>
        <p:txBody>
          <a:bodyPr/>
          <a:lstStyle/>
          <a:p>
            <a:r>
              <a:rPr lang="id-ID" dirty="0" smtClean="0"/>
              <a:t>Sukrosa: tebu, bit, siwalan, kelapa kopyor</a:t>
            </a:r>
          </a:p>
          <a:p>
            <a:r>
              <a:rPr lang="id-ID" dirty="0" smtClean="0"/>
              <a:t>Pembuatan sirup:</a:t>
            </a:r>
          </a:p>
          <a:p>
            <a:pPr indent="22225">
              <a:buNone/>
            </a:pPr>
            <a:r>
              <a:rPr lang="id-ID" dirty="0" smtClean="0"/>
              <a:t>Gula pasir + air + panas + asam + aduk</a:t>
            </a:r>
          </a:p>
          <a:p>
            <a:pPr indent="22225">
              <a:buNone/>
            </a:pPr>
            <a:r>
              <a:rPr lang="id-ID" dirty="0" smtClean="0"/>
              <a:t>Sukrosa =&gt; glukosa + fruktosa (gula invert)</a:t>
            </a:r>
          </a:p>
          <a:p>
            <a:pPr indent="22225">
              <a:buNone/>
            </a:pPr>
            <a:r>
              <a:rPr lang="id-ID" dirty="0" smtClean="0"/>
              <a:t>Tidak mengkristal =&gt; kelarutan 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</p:spPr>
        <p:txBody>
          <a:bodyPr/>
          <a:lstStyle/>
          <a:p>
            <a:r>
              <a:rPr lang="id-ID" dirty="0" smtClean="0"/>
              <a:t>Derajat kemanisan</a:t>
            </a:r>
            <a:endParaRPr lang="id-ID" dirty="0"/>
          </a:p>
        </p:txBody>
      </p:sp>
      <p:pic>
        <p:nvPicPr>
          <p:cNvPr id="2050" name="Picture 2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884169"/>
            <a:ext cx="5638800" cy="589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Cara memperoleh Oligosakarida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2133600"/>
            <a:ext cx="5715000" cy="4114800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Penambahan</a:t>
            </a:r>
            <a:r>
              <a:rPr lang="en-US" dirty="0" smtClean="0"/>
              <a:t> air</a:t>
            </a:r>
            <a:endParaRPr lang="id-ID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enzim</a:t>
            </a:r>
            <a:r>
              <a:rPr lang="en-US" dirty="0" smtClean="0"/>
              <a:t> </a:t>
            </a:r>
            <a:r>
              <a:rPr lang="en-US" dirty="0" err="1" smtClean="0"/>
              <a:t>amilase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transglukosidase</a:t>
            </a:r>
            <a:endParaRPr lang="id-ID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asam</a:t>
            </a:r>
            <a:endParaRPr lang="id-ID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Pemanasan</a:t>
            </a:r>
            <a:endParaRPr lang="id-ID" dirty="0" smtClean="0"/>
          </a:p>
          <a:p>
            <a:pPr marL="514350" lvl="0" indent="-514350">
              <a:buFont typeface="+mj-lt"/>
              <a:buAutoNum type="arabicPeriod"/>
            </a:pPr>
            <a:r>
              <a:rPr lang="id-ID" dirty="0" smtClean="0"/>
              <a:t>Pengadukan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id-ID" dirty="0" smtClean="0"/>
              <a:t>limanya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rtfolio">
  <a:themeElements>
    <a:clrScheme name="Portfolio 1">
      <a:dk1>
        <a:srgbClr val="212164"/>
      </a:dk1>
      <a:lt1>
        <a:srgbClr val="E6DED3"/>
      </a:lt1>
      <a:dk2>
        <a:srgbClr val="5D2204"/>
      </a:dk2>
      <a:lt2>
        <a:srgbClr val="808080"/>
      </a:lt2>
      <a:accent1>
        <a:srgbClr val="D9B18D"/>
      </a:accent1>
      <a:accent2>
        <a:srgbClr val="697B99"/>
      </a:accent2>
      <a:accent3>
        <a:srgbClr val="F0ECE6"/>
      </a:accent3>
      <a:accent4>
        <a:srgbClr val="1B1B54"/>
      </a:accent4>
      <a:accent5>
        <a:srgbClr val="E9D5C5"/>
      </a:accent5>
      <a:accent6>
        <a:srgbClr val="5E6F8A"/>
      </a:accent6>
      <a:hlink>
        <a:srgbClr val="995421"/>
      </a:hlink>
      <a:folHlink>
        <a:srgbClr val="719F68"/>
      </a:folHlink>
    </a:clrScheme>
    <a:fontScheme name="Portfoli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Portfolio 1">
        <a:dk1>
          <a:srgbClr val="212164"/>
        </a:dk1>
        <a:lt1>
          <a:srgbClr val="E6DED3"/>
        </a:lt1>
        <a:dk2>
          <a:srgbClr val="5D2204"/>
        </a:dk2>
        <a:lt2>
          <a:srgbClr val="808080"/>
        </a:lt2>
        <a:accent1>
          <a:srgbClr val="D9B18D"/>
        </a:accent1>
        <a:accent2>
          <a:srgbClr val="697B99"/>
        </a:accent2>
        <a:accent3>
          <a:srgbClr val="F0ECE6"/>
        </a:accent3>
        <a:accent4>
          <a:srgbClr val="1B1B54"/>
        </a:accent4>
        <a:accent5>
          <a:srgbClr val="E9D5C5"/>
        </a:accent5>
        <a:accent6>
          <a:srgbClr val="5E6F8A"/>
        </a:accent6>
        <a:hlink>
          <a:srgbClr val="995421"/>
        </a:hlink>
        <a:folHlink>
          <a:srgbClr val="719F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Orange:Applications:Microsoft Office 2004:Templates:Presentations:Designs:Portfolio</Template>
  <TotalTime>2190</TotalTime>
  <Words>672</Words>
  <Application>Microsoft Office PowerPoint</Application>
  <PresentationFormat>On-screen Show (4:3)</PresentationFormat>
  <Paragraphs>141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ＭＳ Ｐゴシック</vt:lpstr>
      <vt:lpstr>Arial</vt:lpstr>
      <vt:lpstr>Wingdings</vt:lpstr>
      <vt:lpstr>Portfolio</vt:lpstr>
      <vt:lpstr>BAB 2 KARBOHIDRAT</vt:lpstr>
      <vt:lpstr>Karbohidrat</vt:lpstr>
      <vt:lpstr>Analisis Karbohidrat</vt:lpstr>
      <vt:lpstr>Karbohidrat dalam Makanan</vt:lpstr>
      <vt:lpstr>A. MONOSAKARIDA</vt:lpstr>
      <vt:lpstr>B. OLIGOSAKARIDA </vt:lpstr>
      <vt:lpstr>PowerPoint Presentation</vt:lpstr>
      <vt:lpstr>Derajat kemanisan</vt:lpstr>
      <vt:lpstr>Cara memperoleh Oligosakarida</vt:lpstr>
      <vt:lpstr>C. POLISAKARIDA </vt:lpstr>
      <vt:lpstr>1. PATI</vt:lpstr>
      <vt:lpstr>Hubungan Amilosa dng Kelengketan</vt:lpstr>
      <vt:lpstr>Gelatinasi</vt:lpstr>
      <vt:lpstr>PowerPoint Presentation</vt:lpstr>
      <vt:lpstr>Faktor yg Mempengaruhi Pembentukan Gel</vt:lpstr>
      <vt:lpstr>Hidrolisis Pati</vt:lpstr>
      <vt:lpstr>2. SELULOSA</vt:lpstr>
      <vt:lpstr>3. HEMISELULOSA</vt:lpstr>
      <vt:lpstr>4. PEKTIN</vt:lpstr>
      <vt:lpstr>Faktor yg mempengaruhi Gel Pektin</vt:lpstr>
      <vt:lpstr>5. GLIKOGEN</vt:lpstr>
      <vt:lpstr>6. POLISADARIDA LAIN</vt:lpstr>
      <vt:lpstr>Pencoklatan</vt:lpstr>
      <vt:lpstr>Nasi Liwet Instan</vt:lpstr>
    </vt:vector>
  </TitlesOfParts>
  <Company>Andrea Wiggins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Andrea Wiggins</dc:creator>
  <cp:lastModifiedBy>Inspiron</cp:lastModifiedBy>
  <cp:revision>133</cp:revision>
  <dcterms:created xsi:type="dcterms:W3CDTF">2008-04-16T15:36:41Z</dcterms:created>
  <dcterms:modified xsi:type="dcterms:W3CDTF">2017-10-05T05:42:14Z</dcterms:modified>
</cp:coreProperties>
</file>