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75" r:id="rId3"/>
    <p:sldId id="276" r:id="rId5"/>
    <p:sldId id="277" r:id="rId6"/>
    <p:sldId id="278" r:id="rId7"/>
    <p:sldId id="279" r:id="rId8"/>
    <p:sldId id="280" r:id="rId9"/>
    <p:sldId id="281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41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/>
          <p:nvPr>
            <p:ph type="sldImg" idx="2"/>
          </p:nvPr>
        </p:nvSpPr>
        <p:spPr/>
      </p:sp>
      <p:sp>
        <p:nvSpPr>
          <p:cNvPr id="3" name="Text Placeholder 2"/>
          <p:cNvSpPr/>
          <p:nvPr>
            <p:ph type="body" idx="3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lagging"/>
          <p:cNvPicPr>
            <a:picLocks noChangeAspect="1"/>
          </p:cNvPicPr>
          <p:nvPr/>
        </p:nvPicPr>
        <p:blipFill>
          <a:blip r:embed="rId1"/>
          <a:srcRect l="3586" t="1735" r="58327" b="56840"/>
          <a:stretch>
            <a:fillRect/>
          </a:stretch>
        </p:blipFill>
        <p:spPr>
          <a:xfrm>
            <a:off x="48260" y="431165"/>
            <a:ext cx="6135370" cy="4079875"/>
          </a:xfrm>
          <a:prstGeom prst="rect">
            <a:avLst/>
          </a:prstGeom>
        </p:spPr>
      </p:pic>
      <p:pic>
        <p:nvPicPr>
          <p:cNvPr id="6" name="Picture 5" descr="lagging"/>
          <p:cNvPicPr>
            <a:picLocks noChangeAspect="1"/>
          </p:cNvPicPr>
          <p:nvPr/>
        </p:nvPicPr>
        <p:blipFill>
          <a:blip r:embed="rId1"/>
          <a:srcRect l="50871" t="434" r="9451" b="55756"/>
          <a:stretch>
            <a:fillRect/>
          </a:stretch>
        </p:blipFill>
        <p:spPr>
          <a:xfrm>
            <a:off x="5929630" y="431165"/>
            <a:ext cx="6132830" cy="4140200"/>
          </a:xfrm>
          <a:prstGeom prst="rect">
            <a:avLst/>
          </a:prstGeom>
        </p:spPr>
      </p:pic>
      <p:sp>
        <p:nvSpPr>
          <p:cNvPr id="8" name="Text Box 7"/>
          <p:cNvSpPr txBox="1"/>
          <p:nvPr/>
        </p:nvSpPr>
        <p:spPr>
          <a:xfrm>
            <a:off x="6350000" y="4808220"/>
            <a:ext cx="5882005" cy="124523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r>
              <a:rPr lang="en-US" altLang="en-US" sz="2500" b="1">
                <a:solidFill>
                  <a:schemeClr val="accent6">
                    <a:lumMod val="75000"/>
                  </a:schemeClr>
                </a:solidFill>
                <a:latin typeface="Chilanka" panose="02000503000000000000" charset="0"/>
                <a:cs typeface="Chilanka" panose="02000503000000000000" charset="0"/>
              </a:rPr>
              <a:t>Hujan kedua selama tr menghasilkan </a:t>
            </a:r>
            <a:endParaRPr lang="en-US" altLang="en-US" sz="2500" b="1">
              <a:solidFill>
                <a:schemeClr val="accent6">
                  <a:lumMod val="75000"/>
                </a:schemeClr>
              </a:solidFill>
              <a:latin typeface="Chilanka" panose="02000503000000000000" charset="0"/>
              <a:cs typeface="Chilanka" panose="02000503000000000000" charset="0"/>
            </a:endParaRPr>
          </a:p>
          <a:p>
            <a:r>
              <a:rPr lang="en-US" altLang="en-US" sz="2500" b="1">
                <a:solidFill>
                  <a:schemeClr val="accent6">
                    <a:lumMod val="75000"/>
                  </a:schemeClr>
                </a:solidFill>
                <a:latin typeface="Chilanka" panose="02000503000000000000" charset="0"/>
                <a:cs typeface="Chilanka" panose="02000503000000000000" charset="0"/>
              </a:rPr>
              <a:t>hidrograf dengan waktu tunda </a:t>
            </a:r>
            <a:endParaRPr lang="en-US" altLang="en-US" sz="2500" b="1">
              <a:solidFill>
                <a:schemeClr val="accent6">
                  <a:lumMod val="75000"/>
                </a:schemeClr>
              </a:solidFill>
              <a:latin typeface="Chilanka" panose="02000503000000000000" charset="0"/>
              <a:cs typeface="Chilanka" panose="02000503000000000000" charset="0"/>
            </a:endParaRPr>
          </a:p>
          <a:p>
            <a:r>
              <a:rPr lang="en-US" altLang="en-US" sz="2500" b="1">
                <a:solidFill>
                  <a:schemeClr val="accent6">
                    <a:lumMod val="75000"/>
                  </a:schemeClr>
                </a:solidFill>
                <a:latin typeface="Chilanka" panose="02000503000000000000" charset="0"/>
                <a:cs typeface="Chilanka" panose="02000503000000000000" charset="0"/>
              </a:rPr>
              <a:t>tr (tr hour lagged UH</a:t>
            </a:r>
            <a:r>
              <a:rPr lang="en-US" altLang="en-US" sz="2500" b="1" baseline="-25000">
                <a:solidFill>
                  <a:schemeClr val="accent6">
                    <a:lumMod val="75000"/>
                  </a:schemeClr>
                </a:solidFill>
                <a:latin typeface="Chilanka" panose="02000503000000000000" charset="0"/>
                <a:cs typeface="Chilanka" panose="02000503000000000000" charset="0"/>
              </a:rPr>
              <a:t>tr</a:t>
            </a:r>
            <a:r>
              <a:rPr lang="en-US" altLang="en-US" sz="2500" b="1">
                <a:solidFill>
                  <a:schemeClr val="accent6">
                    <a:lumMod val="75000"/>
                  </a:schemeClr>
                </a:solidFill>
                <a:latin typeface="Chilanka" panose="02000503000000000000" charset="0"/>
                <a:cs typeface="Chilanka" panose="02000503000000000000" charset="0"/>
              </a:rPr>
              <a:t>)</a:t>
            </a:r>
            <a:endParaRPr lang="en-US" altLang="en-US" sz="2500" b="1">
              <a:solidFill>
                <a:schemeClr val="accent6">
                  <a:lumMod val="75000"/>
                </a:schemeClr>
              </a:solidFill>
              <a:latin typeface="Chilanka" panose="02000503000000000000" charset="0"/>
              <a:cs typeface="Chilanka" panose="02000503000000000000" charset="0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13335" y="4808220"/>
            <a:ext cx="5916295" cy="86042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p>
            <a:r>
              <a:rPr lang="en-US" altLang="en-US" sz="2500" b="1">
                <a:solidFill>
                  <a:srgbClr val="1D41D5"/>
                </a:solidFill>
                <a:latin typeface="Chilanka" panose="02000503000000000000" charset="0"/>
                <a:cs typeface="Chilanka" panose="02000503000000000000" charset="0"/>
              </a:rPr>
              <a:t>Hujan pertama selama tr menghasilkan </a:t>
            </a:r>
            <a:endParaRPr lang="en-US" altLang="en-US" sz="2500" b="1">
              <a:solidFill>
                <a:srgbClr val="1D41D5"/>
              </a:solidFill>
              <a:latin typeface="Chilanka" panose="02000503000000000000" charset="0"/>
              <a:cs typeface="Chilanka" panose="02000503000000000000" charset="0"/>
            </a:endParaRPr>
          </a:p>
          <a:p>
            <a:r>
              <a:rPr lang="en-US" altLang="en-US" sz="2500" b="1">
                <a:solidFill>
                  <a:srgbClr val="1D41D5"/>
                </a:solidFill>
                <a:latin typeface="Chilanka" panose="02000503000000000000" charset="0"/>
                <a:cs typeface="Chilanka" panose="02000503000000000000" charset="0"/>
              </a:rPr>
              <a:t>hidrograf tanpa waktu tunda </a:t>
            </a:r>
            <a:endParaRPr lang="en-US" altLang="en-US" sz="2500" b="1">
              <a:solidFill>
                <a:srgbClr val="1D41D5"/>
              </a:solidFill>
              <a:latin typeface="Chilanka" panose="02000503000000000000" charset="0"/>
              <a:cs typeface="Chilanka" panose="02000503000000000000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Picture 4" descr="lagging"/>
          <p:cNvPicPr>
            <a:picLocks noChangeAspect="1"/>
          </p:cNvPicPr>
          <p:nvPr/>
        </p:nvPicPr>
        <p:blipFill>
          <a:blip r:embed="rId1"/>
          <a:srcRect l="1054" t="49179" r="57374" b="6040"/>
          <a:stretch>
            <a:fillRect/>
          </a:stretch>
        </p:blipFill>
        <p:spPr>
          <a:xfrm>
            <a:off x="48260" y="431165"/>
            <a:ext cx="6194425" cy="4079875"/>
          </a:xfrm>
          <a:prstGeom prst="rect">
            <a:avLst/>
          </a:prstGeom>
        </p:spPr>
      </p:pic>
      <p:pic>
        <p:nvPicPr>
          <p:cNvPr id="7" name="Picture 6" descr="lagging"/>
          <p:cNvPicPr>
            <a:picLocks noChangeAspect="1"/>
          </p:cNvPicPr>
          <p:nvPr/>
        </p:nvPicPr>
        <p:blipFill>
          <a:blip r:embed="rId1"/>
          <a:srcRect l="49949" t="46164" r="928" b="857"/>
          <a:stretch>
            <a:fillRect/>
          </a:stretch>
        </p:blipFill>
        <p:spPr>
          <a:xfrm>
            <a:off x="6011545" y="426085"/>
            <a:ext cx="6193790" cy="4084955"/>
          </a:xfrm>
          <a:prstGeom prst="rect">
            <a:avLst/>
          </a:prstGeom>
        </p:spPr>
      </p:pic>
      <p:sp>
        <p:nvSpPr>
          <p:cNvPr id="8" name="Text Box 7"/>
          <p:cNvSpPr txBox="1"/>
          <p:nvPr/>
        </p:nvSpPr>
        <p:spPr>
          <a:xfrm>
            <a:off x="6323330" y="4808220"/>
            <a:ext cx="5882005" cy="8604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r>
              <a:rPr lang="en-US" altLang="en-US" sz="2500" b="1">
                <a:solidFill>
                  <a:schemeClr val="tx1"/>
                </a:solidFill>
                <a:latin typeface="Chilanka" panose="02000503000000000000" charset="0"/>
                <a:cs typeface="Chilanka" panose="02000503000000000000" charset="0"/>
              </a:rPr>
              <a:t>UH</a:t>
            </a:r>
            <a:r>
              <a:rPr lang="en-US" altLang="en-US" sz="2500" b="1" baseline="-25000">
                <a:solidFill>
                  <a:schemeClr val="tx1"/>
                </a:solidFill>
                <a:latin typeface="Chilanka" panose="02000503000000000000" charset="0"/>
                <a:cs typeface="Chilanka" panose="02000503000000000000" charset="0"/>
              </a:rPr>
              <a:t>2tr</a:t>
            </a:r>
            <a:r>
              <a:rPr lang="en-US" altLang="en-US" sz="2500" b="1">
                <a:solidFill>
                  <a:schemeClr val="tx1"/>
                </a:solidFill>
                <a:latin typeface="Chilanka" panose="02000503000000000000" charset="0"/>
                <a:cs typeface="Chilanka" panose="02000503000000000000" charset="0"/>
              </a:rPr>
              <a:t> diperoleh dengan nilai 1/2 (separuh) dari 2UH</a:t>
            </a:r>
            <a:r>
              <a:rPr lang="en-US" altLang="en-US" sz="2500" b="1" baseline="-25000">
                <a:solidFill>
                  <a:schemeClr val="tx1"/>
                </a:solidFill>
                <a:latin typeface="Chilanka" panose="02000503000000000000" charset="0"/>
                <a:cs typeface="Chilanka" panose="02000503000000000000" charset="0"/>
              </a:rPr>
              <a:t>2tr</a:t>
            </a:r>
            <a:endParaRPr lang="en-US" altLang="en-US" sz="2500" b="1" baseline="-25000">
              <a:solidFill>
                <a:schemeClr val="tx1"/>
              </a:solidFill>
              <a:latin typeface="Chilanka" panose="02000503000000000000" charset="0"/>
              <a:cs typeface="Chilanka" panose="02000503000000000000" charset="0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13335" y="4808220"/>
            <a:ext cx="5852160" cy="124523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p>
            <a:r>
              <a:rPr lang="en-US" altLang="en-US" sz="2500" b="1">
                <a:solidFill>
                  <a:schemeClr val="tx1"/>
                </a:solidFill>
                <a:latin typeface="Chilanka" panose="02000503000000000000" charset="0"/>
                <a:cs typeface="Chilanka" panose="02000503000000000000" charset="0"/>
              </a:rPr>
              <a:t>Penjumlahan kedua hidrograf mengha-</a:t>
            </a:r>
            <a:endParaRPr lang="en-US" altLang="en-US" sz="2500" b="1">
              <a:solidFill>
                <a:schemeClr val="tx1"/>
              </a:solidFill>
              <a:latin typeface="Chilanka" panose="02000503000000000000" charset="0"/>
              <a:cs typeface="Chilanka" panose="02000503000000000000" charset="0"/>
            </a:endParaRPr>
          </a:p>
          <a:p>
            <a:r>
              <a:rPr lang="en-US" altLang="en-US" sz="2500" b="1">
                <a:solidFill>
                  <a:schemeClr val="tx1"/>
                </a:solidFill>
                <a:latin typeface="Chilanka" panose="02000503000000000000" charset="0"/>
                <a:cs typeface="Chilanka" panose="02000503000000000000" charset="0"/>
              </a:rPr>
              <a:t>silkan hidrograf baru dengan notasi </a:t>
            </a:r>
            <a:endParaRPr lang="en-US" altLang="en-US" sz="2500" b="1">
              <a:solidFill>
                <a:schemeClr val="tx1"/>
              </a:solidFill>
              <a:latin typeface="Chilanka" panose="02000503000000000000" charset="0"/>
              <a:cs typeface="Chilanka" panose="02000503000000000000" charset="0"/>
            </a:endParaRPr>
          </a:p>
          <a:p>
            <a:r>
              <a:rPr lang="en-US" altLang="en-US" sz="2500" b="1">
                <a:solidFill>
                  <a:schemeClr val="tx1"/>
                </a:solidFill>
                <a:latin typeface="Chilanka" panose="02000503000000000000" charset="0"/>
                <a:cs typeface="Chilanka" panose="02000503000000000000" charset="0"/>
              </a:rPr>
              <a:t>2UH</a:t>
            </a:r>
            <a:r>
              <a:rPr lang="en-US" altLang="en-US" sz="2500" b="1" baseline="-25000">
                <a:solidFill>
                  <a:schemeClr val="tx1"/>
                </a:solidFill>
                <a:latin typeface="Chilanka" panose="02000503000000000000" charset="0"/>
                <a:cs typeface="Chilanka" panose="02000503000000000000" charset="0"/>
              </a:rPr>
              <a:t>2tr </a:t>
            </a:r>
            <a:r>
              <a:rPr lang="en-US" altLang="en-US" sz="2500" b="1">
                <a:solidFill>
                  <a:schemeClr val="tx1"/>
                </a:solidFill>
                <a:latin typeface="Chilanka" panose="02000503000000000000" charset="0"/>
                <a:cs typeface="Chilanka" panose="02000503000000000000" charset="0"/>
              </a:rPr>
              <a:t>yaitu [2UH</a:t>
            </a:r>
            <a:r>
              <a:rPr lang="en-US" altLang="en-US" sz="2500" b="1" baseline="-25000">
                <a:solidFill>
                  <a:schemeClr val="tx1"/>
                </a:solidFill>
                <a:latin typeface="Chilanka" panose="02000503000000000000" charset="0"/>
                <a:cs typeface="Chilanka" panose="02000503000000000000" charset="0"/>
              </a:rPr>
              <a:t>4</a:t>
            </a:r>
            <a:r>
              <a:rPr lang="en-US" altLang="en-US" sz="2500" b="1">
                <a:solidFill>
                  <a:schemeClr val="tx1"/>
                </a:solidFill>
                <a:latin typeface="Chilanka" panose="02000503000000000000" charset="0"/>
                <a:cs typeface="Chilanka" panose="02000503000000000000" charset="0"/>
              </a:rPr>
              <a:t>]</a:t>
            </a:r>
            <a:endParaRPr lang="en-US" altLang="en-US" sz="2500" b="1">
              <a:solidFill>
                <a:schemeClr val="tx1"/>
              </a:solidFill>
              <a:latin typeface="Chilanka" panose="02000503000000000000" charset="0"/>
              <a:cs typeface="Chilanka" panose="02000503000000000000" charset="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2639060" y="1391920"/>
            <a:ext cx="3576320" cy="4298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r>
              <a:rPr lang="en-US" altLang="en-US" sz="2200" b="1">
                <a:solidFill>
                  <a:schemeClr val="tx1"/>
                </a:solidFill>
                <a:latin typeface="Chilanka" panose="02000503000000000000" charset="0"/>
                <a:cs typeface="Chilanka" panose="02000503000000000000" charset="0"/>
              </a:rPr>
              <a:t>penjumlahan 2 hidrograf</a:t>
            </a:r>
            <a:endParaRPr lang="en-US" altLang="en-US" sz="2200" b="1">
              <a:solidFill>
                <a:schemeClr val="tx1"/>
              </a:solidFill>
              <a:latin typeface="Chilanka" panose="02000503000000000000" charset="0"/>
              <a:cs typeface="Chilanka" panose="02000503000000000000" charset="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8525510" y="1393825"/>
            <a:ext cx="3999865" cy="7067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r>
              <a:rPr lang="en-US" altLang="en-US" sz="2000" b="1">
                <a:solidFill>
                  <a:schemeClr val="tx1"/>
                </a:solidFill>
                <a:latin typeface="Chilanka" panose="02000503000000000000" charset="0"/>
                <a:cs typeface="Chilanka" panose="02000503000000000000" charset="0"/>
              </a:rPr>
              <a:t>penjumlahan 2 hidrograf</a:t>
            </a:r>
            <a:endParaRPr lang="en-US" altLang="en-US" sz="2000" b="1">
              <a:solidFill>
                <a:schemeClr val="tx1"/>
              </a:solidFill>
              <a:latin typeface="Chilanka" panose="02000503000000000000" charset="0"/>
              <a:cs typeface="Chilanka" panose="02000503000000000000" charset="0"/>
            </a:endParaRPr>
          </a:p>
          <a:p>
            <a:r>
              <a:rPr lang="en-US" altLang="en-US" sz="2000" b="1">
                <a:solidFill>
                  <a:schemeClr val="tx1"/>
                </a:solidFill>
                <a:latin typeface="Chilanka" panose="02000503000000000000" charset="0"/>
                <a:cs typeface="Chilanka" panose="02000503000000000000" charset="0"/>
              </a:rPr>
              <a:t>= 2UH</a:t>
            </a:r>
            <a:r>
              <a:rPr lang="en-US" altLang="en-US" sz="2000" b="1" baseline="-25000">
                <a:solidFill>
                  <a:schemeClr val="tx1"/>
                </a:solidFill>
                <a:latin typeface="Chilanka" panose="02000503000000000000" charset="0"/>
                <a:cs typeface="Chilanka" panose="02000503000000000000" charset="0"/>
              </a:rPr>
              <a:t>2tr</a:t>
            </a:r>
            <a:r>
              <a:rPr lang="en-US" altLang="en-US" sz="2000" b="1">
                <a:solidFill>
                  <a:schemeClr val="tx1"/>
                </a:solidFill>
                <a:latin typeface="Chilanka" panose="02000503000000000000" charset="0"/>
                <a:cs typeface="Chilanka" panose="02000503000000000000" charset="0"/>
              </a:rPr>
              <a:t> [2UH</a:t>
            </a:r>
            <a:r>
              <a:rPr lang="en-US" altLang="en-US" sz="2000" b="1" baseline="-25000">
                <a:solidFill>
                  <a:schemeClr val="tx1"/>
                </a:solidFill>
                <a:latin typeface="Chilanka" panose="02000503000000000000" charset="0"/>
                <a:cs typeface="Chilanka" panose="02000503000000000000" charset="0"/>
              </a:rPr>
              <a:t>4</a:t>
            </a:r>
            <a:r>
              <a:rPr lang="en-US" altLang="en-US" sz="2000" b="1">
                <a:solidFill>
                  <a:schemeClr val="tx1"/>
                </a:solidFill>
                <a:latin typeface="Chilanka" panose="02000503000000000000" charset="0"/>
                <a:cs typeface="Chilanka" panose="02000503000000000000" charset="0"/>
              </a:rPr>
              <a:t>]</a:t>
            </a:r>
            <a:endParaRPr lang="en-US" altLang="en-US" sz="2000" b="1">
              <a:solidFill>
                <a:schemeClr val="tx1"/>
              </a:solidFill>
              <a:latin typeface="Chilanka" panose="02000503000000000000" charset="0"/>
              <a:cs typeface="Chilanka" panose="02000503000000000000" charset="0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9789795" y="2312035"/>
            <a:ext cx="1723390" cy="39878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r>
              <a:rPr lang="en-US" altLang="en-US" sz="2000" b="1">
                <a:solidFill>
                  <a:schemeClr val="tx1"/>
                </a:solidFill>
                <a:latin typeface="Chilanka" panose="02000503000000000000" charset="0"/>
                <a:cs typeface="Chilanka" panose="02000503000000000000" charset="0"/>
              </a:rPr>
              <a:t>(hasil akhir)</a:t>
            </a:r>
            <a:endParaRPr lang="en-US" altLang="en-US" sz="2000" b="1">
              <a:solidFill>
                <a:schemeClr val="tx1"/>
              </a:solidFill>
              <a:latin typeface="Chilanka" panose="02000503000000000000" charset="0"/>
              <a:cs typeface="Chilanka" panose="02000503000000000000" charset="0"/>
            </a:endParaRPr>
          </a:p>
        </p:txBody>
      </p:sp>
      <p:sp>
        <p:nvSpPr>
          <p:cNvPr id="11" name="Text Box 10"/>
          <p:cNvSpPr txBox="1"/>
          <p:nvPr/>
        </p:nvSpPr>
        <p:spPr>
          <a:xfrm>
            <a:off x="8101330" y="1476375"/>
            <a:ext cx="424180" cy="39878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endParaRPr lang="en-US" altLang="en-US" sz="2000" b="1">
              <a:solidFill>
                <a:schemeClr val="tx1"/>
              </a:solidFill>
              <a:latin typeface="Chilanka" panose="02000503000000000000" charset="0"/>
              <a:cs typeface="Chilanka" panose="02000503000000000000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s-curve"/>
          <p:cNvPicPr>
            <a:picLocks noChangeAspect="1"/>
          </p:cNvPicPr>
          <p:nvPr/>
        </p:nvPicPr>
        <p:blipFill>
          <a:blip r:embed="rId1"/>
          <a:srcRect l="1004" t="2581" r="66860" b="62284"/>
          <a:stretch>
            <a:fillRect/>
          </a:stretch>
        </p:blipFill>
        <p:spPr>
          <a:xfrm>
            <a:off x="169545" y="-35560"/>
            <a:ext cx="5205730" cy="3437255"/>
          </a:xfrm>
          <a:prstGeom prst="rect">
            <a:avLst/>
          </a:prstGeom>
        </p:spPr>
      </p:pic>
      <p:pic>
        <p:nvPicPr>
          <p:cNvPr id="4" name="Picture 3" descr="s-curve"/>
          <p:cNvPicPr>
            <a:picLocks noChangeAspect="1"/>
          </p:cNvPicPr>
          <p:nvPr/>
        </p:nvPicPr>
        <p:blipFill>
          <a:blip r:embed="rId1"/>
          <a:srcRect l="29082" t="3132" r="33768" b="61724"/>
          <a:stretch>
            <a:fillRect/>
          </a:stretch>
        </p:blipFill>
        <p:spPr>
          <a:xfrm>
            <a:off x="-665480" y="3365500"/>
            <a:ext cx="6067425" cy="3466465"/>
          </a:xfrm>
          <a:prstGeom prst="rect">
            <a:avLst/>
          </a:prstGeom>
        </p:spPr>
      </p:pic>
      <p:pic>
        <p:nvPicPr>
          <p:cNvPr id="5" name="Picture 4" descr="s-curve"/>
          <p:cNvPicPr>
            <a:picLocks noChangeAspect="1"/>
          </p:cNvPicPr>
          <p:nvPr/>
        </p:nvPicPr>
        <p:blipFill>
          <a:blip r:embed="rId1"/>
          <a:srcRect l="66893" t="3132" r="802" b="61724"/>
          <a:stretch>
            <a:fillRect/>
          </a:stretch>
        </p:blipFill>
        <p:spPr>
          <a:xfrm>
            <a:off x="5799455" y="6350"/>
            <a:ext cx="5276215" cy="3466465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3539490" y="1386205"/>
            <a:ext cx="603885" cy="619760"/>
          </a:xfrm>
          <a:prstGeom prst="ellipse">
            <a:avLst/>
          </a:prstGeom>
          <a:noFill/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50000"/>
              </a:lnSpc>
            </a:pPr>
            <a:r>
              <a:rPr lang="en-US" altLang="en-US" sz="3200" b="1">
                <a:solidFill>
                  <a:schemeClr val="tx1"/>
                </a:solidFill>
                <a:latin typeface="Chilanka" panose="02000503000000000000" charset="0"/>
                <a:cs typeface="Chilanka" panose="02000503000000000000" charset="0"/>
              </a:rPr>
              <a:t>1</a:t>
            </a:r>
            <a:endParaRPr lang="en-US" altLang="en-US" sz="3200" b="1">
              <a:solidFill>
                <a:schemeClr val="tx1"/>
              </a:solidFill>
              <a:latin typeface="Chilanka" panose="02000503000000000000" charset="0"/>
              <a:cs typeface="Chilanka" panose="02000503000000000000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3540760" y="4593590"/>
            <a:ext cx="603885" cy="619760"/>
          </a:xfrm>
          <a:prstGeom prst="ellipse">
            <a:avLst/>
          </a:prstGeom>
          <a:noFill/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50000"/>
              </a:lnSpc>
            </a:pPr>
            <a:r>
              <a:rPr lang="en-US" altLang="en-US" sz="3200" b="1">
                <a:solidFill>
                  <a:schemeClr val="tx1"/>
                </a:solidFill>
                <a:latin typeface="Chilanka" panose="02000503000000000000" charset="0"/>
                <a:cs typeface="Chilanka" panose="02000503000000000000" charset="0"/>
              </a:rPr>
              <a:t>2</a:t>
            </a:r>
            <a:endParaRPr lang="en-US" altLang="en-US" sz="3200" b="1">
              <a:solidFill>
                <a:schemeClr val="tx1"/>
              </a:solidFill>
              <a:latin typeface="Chilanka" panose="02000503000000000000" charset="0"/>
              <a:cs typeface="Chilanka" panose="02000503000000000000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9529445" y="1430020"/>
            <a:ext cx="603885" cy="619760"/>
          </a:xfrm>
          <a:prstGeom prst="ellipse">
            <a:avLst/>
          </a:prstGeom>
          <a:noFill/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50000"/>
              </a:lnSpc>
            </a:pPr>
            <a:r>
              <a:rPr lang="en-US" altLang="en-US" sz="3200" b="1">
                <a:solidFill>
                  <a:schemeClr val="tx1"/>
                </a:solidFill>
                <a:latin typeface="Chilanka" panose="02000503000000000000" charset="0"/>
                <a:cs typeface="Chilanka" panose="02000503000000000000" charset="0"/>
              </a:rPr>
              <a:t>3</a:t>
            </a:r>
            <a:endParaRPr lang="en-US" altLang="en-US" sz="3200" b="1">
              <a:solidFill>
                <a:schemeClr val="tx1"/>
              </a:solidFill>
              <a:latin typeface="Chilanka" panose="02000503000000000000" charset="0"/>
              <a:cs typeface="Chilanka" panose="02000503000000000000" charset="0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6022340" y="4899025"/>
            <a:ext cx="6130290" cy="163004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p>
            <a:pPr algn="l"/>
            <a:r>
              <a:rPr lang="en-US" altLang="en-US" sz="2500" b="1">
                <a:solidFill>
                  <a:schemeClr val="tx1"/>
                </a:solidFill>
                <a:latin typeface="Chilanka" panose="02000503000000000000" charset="0"/>
                <a:cs typeface="Chilanka" panose="02000503000000000000" charset="0"/>
              </a:rPr>
              <a:t>Membuat hidrograf satuan (</a:t>
            </a:r>
            <a:r>
              <a:rPr lang="en-US" altLang="en-US" sz="2500" b="1">
                <a:latin typeface="Chilanka" panose="02000503000000000000" charset="0"/>
                <a:cs typeface="Chilanka" panose="02000503000000000000" charset="0"/>
                <a:sym typeface="+mn-ea"/>
              </a:rPr>
              <a:t>dengan </a:t>
            </a:r>
            <a:endParaRPr lang="en-US" altLang="en-US" sz="2500" b="1">
              <a:latin typeface="Chilanka" panose="02000503000000000000" charset="0"/>
              <a:cs typeface="Chilanka" panose="02000503000000000000" charset="0"/>
              <a:sym typeface="+mn-ea"/>
            </a:endParaRPr>
          </a:p>
          <a:p>
            <a:pPr algn="l"/>
            <a:r>
              <a:rPr lang="en-US" altLang="en-US" sz="2500" b="1">
                <a:latin typeface="Chilanka" panose="02000503000000000000" charset="0"/>
                <a:cs typeface="Chilanka" panose="02000503000000000000" charset="0"/>
                <a:sym typeface="+mn-ea"/>
              </a:rPr>
              <a:t>waktu tunda tr) </a:t>
            </a:r>
            <a:r>
              <a:rPr lang="en-US" altLang="en-US" sz="2500" b="1">
                <a:solidFill>
                  <a:schemeClr val="tx1"/>
                </a:solidFill>
                <a:latin typeface="Chilanka" panose="02000503000000000000" charset="0"/>
                <a:cs typeface="Chilanka" panose="02000503000000000000" charset="0"/>
              </a:rPr>
              <a:t>sebanyak tak terhingga, </a:t>
            </a:r>
            <a:endParaRPr lang="en-US" altLang="en-US" sz="2500" b="1">
              <a:solidFill>
                <a:schemeClr val="tx1"/>
              </a:solidFill>
              <a:latin typeface="Chilanka" panose="02000503000000000000" charset="0"/>
              <a:cs typeface="Chilanka" panose="02000503000000000000" charset="0"/>
            </a:endParaRPr>
          </a:p>
          <a:p>
            <a:pPr algn="l"/>
            <a:r>
              <a:rPr lang="en-US" altLang="en-US" sz="2500" b="1">
                <a:solidFill>
                  <a:schemeClr val="tx1"/>
                </a:solidFill>
                <a:latin typeface="Chilanka" panose="02000503000000000000" charset="0"/>
                <a:cs typeface="Chilanka" panose="02000503000000000000" charset="0"/>
              </a:rPr>
              <a:t>dengan asumsi hujan berdurasi tr ter-</a:t>
            </a:r>
            <a:endParaRPr lang="en-US" altLang="en-US" sz="2500" b="1">
              <a:solidFill>
                <a:schemeClr val="tx1"/>
              </a:solidFill>
              <a:latin typeface="Chilanka" panose="02000503000000000000" charset="0"/>
              <a:cs typeface="Chilanka" panose="02000503000000000000" charset="0"/>
            </a:endParaRPr>
          </a:p>
          <a:p>
            <a:pPr algn="l"/>
            <a:r>
              <a:rPr lang="en-US" altLang="en-US" sz="2500" b="1">
                <a:solidFill>
                  <a:schemeClr val="tx1"/>
                </a:solidFill>
                <a:latin typeface="Chilanka" panose="02000503000000000000" charset="0"/>
                <a:cs typeface="Chilanka" panose="02000503000000000000" charset="0"/>
              </a:rPr>
              <a:t>jadi terus menerus</a:t>
            </a:r>
            <a:endParaRPr lang="en-US" altLang="en-US" sz="2500" b="1">
              <a:solidFill>
                <a:schemeClr val="tx1"/>
              </a:solidFill>
              <a:latin typeface="Chilanka" panose="02000503000000000000" charset="0"/>
              <a:cs typeface="Chilanka" panose="02000503000000000000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195695" y="3973830"/>
            <a:ext cx="603885" cy="619760"/>
          </a:xfrm>
          <a:prstGeom prst="ellipse">
            <a:avLst/>
          </a:prstGeom>
          <a:noFill/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50000"/>
              </a:lnSpc>
            </a:pPr>
            <a:r>
              <a:rPr lang="en-US" altLang="en-US" sz="3200" b="1">
                <a:solidFill>
                  <a:schemeClr val="tx1"/>
                </a:solidFill>
                <a:latin typeface="Chilanka" panose="02000503000000000000" charset="0"/>
                <a:cs typeface="Chilanka" panose="02000503000000000000" charset="0"/>
              </a:rPr>
              <a:t>1</a:t>
            </a:r>
            <a:endParaRPr lang="en-US" altLang="en-US" sz="3200" b="1">
              <a:solidFill>
                <a:schemeClr val="tx1"/>
              </a:solidFill>
              <a:latin typeface="Chilanka" panose="02000503000000000000" charset="0"/>
              <a:cs typeface="Chilanka" panose="02000503000000000000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8561070" y="3973830"/>
            <a:ext cx="603885" cy="619760"/>
          </a:xfrm>
          <a:prstGeom prst="ellipse">
            <a:avLst/>
          </a:prstGeom>
          <a:noFill/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50000"/>
              </a:lnSpc>
            </a:pPr>
            <a:r>
              <a:rPr lang="en-US" altLang="en-US" sz="3200" b="1">
                <a:solidFill>
                  <a:schemeClr val="tx1"/>
                </a:solidFill>
                <a:latin typeface="Chilanka" panose="02000503000000000000" charset="0"/>
                <a:cs typeface="Chilanka" panose="02000503000000000000" charset="0"/>
              </a:rPr>
              <a:t>3</a:t>
            </a:r>
            <a:endParaRPr lang="en-US" altLang="en-US" sz="3200" b="1">
              <a:solidFill>
                <a:schemeClr val="tx1"/>
              </a:solidFill>
              <a:latin typeface="Chilanka" panose="02000503000000000000" charset="0"/>
              <a:cs typeface="Chilanka" panose="02000503000000000000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67905" y="3973830"/>
            <a:ext cx="603885" cy="619760"/>
          </a:xfrm>
          <a:prstGeom prst="ellipse">
            <a:avLst/>
          </a:prstGeom>
          <a:noFill/>
          <a:ln w="28575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50000"/>
              </a:lnSpc>
            </a:pPr>
            <a:r>
              <a:rPr lang="en-US" altLang="en-US" sz="3200" b="1">
                <a:solidFill>
                  <a:schemeClr val="tx1"/>
                </a:solidFill>
                <a:latin typeface="Chilanka" panose="02000503000000000000" charset="0"/>
                <a:cs typeface="Chilanka" panose="02000503000000000000" charset="0"/>
              </a:rPr>
              <a:t>2</a:t>
            </a:r>
            <a:endParaRPr lang="en-US" altLang="en-US" sz="3200" b="1">
              <a:solidFill>
                <a:schemeClr val="tx1"/>
              </a:solidFill>
              <a:latin typeface="Chilanka" panose="02000503000000000000" charset="0"/>
              <a:cs typeface="Chilanka" panose="02000503000000000000" charset="0"/>
            </a:endParaRPr>
          </a:p>
        </p:txBody>
      </p:sp>
      <p:cxnSp>
        <p:nvCxnSpPr>
          <p:cNvPr id="13" name="Straight Arrow Connector 12"/>
          <p:cNvCxnSpPr>
            <a:stCxn id="10" idx="6"/>
            <a:endCxn id="12" idx="2"/>
          </p:cNvCxnSpPr>
          <p:nvPr/>
        </p:nvCxnSpPr>
        <p:spPr>
          <a:xfrm>
            <a:off x="6799580" y="4283710"/>
            <a:ext cx="568325" cy="0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7971790" y="4283710"/>
            <a:ext cx="568325" cy="0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9164955" y="4283710"/>
            <a:ext cx="568325" cy="0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Box 15"/>
          <p:cNvSpPr txBox="1"/>
          <p:nvPr/>
        </p:nvSpPr>
        <p:spPr>
          <a:xfrm>
            <a:off x="9789160" y="4050665"/>
            <a:ext cx="103505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en-US" sz="2800" b="1">
                <a:latin typeface="Chilanka" panose="02000503000000000000" charset="0"/>
                <a:cs typeface="Chilanka" panose="02000503000000000000" charset="0"/>
              </a:rPr>
              <a:t>... dst</a:t>
            </a:r>
            <a:endParaRPr lang="en-US" altLang="en-US" sz="2800" b="1">
              <a:latin typeface="Chilanka" panose="02000503000000000000" charset="0"/>
              <a:cs typeface="Chilanka" panose="02000503000000000000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Picture 2" descr="s-curve"/>
          <p:cNvPicPr>
            <a:picLocks noChangeAspect="1"/>
          </p:cNvPicPr>
          <p:nvPr/>
        </p:nvPicPr>
        <p:blipFill>
          <a:blip r:embed="rId1"/>
          <a:srcRect l="11592" t="41688" r="33039"/>
          <a:stretch>
            <a:fillRect/>
          </a:stretch>
        </p:blipFill>
        <p:spPr>
          <a:xfrm>
            <a:off x="36830" y="852170"/>
            <a:ext cx="8984615" cy="5713730"/>
          </a:xfrm>
          <a:prstGeom prst="rect">
            <a:avLst/>
          </a:prstGeom>
        </p:spPr>
      </p:pic>
      <p:sp>
        <p:nvSpPr>
          <p:cNvPr id="9" name="Text Box 8"/>
          <p:cNvSpPr txBox="1"/>
          <p:nvPr/>
        </p:nvSpPr>
        <p:spPr>
          <a:xfrm>
            <a:off x="8307705" y="40005"/>
            <a:ext cx="3612515" cy="54775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r>
              <a:rPr lang="en-US" altLang="en-US" sz="2500" b="1">
                <a:solidFill>
                  <a:schemeClr val="tx1"/>
                </a:solidFill>
                <a:latin typeface="Chilanka" panose="02000503000000000000" charset="0"/>
                <a:cs typeface="Chilanka" panose="02000503000000000000" charset="0"/>
              </a:rPr>
              <a:t>Penjumlahan semua hidrograf satuan menghasilkan Kurva S</a:t>
            </a:r>
            <a:endParaRPr lang="en-US" altLang="en-US" sz="2500" b="1">
              <a:solidFill>
                <a:schemeClr val="tx1"/>
              </a:solidFill>
              <a:latin typeface="Chilanka" panose="02000503000000000000" charset="0"/>
              <a:cs typeface="Chilanka" panose="02000503000000000000" charset="0"/>
            </a:endParaRPr>
          </a:p>
          <a:p>
            <a:endParaRPr lang="en-US" altLang="en-US" sz="2500" b="1">
              <a:solidFill>
                <a:schemeClr val="tx1"/>
              </a:solidFill>
              <a:latin typeface="Chilanka" panose="02000503000000000000" charset="0"/>
              <a:cs typeface="Chilanka" panose="02000503000000000000" charset="0"/>
            </a:endParaRPr>
          </a:p>
          <a:p>
            <a:r>
              <a:rPr lang="en-US" altLang="en-US" sz="2500" b="1">
                <a:latin typeface="Chilanka" panose="02000503000000000000" charset="0"/>
                <a:cs typeface="Chilanka" panose="02000503000000000000" charset="0"/>
                <a:sym typeface="+mn-ea"/>
              </a:rPr>
              <a:t>Setelah beberapa waktu akan diperoleh</a:t>
            </a:r>
            <a:endParaRPr lang="en-US" altLang="en-US" sz="2500" b="1">
              <a:latin typeface="Chilanka" panose="02000503000000000000" charset="0"/>
              <a:cs typeface="Chilanka" panose="02000503000000000000" charset="0"/>
              <a:sym typeface="+mn-ea"/>
            </a:endParaRPr>
          </a:p>
          <a:p>
            <a:r>
              <a:rPr lang="en-US" altLang="en-US" sz="2500" b="1">
                <a:latin typeface="Chilanka" panose="02000503000000000000" charset="0"/>
                <a:cs typeface="Chilanka" panose="02000503000000000000" charset="0"/>
                <a:sym typeface="+mn-ea"/>
              </a:rPr>
              <a:t>garis debit konstan</a:t>
            </a:r>
            <a:endParaRPr lang="en-US" altLang="en-US" sz="2500" b="1">
              <a:latin typeface="Chilanka" panose="02000503000000000000" charset="0"/>
              <a:cs typeface="Chilanka" panose="02000503000000000000" charset="0"/>
              <a:sym typeface="+mn-ea"/>
            </a:endParaRPr>
          </a:p>
          <a:p>
            <a:r>
              <a:rPr lang="en-US" altLang="en-US" sz="2500" b="1">
                <a:latin typeface="Chilanka" panose="02000503000000000000" charset="0"/>
                <a:cs typeface="Chilanka" panose="02000503000000000000" charset="0"/>
                <a:sym typeface="+mn-ea"/>
              </a:rPr>
              <a:t>sebesar Q</a:t>
            </a:r>
            <a:r>
              <a:rPr lang="en-US" altLang="en-US" sz="2500" b="1" baseline="-25000">
                <a:latin typeface="Chilanka" panose="02000503000000000000" charset="0"/>
                <a:cs typeface="Chilanka" panose="02000503000000000000" charset="0"/>
                <a:sym typeface="+mn-ea"/>
              </a:rPr>
              <a:t>e</a:t>
            </a:r>
            <a:endParaRPr lang="en-US" altLang="en-US" sz="2500" b="1">
              <a:solidFill>
                <a:schemeClr val="tx1"/>
              </a:solidFill>
              <a:latin typeface="Chilanka" panose="02000503000000000000" charset="0"/>
              <a:cs typeface="Chilanka" panose="02000503000000000000" charset="0"/>
            </a:endParaRPr>
          </a:p>
          <a:p>
            <a:endParaRPr lang="en-US" altLang="en-US" sz="2500" b="1">
              <a:solidFill>
                <a:schemeClr val="tx1"/>
              </a:solidFill>
              <a:latin typeface="Chilanka" panose="02000503000000000000" charset="0"/>
              <a:cs typeface="Chilanka" panose="02000503000000000000" charset="0"/>
            </a:endParaRPr>
          </a:p>
          <a:p>
            <a:r>
              <a:rPr lang="en-US" altLang="en-US" sz="2500" b="1">
                <a:solidFill>
                  <a:schemeClr val="tx1"/>
                </a:solidFill>
                <a:latin typeface="Chilanka" panose="02000503000000000000" charset="0"/>
                <a:cs typeface="Chilanka" panose="02000503000000000000" charset="0"/>
              </a:rPr>
              <a:t>Kurva S dapat diartikan sebagai : hidrograf runoff akibat hujan terus menerus dengan intensitas 1/tr</a:t>
            </a:r>
            <a:endParaRPr lang="en-US" altLang="en-US" sz="2500" b="1">
              <a:solidFill>
                <a:schemeClr val="tx1"/>
              </a:solidFill>
              <a:latin typeface="Chilanka" panose="02000503000000000000" charset="0"/>
              <a:cs typeface="Chilanka" panose="02000503000000000000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scurve-meth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5940" y="610870"/>
            <a:ext cx="7772400" cy="5448300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2700020" y="2499360"/>
            <a:ext cx="603885" cy="619760"/>
          </a:xfrm>
          <a:prstGeom prst="ellipse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50000"/>
              </a:lnSpc>
            </a:pPr>
            <a:r>
              <a:rPr lang="en-US" altLang="en-US" sz="3200" b="1">
                <a:solidFill>
                  <a:srgbClr val="FF0000"/>
                </a:solidFill>
                <a:latin typeface="Chilanka" panose="02000503000000000000" charset="0"/>
                <a:cs typeface="Chilanka" panose="02000503000000000000" charset="0"/>
              </a:rPr>
              <a:t>1</a:t>
            </a:r>
            <a:endParaRPr lang="en-US" altLang="en-US" sz="3200" b="1">
              <a:solidFill>
                <a:srgbClr val="FF0000"/>
              </a:solidFill>
              <a:latin typeface="Chilanka" panose="02000503000000000000" charset="0"/>
              <a:cs typeface="Chilanka" panose="02000503000000000000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3615690" y="3119120"/>
            <a:ext cx="603885" cy="619760"/>
          </a:xfrm>
          <a:prstGeom prst="ellipse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50000"/>
              </a:lnSpc>
            </a:pPr>
            <a:r>
              <a:rPr lang="en-US" altLang="en-US" sz="3200" b="1">
                <a:solidFill>
                  <a:srgbClr val="FF0000"/>
                </a:solidFill>
                <a:latin typeface="Chilanka" panose="02000503000000000000" charset="0"/>
                <a:cs typeface="Chilanka" panose="02000503000000000000" charset="0"/>
              </a:rPr>
              <a:t>2</a:t>
            </a:r>
            <a:endParaRPr lang="en-US" altLang="en-US" sz="3200" b="1">
              <a:solidFill>
                <a:srgbClr val="FF0000"/>
              </a:solidFill>
              <a:latin typeface="Chilanka" panose="02000503000000000000" charset="0"/>
              <a:cs typeface="Chilanka" panose="02000503000000000000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6854825" y="4504055"/>
            <a:ext cx="603885" cy="619760"/>
          </a:xfrm>
          <a:prstGeom prst="ellipse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50000"/>
              </a:lnSpc>
            </a:pPr>
            <a:r>
              <a:rPr lang="en-US" altLang="en-US" sz="3200" b="1">
                <a:solidFill>
                  <a:srgbClr val="FF0000"/>
                </a:solidFill>
                <a:latin typeface="Chilanka" panose="02000503000000000000" charset="0"/>
                <a:cs typeface="Chilanka" panose="02000503000000000000" charset="0"/>
              </a:rPr>
              <a:t>3</a:t>
            </a:r>
            <a:endParaRPr lang="en-US" altLang="en-US" sz="3200" b="1">
              <a:solidFill>
                <a:srgbClr val="FF0000"/>
              </a:solidFill>
              <a:latin typeface="Chilanka" panose="02000503000000000000" charset="0"/>
              <a:cs typeface="Chilanka" panose="02000503000000000000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5836285" y="3585210"/>
            <a:ext cx="603885" cy="619760"/>
          </a:xfrm>
          <a:prstGeom prst="ellipse">
            <a:avLst/>
          </a:prstGeom>
          <a:noFill/>
          <a:ln w="28575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50000"/>
              </a:lnSpc>
            </a:pPr>
            <a:r>
              <a:rPr lang="en-US" altLang="en-US" sz="3200" b="1">
                <a:solidFill>
                  <a:srgbClr val="FF0000"/>
                </a:solidFill>
                <a:latin typeface="Chilanka" panose="02000503000000000000" charset="0"/>
                <a:cs typeface="Chilanka" panose="02000503000000000000" charset="0"/>
              </a:rPr>
              <a:t>4</a:t>
            </a:r>
            <a:endParaRPr lang="en-US" altLang="en-US" sz="3200" b="1">
              <a:solidFill>
                <a:srgbClr val="FF0000"/>
              </a:solidFill>
              <a:latin typeface="Chilanka" panose="02000503000000000000" charset="0"/>
              <a:cs typeface="Chilanka" panose="02000503000000000000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1013460" y="2346960"/>
            <a:ext cx="5701030" cy="193802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en-US" sz="4000"/>
              <a:t>Q</a:t>
            </a:r>
            <a:r>
              <a:rPr lang="en-US" altLang="en-US" sz="4000" baseline="-25000"/>
              <a:t>p</a:t>
            </a:r>
            <a:r>
              <a:rPr lang="en-US" altLang="en-US" sz="4000"/>
              <a:t> = debit puncak (m</a:t>
            </a:r>
            <a:r>
              <a:rPr lang="en-US" altLang="en-US" sz="4000" baseline="30000"/>
              <a:t>3</a:t>
            </a:r>
            <a:r>
              <a:rPr lang="en-US" altLang="en-US" sz="4000"/>
              <a:t>/s)</a:t>
            </a:r>
            <a:endParaRPr lang="en-US" altLang="en-US" sz="4000"/>
          </a:p>
          <a:p>
            <a:r>
              <a:rPr lang="en-US" altLang="en-US" sz="4000"/>
              <a:t>t</a:t>
            </a:r>
            <a:r>
              <a:rPr lang="en-US" altLang="en-US" sz="4000" baseline="-25000"/>
              <a:t>p    </a:t>
            </a:r>
            <a:r>
              <a:rPr lang="en-US" altLang="en-US" sz="4000"/>
              <a:t>= time to peak (jam)</a:t>
            </a:r>
            <a:endParaRPr lang="en-US" altLang="en-US" sz="4000"/>
          </a:p>
          <a:p>
            <a:r>
              <a:rPr lang="en-US" altLang="en-US" sz="4000"/>
              <a:t>t</a:t>
            </a:r>
            <a:r>
              <a:rPr lang="en-US" altLang="en-US" sz="4000" baseline="-25000"/>
              <a:t>f</a:t>
            </a:r>
            <a:r>
              <a:rPr lang="en-US" altLang="en-US" sz="4000"/>
              <a:t>   = waktu resesi (jam)</a:t>
            </a:r>
            <a:endParaRPr lang="en-US" altLang="en-US" sz="4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scs-b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69290" y="507365"/>
            <a:ext cx="5359400" cy="5575300"/>
          </a:xfrm>
          <a:prstGeom prst="rect">
            <a:avLst/>
          </a:prstGeom>
        </p:spPr>
      </p:pic>
      <p:sp>
        <p:nvSpPr>
          <p:cNvPr id="9" name="Text Box 8"/>
          <p:cNvSpPr txBox="1"/>
          <p:nvPr/>
        </p:nvSpPr>
        <p:spPr>
          <a:xfrm>
            <a:off x="2880995" y="1432560"/>
            <a:ext cx="3732530" cy="86042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p>
            <a:r>
              <a:rPr lang="" altLang="en-US" sz="2500" b="1" i="1">
                <a:solidFill>
                  <a:srgbClr val="1D41D5"/>
                </a:solidFill>
                <a:latin typeface="Chilanka" panose="02000503000000000000" charset="0"/>
                <a:cs typeface="Chilanka" panose="02000503000000000000" charset="0"/>
              </a:rPr>
              <a:t>lag time</a:t>
            </a:r>
            <a:r>
              <a:rPr lang="" altLang="en-US" sz="2500" b="1">
                <a:solidFill>
                  <a:srgbClr val="1D41D5"/>
                </a:solidFill>
                <a:latin typeface="Chilanka" panose="02000503000000000000" charset="0"/>
                <a:cs typeface="Chilanka" panose="02000503000000000000" charset="0"/>
              </a:rPr>
              <a:t>, dihitung</a:t>
            </a:r>
            <a:endParaRPr lang="" altLang="en-US" sz="2500" b="1">
              <a:solidFill>
                <a:srgbClr val="1D41D5"/>
              </a:solidFill>
              <a:latin typeface="Chilanka" panose="02000503000000000000" charset="0"/>
              <a:cs typeface="Chilanka" panose="02000503000000000000" charset="0"/>
            </a:endParaRPr>
          </a:p>
          <a:p>
            <a:r>
              <a:rPr lang="" altLang="en-US" sz="2500" b="1">
                <a:solidFill>
                  <a:srgbClr val="1D41D5"/>
                </a:solidFill>
                <a:latin typeface="Chilanka" panose="02000503000000000000" charset="0"/>
                <a:cs typeface="Chilanka" panose="02000503000000000000" charset="0"/>
              </a:rPr>
              <a:t>dengan persamaan SCS</a:t>
            </a:r>
            <a:endParaRPr lang="" altLang="en-US" sz="2500" b="1">
              <a:solidFill>
                <a:srgbClr val="1D41D5"/>
              </a:solidFill>
              <a:latin typeface="Chilanka" panose="02000503000000000000" charset="0"/>
              <a:cs typeface="Chilanka" panose="02000503000000000000" charset="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2121535" y="260350"/>
            <a:ext cx="2868930" cy="8604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r>
              <a:rPr lang="" altLang="en-US" sz="2500" b="1">
                <a:solidFill>
                  <a:srgbClr val="1D41D5"/>
                </a:solidFill>
                <a:latin typeface="Chilanka" panose="02000503000000000000" charset="0"/>
                <a:cs typeface="Chilanka" panose="02000503000000000000" charset="0"/>
              </a:rPr>
              <a:t>durasi hujan </a:t>
            </a:r>
            <a:endParaRPr lang="" altLang="en-US" sz="2500" b="1">
              <a:solidFill>
                <a:srgbClr val="1D41D5"/>
              </a:solidFill>
              <a:latin typeface="Chilanka" panose="02000503000000000000" charset="0"/>
              <a:cs typeface="Chilanka" panose="02000503000000000000" charset="0"/>
            </a:endParaRPr>
          </a:p>
          <a:p>
            <a:r>
              <a:rPr lang="" altLang="en-US" sz="2500" b="1">
                <a:solidFill>
                  <a:srgbClr val="1D41D5"/>
                </a:solidFill>
                <a:latin typeface="Chilanka" panose="02000503000000000000" charset="0"/>
                <a:cs typeface="Chilanka" panose="02000503000000000000" charset="0"/>
              </a:rPr>
              <a:t>(diketahui)</a:t>
            </a:r>
            <a:endParaRPr lang="" altLang="en-US" sz="2500" b="1">
              <a:solidFill>
                <a:srgbClr val="1D41D5"/>
              </a:solidFill>
              <a:latin typeface="Chilanka" panose="02000503000000000000" charset="0"/>
              <a:cs typeface="Chilanka" panose="02000503000000000000" charset="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2002790" y="5975985"/>
            <a:ext cx="2285365" cy="47561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endParaRPr lang="en-US" altLang="en-US" sz="2500" b="1">
              <a:solidFill>
                <a:srgbClr val="1D41D5"/>
              </a:solidFill>
              <a:latin typeface="Chilanka" panose="02000503000000000000" charset="0"/>
              <a:cs typeface="Chilanka" panose="02000503000000000000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874</Words>
  <Application>WPS Presentation</Application>
  <PresentationFormat>宽屏</PresentationFormat>
  <Paragraphs>65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21" baseType="lpstr">
      <vt:lpstr>Arial</vt:lpstr>
      <vt:lpstr>SimSun</vt:lpstr>
      <vt:lpstr>Wingdings</vt:lpstr>
      <vt:lpstr>Chilanka</vt:lpstr>
      <vt:lpstr>微软雅黑</vt:lpstr>
      <vt:lpstr>Droid Sans Fallback</vt:lpstr>
      <vt:lpstr/>
      <vt:lpstr>Arial Unicode MS</vt:lpstr>
      <vt:lpstr>Calibri Light</vt:lpstr>
      <vt:lpstr>Calibri</vt:lpstr>
      <vt:lpstr>Webdings</vt:lpstr>
      <vt:lpstr>Gubbi</vt:lpstr>
      <vt:lpstr>Times New Roman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wps</dc:creator>
  <cp:lastModifiedBy>Author Author</cp:lastModifiedBy>
  <cp:revision>70</cp:revision>
  <dcterms:created xsi:type="dcterms:W3CDTF">2020-04-19T15:36:34Z</dcterms:created>
  <dcterms:modified xsi:type="dcterms:W3CDTF">2020-04-19T15:36:34Z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1033-11.1.0.8392</vt:lpwstr>
  </property>
</Properties>
</file>