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2749B-9496-4E35-A6FE-871B4F65E1BF}" type="datetimeFigureOut">
              <a:rPr lang="en-ID" smtClean="0"/>
              <a:t>28/08/2023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BE124-9676-48E0-8E44-83EE1C84AF3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13054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2749B-9496-4E35-A6FE-871B4F65E1BF}" type="datetimeFigureOut">
              <a:rPr lang="en-ID" smtClean="0"/>
              <a:t>28/08/2023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BE124-9676-48E0-8E44-83EE1C84AF3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927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2749B-9496-4E35-A6FE-871B4F65E1BF}" type="datetimeFigureOut">
              <a:rPr lang="en-ID" smtClean="0"/>
              <a:t>28/08/2023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BE124-9676-48E0-8E44-83EE1C84AF3C}" type="slidenum">
              <a:rPr lang="en-ID" smtClean="0"/>
              <a:t>‹#›</a:t>
            </a:fld>
            <a:endParaRPr lang="en-ID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24689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2749B-9496-4E35-A6FE-871B4F65E1BF}" type="datetimeFigureOut">
              <a:rPr lang="en-ID" smtClean="0"/>
              <a:t>28/08/2023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BE124-9676-48E0-8E44-83EE1C84AF3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932464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2749B-9496-4E35-A6FE-871B4F65E1BF}" type="datetimeFigureOut">
              <a:rPr lang="en-ID" smtClean="0"/>
              <a:t>28/08/2023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BE124-9676-48E0-8E44-83EE1C84AF3C}" type="slidenum">
              <a:rPr lang="en-ID" smtClean="0"/>
              <a:t>‹#›</a:t>
            </a:fld>
            <a:endParaRPr lang="en-ID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523738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2749B-9496-4E35-A6FE-871B4F65E1BF}" type="datetimeFigureOut">
              <a:rPr lang="en-ID" smtClean="0"/>
              <a:t>28/08/2023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BE124-9676-48E0-8E44-83EE1C84AF3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028426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2749B-9496-4E35-A6FE-871B4F65E1BF}" type="datetimeFigureOut">
              <a:rPr lang="en-ID" smtClean="0"/>
              <a:t>28/08/2023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BE124-9676-48E0-8E44-83EE1C84AF3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767605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2749B-9496-4E35-A6FE-871B4F65E1BF}" type="datetimeFigureOut">
              <a:rPr lang="en-ID" smtClean="0"/>
              <a:t>28/08/2023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BE124-9676-48E0-8E44-83EE1C84AF3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93249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2749B-9496-4E35-A6FE-871B4F65E1BF}" type="datetimeFigureOut">
              <a:rPr lang="en-ID" smtClean="0"/>
              <a:t>28/08/2023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BE124-9676-48E0-8E44-83EE1C84AF3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13823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2749B-9496-4E35-A6FE-871B4F65E1BF}" type="datetimeFigureOut">
              <a:rPr lang="en-ID" smtClean="0"/>
              <a:t>28/08/2023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BE124-9676-48E0-8E44-83EE1C84AF3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97102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2749B-9496-4E35-A6FE-871B4F65E1BF}" type="datetimeFigureOut">
              <a:rPr lang="en-ID" smtClean="0"/>
              <a:t>28/08/2023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BE124-9676-48E0-8E44-83EE1C84AF3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01358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2749B-9496-4E35-A6FE-871B4F65E1BF}" type="datetimeFigureOut">
              <a:rPr lang="en-ID" smtClean="0"/>
              <a:t>28/08/2023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BE124-9676-48E0-8E44-83EE1C84AF3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91797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2749B-9496-4E35-A6FE-871B4F65E1BF}" type="datetimeFigureOut">
              <a:rPr lang="en-ID" smtClean="0"/>
              <a:t>28/08/2023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BE124-9676-48E0-8E44-83EE1C84AF3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66060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2749B-9496-4E35-A6FE-871B4F65E1BF}" type="datetimeFigureOut">
              <a:rPr lang="en-ID" smtClean="0"/>
              <a:t>28/08/2023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BE124-9676-48E0-8E44-83EE1C84AF3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71468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2749B-9496-4E35-A6FE-871B4F65E1BF}" type="datetimeFigureOut">
              <a:rPr lang="en-ID" smtClean="0"/>
              <a:t>28/08/2023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BE124-9676-48E0-8E44-83EE1C84AF3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99072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2749B-9496-4E35-A6FE-871B4F65E1BF}" type="datetimeFigureOut">
              <a:rPr lang="en-ID" smtClean="0"/>
              <a:t>28/08/2023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BE124-9676-48E0-8E44-83EE1C84AF3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80168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22749B-9496-4E35-A6FE-871B4F65E1BF}" type="datetimeFigureOut">
              <a:rPr lang="en-ID" smtClean="0"/>
              <a:t>28/08/2023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3CBE124-9676-48E0-8E44-83EE1C84AF3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05119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dosenpertanian.com/limbah-pertanian-organik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osenpertanian.com/nutrisi-tanaman/" TargetMode="External"/><Relationship Id="rId2" Type="http://schemas.openxmlformats.org/officeDocument/2006/relationships/hyperlink" Target="https://dosenpertanian.com/pengertian-budidaya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dosenpertanian.com/tujuan-pertanian-organik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CFBE9F-E00C-B4B3-2E19-955A2E3046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D" b="1" i="0" dirty="0" err="1">
                <a:solidFill>
                  <a:srgbClr val="000000"/>
                </a:solidFill>
                <a:effectLst/>
                <a:latin typeface="Nunito" pitchFamily="2" charset="0"/>
              </a:rPr>
              <a:t>Pengantar</a:t>
            </a:r>
            <a:r>
              <a:rPr lang="en-ID" b="1" i="0" dirty="0">
                <a:solidFill>
                  <a:srgbClr val="000000"/>
                </a:solidFill>
                <a:effectLst/>
                <a:latin typeface="Nunito" pitchFamily="2" charset="0"/>
              </a:rPr>
              <a:t> </a:t>
            </a:r>
            <a:br>
              <a:rPr lang="en-ID" b="1" i="0" dirty="0">
                <a:solidFill>
                  <a:srgbClr val="000000"/>
                </a:solidFill>
                <a:effectLst/>
                <a:latin typeface="Nunito" pitchFamily="2" charset="0"/>
              </a:rPr>
            </a:br>
            <a:r>
              <a:rPr lang="en-ID" b="1" i="0" dirty="0" err="1">
                <a:solidFill>
                  <a:srgbClr val="000000"/>
                </a:solidFill>
                <a:effectLst/>
                <a:latin typeface="Nunito" pitchFamily="2" charset="0"/>
              </a:rPr>
              <a:t>Pertanian</a:t>
            </a:r>
            <a:r>
              <a:rPr lang="en-ID" b="1" i="0" dirty="0">
                <a:solidFill>
                  <a:srgbClr val="000000"/>
                </a:solidFill>
                <a:effectLst/>
                <a:latin typeface="Nunito" pitchFamily="2" charset="0"/>
              </a:rPr>
              <a:t> </a:t>
            </a:r>
            <a:r>
              <a:rPr lang="en-ID" b="1" i="0" dirty="0" err="1">
                <a:solidFill>
                  <a:srgbClr val="000000"/>
                </a:solidFill>
                <a:effectLst/>
                <a:latin typeface="Nunito" pitchFamily="2" charset="0"/>
              </a:rPr>
              <a:t>Organik</a:t>
            </a:r>
            <a:br>
              <a:rPr lang="en-ID" b="1" i="0" dirty="0">
                <a:solidFill>
                  <a:srgbClr val="000000"/>
                </a:solidFill>
                <a:effectLst/>
                <a:latin typeface="Nunito" pitchFamily="2" charset="0"/>
              </a:rPr>
            </a:b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B77FA9-FAE1-C259-E786-9F9788612E8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727258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B75B16-3E8C-1433-3674-00ED53198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i="0" dirty="0" err="1">
                <a:solidFill>
                  <a:srgbClr val="000000"/>
                </a:solidFill>
                <a:effectLst/>
                <a:latin typeface="Nunito" pitchFamily="2" charset="0"/>
              </a:rPr>
              <a:t>Manfaat</a:t>
            </a:r>
            <a:r>
              <a:rPr lang="en-ID" b="1" i="0" dirty="0">
                <a:solidFill>
                  <a:srgbClr val="000000"/>
                </a:solidFill>
                <a:effectLst/>
                <a:latin typeface="Nunito" pitchFamily="2" charset="0"/>
              </a:rPr>
              <a:t> </a:t>
            </a:r>
            <a:r>
              <a:rPr lang="en-ID" b="1" i="0" dirty="0" err="1">
                <a:solidFill>
                  <a:srgbClr val="000000"/>
                </a:solidFill>
                <a:effectLst/>
                <a:latin typeface="Nunito" pitchFamily="2" charset="0"/>
              </a:rPr>
              <a:t>Pertanian</a:t>
            </a:r>
            <a:r>
              <a:rPr lang="en-ID" b="1" i="0" dirty="0">
                <a:solidFill>
                  <a:srgbClr val="000000"/>
                </a:solidFill>
                <a:effectLst/>
                <a:latin typeface="Nunito" pitchFamily="2" charset="0"/>
              </a:rPr>
              <a:t> </a:t>
            </a:r>
            <a:r>
              <a:rPr lang="en-ID" b="1" i="0" dirty="0" err="1">
                <a:solidFill>
                  <a:srgbClr val="000000"/>
                </a:solidFill>
                <a:effectLst/>
                <a:latin typeface="Nunito" pitchFamily="2" charset="0"/>
              </a:rPr>
              <a:t>Organik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6730D9-D3D5-7D46-377E-3475070C86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+mj-lt"/>
              <a:buAutoNum type="arabicPeriod"/>
            </a:pPr>
            <a:r>
              <a:rPr lang="en-ID" b="1" i="0" dirty="0">
                <a:solidFill>
                  <a:srgbClr val="000000"/>
                </a:solidFill>
                <a:effectLst/>
                <a:latin typeface="Nunito" pitchFamily="2" charset="0"/>
              </a:rPr>
              <a:t>Kesehatan</a:t>
            </a:r>
          </a:p>
          <a:p>
            <a:pPr algn="l"/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Kesehatan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merupakan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aset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penting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dalam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menjalani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kehidupan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.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Manfaat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dari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pertanian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organik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dalam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bidang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kesehatan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mempunyai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ruang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lingkup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cukup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luas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.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Melalui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pertanian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organik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maka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dapat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tercipta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produk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makanan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bergizi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aman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dan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dapat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meningkatkan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kesehatan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masyarakat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.</a:t>
            </a:r>
          </a:p>
          <a:p>
            <a:pPr algn="l">
              <a:buFont typeface="+mj-lt"/>
              <a:buAutoNum type="arabicPeriod" startAt="2"/>
            </a:pPr>
            <a:r>
              <a:rPr lang="en-ID" b="1" i="0" dirty="0" err="1">
                <a:solidFill>
                  <a:srgbClr val="000000"/>
                </a:solidFill>
                <a:effectLst/>
                <a:latin typeface="Nunito" pitchFamily="2" charset="0"/>
              </a:rPr>
              <a:t>Lingkungan</a:t>
            </a:r>
            <a:endParaRPr lang="en-ID" b="1" i="0" dirty="0">
              <a:solidFill>
                <a:srgbClr val="000000"/>
              </a:solidFill>
              <a:effectLst/>
              <a:latin typeface="Nunito" pitchFamily="2" charset="0"/>
            </a:endParaRPr>
          </a:p>
          <a:p>
            <a:pPr algn="l"/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Hal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penting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dalam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pertanian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organik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adalah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menjaga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kualitas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tanah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sebagai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bagian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penting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dari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lingkungan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pertanian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itu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sendiri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.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Komponen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seperti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sifat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fisik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,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kimia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dan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biologi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tanah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akan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terjaga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dengan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baik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melalui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pertanian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organik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1765578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E1A12A-E171-06E4-AA4D-336A90B13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i="0" dirty="0" err="1">
                <a:solidFill>
                  <a:srgbClr val="000000"/>
                </a:solidFill>
                <a:effectLst/>
                <a:latin typeface="Nunito" pitchFamily="2" charset="0"/>
              </a:rPr>
              <a:t>Contoh</a:t>
            </a:r>
            <a:r>
              <a:rPr lang="en-ID" b="1" i="0" dirty="0">
                <a:solidFill>
                  <a:srgbClr val="000000"/>
                </a:solidFill>
                <a:effectLst/>
                <a:latin typeface="Nunito" pitchFamily="2" charset="0"/>
              </a:rPr>
              <a:t> </a:t>
            </a:r>
            <a:r>
              <a:rPr lang="en-ID" b="1" i="0" dirty="0" err="1">
                <a:solidFill>
                  <a:srgbClr val="000000"/>
                </a:solidFill>
                <a:effectLst/>
                <a:latin typeface="Nunito" pitchFamily="2" charset="0"/>
              </a:rPr>
              <a:t>Pertanian</a:t>
            </a:r>
            <a:r>
              <a:rPr lang="en-ID" b="1" i="0" dirty="0">
                <a:solidFill>
                  <a:srgbClr val="000000"/>
                </a:solidFill>
                <a:effectLst/>
                <a:latin typeface="Nunito" pitchFamily="2" charset="0"/>
              </a:rPr>
              <a:t> </a:t>
            </a:r>
            <a:r>
              <a:rPr lang="en-ID" b="1" i="0" dirty="0" err="1">
                <a:solidFill>
                  <a:srgbClr val="000000"/>
                </a:solidFill>
                <a:effectLst/>
                <a:latin typeface="Nunito" pitchFamily="2" charset="0"/>
              </a:rPr>
              <a:t>Organik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154E58-C79A-94AC-F7CD-16E45AC540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+mj-lt"/>
              <a:buAutoNum type="arabicPeriod"/>
            </a:pPr>
            <a:r>
              <a:rPr lang="en-ID" b="1" i="0" dirty="0" err="1">
                <a:solidFill>
                  <a:srgbClr val="000000"/>
                </a:solidFill>
                <a:effectLst/>
                <a:latin typeface="Nunito" pitchFamily="2" charset="0"/>
              </a:rPr>
              <a:t>Pestisida</a:t>
            </a:r>
            <a:r>
              <a:rPr lang="en-ID" b="1" i="0" dirty="0">
                <a:solidFill>
                  <a:srgbClr val="000000"/>
                </a:solidFill>
                <a:effectLst/>
                <a:latin typeface="Nunito" pitchFamily="2" charset="0"/>
              </a:rPr>
              <a:t> </a:t>
            </a:r>
            <a:r>
              <a:rPr lang="en-ID" b="1" i="0" dirty="0" err="1">
                <a:solidFill>
                  <a:srgbClr val="000000"/>
                </a:solidFill>
                <a:effectLst/>
                <a:latin typeface="Nunito" pitchFamily="2" charset="0"/>
              </a:rPr>
              <a:t>Nabati</a:t>
            </a:r>
            <a:endParaRPr lang="en-ID" b="1" i="0" dirty="0">
              <a:solidFill>
                <a:srgbClr val="000000"/>
              </a:solidFill>
              <a:effectLst/>
              <a:latin typeface="Nunito" pitchFamily="2" charset="0"/>
            </a:endParaRPr>
          </a:p>
          <a:p>
            <a:pPr algn="l"/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Penggunaan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pestisida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nabati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dalam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proses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pertanian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menjadi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salah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satu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contoh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penerapan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pertanian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organik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.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Pestisida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banyak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beredar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dipasaran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mengandung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zat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kimia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dapat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merugikan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lingkungan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sedangkan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pada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pertanian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organik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pestisida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kimia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sering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digunakan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diganti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menjadi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pestisida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nabati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lebih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ramah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lingkungan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7419954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8119C-4CFE-3E71-6EE3-10F8AF5020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2706B8-8C98-D5E4-EDDD-EB43887527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+mj-lt"/>
              <a:buAutoNum type="arabicPeriod" startAt="2"/>
            </a:pPr>
            <a:r>
              <a:rPr lang="en-ID" b="1" i="0" dirty="0" err="1">
                <a:solidFill>
                  <a:srgbClr val="000000"/>
                </a:solidFill>
                <a:effectLst/>
                <a:latin typeface="Nunito" pitchFamily="2" charset="0"/>
              </a:rPr>
              <a:t>Kompos</a:t>
            </a:r>
            <a:endParaRPr lang="en-ID" b="1" i="0" dirty="0">
              <a:solidFill>
                <a:srgbClr val="000000"/>
              </a:solidFill>
              <a:effectLst/>
              <a:latin typeface="Nunito" pitchFamily="2" charset="0"/>
            </a:endParaRPr>
          </a:p>
          <a:p>
            <a:pPr algn="l"/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Contoh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pertanian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organik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lainnya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adalah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penggunaan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kompos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sebagai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pemanfaatan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limbah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untuk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meningkatkan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kesuburan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tanah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dan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mengantikan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posisi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pupuk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kimia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biasanya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banyak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dipakai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oleh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petani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dalam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proses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pertanian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konvensional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untuk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memenuhi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kebutuhan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hara pada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tanaman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748681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23A10-2703-BFE3-F42B-1D8659A30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84ED06-6B69-49C9-4A75-4C737C4EAF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+mj-lt"/>
              <a:buAutoNum type="arabicPeriod" startAt="3"/>
            </a:pPr>
            <a:r>
              <a:rPr lang="en-ID" b="1" i="0" dirty="0" err="1">
                <a:solidFill>
                  <a:srgbClr val="000000"/>
                </a:solidFill>
                <a:effectLst/>
                <a:latin typeface="Nunito" pitchFamily="2" charset="0"/>
              </a:rPr>
              <a:t>Pupuk</a:t>
            </a:r>
            <a:r>
              <a:rPr lang="en-ID" b="1" i="0" dirty="0">
                <a:solidFill>
                  <a:srgbClr val="000000"/>
                </a:solidFill>
                <a:effectLst/>
                <a:latin typeface="Nunito" pitchFamily="2" charset="0"/>
              </a:rPr>
              <a:t> </a:t>
            </a:r>
            <a:r>
              <a:rPr lang="en-ID" b="1" i="0" dirty="0" err="1">
                <a:solidFill>
                  <a:srgbClr val="000000"/>
                </a:solidFill>
                <a:effectLst/>
                <a:latin typeface="Nunito" pitchFamily="2" charset="0"/>
              </a:rPr>
              <a:t>Organik</a:t>
            </a:r>
            <a:r>
              <a:rPr lang="en-ID" b="1" i="0" dirty="0">
                <a:solidFill>
                  <a:srgbClr val="000000"/>
                </a:solidFill>
                <a:effectLst/>
                <a:latin typeface="Nunito" pitchFamily="2" charset="0"/>
              </a:rPr>
              <a:t> </a:t>
            </a:r>
            <a:r>
              <a:rPr lang="en-ID" b="1" i="0" dirty="0" err="1">
                <a:solidFill>
                  <a:srgbClr val="000000"/>
                </a:solidFill>
                <a:effectLst/>
                <a:latin typeface="Nunito" pitchFamily="2" charset="0"/>
              </a:rPr>
              <a:t>Cair</a:t>
            </a:r>
            <a:endParaRPr lang="en-ID" b="1" i="0" dirty="0">
              <a:solidFill>
                <a:srgbClr val="000000"/>
              </a:solidFill>
              <a:effectLst/>
              <a:latin typeface="Nunito" pitchFamily="2" charset="0"/>
            </a:endParaRPr>
          </a:p>
          <a:p>
            <a:pPr algn="l"/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Pupuk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organik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cair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merupakan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salah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satu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bentuk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pertanian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organik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telah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dikenal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masyarakat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.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Berbeda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dengan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kompos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,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pupuk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organik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cair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merupakan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bentuk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pemanfaatkan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berbagai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macam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 </a:t>
            </a:r>
            <a:r>
              <a:rPr lang="en-ID" b="0" i="0" u="none" strike="noStrike" dirty="0" err="1">
                <a:solidFill>
                  <a:srgbClr val="04ED10"/>
                </a:solidFill>
                <a:effectLst/>
                <a:latin typeface="Helvetica Neue"/>
                <a:hlinkClick r:id="rId2"/>
              </a:rPr>
              <a:t>limbah</a:t>
            </a:r>
            <a:r>
              <a:rPr lang="en-ID" b="0" i="0" u="none" strike="noStrike" dirty="0">
                <a:solidFill>
                  <a:srgbClr val="04ED10"/>
                </a:solidFill>
                <a:effectLst/>
                <a:latin typeface="Helvetica Neue"/>
                <a:hlinkClick r:id="rId2"/>
              </a:rPr>
              <a:t> </a:t>
            </a:r>
            <a:r>
              <a:rPr lang="en-ID" b="0" i="0" u="none" strike="noStrike" dirty="0" err="1">
                <a:solidFill>
                  <a:srgbClr val="04ED10"/>
                </a:solidFill>
                <a:effectLst/>
                <a:latin typeface="Helvetica Neue"/>
                <a:hlinkClick r:id="rId2"/>
              </a:rPr>
              <a:t>pertanian</a:t>
            </a:r>
            <a:r>
              <a:rPr lang="en-ID" b="0" i="0" u="none" strike="noStrike" dirty="0">
                <a:solidFill>
                  <a:srgbClr val="04ED10"/>
                </a:solidFill>
                <a:effectLst/>
                <a:latin typeface="Helvetica Neue"/>
                <a:hlinkClick r:id="rId2"/>
              </a:rPr>
              <a:t> </a:t>
            </a:r>
            <a:r>
              <a:rPr lang="en-ID" b="0" i="0" u="none" strike="noStrike" dirty="0" err="1">
                <a:solidFill>
                  <a:srgbClr val="04ED10"/>
                </a:solidFill>
                <a:effectLst/>
                <a:latin typeface="Helvetica Neue"/>
                <a:hlinkClick r:id="rId2"/>
              </a:rPr>
              <a:t>organik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 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mulai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dari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limbah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dapur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seperti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limbah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sayuran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,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buah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dan lain-lain 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dicampurkan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menjadi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satu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kemudian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untuk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proses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penguraian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menggunakan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bakteri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probiotik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bertugas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sebagai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pengurai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sehingga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dihasilkan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cairan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pupuk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setelah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ditunggu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beberapa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minggu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5127962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0DF7F2-222C-67A4-9338-A37F4487A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Prinsip</a:t>
            </a:r>
            <a:r>
              <a:rPr lang="en-ID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dasar</a:t>
            </a:r>
            <a:r>
              <a:rPr lang="en-ID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Budidaya</a:t>
            </a:r>
            <a:r>
              <a:rPr lang="en-ID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Pertanian</a:t>
            </a:r>
            <a:r>
              <a:rPr lang="en-ID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Organik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519C44-16D8-C2DF-F39E-D412B92792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l">
              <a:buFont typeface="+mj-lt"/>
              <a:buAutoNum type="arabicPeriod"/>
            </a:pP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Lingkungan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: Lokasi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kebun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harus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bebas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dari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kontaminasi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bahan-bahan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sintetik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  Karena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itu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pertanaman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organik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tidak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boleh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berdekatan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dengan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pertanaman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memakai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pupuk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buatan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pestisida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kimia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dan lain-lain 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tidak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diizinkan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 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Lahan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sudah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tercemar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intensifikasi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bisa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digunakan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namun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perlu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konversi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selama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2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tahun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dengan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pengelolaan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berdasarkan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prinsip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pertanian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organik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l">
              <a:buFont typeface="+mj-lt"/>
              <a:buAutoNum type="arabicPeriod"/>
            </a:pP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Bahan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Tanaman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: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Varietas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ditanam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sebaiknya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telah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beradaptasi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baik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di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daerah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bersangkutan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dan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tidak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berdampak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negative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terhadap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lingkungan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l">
              <a:buFont typeface="+mj-lt"/>
              <a:buAutoNum type="arabicPeriod"/>
            </a:pP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Pola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Tanam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: Pola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tanam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hendaknya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berpijak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pada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prinsip-prinsip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konservasi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tanah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dan air,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berwawasan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lingkungan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menuju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pertanian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berkelanjutan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b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</a:b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4.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Pemupukan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dan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Zat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Pengatur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Tumbuh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: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Bahan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organik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sebagai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pupuk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yakni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berasal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dari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kebun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atau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luar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kebun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diusahakan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secara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organik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Kotoran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ternak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kompos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sisa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tanaman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pupuk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hijau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jerami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mulsa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lain,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urin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ternak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sampak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kota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kompos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dan lain-lain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bahan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organik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asalkan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tidak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tercemar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bahan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kimia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sintetik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atau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zat-zat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beracun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Urea, ZA, SP36/TSP dan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KCl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en-ID" b="0" i="0" u="sng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tidak</a:t>
            </a:r>
            <a:r>
              <a:rPr lang="en-ID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u="sng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boleh</a:t>
            </a:r>
            <a:r>
              <a:rPr lang="en-ID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u="sng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digunakan</a:t>
            </a:r>
            <a:r>
              <a:rPr lang="en-ID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 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K2SO4 (Kalium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Sulfat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boleh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digunakan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maksimal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40 kg/ha;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kapur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kieserite, dolomite,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fosfat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batuan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Semua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zat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pengatur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tumbuh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en-ID" b="0" i="0" u="sng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tidak</a:t>
            </a:r>
            <a:r>
              <a:rPr lang="en-ID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u="sng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boleh</a:t>
            </a:r>
            <a:r>
              <a:rPr lang="en-ID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u="sng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digunakan</a:t>
            </a:r>
            <a:r>
              <a:rPr lang="en-ID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endParaRPr lang="en-ID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l">
              <a:buFont typeface="+mj-lt"/>
              <a:buAutoNum type="arabicPeriod"/>
            </a:pP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Pengelolaan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Organisme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Pengganggu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: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Semua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pestisida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buatan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kimia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tidak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boleh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digunakan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kecuali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diizinkan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dan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terdaftar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pada IFOAM .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Pestisida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hayati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diperbolehkan</a:t>
            </a:r>
            <a:r>
              <a:rPr lang="en-ID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2755539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A45BB-88D6-00B3-F770-C54E0ACBD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B65D2C-73B9-2C29-3962-30D6A19871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Pertanian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organik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bisa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dikatakan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sebagai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suatu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sistem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dalam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 </a:t>
            </a:r>
            <a:r>
              <a:rPr lang="en-ID" b="0" i="0" u="none" strike="noStrike" dirty="0">
                <a:solidFill>
                  <a:srgbClr val="04ED10"/>
                </a:solidFill>
                <a:effectLst/>
                <a:latin typeface="Helvetica Neue"/>
                <a:hlinkClick r:id="rId2"/>
              </a:rPr>
              <a:t>arti </a:t>
            </a:r>
            <a:r>
              <a:rPr lang="en-ID" b="0" i="0" u="none" strike="noStrike" dirty="0" err="1">
                <a:solidFill>
                  <a:srgbClr val="04ED10"/>
                </a:solidFill>
                <a:effectLst/>
                <a:latin typeface="Helvetica Neue"/>
                <a:hlinkClick r:id="rId2"/>
              </a:rPr>
              <a:t>budidaya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 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pertanian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menggunakan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bahan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alami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tanpa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bahan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kimia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selama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proses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produksinya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.  Di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dalam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pertanian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organik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dikenal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istilah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hukum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pengembalian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atau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 </a:t>
            </a:r>
            <a:r>
              <a:rPr lang="en-ID" b="0" i="1" dirty="0">
                <a:solidFill>
                  <a:srgbClr val="000000"/>
                </a:solidFill>
                <a:effectLst/>
                <a:latin typeface="Helvetica Neue"/>
              </a:rPr>
              <a:t>low of return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 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memiliki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makna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bahwa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suatu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sistem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berusaha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untuk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mengembalikan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semua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jenis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bahan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organik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kedalam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tanah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baik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dalam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bentuk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residu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dan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limbah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pertanaman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maupun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ternak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selanjutnya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memiliki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tujuan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memberikan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 </a:t>
            </a:r>
            <a:r>
              <a:rPr lang="en-ID" b="0" i="0" u="none" strike="noStrike" dirty="0" err="1">
                <a:solidFill>
                  <a:srgbClr val="04ED10"/>
                </a:solidFill>
                <a:effectLst/>
                <a:latin typeface="Helvetica Neue"/>
                <a:hlinkClick r:id="rId3"/>
              </a:rPr>
              <a:t>nutrisi</a:t>
            </a:r>
            <a:r>
              <a:rPr lang="en-ID" b="0" i="0" u="none" strike="noStrike" dirty="0">
                <a:solidFill>
                  <a:srgbClr val="04ED10"/>
                </a:solidFill>
                <a:effectLst/>
                <a:latin typeface="Helvetica Neue"/>
                <a:hlinkClick r:id="rId3"/>
              </a:rPr>
              <a:t> </a:t>
            </a:r>
            <a:r>
              <a:rPr lang="en-ID" b="0" i="0" u="none" strike="noStrike" dirty="0" err="1">
                <a:solidFill>
                  <a:srgbClr val="04ED10"/>
                </a:solidFill>
                <a:effectLst/>
                <a:latin typeface="Helvetica Neue"/>
                <a:hlinkClick r:id="rId3"/>
              </a:rPr>
              <a:t>tanaman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383334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819C6-AFA7-57D6-167D-5EA16B9FC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EA6257-5B75-CE5B-CA15-DB227584A2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b="1" i="0" dirty="0">
                <a:solidFill>
                  <a:srgbClr val="000000"/>
                </a:solidFill>
                <a:effectLst/>
                <a:latin typeface="Helvetica Neue"/>
              </a:rPr>
              <a:t>IFOAM (2005)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,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Pertanian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organik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adalah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serangkaian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sistem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produksi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pertanian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menyeluruh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secara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profesional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dan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terpadu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sehingga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mampu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meningkatkan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nilai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kesehatan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dan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produktivitas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agro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ekosistem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secara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alami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62572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3F430-31BB-A06F-2E5D-911B6AE36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i="0" dirty="0" err="1">
                <a:solidFill>
                  <a:srgbClr val="000000"/>
                </a:solidFill>
                <a:effectLst/>
                <a:latin typeface="Nunito" pitchFamily="2" charset="0"/>
              </a:rPr>
              <a:t>Prinsip</a:t>
            </a:r>
            <a:r>
              <a:rPr lang="en-ID" b="1" i="0" dirty="0">
                <a:solidFill>
                  <a:srgbClr val="000000"/>
                </a:solidFill>
                <a:effectLst/>
                <a:latin typeface="Nunito" pitchFamily="2" charset="0"/>
              </a:rPr>
              <a:t> </a:t>
            </a:r>
            <a:r>
              <a:rPr lang="en-ID" b="1" i="0" dirty="0" err="1">
                <a:solidFill>
                  <a:srgbClr val="000000"/>
                </a:solidFill>
                <a:effectLst/>
                <a:latin typeface="Nunito" pitchFamily="2" charset="0"/>
              </a:rPr>
              <a:t>Pertanian</a:t>
            </a:r>
            <a:r>
              <a:rPr lang="en-ID" b="1" i="0" dirty="0">
                <a:solidFill>
                  <a:srgbClr val="000000"/>
                </a:solidFill>
                <a:effectLst/>
                <a:latin typeface="Nunito" pitchFamily="2" charset="0"/>
              </a:rPr>
              <a:t> </a:t>
            </a:r>
            <a:r>
              <a:rPr lang="en-ID" b="1" i="0" dirty="0" err="1">
                <a:solidFill>
                  <a:srgbClr val="000000"/>
                </a:solidFill>
                <a:effectLst/>
                <a:latin typeface="Nunito" pitchFamily="2" charset="0"/>
              </a:rPr>
              <a:t>Organik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456D61-67FE-6F22-68EE-2A1019E704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+mj-lt"/>
              <a:buAutoNum type="arabicPeriod"/>
            </a:pPr>
            <a:r>
              <a:rPr lang="en-ID" b="1" i="0" dirty="0">
                <a:solidFill>
                  <a:srgbClr val="000000"/>
                </a:solidFill>
                <a:effectLst/>
                <a:latin typeface="Nunito" pitchFamily="2" charset="0"/>
              </a:rPr>
              <a:t>Kesehatan</a:t>
            </a:r>
          </a:p>
          <a:p>
            <a:pPr algn="l"/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Dalam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pelaksanaan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pertanian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orgnaik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mnegacu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pada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prinsip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kesehatan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adalah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pertanian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organik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harus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dapat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melestarikan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dan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meningkatkan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kesehatan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tanah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,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tanaman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,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manusia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,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hewan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dan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bumi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sebagai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satu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kesatuan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tidak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dapat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dipisahkan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.</a:t>
            </a:r>
          </a:p>
          <a:p>
            <a:pPr algn="l">
              <a:buFont typeface="+mj-lt"/>
              <a:buAutoNum type="arabicPeriod" startAt="2"/>
            </a:pPr>
            <a:r>
              <a:rPr lang="en-ID" b="1" i="0" dirty="0" err="1">
                <a:solidFill>
                  <a:srgbClr val="000000"/>
                </a:solidFill>
                <a:effectLst/>
                <a:latin typeface="Nunito" pitchFamily="2" charset="0"/>
              </a:rPr>
              <a:t>Ekologi</a:t>
            </a:r>
            <a:endParaRPr lang="en-ID" b="1" i="0" dirty="0">
              <a:solidFill>
                <a:srgbClr val="000000"/>
              </a:solidFill>
              <a:effectLst/>
              <a:latin typeface="Nunito" pitchFamily="2" charset="0"/>
            </a:endParaRPr>
          </a:p>
          <a:p>
            <a:pPr algn="l"/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Selain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kesehatan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,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pertanian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organik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juga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harus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didasarkan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pada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sistem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dan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siklus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ekologi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kehidupan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.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Dalam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prinsip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ini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dinyatakan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bahwa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produksi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didasarkan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pada proses dan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daur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ulang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ekologis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.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Pertanian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organik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harus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mencapai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keseimbanag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ekologis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melalui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pola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sistem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pertanian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,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membangun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habitat dan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pemeliharaan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keragaman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genetik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6954360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30C1F2-0A63-39AC-18CB-AAE369898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A2A200-361F-E732-6220-575D7D5BC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+mj-lt"/>
              <a:buAutoNum type="arabicPeriod" startAt="3"/>
            </a:pPr>
            <a:r>
              <a:rPr lang="en-ID" b="1" i="0" dirty="0" err="1">
                <a:solidFill>
                  <a:srgbClr val="000000"/>
                </a:solidFill>
                <a:effectLst/>
                <a:latin typeface="Nunito" pitchFamily="2" charset="0"/>
              </a:rPr>
              <a:t>Keadilan</a:t>
            </a:r>
            <a:endParaRPr lang="en-ID" b="1" i="0" dirty="0">
              <a:solidFill>
                <a:srgbClr val="000000"/>
              </a:solidFill>
              <a:effectLst/>
              <a:latin typeface="Nunito" pitchFamily="2" charset="0"/>
            </a:endParaRPr>
          </a:p>
          <a:p>
            <a:pPr algn="l"/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Prinsip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keadilan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dalam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pertanian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organik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berarti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harus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mampu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membangun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hubungan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menjamin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keadilan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terkait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dengan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lingkungan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dan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kesempatan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hidup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bersama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.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Prinsip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keadilan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menekankan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pada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semua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individu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terlibat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dalam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pertanian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organik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harus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membangun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hubungan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manusiawi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untuk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memastikan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keadilan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bagi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semua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pihak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disegala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tingkatan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seperti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petani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,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pekerja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,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penyalur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,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pedagang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dan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konsumen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603160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92991-FB8A-72B1-B2BB-A5498C3BC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33606A-CA76-8AD7-F44D-BD738E7638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+mj-lt"/>
              <a:buAutoNum type="arabicPeriod" startAt="4"/>
            </a:pPr>
            <a:r>
              <a:rPr lang="en-ID" b="1" i="0" dirty="0" err="1">
                <a:solidFill>
                  <a:srgbClr val="000000"/>
                </a:solidFill>
                <a:effectLst/>
                <a:latin typeface="Nunito" pitchFamily="2" charset="0"/>
              </a:rPr>
              <a:t>Perlindungan</a:t>
            </a:r>
            <a:endParaRPr lang="en-ID" b="1" i="0" dirty="0">
              <a:solidFill>
                <a:srgbClr val="000000"/>
              </a:solidFill>
              <a:effectLst/>
              <a:latin typeface="Nunito" pitchFamily="2" charset="0"/>
            </a:endParaRPr>
          </a:p>
          <a:p>
            <a:pPr algn="l"/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Perlindungan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dalam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prinsip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pertanian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organik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berarti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harus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adanya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pengelolaan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secara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hati-hati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dan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bertanggung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jawab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agar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kesehatan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dan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kesejahteraan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generasi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serta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lingkungan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hidup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dapat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terlindungi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dengan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baik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.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Prinsip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ini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menyatakan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bahwa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pencegahan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dan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tanggung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jawab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merupakan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hal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dasar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dalam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pengelolaan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,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pengembangan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dan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pemilihan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teknologi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dalam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pertanian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organik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3369755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344960-ACCE-4E19-F473-535BF58A1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i="0" u="none" strike="noStrike" dirty="0" err="1">
                <a:solidFill>
                  <a:srgbClr val="04ED10"/>
                </a:solidFill>
                <a:effectLst/>
                <a:latin typeface="Nunito" pitchFamily="2" charset="0"/>
                <a:hlinkClick r:id="rId2"/>
              </a:rPr>
              <a:t>Tujuan</a:t>
            </a:r>
            <a:r>
              <a:rPr lang="en-ID" b="1" i="0" u="none" strike="noStrike" dirty="0">
                <a:solidFill>
                  <a:srgbClr val="04ED10"/>
                </a:solidFill>
                <a:effectLst/>
                <a:latin typeface="Nunito" pitchFamily="2" charset="0"/>
                <a:hlinkClick r:id="rId2"/>
              </a:rPr>
              <a:t> </a:t>
            </a:r>
            <a:r>
              <a:rPr lang="en-ID" b="1" i="0" u="none" strike="noStrike" dirty="0" err="1">
                <a:solidFill>
                  <a:srgbClr val="04ED10"/>
                </a:solidFill>
                <a:effectLst/>
                <a:latin typeface="Nunito" pitchFamily="2" charset="0"/>
                <a:hlinkClick r:id="rId2"/>
              </a:rPr>
              <a:t>Pertanian</a:t>
            </a:r>
            <a:r>
              <a:rPr lang="en-ID" b="1" i="0" u="none" strike="noStrike" dirty="0">
                <a:solidFill>
                  <a:srgbClr val="04ED10"/>
                </a:solidFill>
                <a:effectLst/>
                <a:latin typeface="Nunito" pitchFamily="2" charset="0"/>
                <a:hlinkClick r:id="rId2"/>
              </a:rPr>
              <a:t> </a:t>
            </a:r>
            <a:r>
              <a:rPr lang="en-ID" b="1" i="0" u="none" strike="noStrike" dirty="0" err="1">
                <a:solidFill>
                  <a:srgbClr val="04ED10"/>
                </a:solidFill>
                <a:effectLst/>
                <a:latin typeface="Nunito" pitchFamily="2" charset="0"/>
                <a:hlinkClick r:id="rId2"/>
              </a:rPr>
              <a:t>Organik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21ECC1-0412-29AD-F345-C55EEDA534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+mj-lt"/>
              <a:buAutoNum type="arabicPeriod"/>
            </a:pPr>
            <a:r>
              <a:rPr lang="en-ID" b="1" i="0" dirty="0" err="1">
                <a:solidFill>
                  <a:srgbClr val="000000"/>
                </a:solidFill>
                <a:effectLst/>
                <a:latin typeface="Nunito" pitchFamily="2" charset="0"/>
              </a:rPr>
              <a:t>Menghasilkan</a:t>
            </a:r>
            <a:r>
              <a:rPr lang="en-ID" b="1" i="0" dirty="0">
                <a:solidFill>
                  <a:srgbClr val="000000"/>
                </a:solidFill>
                <a:effectLst/>
                <a:latin typeface="Nunito" pitchFamily="2" charset="0"/>
              </a:rPr>
              <a:t> </a:t>
            </a:r>
            <a:r>
              <a:rPr lang="en-ID" b="1" i="0" dirty="0" err="1">
                <a:solidFill>
                  <a:srgbClr val="000000"/>
                </a:solidFill>
                <a:effectLst/>
                <a:latin typeface="Nunito" pitchFamily="2" charset="0"/>
              </a:rPr>
              <a:t>Pangan</a:t>
            </a:r>
            <a:r>
              <a:rPr lang="en-ID" b="1" i="0" dirty="0">
                <a:solidFill>
                  <a:srgbClr val="000000"/>
                </a:solidFill>
                <a:effectLst/>
                <a:latin typeface="Nunito" pitchFamily="2" charset="0"/>
              </a:rPr>
              <a:t> </a:t>
            </a:r>
            <a:r>
              <a:rPr lang="en-ID" b="1" i="0" dirty="0" err="1">
                <a:solidFill>
                  <a:srgbClr val="000000"/>
                </a:solidFill>
                <a:effectLst/>
                <a:latin typeface="Nunito" pitchFamily="2" charset="0"/>
              </a:rPr>
              <a:t>Berkualitas</a:t>
            </a:r>
            <a:endParaRPr lang="en-ID" b="1" i="0" dirty="0">
              <a:solidFill>
                <a:srgbClr val="000000"/>
              </a:solidFill>
              <a:effectLst/>
              <a:latin typeface="Nunito" pitchFamily="2" charset="0"/>
            </a:endParaRPr>
          </a:p>
          <a:p>
            <a:pPr algn="l"/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Pertanian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organik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menghasilkan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pangan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organik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berkualitas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karena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lebih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sehat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dan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menyehatkan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. Hal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tersebut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dikarenakan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produk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pertanian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organik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terbukti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aman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untuk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dikonsumsi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dan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bebas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dari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cemaran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zat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berbahaya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dapat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menjadi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residu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pada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produk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dan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tubuh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manusia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679175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4A1AF5-40D2-3A66-1C7B-AEBABA2977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C6A416-AC34-9758-011F-ABBD646FCD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+mj-lt"/>
              <a:buAutoNum type="arabicPeriod" startAt="2"/>
            </a:pPr>
            <a:r>
              <a:rPr lang="en-ID" b="1" i="0" dirty="0" err="1">
                <a:solidFill>
                  <a:srgbClr val="000000"/>
                </a:solidFill>
                <a:effectLst/>
                <a:latin typeface="Nunito" pitchFamily="2" charset="0"/>
              </a:rPr>
              <a:t>Melestarikan</a:t>
            </a:r>
            <a:r>
              <a:rPr lang="en-ID" b="1" i="0" dirty="0">
                <a:solidFill>
                  <a:srgbClr val="000000"/>
                </a:solidFill>
                <a:effectLst/>
                <a:latin typeface="Nunito" pitchFamily="2" charset="0"/>
              </a:rPr>
              <a:t> </a:t>
            </a:r>
            <a:r>
              <a:rPr lang="en-ID" b="1" i="0" dirty="0" err="1">
                <a:solidFill>
                  <a:srgbClr val="000000"/>
                </a:solidFill>
                <a:effectLst/>
                <a:latin typeface="Nunito" pitchFamily="2" charset="0"/>
              </a:rPr>
              <a:t>Lingkungan</a:t>
            </a:r>
            <a:endParaRPr lang="en-ID" b="1" i="0" dirty="0">
              <a:solidFill>
                <a:srgbClr val="000000"/>
              </a:solidFill>
              <a:effectLst/>
              <a:latin typeface="Nunito" pitchFamily="2" charset="0"/>
            </a:endParaRPr>
          </a:p>
          <a:p>
            <a:pPr algn="l"/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Dalam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pertanian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organiak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terdapat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salah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satu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prinsip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melandasinya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yaitu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prinsip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ekologi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.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Prinsip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ini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berkaitan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dengan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pelestaroan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lingkungan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menjadi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salah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satu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dari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tujuan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pertanian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organik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.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Pertanian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organik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tidak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memperkenankan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penggunaan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pupuk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kimia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atau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bahan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dapat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merugikan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lingkungan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lainnya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akan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menciptakan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kelestarian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pada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lingkungan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sekitar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7496595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35FA0-4A27-A40E-1BC9-6CF683FF8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7E410E-A0D0-BC3B-7AA9-F3042A94B6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+mj-lt"/>
              <a:buAutoNum type="arabicPeriod" startAt="3"/>
            </a:pPr>
            <a:r>
              <a:rPr lang="en-ID" b="1" i="0" dirty="0" err="1">
                <a:solidFill>
                  <a:srgbClr val="000000"/>
                </a:solidFill>
                <a:effectLst/>
                <a:latin typeface="Nunito" pitchFamily="2" charset="0"/>
              </a:rPr>
              <a:t>Meningkatkan</a:t>
            </a:r>
            <a:r>
              <a:rPr lang="en-ID" b="1" i="0" dirty="0">
                <a:solidFill>
                  <a:srgbClr val="000000"/>
                </a:solidFill>
                <a:effectLst/>
                <a:latin typeface="Nunito" pitchFamily="2" charset="0"/>
              </a:rPr>
              <a:t> </a:t>
            </a:r>
            <a:r>
              <a:rPr lang="en-ID" b="1" i="0" dirty="0" err="1">
                <a:solidFill>
                  <a:srgbClr val="000000"/>
                </a:solidFill>
                <a:effectLst/>
                <a:latin typeface="Nunito" pitchFamily="2" charset="0"/>
              </a:rPr>
              <a:t>Pendapatan</a:t>
            </a:r>
            <a:endParaRPr lang="en-ID" b="1" i="0" dirty="0">
              <a:solidFill>
                <a:srgbClr val="000000"/>
              </a:solidFill>
              <a:effectLst/>
              <a:latin typeface="Nunito" pitchFamily="2" charset="0"/>
            </a:endParaRPr>
          </a:p>
          <a:p>
            <a:pPr algn="l"/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Pertnian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orgnaik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dapat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meningkatkan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pendapatan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petani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karena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biasanya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harga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produk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pertanian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organik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mempunyai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harga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lebih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tinggi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dibandingkan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produk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pertanian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konvensional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. Hal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tersebut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tentunya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dengan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beberapa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alasan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salah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satunya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karena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produk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pertanian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organik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telah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dianggap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lebih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berkualitas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dan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terbukti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aman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dari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zat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kimia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Helvetica Neue"/>
              </a:rPr>
              <a:t>berbahaya</a:t>
            </a:r>
            <a:r>
              <a:rPr lang="en-ID" b="0" i="0" dirty="0">
                <a:solidFill>
                  <a:srgbClr val="000000"/>
                </a:solidFill>
                <a:effectLst/>
                <a:latin typeface="Helvetica Neue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0553218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</TotalTime>
  <Words>904</Words>
  <Application>Microsoft Office PowerPoint</Application>
  <PresentationFormat>Widescreen</PresentationFormat>
  <Paragraphs>36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Helvetica Neue</vt:lpstr>
      <vt:lpstr>Nunito</vt:lpstr>
      <vt:lpstr>Times New Roman</vt:lpstr>
      <vt:lpstr>Trebuchet MS</vt:lpstr>
      <vt:lpstr>Wingdings 3</vt:lpstr>
      <vt:lpstr>Facet</vt:lpstr>
      <vt:lpstr>Pengantar  Pertanian Organik </vt:lpstr>
      <vt:lpstr>PowerPoint Presentation</vt:lpstr>
      <vt:lpstr>PowerPoint Presentation</vt:lpstr>
      <vt:lpstr>Prinsip Pertanian Organik</vt:lpstr>
      <vt:lpstr>PowerPoint Presentation</vt:lpstr>
      <vt:lpstr>PowerPoint Presentation</vt:lpstr>
      <vt:lpstr>Tujuan Pertanian Organik</vt:lpstr>
      <vt:lpstr>PowerPoint Presentation</vt:lpstr>
      <vt:lpstr>PowerPoint Presentation</vt:lpstr>
      <vt:lpstr>Manfaat Pertanian Organik</vt:lpstr>
      <vt:lpstr>Contoh Pertanian Organik</vt:lpstr>
      <vt:lpstr>PowerPoint Presentation</vt:lpstr>
      <vt:lpstr>PowerPoint Presentation</vt:lpstr>
      <vt:lpstr>Prinsip dasar Budidaya Pertanian Organik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Pertanian Organik </dc:title>
  <dc:creator>user</dc:creator>
  <cp:lastModifiedBy>user</cp:lastModifiedBy>
  <cp:revision>6</cp:revision>
  <dcterms:created xsi:type="dcterms:W3CDTF">2022-10-03T23:40:32Z</dcterms:created>
  <dcterms:modified xsi:type="dcterms:W3CDTF">2023-08-28T03:22:36Z</dcterms:modified>
</cp:coreProperties>
</file>